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5" r:id="rId2"/>
    <p:sldId id="295" r:id="rId3"/>
    <p:sldId id="296" r:id="rId4"/>
    <p:sldId id="263" r:id="rId5"/>
    <p:sldId id="306" r:id="rId6"/>
    <p:sldId id="307" r:id="rId7"/>
    <p:sldId id="308" r:id="rId8"/>
    <p:sldId id="309" r:id="rId9"/>
    <p:sldId id="310" r:id="rId10"/>
    <p:sldId id="311" r:id="rId11"/>
    <p:sldId id="268" r:id="rId12"/>
    <p:sldId id="267" r:id="rId13"/>
    <p:sldId id="315" r:id="rId14"/>
    <p:sldId id="313" r:id="rId15"/>
    <p:sldId id="318" r:id="rId16"/>
    <p:sldId id="316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97" r:id="rId31"/>
    <p:sldId id="280" r:id="rId32"/>
    <p:sldId id="303" r:id="rId33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5"/>
    <a:srgbClr val="0B87D6"/>
    <a:srgbClr val="5BBA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6" y="-324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0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781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1022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73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410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193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5377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190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0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41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0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41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0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41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" y="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61823" y="530577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754"/>
            <a:ext cx="10159999" cy="57134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" y="-75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0160558" cy="5715000"/>
          </a:xfrm>
          <a:prstGeom prst="rect">
            <a:avLst/>
          </a:prstGeom>
          <a:blipFill dpi="0" rotWithShape="1">
            <a:blip r:embed="rId3"/>
            <a:srcRect/>
            <a:stretch>
              <a:fillRect t="-3762" b="-1691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327472" y="1273324"/>
            <a:ext cx="9707168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b="1" smtClean="0">
                <a:solidFill>
                  <a:srgbClr val="274583"/>
                </a:solidFill>
                <a:cs typeface="Arial" panose="020B0604020202020204" pitchFamily="34" charset="0"/>
              </a:rPr>
              <a:t>拉勾数据分析师职位分析报告</a:t>
            </a:r>
            <a:endParaRPr lang="zh-CN" altLang="en-US" sz="5400" b="1">
              <a:solidFill>
                <a:srgbClr val="274583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092" y="214293"/>
            <a:ext cx="2000264" cy="88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692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项目分析内容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30" y="1071550"/>
            <a:ext cx="9358378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 smtClean="0"/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 smtClean="0"/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数据分析师岗位需求的地域性分布；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数据分分析师岗位的行业分布</a:t>
            </a: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整个群体中薪酬分布的</a:t>
            </a: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情况</a:t>
            </a: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不同城市数据分析师的薪酬情况是怎样的；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该</a:t>
            </a: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岗位对于工作经验的要求是怎样的；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根据工作经验的不同，薪酬是怎样变化的；</a:t>
            </a: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从用人单位的角度看，数据分析师应当具备哪些技能</a:t>
            </a: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>？</a:t>
            </a: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sz="2000" b="1" smtClean="0">
                <a:solidFill>
                  <a:schemeClr val="tx2">
                    <a:lumMod val="75000"/>
                  </a:schemeClr>
                </a:solidFill>
              </a:rPr>
            </a:br>
            <a:endParaRPr lang="en-US" altLang="zh-CN" sz="2000" b="1" smtClean="0">
              <a:solidFill>
                <a:schemeClr val="tx2">
                  <a:lumMod val="75000"/>
                </a:schemeClr>
              </a:solidFill>
            </a:endParaRPr>
          </a:p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888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岗位需求地域性分布展示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4" y="1285864"/>
            <a:ext cx="533936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6" y="1142988"/>
            <a:ext cx="4579934" cy="365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岗位需求地域性分析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20" y="1000112"/>
            <a:ext cx="9072626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在拉勾上，全国一共有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个城市的企业有数据分析师人才的需求，其中需求量前五分别是：北京、上海、深圳、广州、杭州，其中北京和上海加起来占到全国总数的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，考虑到拉勾网是偏互联网行业的招聘平台，而我国大量的互联网行业就分布在北京和上海，结果比较合理。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根据数据可以得到清晰的结论：</a:t>
            </a:r>
            <a:r>
              <a:rPr lang="zh-CN" alt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全国近九成的数据分析师的工作机会都分布在北、上、广、深、杭五个城市，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期望在此方向发展的可以到这些大城市多尝试。当然，另一方面，机会多的同时人才肯定也更多，竞争压力想必也会比较大。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674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需求行业数量展示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4" y="1214426"/>
            <a:ext cx="5133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5752" y="1142988"/>
            <a:ext cx="47942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需求行业分析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20" y="1000112"/>
            <a:ext cx="9072626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诚然，拉勾是偏互联网招聘的平台，其数据对其他行业来说可能没有太大说服力，但是对于想进入互联网行业的求职者还是有些指导意义。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数据表明对于数据分析师人才需求最大的是移动互联网行业，占整个行业的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，近年来移动互联网发展迅猛，对数据人才需求大合情合理，但是意外的是即使在拉勾，</a:t>
            </a:r>
            <a:r>
              <a:rPr lang="zh-CN" alt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金融行业对数据分析师的需求大过电商行业，仅次于移动互联网，排名第二。由此可见金融行业对数据的重视度是相当高的，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结合当前金融行业待遇较为优越，求职者可以重点考虑。</a:t>
            </a:r>
            <a:endParaRPr lang="en-US" altLang="zh-CN" sz="200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174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：薪资分布可视化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06" y="1142988"/>
            <a:ext cx="918871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031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整体薪资分布展示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16" y="1071550"/>
            <a:ext cx="1012878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3-3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整体薪资分析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20" y="1000112"/>
            <a:ext cx="9072626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说明：拉勾网上给出的薪资都是一个区间值，为了便于分析，我取薪资区间的平均值作为代表值进行分析。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从薪资分布直方图中可以看出，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数据分析师薪资分布大致呈正态分布。大多数的月薪集中在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15K~25K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之间。只有极少数的人薪资地域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或者高于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40K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，因此从综合来讲，数据分析师的整体收入水平还是可观的，但从薪资来讲，选择这个职业还是不错的。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174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：不同城市薪资分布可视化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44" y="1138238"/>
            <a:ext cx="9001187" cy="4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031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：不同城市薪资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388" y="1000112"/>
            <a:ext cx="9900612" cy="438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699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975544" y="2137421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767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143896" y="1491580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600" b="1" kern="1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01096" y="1489349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sz="2000" b="1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4448696" y="217738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smtClean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600" b="1" kern="1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905896" y="2175149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en-US" sz="2000" b="1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829696" y="285841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600" b="1" kern="1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286896" y="2856187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技术和工具</a:t>
            </a:r>
            <a:endParaRPr lang="zh-CN" altLang="en-US" sz="2000" b="1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5210696" y="35537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4</a:t>
            </a:r>
            <a:endParaRPr lang="zh-CN" altLang="en-US" sz="3600" b="1" kern="1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744096" y="3514305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项目分析内容</a:t>
            </a:r>
            <a:endParaRPr lang="zh-CN" altLang="en-US" sz="2000" b="1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3008" y="4214822"/>
            <a:ext cx="2286016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000" b="1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分析与结论</a:t>
            </a:r>
            <a:endParaRPr lang="zh-CN" altLang="en-US" sz="2000" b="1" smtClean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WordArt 20"/>
          <p:cNvSpPr>
            <a:spLocks noChangeArrowheads="1" noChangeShapeType="1" noTextEdit="1"/>
          </p:cNvSpPr>
          <p:nvPr/>
        </p:nvSpPr>
        <p:spPr bwMode="auto">
          <a:xfrm>
            <a:off x="5580066" y="4214822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smtClean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5</a:t>
            </a:r>
            <a:endParaRPr lang="zh-CN" altLang="en-US" sz="3600" b="1" kern="1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465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：不同城市薪资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20" y="1000112"/>
            <a:ext cx="9072626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说明：忽略掉人才需求量较小的城市，我重点关注排名前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的城市，从图中可以看到七大城市除了武汉之外，其他城市薪酬分布情况都不太集中，每个城市都有个别的岗位给到的工资遥遥领先该城市的平均薪资。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从薪资中位数来看，北京、上海和深圳薪资中位数都超过了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，此外这七大城市的薪资下四分位数都在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10K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左右。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北京、上海、深圳薪资充满惊喜，追求高新的求职者可以优先考虑，同时在此七大城市工作的数据分析师不出意外，基本待遇都能上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10K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174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：工作经验需求可视化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8" y="928674"/>
            <a:ext cx="8929750" cy="467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031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：工作经验需求展示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158" y="1000112"/>
            <a:ext cx="6814042" cy="445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5-3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：工作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20" y="1000112"/>
            <a:ext cx="9072626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可以看出，工作经验需求分布近似正态分布，工作经验在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年的人才需求量最大，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1-3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年者次之，对工作经验无要求的约占到总体的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1/6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左右，同时工作经验在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年以上的需求量更加稀少，要求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年以上经验的几乎为零。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由此数据打次可以推断出：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：数据分析师一个相对成熟的职业，大量的经验需求集中在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年；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：对于数据分析师来说， 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年是一个瓶颈，如果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年之内没有转型或者较大提升的话，以后的压力大概率会比较大。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174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：不同工作经验薪资分布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20" y="857235"/>
            <a:ext cx="7929618" cy="487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031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：不同工作经验薪资分布展示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92" y="928674"/>
            <a:ext cx="94488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不同工作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薪资分析</a:t>
            </a:r>
            <a:endParaRPr lang="zh-CN" altLang="en-US" sz="2000" b="1" kern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530" y="1000112"/>
            <a:ext cx="8929750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不出意料，随工作经验的上升，岗位的薪资也在不断提高，从箱线图结合经验分析可知，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年内，数据分析师的经验越丰富，薪资越高，越容易找到工作。同时数据分析师是一个长青的职业方向。在</a:t>
            </a:r>
            <a:r>
              <a:rPr lang="en-US" altLang="zh-CN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年之内不会因为年龄的增长而导致收入下降。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174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7-1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：数据分析师所需技能可视化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282" y="928675"/>
            <a:ext cx="7858180" cy="47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031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7-2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：数据分析师所需技能展示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817345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241443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667159" y="2892039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092876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98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1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5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516972" y="2892039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44" y="928674"/>
            <a:ext cx="8647408" cy="432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959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数据分析师所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06" y="1071550"/>
            <a:ext cx="9215502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968" y="928674"/>
            <a:ext cx="9366280" cy="450059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词云图显示，数据分析师要求前三的技能分别为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。传统的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Ecxel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占比居然颇高还是挺意外的。不难看出：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要想从事数据分析师岗位，此三项技能为必备技能。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另外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SPASS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Tableau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等技能属于第二梯队，也要尽量早日掌握才好。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</a:t>
              </a:r>
              <a:endParaRPr lang="zh-CN" altLang="en-US" sz="280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43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分析与结论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CN" sz="2800" b="1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193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分析与结论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0" name="Text Box 45"/>
          <p:cNvSpPr>
            <a:spLocks noChangeArrowheads="1"/>
          </p:cNvSpPr>
          <p:nvPr/>
        </p:nvSpPr>
        <p:spPr bwMode="auto">
          <a:xfrm>
            <a:off x="1079472" y="1214426"/>
            <a:ext cx="717495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数据分析师这一岗位，有大量的工作机会都在北、上、广、深、杭；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290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1214426"/>
            <a:ext cx="285752" cy="285752"/>
          </a:xfrm>
          <a:prstGeom prst="rect">
            <a:avLst/>
          </a:prstGeom>
          <a:noFill/>
        </p:spPr>
      </p:pic>
      <p:sp>
        <p:nvSpPr>
          <p:cNvPr id="126" name="Text Box 45"/>
          <p:cNvSpPr>
            <a:spLocks noChangeArrowheads="1"/>
          </p:cNvSpPr>
          <p:nvPr/>
        </p:nvSpPr>
        <p:spPr bwMode="auto">
          <a:xfrm>
            <a:off x="1079472" y="2000244"/>
            <a:ext cx="717495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数据分析师待遇集中在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15K-25K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之间，整体来讲，该岗位是个不错的选择；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7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2000244"/>
            <a:ext cx="285752" cy="285752"/>
          </a:xfrm>
          <a:prstGeom prst="rect">
            <a:avLst/>
          </a:prstGeom>
          <a:noFill/>
        </p:spPr>
      </p:pic>
      <p:sp>
        <p:nvSpPr>
          <p:cNvPr id="128" name="Text Box 45"/>
          <p:cNvSpPr>
            <a:spLocks noChangeArrowheads="1"/>
          </p:cNvSpPr>
          <p:nvPr/>
        </p:nvSpPr>
        <p:spPr bwMode="auto">
          <a:xfrm>
            <a:off x="1079472" y="2357434"/>
            <a:ext cx="717495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从待遇上看，数据分析师留在北京、上海和深圳发展是个不错的选择；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9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2357434"/>
            <a:ext cx="285752" cy="285752"/>
          </a:xfrm>
          <a:prstGeom prst="rect">
            <a:avLst/>
          </a:prstGeom>
          <a:noFill/>
        </p:spPr>
      </p:pic>
      <p:sp>
        <p:nvSpPr>
          <p:cNvPr id="130" name="Text Box 45"/>
          <p:cNvSpPr>
            <a:spLocks noChangeArrowheads="1"/>
          </p:cNvSpPr>
          <p:nvPr/>
        </p:nvSpPr>
        <p:spPr bwMode="auto">
          <a:xfrm>
            <a:off x="1079472" y="2714625"/>
            <a:ext cx="908052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数据分析师是个相对年轻的职业方向，工作经验需求集中分布在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3-5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年， 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1-3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年次之；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1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2714624"/>
            <a:ext cx="285752" cy="285752"/>
          </a:xfrm>
          <a:prstGeom prst="rect">
            <a:avLst/>
          </a:prstGeom>
          <a:noFill/>
        </p:spPr>
      </p:pic>
      <p:pic>
        <p:nvPicPr>
          <p:cNvPr id="133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4071946"/>
            <a:ext cx="285752" cy="285752"/>
          </a:xfrm>
          <a:prstGeom prst="rect">
            <a:avLst/>
          </a:prstGeom>
          <a:noFill/>
        </p:spPr>
      </p:pic>
      <p:sp>
        <p:nvSpPr>
          <p:cNvPr id="134" name="Text Box 45"/>
          <p:cNvSpPr>
            <a:spLocks noChangeArrowheads="1"/>
          </p:cNvSpPr>
          <p:nvPr/>
        </p:nvSpPr>
        <p:spPr bwMode="auto">
          <a:xfrm>
            <a:off x="1079472" y="3143253"/>
            <a:ext cx="908052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随经验的增加，数据分析师的薪资也在不断上升，超过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年工作经验的人，一般都能获得相当丰厚的报酬；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5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3143252"/>
            <a:ext cx="285752" cy="285752"/>
          </a:xfrm>
          <a:prstGeom prst="rect">
            <a:avLst/>
          </a:prstGeom>
          <a:noFill/>
        </p:spPr>
      </p:pic>
      <p:sp>
        <p:nvSpPr>
          <p:cNvPr id="138" name="Text Box 45"/>
          <p:cNvSpPr>
            <a:spLocks noChangeArrowheads="1"/>
          </p:cNvSpPr>
          <p:nvPr/>
        </p:nvSpPr>
        <p:spPr bwMode="auto">
          <a:xfrm>
            <a:off x="1079472" y="1571616"/>
            <a:ext cx="7174958" cy="3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从拉勾网来看：互联网行业和金融行业对数据分析师的需求量相对其它行业较大；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9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1571616"/>
            <a:ext cx="285752" cy="285752"/>
          </a:xfrm>
          <a:prstGeom prst="rect">
            <a:avLst/>
          </a:prstGeom>
          <a:noFill/>
        </p:spPr>
      </p:pic>
      <p:sp>
        <p:nvSpPr>
          <p:cNvPr id="140" name="Text Box 45"/>
          <p:cNvSpPr>
            <a:spLocks noChangeArrowheads="1"/>
          </p:cNvSpPr>
          <p:nvPr/>
        </p:nvSpPr>
        <p:spPr bwMode="auto">
          <a:xfrm>
            <a:off x="1079472" y="4071946"/>
            <a:ext cx="9080528" cy="5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数据分析师技能需求排前列的有：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SQL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Excel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SPASS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SAS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Tableau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600" smtClean="0"/>
              <a:t>其中</a:t>
            </a:r>
            <a:r>
              <a:rPr lang="en-US" altLang="zh-CN" sz="1600" smtClean="0"/>
              <a:t>SQL</a:t>
            </a:r>
            <a:r>
              <a:rPr lang="zh-CN" altLang="en-US" sz="1600" smtClean="0"/>
              <a:t>和</a:t>
            </a:r>
            <a:r>
              <a:rPr lang="en-US" altLang="zh-CN" sz="1600" smtClean="0"/>
              <a:t>Excel</a:t>
            </a:r>
            <a:r>
              <a:rPr lang="zh-CN" altLang="en-US" sz="1600" smtClean="0"/>
              <a:t>可以</a:t>
            </a:r>
            <a:r>
              <a:rPr lang="zh-CN" altLang="en-US" sz="1600" smtClean="0"/>
              <a:t>说是</a:t>
            </a:r>
            <a:r>
              <a:rPr lang="zh-CN" altLang="en-US" sz="1600" smtClean="0"/>
              <a:t>必备</a:t>
            </a:r>
            <a:r>
              <a:rPr lang="zh-CN" altLang="en-US" sz="1600" smtClean="0"/>
              <a:t>技能；</a:t>
            </a:r>
            <a:endParaRPr lang="en-US" sz="1500" ker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2" name="Picture 2" descr="C:\Users\asus\Downloads\s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" y="3571880"/>
            <a:ext cx="285752" cy="285752"/>
          </a:xfrm>
          <a:prstGeom prst="rect">
            <a:avLst/>
          </a:prstGeom>
          <a:noFill/>
        </p:spPr>
      </p:pic>
      <p:sp>
        <p:nvSpPr>
          <p:cNvPr id="143" name="Text Box 45"/>
          <p:cNvSpPr>
            <a:spLocks noChangeArrowheads="1"/>
          </p:cNvSpPr>
          <p:nvPr/>
        </p:nvSpPr>
        <p:spPr bwMode="auto">
          <a:xfrm>
            <a:off x="1079472" y="3500442"/>
            <a:ext cx="8929750" cy="54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对于数据分析师来说， 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年是一个瓶颈，如果</a:t>
            </a:r>
            <a:r>
              <a:rPr lang="en-US" altLang="zh-CN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500" kern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年之内没有转型或者较大提升的话，以后的压力大概率会比较大。</a:t>
            </a:r>
          </a:p>
        </p:txBody>
      </p:sp>
    </p:spTree>
    <p:extLst>
      <p:ext uri="{BB962C8B-B14F-4D97-AF65-F5344CB8AC3E}">
        <p14:creationId xmlns:p14="http://schemas.microsoft.com/office/powerpoint/2010/main" xmlns="" val="24964220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20" grpId="0" bldLvl="0" autoUpdateAnimBg="0"/>
      <p:bldP spid="126" grpId="0" bldLvl="0" autoUpdateAnimBg="0"/>
      <p:bldP spid="128" grpId="0" bldLvl="0" autoUpdateAnimBg="0"/>
      <p:bldP spid="130" grpId="0" bldLvl="0" autoUpdateAnimBg="0"/>
      <p:bldP spid="134" grpId="0" bldLvl="0" autoUpdateAnimBg="0"/>
      <p:bldP spid="138" grpId="0" bldLvl="0" autoUpdateAnimBg="0"/>
      <p:bldP spid="140" grpId="0" bldLvl="0" autoUpdateAnimBg="0"/>
      <p:bldP spid="143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159999" cy="571500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034" y="3214690"/>
            <a:ext cx="6572296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en-US" altLang="zh-CN" sz="10300" smtClean="0">
                <a:solidFill>
                  <a:schemeClr val="bg1"/>
                </a:solidFill>
                <a:latin typeface="Impact" panose="020B0806030902050204" pitchFamily="34" charset="0"/>
                <a:ea typeface="HanWangWCL10" panose="02020500000000000000" pitchFamily="18" charset="-120"/>
              </a:rPr>
              <a:t>THANKS</a:t>
            </a:r>
            <a:r>
              <a:rPr lang="zh-CN" altLang="en-US" sz="10300" smtClean="0">
                <a:solidFill>
                  <a:schemeClr val="bg1"/>
                </a:solidFill>
                <a:latin typeface="Impact" panose="020B0806030902050204" pitchFamily="34" charset="0"/>
                <a:ea typeface="HanWangWCL10" panose="02020500000000000000" pitchFamily="18" charset="-120"/>
              </a:rPr>
              <a:t>！</a:t>
            </a:r>
            <a:endParaRPr lang="zh-CN" altLang="en-US" sz="10300">
              <a:solidFill>
                <a:schemeClr val="bg1"/>
              </a:solidFill>
              <a:latin typeface="Impact" panose="020B0806030902050204" pitchFamily="34" charset="0"/>
              <a:ea typeface="HanWangWCL10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6914" y="3383759"/>
            <a:ext cx="263208" cy="438099"/>
          </a:xfrm>
          <a:prstGeom prst="rect">
            <a:avLst/>
          </a:prstGeom>
        </p:spPr>
        <p:txBody>
          <a:bodyPr wrap="none" lIns="98581" tIns="49291" rIns="98581" bIns="49291">
            <a:spAutoFit/>
          </a:bodyPr>
          <a:lstStyle/>
          <a:p>
            <a:pPr>
              <a:defRPr/>
            </a:pPr>
            <a:r>
              <a:rPr lang="en-US" altLang="zh-CN" sz="220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zh-CN" altLang="en-US" sz="220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5158" y="1071550"/>
            <a:ext cx="2714644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en-US" altLang="zh-CN" sz="10300" smtClean="0">
                <a:solidFill>
                  <a:schemeClr val="bg1"/>
                </a:solidFill>
                <a:latin typeface="Impact" panose="020B0806030902050204" pitchFamily="34" charset="0"/>
                <a:ea typeface="HanWangWCL10" panose="02020500000000000000" pitchFamily="18" charset="-120"/>
              </a:rPr>
              <a:t>End</a:t>
            </a:r>
            <a:endParaRPr lang="zh-CN" altLang="en-US" sz="10300">
              <a:solidFill>
                <a:schemeClr val="bg1"/>
              </a:solidFill>
              <a:latin typeface="Impact" panose="020B0806030902050204" pitchFamily="34" charset="0"/>
              <a:ea typeface="HanWangWCL10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14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908416" y="1498270"/>
            <a:ext cx="2484000" cy="2484000"/>
          </a:xfrm>
          <a:prstGeom prst="ellips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51608" y="3495272"/>
            <a:ext cx="1728000" cy="1728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65620" y="1071550"/>
            <a:ext cx="5429288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自学数据分析已经近一个月时间了，从统计学到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再到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三个库。学到的内容不少，接下来要找工作了，也要做一些项目多多练习，以增加对所学知识的掌握度。项目的同时也是对自己所学东西的复习回顾。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项目简介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CN" sz="2800" b="1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43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2546" y="1214426"/>
            <a:ext cx="7072362" cy="4143404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了解工作岗位的最佳方式就是直接从企业获取相关的职位信息，这样对自己的学习方向最有指导作用。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本项目是通过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编写爬虫程序，从知名招聘网站拉勾网上采集全国的“数据分析师”这一岗位相关信息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共计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1173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进行清理之后存入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数据库，然后对数据进行一些探索和分析，以数据分析来了解“数据分析”。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本次爬取主要获得以下信息：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60000" algn="just">
              <a:lnSpc>
                <a:spcPct val="130000"/>
              </a:lnSpc>
              <a:defRPr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positon_id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职位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position_name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职位名称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salary(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月薪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公司名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city(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城市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experience(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工作经验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education(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学历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query(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岗位要求及职责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360000" algn="just">
              <a:lnSpc>
                <a:spcPct val="130000"/>
              </a:lnSpc>
              <a:defRPr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60" name="Picture 4" descr="Woman Covered With Polka Dot Ligh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07968" y="1643054"/>
            <a:ext cx="2071702" cy="3107553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技术和工具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CN" sz="2800" b="1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43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sz="2000" b="1" ker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620" y="1071550"/>
            <a:ext cx="5429288" cy="4286280"/>
          </a:xfrm>
          <a:prstGeom prst="rect">
            <a:avLst/>
          </a:prstGeom>
          <a:noFill/>
        </p:spPr>
        <p:txBody>
          <a:bodyPr anchor="ctr"/>
          <a:lstStyle/>
          <a:p>
            <a:pPr indent="360000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爬虫程序：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indent="360000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数据分析及可视化工具：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indent="360000" algn="just">
              <a:lnSpc>
                <a:spcPct val="130000"/>
              </a:lnSpc>
              <a:defRPr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8546" name="Picture 2" descr="https://ss3.bdstatic.com/70cFv8Sh_Q1YnxGkpoWK1HF6hhy/it/u=745305933,2655611964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303"/>
            <a:ext cx="3294050" cy="1571636"/>
          </a:xfrm>
          <a:prstGeom prst="ellipse">
            <a:avLst/>
          </a:prstGeom>
          <a:noFill/>
        </p:spPr>
      </p:pic>
      <p:sp>
        <p:nvSpPr>
          <p:cNvPr id="108548" name="AutoShape 4" descr="data:image/jpeg;base64,/9j/4AAQSkZJRgABAQAAAQABAAD/2wBDAAgGBgcGBQgHBwcJCQgKDBQNDAsLDBkSEw8UHRofHh0aHBwgJC4nICIsIxwcKDcpLDAxNDQ0Hyc5PTgyPC4zNDL/2wBDAQkJCQwLDBgNDRgyIRwhMjIyMjIyMjIyMjIyMjIyMjIyMjIyMjIyMjIyMjIyMjIyMjIyMjIyMjIyMjIyMjIyMjL/wAARCADGAm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szXddsvD2nNeXjnHRI1+87egrTrwnx7rb6x4mnUOTbWrGGJc8cH5j+J/pWlOHOzOpPkQut+Ptb1iVglw1nbH7sUDbePduprmmnmdizyuzHqSxJrtPA/gaPxBC+oX7ulmrbERDgyEdeewrq9X+F+kT2T/wBmeZa3KjKbpCysfQ5/pXR7SEHynP7Oc1zHj3mP/fb86PMf++350ssTwTPDKpWRGKsp7EdaZWxiO8x/77fnR5j/AN9vzptFAD1mlRgyyupHQhiK6TRPHmt6NKoa5a7tx1hnbdx7HqK5iik4p7jUmtj6K0HX7LxDpy3dm3tJG33o29DWpXg3gfXH0TxJbkuRbXDCGZe2CeD+B/rXvNcVSHIztpz50FFFFZmgUUUUAFFFFABRRRQAUUUUAFFFFABRRRQAUUUUAFFFFABRRRQAUUUUAFFFFABRRRQAUUUUAFFFFABRRRQAVWi1Gynu2tIbqGS4RdzRo4JUZxzjp1rxvxxrepyeJL+ya+nFrHJtWJWwuMDsOv41ofCj/kYbz/r0P/oa0Aeu0UUUAFFFFABRRRQAUUUUAFFFFABRRRQAUUUUAFFFFABRRRQAUUUUAFFFFABRRRQAUUUUAFFFFABRRRQAUUUUAFfMkrF5ndjlmYkmvpuvmJ/vt9a6cP1ObEdD2P4YavbXHh0abvVbm2diUJ5ZWOdw/PFdpd3dvYWkl1dSrFDGu5nY8AV81QzS28qywyPHIvIdGII/EVZvNW1HUFVby+ubhV6CWUsB+dOVC8r3FGvaNrCardjUNXvLxV2rPO8gHoCSaqUUVuYBRRRTEFFFFACqxRgynBByK+m4zmJCfQV8x19Nxf6lP90VzYjodOH6j6KKK5jpCiiigAooooAKKKKACiiigAooooAKKKKACiiigAooooAKKKKACiiigAooooAKKKKACiiuS8d+J7zw3Z2pskiMlwzKWkBO3AHQfjQB1hIUZJAHqaWvAH8QarrGqWpvr6aVfOT5M4UfMP4RxXv9ABRRRQB4H40/5HHVP+u39BW/8KP+RhvP+vQ/+hrWB40/5HHVP+u39BW/8KP+RhvP+vQ/+hrQB67RRRQAUUUUAFFFFABRRRQAUUUUAFFFFABRRRQAUUUUAFFFFABRRRQAUUUUAFFFFABRRRQAUUUUAFFYfibxPaeGbATz/vJ3yIYQcFz/AEA9a8e1fxtruryMXvXgiPSKAlFA/Dk/jWkKTlqZzqqOh77RXzK1xOxy00hJ7ljSedL/AM9X/wC+jWv1fzMvrHkfTdcCfhNo5JP26+5/2k/+JryLzpf+er/99Gjzpf8Anq//AH0acaMo7MUq0Zbo9c/4VNo//P8AX/8A30n/AMTR/wAKm0f/AJ/r/wD76T/4mvI/Ol/56v8A99Gjzpf+er/99Gq5J/zE88P5T1z/AIVNo/8Az/X/AP30n/xNH/CptH/5/r//AL6T/wCJryPzpf8Anq//AH0aPOl/56v/AN9Gjkn/ADBzw/lGsNrkehxSUUVsYhRRRQAV9Nxf6lP90V8yV7/4nJGhw4JH7xen+6a4cdU9lT57XsdeEjzS5Tfory/e/wDeb86BI4OQ7A/WvB/thfyfj/wD1PqfmeoUV5/Z67f2bDEzSJ3SQ5H/ANauy0zU4dTt/Mj+V14dD1U124bHU675Vo+xhUoSp69C9RRRXaYhRRRQAUUUUAFFMlljhjMksixoOrOcAfjXP3vjvw5Ykq2oLKw7QqX/AFHH60AdHRXDSfFTRFPyW16/vsUf1qS3+KGgSsFkW7hz/E0YI/QmgDtaKp6dq1hq0Pm2F3FOg67DyPqOoq5QAUUUUAFFZupeINK0hSb6+hiYfwbssf8AgI5o0TW7TX7J7uyEnkrIY8uuCSMc4/GgDSooooAKKKqahqdlpcKzX1zHbxs20M5wCfSgC3RWH/wmPh3/AKC9r/31W2CGUEHIPINAC15v8W/+PTS/+ukn8lrvNQ1Ww0qNJL+6jt0c4UucZNea/EvWtN1a205bC8iuDG7lwhzjIGKAOE0//kJWv/XZP5ivpGvmyydY7+3dyAqyqST2GRXu/wDwmPh3/oL2v/fVAG5RVDT9a03VmkWwvIrgxgFwhzjPSr9AHgfjT/kcdU/67f0Fb/wo/wCRhvP+vQ/+hrWB40/5HHVP+u39BW/8KP8AkYbz/r0P/oa0Aeu0UVmXviHR9PYrdalbRsOqmQFvyHNAGnRXN/8ACe+Gd23+01+vlvj+Va1hrOm6oM2N7BPjkhHGR+HWgC9RRRQAUUUUAFFVr3ULPTYDNe3MUEf96RsZ+nrXLXXxN8P27FYjc3GO8ceB/wCPEUAdlRXCR/FXRmbD2t6g9dqn+tbumeMtC1Z1jt79FlPSOUbGP0z1/CgDeooooAKKKKACiis/UNd0rS8/bb+CFv7rP835DmgDQorjbn4m+HoCRG1zP7xxYH6kVVX4raOWw1pegeu1T/WgDvKK5zTfHXh/U3Ecd6IZD0ScbP16frXRggjIOQaACiiigAooooAKKKKAPAfGmrvrHii8lLExROYYh2Cqcfqcn8a5+nSMXkZmOSSSabXopWVjzm7u4UUUUxBRRRQAUUUUAFFFFABRRRQAUUUUAFe/eJ/+QHD/ANdF/wDQTXgtvC1xcRQoMtI4QAepOK958VsE0mCI9TIP0BrzM1f+zy9DuwP8Q46iiiviz3grQ0W9ax1OJ84RjscexrPoBwQR1FVTm4SUl0JklJWZ6lRSJ9xfpS19meOFFFFABXG+LfHtvoLNZ2arcX/8QJ+SL6+p9q7Kvm7UCW1K6JJJMz5J+poAs6lrOq67cg3lzLOzH5Yx90ewUVr6b8PvEGoqHNstrGf4rhtp/Lr+ldJ8J7WB01G5eFGmRkVHIyVBBzj0r02gDylfhLfFMtqluG9BGxH51ha54E1nQ4WuHjS4tl5aSAk7R7jqK9zpCAwIIBB4IPegD5vsNQu9Lu0urKd4ZkPDKevsfUV7f4Q8UxeJdOLMFjvIcCaMf+hD2NeYePPD6aFrxNum20uR5kYHRT3X8P61neGNafQdet7wMfK3bJl/vIev+P4UAfQVVtRJXTLsgkEQuQR2+U1YVldAykFWGQR3FVtT/wCQVef9cH/9BNAHzgzM7FmJZj1JOc17J8Lv+RTf/r6f+S141Xsvwu/5FN/+vp/5LQB2tFFFABXB/Fb/AJF21/6+h/6C1d5XB/Fb/kXbX/r6H/oLUAeRL94fWvpWD/j3i/3B/KvmpfvD619Kwf8AHvF/uD+VAHKePvD9/wCILCzi09EZ4pSzb3C8YxXluueF9T8PJC+oRxqJiQmxw3TGf519A15v8W/+PTS/+ukn8loA8wijaaZIk+87BR9TXWf8K18Sf88IP+/wrmdP/wCQla/9dk/mK+kaAOF8AeF9T8PXN8+oRxqsyIE2OG6E5/nXdUUUAeB+NP8AkcdU/wCu39BU/gzxDb+G768vLiN5C1uUjRf4m3A9ew4qDxp/yOOqf9dv6CoPDnh658Sal9jt3SMKu+R3/hXIHTv1oAua1411rXHZGuGggY4EEBKj8T1NRWXg3xBqKCSHTZgh5DS4TP8A31ivXNB8HaToCK0MImuQOZ5Rls+3p+FdBQB4BqXhHXdJhM11p8giHV0IcD646VkQTzW0yzQSvFKhyrocEH619KkBgQQCDwQa8V+IPh2PRNYWe1TZaXYLKo6Iw6ge3INAHa+BPGba5GdPv2H2+Ncq/TzV9fqK7avnHSr+TS9Vtb2IkNDIG+o7j8RX0YjrJGrqcqwBH0oAdXMeL/F8Hhu1EcYWW/lGY4z0Uf3m9v51t6tqUOkaXcX8/wByFC2PU9h+J4r581LUbjVdRmvbp90srbj6D0A9hQAuo6ne6vdm4vZ3nlY8ZPA9gOwre0r4e69qcSymFLWJuQbhtpI+g5/Ouk+G3haJ4Rrl7GHJYi2VhwMdX/PgfSvTKAPILj4V6xFHuhurSZgPu5Kn9RXIajpd9pF0be+tnglHIDDr7g9DX0dWXr2hWniDTJLS5QZxmOTHMbdiKAPL/CXj660iWO01J3uLA8Bm5eL6eo9q9hhmjuIUmhdXjdQyspyCD3r5wv7KbTr+ezuF2ywuUYfSvRPhh4iYu+h3L5XBktiT0/vL/X86APTqzNa1/T9AtfPvpwmfuRjl3PsK068i+K3/ACMNp/16j/0JqAKev/ETVdVZorNjY2p4xGfnYe7f4Vm6T4R1zXv30Fswibnz5ztU/ieT+FR+EIIrnxZpsU8ayRtL8yMMg8HtXvwAUAAAAdAKAPKovhLesmZdUgRvRYyw/PiqGpfDHWrKJpbZ4bxV5Kxkq/5Hr+dey0UAfM8kbxSNHIjI6nDKwwQfQ12XgvxtcaPdR2N9K0mnOQoLHJh9x7eorf8Aif4fiazTW4ECyowSfA+8p4BPuDgfj7V5ZQB9NAgjIORRWL4RuXu/CemTSElzCFJPfb8v9K2qACiiigAooooA+Ym+8frSUrfeP1pK9I80KKKKACiiigAorR07QtV1Y/6BYTzj+8q/L+Z4raX4ceJ2XP2JB7GdP8alyit2UoyeyOUorrf+FbeJ/wDnzi/7/p/jR/wrbxP/AM+cX/f9P8aXPHuPkl2OSorrf+FbeJ/+fOL/AL/p/jR/wrbxP/z5xf8Af9P8aOePcOSXY5KiuuX4a+JmYA2sKj1M6/410Oi/CnZIs2s3asi8mGDOD9WP9KTqwXUapTfQyvhv4ak1HVl1WdCLS1bKEj78nbH06/lXW+Jr8XeoCGM5jgG3Pq3er2paza6dZjTtJVEVF2ZjGFQe3vXLdTXzGbY5Vf3UPmezg8P7NczCiiivDO8KKKKAPUE+4v0FOpqfcX6CnV9otjxQooopgFfNt/8A8hG6/wCuz/zNfSVfNt//AMhG6/67P/M0Ael/CT/jz1T/AK6R/wAmr0evOPhJ/wAeeqf9dI/5NXo9ABRRRQBw3xTsxN4chusfNbzjn2YYP64rx6vdPiBGJPBV/n+HY3/j4rwugD3rwTfHUPCNhKxy6J5TH/dOP5AVran/AMgq8/64P/6Ca5D4WSl/DE0ZP3LlgPxVTXX6n/yCrz/rg/8A6CaAPm+vZfhd/wAim/8A19P/ACWvGq9l+F3/ACKb/wDX0/8AJaAO1ooooAK4P4rf8i7a/wDX0P8A0Fq7yuD+K3/Iu2v/AF9D/wBBagDyJfvD619Kwf8AHvF/uD+VfNS/eH1r6Vg/494v9wfyoAkrzf4t/wDHppf/AF0k/ktekV5v8W/+PTS/+ukn8loA820//kJWv/XZP5ivpGvm7T/+Qla/9dk/mK+kaACiiigDwPxp/wAjjqn/AF2/oK3/AIUf8jDef9eh/wDQ1rA8af8AI46p/wBdv6Ct/wCFH/Iw3n/Xof8A0NaAPXaKKKACuH+KcKv4YhlI+aO5XB+oIruK4z4n/wDIoj/r5T+RoA8Yr6P0o50eyJ/594//AEEV84V9HaT/AMgex/694/8A0EUAcR8V9QaLTbLT1bHnyGR/cL0/U/pXlKKXdVHVjgV3fxWkLeIbSPstsCPxY/4VyGkIJNasUPRriMH/AL6FAH0Hptmmn6Za2aDCwxKn5CrVFFABRRRQB5F8VNPW31y2vUGBcxYb3ZeM/kR+VcdpV8+mata3sZIaGVX47gHkflXpXxajB03TpMcrMy/mP/rV5TQB9MowdFdTlWGQfavI/it/yMNp/wBeo/8AQmr03QpDN4e02QnJa1iJ+u0V5l8Vv+RhtP8Ar1H/AKE1AGD4K/5HLS/+uv8AQ173Xgngr/kctL/66/0Ne90AFFFFAHP+N1D+DNTBGcRg/kwrwWvfPGv/ACJuqf8AXL+orwOgD3nwN/yJemf9cz/6Ea6Gue8Df8iXpn/XM/8AoRroaACiiigAooooA+Ym+8frSUrfeP1pK9I80KKKKACvTvBvw+hNumqa6mQRvjtm4AHq/wDh+dc/8PNBTWfEIlnTdbWYErg9GbPyg/jk/hXoXifVWeY2ELYjT/WEdz6V5+Pxiw8LnZhcP7WRauvE1rZqILCBXVOAQNqD6AVnHxZqBPCwAem0/wCNYVFfKVMwxE3fmt6HtRw9NLY3P+Er1H+7B/3wf8aP+Er1H+7B/wB8H/GsOio+uYj+dj9jT7G5/wAJXqP92D/vg/40f8JXqP8Adg/74P8AjWHRR9cxH87D2NPsbh8VaiR0hHuE/wDr1QutWvr0FZrhip/hHA/IVSoqJ4mtNWlJlKnBapBRRRWJYUUUUAFFFFAHqCfcX6CnU1PuL9BTq+0Wx4oUUUUwCvm2/wD+Qjdf9dn/AJmvpKvm2/8A+Qjdf9dn/maAPS/hJ/x56p/10j/k1ej15x8JP+PPVP8ArpH/ACavR6ACiiigDm/HzhPBWo5/iCD/AMfWvCa9j+KN4IPDEdtn5ridRj2Xk/rivHKAPXvhShXw7dt2a6OP++VrstT/AOQVef8AXB//AEE1gfD2yNn4OtSww05aY/ieP0Arf1P/AJBV5/1wf/0E0AfN9ey/C7/kU3/6+n/kteNV7J8LWB8KSAHkXT5/JaAO2ooooAK4P4rf8i7a/wDX0P8A0Fq7yuD+K3/Iu2v/AF9D/wBBagDyJfvD619Kwf8AHvF/uD+VfNS/eH1r6Vg/494v9wfyoAkrzf4t/wDHppf/AF0k/ktekV5v8W/+PTS/+ukn8loA820//kJWv/XZP5ivpGvm7T/+Qla/9dk/mK+kaACiiigDwPxp/wAjjqn/AF2/oK3/AIUf8jDef9eh/wDQ1rA8af8AI46p/wBdv6Ct/wCFH/Iw3n/Xof8A0NaAPXaKKKACuM+J/wDyKI/6+U/ka7OuM+J//Ioj/r5T+RoA8Yr6O0n/AJA9j/17x/8AoIr5xr6O0n/kD2P/AF7x/wDoIoA8v+K8RXXbOXHD22M/Rj/jXGaXKIdWs5T0SdGP4MK9P+K2nmbSLS/UZ+zylG9lb/64H515KDggjqKAPpqiqGi3y6nolleKc+bCrH645/XNX6ACiiigDzr4tSAadpseeTKzY+g/+vXlVeg/Fe9EusWVmpz5EJdvYsf8FH51xmi2DaprVnZKCfOlVTjsM8n8s0Ae/aLEYNC0+EjBS2jU/UKK8w+K3/Iw2n/XqP8A0Jq9cACgADAHAFeR/Fb/AJGG0/69R/6E1AGD4K/5HLS/+uv9DXvdeCeCv+Ry0v8A66/0Ne90AFFFFAGD41/5E3VP+uX9RXgde+eNf+RN1T/rl/UV4HQB7z4G/wCRL0z/AK5n/wBCNdDXPeBv+RL0z/rmf/QjXQ0AFFFFABRRRQB8xupWRlIwQSDTa3/GekPo3ie8hKkRSuZoj2Ksc/ocj8KwK9FO6uec1Z2CiiimI9d+EsKrod9OB8z3Own2Cgj/ANCNUriUzXMsrdXcsfxNaPwm/wCRZu/+vxv/AEBKyz94/Wvl89b5or1/Q9vL17rEooorwD0QooooAKKKKACiiigAooooAKKKKACjqcUVd0q0a91KCEDI3bm9gOtVCLnJRXUTdldnoafcX6U6iivszxgooooAK+bb/wD5CN1/12f+Zr6Sr5tv/wDkI3X/AF2f+ZoA9B+FWoWlv9utJriOOeZ0MaMcb8A5xXqNfONtpd9dWc15bW8ksMBAkZBkpnocde3WtrSfHuvaSixC5FzCvAS4G7H49f1oA90pGYKpZiAAMkntXlo+Ld1sw2kwl/UTED8sVz2u+OtY12JreSRLe2b70UII3fU9TQBJ498Qpr2ubbdt1pagxxkdGPdv8+lYuiaVNrWsW9hCDmVvmYfwr3P5VVtbWe9uUt7aJ5ZnOFRBkmvafBXhJfDlkZrja+oTD94w5CD+6P60AdPbwR21vFBEu2ONQij0AGBRPEJ7eWE9JEKn8RipKKAPmu6t5LS7mtpVKyROUYH1BxXb/DTxDDp17Npl1IEiuiGjZjwH6Y/EfyrY8feCpb6RtX0yPfPj9/Co5fH8Q9/avKyGRiGBDA4IPUUAfTNFeIaP8Qdb0mJYWkS7hXgLOCSB7MOa3D8W7nZgaTFu9fOOPyxQB6nXnPxU1GzfTbawS4RrpZw7RqclRtI59OtcrqnxC17U0aNZ1tIjwVtxtJ/4Eea582N69o981vMbcMA0zKdpJ9+5oArL94fWvpWD/j3i/wBwfyr5qX7w+tfSsH/HvF/uD+VAEled/FmFm0zTpgPlSZlP4jj+VeiVleItFj1/RJ7ByFZhujc/wuOhoA+f7aTybqGX+46t+Rr6TjkWWNJEIKuAwI7g1846jp11pV7JaXkLRTIcEHv7j1Fdf4a+I9xo9nHY31ubq3jG1HVsOo9OeDQB7DRWD4d8Waf4laZLNJ0eEAuJVA6/Qn0reoA8D8af8jjqn/Xb+grf+FH/ACMN5/16H/0NawPGn/I46p/12/oK3/hR/wAjDef9eh/9DWgD12iiigArjPif/wAiiP8Ar5T+Rrs64z4n/wDIoj/r5T+RoA8Yr6O0n/kD2P8A17x/+givnGvo7Sf+QPY/9e8f/oIoANV06LVtKubCb7kyFc+h7H8DzXz1qNhPpmoT2Vym2aFirD19x7GvpGuR8a+DU8RW4ubXamoRLhSeBIP7p/oaAMH4YeIkEb6HcuFbcXtiT1z1X+v516ZXzdPb3ml3pimjlt7mJs4OVZT6j/Gu30j4pXtrCsOpWq3e0Y81W2Ofr2P6UAetVXvr2306ylu7qQRwxKWZjXATfFq2CHyNKlZ+2+UAfoDXE+IPFmp+I3AupAlupysEfCj3PqfrQBS1vVJNa1m61CQEGZ8qv91egH5Yrvfhf4fYNJrlwmBgx2+R1/vN/T86wPCPge612ZLm7R4NOByWIwZfZf8AGvaIIIraCOCFFjijUKqqMAAUASV5F8Vv+RhtP+vUf+hNXrteRfFb/kYbT/r1H/oTUAYPgr/kctL/AOuv9DXvdeCeCv8AkctL/wCuv9DXvdABRRRQBg+Nf+RN1T/rl/UV4HXvnjX/AJE3VP8Arl/UV4HQB7z4G/5EvTP+uZ/9CNdDXPeBv+RL0z/rmf8A0I10NABRRRQAUUUUAYXijwva+JtPEMp8u4jyYZgMlT6H1BrxnWPCes6JKwurN2iB4miBZCPqOn419B0VrCq46GU6SlqfMJBBwRg0V9Mm1t2OTBET6lBSfZLb/n3i/wC+BWn1jyM/q/mcR8Jv+RZu/wDr8b/0BKyz94/WvT0jSIYjRUHXCjFeYH7x+tfO51LmcH6/oepgVypoSiiivDO8KKKKACiuzHiTSQAPKk/79j/Gj/hJdJ/55Sf9+x/jXofU6P8Az+X9fM5/bT/kOMors/8AhJdJ/wCeUn/fsf40f8JLpP8Azyk/79j/ABo+p0f+fy/r5h7af8hxlFdn/wAJLpP/ADyk/wC/Y/xrbEURAPlpz/sitaeWwqX5Kify/wCCTLEuPxRPMaK9P8mL/nmn/fIo8qMdI0/75rT+x3/P+H/BI+ueR55aaXeXrgQwMQf4iMKPxrs9H0ePS4TyHnf77/0HtWnRXdhsBToPm3ZjVrymrbIKKKK7jAKKKKACvm2//wCQjdf9dn/ma+kq+bb/AP5CN1/12f8AmaAPS/hJ/wAeeqf9dI/5NXT6r4K0LV2aSazEUzdZYDsb/A/iK5j4Sf8AHnqn/XSP+TV6PQB51N8JbNnzDqs6L6PEG/qKktvhPp6ODc6jcTD0RQn+Neg0UAZmk+H9L0OMpYWiREjDP1ZvqTzWnRRQAUUUUAFYOseD9F1xzJdWoSc9ZojtY/XsfxreooA89k+E2nF8x6ldKvoVU1NB8KtHQ5mu7yX2BVf6V3lFAGBYeC/D+nENFp0buP45suf14rM+Je1PBrKAAPPjAAH1rsq4P4q3Aj8P2sGfmluAcewU/wCIoA8kiG6VF9WAr6VjXbEi+gAr520O2N3r2n24GfMuEB+m4Zr6LoAKKKKAKGp6Np2sw+Vf2kc6joWHzL9CORXK3Hwr0WVyYbi8hH90MGA/MV3NFAHOeGfB9r4YkuJLe5mmadVVvMxxjPTH1ro6KKAObv8AwLoOpX015c20jTzNuciVhk/TNWdG8KaToF09xp8LxyOmxi0hbjIPf6Vt0UAFFFFABVDV9Hs9csvsl9Gzw7g+FYryPcfWr9FAHJ/8K38Nf8+kv/f9v8a6mGJLeCOGMYSNQijPYDAp9FABRRRQBQ1PRdN1mLy7+0jmA6MRhl+hHIrkrr4VaRKxa3u7qDP8JIcD9M13lFAHncfwlsg37zVLhl9FjA/xrd0vwDoGmOsgtTcyjkPcHdj8On6V09FACAAAADAHQCloooAKxNZ8J6Rr10lxqELySImxSshXjOe31rbooA5yw8C6Dpl9DeWttIs8TbkJlY4P0zXR0UUAFFFFAFa/sYNTsZrO6UtBKu1wDjI+tc5/wrfw1/z6S/8Af9v8a6yigCtp9hb6XYRWVqpWCIYQE5I5z1/GrNFFABRRRQAUUUUAFFFFABRRRQAV5cfvH616jXlzAh2B6g14ucfY+f6Hbg+olFFFeIdoUUUUAFFFSQRefcRRA4LuFz9TihK7shCRxSSkiON3x12qTTSCpIIII7GvS7W1hs4FhhQKijt39zWP4osIpdPa7CgSxEZYdwTjB/OvVq5XKnSc+a7RywxSlK1ji69RT7i/SvLgMnAr1FfuD6Vrk/2/l+pOM6C0UUV7ZxBRRRQAUUUUAFFFFABXzbf/APIRuv8Ars/8zX0lXzbf/wDIRuv+uz/zNAHpfwk/489U/wCukf8AJq9Hrzj4Sf8AHnqn/XSP+TV6PQAUUUUAFFFFABRRRQAUUUUAFFc7qnjjQtIupbW5uXNxEcNGkTEg/XpXO3vxYs0BFjp00rdmmYIP0zQB6FJIkUbSSMERRlmY4AFeI+PPEkev6yq2zZtLYFI2/vk9W/l+VVNd8Y6vr4MdzMI7fP8AqIhtX8e5/Gk8O+EtS8RTr5EZitQfnuHHyj6ep+lAGx8M9Ie98Q/b2X9zZqTnsXIwB/M17JWfouj2mhabHY2i4ReWY9XbuTWhQAUUUUAFFFFABRRRQAUUUUAFFFFABRRRQAUUUUAFFFFABRRRQAUUUUAFFFFABRRRQAUUUUAFFFFABRRRQAUUUUAFFFFABRRRQAUUUUAFFFFABXAa9YtZapKMfu5DvQ/XtXf1T1LTodStjFKMEco46qa48bhvb07LdbG1Cp7OV3sec0VoX2i3tg53xF4+0iDI/wDrVn18xOnKD5ZKzPSjJSV0FFFFSUFKjMjq6nDKcg+9JRQB29l4msp4F+0P5MoHzAg4P0rK1/Xor2H7La5MZOXcjGcdhXO1fsdHvb9h5cRVD1kcYA/xr0XjcRXh7JK9+25zewpwfOxdFsmvtTiTHyId7n2FehVS0zTIdMtvLj+Zzy7nqxq7Xr4HDOhTtLd7nJXq+0lpsFFFFdpiFFFFABRRRQAUUUUAFcPrHwy0u/kkms5pbSZyWI++hJ9jz+tdxRQByXgfwzeeGUv4rt4pFldDG8Z6gA9j0611tFFABRRRQAUUUUAFFFFABRRRQB5z4x8CajrfiBr6wMCxyRqH8xyDuHHp6YrPtPhNesQbvUoIx3ESFz+uK9WooA5LS/hzoWnMsksT3ko7zn5f++Rx+ea6tI0iRUjRURRgKowAKdRQAUUUUAFFFFABRRRQAUUUUAFFFFABRRRQAUUUUAFFFFABRRRQAUUUUAFFFFABRRRQAUUUUAFFFFABRRRQAUUUUAFFFFABRRRQAUUUUAFFFFABRRRQAUUUUAFMMMROTGhPuop9FJpMCPyIf+eSf98ijyIf+eSf98ipKKOVdh3ZH5EP/PJP++RR5EP/ADyT/vkVJRRyrsF2MEMQORGgP+6KfRRQkkIKKKKY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50" name="AutoShape 6" descr="data:image/jpeg;base64,/9j/4AAQSkZJRgABAQAAAQABAAD/2wBDAAgGBgcGBQgHBwcJCQgKDBQNDAsLDBkSEw8UHRofHh0aHBwgJC4nICIsIxwcKDcpLDAxNDQ0Hyc5PTgyPC4zNDL/2wBDAQkJCQwLDBgNDRgyIRwhMjIyMjIyMjIyMjIyMjIyMjIyMjIyMjIyMjIyMjIyMjIyMjIyMjIyMjIyMjIyMjIyMjL/wAARCADGAm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szXddsvD2nNeXjnHRI1+87egrTrwnx7rb6x4mnUOTbWrGGJc8cH5j+J/pWlOHOzOpPkQut+Ptb1iVglw1nbH7sUDbePduprmmnmdizyuzHqSxJrtPA/gaPxBC+oX7ulmrbERDgyEdeewrq9X+F+kT2T/wBmeZa3KjKbpCysfQ5/pXR7SEHynP7Oc1zHj3mP/fb86PMf++350ssTwTPDKpWRGKsp7EdaZWxiO8x/77fnR5j/AN9vzptFAD1mlRgyyupHQhiK6TRPHmt6NKoa5a7tx1hnbdx7HqK5iik4p7jUmtj6K0HX7LxDpy3dm3tJG33o29DWpXg3gfXH0TxJbkuRbXDCGZe2CeD+B/rXvNcVSHIztpz50FFFFZmgUUUUAFFFFABRRRQAUUUUAFFFFABRRRQAUUUUAFFFFABRRRQAUUUUAFFFFABRRRQAUUUUAFFFFABRRRQAVWi1Gynu2tIbqGS4RdzRo4JUZxzjp1rxvxxrepyeJL+ya+nFrHJtWJWwuMDsOv41ofCj/kYbz/r0P/oa0Aeu0UUUAFFFFABRRRQAUUUUAFFFFABRRRQAUUUUAFFFFABRRRQAUUUUAFFFFABRRRQAUUUUAFFFFABRRRQAUUUUAFfMkrF5ndjlmYkmvpuvmJ/vt9a6cP1ObEdD2P4YavbXHh0abvVbm2diUJ5ZWOdw/PFdpd3dvYWkl1dSrFDGu5nY8AV81QzS28qywyPHIvIdGII/EVZvNW1HUFVby+ubhV6CWUsB+dOVC8r3FGvaNrCardjUNXvLxV2rPO8gHoCSaqUUVuYBRRRTEFFFFACqxRgynBByK+m4zmJCfQV8x19Nxf6lP90VzYjodOH6j6KKK5jpCiiigAooooAKKKKACiiigAooooAKKKKACiiigAooooAKKKKACiiigAooooAKKKKACiiuS8d+J7zw3Z2pskiMlwzKWkBO3AHQfjQB1hIUZJAHqaWvAH8QarrGqWpvr6aVfOT5M4UfMP4RxXv9ABRRRQB4H40/5HHVP+u39BW/8KP+RhvP+vQ/+hrWB40/5HHVP+u39BW/8KP+RhvP+vQ/+hrQB67RRRQAUUUUAFFFFABRRRQAUUUUAFFFFABRRRQAUUUUAFFFFABRRRQAUUUUAFFFFABRRRQAUUUUAFFYfibxPaeGbATz/vJ3yIYQcFz/AEA9a8e1fxtruryMXvXgiPSKAlFA/Dk/jWkKTlqZzqqOh77RXzK1xOxy00hJ7ljSedL/AM9X/wC+jWv1fzMvrHkfTdcCfhNo5JP26+5/2k/+JryLzpf+er/99Gjzpf8Anq//AH0acaMo7MUq0Zbo9c/4VNo//P8AX/8A30n/AMTR/wAKm0f/AJ/r/wD76T/4mvI/Ol/56v8A99Gjzpf+er/99Gq5J/zE88P5T1z/AIVNo/8Az/X/AP30n/xNH/CptH/5/r//AL6T/wCJryPzpf8Anq//AH0aPOl/56v/AN9Gjkn/ADBzw/lGsNrkehxSUUVsYhRRRQAV9Nxf6lP90V8yV7/4nJGhw4JH7xen+6a4cdU9lT57XsdeEjzS5Tfory/e/wDeb86BI4OQ7A/WvB/thfyfj/wD1PqfmeoUV5/Z67f2bDEzSJ3SQ5H/ANauy0zU4dTt/Mj+V14dD1U124bHU675Vo+xhUoSp69C9RRRXaYhRRRQAUUUUAFFMlljhjMksixoOrOcAfjXP3vjvw5Ykq2oLKw7QqX/AFHH60AdHRXDSfFTRFPyW16/vsUf1qS3+KGgSsFkW7hz/E0YI/QmgDtaKp6dq1hq0Pm2F3FOg67DyPqOoq5QAUUUUAFFZupeINK0hSb6+hiYfwbssf8AgI5o0TW7TX7J7uyEnkrIY8uuCSMc4/GgDSooooAKKKqahqdlpcKzX1zHbxs20M5wCfSgC3RWH/wmPh3/AKC9r/31W2CGUEHIPINAC15v8W/+PTS/+ukn8lrvNQ1Ww0qNJL+6jt0c4UucZNea/EvWtN1a205bC8iuDG7lwhzjIGKAOE0//kJWv/XZP5ivpGvmyydY7+3dyAqyqST2GRXu/wDwmPh3/oL2v/fVAG5RVDT9a03VmkWwvIrgxgFwhzjPSr9AHgfjT/kcdU/67f0Fb/wo/wCRhvP+vQ/+hrWB40/5HHVP+u39BW/8KP8AkYbz/r0P/oa0Aeu0UVmXviHR9PYrdalbRsOqmQFvyHNAGnRXN/8ACe+Gd23+01+vlvj+Va1hrOm6oM2N7BPjkhHGR+HWgC9RRRQAUUUUAFFVr3ULPTYDNe3MUEf96RsZ+nrXLXXxN8P27FYjc3GO8ceB/wCPEUAdlRXCR/FXRmbD2t6g9dqn+tbumeMtC1Z1jt79FlPSOUbGP0z1/CgDeooooAKKKKACiis/UNd0rS8/bb+CFv7rP835DmgDQorjbn4m+HoCRG1zP7xxYH6kVVX4raOWw1pegeu1T/WgDvKK5zTfHXh/U3Ecd6IZD0ScbP16frXRggjIOQaACiiigAooooAKKKKAPAfGmrvrHii8lLExROYYh2Cqcfqcn8a5+nSMXkZmOSSSabXopWVjzm7u4UUUUxBRRRQAUUUUAFFFFABRRRQAUUUUAFe/eJ/+QHD/ANdF/wDQTXgtvC1xcRQoMtI4QAepOK958VsE0mCI9TIP0BrzM1f+zy9DuwP8Q46iiiviz3grQ0W9ax1OJ84RjscexrPoBwQR1FVTm4SUl0JklJWZ6lRSJ9xfpS19meOFFFFABXG+LfHtvoLNZ2arcX/8QJ+SL6+p9q7Kvm7UCW1K6JJJMz5J+poAs6lrOq67cg3lzLOzH5Yx90ewUVr6b8PvEGoqHNstrGf4rhtp/Lr+ldJ8J7WB01G5eFGmRkVHIyVBBzj0r02gDylfhLfFMtqluG9BGxH51ha54E1nQ4WuHjS4tl5aSAk7R7jqK9zpCAwIIBB4IPegD5vsNQu9Lu0urKd4ZkPDKevsfUV7f4Q8UxeJdOLMFjvIcCaMf+hD2NeYePPD6aFrxNum20uR5kYHRT3X8P61neGNafQdet7wMfK3bJl/vIev+P4UAfQVVtRJXTLsgkEQuQR2+U1YVldAykFWGQR3FVtT/wCQVef9cH/9BNAHzgzM7FmJZj1JOc17J8Lv+RTf/r6f+S141Xsvwu/5FN/+vp/5LQB2tFFFABXB/Fb/AJF21/6+h/6C1d5XB/Fb/kXbX/r6H/oLUAeRL94fWvpWD/j3i/3B/KvmpfvD619Kwf8AHvF/uD+VAHKePvD9/wCILCzi09EZ4pSzb3C8YxXluueF9T8PJC+oRxqJiQmxw3TGf519A15v8W/+PTS/+ukn8loA8wijaaZIk+87BR9TXWf8K18Sf88IP+/wrmdP/wCQla/9dk/mK+kaAOF8AeF9T8PXN8+oRxqsyIE2OG6E5/nXdUUUAeB+NP8AkcdU/wCu39BU/gzxDb+G768vLiN5C1uUjRf4m3A9ew4qDxp/yOOqf9dv6CoPDnh658Sal9jt3SMKu+R3/hXIHTv1oAua1411rXHZGuGggY4EEBKj8T1NRWXg3xBqKCSHTZgh5DS4TP8A31ivXNB8HaToCK0MImuQOZ5Rls+3p+FdBQB4BqXhHXdJhM11p8giHV0IcD646VkQTzW0yzQSvFKhyrocEH619KkBgQQCDwQa8V+IPh2PRNYWe1TZaXYLKo6Iw6ge3INAHa+BPGba5GdPv2H2+Ncq/TzV9fqK7avnHSr+TS9Vtb2IkNDIG+o7j8RX0YjrJGrqcqwBH0oAdXMeL/F8Hhu1EcYWW/lGY4z0Uf3m9v51t6tqUOkaXcX8/wByFC2PU9h+J4r581LUbjVdRmvbp90srbj6D0A9hQAuo6ne6vdm4vZ3nlY8ZPA9gOwre0r4e69qcSymFLWJuQbhtpI+g5/Ouk+G3haJ4Rrl7GHJYi2VhwMdX/PgfSvTKAPILj4V6xFHuhurSZgPu5Kn9RXIajpd9pF0be+tnglHIDDr7g9DX0dWXr2hWniDTJLS5QZxmOTHMbdiKAPL/CXj660iWO01J3uLA8Bm5eL6eo9q9hhmjuIUmhdXjdQyspyCD3r5wv7KbTr+ezuF2ywuUYfSvRPhh4iYu+h3L5XBktiT0/vL/X86APTqzNa1/T9AtfPvpwmfuRjl3PsK068i+K3/ACMNp/16j/0JqAKev/ETVdVZorNjY2p4xGfnYe7f4Vm6T4R1zXv30Fswibnz5ztU/ieT+FR+EIIrnxZpsU8ayRtL8yMMg8HtXvwAUAAAAdAKAPKovhLesmZdUgRvRYyw/PiqGpfDHWrKJpbZ4bxV5Kxkq/5Hr+dey0UAfM8kbxSNHIjI6nDKwwQfQ12XgvxtcaPdR2N9K0mnOQoLHJh9x7eorf8Aif4fiazTW4ECyowSfA+8p4BPuDgfj7V5ZQB9NAgjIORRWL4RuXu/CemTSElzCFJPfb8v9K2qACiiigAooooA+Ym+8frSUrfeP1pK9I80KKKKACiiigAorR07QtV1Y/6BYTzj+8q/L+Z4raX4ceJ2XP2JB7GdP8alyit2UoyeyOUorrf+FbeJ/wDnzi/7/p/jR/wrbxP/AM+cX/f9P8aXPHuPkl2OSorrf+FbeJ/+fOL/AL/p/jR/wrbxP/z5xf8Af9P8aOePcOSXY5KiuuX4a+JmYA2sKj1M6/410Oi/CnZIs2s3asi8mGDOD9WP9KTqwXUapTfQyvhv4ak1HVl1WdCLS1bKEj78nbH06/lXW+Jr8XeoCGM5jgG3Pq3er2paza6dZjTtJVEVF2ZjGFQe3vXLdTXzGbY5Vf3UPmezg8P7NczCiiivDO8KKKKAPUE+4v0FOpqfcX6CnV9otjxQooopgFfNt/8A8hG6/wCuz/zNfSVfNt//AMhG6/67P/M0Ael/CT/jz1T/AK6R/wAmr0evOPhJ/wAeeqf9dI/5NXo9ABRRRQBw3xTsxN4chusfNbzjn2YYP64rx6vdPiBGJPBV/n+HY3/j4rwugD3rwTfHUPCNhKxy6J5TH/dOP5AVran/AMgq8/64P/6Ca5D4WSl/DE0ZP3LlgPxVTXX6n/yCrz/rg/8A6CaAPm+vZfhd/wAim/8A19P/ACWvGq9l+F3/ACKb/wDX0/8AJaAO1ooooAK4P4rf8i7a/wDX0P8A0Fq7yuD+K3/Iu2v/AF9D/wBBagDyJfvD619Kwf8AHvF/uD+VfNS/eH1r6Vg/494v9wfyoAkrzf4t/wDHppf/AF0k/ktekV5v8W/+PTS/+ukn8loA820//kJWv/XZP5ivpGvm7T/+Qla/9dk/mK+kaACiiigDwPxp/wAjjqn/AF2/oK3/AIUf8jDef9eh/wDQ1rA8af8AI46p/wBdv6Ct/wCFH/Iw3n/Xof8A0NaAPXaKKKACuH+KcKv4YhlI+aO5XB+oIruK4z4n/wDIoj/r5T+RoA8Yr6P0o50eyJ/594//AEEV84V9HaT/AMgex/694/8A0EUAcR8V9QaLTbLT1bHnyGR/cL0/U/pXlKKXdVHVjgV3fxWkLeIbSPstsCPxY/4VyGkIJNasUPRriMH/AL6FAH0Hptmmn6Za2aDCwxKn5CrVFFABRRRQB5F8VNPW31y2vUGBcxYb3ZeM/kR+VcdpV8+mata3sZIaGVX47gHkflXpXxajB03TpMcrMy/mP/rV5TQB9MowdFdTlWGQfavI/it/yMNp/wBeo/8AQmr03QpDN4e02QnJa1iJ+u0V5l8Vv+RhtP8Ar1H/AKE1AGD4K/5HLS/+uv8AQ173Xgngr/kctL/66/0Ne90AFFFFAHP+N1D+DNTBGcRg/kwrwWvfPGv/ACJuqf8AXL+orwOgD3nwN/yJemf9cz/6Ea6Gue8Df8iXpn/XM/8AoRroaACiiigAooooA+Ym+8frSUrfeP1pK9I80KKKKACvTvBvw+hNumqa6mQRvjtm4AHq/wDh+dc/8PNBTWfEIlnTdbWYErg9GbPyg/jk/hXoXifVWeY2ELYjT/WEdz6V5+Pxiw8LnZhcP7WRauvE1rZqILCBXVOAQNqD6AVnHxZqBPCwAem0/wCNYVFfKVMwxE3fmt6HtRw9NLY3P+Er1H+7B/3wf8aP+Er1H+7B/wB8H/GsOio+uYj+dj9jT7G5/wAJXqP92D/vg/40f8JXqP8Adg/74P8AjWHRR9cxH87D2NPsbh8VaiR0hHuE/wDr1QutWvr0FZrhip/hHA/IVSoqJ4mtNWlJlKnBapBRRRWJYUUUUAFFFFAHqCfcX6CnU1PuL9BTq+0Wx4oUUUUwCvm2/wD+Qjdf9dn/AJmvpKvm2/8A+Qjdf9dn/maAPS/hJ/x56p/10j/k1ej15x8JP+PPVP8ArpH/ACavR6ACiiigDm/HzhPBWo5/iCD/AMfWvCa9j+KN4IPDEdtn5ridRj2Xk/rivHKAPXvhShXw7dt2a6OP++VrstT/AOQVef8AXB//AEE1gfD2yNn4OtSww05aY/ieP0Arf1P/AJBV5/1wf/0E0AfN9ey/C7/kU3/6+n/kteNV7J8LWB8KSAHkXT5/JaAO2ooooAK4P4rf8i7a/wDX0P8A0Fq7yuD+K3/Iu2v/AF9D/wBBagDyJfvD619Kwf8AHvF/uD+VfNS/eH1r6Vg/494v9wfyoAkrzf4t/wDHppf/AF0k/ktekV5v8W/+PTS/+ukn8loA820//kJWv/XZP5ivpGvm7T/+Qla/9dk/mK+kaACiiigDwPxp/wAjjqn/AF2/oK3/AIUf8jDef9eh/wDQ1rA8af8AI46p/wBdv6Ct/wCFH/Iw3n/Xof8A0NaAPXaKKKACuM+J/wDyKI/6+U/ka7OuM+J//Ioj/r5T+RoA8Yr6O0n/AJA9j/17x/8AoIr5xr6O0n/kD2P/AF7x/wDoIoA8v+K8RXXbOXHD22M/Rj/jXGaXKIdWs5T0SdGP4MK9P+K2nmbSLS/UZ+zylG9lb/64H515KDggjqKAPpqiqGi3y6nolleKc+bCrH645/XNX6ACiiigDzr4tSAadpseeTKzY+g/+vXlVeg/Fe9EusWVmpz5EJdvYsf8FH51xmi2DaprVnZKCfOlVTjsM8n8s0Ae/aLEYNC0+EjBS2jU/UKK8w+K3/Iw2n/XqP8A0Jq9cACgADAHAFeR/Fb/AJGG0/69R/6E1AGD4K/5HLS/+uv9DXvdeCeCv+Ry0v8A66/0Ne90AFFFFAGD41/5E3VP+uX9RXgde+eNf+RN1T/rl/UV4HQB7z4G/wCRL0z/AK5n/wBCNdDXPeBv+RL0z/rmf/QjXQ0AFFFFABRRRQB8xupWRlIwQSDTa3/GekPo3ie8hKkRSuZoj2Ksc/ocj8KwK9FO6uec1Z2CiiimI9d+EsKrod9OB8z3Own2Cgj/ANCNUriUzXMsrdXcsfxNaPwm/wCRZu/+vxv/AEBKyz94/Wvl89b5or1/Q9vL17rEooorwD0QooooAKKKKACiiigAooooAKKKKACjqcUVd0q0a91KCEDI3bm9gOtVCLnJRXUTdldnoafcX6U6iivszxgooooAK+bb/wD5CN1/12f+Zr6Sr5tv/wDkI3X/AF2f+ZoA9B+FWoWlv9utJriOOeZ0MaMcb8A5xXqNfONtpd9dWc15bW8ksMBAkZBkpnocde3WtrSfHuvaSixC5FzCvAS4G7H49f1oA90pGYKpZiAAMkntXlo+Ld1sw2kwl/UTED8sVz2u+OtY12JreSRLe2b70UII3fU9TQBJ498Qpr2ubbdt1pagxxkdGPdv8+lYuiaVNrWsW9hCDmVvmYfwr3P5VVtbWe9uUt7aJ5ZnOFRBkmvafBXhJfDlkZrja+oTD94w5CD+6P60AdPbwR21vFBEu2ONQij0AGBRPEJ7eWE9JEKn8RipKKAPmu6t5LS7mtpVKyROUYH1BxXb/DTxDDp17Npl1IEiuiGjZjwH6Y/EfyrY8feCpb6RtX0yPfPj9/Co5fH8Q9/avKyGRiGBDA4IPUUAfTNFeIaP8Qdb0mJYWkS7hXgLOCSB7MOa3D8W7nZgaTFu9fOOPyxQB6nXnPxU1GzfTbawS4RrpZw7RqclRtI59OtcrqnxC17U0aNZ1tIjwVtxtJ/4Eea582N69o981vMbcMA0zKdpJ9+5oArL94fWvpWD/j3i/wBwfyr5qX7w+tfSsH/HvF/uD+VAEled/FmFm0zTpgPlSZlP4jj+VeiVleItFj1/RJ7ByFZhujc/wuOhoA+f7aTybqGX+46t+Rr6TjkWWNJEIKuAwI7g1846jp11pV7JaXkLRTIcEHv7j1Fdf4a+I9xo9nHY31ubq3jG1HVsOo9OeDQB7DRWD4d8Waf4laZLNJ0eEAuJVA6/Qn0reoA8D8af8jjqn/Xb+grf+FH/ACMN5/16H/0NawPGn/I46p/12/oK3/hR/wAjDef9eh/9DWgD12iiigArjPif/wAiiP8Ar5T+Rrs64z4n/wDIoj/r5T+RoA8Yr6O0n/kD2P8A17x/+givnGvo7Sf+QPY/9e8f/oIoANV06LVtKubCb7kyFc+h7H8DzXz1qNhPpmoT2Vym2aFirD19x7GvpGuR8a+DU8RW4ubXamoRLhSeBIP7p/oaAMH4YeIkEb6HcuFbcXtiT1z1X+v516ZXzdPb3ml3pimjlt7mJs4OVZT6j/Gu30j4pXtrCsOpWq3e0Y81W2Ofr2P6UAetVXvr2306ylu7qQRwxKWZjXATfFq2CHyNKlZ+2+UAfoDXE+IPFmp+I3AupAlupysEfCj3PqfrQBS1vVJNa1m61CQEGZ8qv91egH5Yrvfhf4fYNJrlwmBgx2+R1/vN/T86wPCPge612ZLm7R4NOByWIwZfZf8AGvaIIIraCOCFFjijUKqqMAAUASV5F8Vv+RhtP+vUf+hNXrteRfFb/kYbT/r1H/oTUAYPgr/kctL/AOuv9DXvdeCeCv8AkctL/wCuv9DXvdABRRRQBg+Nf+RN1T/rl/UV4HXvnjX/AJE3VP8Arl/UV4HQB7z4G/5EvTP+uZ/9CNdDXPeBv+RL0z/rmf8A0I10NABRRRQAUUUUAYXijwva+JtPEMp8u4jyYZgMlT6H1BrxnWPCes6JKwurN2iB4miBZCPqOn419B0VrCq46GU6SlqfMJBBwRg0V9Mm1t2OTBET6lBSfZLb/n3i/wC+BWn1jyM/q/mcR8Jv+RZu/wDr8b/0BKyz94/WvT0jSIYjRUHXCjFeYH7x+tfO51LmcH6/oepgVypoSiiivDO8KKKKACiuzHiTSQAPKk/79j/Gj/hJdJ/55Sf9+x/jXofU6P8Az+X9fM5/bT/kOMors/8AhJdJ/wCeUn/fsf40f8JLpP8Azyk/79j/ABo+p0f+fy/r5h7af8hxlFdn/wAJLpP/ADyk/wC/Y/xrbEURAPlpz/sitaeWwqX5Kify/wCCTLEuPxRPMaK9P8mL/nmn/fIo8qMdI0/75rT+x3/P+H/BI+ueR55aaXeXrgQwMQf4iMKPxrs9H0ePS4TyHnf77/0HtWnRXdhsBToPm3ZjVrymrbIKKKK7jAKKKKACvm2//wCQjdf9dn/ma+kq+bb/AP5CN1/12f8AmaAPS/hJ/wAeeqf9dI/5NXT6r4K0LV2aSazEUzdZYDsb/A/iK5j4Sf8AHnqn/XSP+TV6PQB51N8JbNnzDqs6L6PEG/qKktvhPp6ODc6jcTD0RQn+Neg0UAZmk+H9L0OMpYWiREjDP1ZvqTzWnRRQAUUUUAFYOseD9F1xzJdWoSc9ZojtY/XsfxreooA89k+E2nF8x6ldKvoVU1NB8KtHQ5mu7yX2BVf6V3lFAGBYeC/D+nENFp0buP45suf14rM+Je1PBrKAAPPjAAH1rsq4P4q3Aj8P2sGfmluAcewU/wCIoA8kiG6VF9WAr6VjXbEi+gAr520O2N3r2n24GfMuEB+m4Zr6LoAKKKKAKGp6Np2sw+Vf2kc6joWHzL9CORXK3Hwr0WVyYbi8hH90MGA/MV3NFAHOeGfB9r4YkuJLe5mmadVVvMxxjPTH1ro6KKAObv8AwLoOpX015c20jTzNuciVhk/TNWdG8KaToF09xp8LxyOmxi0hbjIPf6Vt0UAFFFFABVDV9Hs9csvsl9Gzw7g+FYryPcfWr9FAHJ/8K38Nf8+kv/f9v8a6mGJLeCOGMYSNQijPYDAp9FABRRRQBQ1PRdN1mLy7+0jmA6MRhl+hHIrkrr4VaRKxa3u7qDP8JIcD9M13lFAHncfwlsg37zVLhl9FjA/xrd0vwDoGmOsgtTcyjkPcHdj8On6V09FACAAAADAHQCloooAKxNZ8J6Rr10lxqELySImxSshXjOe31rbooA5yw8C6Dpl9DeWttIs8TbkJlY4P0zXR0UUAFFFFAFa/sYNTsZrO6UtBKu1wDjI+tc5/wrfw1/z6S/8Af9v8a6yigCtp9hb6XYRWVqpWCIYQE5I5z1/GrNFFABRRRQAUUUUAFFFFABRRRQAV5cfvH616jXlzAh2B6g14ucfY+f6Hbg+olFFFeIdoUUUUAFFFSQRefcRRA4LuFz9TihK7shCRxSSkiON3x12qTTSCpIIII7GvS7W1hs4FhhQKijt39zWP4osIpdPa7CgSxEZYdwTjB/OvVq5XKnSc+a7RywxSlK1ji69RT7i/SvLgMnAr1FfuD6Vrk/2/l+pOM6C0UUV7ZxBRRRQAUUUUAFFFFABXzbf/APIRuv8Ars/8zX0lXzbf/wDIRuv+uz/zNAHpfwk/489U/wCukf8AJq9Hrzj4Sf8AHnqn/XSP+TV6PQAUUUUAFFFFABRRRQAUUUUAFFc7qnjjQtIupbW5uXNxEcNGkTEg/XpXO3vxYs0BFjp00rdmmYIP0zQB6FJIkUbSSMERRlmY4AFeI+PPEkev6yq2zZtLYFI2/vk9W/l+VVNd8Y6vr4MdzMI7fP8AqIhtX8e5/Gk8O+EtS8RTr5EZitQfnuHHyj6ep+lAGx8M9Ie98Q/b2X9zZqTnsXIwB/M17JWfouj2mhabHY2i4ReWY9XbuTWhQAUUUUAFFFFABRRRQAUUUUAFFFFABRRRQAUUUUAFFFFABRRRQAUUUUAFFFFABRRRQAUUUUAFFFFABRRRQAUUUUAFFFFABRRRQAUUUUAFFFFABXAa9YtZapKMfu5DvQ/XtXf1T1LTodStjFKMEco46qa48bhvb07LdbG1Cp7OV3sec0VoX2i3tg53xF4+0iDI/wDrVn18xOnKD5ZKzPSjJSV0FFFFSUFKjMjq6nDKcg+9JRQB29l4msp4F+0P5MoHzAg4P0rK1/Xor2H7La5MZOXcjGcdhXO1fsdHvb9h5cRVD1kcYA/xr0XjcRXh7JK9+25zewpwfOxdFsmvtTiTHyId7n2FehVS0zTIdMtvLj+Zzy7nqxq7Xr4HDOhTtLd7nJXq+0lpsFFFFdpiFFFFABRRRQAUUUUAFcPrHwy0u/kkms5pbSZyWI++hJ9jz+tdxRQByXgfwzeeGUv4rt4pFldDG8Z6gA9j0611tFFABRRRQAUUUUAFFFFABRRRQB5z4x8CajrfiBr6wMCxyRqH8xyDuHHp6YrPtPhNesQbvUoIx3ESFz+uK9WooA5LS/hzoWnMsksT3ko7zn5f++Rx+ea6tI0iRUjRURRgKowAKdRQAUUUUAFFFFABRRRQAUUUUAFFFFABRRRQAUUUUAFFFFABRRRQAUUUUAFFFFABRRRQAUUUUAFFFFABRRRQAUUUUAFFFFABRRRQAUUUUAFFFFABRRRQAUUUUAFMMMROTGhPuop9FJpMCPyIf+eSf98ijyIf+eSf98ipKKOVdh3ZH5EP/PJP++RR5EP/ADyT/vkVJRRyrsF2MEMQORGgP+6KfRRQkkIKKKKY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52" name="AutoShape 8" descr="data:image/jpeg;base64,/9j/4AAQSkZJRgABAQAAAQABAAD/2wBDAAgGBgcGBQgHBwcJCQgKDBQNDAsLDBkSEw8UHRofHh0aHBwgJC4nICIsIxwcKDcpLDAxNDQ0Hyc5PTgyPC4zNDL/2wBDAQkJCQwLDBgNDRgyIRwhMjIyMjIyMjIyMjIyMjIyMjIyMjIyMjIyMjIyMjIyMjIyMjIyMjIyMjIyMjIyMjIyMjL/wAARCADGAm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szXddsvD2nNeXjnHRI1+87egrTrwnx7rb6x4mnUOTbWrGGJc8cH5j+J/pWlOHOzOpPkQut+Ptb1iVglw1nbH7sUDbePduprmmnmdizyuzHqSxJrtPA/gaPxBC+oX7ulmrbERDgyEdeewrq9X+F+kT2T/wBmeZa3KjKbpCysfQ5/pXR7SEHynP7Oc1zHj3mP/fb86PMf++350ssTwTPDKpWRGKsp7EdaZWxiO8x/77fnR5j/AN9vzptFAD1mlRgyyupHQhiK6TRPHmt6NKoa5a7tx1hnbdx7HqK5iik4p7jUmtj6K0HX7LxDpy3dm3tJG33o29DWpXg3gfXH0TxJbkuRbXDCGZe2CeD+B/rXvNcVSHIztpz50FFFFZmgUUUUAFFFFABRRRQAUUUUAFFFFABRRRQAUUUUAFFFFABRRRQAUUUUAFFFFABRRRQAUUUUAFFFFABRRRQAVWi1Gynu2tIbqGS4RdzRo4JUZxzjp1rxvxxrepyeJL+ya+nFrHJtWJWwuMDsOv41ofCj/kYbz/r0P/oa0Aeu0UUUAFFFFABRRRQAUUUUAFFFFABRRRQAUUUUAFFFFABRRRQAUUUUAFFFFABRRRQAUUUUAFFFFABRRRQAUUUUAFfMkrF5ndjlmYkmvpuvmJ/vt9a6cP1ObEdD2P4YavbXHh0abvVbm2diUJ5ZWOdw/PFdpd3dvYWkl1dSrFDGu5nY8AV81QzS28qywyPHIvIdGII/EVZvNW1HUFVby+ubhV6CWUsB+dOVC8r3FGvaNrCardjUNXvLxV2rPO8gHoCSaqUUVuYBRRRTEFFFFACqxRgynBByK+m4zmJCfQV8x19Nxf6lP90VzYjodOH6j6KKK5jpCiiigAooooAKKKKACiiigAooooAKKKKACiiigAooooAKKKKACiiigAooooAKKKKACiiuS8d+J7zw3Z2pskiMlwzKWkBO3AHQfjQB1hIUZJAHqaWvAH8QarrGqWpvr6aVfOT5M4UfMP4RxXv9ABRRRQB4H40/5HHVP+u39BW/8KP+RhvP+vQ/+hrWB40/5HHVP+u39BW/8KP+RhvP+vQ/+hrQB67RRRQAUUUUAFFFFABRRRQAUUUUAFFFFABRRRQAUUUUAFFFFABRRRQAUUUUAFFFFABRRRQAUUUUAFFYfibxPaeGbATz/vJ3yIYQcFz/AEA9a8e1fxtruryMXvXgiPSKAlFA/Dk/jWkKTlqZzqqOh77RXzK1xOxy00hJ7ljSedL/AM9X/wC+jWv1fzMvrHkfTdcCfhNo5JP26+5/2k/+JryLzpf+er/99Gjzpf8Anq//AH0acaMo7MUq0Zbo9c/4VNo//P8AX/8A30n/AMTR/wAKm0f/AJ/r/wD76T/4mvI/Ol/56v8A99Gjzpf+er/99Gq5J/zE88P5T1z/AIVNo/8Az/X/AP30n/xNH/CptH/5/r//AL6T/wCJryPzpf8Anq//AH0aPOl/56v/AN9Gjkn/ADBzw/lGsNrkehxSUUVsYhRRRQAV9Nxf6lP90V8yV7/4nJGhw4JH7xen+6a4cdU9lT57XsdeEjzS5Tfory/e/wDeb86BI4OQ7A/WvB/thfyfj/wD1PqfmeoUV5/Z67f2bDEzSJ3SQ5H/ANauy0zU4dTt/Mj+V14dD1U124bHU675Vo+xhUoSp69C9RRRXaYhRRRQAUUUUAFFMlljhjMksixoOrOcAfjXP3vjvw5Ykq2oLKw7QqX/AFHH60AdHRXDSfFTRFPyW16/vsUf1qS3+KGgSsFkW7hz/E0YI/QmgDtaKp6dq1hq0Pm2F3FOg67DyPqOoq5QAUUUUAFFZupeINK0hSb6+hiYfwbssf8AgI5o0TW7TX7J7uyEnkrIY8uuCSMc4/GgDSooooAKKKqahqdlpcKzX1zHbxs20M5wCfSgC3RWH/wmPh3/AKC9r/31W2CGUEHIPINAC15v8W/+PTS/+ukn8lrvNQ1Ww0qNJL+6jt0c4UucZNea/EvWtN1a205bC8iuDG7lwhzjIGKAOE0//kJWv/XZP5ivpGvmyydY7+3dyAqyqST2GRXu/wDwmPh3/oL2v/fVAG5RVDT9a03VmkWwvIrgxgFwhzjPSr9AHgfjT/kcdU/67f0Fb/wo/wCRhvP+vQ/+hrWB40/5HHVP+u39BW/8KP8AkYbz/r0P/oa0Aeu0UVmXviHR9PYrdalbRsOqmQFvyHNAGnRXN/8ACe+Gd23+01+vlvj+Va1hrOm6oM2N7BPjkhHGR+HWgC9RRRQAUUUUAFFVr3ULPTYDNe3MUEf96RsZ+nrXLXXxN8P27FYjc3GO8ceB/wCPEUAdlRXCR/FXRmbD2t6g9dqn+tbumeMtC1Z1jt79FlPSOUbGP0z1/CgDeooooAKKKKACiis/UNd0rS8/bb+CFv7rP835DmgDQorjbn4m+HoCRG1zP7xxYH6kVVX4raOWw1pegeu1T/WgDvKK5zTfHXh/U3Ecd6IZD0ScbP16frXRggjIOQaACiiigAooooAKKKKAPAfGmrvrHii8lLExROYYh2Cqcfqcn8a5+nSMXkZmOSSSabXopWVjzm7u4UUUUxBRRRQAUUUUAFFFFABRRRQAUUUUAFe/eJ/+QHD/ANdF/wDQTXgtvC1xcRQoMtI4QAepOK958VsE0mCI9TIP0BrzM1f+zy9DuwP8Q46iiiviz3grQ0W9ax1OJ84RjscexrPoBwQR1FVTm4SUl0JklJWZ6lRSJ9xfpS19meOFFFFABXG+LfHtvoLNZ2arcX/8QJ+SL6+p9q7Kvm7UCW1K6JJJMz5J+poAs6lrOq67cg3lzLOzH5Yx90ewUVr6b8PvEGoqHNstrGf4rhtp/Lr+ldJ8J7WB01G5eFGmRkVHIyVBBzj0r02gDylfhLfFMtqluG9BGxH51ha54E1nQ4WuHjS4tl5aSAk7R7jqK9zpCAwIIBB4IPegD5vsNQu9Lu0urKd4ZkPDKevsfUV7f4Q8UxeJdOLMFjvIcCaMf+hD2NeYePPD6aFrxNum20uR5kYHRT3X8P61neGNafQdet7wMfK3bJl/vIev+P4UAfQVVtRJXTLsgkEQuQR2+U1YVldAykFWGQR3FVtT/wCQVef9cH/9BNAHzgzM7FmJZj1JOc17J8Lv+RTf/r6f+S141Xsvwu/5FN/+vp/5LQB2tFFFABXB/Fb/AJF21/6+h/6C1d5XB/Fb/kXbX/r6H/oLUAeRL94fWvpWD/j3i/3B/KvmpfvD619Kwf8AHvF/uD+VAHKePvD9/wCILCzi09EZ4pSzb3C8YxXluueF9T8PJC+oRxqJiQmxw3TGf519A15v8W/+PTS/+ukn8loA8wijaaZIk+87BR9TXWf8K18Sf88IP+/wrmdP/wCQla/9dk/mK+kaAOF8AeF9T8PXN8+oRxqsyIE2OG6E5/nXdUUUAeB+NP8AkcdU/wCu39BU/gzxDb+G768vLiN5C1uUjRf4m3A9ew4qDxp/yOOqf9dv6CoPDnh658Sal9jt3SMKu+R3/hXIHTv1oAua1411rXHZGuGggY4EEBKj8T1NRWXg3xBqKCSHTZgh5DS4TP8A31ivXNB8HaToCK0MImuQOZ5Rls+3p+FdBQB4BqXhHXdJhM11p8giHV0IcD646VkQTzW0yzQSvFKhyrocEH619KkBgQQCDwQa8V+IPh2PRNYWe1TZaXYLKo6Iw6ge3INAHa+BPGba5GdPv2H2+Ncq/TzV9fqK7avnHSr+TS9Vtb2IkNDIG+o7j8RX0YjrJGrqcqwBH0oAdXMeL/F8Hhu1EcYWW/lGY4z0Uf3m9v51t6tqUOkaXcX8/wByFC2PU9h+J4r581LUbjVdRmvbp90srbj6D0A9hQAuo6ne6vdm4vZ3nlY8ZPA9gOwre0r4e69qcSymFLWJuQbhtpI+g5/Ouk+G3haJ4Rrl7GHJYi2VhwMdX/PgfSvTKAPILj4V6xFHuhurSZgPu5Kn9RXIajpd9pF0be+tnglHIDDr7g9DX0dWXr2hWniDTJLS5QZxmOTHMbdiKAPL/CXj660iWO01J3uLA8Bm5eL6eo9q9hhmjuIUmhdXjdQyspyCD3r5wv7KbTr+ezuF2ywuUYfSvRPhh4iYu+h3L5XBktiT0/vL/X86APTqzNa1/T9AtfPvpwmfuRjl3PsK068i+K3/ACMNp/16j/0JqAKev/ETVdVZorNjY2p4xGfnYe7f4Vm6T4R1zXv30Fswibnz5ztU/ieT+FR+EIIrnxZpsU8ayRtL8yMMg8HtXvwAUAAAAdAKAPKovhLesmZdUgRvRYyw/PiqGpfDHWrKJpbZ4bxV5Kxkq/5Hr+dey0UAfM8kbxSNHIjI6nDKwwQfQ12XgvxtcaPdR2N9K0mnOQoLHJh9x7eorf8Aif4fiazTW4ECyowSfA+8p4BPuDgfj7V5ZQB9NAgjIORRWL4RuXu/CemTSElzCFJPfb8v9K2qACiiigAooooA+Ym+8frSUrfeP1pK9I80KKKKACiiigAorR07QtV1Y/6BYTzj+8q/L+Z4raX4ceJ2XP2JB7GdP8alyit2UoyeyOUorrf+FbeJ/wDnzi/7/p/jR/wrbxP/AM+cX/f9P8aXPHuPkl2OSorrf+FbeJ/+fOL/AL/p/jR/wrbxP/z5xf8Af9P8aOePcOSXY5KiuuX4a+JmYA2sKj1M6/410Oi/CnZIs2s3asi8mGDOD9WP9KTqwXUapTfQyvhv4ak1HVl1WdCLS1bKEj78nbH06/lXW+Jr8XeoCGM5jgG3Pq3er2paza6dZjTtJVEVF2ZjGFQe3vXLdTXzGbY5Vf3UPmezg8P7NczCiiivDO8KKKKAPUE+4v0FOpqfcX6CnV9otjxQooopgFfNt/8A8hG6/wCuz/zNfSVfNt//AMhG6/67P/M0Ael/CT/jz1T/AK6R/wAmr0evOPhJ/wAeeqf9dI/5NXo9ABRRRQBw3xTsxN4chusfNbzjn2YYP64rx6vdPiBGJPBV/n+HY3/j4rwugD3rwTfHUPCNhKxy6J5TH/dOP5AVran/AMgq8/64P/6Ca5D4WSl/DE0ZP3LlgPxVTXX6n/yCrz/rg/8A6CaAPm+vZfhd/wAim/8A19P/ACWvGq9l+F3/ACKb/wDX0/8AJaAO1ooooAK4P4rf8i7a/wDX0P8A0Fq7yuD+K3/Iu2v/AF9D/wBBagDyJfvD619Kwf8AHvF/uD+VfNS/eH1r6Vg/494v9wfyoAkrzf4t/wDHppf/AF0k/ktekV5v8W/+PTS/+ukn8loA820//kJWv/XZP5ivpGvm7T/+Qla/9dk/mK+kaACiiigDwPxp/wAjjqn/AF2/oK3/AIUf8jDef9eh/wDQ1rA8af8AI46p/wBdv6Ct/wCFH/Iw3n/Xof8A0NaAPXaKKKACuH+KcKv4YhlI+aO5XB+oIruK4z4n/wDIoj/r5T+RoA8Yr6P0o50eyJ/594//AEEV84V9HaT/AMgex/694/8A0EUAcR8V9QaLTbLT1bHnyGR/cL0/U/pXlKKXdVHVjgV3fxWkLeIbSPstsCPxY/4VyGkIJNasUPRriMH/AL6FAH0Hptmmn6Za2aDCwxKn5CrVFFABRRRQB5F8VNPW31y2vUGBcxYb3ZeM/kR+VcdpV8+mata3sZIaGVX47gHkflXpXxajB03TpMcrMy/mP/rV5TQB9MowdFdTlWGQfavI/it/yMNp/wBeo/8AQmr03QpDN4e02QnJa1iJ+u0V5l8Vv+RhtP8Ar1H/AKE1AGD4K/5HLS/+uv8AQ173Xgngr/kctL/66/0Ne90AFFFFAHP+N1D+DNTBGcRg/kwrwWvfPGv/ACJuqf8AXL+orwOgD3nwN/yJemf9cz/6Ea6Gue8Df8iXpn/XM/8AoRroaACiiigAooooA+Ym+8frSUrfeP1pK9I80KKKKACvTvBvw+hNumqa6mQRvjtm4AHq/wDh+dc/8PNBTWfEIlnTdbWYErg9GbPyg/jk/hXoXifVWeY2ELYjT/WEdz6V5+Pxiw8LnZhcP7WRauvE1rZqILCBXVOAQNqD6AVnHxZqBPCwAem0/wCNYVFfKVMwxE3fmt6HtRw9NLY3P+Er1H+7B/3wf8aP+Er1H+7B/wB8H/GsOio+uYj+dj9jT7G5/wAJXqP92D/vg/40f8JXqP8Adg/74P8AjWHRR9cxH87D2NPsbh8VaiR0hHuE/wDr1QutWvr0FZrhip/hHA/IVSoqJ4mtNWlJlKnBapBRRRWJYUUUUAFFFFAHqCfcX6CnU1PuL9BTq+0Wx4oUUUUwCvm2/wD+Qjdf9dn/AJmvpKvm2/8A+Qjdf9dn/maAPS/hJ/x56p/10j/k1ej15x8JP+PPVP8ArpH/ACavR6ACiiigDm/HzhPBWo5/iCD/AMfWvCa9j+KN4IPDEdtn5ridRj2Xk/rivHKAPXvhShXw7dt2a6OP++VrstT/AOQVef8AXB//AEE1gfD2yNn4OtSww05aY/ieP0Arf1P/AJBV5/1wf/0E0AfN9ey/C7/kU3/6+n/kteNV7J8LWB8KSAHkXT5/JaAO2ooooAK4P4rf8i7a/wDX0P8A0Fq7yuD+K3/Iu2v/AF9D/wBBagDyJfvD619Kwf8AHvF/uD+VfNS/eH1r6Vg/494v9wfyoAkrzf4t/wDHppf/AF0k/ktekV5v8W/+PTS/+ukn8loA820//kJWv/XZP5ivpGvm7T/+Qla/9dk/mK+kaACiiigDwPxp/wAjjqn/AF2/oK3/AIUf8jDef9eh/wDQ1rA8af8AI46p/wBdv6Ct/wCFH/Iw3n/Xof8A0NaAPXaKKKACuM+J/wDyKI/6+U/ka7OuM+J//Ioj/r5T+RoA8Yr6O0n/AJA9j/17x/8AoIr5xr6O0n/kD2P/AF7x/wDoIoA8v+K8RXXbOXHD22M/Rj/jXGaXKIdWs5T0SdGP4MK9P+K2nmbSLS/UZ+zylG9lb/64H515KDggjqKAPpqiqGi3y6nolleKc+bCrH645/XNX6ACiiigDzr4tSAadpseeTKzY+g/+vXlVeg/Fe9EusWVmpz5EJdvYsf8FH51xmi2DaprVnZKCfOlVTjsM8n8s0Ae/aLEYNC0+EjBS2jU/UKK8w+K3/Iw2n/XqP8A0Jq9cACgADAHAFeR/Fb/AJGG0/69R/6E1AGD4K/5HLS/+uv9DXvdeCeCv+Ry0v8A66/0Ne90AFFFFAGD41/5E3VP+uX9RXgde+eNf+RN1T/rl/UV4HQB7z4G/wCRL0z/AK5n/wBCNdDXPeBv+RL0z/rmf/QjXQ0AFFFFABRRRQB8xupWRlIwQSDTa3/GekPo3ie8hKkRSuZoj2Ksc/ocj8KwK9FO6uec1Z2CiiimI9d+EsKrod9OB8z3Own2Cgj/ANCNUriUzXMsrdXcsfxNaPwm/wCRZu/+vxv/AEBKyz94/Wvl89b5or1/Q9vL17rEooorwD0QooooAKKKKACiiigAooooAKKKKACjqcUVd0q0a91KCEDI3bm9gOtVCLnJRXUTdldnoafcX6U6iivszxgooooAK+bb/wD5CN1/12f+Zr6Sr5tv/wDkI3X/AF2f+ZoA9B+FWoWlv9utJriOOeZ0MaMcb8A5xXqNfONtpd9dWc15bW8ksMBAkZBkpnocde3WtrSfHuvaSixC5FzCvAS4G7H49f1oA90pGYKpZiAAMkntXlo+Ld1sw2kwl/UTED8sVz2u+OtY12JreSRLe2b70UII3fU9TQBJ498Qpr2ubbdt1pagxxkdGPdv8+lYuiaVNrWsW9hCDmVvmYfwr3P5VVtbWe9uUt7aJ5ZnOFRBkmvafBXhJfDlkZrja+oTD94w5CD+6P60AdPbwR21vFBEu2ONQij0AGBRPEJ7eWE9JEKn8RipKKAPmu6t5LS7mtpVKyROUYH1BxXb/DTxDDp17Npl1IEiuiGjZjwH6Y/EfyrY8feCpb6RtX0yPfPj9/Co5fH8Q9/avKyGRiGBDA4IPUUAfTNFeIaP8Qdb0mJYWkS7hXgLOCSB7MOa3D8W7nZgaTFu9fOOPyxQB6nXnPxU1GzfTbawS4RrpZw7RqclRtI59OtcrqnxC17U0aNZ1tIjwVtxtJ/4Eea582N69o981vMbcMA0zKdpJ9+5oArL94fWvpWD/j3i/wBwfyr5qX7w+tfSsH/HvF/uD+VAEled/FmFm0zTpgPlSZlP4jj+VeiVleItFj1/RJ7ByFZhujc/wuOhoA+f7aTybqGX+46t+Rr6TjkWWNJEIKuAwI7g1846jp11pV7JaXkLRTIcEHv7j1Fdf4a+I9xo9nHY31ubq3jG1HVsOo9OeDQB7DRWD4d8Waf4laZLNJ0eEAuJVA6/Qn0reoA8D8af8jjqn/Xb+grf+FH/ACMN5/16H/0NawPGn/I46p/12/oK3/hR/wAjDef9eh/9DWgD12iiigArjPif/wAiiP8Ar5T+Rrs64z4n/wDIoj/r5T+RoA8Yr6O0n/kD2P8A17x/+givnGvo7Sf+QPY/9e8f/oIoANV06LVtKubCb7kyFc+h7H8DzXz1qNhPpmoT2Vym2aFirD19x7GvpGuR8a+DU8RW4ubXamoRLhSeBIP7p/oaAMH4YeIkEb6HcuFbcXtiT1z1X+v516ZXzdPb3ml3pimjlt7mJs4OVZT6j/Gu30j4pXtrCsOpWq3e0Y81W2Ofr2P6UAetVXvr2306ylu7qQRwxKWZjXATfFq2CHyNKlZ+2+UAfoDXE+IPFmp+I3AupAlupysEfCj3PqfrQBS1vVJNa1m61CQEGZ8qv91egH5Yrvfhf4fYNJrlwmBgx2+R1/vN/T86wPCPge612ZLm7R4NOByWIwZfZf8AGvaIIIraCOCFFjijUKqqMAAUASV5F8Vv+RhtP+vUf+hNXrteRfFb/kYbT/r1H/oTUAYPgr/kctL/AOuv9DXvdeCeCv8AkctL/wCuv9DXvdABRRRQBg+Nf+RN1T/rl/UV4HXvnjX/AJE3VP8Arl/UV4HQB7z4G/5EvTP+uZ/9CNdDXPeBv+RL0z/rmf8A0I10NABRRRQAUUUUAYXijwva+JtPEMp8u4jyYZgMlT6H1BrxnWPCes6JKwurN2iB4miBZCPqOn419B0VrCq46GU6SlqfMJBBwRg0V9Mm1t2OTBET6lBSfZLb/n3i/wC+BWn1jyM/q/mcR8Jv+RZu/wDr8b/0BKyz94/WvT0jSIYjRUHXCjFeYH7x+tfO51LmcH6/oepgVypoSiiivDO8KKKKACiuzHiTSQAPKk/79j/Gj/hJdJ/55Sf9+x/jXofU6P8Az+X9fM5/bT/kOMors/8AhJdJ/wCeUn/fsf40f8JLpP8Azyk/79j/ABo+p0f+fy/r5h7af8hxlFdn/wAJLpP/ADyk/wC/Y/xrbEURAPlpz/sitaeWwqX5Kify/wCCTLEuPxRPMaK9P8mL/nmn/fIo8qMdI0/75rT+x3/P+H/BI+ueR55aaXeXrgQwMQf4iMKPxrs9H0ePS4TyHnf77/0HtWnRXdhsBToPm3ZjVrymrbIKKKK7jAKKKKACvm2//wCQjdf9dn/ma+kq+bb/AP5CN1/12f8AmaAPS/hJ/wAeeqf9dI/5NXT6r4K0LV2aSazEUzdZYDsb/A/iK5j4Sf8AHnqn/XSP+TV6PQB51N8JbNnzDqs6L6PEG/qKktvhPp6ODc6jcTD0RQn+Neg0UAZmk+H9L0OMpYWiREjDP1ZvqTzWnRRQAUUUUAFYOseD9F1xzJdWoSc9ZojtY/XsfxreooA89k+E2nF8x6ldKvoVU1NB8KtHQ5mu7yX2BVf6V3lFAGBYeC/D+nENFp0buP45suf14rM+Je1PBrKAAPPjAAH1rsq4P4q3Aj8P2sGfmluAcewU/wCIoA8kiG6VF9WAr6VjXbEi+gAr520O2N3r2n24GfMuEB+m4Zr6LoAKKKKAKGp6Np2sw+Vf2kc6joWHzL9CORXK3Hwr0WVyYbi8hH90MGA/MV3NFAHOeGfB9r4YkuJLe5mmadVVvMxxjPTH1ro6KKAObv8AwLoOpX015c20jTzNuciVhk/TNWdG8KaToF09xp8LxyOmxi0hbjIPf6Vt0UAFFFFABVDV9Hs9csvsl9Gzw7g+FYryPcfWr9FAHJ/8K38Nf8+kv/f9v8a6mGJLeCOGMYSNQijPYDAp9FABRRRQBQ1PRdN1mLy7+0jmA6MRhl+hHIrkrr4VaRKxa3u7qDP8JIcD9M13lFAHncfwlsg37zVLhl9FjA/xrd0vwDoGmOsgtTcyjkPcHdj8On6V09FACAAAADAHQCloooAKxNZ8J6Rr10lxqELySImxSshXjOe31rbooA5yw8C6Dpl9DeWttIs8TbkJlY4P0zXR0UUAFFFFAFa/sYNTsZrO6UtBKu1wDjI+tc5/wrfw1/z6S/8Af9v8a6yigCtp9hb6XYRWVqpWCIYQE5I5z1/GrNFFABRRRQAUUUUAFFFFABRRRQAV5cfvH616jXlzAh2B6g14ucfY+f6Hbg+olFFFeIdoUUUUAFFFSQRefcRRA4LuFz9TihK7shCRxSSkiON3x12qTTSCpIIII7GvS7W1hs4FhhQKijt39zWP4osIpdPa7CgSxEZYdwTjB/OvVq5XKnSc+a7RywxSlK1ji69RT7i/SvLgMnAr1FfuD6Vrk/2/l+pOM6C0UUV7ZxBRRRQAUUUUAFFFFABXzbf/APIRuv8Ars/8zX0lXzbf/wDIRuv+uz/zNAHpfwk/489U/wCukf8AJq9Hrzj4Sf8AHnqn/XSP+TV6PQAUUUUAFFFFABRRRQAUUUUAFFc7qnjjQtIupbW5uXNxEcNGkTEg/XpXO3vxYs0BFjp00rdmmYIP0zQB6FJIkUbSSMERRlmY4AFeI+PPEkev6yq2zZtLYFI2/vk9W/l+VVNd8Y6vr4MdzMI7fP8AqIhtX8e5/Gk8O+EtS8RTr5EZitQfnuHHyj6ep+lAGx8M9Ie98Q/b2X9zZqTnsXIwB/M17JWfouj2mhabHY2i4ReWY9XbuTWhQAUUUUAFFFFABRRRQAUUUUAFFFFABRRRQAUUUUAFFFFABRRRQAUUUUAFFFFABRRRQAUUUUAFFFFABRRRQAUUUUAFFFFABRRRQAUUUUAFFFFABXAa9YtZapKMfu5DvQ/XtXf1T1LTodStjFKMEco46qa48bhvb07LdbG1Cp7OV3sec0VoX2i3tg53xF4+0iDI/wDrVn18xOnKD5ZKzPSjJSV0FFFFSUFKjMjq6nDKcg+9JRQB29l4msp4F+0P5MoHzAg4P0rK1/Xor2H7La5MZOXcjGcdhXO1fsdHvb9h5cRVD1kcYA/xr0XjcRXh7JK9+25zewpwfOxdFsmvtTiTHyId7n2FehVS0zTIdMtvLj+Zzy7nqxq7Xr4HDOhTtLd7nJXq+0lpsFFFFdpiFFFFABRRRQAUUUUAFcPrHwy0u/kkms5pbSZyWI++hJ9jz+tdxRQByXgfwzeeGUv4rt4pFldDG8Z6gA9j0611tFFABRRRQAUUUUAFFFFABRRRQB5z4x8CajrfiBr6wMCxyRqH8xyDuHHp6YrPtPhNesQbvUoIx3ESFz+uK9WooA5LS/hzoWnMsksT3ko7zn5f++Rx+ea6tI0iRUjRURRgKowAKdRQAUUUUAFFFFABRRRQAUUUUAFFFFABRRRQAUUUUAFFFFABRRRQAUUUUAFFFFABRRRQAUUUUAFFFFABRRRQAUUUUAFFFFABRRRQAUUUUAFFFFABRRRQAUUUUAFMMMROTGhPuop9FJpMCPyIf+eSf98ijyIf+eSf98ipKKOVdh3ZH5EP/PJP++RR5EP/ADyT/vkVJRRyrsF2MEMQORGgP+6KfRRQkkIKKKKY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54" name="AutoShape 10" descr="data:image/jpeg;base64,/9j/4AAQSkZJRgABAQAAAQABAAD/2wBDAAgGBgcGBQgHBwcJCQgKDBQNDAsLDBkSEw8UHRofHh0aHBwgJC4nICIsIxwcKDcpLDAxNDQ0Hyc5PTgyPC4zNDL/2wBDAQkJCQwLDBgNDRgyIRwhMjIyMjIyMjIyMjIyMjIyMjIyMjIyMjIyMjIyMjIyMjIyMjIyMjIyMjIyMjIyMjIyMjL/wAARCAEsAd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NABTWdUUszBQOpJxXKeIvG1vpbNbWYWe5HBP8KfX1rzzUdd1HVHLXVy7L/cBwo/CuqlhZz1eiOWrioQ0WrPVrzxZotkSst8hYdk+Y/pVH/hYGg/89Z/+/RrySkNdSwVPq2crxs+iPW/+Fg6D/z1n/79Gj/hYWgf89Z/+/RryKkJp/UqfmL67U8j13/hYWgf89Z/+/Ro/wCFh6B/z1n/AO/RryHNNo+pU/Mf1yp5Hr//AAsTw/8A89Z/+/Jo/wCFieH/APnrP/35NeP02l9Sp+YfXKnkexf8LF8P/wDPWf8A78mk/wCFjeHv+e0//fk146TTaPqdPzD65U8j2T/hY/h7/ntP/wB+TWlp/izRdTYJb3ybz0R/lP614QaTJByKTwULaMaxk+qPpEEHpS14loPjjU9FdI5JDc2o6xyHkD2Nes6Lr1lrtoLi0kzj7yH7yn3FcVWhKnvsdlKvGptualFFFYm4UUUUAFFFFABRRRQAUUUUAFFFFABRRRQAUUUUAFFFFABRRRQAUUUUAFFFFABRRRQAUUUUAFFFFABRRRQAUUUUAFFFFABRRRQAUUUUAFFFFABXK+NtebStPFvbvi5nBAI6qvc11Rrx/wAa3huvEtwM5WLEa/gOa6cLTU6mvQ5sVUcKenU55mJJJOSepNJRW14Z0B9e1HyyStvH80rj09BXqykoq7PKjFydkYoVnOFUsfYU10ZDhlK/UYr3Ww0ex02FYrW2jQAdcZJ+ppb/AEiw1KForq2jcEYzjkfQ1xfXlfbQ7fqLtvqeDUhrd8U+H30DUfLBL28nzRMf5H3rANdsZKSujilFxdmLTSaCaTNMQmaQmgmkoACabRmkoGFNNLmmk0ABq/o+sXWiagl3auQVPzLnhx6Gs+m5qWk1ZjTad0fQ+iavb63pkV7bn5XHzL3Vu4NaNePfDXWms9aOnSN+4uh8oPZxXsNePWp+znY9ehU9pC4UUUVkbBRRRQAUUUUAFFFFABRRRQAUUUUAFFFFABRRRQAUUUUAFFFFABRRRQAUUUUAFFFFABRRRQAUUUUAFFFFABRRRQAUUUUAFFFFABRRRQAh6V4XrEnmazesT1mf+de6N0NeD6l/yFLv/rs/8zXfgd5HBjtkVa9S+HMKL4fklGN7zHcfpXlZNdt8P9dis7iTTrhwiTHdGxPAb0/GunFRcqbsc+Fko1Fc9PopAQaCeK8c9c474kQo/h5JGHzpMNp+teTV3XxD16O8nj023cOkLbpGB4LelcITXr4WLjTVzyMVJSqOwE0hpKQmug5wNNNLTSaACkozSGgYhpCaCaQ0gEpCaM0hoAtaZctZ6raXCH5o5Vb9a+jo23IreozXzRGf3qf7w/nX0lZ/8eUH/XNf5VwY1bM9DBPdE9FFFcB3BRRRQAUUUUAFFFFABRRRQAUUUUAFFFFABRRRQAUUUUAFFFFABRRRQAUUUUAFFFFABRRRQAUUUUAFFFFABRRRQAUUUUAFFFFABRRRQAjfdNeC6mf+Jpd/9dn/AJmvej0NeCamf+Jpd/8AXZ/5mu/A7yODHbIq5pMkHIODRSE16J5x0eneONZ06IRCVZ414AlGSPxpNS8c6zqERi81YEYYIiGCfxrmyaaay9jTvexr7WdrXFJJOScmmmimk1oZgaTNBpKAEpCaU000DCmk0pppNIAJpppaaaAA0hoNNJoGOj/1qf7w/nX0pZ/8eUH/AFzX+VfNUf8ArU/3h/OvpWz/AOPKH/rmv8q4Mb0O7BdSeiiiuA7wooooAKKKKACiiigAooooAKKKKACiiigAooooAKKKKACiiigAooooAKKKKACiiigAooooAKKKKACiiigAooooAKKKTIFAC0VTuNUsLX/X3kMf+84qk3ivRFODqMP4GqUJPZEucVuzZorE/wCEt0P/AKCMX60f8Jbof/QRip+zn2F7SHc2m6V5ZeeAdZnvbiVPI2ySMwy/Ymu5/wCEu0L/AKCMVJ/wl2hf9BGL9a1pSq0/hRlVVKp8TOA/4V3rf/TD/vuk/wCFda3/ANO//fdegf8ACXaD/wBBGL9aP+Ev0H/oIxfrW31iv2/Ay+r0O/4nn3/Cudc/6d/++/8A61J/wrnXP+nf/vv/AOtXoX/CX6D/ANBKGk/4TDQf+glF+tL6xX7fgH1eh3/E89Pw41z/AKd/++6T/hW+uf8ATv8A9916H/wmGgf9BKL9aP8AhMdA/wCglD+tH1iv2/APq9Dv+J53/wAK313/AKd/++6a3w310Ak/Z+P9uvRf+Ex0D/oJRfrSP4x0Aow/tKHp70/rFft+AfV6Hf8AE8MlQxSvG33kYqfwphNTXbh7yd1OVaRiD681BXoI857iE0lBpCaAEJpCaKQ0DEJpKKQ0AOjP71P94fzr6Wsv+PKD/rmv8q+aI/8AWp/vD+dfS9l/x4wf9c1/lXBjeh3YLqT0VCbmIEguMij7VD/z0FeX7el/MvvPR5ZdiaioftUP98Ufaof+ego9vS/mX3hyy7E1FMWVH+64P40/NaRkpapktWCiiimAUUUUAFFFFABRRRQAUUUUAFFFFABRRRQAUUUUAFFFFABRRRQAUUUUAFFFFABRRRQAUUE4ri/GHiw6eGsLFh9pI+dx/AP8aunTlUlyxIqVI0480jS17xfZaMDEv7+5/wCeanp9TXnmqeLNW1NiHuDFGekcR2isV3Z2LuSzE5JJ60zNerSw0KfmzyquJnUfZCs7OSWYk+pOaYaUmmk10HOBpCaDTc0ABpM0Gm5oGBNJmgmmk0gCkJoNNoAKSg0hoGJmkzS03NIAzSUU0mgAJpCaCabQMCaaTS5ppoAKaTSk02kA+P8A1qf7w/nX0xZ/8eMH/XNf5V8zR/61P94fzr6Zs/8Ajxg/65r/ACrhxuyO7BdTMl/1z/U0yny/65/qaZX55U+N+p9BHZBRRSZqCgzg8GrEN5JEcMdy+9VqSrp150pc0HYTgpKzN2OVZVDKcin1jWtwYJB/cPWtgMGGR0r6fBYtYiF+q3OGpT5GLRRRXaZhRRRQAUUUUAFFFFABRRRQAUUUUAFFFFABRRRQAUUUUAFFFFABRRRQAUUUUAZHiPV10bSJbjjzT8sY9WNeMzzSXEzyysWdzuYnua6z4gambnV1s0b93brz/vGuPJr1sJT5IXe7PJxVTnnbohDSUU0muo5QzSUZpCaAEJpDRSE0AIaQmgmkNIYU0mg0hNABTTSmmmgYUhNFNJpABpM0UlACE0hNB+lJQMQmkNBNITQAhpCaCaQmkAlFFFAx0f8ArU/3h/Ovpiz/AOPGD/rmv8q+Z4v9an+8P519MWf/AB5Qf9c1/lXDjdkduC6mbL/rn+ppmadN/rn+tR1+d1fjfqfQx2QtJRmkzWdygzSZopKm4wrV0+bfFsJ5X+VZNWLKXy7lfRuDXZl9f2VdPo9DOtDmgbdFFFfXnnBRRRQAUUUUAFFFFABRRRQAUUUUAFFFFABRRRQAUUUUAFFFFABRRRQAU12CIzHoBk06srxHdfY/D97MDgiMgfU8f1pxV2kKTsmzx7VLo3mp3NwTnzJGP4ZqlSk00mveSsrHgt3dwNNNGaQ0xBTTSmmk0AGaQ0E000hgaQmg02gAJpKKaTQMUmm0pptAB1pdtKq5NTrHUtjSINhpfKq4sBNTrbZ7VLkWomYYqY0da5teOlV5LfHajmDlMxkqJhxV+SLHaqrrincVivSUrdaSmIKKKKALOnW7XWp2sCfeklVR+Jr6VQBIlXsBivE/hto7ah4lS6Zcw2g3k9t3YV7VcyeXAx74wK8vMKqjq+iPRwUHa/cyJDukY+ppmaKQmvz2Urts99IM0ZpM0mai4xc0maM0maTY7BmgNtYEdQc0maSpvZ3HY6ONt6Kw6EZp9VdPffaJ7cVar7qhU9pTjPujypK0mgooorUkKKKKACiiigAooooAKKKKACiiigAooooAKKKKACiiigAooooAK5P4gz+V4bKf89ZVX+tdZXB/EyXFlZReshb9K2w6vVRjiHakzzcmkNBpK9o8UTNITQTSUAITSZoJpDSGITSE0UhNAATTSaCaSgBcZpQtKozU6R0mykiAIaURE1dSAntU6Wue1Q5FKJRjgJPSrsVseOKtxWnPStCG06cVnKZpGBRjtParcdnx0rSitPao9TvIdHtlmljZ9x2qF9axlUsbxp3Kj2nHSqU1rjPFV4/Elxe38MMcSRRu4U9yRXR3FqOeKmFVPYc6TjuclPBjtWZPHiuourfGeKwryLGa6Yyuc8o2MZ+GptSSjBqOtTIKns7Oe/u47W2jMksjbVUVe0bw5qeuziOytmZc/NIwwq/U17J4T8GWfhuHzDia9YfNKR09h7VhWrxprzNqVCVR+Rb8KeHo/Dmix2ow0zfPM47tVm/n3yeWp4Xr9as3l0IVKKfnP6VlE5r43NsdzXpRer3/AMj38NR5VcM0lGaQmvn7naGaSjNITUtjA0lFJU3GLmkoppNK4zX0l8xuvoc1pVj6Q2JnX1FbFfYZVPmwsfI8zEK1RhRRRXomIUUUUAFFFFABRRRQAUUUUAFFFFABRRRQAUUUUAFFFFABRRRQAVwHxGQySWI7YY/yrv65Dxrb+a1o3oGH8q2w7tUTMcQr02jzQ2xqNoCK6FrP2qF7P2r1PaHmezMBoT6UwxVtPZn0qBrU+lNTJ5DJMZpDGa0zbH0pjW5HanzC5TNKU0p7VfMHtTPJ9qfMHKUtlAjPpVzyParNlps97cpBBGXkY4AApOVhqNypDASeldLpXhLUdRAdIfLjP8cnArtfD/g210xFmugs9z15Hyr9K6jKoOwArgq4u3wndSwvWRxdr8P4lANxdknuEWtBPBGmKPvzH/gQ/wAK6IyjPANcn4o8dReHbkWotHmuGTeOcKBXH9acnZM6VQguhfXwfpy9Gl/76FTL4XsV6GT865Pwh4x1PxB4laK5KJbiJmESDjPHevQ9/tQ6zTs2UqUexmr4es16F/zriviZp8Nno9o0e7JmxyfavSN59K4D4rHOi2X/AF3P8qXtebS4+RI820GMS6/YRt0adQfzr3N/DllJ1Mn514f4d/5GPTv+vhP519Cb/aj2nIDimYUng7TpOrTfgwqnL8PdIm+89x+DD/CuoMpHao2uCP4ah4zl+0HsIvoci3wu0NjkyXX/AH2P8Kv2Xw/8O2TBhZeaw7ytu/Stw3jD+D9aia8lPQAVlPNIpfExxwq7FuOKG1iCRokca9FUYAqtcXwAKxcn+9VV3eT7zE0zbXk4jMak1y01b8zqhRS3IzljknJNG2pQlLsry/Yt7nRzEG2jbVjZTSlJ0GPmK5FNxVgpTCtZSpNFKRDijFSbKNlR7JlcxHto21OEpdlWqDYuck0wFbr6itqsqxTFyD7GtWvpcqjy0LeZwYh3mFFFFemYBRRRQAUUUUAFFFFABRRRQAUUUUAFFFFABRRRQAUUUUAFFFBOBQAVieIoPNghOOjf0p2o+KtF0slbnUIg4/gU7m/IVzOp/EnQ5YjHFHcyEHIIQAfqaqDtK5M1dWBrT2qJrP2qhH470hyA8VwnuVB/rW5p+o6dqq5s7hJG7rnDD8K6VVRzOkzLez9qgey9q6drT2qFrP2q1UIdM5k2XtUMlngdK6WS2VFLOQoHcnFYV9rWl28giE4lkJ27Y+f1qva2F7IzHtcHpTDa+1bz2vtUf2X2q+cz5DGSyaSRURSWY4AHc16Z4b8PxaPaBmUG5cZdvT2FZnhfSVa5a7kXIj4UH1rqLy8hsLSS4uHEcSDLMegrlxNb7J1UKVveZK8m3gdah5Y5JrCHjLw+Tk6pDn61uwSJPCk0bBkcBlYdxXky5pvXY7VZDwteQfE/jxNH/wBcF/ma9S1HWtO0gx/b7pIPM+7u715H8QNTs9V1+OexnWaIQhSy9M5NbUoWdyWyz8MR/wAVS3/XBv5ivY8V4l4A1Kz0vxC1xezrDF5LLubpmvUP+E08O/8AQUg/OrlG7EmbuK4H4rf8gWy/67n+Vd5FKk8SSxtuRxuUjuK4P4rf8gWy/wCu5/lRFWYM858O/wDIx6d/18J/OvoQivnvw7/yMenf9fCfzr6FNE1cERkVGy1SvvEOkaeSLnULdGH8O8E/lWWfHnhwtt/tAfXY3+Fc86TZakbjLTClR2OqafqibrK7imHcK3I/CrZWuKWHNVMrbKNlWNlGys/q5XOQhKUJUjbY1LOwVRySTgCud1DxzoOnuYzcmdx1EI3fr0rSOHvsiXM39lNKVx3/AAs/Sc4+yXWPXA/xrU0/xxoOoOEF0YHPQTDb+vSreFfYSqI2ylMKVaUK6hkIZT0IOQaQx1hLDlqZV2UeXVny6UR1msMVzlcJTtlPleKCMyTSJGg6sxwKwbzxtoFmSpvRMw7Qjd+tbQwzeyJdQ6O1TEhPtV2vPl+KOkRMQtrdsPXAH9av2fxL0G6cLI81uT3kTj8xXqYen7OFjnnK7udlRUFrd297AJraeOaNujI2RU9bkBRRRQAUUUUAFFFFABRRRQAUUUUAFFFFABRRRQAUUUUAUNX1a10XT5Ly7fbGnQDqx7AV454h8daprcjRxu1taZwIozgn6mu6+KX/ACLMX/Xwv8jXlGkANrFkCAQZkyD9aANnSPA+t6yqyrB5MLc+ZMcZ/Dqa6eH4Tfu8z6p82OiR8frXpygBQB0paAPG9T+G95bQtLZXC3G0ZKEbWP0rjo5LixutyM8M0bdRwQa+hJF2yMPevMfiPoyW1zDqcKBVmOyTA/i7GqaJT6HSeEPES6/ZmKfC3kI+cf3h6iuiaEeleI+HtUfSNbtrtSdocK49VPWveU2yRq6nKsAQfampCcTiPiBGY/DZIJH71RxXl9pzeQ/9dF/nXrHxIXHhcn/psteT2f8Ax+wf9dF/nSb1GlZHr7wcDjtUfke1aTx8D6UxYxuH1roUtDBx1N/TIBb2ESAYJGT9TWT40OfCuo+0X9RXQKMIAOwrnvGPPhTUz/0y/qK4aru0dUVZHg46ivojQx/xIrD/AK4J/Kvncda+idE/5AVh/wBcE/lTkCOf8beFLvxK1obWWKPyd2d+ec15Z4g0C48PX62lzIkjsgfKdMV9B1478Uf+Rnj/AOvdf5mmgZzugaFceIdQNnbSJG4Qvl+mBXT/APCq9WH/AC92361B8MP+Rpb/AK4N/MV7JQ3YCtp9u1pp9vbuQWjjVSR0yBXE/Fb/AJAll/13P8q7/Nef/Fb/AJAtl/13P8qS3A8x0u7Wx1S1u3UssMiuQOpwa3ta8Z6z4gnMELPDCxwsEOcn6nqa5/TrT7dqVtabtnnSKm7GcZNe6aF4W0zQIgLeEPNj5pnGWP8AhTbsI8ssPh/4g1BRK0CwKecztgn8OtN1XwBrml27TmJJ41GWMLZIH0r3CkPPHY1PMx2Pm61u7ixuFntpXilQ5DKcGvafBviYeItOImwt5DxIB/EOzCvPfiDokek6/wCbAoWC6XzAoHAbuKh8AXr2ni21UE7Z8xsPXI4/WnKKkgTse27agvLqCwtJbq4cJFGu5mNWsV5Z8TtdaW8j0eFyI4wHmAPVj0FZKmmyrmB4n8YXmvXDRxs0NkpwsQON3u1M0LwZquuoJokENv8A89ZOAfoO9M8H6GNd1+KCQZgj/eS/Qdvxr3SONIYljjQIijCqBgAVpJ8uiJWp5ofhQ/lcaovmf9c+K5XXfCWqaB89xGHgJwJo+V/H0r3eori3iu7eSCdA8bqVZSOCKlVGOx4r4Y8YXmgzrHIzTWJPzxk52+617NZ3UF/aR3Vs4eKQblYV4X4n0ZtC1yez5Mf3oye6npXV/DHXWivJNImc+XIC8WT0buPxpzgnqCdj1DbXGeKPHtto7yWdkonvF4Yn7qH39TXb4r5/8U/8jRqP/XdqmFNX1G5Ejz674sv9m6a5kJ+4vCr/AEFdNYfCy7kQNe3scJP8Ea7iPxrS+FQH9m35wM+avP4V6EBk4pyk07ISR5zN8JkMWYNUbf23x8foa4fXvDWo+Hpwl5GPLb7kqcq1fQg6Vma/pUOs6NcWcqg7kJQn+FuxrVEnh3h/xFe+H75ZreQmIn95ET8rivetOvodT0+G8gOYpVDD29q+cHUpIyHqpINez/DORpPCSqxyEmZV9h1pgdlRRRQAUUUUAFFFFABRRRQAUUUUAFFFFABRRRQAUUUUAcP8Uv8AkWYv+vhf5GvKdH/5DVl/13T+derfFL/kWYv+vhf5GvKdH/5DVl/13T+dAH0cOgooHQUUAU7pMOG7GuV8eWwn8J3DEZMTK4/P/wCvXZypvjI/KuY8Xj/iktSB7RH+dUnoT1PDq968J3JvPCunzMct5QUn3HH9K8Fr234eMW8HWwPZnH/jxqUUVPiWMeFT/wBdkrySy/4/rf8A66L/ADr134mf8iof+uyV5FZf8f1v/wBdF/nQB7q6fKPpUar84+tWmXKj6U1U+YfWtrmNjaH3RXPeMf8AkUtS/wCuR/mK6EdBXP8AjH/kUtS/65f1Fcs1qjdHgo619E6H/wAgKx/64J/KvnYda+itD/5AVh/1wT+VVIEX68d+KP8AyM8f/Xuv8zXsVeO/FH/kZ4/+vdf5mhAxvww/5Glv+uDfzFex1438Mf8AkaW/64N/MV7JUy3BBXAfFb/kC2X/AF3P8q76uB+K3/IFsv8Aruf/AEGlHcbPOfDv/Ix6d/18J/OvoSvnrw9/yMenf9fCfzr6EzTmxIWikzRms7lHnHxYUfZ9ObHO5hn8q4vwh/yNumf9dxXa/Fj/AI9dO/32/lXFeEP+Rt0z/rsK2jsS9z31jhST0HNfO2t3bX2t3tyxyXmY/hnivoa5/wCPWXHXYf5V83T/APHxJnrvP86aEem/Cm1UWl/dkfMzrGD7AZ/rXohrh/hZj/hHbn1+0HP5Cu4NY1Ny0GaB1pKUVAzzX4rWYxp94Byd0ZP6iuD0S6ax1yyuVOCkyk/TPNel/FTH9hWnr5/9K8ohz58eOu4fzrojsQz6VUgqD6jNfP3ir/kadS/67tXv0Gfs8Weu0Z/KvAvFX/I06l/13ahCO8+FP/ILv/8Arqv8q9DQZOfSvPPhT/yC7/8A66r/ACr0VRgVNryK6DqRvun6UtI33T9K0JPm2/8A+Qhc/wDXVv516/8ADD/kVD/13b+leQX/APyELn/rq3869f8Ahh/yKh/67t/SgDtKKKKACiiigAooooAKKKKACiiigAooooAKKKKACiiigDh/il/yLMX/AF8L/I15To//ACGrL/run869W+KX/Isxf9fC/wAjXlOj/wDIasv+uyfzoA+jh0FFIOlLQAVy3j51g8JXzZwXAT8zXU15r8VNYQQW+kxuC5bzZAOw7CgDy6vcfAkJg8H2QPVwz/mTXitlaSX17BawqWklcIAPevoOytPsFhBaqPlijCDHsKaEzmPiWf8AilD/ANdkryOy/wCP+3/66r/OvXPiMjSeFHKjOyVCfpmvH4pDFMkg6qwYfhQwR9B4+UfShR8w+tQWF3Hf6fBcxEFJEDDFWlHIqyTRHSsDxl/yKOpf9cv6it8dKwPGX/Io6l/1y/qKwlujRHgg619FaJ/yArD/AK4J/KvnUda+idE/5AVh/wBcE/lTkCNCvHfij/yM8f8A1wX+Zr2GvHviiD/wk0R7G3X+ZqY7gxnwx/5Glv8Arg39K9jrxv4ZEDxSQe8Df0r2OlN6jQtcB8Vf+QLZf9dz/Ku+rgfir/yBbL/ruf5VMXqDPOvD3/Ixad/18J/OvoHNfPvh7/kYtP8A+vhP517/AJpVnZocR1LmmZozWPMVY89+K/8Ax66d/vt/KuL8If8AI26Z/wBdhXZ/FX/j10//AH2/lXF+Ef8AkbdM/wCuwrrg/dM3ue/MAykHoRXzpq9s1nrF5bsMGOZh+tfRea8f+JmjtZ62uoIv7m6HzEdnFOLBmz8KbkGzv7XPKurgexGP6V6Ga8S8Cawuk+JIvNbbDcDynJ7Z6H869trKpuVEKKKKzGed/Fe4AtNPt88l2fH4YrzzR7Y3es2duoyZJlH61v8AxB1ZdS8SNHE26K2XygR0J7/59qu/DPRmvNZbUZF/c2w+UkdXNdK0iQevqNqgegxXz/4q/wCRp1L/AK7tX0BXz94q/wCRo1L/AK7tRF3Bnf8AwnGdNvz/ANNV/lXoted/Cb/kF3//AF1X+VeiU7CCkb7p+lLSN90/SmB823//ACELn/rq3869f+GH/IqH/ru39K8gv/8AkIXP/XVv516/8MP+RUP/AF3b+lAHaUUUUAFFFFABRRRQAUUUUAFFFFABRRRQAUUUUAFFFFAHD/FL/kWYv+vhf5GvHkLK6lCQwOQR1zXsPxS/5FmL/r4X+RrynR+dZss/89k/nQB1mh/EvUdPVYNQj+2RLxuzhx+Peuxt/iX4fmj3SSTQt3Vo8/yqxrXgTR9ZJl8o205/5aQjGfqOhrjrv4U6gjn7JfQSr23gqaANjV/ijYxQMmmQyTTEYDyDao9/evLby8uNRvJLq5kMk0hyzGu0h+FesO4825to17kEk/yrrtB+HWmaTKs9yTeXC8guMKD7CgDJ+HXhOS2xrN9HtkYfuEYcgH+I16RSAADA6UtAFPVNPi1TTbiymHyTIVJ9PevANZ0e60TUZLO6QgqflbHDDsRX0XWdq+h2Gt2pgvoBIP4W6Mv0NAHjnhbxpd+HT5LJ9osycmMnlfcGvQrf4leHpowZGmhburR5/UVgX3wnk8wtYagpQnhZl5H4iqifCnVCfnvbZR7ZNAHRX3xR0eBD9linuX7cbR+Zrgdf8Z6pr+6J38m1P/LGPofqe9dfZ/CeBSDeai7jusSbf1NbN54V0bRfD1+9rZp5ogf97J8zdPU0mB4oOtfROif8gKx/64J/KvnYdq+idIXZo1kvpAg/Spm7IaLxNee/E7RJbu1g1OBCxgBWUAfwnofw/rXfk1HJtdCjAMpGCDyDWHtOV3K5bngOg6tJomsQX8a7vLPzL/eU9RXsmn+MtD1CJWW9jic9UlO0isPWPhzp19K01nK1o7clQMp+XasFvhffhvlvrcr6kEVTqU5dQs0erLIrqHRgykZBHeuE+Khzo1n/ANdz/Kuwsoja2EFuxBMcYQkd8CsrxNoCeI7OG3e4aERvvyFznjFYxqxUtSnF2PIPDv8AyMenf9fCfzr6HwPSvNrH4dQ2F/b3S6g7GGQOFKDnFdyZ3/vGrnjKcfMSpSZoYHpRgelZ3nv/AHjR9of+8az+vU+xXsZHEfFr/j207H99v5VxHg//AJG7TP8AruK9Q8TeHl8SxwJJdNF5JJBC5zmsnSvh9DpeqW98t+7tC+4KUAzW0cVTauS6cj0Ws3XdGt9d0qWynGAwyrd1bsam85vU0vnN6mksVAPZs8A1jRrzQ9Qe1u4yrKflcdGHqK7rwr8R47e1jstZDnYMLcKM8f7Q/rXcanptlrNsbe+hWVOxI5X6HtXF3/woDMW0+/KqeiTLnH4itqdSM9iXFo6z/hNvDnl7/wC04cemDn+Vcn4m+JUMltJaaMrlnGDcMMYHsKzP+FV6zux9ptMeu4/4Vq6d8KI1dW1G/LgdUhXGfxNaWJOC0bRb3X9RW2tkLFjl5D0UepNe76Jo9voelxWVuvyoPmbux7k1Jpmk2OkWot7K3SJB1wOT7k96u0AFfPnir/kadS/67tX0HXA6n8M4dS1O5vW1GRDM5cqEBxmgCH4Tf8gu/wD+uq/yr0Suf8K+GE8MW08KXLTiVw2SuMYFdBQAUjfdP0paQjIxQB823/8AyELn/rq3869e+GH/ACKh/wCu7f0rPn+FUM08kv8Aacg3sWx5Y711nhnQV8OaWbJZzMN5fcRjrQBs0UUUAFFFFABRRRQAUUUUAFFFFABRRRQAUUUUAFFFFAHD/FL/AJFmL/r4X+RrynR/+QzZf9d0/nXq3xS/5FmL/r4X+RrynR/+Q1Zf9d0/nQB9HDoKKB0FFABRRRQAUUUUAFFFFABRRRQAVgeMbgW/hPUXJ5Me0fjxW8TgZNeV/EbxTDdoNHspA6q26Z1PGR0Wpe4Hn1tEZrqGIDl3C/ma+i4V8q2ij/uoB+leK+BdIfU/EkDlcw2x81z246CvamasK87aFwQM1RM9I71Az15dWtY6IwJS9J5nvVcvSeZXI8SachY30heq/mUhepeJGoE7PUZeoi9ML1hPEFqBPv8AejfVffSbiTgck1n7crkLQk96eJafDp0jgNI232p8mmuBlJMn0NehDD4nl5uUwc6d7XIfNpRLVRy8blHGGHY0CSub6y07M09ncuiTnrWqv3R9K59ZORW+n3B9K9jLKvtOY5sRG1h1FFFescwUUUUAFFFFABRRRQAUUUUAFFFFABRRRQAUUUUAFFFFABRRRQAUUUUAFFFFABRRRQAUUUUAcP8AFL/kWYv+vhf5GvKdH/5DVl/13T+dfRNxawXcJhuIUljPVXGRXLXXw80eS9iu7VXtZI3D4Q5U4OehoA60dBS0g6UtABRRRQAUUUUAFFFFAGdrWqx6Lpct/LFJJHHjcqda4O6+LQwRaaYfYyyf0FehanYR6np1xZSkhJkKEjtnvXGQfCrSkYGa7upPbIH9KAOG1fxzresKYnuPIhbrHD8ufx61FofhHVNclVkjMNuT800gwPw9a9d07wZoWmENDYIzjo8vzH9a0pAI2KgAAdAKxr1HTjcqMbszdE0S00DT1tbVcnq8h6ufU1ed6az1C7149fEXOmEAd6gZ6HeomavJrVrnTGIpek3+9Rk0hNcbqM15STfTS9MzSE1LqMfKPLUhamZpKhzY0h+6tHSYRJK0rc7eB9ay81r6LIMSR985rvyrllioqZjibqm7GvRRRX2x5RmatCDCJgPmU8/SsbdW5q0gSyZT1Y4Fc/Xx+dcsMT7vbU9PCXdPUmV/mH1rqI/uL9K5a3Qy3EaDuwrqlGBXdkF2pyfkZY210haKKK+iOEKKKKACiiigAooooAKKKKACiiigAooooAKKKKACiiigAooooAKKKKACiiigAooooAKKKKACiiigAooooAKKKKACiiigAooooAKKKKACqt3GSu8DkdatUhGRis6tNVIOLHF2dzFZ6iZ6uXlmykyRjK9x6Vms3NfJ4tToy5Zno02pK6FZs0wmkJppNebKVzdIXNJmkpDWbZQtJmikqblWCkzRmkpXGFSQTPBKsiHkfrUdFEZuMlKL1Qmk1ZnQ2+qW8q/O2xvQ0+XUraJc+YGPoK5uivaWfYhQs0r9zl+pwve5Yu7t7uXceFHQelV6KvWOnPcMHcFY/wCdebCFbGVtNZM3bhSj5FnR7U7jcOOOi1s01ECKFUYA6CnV9vgsLHDUVTXzPJq1HUlzMKKKK6jMKKKKACiiigAooooAKKKKACiiigAooooAKKKKACiiigAooooAKKKKACiiigAooooAKKKKACiiigAooooAKKKKACiiigAooooAKKKKACiiigAqlc6dHPll+R/UVdorKtQp1o8tRXRUZOLujnZ7GeEkldy+oqr0rrMCoJbSCYHfGCfWvCxGRrelK3qdcMW9pI5nNJW42kWxPBkHsCP8Kb/Y9v8A35fzH+FeRLLqqdrr+vkdKrxMWm1uf2Pb/wB+X8x/hR/Y9v8A35fzH+FT/Z9Xuv6+Q/rETDorc/se3/vy/mP8KP7Ht/78v5j/AApf2fV7r+vkH1iJh0Vuf2Pb/wB+X8x/hQNHts/ekP4j/Cmsuqt2uv6+QfWImHViCynnPyIQPU8Ct+Kyt4fuxDPqeasAAdq9XD5BfWrL7jnnjekUZ1rpMcRDSne3p2FaIAAwBS0V79DDUqEeWmrHHOcpu8mFFFFbkBRRRQAUUUUAFFFFABRRRQAUUUUAFFFFABRRRQAUUUUAFFFFABRRR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56" name="AutoShape 12" descr="data:image/jpeg;base64,/9j/4AAQSkZJRgABAQAAAQABAAD/2wBDAAgGBgcGBQgHBwcJCQgKDBQNDAsLDBkSEw8UHRofHh0aHBwgJC4nICIsIxwcKDcpLDAxNDQ0Hyc5PTgyPC4zNDL/2wBDAQkJCQwLDBgNDRgyIRwhMjIyMjIyMjIyMjIyMjIyMjIyMjIyMjIyMjIyMjIyMjIyMjIyMjIyMjIyMjIyMjIyMjL/wAARCAEsAd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NABTWdUUszBQOpJxXKeIvG1vpbNbWYWe5HBP8KfX1rzzUdd1HVHLXVy7L/cBwo/CuqlhZz1eiOWrioQ0WrPVrzxZotkSst8hYdk+Y/pVH/hYGg/89Z/+/RrySkNdSwVPq2crxs+iPW/+Fg6D/z1n/79Gj/hYWgf89Z/+/RryKkJp/UqfmL67U8j13/hYWgf89Z/+/Ro/wCFh6B/z1n/AO/RryHNNo+pU/Mf1yp5Hr//AAsTw/8A89Z/+/Jo/wCFieH/APnrP/35NeP02l9Sp+YfXKnkexf8LF8P/wDPWf8A78mk/wCFjeHv+e0//fk146TTaPqdPzD65U8j2T/hY/h7/ntP/wB+TWlp/izRdTYJb3ybz0R/lP614QaTJByKTwULaMaxk+qPpEEHpS14loPjjU9FdI5JDc2o6xyHkD2Nes6Lr1lrtoLi0kzj7yH7yn3FcVWhKnvsdlKvGptualFFFYm4UUUUAFFFFABRRRQAUUUUAFFFFABRRRQAUUUUAFFFFABRRRQAUUUUAFFFFABRRRQAUUUUAFFFFABRRRQAUUUUAFFFFABRRRQAUUUUAFFFFABXK+NtebStPFvbvi5nBAI6qvc11Rrx/wAa3huvEtwM5WLEa/gOa6cLTU6mvQ5sVUcKenU55mJJJOSepNJRW14Z0B9e1HyyStvH80rj09BXqykoq7PKjFydkYoVnOFUsfYU10ZDhlK/UYr3Ww0ex02FYrW2jQAdcZJ+ppb/AEiw1KForq2jcEYzjkfQ1xfXlfbQ7fqLtvqeDUhrd8U+H30DUfLBL28nzRMf5H3rANdsZKSujilFxdmLTSaCaTNMQmaQmgmkoACabRmkoGFNNLmmk0ABq/o+sXWiagl3auQVPzLnhx6Gs+m5qWk1ZjTad0fQ+iavb63pkV7bn5XHzL3Vu4NaNePfDXWms9aOnSN+4uh8oPZxXsNePWp+znY9ehU9pC4UUUVkbBRRRQAUUUUAFFFFABRRRQAUUUUAFFFFABRRRQAUUUUAFFFFABRRRQAUUUUAFFFFABRRRQAUUUUAFFFFABRRRQAUUUUAFFFFABRRRQAh6V4XrEnmazesT1mf+de6N0NeD6l/yFLv/rs/8zXfgd5HBjtkVa9S+HMKL4fklGN7zHcfpXlZNdt8P9dis7iTTrhwiTHdGxPAb0/GunFRcqbsc+Fko1Fc9PopAQaCeK8c9c474kQo/h5JGHzpMNp+teTV3XxD16O8nj023cOkLbpGB4LelcITXr4WLjTVzyMVJSqOwE0hpKQmug5wNNNLTSaACkozSGgYhpCaCaQ0gEpCaM0hoAtaZctZ6raXCH5o5Vb9a+jo23IreozXzRGf3qf7w/nX0lZ/8eUH/XNf5VwY1bM9DBPdE9FFFcB3BRRRQAUUUUAFFFFABRRRQAUUUUAFFFFABRRRQAUUUUAFFFFABRRRQAUUUUAFFFFABRRRQAUUUUAFFFFABRRRQAUUUUAFFFFABRRRQAjfdNeC6mf+Jpd/9dn/AJmvej0NeCamf+Jpd/8AXZ/5mu/A7yODHbIq5pMkHIODRSE16J5x0eneONZ06IRCVZ414AlGSPxpNS8c6zqERi81YEYYIiGCfxrmyaaay9jTvexr7WdrXFJJOScmmmimk1oZgaTNBpKAEpCaU000DCmk0pppNIAJpppaaaAA0hoNNJoGOj/1qf7w/nX0pZ/8eUH/AFzX+VfNUf8ArU/3h/OvpWz/AOPKH/rmv8q4Mb0O7BdSeiiiuA7wooooAKKKKACiiigAooooAKKKKACiiigAooooAKKKKACiiigAooooAKKKKACiiigAooooAKKKKACiiigAooooAKKKTIFAC0VTuNUsLX/X3kMf+84qk3ivRFODqMP4GqUJPZEucVuzZorE/wCEt0P/AKCMX60f8Jbof/QRip+zn2F7SHc2m6V5ZeeAdZnvbiVPI2ySMwy/Ymu5/wCEu0L/AKCMVJ/wl2hf9BGL9a1pSq0/hRlVVKp8TOA/4V3rf/TD/vuk/wCFda3/ANO//fdegf8ACXaD/wBBGL9aP+Ev0H/oIxfrW31iv2/Ay+r0O/4nn3/Cudc/6d/++/8A61J/wrnXP+nf/vv/AOtXoX/CX6D/ANBKGk/4TDQf+glF+tL6xX7fgH1eh3/E89Pw41z/AKd/++6T/hW+uf8ATv8A9916H/wmGgf9BKL9aP8AhMdA/wCglD+tH1iv2/APq9Dv+J53/wAK313/AKd/++6a3w310Ak/Z+P9uvRf+Ex0D/oJRfrSP4x0Aow/tKHp70/rFft+AfV6Hf8AE8MlQxSvG33kYqfwphNTXbh7yd1OVaRiD681BXoI857iE0lBpCaAEJpCaKQ0DEJpKKQ0AOjP71P94fzr6Wsv+PKD/rmv8q+aI/8AWp/vD+dfS9l/x4wf9c1/lXBjeh3YLqT0VCbmIEguMij7VD/z0FeX7el/MvvPR5ZdiaioftUP98Ufaof+ego9vS/mX3hyy7E1FMWVH+64P40/NaRkpapktWCiiimAUUUUAFFFFABRRRQAUUUUAFFFFABRRRQAUUUUAFFFFABRRRQAUUUUAFFFFABRRRQAUUE4ri/GHiw6eGsLFh9pI+dx/AP8aunTlUlyxIqVI0480jS17xfZaMDEv7+5/wCeanp9TXnmqeLNW1NiHuDFGekcR2isV3Z2LuSzE5JJ60zNerSw0KfmzyquJnUfZCs7OSWYk+pOaYaUmmk10HOBpCaDTc0ABpM0Gm5oGBNJmgmmk0gCkJoNNoAKSg0hoGJmkzS03NIAzSUU0mgAJpCaCabQMCaaTS5ppoAKaTSk02kA+P8A1qf7w/nX0xZ/8eMH/XNf5V8zR/61P94fzr6Zs/8Ajxg/65r/ACrhxuyO7BdTMl/1z/U0yny/65/qaZX55U+N+p9BHZBRRSZqCgzg8GrEN5JEcMdy+9VqSrp150pc0HYTgpKzN2OVZVDKcin1jWtwYJB/cPWtgMGGR0r6fBYtYiF+q3OGpT5GLRRRXaZhRRRQAUUUUAFFFFABRRRQAUUUUAFFFFABRRRQAUUUUAFFFFABRRRQAUUUUAZHiPV10bSJbjjzT8sY9WNeMzzSXEzyysWdzuYnua6z4gambnV1s0b93brz/vGuPJr1sJT5IXe7PJxVTnnbohDSUU0muo5QzSUZpCaAEJpDRSE0AIaQmgmkNIYU0mg0hNABTTSmmmgYUhNFNJpABpM0UlACE0hNB+lJQMQmkNBNITQAhpCaCaQmkAlFFFAx0f8ArU/3h/Ovpiz/AOPGD/rmv8q+Z4v9an+8P519MWf/AB5Qf9c1/lXDjdkduC6mbL/rn+ppmadN/rn+tR1+d1fjfqfQx2QtJRmkzWdygzSZopKm4wrV0+bfFsJ5X+VZNWLKXy7lfRuDXZl9f2VdPo9DOtDmgbdFFFfXnnBRRRQAUUUUAFFFFABRRRQAUUUUAFFFFABRRRQAUUUUAFFFFABRRRQAU12CIzHoBk06srxHdfY/D97MDgiMgfU8f1pxV2kKTsmzx7VLo3mp3NwTnzJGP4ZqlSk00mveSsrHgt3dwNNNGaQ0xBTTSmmk0AGaQ0E000hgaQmg02gAJpKKaTQMUmm0pptAB1pdtKq5NTrHUtjSINhpfKq4sBNTrbZ7VLkWomYYqY0da5teOlV5LfHajmDlMxkqJhxV+SLHaqrrincVivSUrdaSmIKKKKALOnW7XWp2sCfeklVR+Jr6VQBIlXsBivE/hto7ah4lS6Zcw2g3k9t3YV7VcyeXAx74wK8vMKqjq+iPRwUHa/cyJDukY+ppmaKQmvz2Urts99IM0ZpM0mai4xc0maM0maTY7BmgNtYEdQc0maSpvZ3HY6ONt6Kw6EZp9VdPffaJ7cVar7qhU9pTjPujypK0mgooorUkKKKKACiiigAooooAKKKKACiiigAooooAKKKKACiiigAooooAK5P4gz+V4bKf89ZVX+tdZXB/EyXFlZReshb9K2w6vVRjiHakzzcmkNBpK9o8UTNITQTSUAITSZoJpDSGITSE0UhNAATTSaCaSgBcZpQtKozU6R0mykiAIaURE1dSAntU6Wue1Q5FKJRjgJPSrsVseOKtxWnPStCG06cVnKZpGBRjtParcdnx0rSitPao9TvIdHtlmljZ9x2qF9axlUsbxp3Kj2nHSqU1rjPFV4/Elxe38MMcSRRu4U9yRXR3FqOeKmFVPYc6TjuclPBjtWZPHiuourfGeKwryLGa6Yyuc8o2MZ+GptSSjBqOtTIKns7Oe/u47W2jMksjbVUVe0bw5qeuziOytmZc/NIwwq/U17J4T8GWfhuHzDia9YfNKR09h7VhWrxprzNqVCVR+Rb8KeHo/Dmix2ow0zfPM47tVm/n3yeWp4Xr9as3l0IVKKfnP6VlE5r43NsdzXpRer3/AMj38NR5VcM0lGaQmvn7naGaSjNITUtjA0lFJU3GLmkoppNK4zX0l8xuvoc1pVj6Q2JnX1FbFfYZVPmwsfI8zEK1RhRRRXomIUUUUAFFFFABRRRQAUUUUAFFFFABRRRQAUUUUAFFFFABRRRQAVwHxGQySWI7YY/yrv65Dxrb+a1o3oGH8q2w7tUTMcQr02jzQ2xqNoCK6FrP2qF7P2r1PaHmezMBoT6UwxVtPZn0qBrU+lNTJ5DJMZpDGa0zbH0pjW5HanzC5TNKU0p7VfMHtTPJ9qfMHKUtlAjPpVzyParNlps97cpBBGXkY4AApOVhqNypDASeldLpXhLUdRAdIfLjP8cnArtfD/g210xFmugs9z15Hyr9K6jKoOwArgq4u3wndSwvWRxdr8P4lANxdknuEWtBPBGmKPvzH/gQ/wAK6IyjPANcn4o8dReHbkWotHmuGTeOcKBXH9acnZM6VQguhfXwfpy9Gl/76FTL4XsV6GT865Pwh4x1PxB4laK5KJbiJmESDjPHevQ9/tQ6zTs2UqUexmr4es16F/zriviZp8Nno9o0e7JmxyfavSN59K4D4rHOi2X/AF3P8qXtebS4+RI820GMS6/YRt0adQfzr3N/DllJ1Mn514f4d/5GPTv+vhP519Cb/aj2nIDimYUng7TpOrTfgwqnL8PdIm+89x+DD/CuoMpHao2uCP4ah4zl+0HsIvoci3wu0NjkyXX/AH2P8Kv2Xw/8O2TBhZeaw7ytu/Stw3jD+D9aia8lPQAVlPNIpfExxwq7FuOKG1iCRokca9FUYAqtcXwAKxcn+9VV3eT7zE0zbXk4jMak1y01b8zqhRS3IzljknJNG2pQlLsry/Yt7nRzEG2jbVjZTSlJ0GPmK5FNxVgpTCtZSpNFKRDijFSbKNlR7JlcxHto21OEpdlWqDYuck0wFbr6itqsqxTFyD7GtWvpcqjy0LeZwYh3mFFFFemYBRRRQAUUUUAFFFFABRRRQAUUUUAFFFFABRRRQAUUUUAFFFBOBQAVieIoPNghOOjf0p2o+KtF0slbnUIg4/gU7m/IVzOp/EnQ5YjHFHcyEHIIQAfqaqDtK5M1dWBrT2qJrP2qhH470hyA8VwnuVB/rW5p+o6dqq5s7hJG7rnDD8K6VVRzOkzLez9qgey9q6drT2qFrP2q1UIdM5k2XtUMlngdK6WS2VFLOQoHcnFYV9rWl28giE4lkJ27Y+f1qva2F7IzHtcHpTDa+1bz2vtUf2X2q+cz5DGSyaSRURSWY4AHc16Z4b8PxaPaBmUG5cZdvT2FZnhfSVa5a7kXIj4UH1rqLy8hsLSS4uHEcSDLMegrlxNb7J1UKVveZK8m3gdah5Y5JrCHjLw+Tk6pDn61uwSJPCk0bBkcBlYdxXky5pvXY7VZDwteQfE/jxNH/wBcF/ma9S1HWtO0gx/b7pIPM+7u715H8QNTs9V1+OexnWaIQhSy9M5NbUoWdyWyz8MR/wAVS3/XBv5ivY8V4l4A1Kz0vxC1xezrDF5LLubpmvUP+E08O/8AQUg/OrlG7EmbuK4H4rf8gWy/67n+Vd5FKk8SSxtuRxuUjuK4P4rf8gWy/wCu5/lRFWYM858O/wDIx6d/18J/OvoQivnvw7/yMenf9fCfzr6FNE1cERkVGy1SvvEOkaeSLnULdGH8O8E/lWWfHnhwtt/tAfXY3+Fc86TZakbjLTClR2OqafqibrK7imHcK3I/CrZWuKWHNVMrbKNlWNlGys/q5XOQhKUJUjbY1LOwVRySTgCud1DxzoOnuYzcmdx1EI3fr0rSOHvsiXM39lNKVx3/AAs/Sc4+yXWPXA/xrU0/xxoOoOEF0YHPQTDb+vSreFfYSqI2ylMKVaUK6hkIZT0IOQaQx1hLDlqZV2UeXVny6UR1msMVzlcJTtlPleKCMyTSJGg6sxwKwbzxtoFmSpvRMw7Qjd+tbQwzeyJdQ6O1TEhPtV2vPl+KOkRMQtrdsPXAH9av2fxL0G6cLI81uT3kTj8xXqYen7OFjnnK7udlRUFrd297AJraeOaNujI2RU9bkBRRRQAUUUUAFFFFABRRRQAUUUUAFFFFABRRRQAUUUUAUNX1a10XT5Ly7fbGnQDqx7AV454h8daprcjRxu1taZwIozgn6mu6+KX/ACLMX/Xwv8jXlGkANrFkCAQZkyD9aANnSPA+t6yqyrB5MLc+ZMcZ/Dqa6eH4Tfu8z6p82OiR8frXpygBQB0paAPG9T+G95bQtLZXC3G0ZKEbWP0rjo5LixutyM8M0bdRwQa+hJF2yMPevMfiPoyW1zDqcKBVmOyTA/i7GqaJT6HSeEPES6/ZmKfC3kI+cf3h6iuiaEeleI+HtUfSNbtrtSdocK49VPWveU2yRq6nKsAQfampCcTiPiBGY/DZIJH71RxXl9pzeQ/9dF/nXrHxIXHhcn/psteT2f8Ax+wf9dF/nSb1GlZHr7wcDjtUfke1aTx8D6UxYxuH1roUtDBx1N/TIBb2ESAYJGT9TWT40OfCuo+0X9RXQKMIAOwrnvGPPhTUz/0y/qK4aru0dUVZHg46ivojQx/xIrD/AK4J/Kvncda+idE/5AVh/wBcE/lTkCOf8beFLvxK1obWWKPyd2d+ec15Z4g0C48PX62lzIkjsgfKdMV9B1478Uf+Rnj/AOvdf5mmgZzugaFceIdQNnbSJG4Qvl+mBXT/APCq9WH/AC92361B8MP+Rpb/AK4N/MV7JQ3YCtp9u1pp9vbuQWjjVSR0yBXE/Fb/AJAll/13P8q7/Nef/Fb/AJAtl/13P8qS3A8x0u7Wx1S1u3UssMiuQOpwa3ta8Z6z4gnMELPDCxwsEOcn6nqa5/TrT7dqVtabtnnSKm7GcZNe6aF4W0zQIgLeEPNj5pnGWP8AhTbsI8ssPh/4g1BRK0CwKecztgn8OtN1XwBrml27TmJJ41GWMLZIH0r3CkPPHY1PMx2Pm61u7ixuFntpXilQ5DKcGvafBviYeItOImwt5DxIB/EOzCvPfiDokek6/wCbAoWC6XzAoHAbuKh8AXr2ni21UE7Z8xsPXI4/WnKKkgTse27agvLqCwtJbq4cJFGu5mNWsV5Z8TtdaW8j0eFyI4wHmAPVj0FZKmmyrmB4n8YXmvXDRxs0NkpwsQON3u1M0LwZquuoJokENv8A89ZOAfoO9M8H6GNd1+KCQZgj/eS/Qdvxr3SONIYljjQIijCqBgAVpJ8uiJWp5ofhQ/lcaovmf9c+K5XXfCWqaB89xGHgJwJo+V/H0r3eori3iu7eSCdA8bqVZSOCKlVGOx4r4Y8YXmgzrHIzTWJPzxk52+617NZ3UF/aR3Vs4eKQblYV4X4n0ZtC1yez5Mf3oye6npXV/DHXWivJNImc+XIC8WT0buPxpzgnqCdj1DbXGeKPHtto7yWdkonvF4Yn7qH39TXb4r5/8U/8jRqP/XdqmFNX1G5Ejz674sv9m6a5kJ+4vCr/AEFdNYfCy7kQNe3scJP8Ea7iPxrS+FQH9m35wM+avP4V6EBk4pyk07ISR5zN8JkMWYNUbf23x8foa4fXvDWo+Hpwl5GPLb7kqcq1fQg6Vma/pUOs6NcWcqg7kJQn+FuxrVEnh3h/xFe+H75ZreQmIn95ET8rivetOvodT0+G8gOYpVDD29q+cHUpIyHqpINez/DORpPCSqxyEmZV9h1pgdlRRRQAUUUUAFFFFABRRRQAUUUUAFFFFABRRRQAUUUUAcP8Uv8AkWYv+vhf5GvKdH/5DVl/13T+derfFL/kWYv+vhf5GvKdH/5DVl/13T+dAH0cOgooHQUUAU7pMOG7GuV8eWwn8J3DEZMTK4/P/wCvXZypvjI/KuY8Xj/iktSB7RH+dUnoT1PDq968J3JvPCunzMct5QUn3HH9K8Fr234eMW8HWwPZnH/jxqUUVPiWMeFT/wBdkrySy/4/rf8A66L/ADr134mf8iof+uyV5FZf8f1v/wBdF/nQB7q6fKPpUar84+tWmXKj6U1U+YfWtrmNjaH3RXPeMf8AkUtS/wCuR/mK6EdBXP8AjH/kUtS/65f1Fcs1qjdHgo619E6H/wAgKx/64J/KvnYda+itD/5AVh/1wT+VVIEX68d+KP8AyM8f/Xuv8zXsVeO/FH/kZ4/+vdf5mhAxvww/5Glv+uDfzFex1438Mf8AkaW/64N/MV7JUy3BBXAfFb/kC2X/AF3P8q76uB+K3/IFsv8Aruf/AEGlHcbPOfDv/Ix6d/18J/OvoSvnrw9/yMenf9fCfzr6EzTmxIWikzRms7lHnHxYUfZ9ObHO5hn8q4vwh/yNumf9dxXa/Fj/AI9dO/32/lXFeEP+Rt0z/rsK2jsS9z31jhST0HNfO2t3bX2t3tyxyXmY/hnivoa5/wCPWXHXYf5V83T/APHxJnrvP86aEem/Cm1UWl/dkfMzrGD7AZ/rXohrh/hZj/hHbn1+0HP5Cu4NY1Ny0GaB1pKUVAzzX4rWYxp94Byd0ZP6iuD0S6ax1yyuVOCkyk/TPNel/FTH9hWnr5/9K8ohz58eOu4fzrojsQz6VUgqD6jNfP3ir/kadS/67tXv0Gfs8Weu0Z/KvAvFX/I06l/13ahCO8+FP/ILv/8Arqv8q9DQZOfSvPPhT/yC7/8A66r/ACr0VRgVNryK6DqRvun6UtI33T9K0JPm2/8A+Qhc/wDXVv516/8ADD/kVD/13b+leQX/APyELn/rq3869f8Ahh/yKh/67t/SgDtKKKKACiiigAooooAKKKKACiiigAooooAKKKKACiiigDh/il/yLMX/AF8L/I15To//ACGrL/run869W+KX/Isxf9fC/wAjXlOj/wDIasv+uyfzoA+jh0FFIOlLQAVy3j51g8JXzZwXAT8zXU15r8VNYQQW+kxuC5bzZAOw7CgDy6vcfAkJg8H2QPVwz/mTXitlaSX17BawqWklcIAPevoOytPsFhBaqPlijCDHsKaEzmPiWf8AilD/ANdkryOy/wCP+3/66r/OvXPiMjSeFHKjOyVCfpmvH4pDFMkg6qwYfhQwR9B4+UfShR8w+tQWF3Hf6fBcxEFJEDDFWlHIqyTRHSsDxl/yKOpf9cv6it8dKwPGX/Io6l/1y/qKwlujRHgg619FaJ/yArD/AK4J/KvnUda+idE/5AVh/wBcE/lTkCNCvHfij/yM8f8A1wX+Zr2GvHviiD/wk0R7G3X+ZqY7gxnwx/5Glv8Arg39K9jrxv4ZEDxSQe8Df0r2OlN6jQtcB8Vf+QLZf9dz/Ku+rgfir/yBbL/ruf5VMXqDPOvD3/Ixad/18J/OvoHNfPvh7/kYtP8A+vhP517/AJpVnZocR1LmmZozWPMVY89+K/8Ax66d/vt/KuL8If8AI26Z/wBdhXZ/FX/j10//AH2/lXF+Ef8AkbdM/wCuwrrg/dM3ue/MAykHoRXzpq9s1nrF5bsMGOZh+tfRea8f+JmjtZ62uoIv7m6HzEdnFOLBmz8KbkGzv7XPKurgexGP6V6Ga8S8Cawuk+JIvNbbDcDynJ7Z6H869trKpuVEKKKKzGed/Fe4AtNPt88l2fH4YrzzR7Y3es2duoyZJlH61v8AxB1ZdS8SNHE26K2XygR0J7/59qu/DPRmvNZbUZF/c2w+UkdXNdK0iQevqNqgegxXz/4q/wCRp1L/AK7tX0BXz94q/wCRo1L/AK7tRF3Bnf8AwnGdNvz/ANNV/lXoted/Cb/kF3//AF1X+VeiU7CCkb7p+lLSN90/SmB823//ACELn/rq3869f+GH/IqH/ru39K8gv/8AkIXP/XVv516/8MP+RUP/AF3b+lAHaUUUUAFFFFABRRRQAUUUUAFFFFABRRRQAUUUUAFFFFAHD/FL/kWYv+vhf5GvHkLK6lCQwOQR1zXsPxS/5FmL/r4X+RrynR+dZss/89k/nQB1mh/EvUdPVYNQj+2RLxuzhx+Peuxt/iX4fmj3SSTQt3Vo8/yqxrXgTR9ZJl8o205/5aQjGfqOhrjrv4U6gjn7JfQSr23gqaANjV/ijYxQMmmQyTTEYDyDao9/evLby8uNRvJLq5kMk0hyzGu0h+FesO4825to17kEk/yrrtB+HWmaTKs9yTeXC8guMKD7CgDJ+HXhOS2xrN9HtkYfuEYcgH+I16RSAADA6UtAFPVNPi1TTbiymHyTIVJ9PevANZ0e60TUZLO6QgqflbHDDsRX0XWdq+h2Gt2pgvoBIP4W6Mv0NAHjnhbxpd+HT5LJ9osycmMnlfcGvQrf4leHpowZGmhburR5/UVgX3wnk8wtYagpQnhZl5H4iqifCnVCfnvbZR7ZNAHRX3xR0eBD9linuX7cbR+Zrgdf8Z6pr+6J38m1P/LGPofqe9dfZ/CeBSDeai7jusSbf1NbN54V0bRfD1+9rZp5ogf97J8zdPU0mB4oOtfROif8gKx/64J/KvnYdq+idIXZo1kvpAg/Spm7IaLxNee/E7RJbu1g1OBCxgBWUAfwnofw/rXfk1HJtdCjAMpGCDyDWHtOV3K5bngOg6tJomsQX8a7vLPzL/eU9RXsmn+MtD1CJWW9jic9UlO0isPWPhzp19K01nK1o7clQMp+XasFvhffhvlvrcr6kEVTqU5dQs0erLIrqHRgykZBHeuE+Khzo1n/ANdz/Kuwsoja2EFuxBMcYQkd8CsrxNoCeI7OG3e4aERvvyFznjFYxqxUtSnF2PIPDv8AyMenf9fCfzr6HwPSvNrH4dQ2F/b3S6g7GGQOFKDnFdyZ3/vGrnjKcfMSpSZoYHpRgelZ3nv/AHjR9of+8az+vU+xXsZHEfFr/j207H99v5VxHg//AJG7TP8AruK9Q8TeHl8SxwJJdNF5JJBC5zmsnSvh9DpeqW98t+7tC+4KUAzW0cVTauS6cj0Ws3XdGt9d0qWynGAwyrd1bsam85vU0vnN6mksVAPZs8A1jRrzQ9Qe1u4yrKflcdGHqK7rwr8R47e1jstZDnYMLcKM8f7Q/rXcanptlrNsbe+hWVOxI5X6HtXF3/woDMW0+/KqeiTLnH4itqdSM9iXFo6z/hNvDnl7/wC04cemDn+Vcn4m+JUMltJaaMrlnGDcMMYHsKzP+FV6zux9ptMeu4/4Vq6d8KI1dW1G/LgdUhXGfxNaWJOC0bRb3X9RW2tkLFjl5D0UepNe76Jo9voelxWVuvyoPmbux7k1Jpmk2OkWot7K3SJB1wOT7k96u0AFfPnir/kadS/67tX0HXA6n8M4dS1O5vW1GRDM5cqEBxmgCH4Tf8gu/wD+uq/yr0Suf8K+GE8MW08KXLTiVw2SuMYFdBQAUjfdP0paQjIxQB823/8AyELn/rq3869e+GH/ACKh/wCu7f0rPn+FUM08kv8Aacg3sWx5Y711nhnQV8OaWbJZzMN5fcRjrQBs0UUUAFFFFABRRRQAUUUUAFFFFABRRRQAUUUUAFFFFAHD/FL/AJFmL/r4X+RrynR/+QzZf9d0/nXq3xS/5FmL/r4X+RrynR/+Q1Zf9d0/nQB9HDoKKB0FFABRRRQAUUUUAFFFFABRRRQAVgeMbgW/hPUXJ5Me0fjxW8TgZNeV/EbxTDdoNHspA6q26Z1PGR0Wpe4Hn1tEZrqGIDl3C/ma+i4V8q2ij/uoB+leK+BdIfU/EkDlcw2x81z246CvamasK87aFwQM1RM9I71Az15dWtY6IwJS9J5nvVcvSeZXI8SachY30heq/mUhepeJGoE7PUZeoi9ML1hPEFqBPv8AejfVffSbiTgck1n7crkLQk96eJafDp0jgNI232p8mmuBlJMn0NehDD4nl5uUwc6d7XIfNpRLVRy8blHGGHY0CSub6y07M09ncuiTnrWqv3R9K59ZORW+n3B9K9jLKvtOY5sRG1h1FFFescwUUUUAFFFFABRRRQAUUUUAFFFFABRRRQAUUUUAFFFFABRRRQAUUUUAFFFFABRRRQAUUUUAcP8AFL/kWYv+vhf5GvKdH/5DVl/13T+dfRNxawXcJhuIUljPVXGRXLXXw80eS9iu7VXtZI3D4Q5U4OehoA60dBS0g6UtABRRRQAUUUUAFFFFAGdrWqx6Lpct/LFJJHHjcqda4O6+LQwRaaYfYyyf0FehanYR6np1xZSkhJkKEjtnvXGQfCrSkYGa7upPbIH9KAOG1fxzresKYnuPIhbrHD8ufx61FofhHVNclVkjMNuT800gwPw9a9d07wZoWmENDYIzjo8vzH9a0pAI2KgAAdAKxr1HTjcqMbszdE0S00DT1tbVcnq8h6ufU1ed6az1C7149fEXOmEAd6gZ6HeomavJrVrnTGIpek3+9Rk0hNcbqM15STfTS9MzSE1LqMfKPLUhamZpKhzY0h+6tHSYRJK0rc7eB9ay81r6LIMSR985rvyrllioqZjibqm7GvRRRX2x5RmatCDCJgPmU8/SsbdW5q0gSyZT1Y4Fc/Xx+dcsMT7vbU9PCXdPUmV/mH1rqI/uL9K5a3Qy3EaDuwrqlGBXdkF2pyfkZY210haKKK+iOEKKKKACiiigAooooAKKKKACiiigAooooAKKKKACiiigAooooAKKKKACiiigAooooAKKKKACiiigAooooAKKKKACiiigAooooAKKKKACqt3GSu8DkdatUhGRis6tNVIOLHF2dzFZ6iZ6uXlmykyRjK9x6Vms3NfJ4tToy5Zno02pK6FZs0wmkJppNebKVzdIXNJmkpDWbZQtJmikqblWCkzRmkpXGFSQTPBKsiHkfrUdFEZuMlKL1Qmk1ZnQ2+qW8q/O2xvQ0+XUraJc+YGPoK5uivaWfYhQs0r9zl+pwve5Yu7t7uXceFHQelV6KvWOnPcMHcFY/wCdebCFbGVtNZM3bhSj5FnR7U7jcOOOi1s01ECKFUYA6CnV9vgsLHDUVTXzPJq1HUlzMKKKK6jMKKKKACiiigAooooAKKKKACiiigAooooAKKKKACiiigAooooAKKKKACiiigAooooAKKKKACiiigAooooAKKKKACiiigAooooAKKKKACiiigAqlc6dHPll+R/UVdorKtQp1o8tRXRUZOLujnZ7GeEkldy+oqr0rrMCoJbSCYHfGCfWvCxGRrelK3qdcMW9pI5nNJW42kWxPBkHsCP8Kb/Y9v8A35fzH+FeRLLqqdrr+vkdKrxMWm1uf2Pb/wB+X8x/hR/Y9v8A35fzH+FT/Z9Xuv6+Q/rETDorc/se3/vy/mP8KP7Ht/78v5j/AApf2fV7r+vkH1iJh0Vuf2Pb/wB+X8x/hQNHts/ekP4j/Cmsuqt2uv6+QfWImHViCynnPyIQPU8Ct+Kyt4fuxDPqeasAAdq9XD5BfWrL7jnnjekUZ1rpMcRDSne3p2FaIAAwBS0V79DDUqEeWmrHHOcpu8mFFFFbkBRRRQAUUUUAFFFFABRRRQAUUUUAFFFFABRRRQAUUUUAFFFFABRRR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8558" name="Picture 14" descr="https://timgsa.baidu.com/timg?image&amp;quality=80&amp;size=b9999_10000&amp;sec=1569499213748&amp;di=dfc7001e312d775a48833790927e475b&amp;imgtype=jpg&amp;src=http%3A%2F%2F5b0988e595225.cdn.sohucs.com%2Fimages%2F20170829%2F165d43468ba44a43a644f5a4f5b2a0f8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30" y="3000376"/>
            <a:ext cx="2500330" cy="148457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项目分析内容</a:t>
            </a:r>
            <a:endParaRPr lang="zh-CN" altLang="en-US" sz="3600" b="1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CN" sz="2800" b="1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43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1490</Words>
  <Application>Microsoft Office PowerPoint</Application>
  <PresentationFormat>自定义</PresentationFormat>
  <Paragraphs>184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asus</cp:lastModifiedBy>
  <cp:revision>205</cp:revision>
  <dcterms:created xsi:type="dcterms:W3CDTF">2014-12-21T11:18:20Z</dcterms:created>
  <dcterms:modified xsi:type="dcterms:W3CDTF">2019-10-07T15:15:56Z</dcterms:modified>
</cp:coreProperties>
</file>