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FQ7ZeFHaHjv/dAihGQ4B4DXkY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F29FD5-6D78-4551-B57D-19F7E6E7992F}">
  <a:tblStyle styleId="{AFF29FD5-6D78-4551-B57D-19F7E6E79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4A75C67-6F08-4500-A439-1043752E44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20b418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4420b41881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420b4188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420b4188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420b4188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420b4188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420b4188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420b41881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420b4188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420b41881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4214d13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44214d13e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4214d13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4214d13ea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214d13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4214d13ea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20b418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420b41881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420b418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420b41881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jp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women looking at a computer&#10;&#10;Description automatically generat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93407" y="4975875"/>
            <a:ext cx="687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Scarlett Coûte Sierra, Jerónimo Mayorca Arias, Santiago Saray Ortiz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435" y="3583085"/>
            <a:ext cx="2715709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893400" y="2231825"/>
            <a:ext cx="10480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Modelo Predictivo para la Selección de Perfiles en el Sector Público de Colombia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75" name="Google Shape;175;g34420b41881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4420b41881_0_81"/>
          <p:cNvSpPr txBox="1"/>
          <p:nvPr/>
        </p:nvSpPr>
        <p:spPr>
          <a:xfrm>
            <a:off x="2141453" y="343116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Análisis de variables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g34420b41881_0_81"/>
          <p:cNvGraphicFramePr/>
          <p:nvPr/>
        </p:nvGraphicFramePr>
        <p:xfrm>
          <a:off x="533775" y="104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{AFF29FD5-6D78-4551-B57D-19F7E6E7992F}</a:tableStyleId>
              </a:tblPr>
              <a:tblGrid>
                <a:gridCol w="1823125"/>
                <a:gridCol w="3064725"/>
                <a:gridCol w="5029300"/>
              </a:tblGrid>
              <a:tr h="342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Categoría </a:t>
                      </a:r>
                      <a:endParaRPr b="1" sz="1100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(Clase)</a:t>
                      </a:r>
                      <a:endParaRPr b="1"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Descripción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Interpretación en el Modelo</a:t>
                      </a:r>
                      <a:endParaRPr b="1"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 Muy bueno 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Desempeño sobresaliente. Cumple y supera expectativas en su cargo.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Es la categoría más representada en los datos, lo que facilita su predicción por los modelos.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4 Bueno 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Buen desempeño, aunque con margen de mejora en ciertas áreas.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También tiene buena representación en la base de datos, por lo que los modelos la identifican con precisión.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 Medianamente bueno 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Cumple con lo mínimo requerido, pero presenta deficiencias en varias competencias.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Es una categoría difícil de predecir, ya que se encuentra en un punto intermedio y puede confundirse con otras.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 Poco bueno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No cumple con las expectativas del cargo y tiene deficiencias marcadas en su desempeño.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Los modelos tienen dificultad para predecir esta categoría debido a la baja cantidad de ejemplos en la base de datos.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 Nada bueno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Desempeño deficiente, sin cumplimiento de objetivos ni competencias necesarias.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Es una de las clases menos representadas, lo que hace que los modelos la predigan con baja precisión.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9 No tiene conocimiento / Prefiere no contestar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Respuesta neutral, sin calificación del desempeño.</a:t>
                      </a:r>
                      <a:endParaRPr sz="1100"/>
                    </a:p>
                  </a:txBody>
                  <a:tcPr marT="0" marB="0" marR="25400" marL="2540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Es una categoría especial, ya que no mide rendimiento real sino falta de información. Los modelos pueden confundirla con otras clases.</a:t>
                      </a:r>
                      <a:endParaRPr sz="1100"/>
                    </a:p>
                  </a:txBody>
                  <a:tcPr marT="0" marB="0" marR="0" marL="0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8" name="Google Shape;178;g34420b41881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1713" y="1775375"/>
            <a:ext cx="1323975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4420b41881_0_81"/>
          <p:cNvSpPr txBox="1"/>
          <p:nvPr/>
        </p:nvSpPr>
        <p:spPr>
          <a:xfrm>
            <a:off x="1020900" y="4785275"/>
            <a:ext cx="10884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Las clases 5 y 4 son las más frecuentes y los modelos las predicen bien.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Las clases 2 y 3 son las más difíciles de clasificar, ya que tienen menor presencia en los datos y pueden mezclarse con otras categorías.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 clase 9 no representa un nivel de desempeño, sino la ausencia de respuesta, lo que puede generar confusión en la predicción.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Modelado de los datos 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136875" y="1861225"/>
            <a:ext cx="85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Random Forest: </a:t>
            </a:r>
            <a:r>
              <a:rPr lang="en-US" sz="1800"/>
              <a:t>Un algoritmo robusto para clasificación y regresión.</a:t>
            </a:r>
            <a:endParaRPr sz="1800"/>
          </a:p>
        </p:txBody>
      </p:sp>
      <p:sp>
        <p:nvSpPr>
          <p:cNvPr id="187" name="Google Shape;187;p8"/>
          <p:cNvSpPr txBox="1"/>
          <p:nvPr/>
        </p:nvSpPr>
        <p:spPr>
          <a:xfrm>
            <a:off x="1136875" y="2322925"/>
            <a:ext cx="871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Gradient Boosting: </a:t>
            </a:r>
            <a:r>
              <a:rPr lang="en-US" sz="1800"/>
              <a:t>Un enfoque iterativo que combina múltiples modelos débiles.</a:t>
            </a:r>
            <a:endParaRPr sz="1800"/>
          </a:p>
        </p:txBody>
      </p:sp>
      <p:sp>
        <p:nvSpPr>
          <p:cNvPr id="188" name="Google Shape;188;p8"/>
          <p:cNvSpPr txBox="1"/>
          <p:nvPr/>
        </p:nvSpPr>
        <p:spPr>
          <a:xfrm>
            <a:off x="1136875" y="2867275"/>
            <a:ext cx="983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Regresión Logística:</a:t>
            </a:r>
            <a:r>
              <a:rPr lang="en-US" sz="1800"/>
              <a:t> Utilizada para predecir la probabilidad de pertenecer a una clase.</a:t>
            </a:r>
            <a:endParaRPr sz="1800"/>
          </a:p>
        </p:txBody>
      </p:sp>
      <p:sp>
        <p:nvSpPr>
          <p:cNvPr id="189" name="Google Shape;189;p8"/>
          <p:cNvSpPr txBox="1"/>
          <p:nvPr/>
        </p:nvSpPr>
        <p:spPr>
          <a:xfrm>
            <a:off x="1136875" y="3411625"/>
            <a:ext cx="723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SVC:</a:t>
            </a:r>
            <a:r>
              <a:rPr lang="en-US" sz="1800"/>
              <a:t> Un clasificador que busca el hiperplano óptimo.</a:t>
            </a:r>
            <a:endParaRPr sz="1800"/>
          </a:p>
        </p:txBody>
      </p:sp>
      <p:sp>
        <p:nvSpPr>
          <p:cNvPr id="190" name="Google Shape;190;p8"/>
          <p:cNvSpPr txBox="1"/>
          <p:nvPr/>
        </p:nvSpPr>
        <p:spPr>
          <a:xfrm>
            <a:off x="1136925" y="4175150"/>
            <a:ext cx="9834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Se comparan distintos enfoques para seleccionar el modelo más eficiente y preciso. Se busca maximizar la precisión.</a:t>
            </a:r>
            <a:endParaRPr sz="1800"/>
          </a:p>
        </p:txBody>
      </p:sp>
      <p:pic>
        <p:nvPicPr>
          <p:cNvPr id="191" name="Google Shape;191;p8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29389" l="43490" r="44693" t="46942"/>
          <a:stretch/>
        </p:blipFill>
        <p:spPr>
          <a:xfrm>
            <a:off x="10029975" y="722400"/>
            <a:ext cx="1440600" cy="1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96" name="Google Shape;196;g34420b41881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4420b41881_0_114"/>
          <p:cNvSpPr txBox="1"/>
          <p:nvPr/>
        </p:nvSpPr>
        <p:spPr>
          <a:xfrm>
            <a:off x="2369878" y="3445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Evaluación del Modelo: Random Forest: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4420b41881_0_114"/>
          <p:cNvSpPr txBox="1"/>
          <p:nvPr/>
        </p:nvSpPr>
        <p:spPr>
          <a:xfrm>
            <a:off x="4238900" y="870750"/>
            <a:ext cx="7235700" cy="5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Precisión (Precision)</a:t>
            </a:r>
            <a:r>
              <a:rPr lang="en-U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Mejor en clases 9 (0.83) y 5 (0.73)</a:t>
            </a:r>
            <a:r>
              <a:rPr lang="en-US" sz="1200">
                <a:solidFill>
                  <a:schemeClr val="dk1"/>
                </a:solidFill>
              </a:rPr>
              <a:t> → Cuando predice estas clases, suele acertar.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Baja en clases 3 (0.47) y 2 (0.61)</a:t>
            </a:r>
            <a:r>
              <a:rPr lang="en-US" sz="1200">
                <a:solidFill>
                  <a:schemeClr val="dk1"/>
                </a:solidFill>
              </a:rPr>
              <a:t> → Confunde estas categorías con otras.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Exhaustividad (Recall)</a:t>
            </a:r>
            <a:r>
              <a:rPr lang="en-U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Clase 5 (0.89)</a:t>
            </a:r>
            <a:r>
              <a:rPr lang="en-US" sz="1200">
                <a:solidFill>
                  <a:schemeClr val="dk1"/>
                </a:solidFill>
              </a:rPr>
              <a:t> → Predice correctamente la mayoría de los casos en esta categoría.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Clase 3 (0.08) y 2 (0.18)</a:t>
            </a:r>
            <a:r>
              <a:rPr lang="en-US" sz="1200">
                <a:solidFill>
                  <a:schemeClr val="dk1"/>
                </a:solidFill>
              </a:rPr>
              <a:t> → El modelo </a:t>
            </a:r>
            <a:r>
              <a:rPr b="1" lang="en-US" sz="1200">
                <a:solidFill>
                  <a:schemeClr val="dk1"/>
                </a:solidFill>
              </a:rPr>
              <a:t>no reconoce bien</a:t>
            </a:r>
            <a:r>
              <a:rPr lang="en-US" sz="1200">
                <a:solidFill>
                  <a:schemeClr val="dk1"/>
                </a:solidFill>
              </a:rPr>
              <a:t> la mayoría de los ejemplos en estas clases.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F1-Score (Equilibrio entre precisión y recall)</a:t>
            </a:r>
            <a:r>
              <a:rPr lang="en-U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Mejor en clase 5 (0.80)</a:t>
            </a:r>
            <a:r>
              <a:rPr lang="en-US" sz="1200">
                <a:solidFill>
                  <a:schemeClr val="dk1"/>
                </a:solidFill>
              </a:rPr>
              <a:t> → Confirma que el modelo predice bien esta categoría.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Peor en clases 3 (0.14) y 2 (0.28)</a:t>
            </a:r>
            <a:r>
              <a:rPr lang="en-US" sz="1200">
                <a:solidFill>
                  <a:schemeClr val="dk1"/>
                </a:solidFill>
              </a:rPr>
              <a:t> → Desempeño bajo, el modelo </a:t>
            </a:r>
            <a:r>
              <a:rPr b="1" lang="en-US" sz="1200">
                <a:solidFill>
                  <a:schemeClr val="dk1"/>
                </a:solidFill>
              </a:rPr>
              <a:t>no es fiable</a:t>
            </a:r>
            <a:r>
              <a:rPr lang="en-US" sz="1200">
                <a:solidFill>
                  <a:schemeClr val="dk1"/>
                </a:solidFill>
              </a:rPr>
              <a:t> en estas clases.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Support (Cantidad de ejemplos en cada clase)</a:t>
            </a:r>
            <a:r>
              <a:rPr lang="en-US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Mayor en clases 5 (6737 casos) y 4 (3501 casos)</a:t>
            </a:r>
            <a:r>
              <a:rPr lang="en-US" sz="1200">
                <a:solidFill>
                  <a:schemeClr val="dk1"/>
                </a:solidFill>
              </a:rPr>
              <a:t> → Explica el buen rendimiento en estas categorías.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Clase 9 (297 casos) es minoritaria, pero el modelo aún la predice bien.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Promedios generales: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Accuracy: 0.68 (68%)</a:t>
            </a:r>
            <a:r>
              <a:rPr lang="en-US" sz="1200">
                <a:solidFill>
                  <a:schemeClr val="dk1"/>
                </a:solidFill>
              </a:rPr>
              <a:t> → Desempeño aceptable, pero mejorable.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Macro Avg F1-Score: 0.51</a:t>
            </a:r>
            <a:r>
              <a:rPr lang="en-US" sz="1200">
                <a:solidFill>
                  <a:schemeClr val="dk1"/>
                </a:solidFill>
              </a:rPr>
              <a:t> → Desempeño bajo en clases minoritarias.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Weighted Avg F1-Score: 0.65</a:t>
            </a:r>
            <a:r>
              <a:rPr lang="en-US" sz="1200">
                <a:solidFill>
                  <a:schemeClr val="dk1"/>
                </a:solidFill>
              </a:rPr>
              <a:t> → Mejora al ponderar por el tamaño de las clases.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99" name="Google Shape;199;g34420b41881_0_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50" y="1165950"/>
            <a:ext cx="2837850" cy="25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4420b41881_0_114"/>
          <p:cNvPicPr preferRelativeResize="0"/>
          <p:nvPr/>
        </p:nvPicPr>
        <p:blipFill rotWithShape="1">
          <a:blip r:embed="rId5">
            <a:alphaModFix/>
          </a:blip>
          <a:srcRect b="0" l="0" r="18771" t="0"/>
          <a:stretch/>
        </p:blipFill>
        <p:spPr>
          <a:xfrm>
            <a:off x="837888" y="4139125"/>
            <a:ext cx="30765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05" name="Google Shape;205;g34420b41881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4420b41881_0_129"/>
          <p:cNvSpPr txBox="1"/>
          <p:nvPr/>
        </p:nvSpPr>
        <p:spPr>
          <a:xfrm>
            <a:off x="2369878" y="344591"/>
            <a:ext cx="609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Evaluación del Modelo: Gradient Boosting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08EF1"/>
              </a:solidFill>
            </a:endParaRPr>
          </a:p>
        </p:txBody>
      </p:sp>
      <p:sp>
        <p:nvSpPr>
          <p:cNvPr id="207" name="Google Shape;207;g34420b41881_0_129"/>
          <p:cNvSpPr txBox="1"/>
          <p:nvPr/>
        </p:nvSpPr>
        <p:spPr>
          <a:xfrm>
            <a:off x="3912500" y="904350"/>
            <a:ext cx="7998300" cy="50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Precisión (Precision)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Mejor en clases 5 (0.80) y 9 (0.76)</a:t>
            </a:r>
            <a:r>
              <a:rPr lang="en-US" sz="1100">
                <a:solidFill>
                  <a:schemeClr val="dk1"/>
                </a:solidFill>
              </a:rPr>
              <a:t> → Predice estas categorías con alta confianza.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(0.55) tiene menor precisión</a:t>
            </a:r>
            <a:r>
              <a:rPr lang="en-US" sz="1100">
                <a:solidFill>
                  <a:schemeClr val="dk1"/>
                </a:solidFill>
              </a:rPr>
              <a:t> → Sigue habiendo confusión con otras clases.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Exhaustividad (Recall)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9 (0.89)</a:t>
            </a:r>
            <a:r>
              <a:rPr lang="en-US" sz="1100">
                <a:solidFill>
                  <a:schemeClr val="dk1"/>
                </a:solidFill>
              </a:rPr>
              <a:t> → Identifica correctamente la mayoría de sus casos reales.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5 (0.85)</a:t>
            </a:r>
            <a:r>
              <a:rPr lang="en-US" sz="1100">
                <a:solidFill>
                  <a:schemeClr val="dk1"/>
                </a:solidFill>
              </a:rPr>
              <a:t> → También tiene un recall alto, detectando bien esta categoría.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(0.33) tiene un recall bajo</a:t>
            </a:r>
            <a:r>
              <a:rPr lang="en-US" sz="1100">
                <a:solidFill>
                  <a:schemeClr val="dk1"/>
                </a:solidFill>
              </a:rPr>
              <a:t> → El modelo aún tiene dificultades en esta clase.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F1-Score (Equilibrio entre precisión y recall)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Mejor en clase 5 (0.83) y 9 (0.82)</a:t>
            </a:r>
            <a:r>
              <a:rPr lang="en-US" sz="1100">
                <a:solidFill>
                  <a:schemeClr val="dk1"/>
                </a:solidFill>
              </a:rPr>
              <a:t> → Predicciones confiables en estas clases.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Peor en clase 3 (0.41)</a:t>
            </a:r>
            <a:r>
              <a:rPr lang="en-US" sz="1100">
                <a:solidFill>
                  <a:schemeClr val="dk1"/>
                </a:solidFill>
              </a:rPr>
              <a:t> → Todavía es un reto clasificar correctamente esta categoría.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Support (Cantidad de ejemplos en cada clase)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Clases 5 (6737 casos) y 4 (3501 casos) son las más representadas</a:t>
            </a:r>
            <a:r>
              <a:rPr lang="en-US" sz="1100">
                <a:solidFill>
                  <a:schemeClr val="dk1"/>
                </a:solidFill>
              </a:rPr>
              <a:t>, lo que ayuda al modelo a predecirlas mejor.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9 (297 casos), aunque es minoritaria, tiene un buen desempeño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(861 casos) sigue siendo un desafío</a:t>
            </a:r>
            <a:r>
              <a:rPr lang="en-US" sz="1100">
                <a:solidFill>
                  <a:schemeClr val="dk1"/>
                </a:solidFill>
              </a:rPr>
              <a:t>, con menor precisión y recall.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Promedios generales: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Accuracy: 0.73 (73%)</a:t>
            </a:r>
            <a:r>
              <a:rPr lang="en-US" sz="1100">
                <a:solidFill>
                  <a:schemeClr val="dk1"/>
                </a:solidFill>
              </a:rPr>
              <a:t> → Mejor desempeño general comparado con Random Forest (68%).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Macro Avg F1-Score: 0.66</a:t>
            </a:r>
            <a:r>
              <a:rPr lang="en-US" sz="1100">
                <a:solidFill>
                  <a:schemeClr val="dk1"/>
                </a:solidFill>
              </a:rPr>
              <a:t> → Indica mejor equilibrio entre clases.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Weighted Avg F1-Score: 0.72</a:t>
            </a:r>
            <a:r>
              <a:rPr lang="en-US" sz="1100">
                <a:solidFill>
                  <a:schemeClr val="dk1"/>
                </a:solidFill>
              </a:rPr>
              <a:t> → Muestra estabilidad en el rendimiento considerando el tamaño de cada clase.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8" name="Google Shape;208;g34420b41881_0_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50" y="1052600"/>
            <a:ext cx="24860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4420b41881_0_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63" y="3508925"/>
            <a:ext cx="3429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14" name="Google Shape;214;g34420b41881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4420b41881_0_144"/>
          <p:cNvSpPr txBox="1"/>
          <p:nvPr/>
        </p:nvSpPr>
        <p:spPr>
          <a:xfrm>
            <a:off x="2369878" y="344591"/>
            <a:ext cx="609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Evaluación del Modelo: Regresión Logística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08EF1"/>
              </a:solidFill>
            </a:endParaRPr>
          </a:p>
        </p:txBody>
      </p:sp>
      <p:sp>
        <p:nvSpPr>
          <p:cNvPr id="216" name="Google Shape;216;g34420b41881_0_144"/>
          <p:cNvSpPr txBox="1"/>
          <p:nvPr/>
        </p:nvSpPr>
        <p:spPr>
          <a:xfrm>
            <a:off x="3912500" y="904350"/>
            <a:ext cx="79983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Precisión (Precision)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Mejor en clases 9 (0.79) y 5 (0.71)</a:t>
            </a:r>
            <a:r>
              <a:rPr lang="en-US" sz="1100">
                <a:solidFill>
                  <a:schemeClr val="dk1"/>
                </a:solidFill>
              </a:rPr>
              <a:t> → Predice bien estas categorías.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(0.27) tiene la peor precisión</a:t>
            </a:r>
            <a:r>
              <a:rPr lang="en-US" sz="1100">
                <a:solidFill>
                  <a:schemeClr val="dk1"/>
                </a:solidFill>
              </a:rPr>
              <a:t> → Confunde esta categoría con otras.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Exhaustividad (Recall)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5 (0.88)</a:t>
            </a:r>
            <a:r>
              <a:rPr lang="en-US" sz="1100">
                <a:solidFill>
                  <a:schemeClr val="dk1"/>
                </a:solidFill>
              </a:rPr>
              <a:t> → Identifica correctamente la mayoría de sus casos reales.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1 (0.76)</a:t>
            </a:r>
            <a:r>
              <a:rPr lang="en-US" sz="1100">
                <a:solidFill>
                  <a:schemeClr val="dk1"/>
                </a:solidFill>
              </a:rPr>
              <a:t> → También tiene un recall alto.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(0.05) tiene el peor recall</a:t>
            </a:r>
            <a:r>
              <a:rPr lang="en-US" sz="1100">
                <a:solidFill>
                  <a:schemeClr val="dk1"/>
                </a:solidFill>
              </a:rPr>
              <a:t> → El modelo </a:t>
            </a:r>
            <a:r>
              <a:rPr b="1" lang="en-US" sz="1100">
                <a:solidFill>
                  <a:schemeClr val="dk1"/>
                </a:solidFill>
              </a:rPr>
              <a:t>ignora casi todos los ejemplos reales de esta clase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F1-Score (Equilibrio entre precisión y recall)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Mejor en clases 9 (0.81) y 5 (0.78)</a:t>
            </a:r>
            <a:r>
              <a:rPr lang="en-US" sz="1100">
                <a:solidFill>
                  <a:schemeClr val="dk1"/>
                </a:solidFill>
              </a:rPr>
              <a:t> → Son las clases con predicciones más confiables.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Peor en clase 3 (0.09)</a:t>
            </a:r>
            <a:r>
              <a:rPr lang="en-US" sz="1100">
                <a:solidFill>
                  <a:schemeClr val="dk1"/>
                </a:solidFill>
              </a:rPr>
              <a:t> → Desempeño muy deficiente en esta categoría.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Support (Cantidad de ejemplos en cada clase)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Clases 5 (6737 casos) y 4 (3501 casos) son las más representadas</a:t>
            </a:r>
            <a:r>
              <a:rPr lang="en-US" sz="1100">
                <a:solidFill>
                  <a:schemeClr val="dk1"/>
                </a:solidFill>
              </a:rPr>
              <a:t>, lo que favorece su predicción.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Clase 3 (861 casos) presenta nuevamente problemas</a:t>
            </a:r>
            <a:r>
              <a:rPr lang="en-US" sz="1100">
                <a:solidFill>
                  <a:schemeClr val="dk1"/>
                </a:solidFill>
              </a:rPr>
              <a:t>, con baja precisión y recall.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Promedios generales: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Accuracy: 0.64 (64%)</a:t>
            </a:r>
            <a:r>
              <a:rPr lang="en-US" sz="1100">
                <a:solidFill>
                  <a:schemeClr val="dk1"/>
                </a:solidFill>
              </a:rPr>
              <a:t> → Peor desempeño general comparado con Gradient Boosting (73%) y Random Forest (68%).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Macro Avg F1-Score: 0.50</a:t>
            </a:r>
            <a:r>
              <a:rPr lang="en-US" sz="1100">
                <a:solidFill>
                  <a:schemeClr val="dk1"/>
                </a:solidFill>
              </a:rPr>
              <a:t> → Indica bajo rendimiento cuando se consideran todas las clases por igual.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Weighted Avg F1-Score: 0.61</a:t>
            </a:r>
            <a:r>
              <a:rPr lang="en-US" sz="1100">
                <a:solidFill>
                  <a:schemeClr val="dk1"/>
                </a:solidFill>
              </a:rPr>
              <a:t> → Muestra un desempeño aceptable solo en clases mayoritarias.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17" name="Google Shape;217;g34420b41881_0_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50" y="1052600"/>
            <a:ext cx="24860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4420b41881_0_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663" y="3508925"/>
            <a:ext cx="34290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23" name="Google Shape;223;g34420b41881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4420b41881_0_153"/>
          <p:cNvSpPr txBox="1"/>
          <p:nvPr/>
        </p:nvSpPr>
        <p:spPr>
          <a:xfrm>
            <a:off x="2369878" y="344591"/>
            <a:ext cx="609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Comparación general de los modelos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08EF1"/>
              </a:solidFill>
            </a:endParaRPr>
          </a:p>
        </p:txBody>
      </p:sp>
      <p:graphicFrame>
        <p:nvGraphicFramePr>
          <p:cNvPr id="225" name="Google Shape;225;g34420b41881_0_153"/>
          <p:cNvGraphicFramePr/>
          <p:nvPr/>
        </p:nvGraphicFramePr>
        <p:xfrm>
          <a:off x="2644400" y="10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{74A75C67-6F08-4500-A439-1043752E44A3}</a:tableStyleId>
              </a:tblPr>
              <a:tblGrid>
                <a:gridCol w="981225"/>
                <a:gridCol w="877325"/>
                <a:gridCol w="1027400"/>
                <a:gridCol w="2147150"/>
                <a:gridCol w="1870100"/>
              </a:tblGrid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Modelo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Macro F1-score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Mejor Clase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Peor Clase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5 - 0.83)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3 - 0.41)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0.51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5 - 0.80)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3 - 0.14)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5 - 0.78)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3 - 0.09)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SVC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0.38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5 - 0.76)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Poco/Nada bueno (Clases 2 y 3 - 0.00)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g34420b41881_0_153"/>
          <p:cNvSpPr txBox="1"/>
          <p:nvPr/>
        </p:nvSpPr>
        <p:spPr>
          <a:xfrm>
            <a:off x="1228725" y="3529100"/>
            <a:ext cx="100188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Análisis por Clase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Clase 5 (Muy bueno):</a:t>
            </a:r>
            <a:r>
              <a:rPr lang="en-US" sz="1500">
                <a:solidFill>
                  <a:schemeClr val="dk1"/>
                </a:solidFill>
              </a:rPr>
              <a:t> Todos los modelos la predicen bien, ya que es la más representada.</a:t>
            </a:r>
            <a:br>
              <a:rPr lang="en-US" sz="1500">
                <a:solidFill>
                  <a:schemeClr val="dk1"/>
                </a:solidFill>
              </a:rPr>
            </a:br>
            <a:r>
              <a:rPr b="1" lang="en-US" sz="1500">
                <a:solidFill>
                  <a:schemeClr val="dk1"/>
                </a:solidFill>
              </a:rPr>
              <a:t>Clase 4 (Bueno):</a:t>
            </a:r>
            <a:r>
              <a:rPr lang="en-US" sz="1500">
                <a:solidFill>
                  <a:schemeClr val="dk1"/>
                </a:solidFill>
              </a:rPr>
              <a:t> Desempeño aceptable, pero </a:t>
            </a:r>
            <a:r>
              <a:rPr b="1" lang="en-US" sz="1500">
                <a:solidFill>
                  <a:schemeClr val="dk1"/>
                </a:solidFill>
              </a:rPr>
              <a:t>SVC tiene dificultades</a:t>
            </a:r>
            <a:r>
              <a:rPr lang="en-US" sz="1500">
                <a:solidFill>
                  <a:schemeClr val="dk1"/>
                </a:solidFill>
              </a:rPr>
              <a:t> en esta categoría.</a:t>
            </a:r>
            <a:br>
              <a:rPr lang="en-US" sz="1500">
                <a:solidFill>
                  <a:schemeClr val="dk1"/>
                </a:solidFill>
              </a:rPr>
            </a:br>
            <a:r>
              <a:rPr b="1" lang="en-US" sz="1500">
                <a:solidFill>
                  <a:schemeClr val="dk1"/>
                </a:solidFill>
              </a:rPr>
              <a:t>Clase 3 (Medianamente bueno):</a:t>
            </a:r>
            <a:r>
              <a:rPr lang="en-US" sz="1500">
                <a:solidFill>
                  <a:schemeClr val="dk1"/>
                </a:solidFill>
              </a:rPr>
              <a:t> La </a:t>
            </a:r>
            <a:r>
              <a:rPr b="1" lang="en-US" sz="1500">
                <a:solidFill>
                  <a:schemeClr val="dk1"/>
                </a:solidFill>
              </a:rPr>
              <a:t>más difícil de predecir</a:t>
            </a:r>
            <a:r>
              <a:rPr lang="en-US" sz="1500">
                <a:solidFill>
                  <a:schemeClr val="dk1"/>
                </a:solidFill>
              </a:rPr>
              <a:t> en todos los modelos, con F1-scores muy bajos.</a:t>
            </a:r>
            <a:br>
              <a:rPr lang="en-US" sz="1500">
                <a:solidFill>
                  <a:schemeClr val="dk1"/>
                </a:solidFill>
              </a:rPr>
            </a:br>
            <a:r>
              <a:rPr b="1" lang="en-US" sz="1500">
                <a:solidFill>
                  <a:schemeClr val="dk1"/>
                </a:solidFill>
              </a:rPr>
              <a:t>Clases 2 y 1 (Poco/Nada bueno):</a:t>
            </a:r>
            <a:r>
              <a:rPr lang="en-US" sz="1500">
                <a:solidFill>
                  <a:schemeClr val="dk1"/>
                </a:solidFill>
              </a:rPr>
              <a:t> Difíciles de identificar, </a:t>
            </a:r>
            <a:r>
              <a:rPr b="1" lang="en-US" sz="1500">
                <a:solidFill>
                  <a:schemeClr val="dk1"/>
                </a:solidFill>
              </a:rPr>
              <a:t>SVC no logra predecirlas en absoluto</a:t>
            </a:r>
            <a:r>
              <a:rPr lang="en-US" sz="1500">
                <a:solidFill>
                  <a:schemeClr val="dk1"/>
                </a:solidFill>
              </a:rPr>
              <a:t>.</a:t>
            </a:r>
            <a:br>
              <a:rPr lang="en-US" sz="1500">
                <a:solidFill>
                  <a:schemeClr val="dk1"/>
                </a:solidFill>
              </a:rPr>
            </a:br>
            <a:r>
              <a:rPr b="1" lang="en-US" sz="1500">
                <a:solidFill>
                  <a:schemeClr val="dk1"/>
                </a:solidFill>
              </a:rPr>
              <a:t>Clase 9 (No responde):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Gradient Boosting y Random Forest</a:t>
            </a:r>
            <a:r>
              <a:rPr lang="en-US" sz="1500">
                <a:solidFill>
                  <a:schemeClr val="dk1"/>
                </a:solidFill>
              </a:rPr>
              <a:t> logran capturarla bien, pero otros modelos fallan.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7" name="Google Shape;227;g34420b41881_0_153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6606" l="59642" r="28541" t="68465"/>
          <a:stretch/>
        </p:blipFill>
        <p:spPr>
          <a:xfrm>
            <a:off x="10314051" y="1052600"/>
            <a:ext cx="1440600" cy="170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32" name="Google Shape;232;g344214d13ea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44214d13ea_0_5"/>
          <p:cNvSpPr txBox="1"/>
          <p:nvPr/>
        </p:nvSpPr>
        <p:spPr>
          <a:xfrm>
            <a:off x="2369878" y="344591"/>
            <a:ext cx="609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Comparación general de los modelos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A08EF1"/>
              </a:solidFill>
            </a:endParaRPr>
          </a:p>
        </p:txBody>
      </p:sp>
      <p:graphicFrame>
        <p:nvGraphicFramePr>
          <p:cNvPr id="234" name="Google Shape;234;g344214d13ea_0_5"/>
          <p:cNvGraphicFramePr/>
          <p:nvPr/>
        </p:nvGraphicFramePr>
        <p:xfrm>
          <a:off x="6398025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{74A75C67-6F08-4500-A439-1043752E44A3}</a:tableStyleId>
              </a:tblPr>
              <a:tblGrid>
                <a:gridCol w="796650"/>
                <a:gridCol w="712300"/>
                <a:gridCol w="834125"/>
                <a:gridCol w="1743250"/>
                <a:gridCol w="1518325"/>
              </a:tblGrid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Modelo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Accuracy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Macro F1-score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Mejor Clase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Peor Clase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Gradient Boosting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0.73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0.66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5 - 0.83)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3 - 0.41)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Random Forest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0.68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0.51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5 - 0.80)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3 - 0.14)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Logistic Regression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5 - 0.78)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Medianamente bueno (Clase 3 - 0.09)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SVC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0.38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Muy bueno (Clase 5 - 0.76)</a:t>
                      </a:r>
                      <a:endParaRPr/>
                    </a:p>
                  </a:txBody>
                  <a:tcPr marT="0" marB="0" marR="25400" marL="2540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Poco/Nada bueno (Clases 2 y 3 - 0.00)</a:t>
                      </a:r>
                      <a:endParaRPr/>
                    </a:p>
                  </a:txBody>
                  <a:tcPr marT="0" marB="0" marR="0" marL="0" anchor="b">
                    <a:lnL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5" name="Google Shape;235;g344214d13ea_0_5"/>
          <p:cNvSpPr txBox="1"/>
          <p:nvPr/>
        </p:nvSpPr>
        <p:spPr>
          <a:xfrm>
            <a:off x="182625" y="1052600"/>
            <a:ext cx="62154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Selección de los Mejores Modelos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1° Lugar: Gradient Boosting</a:t>
            </a:r>
            <a:r>
              <a:rPr lang="en-US" sz="1500">
                <a:solidFill>
                  <a:schemeClr val="dk1"/>
                </a:solidFill>
              </a:rPr>
              <a:t> 🚀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Mejor desempeño global (73% accuracy, F1-score 0.66).</a:t>
            </a:r>
            <a:br>
              <a:rPr b="1"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Buen balance entre precisión y recall.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Predice bien </a:t>
            </a:r>
            <a:r>
              <a:rPr b="1" lang="en-US" sz="1500">
                <a:solidFill>
                  <a:schemeClr val="dk1"/>
                </a:solidFill>
              </a:rPr>
              <a:t>todas</a:t>
            </a:r>
            <a:r>
              <a:rPr lang="en-US" sz="1500">
                <a:solidFill>
                  <a:schemeClr val="dk1"/>
                </a:solidFill>
              </a:rPr>
              <a:t> las categorías, incluyendo la Clase 9.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Nuestra mejor opción</a:t>
            </a:r>
            <a:r>
              <a:rPr lang="en-US" sz="1500">
                <a:solidFill>
                  <a:schemeClr val="dk1"/>
                </a:solidFill>
              </a:rPr>
              <a:t> para la predicción del desempeño laboral.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2° Lugar: Random Forest</a:t>
            </a:r>
            <a:r>
              <a:rPr lang="en-US" sz="1500">
                <a:solidFill>
                  <a:schemeClr val="dk1"/>
                </a:solidFill>
              </a:rPr>
              <a:t> 🌳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Buena precisión (68% accuracy), desempeño estable.</a:t>
            </a:r>
            <a:br>
              <a:rPr b="1"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Mejorable en clases minoritarias</a:t>
            </a:r>
            <a:r>
              <a:rPr lang="en-US" sz="1500">
                <a:solidFill>
                  <a:schemeClr val="dk1"/>
                </a:solidFill>
              </a:rPr>
              <a:t>, pero sigue siendo efectivo.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Alternativa sólida</a:t>
            </a:r>
            <a:r>
              <a:rPr lang="en-US" sz="1500">
                <a:solidFill>
                  <a:schemeClr val="dk1"/>
                </a:solidFill>
              </a:rPr>
              <a:t>, especialmente si buscamos mayor interpretabilidad.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3° Lugar: Regresión Logística</a:t>
            </a:r>
            <a:r>
              <a:rPr lang="en-US" sz="1500">
                <a:solidFill>
                  <a:schemeClr val="dk1"/>
                </a:solidFill>
              </a:rPr>
              <a:t> 📊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Menos precisa en clases difíciles, pero aceptable (64% accuracy).</a:t>
            </a:r>
            <a:br>
              <a:rPr b="1" lang="en-US" sz="1500">
                <a:solidFill>
                  <a:schemeClr val="dk1"/>
                </a:solidFill>
              </a:rPr>
            </a:br>
            <a:r>
              <a:rPr b="1" lang="en-US" sz="1500">
                <a:solidFill>
                  <a:schemeClr val="dk1"/>
                </a:solidFill>
              </a:rPr>
              <a:t>Menos efectiva</a:t>
            </a:r>
            <a:r>
              <a:rPr lang="en-US" sz="1500">
                <a:solidFill>
                  <a:schemeClr val="dk1"/>
                </a:solidFill>
              </a:rPr>
              <a:t>, pero podría ser útil en ciertos casos.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40" name="Google Shape;2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R</a:t>
            </a: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esultados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1345900" y="2165250"/>
            <a:ext cx="49101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Impacto del modelo: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Reducción del tiempo de selección de personal.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Disminución del sesgo en la toma de decisiones.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Mejora en la asignación de talento en el sector público.</a:t>
            </a:r>
            <a:endParaRPr sz="1800"/>
          </a:p>
        </p:txBody>
      </p:sp>
      <p:sp>
        <p:nvSpPr>
          <p:cNvPr id="243" name="Google Shape;243;p9"/>
          <p:cNvSpPr txBox="1"/>
          <p:nvPr/>
        </p:nvSpPr>
        <p:spPr>
          <a:xfrm>
            <a:off x="6803900" y="2165250"/>
            <a:ext cx="4423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Limitaciones: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 necesitan datos más amplios para mejorar la precisión.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Algunas clases con menor representación presentan menor exactitud.</a:t>
            </a:r>
            <a:endParaRPr sz="1800"/>
          </a:p>
        </p:txBody>
      </p:sp>
      <p:pic>
        <p:nvPicPr>
          <p:cNvPr id="244" name="Google Shape;244;p9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3647" l="74111" r="13074" t="23275"/>
          <a:stretch/>
        </p:blipFill>
        <p:spPr>
          <a:xfrm>
            <a:off x="371950" y="4477325"/>
            <a:ext cx="1562323" cy="15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280" l="13949" r="73236" t="67789"/>
          <a:stretch/>
        </p:blipFill>
        <p:spPr>
          <a:xfrm flipH="1">
            <a:off x="10070574" y="854063"/>
            <a:ext cx="1562323" cy="184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50" name="Google Shape;250;g344214d13e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44214d13ea_0_23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Trabajo a futuro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44214d13ea_0_23"/>
          <p:cNvSpPr txBox="1"/>
          <p:nvPr/>
        </p:nvSpPr>
        <p:spPr>
          <a:xfrm>
            <a:off x="1136875" y="1923600"/>
            <a:ext cx="7756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Reducción de costos en el reclutamiento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Medir el impacto económico del modelo.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Evaluación del impacto en la calidad de selección.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Reducción de dimensionalidad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Uso de PCA u otras técnicas para mejorar la eficiencia.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Optimización de modelos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Explorar redes neuronales o modelos híbridos.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Extensión a otros sectores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Aplicabilidad en el sector privado.</a:t>
            </a:r>
            <a:endParaRPr sz="1800"/>
          </a:p>
        </p:txBody>
      </p:sp>
      <p:pic>
        <p:nvPicPr>
          <p:cNvPr id="253" name="Google Shape;253;g344214d13ea_0_23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1871" l="46153" r="40687" t="19451"/>
          <a:stretch/>
        </p:blipFill>
        <p:spPr>
          <a:xfrm>
            <a:off x="9279275" y="2945976"/>
            <a:ext cx="2192702" cy="26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258" name="Google Shape;258;g344214d13ea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214d13ea_0_33"/>
          <p:cNvSpPr txBox="1"/>
          <p:nvPr/>
        </p:nvSpPr>
        <p:spPr>
          <a:xfrm>
            <a:off x="2049928" y="3599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Conclusiones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44214d13ea_0_33"/>
          <p:cNvSpPr txBox="1"/>
          <p:nvPr/>
        </p:nvSpPr>
        <p:spPr>
          <a:xfrm>
            <a:off x="392275" y="969975"/>
            <a:ext cx="11260800" cy="4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IA en el reclutamiento:</a:t>
            </a:r>
            <a:r>
              <a:rPr lang="en-US" sz="1800">
                <a:solidFill>
                  <a:schemeClr val="dk1"/>
                </a:solidFill>
              </a:rPr>
              <a:t> Una gran oportunidad para optimizar procesos y mejorar la eficiencia en la contratación. </a:t>
            </a:r>
            <a:r>
              <a:rPr b="1" lang="en-US" sz="1800">
                <a:solidFill>
                  <a:schemeClr val="dk1"/>
                </a:solidFill>
              </a:rPr>
              <a:t>No reemplaza la evaluación humana</a:t>
            </a:r>
            <a:r>
              <a:rPr lang="en-US" sz="1800">
                <a:solidFill>
                  <a:schemeClr val="dk1"/>
                </a:solidFill>
              </a:rPr>
              <a:t>, sino que complementa el proceso de selección. Debe usarse junto con entrevistas y otras herramientas de evaluación.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Evaluación continua:</a:t>
            </a:r>
            <a:r>
              <a:rPr lang="en-US" sz="1800">
                <a:solidFill>
                  <a:schemeClr val="dk1"/>
                </a:solidFill>
              </a:rPr>
              <a:t> Es necesario monitorear el modelo para garantizar </a:t>
            </a:r>
            <a:r>
              <a:rPr b="1" lang="en-US" sz="1800">
                <a:solidFill>
                  <a:schemeClr val="dk1"/>
                </a:solidFill>
              </a:rPr>
              <a:t>equidad y precisión</a:t>
            </a:r>
            <a:r>
              <a:rPr lang="en-US" sz="1800">
                <a:solidFill>
                  <a:schemeClr val="dk1"/>
                </a:solidFill>
              </a:rPr>
              <a:t> en las predicciones.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Uso de datos crudos vs. datos categorizados: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Trabajar con </a:t>
            </a:r>
            <a:r>
              <a:rPr b="1" lang="en-US" sz="1800">
                <a:solidFill>
                  <a:schemeClr val="dk1"/>
                </a:solidFill>
              </a:rPr>
              <a:t>datos sin categorizar</a:t>
            </a:r>
            <a:r>
              <a:rPr lang="en-US" sz="1800">
                <a:solidFill>
                  <a:schemeClr val="dk1"/>
                </a:solidFill>
              </a:rPr>
              <a:t> permite que el modelo </a:t>
            </a:r>
            <a:r>
              <a:rPr b="1" lang="en-US" sz="1800">
                <a:solidFill>
                  <a:schemeClr val="dk1"/>
                </a:solidFill>
              </a:rPr>
              <a:t>extraiga patrones de manera más autónoma y objetiva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Reduce posibles sesgos en la fase de preprocesamiento.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Asegura decisiones basadas en relaciones reales dentro de los datos, en lugar de clasificaciones artificiales.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Enfoque flexible y preciso:</a:t>
            </a:r>
            <a:r>
              <a:rPr lang="en-US" sz="1800">
                <a:solidFill>
                  <a:schemeClr val="dk1"/>
                </a:solidFill>
              </a:rPr>
              <a:t> Permite una evaluación del talento más </a:t>
            </a:r>
            <a:r>
              <a:rPr b="1" lang="en-US" sz="1800">
                <a:solidFill>
                  <a:schemeClr val="dk1"/>
                </a:solidFill>
              </a:rPr>
              <a:t>justa y efectiva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pic>
        <p:nvPicPr>
          <p:cNvPr id="261" name="Google Shape;261;g344214d13ea_0_33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4830" l="11038" r="71154" t="22092"/>
          <a:stretch/>
        </p:blipFill>
        <p:spPr>
          <a:xfrm>
            <a:off x="9928525" y="4538175"/>
            <a:ext cx="2171026" cy="15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136874" y="1333900"/>
            <a:ext cx="75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000">
                <a:solidFill>
                  <a:srgbClr val="A08EF1"/>
                </a:solidFill>
              </a:rPr>
              <a:t>ntroducción a la IA en la Gestión del Talento Humano</a:t>
            </a:r>
            <a:endParaRPr b="1" sz="2000">
              <a:solidFill>
                <a:srgbClr val="A08EF1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7200" y="2710800"/>
            <a:ext cx="32193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El problema: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Selección de personal en el sector público es un proceso lento, costoso y con riesgo de sesgos.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4486350" y="2710800"/>
            <a:ext cx="32193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Nuestra solución: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Implementamos un modelo predictivo de IA para optimizar la selección.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145500" y="2710800"/>
            <a:ext cx="32193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Beneficios: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Mayor eficiencia, reducción de costos y mejor calidad en la contratación.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7" name="Google Shape;97;p2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2464" l="30676" r="55844" t="22387"/>
          <a:stretch/>
        </p:blipFill>
        <p:spPr>
          <a:xfrm>
            <a:off x="10334324" y="4147200"/>
            <a:ext cx="1643501" cy="172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136875" y="2304850"/>
            <a:ext cx="820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Volumen de Postulaciones:</a:t>
            </a:r>
            <a:r>
              <a:rPr lang="en-US" sz="1800"/>
              <a:t> La evaluación manual se dificulta por la gran cantidad de postulaciones.</a:t>
            </a:r>
            <a:endParaRPr sz="1800"/>
          </a:p>
        </p:txBody>
      </p:sp>
      <p:sp>
        <p:nvSpPr>
          <p:cNvPr id="105" name="Google Shape;105;p3"/>
          <p:cNvSpPr txBox="1"/>
          <p:nvPr/>
        </p:nvSpPr>
        <p:spPr>
          <a:xfrm>
            <a:off x="2126125" y="3133500"/>
            <a:ext cx="91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Criterios Subjetivos:</a:t>
            </a:r>
            <a:r>
              <a:rPr lang="en-US" sz="1800"/>
              <a:t> La falta de criterios objetivos genera sesgos en la selección.</a:t>
            </a:r>
            <a:endParaRPr sz="1800"/>
          </a:p>
        </p:txBody>
      </p:sp>
      <p:sp>
        <p:nvSpPr>
          <p:cNvPr id="106" name="Google Shape;106;p3"/>
          <p:cNvSpPr txBox="1"/>
          <p:nvPr/>
        </p:nvSpPr>
        <p:spPr>
          <a:xfrm>
            <a:off x="1136875" y="3885950"/>
            <a:ext cx="7587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Predicción del Desempeño:</a:t>
            </a:r>
            <a:r>
              <a:rPr lang="en-US" sz="1800"/>
              <a:t> Es difícil predecir el desempeño con métodos tradicionales.</a:t>
            </a:r>
            <a:endParaRPr sz="1800"/>
          </a:p>
        </p:txBody>
      </p:sp>
      <p:sp>
        <p:nvSpPr>
          <p:cNvPr id="107" name="Google Shape;107;p3"/>
          <p:cNvSpPr/>
          <p:nvPr/>
        </p:nvSpPr>
        <p:spPr>
          <a:xfrm>
            <a:off x="843975" y="2326625"/>
            <a:ext cx="292800" cy="285000"/>
          </a:xfrm>
          <a:prstGeom prst="ellipse">
            <a:avLst/>
          </a:prstGeom>
          <a:solidFill>
            <a:srgbClr val="A08EF1"/>
          </a:solidFill>
          <a:ln cap="flat" cmpd="sng" w="9525">
            <a:solidFill>
              <a:srgbClr val="A08E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2367975" y="3164825"/>
            <a:ext cx="292800" cy="285000"/>
          </a:xfrm>
          <a:prstGeom prst="ellipse">
            <a:avLst/>
          </a:prstGeom>
          <a:solidFill>
            <a:srgbClr val="A08EF1"/>
          </a:solidFill>
          <a:ln cap="flat" cmpd="sng" w="9525">
            <a:solidFill>
              <a:srgbClr val="A08E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843975" y="3926825"/>
            <a:ext cx="292800" cy="285000"/>
          </a:xfrm>
          <a:prstGeom prst="ellipse">
            <a:avLst/>
          </a:prstGeom>
          <a:solidFill>
            <a:srgbClr val="A08EF1"/>
          </a:solidFill>
          <a:ln cap="flat" cmpd="sng" w="9525">
            <a:solidFill>
              <a:srgbClr val="A08E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272450" y="5219250"/>
            <a:ext cx="9647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Se requiere un modelo que analice datos históricos y optimice la toma de decisiones. La IA puede ofrecer objetividad.</a:t>
            </a:r>
            <a:endParaRPr sz="1800"/>
          </a:p>
        </p:txBody>
      </p:sp>
      <p:pic>
        <p:nvPicPr>
          <p:cNvPr id="111" name="Google Shape;111;p3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30569" l="26849" r="58838" t="45692"/>
          <a:stretch/>
        </p:blipFill>
        <p:spPr>
          <a:xfrm>
            <a:off x="9174625" y="840725"/>
            <a:ext cx="1744925" cy="162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O</a:t>
            </a: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bjetivo general y objetivos específicos 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084975" y="2045675"/>
            <a:ext cx="7420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/>
              <a:t>Objetivo General:</a:t>
            </a:r>
            <a:r>
              <a:rPr lang="en-US" sz="1800"/>
              <a:t> Desarrollar un modelo predictivo para optimizar la selección de personal</a:t>
            </a:r>
            <a:endParaRPr sz="1800"/>
          </a:p>
        </p:txBody>
      </p:sp>
      <p:sp>
        <p:nvSpPr>
          <p:cNvPr id="119" name="Google Shape;119;p4"/>
          <p:cNvSpPr txBox="1"/>
          <p:nvPr/>
        </p:nvSpPr>
        <p:spPr>
          <a:xfrm>
            <a:off x="1136875" y="2825975"/>
            <a:ext cx="7316400" cy="18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Objetivos Específicos: 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Analizar la relación entre experiencia, formación y desempeño laboral.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 Entrenar el modelo con datos públicos del DANE (2021-2023).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Implementar un sistema de recomendación basado en IA.</a:t>
            </a:r>
            <a:endParaRPr sz="1800"/>
          </a:p>
        </p:txBody>
      </p:sp>
      <p:pic>
        <p:nvPicPr>
          <p:cNvPr id="120" name="Google Shape;120;p4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3355" l="61961" r="27054" t="22975"/>
          <a:stretch/>
        </p:blipFill>
        <p:spPr>
          <a:xfrm>
            <a:off x="9340152" y="3929500"/>
            <a:ext cx="1339123" cy="16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J</a:t>
            </a: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ustificación 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1648750" y="1819350"/>
            <a:ext cx="3554700" cy="3219300"/>
            <a:chOff x="1648750" y="1819350"/>
            <a:chExt cx="3554700" cy="3219300"/>
          </a:xfrm>
        </p:grpSpPr>
        <p:sp>
          <p:nvSpPr>
            <p:cNvPr id="128" name="Google Shape;128;p5"/>
            <p:cNvSpPr/>
            <p:nvPr/>
          </p:nvSpPr>
          <p:spPr>
            <a:xfrm>
              <a:off x="1648750" y="1819350"/>
              <a:ext cx="3554700" cy="3219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A08E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1743850" y="2005950"/>
              <a:ext cx="3459600" cy="28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1800"/>
                <a:t>Modernización de Procesos:</a:t>
              </a:r>
              <a:r>
                <a:rPr lang="en-US" sz="1800"/>
                <a:t> </a:t>
              </a:r>
              <a:endParaRPr sz="1800"/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800"/>
                <a:t>El proyecto surge de la necesidad de modernizar y optimizar los procesos de selección de personal en el sector público colombiano mediante el uso de inteligencia artificial.</a:t>
              </a:r>
              <a:endParaRPr sz="1800"/>
            </a:p>
          </p:txBody>
        </p:sp>
      </p:grpSp>
      <p:sp>
        <p:nvSpPr>
          <p:cNvPr id="130" name="Google Shape;130;p5"/>
          <p:cNvSpPr txBox="1"/>
          <p:nvPr/>
        </p:nvSpPr>
        <p:spPr>
          <a:xfrm>
            <a:off x="7231375" y="1819350"/>
            <a:ext cx="30000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Reducción de Sesgos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El uso de IA en la selección de personal no solo reducirá el tiempo y los costos asociados a la fase de reclutamiento, sino que también contribuirá a disminuir los sesgos en la toma de decisiones.</a:t>
            </a:r>
            <a:endParaRPr sz="1800"/>
          </a:p>
        </p:txBody>
      </p:sp>
      <p:sp>
        <p:nvSpPr>
          <p:cNvPr id="131" name="Google Shape;131;p5"/>
          <p:cNvSpPr/>
          <p:nvPr/>
        </p:nvSpPr>
        <p:spPr>
          <a:xfrm>
            <a:off x="6997725" y="1721475"/>
            <a:ext cx="3320100" cy="340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08E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7197" l="73779" r="11575" t="65287"/>
          <a:stretch/>
        </p:blipFill>
        <p:spPr>
          <a:xfrm>
            <a:off x="148800" y="3401950"/>
            <a:ext cx="1785523" cy="188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51138" l="13283" r="72768" t="24305"/>
          <a:stretch/>
        </p:blipFill>
        <p:spPr>
          <a:xfrm>
            <a:off x="10231376" y="865725"/>
            <a:ext cx="1700501" cy="16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>
            <a:off x="2029653" y="359966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Alcance 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29387" l="57470" r="28217" t="48128"/>
          <a:stretch/>
        </p:blipFill>
        <p:spPr>
          <a:xfrm>
            <a:off x="9745950" y="4010650"/>
            <a:ext cx="1744925" cy="154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073125" y="896250"/>
            <a:ext cx="9746100" cy="5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1. Desarrollo del modelo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Creación y entrenamiento del modelo usando </a:t>
            </a:r>
            <a:r>
              <a:rPr b="1" lang="en-US" sz="1800">
                <a:solidFill>
                  <a:schemeClr val="dk1"/>
                </a:solidFill>
              </a:rPr>
              <a:t>datos del DANE (2021-2023)</a:t>
            </a:r>
            <a:r>
              <a:rPr lang="en-US" sz="1800">
                <a:solidFill>
                  <a:schemeClr val="dk1"/>
                </a:solidFill>
              </a:rPr>
              <a:t>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Identificación de patrones en el rendimiento laboral.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2. Validación y pruebas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Evaluación del modelo con conjuntos de datos de prueba.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Ajustes y mejoras para aumentar la precisión de las predicciones.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3. Implementación piloto y simulación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Aplicación en un entorno simulado con procesos de selección ficticios.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Medición del impacto en la eficiencia y calidad de la toma de decisiones.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🔹 Evaluación de su integración con los sistemas actuales de Recursos Humanos.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4. </a:t>
            </a:r>
            <a:r>
              <a:rPr b="1" lang="en-US" sz="1800">
                <a:solidFill>
                  <a:schemeClr val="dk1"/>
                </a:solidFill>
              </a:rPr>
              <a:t>Impacto esperado: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✔️ </a:t>
            </a:r>
            <a:r>
              <a:rPr b="1" lang="en-US" sz="1800">
                <a:solidFill>
                  <a:schemeClr val="dk1"/>
                </a:solidFill>
              </a:rPr>
              <a:t>Optimización en la selección de talento.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✔️ </a:t>
            </a:r>
            <a:r>
              <a:rPr b="1" lang="en-US" sz="1800">
                <a:solidFill>
                  <a:schemeClr val="dk1"/>
                </a:solidFill>
              </a:rPr>
              <a:t>Reducción del tiempo en la evaluación de candidatos.</a:t>
            </a:r>
            <a:br>
              <a:rPr b="1"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 ✔️ </a:t>
            </a:r>
            <a:r>
              <a:rPr b="1" lang="en-US" sz="1800">
                <a:solidFill>
                  <a:schemeClr val="dk1"/>
                </a:solidFill>
              </a:rPr>
              <a:t>Minimización de sesgos en la toma de decisiones.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1136878" y="13338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053050" y="1996875"/>
            <a:ext cx="32619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Base de Datos</a:t>
            </a: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La base de datos utilizada proviene de fuentes oficiales del DANE, abarcando los años 2021 a 2023. Contiene información estructurada sobre el rendimiento laboral en distintos sectores del sector público en Colombia.</a:t>
            </a:r>
            <a:endParaRPr sz="1800"/>
          </a:p>
        </p:txBody>
      </p:sp>
      <p:sp>
        <p:nvSpPr>
          <p:cNvPr id="149" name="Google Shape;149;p7"/>
          <p:cNvSpPr txBox="1"/>
          <p:nvPr/>
        </p:nvSpPr>
        <p:spPr>
          <a:xfrm>
            <a:off x="4596000" y="1996875"/>
            <a:ext cx="3000000" cy="3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Flujograma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El flujograma del proceso metodológico incluye la recolección, preprocesamiento, análisis exploratorio, selección, entrenamiento, optimización, implementación y evaluación del modelo.</a:t>
            </a:r>
            <a:endParaRPr sz="1800"/>
          </a:p>
        </p:txBody>
      </p:sp>
      <p:sp>
        <p:nvSpPr>
          <p:cNvPr id="150" name="Google Shape;150;p7"/>
          <p:cNvSpPr txBox="1"/>
          <p:nvPr/>
        </p:nvSpPr>
        <p:spPr>
          <a:xfrm>
            <a:off x="8249725" y="1996875"/>
            <a:ext cx="30000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Entendimiento de los Datos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El entendimiento de los datos es una fase fundamental que permite conocer la estructura, calidad y distribución de la información utilizada.</a:t>
            </a:r>
            <a:endParaRPr sz="1800"/>
          </a:p>
        </p:txBody>
      </p:sp>
      <p:pic>
        <p:nvPicPr>
          <p:cNvPr id="151" name="Google Shape;151;p7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29376" l="11876" r="76973" t="46659"/>
          <a:stretch/>
        </p:blipFill>
        <p:spPr>
          <a:xfrm>
            <a:off x="10395200" y="894925"/>
            <a:ext cx="1359427" cy="164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56" name="Google Shape;156;g34420b41881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4420b41881_0_54"/>
          <p:cNvPicPr preferRelativeResize="0"/>
          <p:nvPr/>
        </p:nvPicPr>
        <p:blipFill rotWithShape="1">
          <a:blip r:embed="rId4">
            <a:alphaModFix/>
          </a:blip>
          <a:srcRect b="5833" l="7240" r="7069" t="13371"/>
          <a:stretch/>
        </p:blipFill>
        <p:spPr>
          <a:xfrm>
            <a:off x="2288676" y="530975"/>
            <a:ext cx="7614650" cy="53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4420b41881_0_54"/>
          <p:cNvSpPr txBox="1"/>
          <p:nvPr/>
        </p:nvSpPr>
        <p:spPr>
          <a:xfrm>
            <a:off x="984478" y="1181491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Flujograma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34420b41881_0_54" title="Modelo Predictivo para Selección de Perfiles.png"/>
          <p:cNvPicPr preferRelativeResize="0"/>
          <p:nvPr/>
        </p:nvPicPr>
        <p:blipFill rotWithShape="1">
          <a:blip r:embed="rId5">
            <a:alphaModFix/>
          </a:blip>
          <a:srcRect b="53053" l="75449" r="11402" t="70025"/>
          <a:stretch/>
        </p:blipFill>
        <p:spPr>
          <a:xfrm flipH="1" rot="10800000">
            <a:off x="9522748" y="4328001"/>
            <a:ext cx="1602902" cy="15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64" name="Google Shape;164;g34420b41881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4420b41881_0_64"/>
          <p:cNvSpPr txBox="1"/>
          <p:nvPr/>
        </p:nvSpPr>
        <p:spPr>
          <a:xfrm>
            <a:off x="1001253" y="913216"/>
            <a:ext cx="60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08EF1"/>
                </a:solidFill>
              </a:rPr>
              <a:t>Análisis de variables</a:t>
            </a:r>
            <a:endParaRPr sz="2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4420b41881_0_64"/>
          <p:cNvSpPr txBox="1"/>
          <p:nvPr/>
        </p:nvSpPr>
        <p:spPr>
          <a:xfrm>
            <a:off x="1207275" y="1581700"/>
            <a:ext cx="934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•Variable objetivo (etiqueta): D03b - Representa el desempeño laboral en el cargo actual.</a:t>
            </a:r>
            <a:endParaRPr sz="1800"/>
          </a:p>
        </p:txBody>
      </p:sp>
      <p:sp>
        <p:nvSpPr>
          <p:cNvPr id="167" name="Google Shape;167;g34420b41881_0_64"/>
          <p:cNvSpPr/>
          <p:nvPr/>
        </p:nvSpPr>
        <p:spPr>
          <a:xfrm>
            <a:off x="1229625" y="1537050"/>
            <a:ext cx="9345300" cy="46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A08E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4420b41881_0_64"/>
          <p:cNvSpPr txBox="1"/>
          <p:nvPr/>
        </p:nvSpPr>
        <p:spPr>
          <a:xfrm>
            <a:off x="1207275" y="2311675"/>
            <a:ext cx="3000000" cy="3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Clases en la variable D03: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5 - Muy bueno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4 - Bueno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3 - Medianamente bueno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2 - Poco bueno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1 - Nada bueno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9 - No responde</a:t>
            </a:r>
            <a:endParaRPr sz="1800"/>
          </a:p>
        </p:txBody>
      </p:sp>
      <p:sp>
        <p:nvSpPr>
          <p:cNvPr id="169" name="Google Shape;169;g34420b41881_0_64"/>
          <p:cNvSpPr txBox="1"/>
          <p:nvPr/>
        </p:nvSpPr>
        <p:spPr>
          <a:xfrm>
            <a:off x="7552575" y="2311675"/>
            <a:ext cx="30000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Variables predictoras seleccionadas: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Experiencia laboral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Nivel educativo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Edad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Historial de desempeño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Sector de experiencia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Ingresos salariales</a:t>
            </a:r>
            <a:endParaRPr sz="1800"/>
          </a:p>
        </p:txBody>
      </p:sp>
      <p:pic>
        <p:nvPicPr>
          <p:cNvPr id="170" name="Google Shape;170;g34420b41881_0_64" title="Modelo Predictivo para Selección de Perfiles.png"/>
          <p:cNvPicPr preferRelativeResize="0"/>
          <p:nvPr/>
        </p:nvPicPr>
        <p:blipFill rotWithShape="1">
          <a:blip r:embed="rId4">
            <a:alphaModFix/>
          </a:blip>
          <a:srcRect b="29386" l="26515" r="57675" t="46352"/>
          <a:stretch/>
        </p:blipFill>
        <p:spPr>
          <a:xfrm>
            <a:off x="10264475" y="4396150"/>
            <a:ext cx="1927526" cy="16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LINDO LINDO">
      <a:dk1>
        <a:srgbClr val="000000"/>
      </a:dk1>
      <a:lt1>
        <a:srgbClr val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2024-01-29T20:34:43Z</dcterms:created>
  <dc:creator>Ana Maria Salazar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</Properties>
</file>