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72">
          <p15:clr>
            <a:srgbClr val="747775"/>
          </p15:clr>
        </p15:guide>
      </p15:sldGuideLst>
    </p:ext>
    <p:ext uri="GoogleSlidesCustomDataVersion2">
      <go:slidesCustomData xmlns:go="http://customooxmlschemas.google.com/" r:id="rId32" roundtripDataSignature="AMtx7miy9AEfQEDxycvBLbPpW5UHt/UR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755B47-9E76-4939-847A-98DF05D69755}">
  <a:tblStyle styleId="{D4755B47-9E76-4939-847A-98DF05D69755}"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72"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fb3b279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afb3b2791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40bef7319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340bef7319c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40bef7319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340bef7319c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441fe2b770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441fe2b77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40bef7319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340bef7319c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441fe2b77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3441fe2b770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441fe2b77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3441fe2b770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40bef7319c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340bef7319c_1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441b67262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3441b672629_0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40d8df87d0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40d8df87d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441b67262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3441b672629_0_1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441b672629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3441b672629_0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441b672629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3441b672629_0_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441b672629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3441b672629_0_2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441b67262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3441b672629_0_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40d8df87d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340d8df87d0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4423d03ef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34423d03ef2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40bef7319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340bef7319c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40bef7319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340bef7319c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1" name="Shape 11"/>
        <p:cNvGrpSpPr/>
        <p:nvPr/>
      </p:nvGrpSpPr>
      <p:grpSpPr>
        <a:xfrm>
          <a:off x="0" y="0"/>
          <a:ext cx="0" cy="0"/>
          <a:chOff x="0" y="0"/>
          <a:chExt cx="0" cy="0"/>
        </a:xfrm>
      </p:grpSpPr>
      <p:sp>
        <p:nvSpPr>
          <p:cNvPr id="12" name="Google Shape;1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7" name="Shape 17"/>
        <p:cNvGrpSpPr/>
        <p:nvPr/>
      </p:nvGrpSpPr>
      <p:grpSpPr>
        <a:xfrm>
          <a:off x="0" y="0"/>
          <a:ext cx="0" cy="0"/>
          <a:chOff x="0" y="0"/>
          <a:chExt cx="0" cy="0"/>
        </a:xfrm>
      </p:grpSpPr>
      <p:sp>
        <p:nvSpPr>
          <p:cNvPr id="18" name="Google Shape;18;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p:nvPr>
            <p:ph idx="2" type="pic"/>
          </p:nvPr>
        </p:nvSpPr>
        <p:spPr>
          <a:xfrm>
            <a:off x="5183188" y="987425"/>
            <a:ext cx="6172200" cy="4873625"/>
          </a:xfrm>
          <a:prstGeom prst="rect">
            <a:avLst/>
          </a:prstGeom>
          <a:noFill/>
          <a:ln>
            <a:noFill/>
          </a:ln>
        </p:spPr>
      </p:sp>
      <p:sp>
        <p:nvSpPr>
          <p:cNvPr id="64" name="Google Shape;64;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12.png"/><Relationship Id="rId5"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16.pn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image" Target="../media/image13.png"/><Relationship Id="rId5"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9.png"/><Relationship Id="rId5"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A group of women looking at a computer&#10;&#10;Description automatically generated" id="84" name="Google Shape;84;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5" name="Google Shape;85;p1"/>
          <p:cNvSpPr txBox="1"/>
          <p:nvPr/>
        </p:nvSpPr>
        <p:spPr>
          <a:xfrm>
            <a:off x="893435" y="1751366"/>
            <a:ext cx="24897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lt1"/>
              </a:solidFill>
              <a:latin typeface="Arial"/>
              <a:ea typeface="Arial"/>
              <a:cs typeface="Arial"/>
              <a:sym typeface="Arial"/>
            </a:endParaRPr>
          </a:p>
        </p:txBody>
      </p:sp>
      <p:sp>
        <p:nvSpPr>
          <p:cNvPr id="86" name="Google Shape;86;p1"/>
          <p:cNvSpPr txBox="1"/>
          <p:nvPr/>
        </p:nvSpPr>
        <p:spPr>
          <a:xfrm>
            <a:off x="382665" y="2944000"/>
            <a:ext cx="9625500" cy="2837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000">
                <a:solidFill>
                  <a:schemeClr val="lt1"/>
                </a:solidFill>
              </a:rPr>
              <a:t>UN ENFOQUE BASADO EN MODELOS NO SUPERVISADOS.</a:t>
            </a:r>
            <a:endParaRPr b="1" sz="2000">
              <a:solidFill>
                <a:schemeClr val="lt1"/>
              </a:solidFill>
            </a:endParaRPr>
          </a:p>
          <a:p>
            <a:pPr indent="0" lvl="0" marL="0" rtl="0" algn="l">
              <a:spcBef>
                <a:spcPts val="1400"/>
              </a:spcBef>
              <a:spcAft>
                <a:spcPts val="0"/>
              </a:spcAft>
              <a:buClr>
                <a:schemeClr val="dk1"/>
              </a:buClr>
              <a:buSzPts val="1100"/>
              <a:buFont typeface="Arial"/>
              <a:buNone/>
            </a:pPr>
            <a:r>
              <a:rPr b="1" lang="en-US" sz="2000">
                <a:solidFill>
                  <a:schemeClr val="lt1"/>
                </a:solidFill>
              </a:rPr>
              <a:t>Marialena Orozco</a:t>
            </a:r>
            <a:endParaRPr b="1" sz="2000">
              <a:solidFill>
                <a:schemeClr val="lt1"/>
              </a:solidFill>
            </a:endParaRPr>
          </a:p>
          <a:p>
            <a:pPr indent="0" lvl="0" marL="0" rtl="0" algn="l">
              <a:spcBef>
                <a:spcPts val="1400"/>
              </a:spcBef>
              <a:spcAft>
                <a:spcPts val="0"/>
              </a:spcAft>
              <a:buClr>
                <a:schemeClr val="dk1"/>
              </a:buClr>
              <a:buSzPts val="1100"/>
              <a:buFont typeface="Arial"/>
              <a:buNone/>
            </a:pPr>
            <a:r>
              <a:rPr b="1" lang="en-US" sz="2000">
                <a:solidFill>
                  <a:schemeClr val="lt1"/>
                </a:solidFill>
              </a:rPr>
              <a:t>Juan David Ospina Silva</a:t>
            </a:r>
            <a:endParaRPr b="1" sz="2000">
              <a:solidFill>
                <a:schemeClr val="lt1"/>
              </a:solidFill>
            </a:endParaRPr>
          </a:p>
          <a:p>
            <a:pPr indent="0" lvl="0" marL="0" rtl="0" algn="l">
              <a:spcBef>
                <a:spcPts val="1400"/>
              </a:spcBef>
              <a:spcAft>
                <a:spcPts val="0"/>
              </a:spcAft>
              <a:buClr>
                <a:schemeClr val="dk1"/>
              </a:buClr>
              <a:buSzPts val="1100"/>
              <a:buFont typeface="Arial"/>
              <a:buNone/>
            </a:pPr>
            <a:r>
              <a:rPr b="1" lang="en-US" sz="2000">
                <a:solidFill>
                  <a:schemeClr val="lt1"/>
                </a:solidFill>
              </a:rPr>
              <a:t>Maria Angélica Pérez Ramos</a:t>
            </a:r>
            <a:endParaRPr b="1" sz="2000">
              <a:solidFill>
                <a:schemeClr val="lt1"/>
              </a:solidFill>
            </a:endParaRPr>
          </a:p>
          <a:p>
            <a:pPr indent="0" lvl="0" marL="0" rtl="0" algn="l">
              <a:spcBef>
                <a:spcPts val="1400"/>
              </a:spcBef>
              <a:spcAft>
                <a:spcPts val="0"/>
              </a:spcAft>
              <a:buClr>
                <a:schemeClr val="dk1"/>
              </a:buClr>
              <a:buSzPts val="1100"/>
              <a:buFont typeface="Arial"/>
              <a:buNone/>
            </a:pPr>
            <a:r>
              <a:rPr b="1" lang="en-US" sz="2000">
                <a:solidFill>
                  <a:schemeClr val="lt1"/>
                </a:solidFill>
              </a:rPr>
              <a:t>Paula Andrea Gómez González</a:t>
            </a:r>
            <a:endParaRPr b="1" sz="2000">
              <a:solidFill>
                <a:schemeClr val="lt1"/>
              </a:solidFill>
            </a:endParaRPr>
          </a:p>
          <a:p>
            <a:pPr indent="0" lvl="0" marL="0" rtl="0" algn="l">
              <a:spcBef>
                <a:spcPts val="1400"/>
              </a:spcBef>
              <a:spcAft>
                <a:spcPts val="1400"/>
              </a:spcAft>
              <a:buClr>
                <a:schemeClr val="dk1"/>
              </a:buClr>
              <a:buSzPts val="1100"/>
              <a:buFont typeface="Arial"/>
              <a:buNone/>
            </a:pPr>
            <a:r>
              <a:rPr b="1" lang="en-US" sz="2000">
                <a:solidFill>
                  <a:schemeClr val="lt1"/>
                </a:solidFill>
              </a:rPr>
              <a:t>Luisa Fernanda Gómez Agudelo</a:t>
            </a:r>
            <a:endParaRPr b="1" sz="4600">
              <a:solidFill>
                <a:schemeClr val="lt1"/>
              </a:solidFill>
            </a:endParaRPr>
          </a:p>
        </p:txBody>
      </p:sp>
      <p:pic>
        <p:nvPicPr>
          <p:cNvPr id="87" name="Google Shape;87;p1"/>
          <p:cNvPicPr preferRelativeResize="0"/>
          <p:nvPr/>
        </p:nvPicPr>
        <p:blipFill rotWithShape="1">
          <a:blip r:embed="rId4">
            <a:alphaModFix/>
          </a:blip>
          <a:srcRect b="0" l="0" r="0" t="0"/>
          <a:stretch/>
        </p:blipFill>
        <p:spPr>
          <a:xfrm>
            <a:off x="506910" y="2814035"/>
            <a:ext cx="2715709" cy="45719"/>
          </a:xfrm>
          <a:prstGeom prst="rect">
            <a:avLst/>
          </a:prstGeom>
          <a:noFill/>
          <a:ln>
            <a:noFill/>
          </a:ln>
        </p:spPr>
      </p:pic>
      <p:sp>
        <p:nvSpPr>
          <p:cNvPr id="88" name="Google Shape;88;p1"/>
          <p:cNvSpPr txBox="1"/>
          <p:nvPr/>
        </p:nvSpPr>
        <p:spPr>
          <a:xfrm>
            <a:off x="382676" y="1436775"/>
            <a:ext cx="5201100" cy="1293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1400"/>
              </a:spcAft>
              <a:buClr>
                <a:schemeClr val="dk1"/>
              </a:buClr>
              <a:buSzPts val="1100"/>
              <a:buFont typeface="Arial"/>
              <a:buNone/>
            </a:pPr>
            <a:r>
              <a:rPr b="1" lang="en-US" sz="2600">
                <a:solidFill>
                  <a:srgbClr val="FFFFFF"/>
                </a:solidFill>
              </a:rPr>
              <a:t>EVALUACIÓN DEL IMPACTO DE LA FORMALIZACIÓN EMPRESARIAL EN COLOMBIA. </a:t>
            </a:r>
            <a:endParaRPr b="1" sz="4600">
              <a:solidFill>
                <a:srgbClr val="FFFFFF"/>
              </a:solidFill>
            </a:endParaRPr>
          </a:p>
        </p:txBody>
      </p:sp>
      <p:sp>
        <p:nvSpPr>
          <p:cNvPr id="89" name="Google Shape;89;p1"/>
          <p:cNvSpPr txBox="1"/>
          <p:nvPr/>
        </p:nvSpPr>
        <p:spPr>
          <a:xfrm>
            <a:off x="12575975" y="570025"/>
            <a:ext cx="1026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g2afb3b27919_0_0" title="Screenshot 2025-03-16 at 7.43.36 AM.png"/>
          <p:cNvPicPr preferRelativeResize="0"/>
          <p:nvPr/>
        </p:nvPicPr>
        <p:blipFill>
          <a:blip r:embed="rId3">
            <a:alphaModFix/>
          </a:blip>
          <a:stretch>
            <a:fillRect/>
          </a:stretch>
        </p:blipFill>
        <p:spPr>
          <a:xfrm>
            <a:off x="152400" y="152400"/>
            <a:ext cx="11887199" cy="550603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descr="A screenshot of a computer&#10;&#10;Description automatically generated" id="153" name="Google Shape;153;g340bef7319c_1_1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4" name="Google Shape;154;g340bef7319c_1_10"/>
          <p:cNvSpPr txBox="1"/>
          <p:nvPr/>
        </p:nvSpPr>
        <p:spPr>
          <a:xfrm>
            <a:off x="820950" y="270000"/>
            <a:ext cx="10025400" cy="2682900"/>
          </a:xfrm>
          <a:prstGeom prst="rect">
            <a:avLst/>
          </a:prstGeom>
          <a:noFill/>
          <a:ln>
            <a:noFill/>
          </a:ln>
        </p:spPr>
        <p:txBody>
          <a:bodyPr anchorCtr="0" anchor="t" bIns="45700" lIns="91425" spcFirstLastPara="1" rIns="91425" wrap="square" tIns="45700">
            <a:spAutoFit/>
          </a:bodyPr>
          <a:lstStyle/>
          <a:p>
            <a:pPr indent="0" lvl="0" marL="0" rtl="0" algn="ctr">
              <a:lnSpc>
                <a:spcPct val="90000"/>
              </a:lnSpc>
              <a:spcBef>
                <a:spcPts val="0"/>
              </a:spcBef>
              <a:spcAft>
                <a:spcPts val="0"/>
              </a:spcAft>
              <a:buSzPts val="1100"/>
              <a:buNone/>
            </a:pPr>
            <a:r>
              <a:rPr b="1" lang="en-US" sz="2200">
                <a:solidFill>
                  <a:srgbClr val="A08EF1"/>
                </a:solidFill>
              </a:rPr>
              <a:t>DESCRIPCIÓN DE VARIABLES</a:t>
            </a:r>
            <a:endParaRPr b="1" sz="2200">
              <a:solidFill>
                <a:srgbClr val="A08EF1"/>
              </a:solidFill>
            </a:endParaRPr>
          </a:p>
          <a:p>
            <a:pPr indent="0" lvl="0" marL="0" rtl="0" algn="l">
              <a:lnSpc>
                <a:spcPct val="115000"/>
              </a:lnSpc>
              <a:spcBef>
                <a:spcPts val="1200"/>
              </a:spcBef>
              <a:spcAft>
                <a:spcPts val="0"/>
              </a:spcAft>
              <a:buSzPts val="1100"/>
              <a:buNone/>
            </a:pPr>
            <a:r>
              <a:t/>
            </a:r>
            <a:endParaRPr sz="1800">
              <a:solidFill>
                <a:schemeClr val="dk1"/>
              </a:solidFill>
            </a:endParaRPr>
          </a:p>
          <a:p>
            <a:pPr indent="0" lvl="0" marL="0" rtl="0" algn="l">
              <a:lnSpc>
                <a:spcPct val="90000"/>
              </a:lnSpc>
              <a:spcBef>
                <a:spcPts val="1200"/>
              </a:spcBef>
              <a:spcAft>
                <a:spcPts val="0"/>
              </a:spcAft>
              <a:buSzPts val="1100"/>
              <a:buNone/>
            </a:pPr>
            <a:r>
              <a:t/>
            </a:r>
            <a:endParaRPr b="1" sz="2200">
              <a:solidFill>
                <a:srgbClr val="A08EF1"/>
              </a:solidFill>
            </a:endParaRPr>
          </a:p>
          <a:p>
            <a:pPr indent="0" lvl="0" marL="0" rtl="0" algn="just">
              <a:lnSpc>
                <a:spcPct val="150000"/>
              </a:lnSpc>
              <a:spcBef>
                <a:spcPts val="0"/>
              </a:spcBef>
              <a:spcAft>
                <a:spcPts val="0"/>
              </a:spcAft>
              <a:buSzPts val="1100"/>
              <a:buNone/>
            </a:pPr>
            <a:r>
              <a:t/>
            </a:r>
            <a:endParaRPr b="1">
              <a:solidFill>
                <a:schemeClr val="dk1"/>
              </a:solidFill>
            </a:endParaRPr>
          </a:p>
          <a:p>
            <a:pPr indent="0" lvl="0" marL="457200" rtl="0" algn="just">
              <a:lnSpc>
                <a:spcPct val="150000"/>
              </a:lnSpc>
              <a:spcBef>
                <a:spcPts val="1200"/>
              </a:spcBef>
              <a:spcAft>
                <a:spcPts val="0"/>
              </a:spcAft>
              <a:buNone/>
            </a:pPr>
            <a:r>
              <a:t/>
            </a:r>
            <a:endParaRPr b="1" sz="1800">
              <a:solidFill>
                <a:schemeClr val="dk1"/>
              </a:solidFill>
            </a:endParaRPr>
          </a:p>
          <a:p>
            <a:pPr indent="0" lvl="0" marL="0" marR="0" rtl="0" algn="l">
              <a:spcBef>
                <a:spcPts val="1200"/>
              </a:spcBef>
              <a:spcAft>
                <a:spcPts val="0"/>
              </a:spcAft>
              <a:buNone/>
            </a:pPr>
            <a:r>
              <a:t/>
            </a:r>
            <a:endParaRPr b="1" sz="2000">
              <a:solidFill>
                <a:srgbClr val="A08EF1"/>
              </a:solidFill>
            </a:endParaRPr>
          </a:p>
        </p:txBody>
      </p:sp>
      <p:pic>
        <p:nvPicPr>
          <p:cNvPr id="155" name="Google Shape;155;g340bef7319c_1_10" title="Captura de pantalla 2025-03-15 154633.png"/>
          <p:cNvPicPr preferRelativeResize="0"/>
          <p:nvPr/>
        </p:nvPicPr>
        <p:blipFill>
          <a:blip r:embed="rId4">
            <a:alphaModFix/>
          </a:blip>
          <a:stretch>
            <a:fillRect/>
          </a:stretch>
        </p:blipFill>
        <p:spPr>
          <a:xfrm>
            <a:off x="0" y="808085"/>
            <a:ext cx="12192002" cy="52418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descr="A screenshot of a computer&#10;&#10;Description automatically generated" id="160" name="Google Shape;160;g340bef7319c_1_1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1" name="Google Shape;161;g340bef7319c_1_15"/>
          <p:cNvSpPr txBox="1"/>
          <p:nvPr/>
        </p:nvSpPr>
        <p:spPr>
          <a:xfrm>
            <a:off x="2286350" y="364250"/>
            <a:ext cx="4557000" cy="3972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100"/>
              <a:buNone/>
            </a:pPr>
            <a:r>
              <a:rPr b="1" lang="en-US" sz="2200">
                <a:solidFill>
                  <a:srgbClr val="A08EF1"/>
                </a:solidFill>
              </a:rPr>
              <a:t>ANÁLISIS DEL INFORME EDA</a:t>
            </a:r>
            <a:endParaRPr b="1" sz="2000">
              <a:solidFill>
                <a:srgbClr val="A08EF1"/>
              </a:solidFill>
            </a:endParaRPr>
          </a:p>
        </p:txBody>
      </p:sp>
      <p:sp>
        <p:nvSpPr>
          <p:cNvPr id="162" name="Google Shape;162;g340bef7319c_1_15"/>
          <p:cNvSpPr txBox="1"/>
          <p:nvPr/>
        </p:nvSpPr>
        <p:spPr>
          <a:xfrm>
            <a:off x="859700" y="1621700"/>
            <a:ext cx="2393400" cy="13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63" name="Google Shape;163;g340bef7319c_1_15"/>
          <p:cNvSpPr txBox="1"/>
          <p:nvPr/>
        </p:nvSpPr>
        <p:spPr>
          <a:xfrm>
            <a:off x="8838050" y="3804725"/>
            <a:ext cx="3111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ESTRUCTURA DE LOS DATOS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US"/>
              <a:t>Filas: 80847</a:t>
            </a:r>
            <a:endParaRPr/>
          </a:p>
          <a:p>
            <a:pPr indent="0" lvl="0" marL="0" rtl="0" algn="l">
              <a:spcBef>
                <a:spcPts val="0"/>
              </a:spcBef>
              <a:spcAft>
                <a:spcPts val="0"/>
              </a:spcAft>
              <a:buNone/>
            </a:pPr>
            <a:r>
              <a:rPr lang="en-US"/>
              <a:t>Columnas: 347</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Tipo de variables: En su mayoría son nominales, el resto numéricas</a:t>
            </a:r>
            <a:endParaRPr/>
          </a:p>
        </p:txBody>
      </p:sp>
      <p:sp>
        <p:nvSpPr>
          <p:cNvPr id="164" name="Google Shape;164;g340bef7319c_1_15"/>
          <p:cNvSpPr txBox="1"/>
          <p:nvPr/>
        </p:nvSpPr>
        <p:spPr>
          <a:xfrm>
            <a:off x="321325" y="1047500"/>
            <a:ext cx="478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RELACIONES</a:t>
            </a:r>
            <a:endParaRPr b="1"/>
          </a:p>
        </p:txBody>
      </p:sp>
      <p:sp>
        <p:nvSpPr>
          <p:cNvPr id="165" name="Google Shape;165;g340bef7319c_1_15"/>
          <p:cNvSpPr txBox="1"/>
          <p:nvPr/>
        </p:nvSpPr>
        <p:spPr>
          <a:xfrm>
            <a:off x="321325" y="1488675"/>
            <a:ext cx="11428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100">
                <a:solidFill>
                  <a:schemeClr val="dk1"/>
                </a:solidFill>
              </a:rPr>
              <a:t>Asociaciones categóricas predominantes:</a:t>
            </a:r>
            <a:r>
              <a:rPr lang="en-US" sz="1100">
                <a:solidFill>
                  <a:schemeClr val="dk1"/>
                </a:solidFill>
              </a:rPr>
              <a:t> La mayoría de las variables presentan relaciones categóricas, destacando </a:t>
            </a:r>
            <a:r>
              <a:rPr b="1" lang="en-US" sz="1100">
                <a:solidFill>
                  <a:schemeClr val="dk1"/>
                </a:solidFill>
              </a:rPr>
              <a:t>SECUENCIA_ENCUESTA, CLASE_TE y COD_DEPARTAMENTO</a:t>
            </a:r>
            <a:r>
              <a:rPr lang="en-US" sz="1100">
                <a:solidFill>
                  <a:schemeClr val="dk1"/>
                </a:solidFill>
              </a:rPr>
              <a:t> con múltiples conexiones en los módulos.</a:t>
            </a:r>
            <a:endParaRPr/>
          </a:p>
        </p:txBody>
      </p:sp>
      <p:sp>
        <p:nvSpPr>
          <p:cNvPr id="166" name="Google Shape;166;g340bef7319c_1_15"/>
          <p:cNvSpPr txBox="1"/>
          <p:nvPr/>
        </p:nvSpPr>
        <p:spPr>
          <a:xfrm>
            <a:off x="7817375" y="2391550"/>
            <a:ext cx="4440900" cy="109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US" sz="1100">
                <a:solidFill>
                  <a:schemeClr val="dk1"/>
                </a:solidFill>
              </a:rPr>
              <a:t>Salud y Seguridad Social:</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P3088 (Pago de salud/pensión) tiene relación con P3090 (Pago de ARL) y P2989 (Aportes a caja de compensación, SENA e ICBF)</a:t>
            </a:r>
            <a:r>
              <a:rPr lang="en-US" sz="1100">
                <a:solidFill>
                  <a:schemeClr val="dk1"/>
                </a:solidFill>
              </a:rPr>
              <a:t>.</a:t>
            </a:r>
            <a:endParaRPr/>
          </a:p>
        </p:txBody>
      </p:sp>
      <p:sp>
        <p:nvSpPr>
          <p:cNvPr id="167" name="Google Shape;167;g340bef7319c_1_15"/>
          <p:cNvSpPr txBox="1"/>
          <p:nvPr/>
        </p:nvSpPr>
        <p:spPr>
          <a:xfrm>
            <a:off x="321325" y="2391538"/>
            <a:ext cx="3000000" cy="128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US" sz="1100">
                <a:solidFill>
                  <a:schemeClr val="dk1"/>
                </a:solidFill>
              </a:rPr>
              <a:t>Vinculación de registros formales: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P1055 (Registro en Cámara de Comercio) y P1057 (Registro ante autoridades) están correlacionadas en el módulo de capital social.</a:t>
            </a:r>
            <a:endParaRPr/>
          </a:p>
        </p:txBody>
      </p:sp>
      <p:sp>
        <p:nvSpPr>
          <p:cNvPr id="168" name="Google Shape;168;g340bef7319c_1_15"/>
          <p:cNvSpPr txBox="1"/>
          <p:nvPr/>
        </p:nvSpPr>
        <p:spPr>
          <a:xfrm>
            <a:off x="4572500" y="4384550"/>
            <a:ext cx="39180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100">
                <a:solidFill>
                  <a:schemeClr val="dk1"/>
                </a:solidFill>
              </a:rPr>
              <a:t>Hallazgo clave:</a:t>
            </a:r>
            <a:r>
              <a:rPr lang="en-US" sz="1100">
                <a:solidFill>
                  <a:schemeClr val="dk1"/>
                </a:solidFill>
              </a:rPr>
              <a:t> El </a:t>
            </a:r>
            <a:r>
              <a:rPr b="1" lang="en-US" sz="1100">
                <a:solidFill>
                  <a:schemeClr val="dk1"/>
                </a:solidFill>
              </a:rPr>
              <a:t>módulo de capital social no presenta asociaciones significativas con los demás módulos</a:t>
            </a:r>
            <a:r>
              <a:rPr lang="en-US" sz="1100">
                <a:solidFill>
                  <a:schemeClr val="dk1"/>
                </a:solidFill>
              </a:rPr>
              <a:t>, lo que indica que el vínculo con organizaciones o redes sociales no tiene un impacto claro en otras áreas del micronegocio.</a:t>
            </a:r>
            <a:endParaRPr/>
          </a:p>
        </p:txBody>
      </p:sp>
      <p:sp>
        <p:nvSpPr>
          <p:cNvPr id="169" name="Google Shape;169;g340bef7319c_1_15"/>
          <p:cNvSpPr txBox="1"/>
          <p:nvPr/>
        </p:nvSpPr>
        <p:spPr>
          <a:xfrm>
            <a:off x="3777050" y="2391550"/>
            <a:ext cx="3918000" cy="148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US" sz="1100">
                <a:solidFill>
                  <a:schemeClr val="dk1"/>
                </a:solidFill>
              </a:rPr>
              <a:t>Interacción entre variables del negocio:</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P3035 (Nombre comercial) tiene una relación débil con P1055 (Registro en Cámara de Comercio).</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P3031 (Ayuda en el negocio) se asocia con P3033 (Tipo de trabajador) y P3091 (Promedio de empleados).</a:t>
            </a:r>
            <a:endParaRPr/>
          </a:p>
        </p:txBody>
      </p:sp>
      <p:sp>
        <p:nvSpPr>
          <p:cNvPr id="170" name="Google Shape;170;g340bef7319c_1_15"/>
          <p:cNvSpPr txBox="1"/>
          <p:nvPr/>
        </p:nvSpPr>
        <p:spPr>
          <a:xfrm>
            <a:off x="207425" y="4129250"/>
            <a:ext cx="4102200" cy="128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US" sz="1100">
                <a:solidFill>
                  <a:schemeClr val="dk1"/>
                </a:solidFill>
              </a:rPr>
              <a:t>Factores financieros y tecnológicos: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P3014 (Ahorro del negocio) está vinculada con P1574 (Razón por la que no ahorró).</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P2524 (Uso de Internet) presenta relación con P976 (Uso de celular en el negocio).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3441fe2b770_1_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76" name="Google Shape;176;g3441fe2b770_1_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descr="A screenshot of a computer&#10;&#10;Description automatically generated" id="177" name="Google Shape;177;g3441fe2b770_1_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78" name="Google Shape;178;g3441fe2b770_1_7"/>
          <p:cNvSpPr txBox="1"/>
          <p:nvPr/>
        </p:nvSpPr>
        <p:spPr>
          <a:xfrm>
            <a:off x="517775" y="1455675"/>
            <a:ext cx="6552900" cy="109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US" sz="1100">
                <a:solidFill>
                  <a:schemeClr val="dk1"/>
                </a:solidFill>
              </a:rPr>
              <a:t>Registro y Formalización:</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sz="1100">
                <a:solidFill>
                  <a:schemeClr val="dk1"/>
                </a:solidFill>
              </a:rPr>
              <a:t>24%</a:t>
            </a:r>
            <a:r>
              <a:rPr lang="en-US" sz="1100">
                <a:solidFill>
                  <a:schemeClr val="dk1"/>
                </a:solidFill>
              </a:rPr>
              <a:t> de los negocios no cuentan con </a:t>
            </a:r>
            <a:r>
              <a:rPr b="1" lang="en-US" sz="1100">
                <a:solidFill>
                  <a:schemeClr val="dk1"/>
                </a:solidFill>
              </a:rPr>
              <a:t>RUT</a:t>
            </a:r>
            <a:r>
              <a:rPr lang="en-US" sz="1100">
                <a:solidFill>
                  <a:schemeClr val="dk1"/>
                </a:solidFill>
              </a:rPr>
              <a: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100">
                <a:solidFill>
                  <a:schemeClr val="dk1"/>
                </a:solidFill>
              </a:rPr>
              <a:t>67%</a:t>
            </a:r>
            <a:r>
              <a:rPr lang="en-US" sz="1100">
                <a:solidFill>
                  <a:schemeClr val="dk1"/>
                </a:solidFill>
              </a:rPr>
              <a:t> no llevan registros contables; de los que sí, el </a:t>
            </a:r>
            <a:r>
              <a:rPr b="1" lang="en-US" sz="1100">
                <a:solidFill>
                  <a:schemeClr val="dk1"/>
                </a:solidFill>
              </a:rPr>
              <a:t>28%</a:t>
            </a:r>
            <a:r>
              <a:rPr lang="en-US" sz="1100">
                <a:solidFill>
                  <a:schemeClr val="dk1"/>
                </a:solidFill>
              </a:rPr>
              <a:t> usa libretas, Excel o caja registradora.</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100">
                <a:solidFill>
                  <a:schemeClr val="dk1"/>
                </a:solidFill>
              </a:rPr>
              <a:t>89%</a:t>
            </a:r>
            <a:r>
              <a:rPr lang="en-US" sz="1100">
                <a:solidFill>
                  <a:schemeClr val="dk1"/>
                </a:solidFill>
              </a:rPr>
              <a:t> no está registrado en Cámara de Comercio y </a:t>
            </a:r>
            <a:r>
              <a:rPr b="1" lang="en-US" sz="1100">
                <a:solidFill>
                  <a:schemeClr val="dk1"/>
                </a:solidFill>
              </a:rPr>
              <a:t>87%</a:t>
            </a:r>
            <a:r>
              <a:rPr lang="en-US" sz="1100">
                <a:solidFill>
                  <a:schemeClr val="dk1"/>
                </a:solidFill>
              </a:rPr>
              <a:t> ante autoridades locales.</a:t>
            </a:r>
            <a:endParaRPr/>
          </a:p>
        </p:txBody>
      </p:sp>
      <p:sp>
        <p:nvSpPr>
          <p:cNvPr id="179" name="Google Shape;179;g3441fe2b770_1_7"/>
          <p:cNvSpPr txBox="1"/>
          <p:nvPr/>
        </p:nvSpPr>
        <p:spPr>
          <a:xfrm>
            <a:off x="2286350" y="364250"/>
            <a:ext cx="4557000" cy="3972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100"/>
              <a:buNone/>
            </a:pPr>
            <a:r>
              <a:rPr b="1" lang="en-US" sz="2200">
                <a:solidFill>
                  <a:srgbClr val="A08EF1"/>
                </a:solidFill>
              </a:rPr>
              <a:t>ANÁLISIS DEL INFORME EDA</a:t>
            </a:r>
            <a:endParaRPr b="1" sz="2000">
              <a:solidFill>
                <a:srgbClr val="A08EF1"/>
              </a:solidFill>
            </a:endParaRPr>
          </a:p>
        </p:txBody>
      </p:sp>
      <p:sp>
        <p:nvSpPr>
          <p:cNvPr id="180" name="Google Shape;180;g3441fe2b770_1_7"/>
          <p:cNvSpPr txBox="1"/>
          <p:nvPr/>
        </p:nvSpPr>
        <p:spPr>
          <a:xfrm>
            <a:off x="859700" y="1006100"/>
            <a:ext cx="478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TENDENCIAS Y COMPORTAMIENTOS EN LOS DATOS</a:t>
            </a:r>
            <a:endParaRPr b="1"/>
          </a:p>
        </p:txBody>
      </p:sp>
      <p:sp>
        <p:nvSpPr>
          <p:cNvPr id="181" name="Google Shape;181;g3441fe2b770_1_7"/>
          <p:cNvSpPr txBox="1"/>
          <p:nvPr/>
        </p:nvSpPr>
        <p:spPr>
          <a:xfrm>
            <a:off x="551075" y="2656275"/>
            <a:ext cx="6486300" cy="128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US" sz="1100">
                <a:solidFill>
                  <a:schemeClr val="dk1"/>
                </a:solidFill>
              </a:rPr>
              <a:t>Estructura y Motivaciones: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sz="1100">
                <a:solidFill>
                  <a:schemeClr val="dk1"/>
                </a:solidFill>
              </a:rPr>
              <a:t>87%</a:t>
            </a:r>
            <a:r>
              <a:rPr lang="en-US" sz="1100">
                <a:solidFill>
                  <a:schemeClr val="dk1"/>
                </a:solidFill>
              </a:rPr>
              <a:t> de los negocios fueron creados por una sola persona.</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100">
                <a:solidFill>
                  <a:schemeClr val="dk1"/>
                </a:solidFill>
              </a:rPr>
              <a:t>36%</a:t>
            </a:r>
            <a:r>
              <a:rPr lang="en-US" sz="1100">
                <a:solidFill>
                  <a:schemeClr val="dk1"/>
                </a:solidFill>
              </a:rPr>
              <a:t> surgieron por falta de alternativas de ingreso, mientras que </a:t>
            </a:r>
            <a:r>
              <a:rPr b="1" lang="en-US" sz="1100">
                <a:solidFill>
                  <a:schemeClr val="dk1"/>
                </a:solidFill>
              </a:rPr>
              <a:t>32%</a:t>
            </a:r>
            <a:r>
              <a:rPr lang="en-US" sz="1100">
                <a:solidFill>
                  <a:schemeClr val="dk1"/>
                </a:solidFill>
              </a:rPr>
              <a:t> por identificar una oportunidad en el mercado.</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100">
                <a:solidFill>
                  <a:schemeClr val="dk1"/>
                </a:solidFill>
              </a:rPr>
              <a:t>44%</a:t>
            </a:r>
            <a:r>
              <a:rPr lang="en-US" sz="1100">
                <a:solidFill>
                  <a:schemeClr val="dk1"/>
                </a:solidFill>
              </a:rPr>
              <a:t> lleva más de </a:t>
            </a:r>
            <a:r>
              <a:rPr b="1" lang="en-US" sz="1100">
                <a:solidFill>
                  <a:schemeClr val="dk1"/>
                </a:solidFill>
              </a:rPr>
              <a:t>10 años operando</a:t>
            </a:r>
            <a:r>
              <a:rPr lang="en-US" sz="1100">
                <a:solidFill>
                  <a:schemeClr val="dk1"/>
                </a:solidFill>
              </a:rPr>
              <a:t>.</a:t>
            </a:r>
            <a:endParaRPr/>
          </a:p>
        </p:txBody>
      </p:sp>
      <p:sp>
        <p:nvSpPr>
          <p:cNvPr id="182" name="Google Shape;182;g3441fe2b770_1_7"/>
          <p:cNvSpPr txBox="1"/>
          <p:nvPr/>
        </p:nvSpPr>
        <p:spPr>
          <a:xfrm>
            <a:off x="635250" y="4839400"/>
            <a:ext cx="4640700" cy="89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US" sz="1100">
                <a:solidFill>
                  <a:schemeClr val="dk1"/>
                </a:solidFill>
              </a:rPr>
              <a:t>Uso de Tecnología:</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sz="1100">
                <a:solidFill>
                  <a:schemeClr val="dk1"/>
                </a:solidFill>
              </a:rPr>
              <a:t>89%</a:t>
            </a:r>
            <a:r>
              <a:rPr lang="en-US" sz="1100">
                <a:solidFill>
                  <a:schemeClr val="dk1"/>
                </a:solidFill>
              </a:rPr>
              <a:t> no usa dispositivos electrónicos.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Solo </a:t>
            </a:r>
            <a:r>
              <a:rPr b="1" lang="en-US" sz="1100">
                <a:solidFill>
                  <a:schemeClr val="dk1"/>
                </a:solidFill>
              </a:rPr>
              <a:t>11%</a:t>
            </a:r>
            <a:r>
              <a:rPr lang="en-US" sz="1100">
                <a:solidFill>
                  <a:schemeClr val="dk1"/>
                </a:solidFill>
              </a:rPr>
              <a:t> tiene acceso a Internet y </a:t>
            </a:r>
            <a:r>
              <a:rPr b="1" lang="en-US" sz="1100">
                <a:solidFill>
                  <a:schemeClr val="dk1"/>
                </a:solidFill>
              </a:rPr>
              <a:t>2%</a:t>
            </a:r>
            <a:r>
              <a:rPr lang="en-US" sz="1100">
                <a:solidFill>
                  <a:schemeClr val="dk1"/>
                </a:solidFill>
              </a:rPr>
              <a:t> cuenta con página web.</a:t>
            </a:r>
            <a:endParaRPr/>
          </a:p>
        </p:txBody>
      </p:sp>
      <p:sp>
        <p:nvSpPr>
          <p:cNvPr id="183" name="Google Shape;183;g3441fe2b770_1_7"/>
          <p:cNvSpPr txBox="1"/>
          <p:nvPr/>
        </p:nvSpPr>
        <p:spPr>
          <a:xfrm>
            <a:off x="551075" y="3850500"/>
            <a:ext cx="5018700" cy="89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US" sz="1100">
                <a:solidFill>
                  <a:schemeClr val="dk1"/>
                </a:solidFill>
              </a:rPr>
              <a:t>Costos y Gastos Principales: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Arrendamiento, energía, comunicación, transporte y publicidad.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Impuestos y licencias representan una parte relevante de los costos.</a:t>
            </a:r>
            <a:endParaRPr/>
          </a:p>
        </p:txBody>
      </p:sp>
      <p:sp>
        <p:nvSpPr>
          <p:cNvPr id="184" name="Google Shape;184;g3441fe2b770_1_7"/>
          <p:cNvSpPr txBox="1"/>
          <p:nvPr/>
        </p:nvSpPr>
        <p:spPr>
          <a:xfrm>
            <a:off x="7443200" y="1096750"/>
            <a:ext cx="4058700" cy="109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1100">
                <a:solidFill>
                  <a:schemeClr val="dk1"/>
                </a:solidFill>
              </a:rPr>
              <a:t>Financiamiento y Ahorro:</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sz="1100">
                <a:solidFill>
                  <a:schemeClr val="dk1"/>
                </a:solidFill>
              </a:rPr>
              <a:t>59%</a:t>
            </a:r>
            <a:r>
              <a:rPr lang="en-US" sz="1100">
                <a:solidFill>
                  <a:schemeClr val="dk1"/>
                </a:solidFill>
              </a:rPr>
              <a:t> inició con ahorros personales.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100">
                <a:solidFill>
                  <a:schemeClr val="dk1"/>
                </a:solidFill>
              </a:rPr>
              <a:t>81%</a:t>
            </a:r>
            <a:r>
              <a:rPr lang="en-US" sz="1100">
                <a:solidFill>
                  <a:schemeClr val="dk1"/>
                </a:solidFill>
              </a:rPr>
              <a:t> no ahorró; de estos, </a:t>
            </a:r>
            <a:r>
              <a:rPr b="1" lang="en-US" sz="1100">
                <a:solidFill>
                  <a:schemeClr val="dk1"/>
                </a:solidFill>
              </a:rPr>
              <a:t>78%</a:t>
            </a:r>
            <a:r>
              <a:rPr lang="en-US" sz="1100">
                <a:solidFill>
                  <a:schemeClr val="dk1"/>
                </a:solidFill>
              </a:rPr>
              <a:t> porque no les alcanzó.</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Solo </a:t>
            </a:r>
            <a:r>
              <a:rPr b="1" lang="en-US" sz="1100">
                <a:solidFill>
                  <a:schemeClr val="dk1"/>
                </a:solidFill>
              </a:rPr>
              <a:t>18%</a:t>
            </a:r>
            <a:r>
              <a:rPr lang="en-US" sz="1100">
                <a:solidFill>
                  <a:schemeClr val="dk1"/>
                </a:solidFill>
              </a:rPr>
              <a:t> accedió a crédito en el último año.</a:t>
            </a:r>
            <a:endParaRPr/>
          </a:p>
        </p:txBody>
      </p:sp>
      <p:sp>
        <p:nvSpPr>
          <p:cNvPr id="185" name="Google Shape;185;g3441fe2b770_1_7"/>
          <p:cNvSpPr txBox="1"/>
          <p:nvPr/>
        </p:nvSpPr>
        <p:spPr>
          <a:xfrm>
            <a:off x="7498425" y="2381625"/>
            <a:ext cx="3520200" cy="89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1100">
                <a:solidFill>
                  <a:schemeClr val="dk1"/>
                </a:solidFill>
              </a:rPr>
              <a:t>Ingresos y Ventas: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Ganancias promedio: </a:t>
            </a:r>
            <a:r>
              <a:rPr b="1" lang="en-US" sz="1100">
                <a:solidFill>
                  <a:schemeClr val="dk1"/>
                </a:solidFill>
              </a:rPr>
              <a:t>$400.000 - $1.000.000</a:t>
            </a:r>
            <a:r>
              <a:rPr lang="en-US" sz="1100">
                <a:solidFill>
                  <a:schemeClr val="dk1"/>
                </a:solidFill>
              </a:rPr>
              <a: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Ventas anuales entre </a:t>
            </a:r>
            <a:r>
              <a:rPr b="1" lang="en-US" sz="1100">
                <a:solidFill>
                  <a:schemeClr val="dk1"/>
                </a:solidFill>
              </a:rPr>
              <a:t>$600.000 - $1.800.000</a:t>
            </a:r>
            <a:r>
              <a:rPr lang="en-US" sz="1100">
                <a:solidFill>
                  <a:schemeClr val="dk1"/>
                </a:solidFill>
              </a:rPr>
              <a:t>.</a:t>
            </a:r>
            <a:endParaRPr/>
          </a:p>
        </p:txBody>
      </p:sp>
      <p:sp>
        <p:nvSpPr>
          <p:cNvPr id="186" name="Google Shape;186;g3441fe2b770_1_7"/>
          <p:cNvSpPr txBox="1"/>
          <p:nvPr/>
        </p:nvSpPr>
        <p:spPr>
          <a:xfrm>
            <a:off x="7347675" y="3408750"/>
            <a:ext cx="3821700" cy="89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1100">
                <a:solidFill>
                  <a:schemeClr val="dk1"/>
                </a:solidFill>
              </a:rPr>
              <a:t>Empleo y Seguridad Social:</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sz="1100">
                <a:solidFill>
                  <a:schemeClr val="dk1"/>
                </a:solidFill>
              </a:rPr>
              <a:t>83%</a:t>
            </a:r>
            <a:r>
              <a:rPr lang="en-US" sz="1100">
                <a:solidFill>
                  <a:schemeClr val="dk1"/>
                </a:solidFill>
              </a:rPr>
              <a:t> no tiene personal de apoyo.</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100">
                <a:solidFill>
                  <a:schemeClr val="dk1"/>
                </a:solidFill>
              </a:rPr>
              <a:t>89%</a:t>
            </a:r>
            <a:r>
              <a:rPr lang="en-US" sz="1100">
                <a:solidFill>
                  <a:schemeClr val="dk1"/>
                </a:solidFill>
              </a:rPr>
              <a:t> no pagó salud o pensión; </a:t>
            </a:r>
            <a:r>
              <a:rPr b="1" lang="en-US" sz="1100">
                <a:solidFill>
                  <a:schemeClr val="dk1"/>
                </a:solidFill>
              </a:rPr>
              <a:t>95%</a:t>
            </a:r>
            <a:r>
              <a:rPr lang="en-US" sz="1100">
                <a:solidFill>
                  <a:schemeClr val="dk1"/>
                </a:solidFill>
              </a:rPr>
              <a:t> no pagó ARL.</a:t>
            </a:r>
            <a:endParaRPr/>
          </a:p>
        </p:txBody>
      </p:sp>
      <p:sp>
        <p:nvSpPr>
          <p:cNvPr id="187" name="Google Shape;187;g3441fe2b770_1_7"/>
          <p:cNvSpPr txBox="1"/>
          <p:nvPr/>
        </p:nvSpPr>
        <p:spPr>
          <a:xfrm>
            <a:off x="7188475" y="4491125"/>
            <a:ext cx="2291700" cy="109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1100">
                <a:solidFill>
                  <a:schemeClr val="dk1"/>
                </a:solidFill>
              </a:rPr>
              <a:t>Ubicación:</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sz="1100">
                <a:solidFill>
                  <a:schemeClr val="dk1"/>
                </a:solidFill>
              </a:rPr>
              <a:t>30%</a:t>
            </a:r>
            <a:r>
              <a:rPr lang="en-US" sz="1100">
                <a:solidFill>
                  <a:schemeClr val="dk1"/>
                </a:solidFill>
              </a:rPr>
              <a:t> opera desde casa, </a:t>
            </a:r>
            <a:r>
              <a:rPr b="1" lang="en-US" sz="1100">
                <a:solidFill>
                  <a:schemeClr val="dk1"/>
                </a:solidFill>
              </a:rPr>
              <a:t>19%</a:t>
            </a:r>
            <a:r>
              <a:rPr lang="en-US" sz="1100">
                <a:solidFill>
                  <a:schemeClr val="dk1"/>
                </a:solidFill>
              </a:rPr>
              <a:t> a domicilio y </a:t>
            </a:r>
            <a:r>
              <a:rPr b="1" lang="en-US" sz="1100">
                <a:solidFill>
                  <a:schemeClr val="dk1"/>
                </a:solidFill>
              </a:rPr>
              <a:t>14%</a:t>
            </a:r>
            <a:r>
              <a:rPr lang="en-US" sz="1100">
                <a:solidFill>
                  <a:schemeClr val="dk1"/>
                </a:solidFill>
              </a:rPr>
              <a:t> en vehículos.</a:t>
            </a:r>
            <a:endParaRPr/>
          </a:p>
        </p:txBody>
      </p:sp>
      <p:sp>
        <p:nvSpPr>
          <p:cNvPr id="188" name="Google Shape;188;g3441fe2b770_1_7"/>
          <p:cNvSpPr txBox="1"/>
          <p:nvPr/>
        </p:nvSpPr>
        <p:spPr>
          <a:xfrm>
            <a:off x="9480175" y="4491125"/>
            <a:ext cx="2319300" cy="109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1100">
                <a:solidFill>
                  <a:schemeClr val="dk1"/>
                </a:solidFill>
              </a:rPr>
              <a:t>Sectores Productivos: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sz="1100">
                <a:solidFill>
                  <a:schemeClr val="dk1"/>
                </a:solidFill>
              </a:rPr>
              <a:t>49%</a:t>
            </a:r>
            <a:r>
              <a:rPr lang="en-US" sz="1100">
                <a:solidFill>
                  <a:schemeClr val="dk1"/>
                </a:solidFill>
              </a:rPr>
              <a:t> servicios, </a:t>
            </a:r>
            <a:r>
              <a:rPr b="1" lang="en-US" sz="1100">
                <a:solidFill>
                  <a:schemeClr val="dk1"/>
                </a:solidFill>
              </a:rPr>
              <a:t>28%</a:t>
            </a:r>
            <a:r>
              <a:rPr lang="en-US" sz="1100">
                <a:solidFill>
                  <a:schemeClr val="dk1"/>
                </a:solidFill>
              </a:rPr>
              <a:t> comercio, </a:t>
            </a:r>
            <a:r>
              <a:rPr b="1" lang="en-US" sz="1100">
                <a:solidFill>
                  <a:schemeClr val="dk1"/>
                </a:solidFill>
              </a:rPr>
              <a:t>12%</a:t>
            </a:r>
            <a:r>
              <a:rPr lang="en-US" sz="1100">
                <a:solidFill>
                  <a:schemeClr val="dk1"/>
                </a:solidFill>
              </a:rPr>
              <a:t> agricultura y </a:t>
            </a:r>
            <a:r>
              <a:rPr b="1" lang="en-US" sz="1100">
                <a:solidFill>
                  <a:schemeClr val="dk1"/>
                </a:solidFill>
              </a:rPr>
              <a:t>11%</a:t>
            </a:r>
            <a:r>
              <a:rPr lang="en-US" sz="1100">
                <a:solidFill>
                  <a:schemeClr val="dk1"/>
                </a:solidFill>
              </a:rPr>
              <a:t> manufactura.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descr="A screenshot of a computer&#10;&#10;Description automatically generated" id="193" name="Google Shape;193;g340bef7319c_1_2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94" name="Google Shape;194;g340bef7319c_1_20"/>
          <p:cNvSpPr txBox="1"/>
          <p:nvPr/>
        </p:nvSpPr>
        <p:spPr>
          <a:xfrm>
            <a:off x="2237500" y="413100"/>
            <a:ext cx="3165000" cy="3972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100"/>
              <a:buNone/>
            </a:pPr>
            <a:r>
              <a:rPr b="1" lang="en-US" sz="2200">
                <a:solidFill>
                  <a:srgbClr val="A08EF1"/>
                </a:solidFill>
              </a:rPr>
              <a:t>LIMPIEZA DE DATOS</a:t>
            </a:r>
            <a:endParaRPr b="1" sz="2000">
              <a:solidFill>
                <a:srgbClr val="A08EF1"/>
              </a:solidFill>
            </a:endParaRPr>
          </a:p>
        </p:txBody>
      </p:sp>
      <p:pic>
        <p:nvPicPr>
          <p:cNvPr id="195" name="Google Shape;195;g340bef7319c_1_20"/>
          <p:cNvPicPr preferRelativeResize="0"/>
          <p:nvPr/>
        </p:nvPicPr>
        <p:blipFill>
          <a:blip r:embed="rId4">
            <a:alphaModFix/>
          </a:blip>
          <a:stretch>
            <a:fillRect/>
          </a:stretch>
        </p:blipFill>
        <p:spPr>
          <a:xfrm>
            <a:off x="776150" y="974575"/>
            <a:ext cx="5610225" cy="2200275"/>
          </a:xfrm>
          <a:prstGeom prst="rect">
            <a:avLst/>
          </a:prstGeom>
          <a:noFill/>
          <a:ln>
            <a:noFill/>
          </a:ln>
        </p:spPr>
      </p:pic>
      <p:pic>
        <p:nvPicPr>
          <p:cNvPr id="196" name="Google Shape;196;g340bef7319c_1_20"/>
          <p:cNvPicPr preferRelativeResize="0"/>
          <p:nvPr/>
        </p:nvPicPr>
        <p:blipFill>
          <a:blip r:embed="rId5">
            <a:alphaModFix/>
          </a:blip>
          <a:stretch>
            <a:fillRect/>
          </a:stretch>
        </p:blipFill>
        <p:spPr>
          <a:xfrm>
            <a:off x="6386375" y="1080475"/>
            <a:ext cx="5610225" cy="2200275"/>
          </a:xfrm>
          <a:prstGeom prst="rect">
            <a:avLst/>
          </a:prstGeom>
          <a:noFill/>
          <a:ln>
            <a:noFill/>
          </a:ln>
        </p:spPr>
      </p:pic>
      <p:pic>
        <p:nvPicPr>
          <p:cNvPr id="197" name="Google Shape;197;g340bef7319c_1_20"/>
          <p:cNvPicPr preferRelativeResize="0"/>
          <p:nvPr/>
        </p:nvPicPr>
        <p:blipFill>
          <a:blip r:embed="rId6">
            <a:alphaModFix/>
          </a:blip>
          <a:stretch>
            <a:fillRect/>
          </a:stretch>
        </p:blipFill>
        <p:spPr>
          <a:xfrm>
            <a:off x="3290875" y="3485650"/>
            <a:ext cx="5610225" cy="2200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descr="A screenshot of a computer&#10;&#10;Description automatically generated" id="202" name="Google Shape;202;p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03" name="Google Shape;203;p8"/>
          <p:cNvSpPr txBox="1"/>
          <p:nvPr/>
        </p:nvSpPr>
        <p:spPr>
          <a:xfrm>
            <a:off x="1944425" y="413100"/>
            <a:ext cx="3165000" cy="3972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100"/>
              <a:buNone/>
            </a:pPr>
            <a:r>
              <a:rPr b="1" lang="en-US" sz="2200">
                <a:solidFill>
                  <a:srgbClr val="A08EF1"/>
                </a:solidFill>
              </a:rPr>
              <a:t>MODELADO</a:t>
            </a:r>
            <a:endParaRPr b="1" sz="2000">
              <a:solidFill>
                <a:srgbClr val="A08EF1"/>
              </a:solidFill>
            </a:endParaRPr>
          </a:p>
        </p:txBody>
      </p:sp>
      <p:sp>
        <p:nvSpPr>
          <p:cNvPr id="204" name="Google Shape;204;p8"/>
          <p:cNvSpPr txBox="1"/>
          <p:nvPr/>
        </p:nvSpPr>
        <p:spPr>
          <a:xfrm>
            <a:off x="1226050" y="1492238"/>
            <a:ext cx="156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K - MEANS</a:t>
            </a:r>
            <a:endParaRPr b="1"/>
          </a:p>
        </p:txBody>
      </p:sp>
      <p:sp>
        <p:nvSpPr>
          <p:cNvPr id="205" name="Google Shape;205;p8"/>
          <p:cNvSpPr txBox="1"/>
          <p:nvPr/>
        </p:nvSpPr>
        <p:spPr>
          <a:xfrm>
            <a:off x="628125" y="2574380"/>
            <a:ext cx="3165000" cy="1318500"/>
          </a:xfrm>
          <a:prstGeom prst="rect">
            <a:avLst/>
          </a:prstGeom>
          <a:noFill/>
          <a:ln>
            <a:noFill/>
          </a:ln>
        </p:spPr>
        <p:txBody>
          <a:bodyPr anchorCtr="0" anchor="t" bIns="91425" lIns="91425" spcFirstLastPara="1" rIns="91425" wrap="square" tIns="91425">
            <a:spAutoFit/>
          </a:bodyPr>
          <a:lstStyle/>
          <a:p>
            <a:pPr indent="0" lvl="0" marL="0" rtl="0" algn="just">
              <a:spcBef>
                <a:spcPts val="1400"/>
              </a:spcBef>
              <a:spcAft>
                <a:spcPts val="0"/>
              </a:spcAft>
              <a:buNone/>
            </a:pPr>
            <a:r>
              <a:rPr lang="en-US" sz="1200">
                <a:solidFill>
                  <a:schemeClr val="dk1"/>
                </a:solidFill>
              </a:rPr>
              <a:t>Se seleccionó el modelo </a:t>
            </a:r>
            <a:r>
              <a:rPr b="1" lang="en-US" sz="1200">
                <a:solidFill>
                  <a:schemeClr val="dk1"/>
                </a:solidFill>
              </a:rPr>
              <a:t>K-means</a:t>
            </a:r>
            <a:r>
              <a:rPr lang="en-US" sz="1200">
                <a:solidFill>
                  <a:schemeClr val="dk1"/>
                </a:solidFill>
              </a:rPr>
              <a:t> ya que es muy útil para  identificar patrones en los datos, como grupos de negocios con características similares</a:t>
            </a:r>
            <a:endParaRPr b="1" sz="1100">
              <a:solidFill>
                <a:schemeClr val="dk1"/>
              </a:solidFill>
            </a:endParaRPr>
          </a:p>
          <a:p>
            <a:pPr indent="0" lvl="0" marL="0" rtl="0" algn="l">
              <a:spcBef>
                <a:spcPts val="1400"/>
              </a:spcBef>
              <a:spcAft>
                <a:spcPts val="0"/>
              </a:spcAft>
              <a:buNone/>
            </a:pPr>
            <a:r>
              <a:t/>
            </a:r>
            <a:endParaRPr/>
          </a:p>
        </p:txBody>
      </p:sp>
      <p:sp>
        <p:nvSpPr>
          <p:cNvPr id="206" name="Google Shape;206;p8"/>
          <p:cNvSpPr txBox="1"/>
          <p:nvPr/>
        </p:nvSpPr>
        <p:spPr>
          <a:xfrm>
            <a:off x="4254600" y="1029450"/>
            <a:ext cx="7937400" cy="4920300"/>
          </a:xfrm>
          <a:prstGeom prst="rect">
            <a:avLst/>
          </a:prstGeom>
          <a:noFill/>
          <a:ln>
            <a:noFill/>
          </a:ln>
        </p:spPr>
        <p:txBody>
          <a:bodyPr anchorCtr="0" anchor="t" bIns="91425" lIns="91425" spcFirstLastPara="1" rIns="91425" wrap="square" tIns="91425">
            <a:spAutoFit/>
          </a:bodyPr>
          <a:lstStyle/>
          <a:p>
            <a:pPr indent="0" lvl="0" marL="0" rtl="0" algn="just">
              <a:spcBef>
                <a:spcPts val="1400"/>
              </a:spcBef>
              <a:spcAft>
                <a:spcPts val="0"/>
              </a:spcAft>
              <a:buNone/>
            </a:pPr>
            <a:r>
              <a:rPr b="1" lang="en-US" sz="1200">
                <a:solidFill>
                  <a:schemeClr val="dk1"/>
                </a:solidFill>
              </a:rPr>
              <a:t>Cómo funciona:</a:t>
            </a:r>
            <a:endParaRPr b="1" sz="1200">
              <a:solidFill>
                <a:schemeClr val="dk1"/>
              </a:solidFill>
            </a:endParaRPr>
          </a:p>
          <a:p>
            <a:pPr indent="-304800" lvl="0" marL="457200" rtl="0" algn="just">
              <a:spcBef>
                <a:spcPts val="1400"/>
              </a:spcBef>
              <a:spcAft>
                <a:spcPts val="0"/>
              </a:spcAft>
              <a:buClr>
                <a:schemeClr val="dk1"/>
              </a:buClr>
              <a:buSzPts val="1200"/>
              <a:buAutoNum type="arabicPeriod"/>
            </a:pPr>
            <a:r>
              <a:rPr b="1" lang="en-US" sz="1200">
                <a:solidFill>
                  <a:schemeClr val="dk1"/>
                </a:solidFill>
              </a:rPr>
              <a:t>Inicialización</a:t>
            </a:r>
            <a:endParaRPr b="1" sz="1200">
              <a:solidFill>
                <a:schemeClr val="dk1"/>
              </a:solidFill>
            </a:endParaRPr>
          </a:p>
          <a:p>
            <a:pPr indent="-304800" lvl="0" marL="457200" rtl="0" algn="l">
              <a:spcBef>
                <a:spcPts val="0"/>
              </a:spcBef>
              <a:spcAft>
                <a:spcPts val="0"/>
              </a:spcAft>
              <a:buClr>
                <a:schemeClr val="dk1"/>
              </a:buClr>
              <a:buSzPts val="1200"/>
              <a:buChar char="●"/>
            </a:pPr>
            <a:r>
              <a:rPr b="1" lang="en-US" sz="1200">
                <a:solidFill>
                  <a:schemeClr val="dk1"/>
                </a:solidFill>
              </a:rPr>
              <a:t>Se eligen k centroides (puntos de referencia) de manera aleatoria dentro del espacio de datos.</a:t>
            </a:r>
            <a:endParaRPr b="1" sz="1200">
              <a:solidFill>
                <a:schemeClr val="dk1"/>
              </a:solidFill>
            </a:endParaRPr>
          </a:p>
          <a:p>
            <a:pPr indent="0" lvl="0" marL="457200" rtl="0" algn="l">
              <a:spcBef>
                <a:spcPts val="1200"/>
              </a:spcBef>
              <a:spcAft>
                <a:spcPts val="0"/>
              </a:spcAft>
              <a:buNone/>
            </a:pPr>
            <a:r>
              <a:t/>
            </a:r>
            <a:endParaRPr b="1" sz="1200">
              <a:solidFill>
                <a:schemeClr val="dk1"/>
              </a:solidFill>
            </a:endParaRPr>
          </a:p>
          <a:p>
            <a:pPr indent="-304800" lvl="0" marL="457200" rtl="0" algn="just">
              <a:spcBef>
                <a:spcPts val="1200"/>
              </a:spcBef>
              <a:spcAft>
                <a:spcPts val="0"/>
              </a:spcAft>
              <a:buClr>
                <a:schemeClr val="dk1"/>
              </a:buClr>
              <a:buSzPts val="1200"/>
              <a:buAutoNum type="arabicPeriod"/>
            </a:pPr>
            <a:r>
              <a:rPr b="1" lang="en-US" sz="1200">
                <a:solidFill>
                  <a:schemeClr val="dk1"/>
                </a:solidFill>
              </a:rPr>
              <a:t>Asignación de Clústeres</a:t>
            </a:r>
            <a:endParaRPr b="1" sz="1200">
              <a:solidFill>
                <a:schemeClr val="dk1"/>
              </a:solidFill>
            </a:endParaRPr>
          </a:p>
          <a:p>
            <a:pPr indent="-304800" lvl="0" marL="457200" rtl="0" algn="l">
              <a:spcBef>
                <a:spcPts val="0"/>
              </a:spcBef>
              <a:spcAft>
                <a:spcPts val="0"/>
              </a:spcAft>
              <a:buClr>
                <a:schemeClr val="dk1"/>
              </a:buClr>
              <a:buSzPts val="1200"/>
              <a:buChar char="●"/>
            </a:pPr>
            <a:r>
              <a:rPr b="1" lang="en-US" sz="1200">
                <a:solidFill>
                  <a:schemeClr val="dk1"/>
                </a:solidFill>
              </a:rPr>
              <a:t>Cada punto de datos se asigna al clúster cuyo centroide esté más cercano (según la distancia euclidiana u otra métrica de similitud).</a:t>
            </a:r>
            <a:endParaRPr b="1" sz="1200">
              <a:solidFill>
                <a:schemeClr val="dk1"/>
              </a:solidFill>
            </a:endParaRPr>
          </a:p>
          <a:p>
            <a:pPr indent="0" lvl="0" marL="457200" rtl="0" algn="l">
              <a:spcBef>
                <a:spcPts val="1200"/>
              </a:spcBef>
              <a:spcAft>
                <a:spcPts val="0"/>
              </a:spcAft>
              <a:buNone/>
            </a:pPr>
            <a:r>
              <a:t/>
            </a:r>
            <a:endParaRPr b="1" sz="1200">
              <a:solidFill>
                <a:schemeClr val="dk1"/>
              </a:solidFill>
            </a:endParaRPr>
          </a:p>
          <a:p>
            <a:pPr indent="-304800" lvl="0" marL="457200" rtl="0" algn="just">
              <a:spcBef>
                <a:spcPts val="1200"/>
              </a:spcBef>
              <a:spcAft>
                <a:spcPts val="0"/>
              </a:spcAft>
              <a:buClr>
                <a:schemeClr val="dk1"/>
              </a:buClr>
              <a:buSzPts val="1200"/>
              <a:buAutoNum type="arabicPeriod"/>
            </a:pPr>
            <a:r>
              <a:rPr b="1" lang="en-US" sz="1200">
                <a:solidFill>
                  <a:schemeClr val="dk1"/>
                </a:solidFill>
              </a:rPr>
              <a:t>Recalculación de Centroides</a:t>
            </a:r>
            <a:endParaRPr b="1" sz="1200">
              <a:solidFill>
                <a:schemeClr val="dk1"/>
              </a:solidFill>
            </a:endParaRPr>
          </a:p>
          <a:p>
            <a:pPr indent="-304800" lvl="0" marL="457200" rtl="0" algn="l">
              <a:spcBef>
                <a:spcPts val="0"/>
              </a:spcBef>
              <a:spcAft>
                <a:spcPts val="0"/>
              </a:spcAft>
              <a:buClr>
                <a:schemeClr val="dk1"/>
              </a:buClr>
              <a:buSzPts val="1200"/>
              <a:buChar char="●"/>
            </a:pPr>
            <a:r>
              <a:rPr b="1" lang="en-US" sz="1200">
                <a:solidFill>
                  <a:schemeClr val="dk1"/>
                </a:solidFill>
              </a:rPr>
              <a:t>Se recalculan los centroides como el promedio de los puntos asignados a cada clúster.</a:t>
            </a:r>
            <a:endParaRPr b="1" sz="1200">
              <a:solidFill>
                <a:schemeClr val="dk1"/>
              </a:solidFill>
            </a:endParaRPr>
          </a:p>
          <a:p>
            <a:pPr indent="0" lvl="0" marL="457200" rtl="0" algn="l">
              <a:spcBef>
                <a:spcPts val="1200"/>
              </a:spcBef>
              <a:spcAft>
                <a:spcPts val="0"/>
              </a:spcAft>
              <a:buNone/>
            </a:pPr>
            <a:r>
              <a:t/>
            </a:r>
            <a:endParaRPr b="1" sz="1200">
              <a:solidFill>
                <a:schemeClr val="dk1"/>
              </a:solidFill>
            </a:endParaRPr>
          </a:p>
          <a:p>
            <a:pPr indent="-304800" lvl="0" marL="457200" rtl="0" algn="just">
              <a:spcBef>
                <a:spcPts val="1200"/>
              </a:spcBef>
              <a:spcAft>
                <a:spcPts val="0"/>
              </a:spcAft>
              <a:buClr>
                <a:schemeClr val="dk1"/>
              </a:buClr>
              <a:buSzPts val="1200"/>
              <a:buAutoNum type="arabicPeriod"/>
            </a:pPr>
            <a:r>
              <a:rPr b="1" lang="en-US" sz="1200">
                <a:solidFill>
                  <a:schemeClr val="dk1"/>
                </a:solidFill>
              </a:rPr>
              <a:t>Iteración</a:t>
            </a:r>
            <a:endParaRPr b="1" sz="1200">
              <a:solidFill>
                <a:schemeClr val="dk1"/>
              </a:solidFill>
            </a:endParaRPr>
          </a:p>
          <a:p>
            <a:pPr indent="-304800" lvl="0" marL="457200" rtl="0" algn="l">
              <a:spcBef>
                <a:spcPts val="0"/>
              </a:spcBef>
              <a:spcAft>
                <a:spcPts val="0"/>
              </a:spcAft>
              <a:buClr>
                <a:schemeClr val="dk1"/>
              </a:buClr>
              <a:buSzPts val="1200"/>
              <a:buChar char="●"/>
            </a:pPr>
            <a:r>
              <a:rPr b="1" lang="en-US" sz="1200">
                <a:solidFill>
                  <a:schemeClr val="dk1"/>
                </a:solidFill>
              </a:rPr>
              <a:t>Se repiten los pasos 2 y 3 hasta que los centroides no cambien significativamente o se alcance un número máximo de iteraciones.</a:t>
            </a:r>
            <a:endParaRPr b="1" sz="1200">
              <a:solidFill>
                <a:schemeClr val="dk1"/>
              </a:solidFill>
            </a:endParaRPr>
          </a:p>
          <a:p>
            <a:pPr indent="0" lvl="0" marL="457200" rtl="0" algn="l">
              <a:spcBef>
                <a:spcPts val="1200"/>
              </a:spcBef>
              <a:spcAft>
                <a:spcPts val="0"/>
              </a:spcAft>
              <a:buNone/>
            </a:pPr>
            <a:r>
              <a:t/>
            </a:r>
            <a:endParaRPr b="1" sz="1200">
              <a:solidFill>
                <a:schemeClr val="dk1"/>
              </a:solidFill>
            </a:endParaRPr>
          </a:p>
          <a:p>
            <a:pPr indent="-304800" lvl="0" marL="457200" rtl="0" algn="just">
              <a:spcBef>
                <a:spcPts val="1200"/>
              </a:spcBef>
              <a:spcAft>
                <a:spcPts val="0"/>
              </a:spcAft>
              <a:buClr>
                <a:schemeClr val="dk1"/>
              </a:buClr>
              <a:buSzPts val="1200"/>
              <a:buAutoNum type="arabicPeriod"/>
            </a:pPr>
            <a:r>
              <a:rPr b="1" lang="en-US" sz="1200">
                <a:solidFill>
                  <a:schemeClr val="dk1"/>
                </a:solidFill>
              </a:rPr>
              <a:t>Convergencia</a:t>
            </a:r>
            <a:endParaRPr b="1" sz="1200">
              <a:solidFill>
                <a:schemeClr val="dk1"/>
              </a:solidFill>
            </a:endParaRPr>
          </a:p>
          <a:p>
            <a:pPr indent="-304800" lvl="0" marL="457200" rtl="0" algn="l">
              <a:spcBef>
                <a:spcPts val="0"/>
              </a:spcBef>
              <a:spcAft>
                <a:spcPts val="0"/>
              </a:spcAft>
              <a:buClr>
                <a:schemeClr val="dk1"/>
              </a:buClr>
              <a:buSzPts val="1200"/>
              <a:buChar char="●"/>
            </a:pPr>
            <a:r>
              <a:rPr b="1" lang="en-US" sz="1200">
                <a:solidFill>
                  <a:schemeClr val="dk1"/>
                </a:solidFill>
              </a:rPr>
              <a:t>El algoritmo finaliza cuando las asignaciones de los puntos a los clústeres ya no cambian significativamente.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descr="A screenshot of a computer&#10;&#10;Description automatically generated" id="211" name="Google Shape;211;g3441fe2b770_0_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12" name="Google Shape;212;g3441fe2b770_0_2"/>
          <p:cNvSpPr txBox="1"/>
          <p:nvPr/>
        </p:nvSpPr>
        <p:spPr>
          <a:xfrm>
            <a:off x="409722" y="1034500"/>
            <a:ext cx="11265900" cy="369300"/>
          </a:xfrm>
          <a:prstGeom prst="rect">
            <a:avLst/>
          </a:prstGeom>
          <a:noFill/>
          <a:ln>
            <a:noFill/>
          </a:ln>
        </p:spPr>
        <p:txBody>
          <a:bodyPr anchorCtr="0" anchor="t" bIns="45700" lIns="91425" spcFirstLastPara="1" rIns="91425" wrap="square" tIns="45700">
            <a:spAutoFit/>
          </a:bodyPr>
          <a:lstStyle/>
          <a:p>
            <a:pPr indent="0" lvl="0" marL="457200" rtl="0" algn="l">
              <a:lnSpc>
                <a:spcPct val="115000"/>
              </a:lnSpc>
              <a:spcBef>
                <a:spcPts val="1200"/>
              </a:spcBef>
              <a:spcAft>
                <a:spcPts val="1200"/>
              </a:spcAft>
              <a:buNone/>
            </a:pPr>
            <a:r>
              <a:t/>
            </a:r>
            <a:endParaRPr b="1" sz="1800">
              <a:solidFill>
                <a:srgbClr val="A08EF1"/>
              </a:solidFill>
            </a:endParaRPr>
          </a:p>
        </p:txBody>
      </p:sp>
      <p:sp>
        <p:nvSpPr>
          <p:cNvPr id="213" name="Google Shape;213;g3441fe2b770_0_2"/>
          <p:cNvSpPr txBox="1"/>
          <p:nvPr/>
        </p:nvSpPr>
        <p:spPr>
          <a:xfrm>
            <a:off x="1944425" y="413100"/>
            <a:ext cx="3165000" cy="3972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100"/>
              <a:buNone/>
            </a:pPr>
            <a:r>
              <a:rPr b="1" lang="en-US" sz="2200">
                <a:solidFill>
                  <a:srgbClr val="A08EF1"/>
                </a:solidFill>
              </a:rPr>
              <a:t>MODELADO</a:t>
            </a:r>
            <a:endParaRPr b="1" sz="2000">
              <a:solidFill>
                <a:srgbClr val="A08EF1"/>
              </a:solidFill>
            </a:endParaRPr>
          </a:p>
        </p:txBody>
      </p:sp>
      <p:sp>
        <p:nvSpPr>
          <p:cNvPr id="214" name="Google Shape;214;g3441fe2b770_0_2"/>
          <p:cNvSpPr txBox="1"/>
          <p:nvPr/>
        </p:nvSpPr>
        <p:spPr>
          <a:xfrm>
            <a:off x="688750" y="1019050"/>
            <a:ext cx="376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PREPARACIÓN DEL MODELO</a:t>
            </a:r>
            <a:endParaRPr b="1"/>
          </a:p>
        </p:txBody>
      </p:sp>
      <p:sp>
        <p:nvSpPr>
          <p:cNvPr id="215" name="Google Shape;215;g3441fe2b770_0_2"/>
          <p:cNvSpPr txBox="1"/>
          <p:nvPr/>
        </p:nvSpPr>
        <p:spPr>
          <a:xfrm>
            <a:off x="409725" y="1419250"/>
            <a:ext cx="3761100" cy="1477500"/>
          </a:xfrm>
          <a:prstGeom prst="rect">
            <a:avLst/>
          </a:prstGeom>
          <a:noFill/>
          <a:ln>
            <a:noFill/>
          </a:ln>
        </p:spPr>
        <p:txBody>
          <a:bodyPr anchorCtr="0" anchor="t" bIns="91425" lIns="91425" spcFirstLastPara="1" rIns="91425" wrap="square" tIns="91425">
            <a:spAutoFit/>
          </a:bodyPr>
          <a:lstStyle/>
          <a:p>
            <a:pPr indent="0" lvl="0" marL="0" rtl="0" algn="just">
              <a:spcBef>
                <a:spcPts val="1400"/>
              </a:spcBef>
              <a:spcAft>
                <a:spcPts val="1400"/>
              </a:spcAft>
              <a:buNone/>
            </a:pPr>
            <a:r>
              <a:rPr lang="en-US" sz="1200">
                <a:solidFill>
                  <a:schemeClr val="dk1"/>
                </a:solidFill>
              </a:rPr>
              <a:t>PCA (ANÁLISIS DE COMPONENTES PRINCIPALES): es una </a:t>
            </a:r>
            <a:r>
              <a:rPr b="1" lang="en-US" sz="1200">
                <a:solidFill>
                  <a:schemeClr val="dk1"/>
                </a:solidFill>
              </a:rPr>
              <a:t>técnica de reducción de dimensión</a:t>
            </a:r>
            <a:r>
              <a:rPr lang="en-US" sz="1200">
                <a:solidFill>
                  <a:schemeClr val="dk1"/>
                </a:solidFill>
              </a:rPr>
              <a:t> que se usa para transformar un conjunto de variables </a:t>
            </a:r>
            <a:r>
              <a:rPr b="1" lang="en-US" sz="1200">
                <a:solidFill>
                  <a:schemeClr val="dk1"/>
                </a:solidFill>
              </a:rPr>
              <a:t>posiblemente correlacionadas</a:t>
            </a:r>
            <a:r>
              <a:rPr lang="en-US" sz="1200">
                <a:solidFill>
                  <a:schemeClr val="dk1"/>
                </a:solidFill>
              </a:rPr>
              <a:t> en un conjunto más pequeño de variables no correlacionadas llamadas </a:t>
            </a:r>
            <a:r>
              <a:rPr b="1" lang="en-US" sz="1200">
                <a:solidFill>
                  <a:schemeClr val="dk1"/>
                </a:solidFill>
              </a:rPr>
              <a:t>componentes principales</a:t>
            </a:r>
            <a:r>
              <a:rPr lang="en-US" sz="1200">
                <a:solidFill>
                  <a:schemeClr val="dk1"/>
                </a:solidFill>
              </a:rPr>
              <a:t>.</a:t>
            </a:r>
            <a:endParaRPr/>
          </a:p>
        </p:txBody>
      </p:sp>
      <p:sp>
        <p:nvSpPr>
          <p:cNvPr id="216" name="Google Shape;216;g3441fe2b770_0_2"/>
          <p:cNvSpPr txBox="1"/>
          <p:nvPr/>
        </p:nvSpPr>
        <p:spPr>
          <a:xfrm>
            <a:off x="367000" y="3113425"/>
            <a:ext cx="4404600" cy="2206200"/>
          </a:xfrm>
          <a:prstGeom prst="rect">
            <a:avLst/>
          </a:prstGeom>
          <a:noFill/>
          <a:ln>
            <a:noFill/>
          </a:ln>
        </p:spPr>
        <p:txBody>
          <a:bodyPr anchorCtr="0" anchor="t" bIns="91425" lIns="91425" spcFirstLastPara="1" rIns="91425" wrap="square" tIns="91425">
            <a:spAutoFit/>
          </a:bodyPr>
          <a:lstStyle/>
          <a:p>
            <a:pPr indent="0" lvl="0" marL="0" rtl="0" algn="just">
              <a:spcBef>
                <a:spcPts val="1400"/>
              </a:spcBef>
              <a:spcAft>
                <a:spcPts val="0"/>
              </a:spcAft>
              <a:buNone/>
            </a:pPr>
            <a:r>
              <a:rPr lang="en-US" sz="1200">
                <a:solidFill>
                  <a:schemeClr val="dk1"/>
                </a:solidFill>
              </a:rPr>
              <a:t>Para la variabilidad de los datos se tendrá en cuenta el 80% de la variación, donde se llega a la conclusión que con solo 1 componente principal es suficiente para explicar el 80% de la varianza en los datos. </a:t>
            </a:r>
            <a:endParaRPr sz="1200">
              <a:solidFill>
                <a:schemeClr val="dk1"/>
              </a:solidFill>
            </a:endParaRPr>
          </a:p>
          <a:p>
            <a:pPr indent="0" lvl="0" marL="0" rtl="0" algn="just">
              <a:spcBef>
                <a:spcPts val="1400"/>
              </a:spcBef>
              <a:spcAft>
                <a:spcPts val="0"/>
              </a:spcAft>
              <a:buNone/>
            </a:pPr>
            <a:r>
              <a:rPr lang="en-US" sz="1200">
                <a:solidFill>
                  <a:schemeClr val="dk1"/>
                </a:solidFill>
              </a:rPr>
              <a:t>Esto sugiere que los datos están altamente correlacionados y que una sola dimensión (una combinación de variables) puede resumir la información. </a:t>
            </a:r>
            <a:endParaRPr sz="1200">
              <a:solidFill>
                <a:schemeClr val="dk1"/>
              </a:solidFill>
            </a:endParaRPr>
          </a:p>
          <a:p>
            <a:pPr indent="0" lvl="0" marL="0" rtl="0" algn="just">
              <a:spcBef>
                <a:spcPts val="1400"/>
              </a:spcBef>
              <a:spcAft>
                <a:spcPts val="1400"/>
              </a:spcAft>
              <a:buNone/>
            </a:pPr>
            <a:r>
              <a:rPr lang="en-US" sz="1200">
                <a:solidFill>
                  <a:schemeClr val="dk1"/>
                </a:solidFill>
              </a:rPr>
              <a:t>En este caso la variable CLASE_TE_7 por sí sola captura el 80% de la variabilidad en los datos.</a:t>
            </a:r>
            <a:endParaRPr/>
          </a:p>
        </p:txBody>
      </p:sp>
      <p:graphicFrame>
        <p:nvGraphicFramePr>
          <p:cNvPr id="217" name="Google Shape;217;g3441fe2b770_0_2"/>
          <p:cNvGraphicFramePr/>
          <p:nvPr/>
        </p:nvGraphicFramePr>
        <p:xfrm>
          <a:off x="5817975" y="1310925"/>
          <a:ext cx="3000000" cy="3000000"/>
        </p:xfrm>
        <a:graphic>
          <a:graphicData uri="http://schemas.openxmlformats.org/drawingml/2006/table">
            <a:tbl>
              <a:tblPr>
                <a:noFill/>
                <a:tableStyleId>{D4755B47-9E76-4939-847A-98DF05D69755}</a:tableStyleId>
              </a:tblPr>
              <a:tblGrid>
                <a:gridCol w="2806125"/>
                <a:gridCol w="2806125"/>
              </a:tblGrid>
              <a:tr h="12700">
                <a:tc>
                  <a:txBody>
                    <a:bodyPr/>
                    <a:lstStyle/>
                    <a:p>
                      <a:pPr indent="0" lvl="0" marL="0" rtl="0" algn="l">
                        <a:spcBef>
                          <a:spcPts val="0"/>
                        </a:spcBef>
                        <a:spcAft>
                          <a:spcPts val="0"/>
                        </a:spcAft>
                        <a:buNone/>
                      </a:pPr>
                      <a:r>
                        <a:rPr lang="en-US" sz="1200"/>
                        <a:t>VARIABLE</a:t>
                      </a:r>
                      <a:endParaRPr sz="1200"/>
                    </a:p>
                  </a:txBody>
                  <a:tcPr marT="63500" marB="63500" marR="63500" marL="63500"/>
                </a:tc>
                <a:tc>
                  <a:txBody>
                    <a:bodyPr/>
                    <a:lstStyle/>
                    <a:p>
                      <a:pPr indent="0" lvl="0" marL="0" rtl="0" algn="l">
                        <a:spcBef>
                          <a:spcPts val="0"/>
                        </a:spcBef>
                        <a:spcAft>
                          <a:spcPts val="0"/>
                        </a:spcAft>
                        <a:buNone/>
                      </a:pPr>
                      <a:r>
                        <a:rPr lang="en-US" sz="1200"/>
                        <a:t>INDICE</a:t>
                      </a:r>
                      <a:r>
                        <a:rPr lang="en-US" sz="1200"/>
                        <a:t> DE IMPORTANCIA</a:t>
                      </a:r>
                      <a:endParaRPr sz="1200"/>
                    </a:p>
                  </a:txBody>
                  <a:tcPr marT="63500" marB="63500" marR="63500" marL="63500"/>
                </a:tc>
              </a:tr>
              <a:tr h="12700">
                <a:tc>
                  <a:txBody>
                    <a:bodyPr/>
                    <a:lstStyle/>
                    <a:p>
                      <a:pPr indent="0" lvl="0" marL="0" rtl="0" algn="just">
                        <a:spcBef>
                          <a:spcPts val="1400"/>
                        </a:spcBef>
                        <a:spcAft>
                          <a:spcPts val="1400"/>
                        </a:spcAft>
                        <a:buNone/>
                      </a:pPr>
                      <a:r>
                        <a:rPr lang="en-US" sz="1200"/>
                        <a:t>CLASE_TE_7</a:t>
                      </a:r>
                      <a:endParaRPr sz="1200"/>
                    </a:p>
                  </a:txBody>
                  <a:tcPr marT="63500" marB="63500" marR="63500" marL="63500"/>
                </a:tc>
                <a:tc>
                  <a:txBody>
                    <a:bodyPr/>
                    <a:lstStyle/>
                    <a:p>
                      <a:pPr indent="0" lvl="0" marL="0" rtl="0" algn="just">
                        <a:spcBef>
                          <a:spcPts val="1400"/>
                        </a:spcBef>
                        <a:spcAft>
                          <a:spcPts val="1400"/>
                        </a:spcAft>
                        <a:buNone/>
                      </a:pPr>
                      <a:r>
                        <a:rPr lang="en-US" sz="1200"/>
                        <a:t>2.645564e-01</a:t>
                      </a:r>
                      <a:endParaRPr sz="1200"/>
                    </a:p>
                  </a:txBody>
                  <a:tcPr marT="63500" marB="63500" marR="63500" marL="63500"/>
                </a:tc>
              </a:tr>
              <a:tr h="12700">
                <a:tc>
                  <a:txBody>
                    <a:bodyPr/>
                    <a:lstStyle/>
                    <a:p>
                      <a:pPr indent="0" lvl="0" marL="0" rtl="0" algn="just">
                        <a:spcBef>
                          <a:spcPts val="1400"/>
                        </a:spcBef>
                        <a:spcAft>
                          <a:spcPts val="1400"/>
                        </a:spcAft>
                        <a:buNone/>
                      </a:pPr>
                      <a:r>
                        <a:rPr lang="en-US" sz="1200"/>
                        <a:t>CLASE_TE_5</a:t>
                      </a:r>
                      <a:endParaRPr sz="1200"/>
                    </a:p>
                  </a:txBody>
                  <a:tcPr marT="63500" marB="63500" marR="63500" marL="63500"/>
                </a:tc>
                <a:tc>
                  <a:txBody>
                    <a:bodyPr/>
                    <a:lstStyle/>
                    <a:p>
                      <a:pPr indent="0" lvl="0" marL="0" rtl="0" algn="just">
                        <a:spcBef>
                          <a:spcPts val="1400"/>
                        </a:spcBef>
                        <a:spcAft>
                          <a:spcPts val="1400"/>
                        </a:spcAft>
                        <a:buNone/>
                      </a:pPr>
                      <a:r>
                        <a:rPr lang="en-US" sz="1200"/>
                        <a:t>2.645564e-01</a:t>
                      </a:r>
                      <a:endParaRPr sz="1200"/>
                    </a:p>
                  </a:txBody>
                  <a:tcPr marT="63500" marB="63500" marR="63500" marL="63500"/>
                </a:tc>
              </a:tr>
              <a:tr h="12700">
                <a:tc>
                  <a:txBody>
                    <a:bodyPr/>
                    <a:lstStyle/>
                    <a:p>
                      <a:pPr indent="0" lvl="0" marL="0" rtl="0" algn="just">
                        <a:spcBef>
                          <a:spcPts val="1400"/>
                        </a:spcBef>
                        <a:spcAft>
                          <a:spcPts val="1400"/>
                        </a:spcAft>
                        <a:buNone/>
                      </a:pPr>
                      <a:r>
                        <a:rPr lang="en-US" sz="1200"/>
                        <a:t>CLASE_TE_2</a:t>
                      </a:r>
                      <a:endParaRPr sz="1200"/>
                    </a:p>
                  </a:txBody>
                  <a:tcPr marT="63500" marB="63500" marR="63500" marL="63500"/>
                </a:tc>
                <a:tc>
                  <a:txBody>
                    <a:bodyPr/>
                    <a:lstStyle/>
                    <a:p>
                      <a:pPr indent="0" lvl="0" marL="0" rtl="0" algn="just">
                        <a:spcBef>
                          <a:spcPts val="1400"/>
                        </a:spcBef>
                        <a:spcAft>
                          <a:spcPts val="1400"/>
                        </a:spcAft>
                        <a:buNone/>
                      </a:pPr>
                      <a:r>
                        <a:rPr lang="en-US" sz="1200"/>
                        <a:t>2.645564e-01</a:t>
                      </a:r>
                      <a:endParaRPr sz="1200"/>
                    </a:p>
                  </a:txBody>
                  <a:tcPr marT="63500" marB="63500" marR="63500" marL="63500"/>
                </a:tc>
              </a:tr>
              <a:tr h="12700">
                <a:tc>
                  <a:txBody>
                    <a:bodyPr/>
                    <a:lstStyle/>
                    <a:p>
                      <a:pPr indent="0" lvl="0" marL="0" rtl="0" algn="just">
                        <a:spcBef>
                          <a:spcPts val="1400"/>
                        </a:spcBef>
                        <a:spcAft>
                          <a:spcPts val="1400"/>
                        </a:spcAft>
                        <a:buNone/>
                      </a:pPr>
                      <a:r>
                        <a:rPr lang="en-US" sz="1200"/>
                        <a:t>CLASE_TE_6 </a:t>
                      </a:r>
                      <a:endParaRPr sz="1200"/>
                    </a:p>
                  </a:txBody>
                  <a:tcPr marT="63500" marB="63500" marR="63500" marL="63500"/>
                </a:tc>
                <a:tc>
                  <a:txBody>
                    <a:bodyPr/>
                    <a:lstStyle/>
                    <a:p>
                      <a:pPr indent="0" lvl="0" marL="0" rtl="0" algn="just">
                        <a:spcBef>
                          <a:spcPts val="1400"/>
                        </a:spcBef>
                        <a:spcAft>
                          <a:spcPts val="1400"/>
                        </a:spcAft>
                        <a:buNone/>
                      </a:pPr>
                      <a:r>
                        <a:rPr lang="en-US" sz="1200"/>
                        <a:t>2.645564e-01</a:t>
                      </a:r>
                      <a:endParaRPr sz="1200"/>
                    </a:p>
                  </a:txBody>
                  <a:tcPr marT="63500" marB="63500" marR="63500" marL="63500"/>
                </a:tc>
              </a:tr>
              <a:tr h="12700">
                <a:tc>
                  <a:txBody>
                    <a:bodyPr/>
                    <a:lstStyle/>
                    <a:p>
                      <a:pPr indent="0" lvl="0" marL="0" rtl="0" algn="just">
                        <a:spcBef>
                          <a:spcPts val="1400"/>
                        </a:spcBef>
                        <a:spcAft>
                          <a:spcPts val="1400"/>
                        </a:spcAft>
                        <a:buNone/>
                      </a:pPr>
                      <a:r>
                        <a:rPr lang="en-US" sz="1200"/>
                        <a:t>CLASE_TE_1</a:t>
                      </a:r>
                      <a:endParaRPr sz="1200"/>
                    </a:p>
                  </a:txBody>
                  <a:tcPr marT="63500" marB="63500" marR="63500" marL="63500"/>
                </a:tc>
                <a:tc>
                  <a:txBody>
                    <a:bodyPr/>
                    <a:lstStyle/>
                    <a:p>
                      <a:pPr indent="0" lvl="0" marL="0" rtl="0" algn="just">
                        <a:spcBef>
                          <a:spcPts val="1400"/>
                        </a:spcBef>
                        <a:spcAft>
                          <a:spcPts val="1400"/>
                        </a:spcAft>
                        <a:buNone/>
                      </a:pPr>
                      <a:r>
                        <a:rPr lang="en-US" sz="1200"/>
                        <a:t>2.645564e-01</a:t>
                      </a:r>
                      <a:endParaRPr sz="1200"/>
                    </a:p>
                  </a:txBody>
                  <a:tcPr marT="63500" marB="63500" marR="63500" marL="6350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descr="A screenshot of a computer&#10;&#10;Description automatically generated" id="222" name="Google Shape;222;g3441fe2b770_0_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23" name="Google Shape;223;g3441fe2b770_0_8"/>
          <p:cNvSpPr txBox="1"/>
          <p:nvPr/>
        </p:nvSpPr>
        <p:spPr>
          <a:xfrm>
            <a:off x="2139800" y="291000"/>
            <a:ext cx="3165000" cy="3972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100"/>
              <a:buNone/>
            </a:pPr>
            <a:r>
              <a:rPr b="1" lang="en-US" sz="2200">
                <a:solidFill>
                  <a:srgbClr val="A08EF1"/>
                </a:solidFill>
              </a:rPr>
              <a:t>MODELADO</a:t>
            </a:r>
            <a:endParaRPr b="1" sz="2000">
              <a:solidFill>
                <a:srgbClr val="A08EF1"/>
              </a:solidFill>
            </a:endParaRPr>
          </a:p>
        </p:txBody>
      </p:sp>
      <p:sp>
        <p:nvSpPr>
          <p:cNvPr id="224" name="Google Shape;224;g3441fe2b770_0_8"/>
          <p:cNvSpPr txBox="1"/>
          <p:nvPr/>
        </p:nvSpPr>
        <p:spPr>
          <a:xfrm>
            <a:off x="688750" y="1019050"/>
            <a:ext cx="376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ENTRENAMIENTO DEL MODELO</a:t>
            </a:r>
            <a:endParaRPr b="1"/>
          </a:p>
        </p:txBody>
      </p:sp>
      <p:sp>
        <p:nvSpPr>
          <p:cNvPr id="225" name="Google Shape;225;g3441fe2b770_0_8"/>
          <p:cNvSpPr txBox="1"/>
          <p:nvPr/>
        </p:nvSpPr>
        <p:spPr>
          <a:xfrm>
            <a:off x="1843300" y="2238600"/>
            <a:ext cx="8719800" cy="2380800"/>
          </a:xfrm>
          <a:prstGeom prst="rect">
            <a:avLst/>
          </a:prstGeom>
          <a:noFill/>
          <a:ln>
            <a:noFill/>
          </a:ln>
        </p:spPr>
        <p:txBody>
          <a:bodyPr anchorCtr="0" anchor="t" bIns="91425" lIns="91425" spcFirstLastPara="1" rIns="91425" wrap="square" tIns="91425">
            <a:spAutoFit/>
          </a:bodyPr>
          <a:lstStyle/>
          <a:p>
            <a:pPr indent="0" lvl="0" marL="0" rtl="0" algn="just">
              <a:spcBef>
                <a:spcPts val="1400"/>
              </a:spcBef>
              <a:spcAft>
                <a:spcPts val="0"/>
              </a:spcAft>
              <a:buClr>
                <a:schemeClr val="dk1"/>
              </a:buClr>
              <a:buSzPts val="1100"/>
              <a:buFont typeface="Arial"/>
              <a:buNone/>
            </a:pPr>
            <a:r>
              <a:rPr lang="en-US" sz="1200">
                <a:solidFill>
                  <a:schemeClr val="dk1"/>
                </a:solidFill>
              </a:rPr>
              <a:t>Se entrenará el modelo en 4 ocasiones, donde se tomará en cuenta las 5, 10, 20 y 50 variables con un coeficiente de importancia más alto de la Base de datos. Luego se utiliza RDT (HyperTransformer) para </a:t>
            </a:r>
            <a:r>
              <a:rPr b="1" lang="en-US" sz="1200">
                <a:solidFill>
                  <a:schemeClr val="dk1"/>
                </a:solidFill>
              </a:rPr>
              <a:t>transformar</a:t>
            </a:r>
            <a:r>
              <a:rPr lang="en-US" sz="1200">
                <a:solidFill>
                  <a:schemeClr val="dk1"/>
                </a:solidFill>
              </a:rPr>
              <a:t> los datos, detectando automáticamente el tipo de cada variable y aplicando conversiones adecuadas (por ejemplo, </a:t>
            </a:r>
            <a:r>
              <a:rPr b="1" lang="en-US" sz="1200">
                <a:solidFill>
                  <a:schemeClr val="dk1"/>
                </a:solidFill>
              </a:rPr>
              <a:t>codificación de categorías, normalización, etc.</a:t>
            </a:r>
            <a:r>
              <a:rPr lang="en-US" sz="1200">
                <a:solidFill>
                  <a:schemeClr val="dk1"/>
                </a:solidFill>
              </a:rPr>
              <a:t>). Esto facilita la visualización y mejora el rendimiento de </a:t>
            </a:r>
            <a:r>
              <a:rPr b="1" lang="en-US" sz="1200">
                <a:solidFill>
                  <a:schemeClr val="dk1"/>
                </a:solidFill>
              </a:rPr>
              <a:t>K-Means</a:t>
            </a:r>
            <a:r>
              <a:rPr lang="en-US" sz="1200">
                <a:solidFill>
                  <a:schemeClr val="dk1"/>
                </a:solidFill>
              </a:rPr>
              <a:t> al eliminar ruido en los datos. </a:t>
            </a:r>
            <a:endParaRPr sz="1200">
              <a:solidFill>
                <a:schemeClr val="dk1"/>
              </a:solidFill>
            </a:endParaRPr>
          </a:p>
          <a:p>
            <a:pPr indent="0" lvl="0" marL="0" rtl="0" algn="just">
              <a:spcBef>
                <a:spcPts val="1400"/>
              </a:spcBef>
              <a:spcAft>
                <a:spcPts val="0"/>
              </a:spcAft>
              <a:buClr>
                <a:schemeClr val="dk1"/>
              </a:buClr>
              <a:buSzPts val="1100"/>
              <a:buFont typeface="Arial"/>
              <a:buNone/>
            </a:pPr>
            <a:r>
              <a:rPr lang="en-US" sz="1200">
                <a:solidFill>
                  <a:schemeClr val="dk1"/>
                </a:solidFill>
              </a:rPr>
              <a:t>Se prueban valores de </a:t>
            </a:r>
            <a:r>
              <a:rPr b="1" lang="en-US" sz="1200">
                <a:solidFill>
                  <a:schemeClr val="dk1"/>
                </a:solidFill>
              </a:rPr>
              <a:t>K desde 2 hasta 9</a:t>
            </a:r>
            <a:r>
              <a:rPr lang="en-US" sz="1200">
                <a:solidFill>
                  <a:schemeClr val="dk1"/>
                </a:solidFill>
              </a:rPr>
              <a:t> para encontrar el número óptimo de clusters</a:t>
            </a:r>
            <a:endParaRPr sz="1200">
              <a:solidFill>
                <a:schemeClr val="dk1"/>
              </a:solidFill>
            </a:endParaRPr>
          </a:p>
          <a:p>
            <a:pPr indent="0" lvl="0" marL="0" rtl="0" algn="just">
              <a:spcBef>
                <a:spcPts val="1400"/>
              </a:spcBef>
              <a:spcAft>
                <a:spcPts val="0"/>
              </a:spcAft>
              <a:buClr>
                <a:schemeClr val="dk1"/>
              </a:buClr>
              <a:buSzPts val="1100"/>
              <a:buFont typeface="Arial"/>
              <a:buNone/>
            </a:pPr>
            <a:r>
              <a:rPr lang="en-US" sz="1200">
                <a:solidFill>
                  <a:schemeClr val="dk1"/>
                </a:solidFill>
              </a:rPr>
              <a:t>Se almacena el </a:t>
            </a:r>
            <a:r>
              <a:rPr b="1" lang="en-US" sz="1200">
                <a:solidFill>
                  <a:schemeClr val="dk1"/>
                </a:solidFill>
              </a:rPr>
              <a:t>SSE (Suma de Errores Cuadrados dentro de los clusters)</a:t>
            </a:r>
            <a:r>
              <a:rPr lang="en-US" sz="1200">
                <a:solidFill>
                  <a:schemeClr val="dk1"/>
                </a:solidFill>
              </a:rPr>
              <a:t> para el </a:t>
            </a:r>
            <a:r>
              <a:rPr b="1" lang="en-US" sz="1200">
                <a:solidFill>
                  <a:schemeClr val="dk1"/>
                </a:solidFill>
              </a:rPr>
              <a:t>Método del Codo</a:t>
            </a:r>
            <a:r>
              <a:rPr lang="en-US" sz="1200">
                <a:solidFill>
                  <a:schemeClr val="dk1"/>
                </a:solidFill>
              </a:rPr>
              <a:t>.</a:t>
            </a:r>
            <a:endParaRPr sz="1200">
              <a:solidFill>
                <a:schemeClr val="dk1"/>
              </a:solidFill>
            </a:endParaRPr>
          </a:p>
          <a:p>
            <a:pPr indent="0" lvl="0" marL="0" rtl="0" algn="just">
              <a:spcBef>
                <a:spcPts val="1400"/>
              </a:spcBef>
              <a:spcAft>
                <a:spcPts val="0"/>
              </a:spcAft>
              <a:buClr>
                <a:schemeClr val="dk1"/>
              </a:buClr>
              <a:buSzPts val="1100"/>
              <a:buFont typeface="Arial"/>
              <a:buNone/>
            </a:pPr>
            <a:r>
              <a:rPr lang="en-US" sz="1200">
                <a:solidFill>
                  <a:schemeClr val="dk1"/>
                </a:solidFill>
              </a:rPr>
              <a:t>Se asignan los clusters a cada punto de datos y se calcula el </a:t>
            </a:r>
            <a:r>
              <a:rPr b="1" lang="en-US" sz="1200">
                <a:solidFill>
                  <a:schemeClr val="dk1"/>
                </a:solidFill>
              </a:rPr>
              <a:t>Índice de Silueta</a:t>
            </a:r>
            <a:r>
              <a:rPr lang="en-US" sz="1200">
                <a:solidFill>
                  <a:schemeClr val="dk1"/>
                </a:solidFill>
              </a:rPr>
              <a:t> para evaluar la calidad de los clusters</a:t>
            </a:r>
            <a:endParaRPr sz="1200">
              <a:solidFill>
                <a:schemeClr val="dk1"/>
              </a:solidFill>
            </a:endParaRPr>
          </a:p>
          <a:p>
            <a:pPr indent="0" lvl="0" marL="0" rtl="0" algn="just">
              <a:spcBef>
                <a:spcPts val="1400"/>
              </a:spcBef>
              <a:spcAft>
                <a:spcPts val="1400"/>
              </a:spcAft>
              <a:buNone/>
            </a:pPr>
            <a:r>
              <a:t/>
            </a:r>
            <a:endParaRPr sz="12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descr="A screenshot of a computer&#10;&#10;Description automatically generated" id="230" name="Google Shape;230;g340bef7319c_1_3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31" name="Google Shape;231;g340bef7319c_1_30"/>
          <p:cNvSpPr txBox="1"/>
          <p:nvPr/>
        </p:nvSpPr>
        <p:spPr>
          <a:xfrm>
            <a:off x="2139800" y="291000"/>
            <a:ext cx="3165000" cy="3972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100"/>
              <a:buNone/>
            </a:pPr>
            <a:r>
              <a:rPr b="1" lang="en-US" sz="2200">
                <a:solidFill>
                  <a:srgbClr val="A08EF1"/>
                </a:solidFill>
              </a:rPr>
              <a:t>MODELADO</a:t>
            </a:r>
            <a:endParaRPr b="1" sz="2000">
              <a:solidFill>
                <a:srgbClr val="A08EF1"/>
              </a:solidFill>
            </a:endParaRPr>
          </a:p>
        </p:txBody>
      </p:sp>
      <p:sp>
        <p:nvSpPr>
          <p:cNvPr id="232" name="Google Shape;232;g340bef7319c_1_30"/>
          <p:cNvSpPr txBox="1"/>
          <p:nvPr/>
        </p:nvSpPr>
        <p:spPr>
          <a:xfrm>
            <a:off x="688750" y="1019050"/>
            <a:ext cx="1076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ENTRENAMIENTO DEL MODELO (5 variables)</a:t>
            </a:r>
            <a:endParaRPr b="1"/>
          </a:p>
        </p:txBody>
      </p:sp>
      <p:pic>
        <p:nvPicPr>
          <p:cNvPr id="233" name="Google Shape;233;g340bef7319c_1_30"/>
          <p:cNvPicPr preferRelativeResize="0"/>
          <p:nvPr/>
        </p:nvPicPr>
        <p:blipFill>
          <a:blip r:embed="rId4">
            <a:alphaModFix/>
          </a:blip>
          <a:stretch>
            <a:fillRect/>
          </a:stretch>
        </p:blipFill>
        <p:spPr>
          <a:xfrm>
            <a:off x="329225" y="1750100"/>
            <a:ext cx="5610225" cy="3467100"/>
          </a:xfrm>
          <a:prstGeom prst="rect">
            <a:avLst/>
          </a:prstGeom>
          <a:noFill/>
          <a:ln>
            <a:noFill/>
          </a:ln>
        </p:spPr>
      </p:pic>
      <p:pic>
        <p:nvPicPr>
          <p:cNvPr id="234" name="Google Shape;234;g340bef7319c_1_30"/>
          <p:cNvPicPr preferRelativeResize="0"/>
          <p:nvPr/>
        </p:nvPicPr>
        <p:blipFill>
          <a:blip r:embed="rId5">
            <a:alphaModFix/>
          </a:blip>
          <a:stretch>
            <a:fillRect/>
          </a:stretch>
        </p:blipFill>
        <p:spPr>
          <a:xfrm>
            <a:off x="6581775" y="1292900"/>
            <a:ext cx="5610225" cy="4381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descr="A screenshot of a computer&#10;&#10;Description automatically generated" id="239" name="Google Shape;239;g3441b672629_0_14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40" name="Google Shape;240;g3441b672629_0_148"/>
          <p:cNvSpPr txBox="1"/>
          <p:nvPr/>
        </p:nvSpPr>
        <p:spPr>
          <a:xfrm>
            <a:off x="2139800" y="291000"/>
            <a:ext cx="3165000" cy="3972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100"/>
              <a:buNone/>
            </a:pPr>
            <a:r>
              <a:rPr b="1" lang="en-US" sz="2200">
                <a:solidFill>
                  <a:srgbClr val="A08EF1"/>
                </a:solidFill>
              </a:rPr>
              <a:t>MODELADO</a:t>
            </a:r>
            <a:endParaRPr b="1" sz="2000">
              <a:solidFill>
                <a:srgbClr val="A08EF1"/>
              </a:solidFill>
            </a:endParaRPr>
          </a:p>
        </p:txBody>
      </p:sp>
      <p:sp>
        <p:nvSpPr>
          <p:cNvPr id="241" name="Google Shape;241;g3441b672629_0_148"/>
          <p:cNvSpPr txBox="1"/>
          <p:nvPr/>
        </p:nvSpPr>
        <p:spPr>
          <a:xfrm>
            <a:off x="688750" y="1019050"/>
            <a:ext cx="1076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ENTRENAMIENTO DEL MODELO (10 variables)</a:t>
            </a:r>
            <a:endParaRPr b="1"/>
          </a:p>
        </p:txBody>
      </p:sp>
      <p:pic>
        <p:nvPicPr>
          <p:cNvPr id="242" name="Google Shape;242;g3441b672629_0_148"/>
          <p:cNvPicPr preferRelativeResize="0"/>
          <p:nvPr/>
        </p:nvPicPr>
        <p:blipFill>
          <a:blip r:embed="rId4">
            <a:alphaModFix/>
          </a:blip>
          <a:stretch>
            <a:fillRect/>
          </a:stretch>
        </p:blipFill>
        <p:spPr>
          <a:xfrm>
            <a:off x="469900" y="1750100"/>
            <a:ext cx="5610225" cy="3543300"/>
          </a:xfrm>
          <a:prstGeom prst="rect">
            <a:avLst/>
          </a:prstGeom>
          <a:noFill/>
          <a:ln>
            <a:noFill/>
          </a:ln>
        </p:spPr>
      </p:pic>
      <p:pic>
        <p:nvPicPr>
          <p:cNvPr id="243" name="Google Shape;243;g3441b672629_0_148"/>
          <p:cNvPicPr preferRelativeResize="0"/>
          <p:nvPr/>
        </p:nvPicPr>
        <p:blipFill>
          <a:blip r:embed="rId5">
            <a:alphaModFix/>
          </a:blip>
          <a:stretch>
            <a:fillRect/>
          </a:stretch>
        </p:blipFill>
        <p:spPr>
          <a:xfrm>
            <a:off x="6215200" y="1019050"/>
            <a:ext cx="5610225" cy="4419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340d8df87d0_0_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95" name="Google Shape;95;g340d8df87d0_0_2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descr="A screenshot of a computer&#10;&#10;Description automatically generated" id="96" name="Google Shape;96;g340d8df87d0_0_20"/>
          <p:cNvPicPr preferRelativeResize="0"/>
          <p:nvPr/>
        </p:nvPicPr>
        <p:blipFill rotWithShape="1">
          <a:blip r:embed="rId3">
            <a:alphaModFix/>
          </a:blip>
          <a:srcRect b="0" l="0" r="0" t="0"/>
          <a:stretch/>
        </p:blipFill>
        <p:spPr>
          <a:xfrm>
            <a:off x="-71300" y="0"/>
            <a:ext cx="12192000" cy="6858000"/>
          </a:xfrm>
          <a:prstGeom prst="rect">
            <a:avLst/>
          </a:prstGeom>
          <a:noFill/>
          <a:ln>
            <a:noFill/>
          </a:ln>
        </p:spPr>
      </p:pic>
      <p:sp>
        <p:nvSpPr>
          <p:cNvPr id="97" name="Google Shape;97;g340d8df87d0_0_20"/>
          <p:cNvSpPr txBox="1"/>
          <p:nvPr/>
        </p:nvSpPr>
        <p:spPr>
          <a:xfrm>
            <a:off x="359300" y="846925"/>
            <a:ext cx="10878600" cy="5633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Font typeface="Arial"/>
              <a:buNone/>
            </a:pPr>
            <a:r>
              <a:rPr b="1" lang="en-US" sz="1800">
                <a:solidFill>
                  <a:srgbClr val="A08EF1"/>
                </a:solidFill>
              </a:rPr>
              <a:t>ACTIVIDAD</a:t>
            </a:r>
            <a:endParaRPr b="1" sz="2000">
              <a:solidFill>
                <a:schemeClr val="dk1"/>
              </a:solidFill>
              <a:latin typeface="Calibri"/>
              <a:ea typeface="Calibri"/>
              <a:cs typeface="Calibri"/>
              <a:sym typeface="Calibri"/>
            </a:endParaRPr>
          </a:p>
          <a:p>
            <a:pPr indent="0" lvl="0" marL="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rtl="0" algn="l">
              <a:spcBef>
                <a:spcPts val="0"/>
              </a:spcBef>
              <a:spcAft>
                <a:spcPts val="0"/>
              </a:spcAft>
              <a:buNone/>
            </a:pPr>
            <a:r>
              <a:rPr b="1" lang="en-US" sz="2000">
                <a:solidFill>
                  <a:schemeClr val="dk1"/>
                </a:solidFill>
                <a:latin typeface="Calibri"/>
                <a:ea typeface="Calibri"/>
                <a:cs typeface="Calibri"/>
                <a:sym typeface="Calibri"/>
              </a:rPr>
              <a:t>1</a:t>
            </a:r>
            <a:r>
              <a:rPr b="1" lang="en-US" sz="2000">
                <a:solidFill>
                  <a:schemeClr val="dk1"/>
                </a:solidFill>
              </a:rPr>
              <a:t>.</a:t>
            </a:r>
            <a:r>
              <a:rPr lang="en-US" sz="2000">
                <a:solidFill>
                  <a:schemeClr val="dk1"/>
                </a:solidFill>
              </a:rPr>
              <a:t>Un vendedor de tacos abrió su negocio sin registrarlo. Un día llegó un inspector de impuestos, y él fingió ser un cliente comiendo para evitar la multa.</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b="1" lang="en-US" sz="2000">
                <a:solidFill>
                  <a:schemeClr val="dk1"/>
                </a:solidFill>
              </a:rPr>
              <a:t>2.</a:t>
            </a:r>
            <a:r>
              <a:rPr lang="en-US" sz="2000">
                <a:solidFill>
                  <a:schemeClr val="dk1"/>
                </a:solidFill>
              </a:rPr>
              <a:t> Un tipo intentó abrir un negocio de “Uber para los perros”, donde los clientes podían pedir transporte solo para sus mascotas. Cuando quiso registrarlo legalmente, el gobierno le preguntó si tenía licencia de taxista de perros.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b="1" lang="en-US" sz="2000">
                <a:solidFill>
                  <a:schemeClr val="dk1"/>
                </a:solidFill>
              </a:rPr>
              <a:t>3. La barbería mágica:</a:t>
            </a:r>
            <a:r>
              <a:rPr lang="en-US" sz="2000">
                <a:solidFill>
                  <a:schemeClr val="dk1"/>
                </a:solidFill>
              </a:rPr>
              <a:t> Un barbero trabajaba sin registro y, para evitar impuestos, decía que en realidad era un “artista del cabello” y que los cortes eran “performances de arte en vivo”.</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b="1" lang="en-US" sz="2000">
                <a:solidFill>
                  <a:schemeClr val="dk1"/>
                </a:solidFill>
              </a:rPr>
              <a:t>4.</a:t>
            </a:r>
            <a:r>
              <a:rPr lang="en-US" sz="2000">
                <a:solidFill>
                  <a:schemeClr val="dk1"/>
                </a:solidFill>
              </a:rPr>
              <a:t> </a:t>
            </a:r>
            <a:r>
              <a:rPr b="1" lang="en-US" sz="2000">
                <a:solidFill>
                  <a:schemeClr val="dk1"/>
                </a:solidFill>
              </a:rPr>
              <a:t>El influencer sin marca: </a:t>
            </a:r>
            <a:r>
              <a:rPr lang="en-US" sz="2000">
                <a:solidFill>
                  <a:schemeClr val="dk1"/>
                </a:solidFill>
              </a:rPr>
              <a:t>Un youtuber vendía productos sin registrar su marca. Cuando quiso hacerlo, descubrió que un fan ya había registrado el nombre y ahora le cobraba por usarlo.</a:t>
            </a:r>
            <a:endParaRPr sz="2000">
              <a:solidFill>
                <a:schemeClr val="dk1"/>
              </a:solidFill>
            </a:endParaRPr>
          </a:p>
          <a:p>
            <a:pPr indent="0" lvl="0" marL="0" rtl="0" algn="l">
              <a:spcBef>
                <a:spcPts val="0"/>
              </a:spcBef>
              <a:spcAft>
                <a:spcPts val="0"/>
              </a:spcAft>
              <a:buNone/>
            </a:pPr>
            <a:r>
              <a:t/>
            </a:r>
            <a:endParaRPr sz="2800">
              <a:solidFill>
                <a:schemeClr val="dk1"/>
              </a:solidFill>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descr="A screenshot of a computer&#10;&#10;Description automatically generated" id="248" name="Google Shape;248;g3441b672629_0_16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49" name="Google Shape;249;g3441b672629_0_160"/>
          <p:cNvSpPr txBox="1"/>
          <p:nvPr/>
        </p:nvSpPr>
        <p:spPr>
          <a:xfrm>
            <a:off x="2139800" y="291000"/>
            <a:ext cx="3165000" cy="3972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100"/>
              <a:buNone/>
            </a:pPr>
            <a:r>
              <a:rPr b="1" lang="en-US" sz="2200">
                <a:solidFill>
                  <a:srgbClr val="A08EF1"/>
                </a:solidFill>
              </a:rPr>
              <a:t>MODELADO</a:t>
            </a:r>
            <a:endParaRPr b="1" sz="2000">
              <a:solidFill>
                <a:srgbClr val="A08EF1"/>
              </a:solidFill>
            </a:endParaRPr>
          </a:p>
        </p:txBody>
      </p:sp>
      <p:sp>
        <p:nvSpPr>
          <p:cNvPr id="250" name="Google Shape;250;g3441b672629_0_160"/>
          <p:cNvSpPr txBox="1"/>
          <p:nvPr/>
        </p:nvSpPr>
        <p:spPr>
          <a:xfrm>
            <a:off x="688750" y="1019050"/>
            <a:ext cx="1076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ENTRENAMIENTO DEL MODELO (20 variables)</a:t>
            </a:r>
            <a:endParaRPr b="1"/>
          </a:p>
        </p:txBody>
      </p:sp>
      <p:pic>
        <p:nvPicPr>
          <p:cNvPr id="251" name="Google Shape;251;g3441b672629_0_160"/>
          <p:cNvPicPr preferRelativeResize="0"/>
          <p:nvPr/>
        </p:nvPicPr>
        <p:blipFill>
          <a:blip r:embed="rId4">
            <a:alphaModFix/>
          </a:blip>
          <a:stretch>
            <a:fillRect/>
          </a:stretch>
        </p:blipFill>
        <p:spPr>
          <a:xfrm>
            <a:off x="542225" y="1750100"/>
            <a:ext cx="5610225" cy="3429000"/>
          </a:xfrm>
          <a:prstGeom prst="rect">
            <a:avLst/>
          </a:prstGeom>
          <a:noFill/>
          <a:ln>
            <a:noFill/>
          </a:ln>
        </p:spPr>
      </p:pic>
      <p:pic>
        <p:nvPicPr>
          <p:cNvPr id="252" name="Google Shape;252;g3441b672629_0_160"/>
          <p:cNvPicPr preferRelativeResize="0"/>
          <p:nvPr/>
        </p:nvPicPr>
        <p:blipFill>
          <a:blip r:embed="rId5">
            <a:alphaModFix/>
          </a:blip>
          <a:stretch>
            <a:fillRect/>
          </a:stretch>
        </p:blipFill>
        <p:spPr>
          <a:xfrm>
            <a:off x="6264050" y="1019050"/>
            <a:ext cx="5610225" cy="4410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descr="A screenshot of a computer&#10;&#10;Description automatically generated" id="257" name="Google Shape;257;g3441b672629_0_17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58" name="Google Shape;258;g3441b672629_0_172"/>
          <p:cNvSpPr txBox="1"/>
          <p:nvPr/>
        </p:nvSpPr>
        <p:spPr>
          <a:xfrm>
            <a:off x="2139800" y="291000"/>
            <a:ext cx="3165000" cy="3972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100"/>
              <a:buNone/>
            </a:pPr>
            <a:r>
              <a:rPr b="1" lang="en-US" sz="2200">
                <a:solidFill>
                  <a:srgbClr val="A08EF1"/>
                </a:solidFill>
              </a:rPr>
              <a:t>MODELADO</a:t>
            </a:r>
            <a:endParaRPr b="1" sz="2000">
              <a:solidFill>
                <a:srgbClr val="A08EF1"/>
              </a:solidFill>
            </a:endParaRPr>
          </a:p>
        </p:txBody>
      </p:sp>
      <p:sp>
        <p:nvSpPr>
          <p:cNvPr id="259" name="Google Shape;259;g3441b672629_0_172"/>
          <p:cNvSpPr txBox="1"/>
          <p:nvPr/>
        </p:nvSpPr>
        <p:spPr>
          <a:xfrm>
            <a:off x="688750" y="1019050"/>
            <a:ext cx="1076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ENTRENAMIENTO DEL MODELO (50 variables)</a:t>
            </a:r>
            <a:endParaRPr b="1"/>
          </a:p>
        </p:txBody>
      </p:sp>
      <p:pic>
        <p:nvPicPr>
          <p:cNvPr id="260" name="Google Shape;260;g3441b672629_0_172"/>
          <p:cNvPicPr preferRelativeResize="0"/>
          <p:nvPr/>
        </p:nvPicPr>
        <p:blipFill>
          <a:blip r:embed="rId4">
            <a:alphaModFix/>
          </a:blip>
          <a:stretch>
            <a:fillRect/>
          </a:stretch>
        </p:blipFill>
        <p:spPr>
          <a:xfrm>
            <a:off x="567575" y="1750100"/>
            <a:ext cx="5610225" cy="3400425"/>
          </a:xfrm>
          <a:prstGeom prst="rect">
            <a:avLst/>
          </a:prstGeom>
          <a:noFill/>
          <a:ln>
            <a:noFill/>
          </a:ln>
        </p:spPr>
      </p:pic>
      <p:pic>
        <p:nvPicPr>
          <p:cNvPr id="261" name="Google Shape;261;g3441b672629_0_172"/>
          <p:cNvPicPr preferRelativeResize="0"/>
          <p:nvPr/>
        </p:nvPicPr>
        <p:blipFill>
          <a:blip r:embed="rId5">
            <a:alphaModFix/>
          </a:blip>
          <a:stretch>
            <a:fillRect/>
          </a:stretch>
        </p:blipFill>
        <p:spPr>
          <a:xfrm>
            <a:off x="6177800" y="1019050"/>
            <a:ext cx="5610225" cy="4381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descr="A screenshot of a computer&#10;&#10;Description automatically generated" id="266" name="Google Shape;266;p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67" name="Google Shape;267;p9"/>
          <p:cNvSpPr txBox="1"/>
          <p:nvPr/>
        </p:nvSpPr>
        <p:spPr>
          <a:xfrm>
            <a:off x="2139800" y="291000"/>
            <a:ext cx="5875800" cy="3972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100"/>
              <a:buNone/>
            </a:pPr>
            <a:r>
              <a:rPr b="1" lang="en-US" sz="2200">
                <a:solidFill>
                  <a:srgbClr val="A08EF1"/>
                </a:solidFill>
              </a:rPr>
              <a:t>INTERPRETACIÓN</a:t>
            </a:r>
            <a:r>
              <a:rPr b="1" lang="en-US" sz="2200">
                <a:solidFill>
                  <a:srgbClr val="A08EF1"/>
                </a:solidFill>
              </a:rPr>
              <a:t> DE RESULTADOS</a:t>
            </a:r>
            <a:endParaRPr b="1" sz="2000">
              <a:solidFill>
                <a:srgbClr val="A08EF1"/>
              </a:solidFill>
            </a:endParaRPr>
          </a:p>
        </p:txBody>
      </p:sp>
      <p:sp>
        <p:nvSpPr>
          <p:cNvPr id="268" name="Google Shape;268;p9"/>
          <p:cNvSpPr txBox="1"/>
          <p:nvPr/>
        </p:nvSpPr>
        <p:spPr>
          <a:xfrm>
            <a:off x="518100" y="1086325"/>
            <a:ext cx="11155800" cy="738900"/>
          </a:xfrm>
          <a:prstGeom prst="rect">
            <a:avLst/>
          </a:prstGeom>
          <a:noFill/>
          <a:ln>
            <a:noFill/>
          </a:ln>
        </p:spPr>
        <p:txBody>
          <a:bodyPr anchorCtr="0" anchor="t" bIns="91425" lIns="91425" spcFirstLastPara="1" rIns="91425" wrap="square" tIns="91425">
            <a:spAutoFit/>
          </a:bodyPr>
          <a:lstStyle/>
          <a:p>
            <a:pPr indent="0" lvl="0" marL="0" rtl="0" algn="just">
              <a:spcBef>
                <a:spcPts val="1200"/>
              </a:spcBef>
              <a:spcAft>
                <a:spcPts val="1200"/>
              </a:spcAft>
              <a:buClr>
                <a:schemeClr val="dk1"/>
              </a:buClr>
              <a:buSzPts val="1100"/>
              <a:buFont typeface="Arial"/>
              <a:buNone/>
            </a:pPr>
            <a:r>
              <a:rPr lang="en-US" sz="1200">
                <a:solidFill>
                  <a:schemeClr val="dk1"/>
                </a:solidFill>
              </a:rPr>
              <a:t>El análisis de los datos permitió segmentar los micronegocios colombianos en </a:t>
            </a:r>
            <a:r>
              <a:rPr b="1" lang="en-US" sz="1200">
                <a:solidFill>
                  <a:schemeClr val="dk1"/>
                </a:solidFill>
              </a:rPr>
              <a:t>cuatro grupos diferenciados</a:t>
            </a:r>
            <a:r>
              <a:rPr lang="en-US" sz="1200">
                <a:solidFill>
                  <a:schemeClr val="dk1"/>
                </a:solidFill>
              </a:rPr>
              <a:t>, con base en sus características estructurales, financieras y tecnológicas. La selección de </a:t>
            </a:r>
            <a:r>
              <a:rPr b="1" lang="en-US" sz="1200">
                <a:solidFill>
                  <a:schemeClr val="dk1"/>
                </a:solidFill>
              </a:rPr>
              <a:t>K = 4 clusters</a:t>
            </a:r>
            <a:r>
              <a:rPr lang="en-US" sz="1200">
                <a:solidFill>
                  <a:schemeClr val="dk1"/>
                </a:solidFill>
              </a:rPr>
              <a:t>, determinada por el </a:t>
            </a:r>
            <a:r>
              <a:rPr b="1" lang="en-US" sz="1200">
                <a:solidFill>
                  <a:schemeClr val="dk1"/>
                </a:solidFill>
              </a:rPr>
              <a:t>Método del Codo</a:t>
            </a:r>
            <a:r>
              <a:rPr lang="en-US" sz="1200">
                <a:solidFill>
                  <a:schemeClr val="dk1"/>
                </a:solidFill>
              </a:rPr>
              <a:t> y validada con el </a:t>
            </a:r>
            <a:r>
              <a:rPr b="1" lang="en-US" sz="1200">
                <a:solidFill>
                  <a:schemeClr val="dk1"/>
                </a:solidFill>
              </a:rPr>
              <a:t>Índice de Silueta</a:t>
            </a:r>
            <a:r>
              <a:rPr lang="en-US" sz="1200">
                <a:solidFill>
                  <a:schemeClr val="dk1"/>
                </a:solidFill>
              </a:rPr>
              <a:t>, proporcionó una agrupación adecuada con menor error y mayor coherencia en los datos.</a:t>
            </a:r>
            <a:endParaRPr sz="1200">
              <a:solidFill>
                <a:schemeClr val="dk1"/>
              </a:solidFill>
            </a:endParaRPr>
          </a:p>
        </p:txBody>
      </p:sp>
      <p:sp>
        <p:nvSpPr>
          <p:cNvPr id="269" name="Google Shape;269;p9"/>
          <p:cNvSpPr txBox="1"/>
          <p:nvPr/>
        </p:nvSpPr>
        <p:spPr>
          <a:xfrm>
            <a:off x="518100" y="3998500"/>
            <a:ext cx="11155800" cy="1477500"/>
          </a:xfrm>
          <a:prstGeom prst="rect">
            <a:avLst/>
          </a:prstGeom>
          <a:noFill/>
          <a:ln>
            <a:noFill/>
          </a:ln>
        </p:spPr>
        <p:txBody>
          <a:bodyPr anchorCtr="0" anchor="t" bIns="91425" lIns="91425" spcFirstLastPara="1" rIns="91425" wrap="square" tIns="91425">
            <a:spAutoFit/>
          </a:bodyPr>
          <a:lstStyle/>
          <a:p>
            <a:pPr indent="-304800" lvl="0" marL="457200" rtl="0" algn="l">
              <a:spcBef>
                <a:spcPts val="1200"/>
              </a:spcBef>
              <a:spcAft>
                <a:spcPts val="0"/>
              </a:spcAft>
              <a:buClr>
                <a:schemeClr val="dk1"/>
              </a:buClr>
              <a:buSzPts val="1200"/>
              <a:buChar char="●"/>
            </a:pPr>
            <a:r>
              <a:rPr b="1" lang="en-US" sz="1200">
                <a:solidFill>
                  <a:schemeClr val="dk1"/>
                </a:solidFill>
              </a:rPr>
              <a:t>Cluster 2: Micronegocios en transición con financiamiento moderado</a:t>
            </a:r>
            <a:br>
              <a:rPr b="1" lang="en-US" sz="1200">
                <a:solidFill>
                  <a:schemeClr val="dk1"/>
                </a:solidFill>
              </a:rPr>
            </a:br>
            <a:endParaRPr b="1" sz="1200">
              <a:solidFill>
                <a:schemeClr val="dk1"/>
              </a:solidFill>
            </a:endParaRPr>
          </a:p>
          <a:p>
            <a:pPr indent="-304800" lvl="1" marL="914400" rtl="0" algn="l">
              <a:spcBef>
                <a:spcPts val="0"/>
              </a:spcBef>
              <a:spcAft>
                <a:spcPts val="0"/>
              </a:spcAft>
              <a:buClr>
                <a:schemeClr val="dk1"/>
              </a:buClr>
              <a:buSzPts val="1200"/>
              <a:buChar char="○"/>
            </a:pPr>
            <a:r>
              <a:rPr lang="en-US" sz="1200">
                <a:solidFill>
                  <a:schemeClr val="dk1"/>
                </a:solidFill>
              </a:rPr>
              <a:t>Tienen </a:t>
            </a:r>
            <a:r>
              <a:rPr b="1" lang="en-US" sz="1200">
                <a:solidFill>
                  <a:schemeClr val="dk1"/>
                </a:solidFill>
              </a:rPr>
              <a:t>mayor estabilidad</a:t>
            </a:r>
            <a:r>
              <a:rPr lang="en-US" sz="1200">
                <a:solidFill>
                  <a:schemeClr val="dk1"/>
                </a:solidFill>
              </a:rPr>
              <a:t> en el tiempo, con </a:t>
            </a:r>
            <a:r>
              <a:rPr b="1" lang="en-US" sz="1200">
                <a:solidFill>
                  <a:schemeClr val="dk1"/>
                </a:solidFill>
              </a:rPr>
              <a:t>44% operando más de 10 años</a:t>
            </a:r>
            <a:r>
              <a:rPr lang="en-US" sz="1200">
                <a:solidFill>
                  <a:schemeClr val="dk1"/>
                </a:solidFill>
              </a:rPr>
              <a:t>.</a:t>
            </a:r>
            <a:endParaRPr sz="1200">
              <a:solidFill>
                <a:schemeClr val="dk1"/>
              </a:solidFill>
            </a:endParaRPr>
          </a:p>
          <a:p>
            <a:pPr indent="-304800" lvl="1" marL="914400" rtl="0" algn="l">
              <a:spcBef>
                <a:spcPts val="0"/>
              </a:spcBef>
              <a:spcAft>
                <a:spcPts val="0"/>
              </a:spcAft>
              <a:buClr>
                <a:schemeClr val="dk1"/>
              </a:buClr>
              <a:buSzPts val="1200"/>
              <a:buChar char="○"/>
            </a:pPr>
            <a:r>
              <a:rPr lang="en-US" sz="1200">
                <a:solidFill>
                  <a:schemeClr val="dk1"/>
                </a:solidFill>
              </a:rPr>
              <a:t>Uso </a:t>
            </a:r>
            <a:r>
              <a:rPr b="1" lang="en-US" sz="1200">
                <a:solidFill>
                  <a:schemeClr val="dk1"/>
                </a:solidFill>
              </a:rPr>
              <a:t>moderado de registros contables</a:t>
            </a:r>
            <a:r>
              <a:rPr lang="en-US" sz="1200">
                <a:solidFill>
                  <a:schemeClr val="dk1"/>
                </a:solidFill>
              </a:rPr>
              <a:t> (33% lo hace, principalmente con libretas, Excel o caja registradora).</a:t>
            </a:r>
            <a:endParaRPr sz="1200">
              <a:solidFill>
                <a:schemeClr val="dk1"/>
              </a:solidFill>
            </a:endParaRPr>
          </a:p>
          <a:p>
            <a:pPr indent="-304800" lvl="1" marL="914400" rtl="0" algn="l">
              <a:spcBef>
                <a:spcPts val="0"/>
              </a:spcBef>
              <a:spcAft>
                <a:spcPts val="0"/>
              </a:spcAft>
              <a:buClr>
                <a:schemeClr val="dk1"/>
              </a:buClr>
              <a:buSzPts val="1200"/>
              <a:buChar char="○"/>
            </a:pPr>
            <a:r>
              <a:rPr lang="en-US" sz="1200">
                <a:solidFill>
                  <a:schemeClr val="dk1"/>
                </a:solidFill>
              </a:rPr>
              <a:t>Mayor adopción de financiamiento: </a:t>
            </a:r>
            <a:r>
              <a:rPr b="1" lang="en-US" sz="1200">
                <a:solidFill>
                  <a:schemeClr val="dk1"/>
                </a:solidFill>
              </a:rPr>
              <a:t>59% inició con ahorros personales y 17% no necesitó financiación</a:t>
            </a:r>
            <a:r>
              <a:rPr lang="en-US" sz="1200">
                <a:solidFill>
                  <a:schemeClr val="dk1"/>
                </a:solidFill>
              </a:rPr>
              <a:t>.</a:t>
            </a:r>
            <a:endParaRPr sz="1200">
              <a:solidFill>
                <a:schemeClr val="dk1"/>
              </a:solidFill>
            </a:endParaRPr>
          </a:p>
          <a:p>
            <a:pPr indent="-304800" lvl="1" marL="914400" rtl="0" algn="l">
              <a:spcBef>
                <a:spcPts val="0"/>
              </a:spcBef>
              <a:spcAft>
                <a:spcPts val="0"/>
              </a:spcAft>
              <a:buClr>
                <a:schemeClr val="dk1"/>
              </a:buClr>
              <a:buSzPts val="1200"/>
              <a:buChar char="○"/>
            </a:pPr>
            <a:r>
              <a:rPr lang="en-US" sz="1200">
                <a:solidFill>
                  <a:schemeClr val="dk1"/>
                </a:solidFill>
              </a:rPr>
              <a:t>Aunque presentan </a:t>
            </a:r>
            <a:r>
              <a:rPr b="1" lang="en-US" sz="1200">
                <a:solidFill>
                  <a:schemeClr val="dk1"/>
                </a:solidFill>
              </a:rPr>
              <a:t>un nivel de formalización medio</a:t>
            </a:r>
            <a:r>
              <a:rPr lang="en-US" sz="1200">
                <a:solidFill>
                  <a:schemeClr val="dk1"/>
                </a:solidFill>
              </a:rPr>
              <a:t>, siguen enfrentando barreras en su crecimiento.</a:t>
            </a:r>
            <a:endParaRPr sz="1200">
              <a:solidFill>
                <a:schemeClr val="dk1"/>
              </a:solidFill>
            </a:endParaRPr>
          </a:p>
          <a:p>
            <a:pPr indent="-304800" lvl="1" marL="914400" rtl="0" algn="l">
              <a:spcBef>
                <a:spcPts val="0"/>
              </a:spcBef>
              <a:spcAft>
                <a:spcPts val="0"/>
              </a:spcAft>
              <a:buClr>
                <a:schemeClr val="dk1"/>
              </a:buClr>
              <a:buSzPts val="1200"/>
              <a:buChar char="○"/>
            </a:pPr>
            <a:r>
              <a:rPr lang="en-US" sz="1200">
                <a:solidFill>
                  <a:schemeClr val="dk1"/>
                </a:solidFill>
              </a:rPr>
              <a:t>Se han mantenido operando pese a la falta de estrategias digitales y su acceso limitado a tecnología.</a:t>
            </a:r>
            <a:endParaRPr sz="1200">
              <a:solidFill>
                <a:schemeClr val="dk1"/>
              </a:solidFill>
            </a:endParaRPr>
          </a:p>
        </p:txBody>
      </p:sp>
      <p:sp>
        <p:nvSpPr>
          <p:cNvPr id="270" name="Google Shape;270;p9"/>
          <p:cNvSpPr txBox="1"/>
          <p:nvPr/>
        </p:nvSpPr>
        <p:spPr>
          <a:xfrm>
            <a:off x="364725" y="1915313"/>
            <a:ext cx="11155800" cy="2370300"/>
          </a:xfrm>
          <a:prstGeom prst="rect">
            <a:avLst/>
          </a:prstGeom>
          <a:noFill/>
          <a:ln>
            <a:noFill/>
          </a:ln>
        </p:spPr>
        <p:txBody>
          <a:bodyPr anchorCtr="0" anchor="t" bIns="91425" lIns="91425" spcFirstLastPara="1" rIns="91425" wrap="square" tIns="91425">
            <a:spAutoFit/>
          </a:bodyPr>
          <a:lstStyle/>
          <a:p>
            <a:pPr indent="-304800" lvl="0" marL="457200" rtl="0" algn="l">
              <a:spcBef>
                <a:spcPts val="1200"/>
              </a:spcBef>
              <a:spcAft>
                <a:spcPts val="0"/>
              </a:spcAft>
              <a:buClr>
                <a:schemeClr val="dk1"/>
              </a:buClr>
              <a:buSzPts val="1200"/>
              <a:buChar char="●"/>
            </a:pPr>
            <a:r>
              <a:rPr b="1" lang="en-US" sz="1200">
                <a:solidFill>
                  <a:schemeClr val="dk1"/>
                </a:solidFill>
              </a:rPr>
              <a:t>Cluster 1: Micronegocios de baja formalización y adopción tecnológica</a:t>
            </a:r>
            <a:br>
              <a:rPr b="1" lang="en-US" sz="1200">
                <a:solidFill>
                  <a:schemeClr val="dk1"/>
                </a:solidFill>
              </a:rPr>
            </a:br>
            <a:endParaRPr b="1" sz="1200">
              <a:solidFill>
                <a:schemeClr val="dk1"/>
              </a:solidFill>
            </a:endParaRPr>
          </a:p>
          <a:p>
            <a:pPr indent="-304800" lvl="1" marL="914400" rtl="0" algn="l">
              <a:spcBef>
                <a:spcPts val="0"/>
              </a:spcBef>
              <a:spcAft>
                <a:spcPts val="0"/>
              </a:spcAft>
              <a:buClr>
                <a:schemeClr val="dk1"/>
              </a:buClr>
              <a:buSzPts val="1200"/>
              <a:buChar char="○"/>
            </a:pPr>
            <a:r>
              <a:rPr lang="en-US" sz="1200">
                <a:solidFill>
                  <a:schemeClr val="dk1"/>
                </a:solidFill>
              </a:rPr>
              <a:t>Representa el grupo más numeroso.</a:t>
            </a:r>
            <a:endParaRPr sz="1200">
              <a:solidFill>
                <a:schemeClr val="dk1"/>
              </a:solidFill>
            </a:endParaRPr>
          </a:p>
          <a:p>
            <a:pPr indent="-304800" lvl="1" marL="914400" rtl="0" algn="l">
              <a:spcBef>
                <a:spcPts val="0"/>
              </a:spcBef>
              <a:spcAft>
                <a:spcPts val="0"/>
              </a:spcAft>
              <a:buClr>
                <a:schemeClr val="dk1"/>
              </a:buClr>
              <a:buSzPts val="1200"/>
              <a:buChar char="○"/>
            </a:pPr>
            <a:r>
              <a:rPr lang="en-US" sz="1200">
                <a:solidFill>
                  <a:schemeClr val="dk1"/>
                </a:solidFill>
              </a:rPr>
              <a:t>Predominan negocios del sector </a:t>
            </a:r>
            <a:r>
              <a:rPr b="1" lang="en-US" sz="1200">
                <a:solidFill>
                  <a:schemeClr val="dk1"/>
                </a:solidFill>
              </a:rPr>
              <a:t>servicios (49%) y comercio (28%)</a:t>
            </a:r>
            <a:r>
              <a:rPr lang="en-US" sz="1200">
                <a:solidFill>
                  <a:schemeClr val="dk1"/>
                </a:solidFill>
              </a:rPr>
              <a:t>.</a:t>
            </a:r>
            <a:endParaRPr sz="1200">
              <a:solidFill>
                <a:schemeClr val="dk1"/>
              </a:solidFill>
            </a:endParaRPr>
          </a:p>
          <a:p>
            <a:pPr indent="-304800" lvl="1" marL="914400" rtl="0" algn="l">
              <a:spcBef>
                <a:spcPts val="0"/>
              </a:spcBef>
              <a:spcAft>
                <a:spcPts val="0"/>
              </a:spcAft>
              <a:buClr>
                <a:schemeClr val="dk1"/>
              </a:buClr>
              <a:buSzPts val="1200"/>
              <a:buChar char="○"/>
            </a:pPr>
            <a:r>
              <a:rPr lang="en-US" sz="1200">
                <a:solidFill>
                  <a:schemeClr val="dk1"/>
                </a:solidFill>
              </a:rPr>
              <a:t>Alta informalidad: </a:t>
            </a:r>
            <a:r>
              <a:rPr b="1" lang="en-US" sz="1200">
                <a:solidFill>
                  <a:schemeClr val="dk1"/>
                </a:solidFill>
              </a:rPr>
              <a:t>89% no están registrados en la Cámara de Comercio y 87% no están registrados ante una autoridad local o estatal</a:t>
            </a:r>
            <a:r>
              <a:rPr lang="en-US" sz="1200">
                <a:solidFill>
                  <a:schemeClr val="dk1"/>
                </a:solidFill>
              </a:rPr>
              <a:t>.</a:t>
            </a:r>
            <a:endParaRPr sz="1200">
              <a:solidFill>
                <a:schemeClr val="dk1"/>
              </a:solidFill>
            </a:endParaRPr>
          </a:p>
          <a:p>
            <a:pPr indent="-304800" lvl="1" marL="914400" rtl="0" algn="l">
              <a:spcBef>
                <a:spcPts val="0"/>
              </a:spcBef>
              <a:spcAft>
                <a:spcPts val="0"/>
              </a:spcAft>
              <a:buClr>
                <a:schemeClr val="dk1"/>
              </a:buClr>
              <a:buSzPts val="1200"/>
              <a:buChar char="○"/>
            </a:pPr>
            <a:r>
              <a:rPr lang="en-US" sz="1200">
                <a:solidFill>
                  <a:schemeClr val="dk1"/>
                </a:solidFill>
              </a:rPr>
              <a:t>Baja digitalización: </a:t>
            </a:r>
            <a:r>
              <a:rPr b="1" lang="en-US" sz="1200">
                <a:solidFill>
                  <a:schemeClr val="dk1"/>
                </a:solidFill>
              </a:rPr>
              <a:t>89% no utiliza dispositivos electrónicos y 59% no tiene acceso a internet</a:t>
            </a:r>
            <a:r>
              <a:rPr lang="en-US" sz="1200">
                <a:solidFill>
                  <a:schemeClr val="dk1"/>
                </a:solidFill>
              </a:rPr>
              <a:t>.</a:t>
            </a:r>
            <a:endParaRPr sz="1200">
              <a:solidFill>
                <a:schemeClr val="dk1"/>
              </a:solidFill>
            </a:endParaRPr>
          </a:p>
          <a:p>
            <a:pPr indent="-304800" lvl="1" marL="914400" rtl="0" algn="l">
              <a:spcBef>
                <a:spcPts val="0"/>
              </a:spcBef>
              <a:spcAft>
                <a:spcPts val="0"/>
              </a:spcAft>
              <a:buClr>
                <a:schemeClr val="dk1"/>
              </a:buClr>
              <a:buSzPts val="1200"/>
              <a:buChar char="○"/>
            </a:pPr>
            <a:r>
              <a:rPr lang="en-US" sz="1200">
                <a:solidFill>
                  <a:schemeClr val="dk1"/>
                </a:solidFill>
              </a:rPr>
              <a:t>Bajo acceso a financiamiento: </a:t>
            </a:r>
            <a:r>
              <a:rPr b="1" lang="en-US" sz="1200">
                <a:solidFill>
                  <a:schemeClr val="dk1"/>
                </a:solidFill>
              </a:rPr>
              <a:t>solo el 18% solicitó crédito y el 81% no ahorra, en su mayoría porque los ingresos no alcanzan</a:t>
            </a:r>
            <a:r>
              <a:rPr lang="en-US" sz="1200">
                <a:solidFill>
                  <a:schemeClr val="dk1"/>
                </a:solidFill>
              </a:rPr>
              <a:t>.</a:t>
            </a:r>
            <a:endParaRPr sz="1200">
              <a:solidFill>
                <a:schemeClr val="dk1"/>
              </a:solidFill>
            </a:endParaRPr>
          </a:p>
          <a:p>
            <a:pPr indent="-304800" lvl="1" marL="914400" rtl="0" algn="l">
              <a:spcBef>
                <a:spcPts val="0"/>
              </a:spcBef>
              <a:spcAft>
                <a:spcPts val="0"/>
              </a:spcAft>
              <a:buClr>
                <a:schemeClr val="dk1"/>
              </a:buClr>
              <a:buSzPts val="1200"/>
              <a:buChar char="○"/>
            </a:pPr>
            <a:r>
              <a:rPr lang="en-US" sz="1200">
                <a:solidFill>
                  <a:schemeClr val="dk1"/>
                </a:solidFill>
              </a:rPr>
              <a:t>Operan mayormente desde viviendas (30%) o a domicilio (19%).</a:t>
            </a:r>
            <a:endParaRPr sz="1200">
              <a:solidFill>
                <a:schemeClr val="dk1"/>
              </a:solidFill>
            </a:endParaRPr>
          </a:p>
          <a:p>
            <a:pPr indent="-304800" lvl="1" marL="914400" rtl="0" algn="l">
              <a:spcBef>
                <a:spcPts val="0"/>
              </a:spcBef>
              <a:spcAft>
                <a:spcPts val="0"/>
              </a:spcAft>
              <a:buClr>
                <a:schemeClr val="dk1"/>
              </a:buClr>
              <a:buSzPts val="1200"/>
              <a:buChar char="○"/>
            </a:pPr>
            <a:r>
              <a:rPr lang="en-US" sz="1200">
                <a:solidFill>
                  <a:schemeClr val="dk1"/>
                </a:solidFill>
              </a:rPr>
              <a:t>La mayoría tienen </a:t>
            </a:r>
            <a:r>
              <a:rPr b="1" lang="en-US" sz="1200">
                <a:solidFill>
                  <a:schemeClr val="dk1"/>
                </a:solidFill>
              </a:rPr>
              <a:t>ingresos mensuales entre $400.000 y $1.000.000</a:t>
            </a:r>
            <a:r>
              <a:rPr lang="en-US" sz="1200">
                <a:solidFill>
                  <a:schemeClr val="dk1"/>
                </a:solidFill>
              </a:rPr>
              <a:t> y ventas anuales de </a:t>
            </a:r>
            <a:r>
              <a:rPr b="1" lang="en-US" sz="1200">
                <a:solidFill>
                  <a:schemeClr val="dk1"/>
                </a:solidFill>
              </a:rPr>
              <a:t>$600.000 a $1.800.000</a:t>
            </a:r>
            <a:r>
              <a:rPr lang="en-US" sz="1200">
                <a:solidFill>
                  <a:schemeClr val="dk1"/>
                </a:solidFill>
              </a:rPr>
              <a:t>.</a:t>
            </a:r>
            <a:endParaRPr sz="1200">
              <a:solidFill>
                <a:schemeClr val="dk1"/>
              </a:solidFill>
            </a:endParaRPr>
          </a:p>
          <a:p>
            <a:pPr indent="-304800" lvl="1" marL="914400" rtl="0" algn="l">
              <a:spcBef>
                <a:spcPts val="0"/>
              </a:spcBef>
              <a:spcAft>
                <a:spcPts val="0"/>
              </a:spcAft>
              <a:buClr>
                <a:schemeClr val="dk1"/>
              </a:buClr>
              <a:buSzPts val="1200"/>
              <a:buChar char="○"/>
            </a:pPr>
            <a:r>
              <a:rPr b="1" lang="en-US" sz="1200">
                <a:solidFill>
                  <a:schemeClr val="dk1"/>
                </a:solidFill>
              </a:rPr>
              <a:t>Principales gastos</a:t>
            </a:r>
            <a:r>
              <a:rPr lang="en-US" sz="1200">
                <a:solidFill>
                  <a:schemeClr val="dk1"/>
                </a:solidFill>
              </a:rPr>
              <a:t>: arrendamiento, energía eléctrica, servicios de comunicación y transporte.</a:t>
            </a:r>
            <a:endParaRPr sz="1200">
              <a:solidFill>
                <a:schemeClr val="dk1"/>
              </a:solidFill>
            </a:endParaRPr>
          </a:p>
          <a:p>
            <a:pPr indent="0" lvl="0" marL="0" rtl="0" algn="just">
              <a:spcBef>
                <a:spcPts val="1200"/>
              </a:spcBef>
              <a:spcAft>
                <a:spcPts val="1200"/>
              </a:spcAft>
              <a:buNone/>
            </a:pPr>
            <a:r>
              <a:t/>
            </a:r>
            <a:endParaRPr sz="12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descr="A screenshot of a computer&#10;&#10;Description automatically generated" id="275" name="Google Shape;275;g3441b672629_0_19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76" name="Google Shape;276;g3441b672629_0_190"/>
          <p:cNvSpPr txBox="1"/>
          <p:nvPr/>
        </p:nvSpPr>
        <p:spPr>
          <a:xfrm>
            <a:off x="2139800" y="291000"/>
            <a:ext cx="5875800" cy="3972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100"/>
              <a:buNone/>
            </a:pPr>
            <a:r>
              <a:rPr b="1" lang="en-US" sz="2200">
                <a:solidFill>
                  <a:srgbClr val="A08EF1"/>
                </a:solidFill>
              </a:rPr>
              <a:t>INTERPRETACIÓN DE RESULTADOS</a:t>
            </a:r>
            <a:endParaRPr b="1" sz="2000">
              <a:solidFill>
                <a:srgbClr val="A08EF1"/>
              </a:solidFill>
            </a:endParaRPr>
          </a:p>
        </p:txBody>
      </p:sp>
      <p:sp>
        <p:nvSpPr>
          <p:cNvPr id="277" name="Google Shape;277;g3441b672629_0_190"/>
          <p:cNvSpPr txBox="1"/>
          <p:nvPr/>
        </p:nvSpPr>
        <p:spPr>
          <a:xfrm>
            <a:off x="518100" y="3668325"/>
            <a:ext cx="11155800" cy="1293000"/>
          </a:xfrm>
          <a:prstGeom prst="rect">
            <a:avLst/>
          </a:prstGeom>
          <a:noFill/>
          <a:ln>
            <a:noFill/>
          </a:ln>
        </p:spPr>
        <p:txBody>
          <a:bodyPr anchorCtr="0" anchor="t" bIns="91425" lIns="91425" spcFirstLastPara="1" rIns="91425" wrap="square" tIns="91425">
            <a:spAutoFit/>
          </a:bodyPr>
          <a:lstStyle/>
          <a:p>
            <a:pPr indent="-304800" lvl="0" marL="457200" rtl="0" algn="l">
              <a:spcBef>
                <a:spcPts val="1200"/>
              </a:spcBef>
              <a:spcAft>
                <a:spcPts val="0"/>
              </a:spcAft>
              <a:buClr>
                <a:schemeClr val="dk1"/>
              </a:buClr>
              <a:buSzPts val="1200"/>
              <a:buChar char="●"/>
            </a:pPr>
            <a:r>
              <a:rPr b="1" lang="en-US" sz="1200">
                <a:solidFill>
                  <a:schemeClr val="dk1"/>
                </a:solidFill>
              </a:rPr>
              <a:t>Cluster 4: Emprendimientos recientes con ingresos variables</a:t>
            </a:r>
            <a:br>
              <a:rPr b="1" lang="en-US" sz="1200">
                <a:solidFill>
                  <a:schemeClr val="dk1"/>
                </a:solidFill>
              </a:rPr>
            </a:br>
            <a:endParaRPr b="1" sz="1200">
              <a:solidFill>
                <a:schemeClr val="dk1"/>
              </a:solidFill>
            </a:endParaRPr>
          </a:p>
          <a:p>
            <a:pPr indent="-304800" lvl="1" marL="914400" rtl="0" algn="l">
              <a:spcBef>
                <a:spcPts val="0"/>
              </a:spcBef>
              <a:spcAft>
                <a:spcPts val="0"/>
              </a:spcAft>
              <a:buClr>
                <a:schemeClr val="dk1"/>
              </a:buClr>
              <a:buSzPts val="1200"/>
              <a:buChar char="○"/>
            </a:pPr>
            <a:r>
              <a:rPr lang="en-US" sz="1200">
                <a:solidFill>
                  <a:schemeClr val="dk1"/>
                </a:solidFill>
              </a:rPr>
              <a:t>Principalmente negocios de reciente creación.</a:t>
            </a:r>
            <a:endParaRPr sz="1200">
              <a:solidFill>
                <a:schemeClr val="dk1"/>
              </a:solidFill>
            </a:endParaRPr>
          </a:p>
          <a:p>
            <a:pPr indent="-304800" lvl="1" marL="914400" rtl="0" algn="l">
              <a:spcBef>
                <a:spcPts val="0"/>
              </a:spcBef>
              <a:spcAft>
                <a:spcPts val="0"/>
              </a:spcAft>
              <a:buClr>
                <a:schemeClr val="dk1"/>
              </a:buClr>
              <a:buSzPts val="1200"/>
              <a:buChar char="○"/>
            </a:pPr>
            <a:r>
              <a:rPr b="1" lang="en-US" sz="1200">
                <a:solidFill>
                  <a:schemeClr val="dk1"/>
                </a:solidFill>
              </a:rPr>
              <a:t>Alta dependencia del financiamiento personal</a:t>
            </a:r>
            <a:r>
              <a:rPr lang="en-US" sz="1200">
                <a:solidFill>
                  <a:schemeClr val="dk1"/>
                </a:solidFill>
              </a:rPr>
              <a:t>: </a:t>
            </a:r>
            <a:r>
              <a:rPr b="1" lang="en-US" sz="1200">
                <a:solidFill>
                  <a:schemeClr val="dk1"/>
                </a:solidFill>
              </a:rPr>
              <a:t>59% utilizó ahorros propios</a:t>
            </a:r>
            <a:r>
              <a:rPr lang="en-US" sz="1200">
                <a:solidFill>
                  <a:schemeClr val="dk1"/>
                </a:solidFill>
              </a:rPr>
              <a:t> y </a:t>
            </a:r>
            <a:r>
              <a:rPr b="1" lang="en-US" sz="1200">
                <a:solidFill>
                  <a:schemeClr val="dk1"/>
                </a:solidFill>
              </a:rPr>
              <a:t>10% recurrió a préstamos familiares</a:t>
            </a:r>
            <a:r>
              <a:rPr lang="en-US" sz="1200">
                <a:solidFill>
                  <a:schemeClr val="dk1"/>
                </a:solidFill>
              </a:rPr>
              <a:t>.</a:t>
            </a:r>
            <a:endParaRPr sz="1200">
              <a:solidFill>
                <a:schemeClr val="dk1"/>
              </a:solidFill>
            </a:endParaRPr>
          </a:p>
          <a:p>
            <a:pPr indent="-304800" lvl="1" marL="914400" rtl="0" algn="l">
              <a:spcBef>
                <a:spcPts val="0"/>
              </a:spcBef>
              <a:spcAft>
                <a:spcPts val="0"/>
              </a:spcAft>
              <a:buClr>
                <a:schemeClr val="dk1"/>
              </a:buClr>
              <a:buSzPts val="1200"/>
              <a:buChar char="○"/>
            </a:pPr>
            <a:r>
              <a:rPr b="1" lang="en-US" sz="1200">
                <a:solidFill>
                  <a:schemeClr val="dk1"/>
                </a:solidFill>
              </a:rPr>
              <a:t>Poca estabilidad financiera y crecimiento incierto</a:t>
            </a:r>
            <a:r>
              <a:rPr lang="en-US" sz="1200">
                <a:solidFill>
                  <a:schemeClr val="dk1"/>
                </a:solidFill>
              </a:rPr>
              <a:t>.</a:t>
            </a:r>
            <a:endParaRPr sz="1200">
              <a:solidFill>
                <a:schemeClr val="dk1"/>
              </a:solidFill>
            </a:endParaRPr>
          </a:p>
          <a:p>
            <a:pPr indent="-304800" lvl="1" marL="914400" rtl="0" algn="l">
              <a:spcBef>
                <a:spcPts val="0"/>
              </a:spcBef>
              <a:spcAft>
                <a:spcPts val="0"/>
              </a:spcAft>
              <a:buClr>
                <a:schemeClr val="dk1"/>
              </a:buClr>
              <a:buSzPts val="1200"/>
              <a:buChar char="○"/>
            </a:pPr>
            <a:r>
              <a:rPr lang="en-US" sz="1200">
                <a:solidFill>
                  <a:schemeClr val="dk1"/>
                </a:solidFill>
              </a:rPr>
              <a:t>Uso limitado de tecnología y formalización aún en proceso.</a:t>
            </a:r>
            <a:endParaRPr sz="1200">
              <a:solidFill>
                <a:schemeClr val="dk1"/>
              </a:solidFill>
            </a:endParaRPr>
          </a:p>
        </p:txBody>
      </p:sp>
      <p:sp>
        <p:nvSpPr>
          <p:cNvPr id="278" name="Google Shape;278;g3441b672629_0_190"/>
          <p:cNvSpPr txBox="1"/>
          <p:nvPr/>
        </p:nvSpPr>
        <p:spPr>
          <a:xfrm>
            <a:off x="518100" y="1396088"/>
            <a:ext cx="11155800" cy="1816200"/>
          </a:xfrm>
          <a:prstGeom prst="rect">
            <a:avLst/>
          </a:prstGeom>
          <a:noFill/>
          <a:ln>
            <a:noFill/>
          </a:ln>
        </p:spPr>
        <p:txBody>
          <a:bodyPr anchorCtr="0" anchor="t" bIns="91425" lIns="91425" spcFirstLastPara="1" rIns="91425" wrap="square" tIns="91425">
            <a:spAutoFit/>
          </a:bodyPr>
          <a:lstStyle/>
          <a:p>
            <a:pPr indent="-304800" lvl="0" marL="457200" rtl="0" algn="l">
              <a:spcBef>
                <a:spcPts val="1200"/>
              </a:spcBef>
              <a:spcAft>
                <a:spcPts val="0"/>
              </a:spcAft>
              <a:buClr>
                <a:schemeClr val="dk1"/>
              </a:buClr>
              <a:buSzPts val="1200"/>
              <a:buChar char="●"/>
            </a:pPr>
            <a:r>
              <a:rPr b="1" lang="en-US" sz="1200">
                <a:solidFill>
                  <a:schemeClr val="dk1"/>
                </a:solidFill>
              </a:rPr>
              <a:t>Cluster 3: Micronegocios con formalización y tecnología avanzada</a:t>
            </a:r>
            <a:br>
              <a:rPr b="1" lang="en-US" sz="1200">
                <a:solidFill>
                  <a:schemeClr val="dk1"/>
                </a:solidFill>
              </a:rPr>
            </a:br>
            <a:endParaRPr b="1" sz="1200">
              <a:solidFill>
                <a:schemeClr val="dk1"/>
              </a:solidFill>
            </a:endParaRPr>
          </a:p>
          <a:p>
            <a:pPr indent="-304800" lvl="1" marL="914400" rtl="0" algn="l">
              <a:spcBef>
                <a:spcPts val="0"/>
              </a:spcBef>
              <a:spcAft>
                <a:spcPts val="0"/>
              </a:spcAft>
              <a:buClr>
                <a:schemeClr val="dk1"/>
              </a:buClr>
              <a:buSzPts val="1200"/>
              <a:buChar char="○"/>
            </a:pPr>
            <a:r>
              <a:rPr lang="en-US" sz="1200">
                <a:solidFill>
                  <a:schemeClr val="dk1"/>
                </a:solidFill>
              </a:rPr>
              <a:t>Negocios con un </a:t>
            </a:r>
            <a:r>
              <a:rPr b="1" lang="en-US" sz="1200">
                <a:solidFill>
                  <a:schemeClr val="dk1"/>
                </a:solidFill>
              </a:rPr>
              <a:t>alto grado de formalización</a:t>
            </a:r>
            <a:r>
              <a:rPr lang="en-US" sz="1200">
                <a:solidFill>
                  <a:schemeClr val="dk1"/>
                </a:solidFill>
              </a:rPr>
              <a:t>, con </a:t>
            </a:r>
            <a:r>
              <a:rPr b="1" lang="en-US" sz="1200">
                <a:solidFill>
                  <a:schemeClr val="dk1"/>
                </a:solidFill>
              </a:rPr>
              <a:t>registro ante autoridades locales y cámaras de comercio</a:t>
            </a:r>
            <a:r>
              <a:rPr lang="en-US" sz="1200">
                <a:solidFill>
                  <a:schemeClr val="dk1"/>
                </a:solidFill>
              </a:rPr>
              <a:t>.</a:t>
            </a:r>
            <a:endParaRPr sz="1200">
              <a:solidFill>
                <a:schemeClr val="dk1"/>
              </a:solidFill>
            </a:endParaRPr>
          </a:p>
          <a:p>
            <a:pPr indent="-304800" lvl="1" marL="914400" rtl="0" algn="l">
              <a:spcBef>
                <a:spcPts val="0"/>
              </a:spcBef>
              <a:spcAft>
                <a:spcPts val="0"/>
              </a:spcAft>
              <a:buClr>
                <a:schemeClr val="dk1"/>
              </a:buClr>
              <a:buSzPts val="1200"/>
              <a:buChar char="○"/>
            </a:pPr>
            <a:r>
              <a:rPr lang="en-US" sz="1200">
                <a:solidFill>
                  <a:schemeClr val="dk1"/>
                </a:solidFill>
              </a:rPr>
              <a:t>Mayor uso de </a:t>
            </a:r>
            <a:r>
              <a:rPr b="1" lang="en-US" sz="1200">
                <a:solidFill>
                  <a:schemeClr val="dk1"/>
                </a:solidFill>
              </a:rPr>
              <a:t>TIC</a:t>
            </a:r>
            <a:r>
              <a:rPr lang="en-US" sz="1200">
                <a:solidFill>
                  <a:schemeClr val="dk1"/>
                </a:solidFill>
              </a:rPr>
              <a:t>: 11% usa dispositivos electrónicos y </a:t>
            </a:r>
            <a:r>
              <a:rPr b="1" lang="en-US" sz="1200">
                <a:solidFill>
                  <a:schemeClr val="dk1"/>
                </a:solidFill>
              </a:rPr>
              <a:t>34% emplea teléfonos móviles para la gestión del negocio</a:t>
            </a:r>
            <a:r>
              <a:rPr lang="en-US" sz="1200">
                <a:solidFill>
                  <a:schemeClr val="dk1"/>
                </a:solidFill>
              </a:rPr>
              <a:t>.</a:t>
            </a:r>
            <a:endParaRPr sz="1200">
              <a:solidFill>
                <a:schemeClr val="dk1"/>
              </a:solidFill>
            </a:endParaRPr>
          </a:p>
          <a:p>
            <a:pPr indent="-304800" lvl="1" marL="914400" rtl="0" algn="l">
              <a:spcBef>
                <a:spcPts val="0"/>
              </a:spcBef>
              <a:spcAft>
                <a:spcPts val="0"/>
              </a:spcAft>
              <a:buClr>
                <a:schemeClr val="dk1"/>
              </a:buClr>
              <a:buSzPts val="1200"/>
              <a:buChar char="○"/>
            </a:pPr>
            <a:r>
              <a:rPr b="1" lang="en-US" sz="1200">
                <a:solidFill>
                  <a:schemeClr val="dk1"/>
                </a:solidFill>
              </a:rPr>
              <a:t>41% tiene acceso a internet</a:t>
            </a:r>
            <a:r>
              <a:rPr lang="en-US" sz="1200">
                <a:solidFill>
                  <a:schemeClr val="dk1"/>
                </a:solidFill>
              </a:rPr>
              <a:t>, lo que facilita estrategias digitales y acceso a mercados en línea.</a:t>
            </a:r>
            <a:endParaRPr sz="1200">
              <a:solidFill>
                <a:schemeClr val="dk1"/>
              </a:solidFill>
            </a:endParaRPr>
          </a:p>
          <a:p>
            <a:pPr indent="-304800" lvl="1" marL="914400" rtl="0" algn="l">
              <a:spcBef>
                <a:spcPts val="0"/>
              </a:spcBef>
              <a:spcAft>
                <a:spcPts val="0"/>
              </a:spcAft>
              <a:buClr>
                <a:schemeClr val="dk1"/>
              </a:buClr>
              <a:buSzPts val="1200"/>
              <a:buChar char="○"/>
            </a:pPr>
            <a:r>
              <a:rPr lang="en-US" sz="1200">
                <a:solidFill>
                  <a:schemeClr val="dk1"/>
                </a:solidFill>
              </a:rPr>
              <a:t>Acceso a financiamiento más frecuente: </a:t>
            </a:r>
            <a:r>
              <a:rPr b="1" lang="en-US" sz="1200">
                <a:solidFill>
                  <a:schemeClr val="dk1"/>
                </a:solidFill>
              </a:rPr>
              <a:t>mayor porcentaje de préstamos obtenidos</a:t>
            </a:r>
            <a:r>
              <a:rPr lang="en-US" sz="1200">
                <a:solidFill>
                  <a:schemeClr val="dk1"/>
                </a:solidFill>
              </a:rPr>
              <a:t>.</a:t>
            </a:r>
            <a:endParaRPr sz="1200">
              <a:solidFill>
                <a:schemeClr val="dk1"/>
              </a:solidFill>
            </a:endParaRPr>
          </a:p>
          <a:p>
            <a:pPr indent="-304800" lvl="1" marL="914400" rtl="0" algn="l">
              <a:spcBef>
                <a:spcPts val="0"/>
              </a:spcBef>
              <a:spcAft>
                <a:spcPts val="0"/>
              </a:spcAft>
              <a:buClr>
                <a:schemeClr val="dk1"/>
              </a:buClr>
              <a:buSzPts val="1200"/>
              <a:buChar char="○"/>
            </a:pPr>
            <a:r>
              <a:rPr b="1" lang="en-US" sz="1200">
                <a:solidFill>
                  <a:schemeClr val="dk1"/>
                </a:solidFill>
              </a:rPr>
              <a:t>Mejores ingresos y estabilidad</a:t>
            </a:r>
            <a:r>
              <a:rPr lang="en-US" sz="1200">
                <a:solidFill>
                  <a:schemeClr val="dk1"/>
                </a:solidFill>
              </a:rPr>
              <a:t> en comparación con los otros clusters.</a:t>
            </a:r>
            <a:endParaRPr b="1" sz="1200">
              <a:solidFill>
                <a:schemeClr val="dk1"/>
              </a:solidFill>
            </a:endParaRPr>
          </a:p>
          <a:p>
            <a:pPr indent="0" lvl="0" marL="0" rtl="0" algn="just">
              <a:spcBef>
                <a:spcPts val="1200"/>
              </a:spcBef>
              <a:spcAft>
                <a:spcPts val="1200"/>
              </a:spcAft>
              <a:buNone/>
            </a:pPr>
            <a:r>
              <a:t/>
            </a:r>
            <a:endParaRPr sz="12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descr="A screenshot of a computer&#10;&#10;Description automatically generated" id="283" name="Google Shape;283;g3441b672629_0_21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84" name="Google Shape;284;g3441b672629_0_210"/>
          <p:cNvSpPr txBox="1"/>
          <p:nvPr/>
        </p:nvSpPr>
        <p:spPr>
          <a:xfrm>
            <a:off x="2139800" y="291000"/>
            <a:ext cx="5875800" cy="3972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100"/>
              <a:buNone/>
            </a:pPr>
            <a:r>
              <a:rPr b="1" lang="en-US" sz="2200">
                <a:solidFill>
                  <a:srgbClr val="A08EF1"/>
                </a:solidFill>
              </a:rPr>
              <a:t>CONCLUSIONES</a:t>
            </a:r>
            <a:endParaRPr b="1" sz="2000">
              <a:solidFill>
                <a:srgbClr val="A08EF1"/>
              </a:solidFill>
            </a:endParaRPr>
          </a:p>
        </p:txBody>
      </p:sp>
      <p:sp>
        <p:nvSpPr>
          <p:cNvPr id="285" name="Google Shape;285;g3441b672629_0_210"/>
          <p:cNvSpPr txBox="1"/>
          <p:nvPr/>
        </p:nvSpPr>
        <p:spPr>
          <a:xfrm>
            <a:off x="2139800" y="2447175"/>
            <a:ext cx="7277700" cy="1293000"/>
          </a:xfrm>
          <a:prstGeom prst="rect">
            <a:avLst/>
          </a:prstGeom>
          <a:noFill/>
          <a:ln>
            <a:noFill/>
          </a:ln>
        </p:spPr>
        <p:txBody>
          <a:bodyPr anchorCtr="0" anchor="t" bIns="91425" lIns="91425" spcFirstLastPara="1" rIns="91425" wrap="square" tIns="91425">
            <a:spAutoFit/>
          </a:bodyPr>
          <a:lstStyle/>
          <a:p>
            <a:pPr indent="-304800" lvl="0" marL="457200" rtl="0" algn="l">
              <a:spcBef>
                <a:spcPts val="1200"/>
              </a:spcBef>
              <a:spcAft>
                <a:spcPts val="0"/>
              </a:spcAft>
              <a:buClr>
                <a:schemeClr val="dk1"/>
              </a:buClr>
              <a:buSzPts val="1200"/>
              <a:buAutoNum type="arabicPeriod"/>
            </a:pPr>
            <a:r>
              <a:rPr b="1" lang="en-US" sz="1200">
                <a:solidFill>
                  <a:schemeClr val="dk1"/>
                </a:solidFill>
              </a:rPr>
              <a:t>Diseño de políticas públicas</a:t>
            </a:r>
            <a:br>
              <a:rPr b="1" lang="en-US" sz="1200">
                <a:solidFill>
                  <a:schemeClr val="dk1"/>
                </a:solidFill>
              </a:rPr>
            </a:br>
            <a:endParaRPr b="1" sz="1200">
              <a:solidFill>
                <a:schemeClr val="dk1"/>
              </a:solidFill>
            </a:endParaRPr>
          </a:p>
          <a:p>
            <a:pPr indent="-304800" lvl="1" marL="914400" rtl="0" algn="l">
              <a:spcBef>
                <a:spcPts val="0"/>
              </a:spcBef>
              <a:spcAft>
                <a:spcPts val="0"/>
              </a:spcAft>
              <a:buClr>
                <a:schemeClr val="dk1"/>
              </a:buClr>
              <a:buSzPts val="1200"/>
              <a:buChar char="○"/>
            </a:pPr>
            <a:r>
              <a:rPr b="1" lang="en-US" sz="1200">
                <a:solidFill>
                  <a:schemeClr val="dk1"/>
                </a:solidFill>
              </a:rPr>
              <a:t>Cluster 1</a:t>
            </a:r>
            <a:r>
              <a:rPr lang="en-US" sz="1200">
                <a:solidFill>
                  <a:schemeClr val="dk1"/>
                </a:solidFill>
              </a:rPr>
              <a:t>: Necesitan incentivos para la formalización y digitalización.</a:t>
            </a:r>
            <a:endParaRPr sz="1200">
              <a:solidFill>
                <a:schemeClr val="dk1"/>
              </a:solidFill>
            </a:endParaRPr>
          </a:p>
          <a:p>
            <a:pPr indent="-304800" lvl="1" marL="914400" rtl="0" algn="l">
              <a:spcBef>
                <a:spcPts val="0"/>
              </a:spcBef>
              <a:spcAft>
                <a:spcPts val="0"/>
              </a:spcAft>
              <a:buClr>
                <a:schemeClr val="dk1"/>
              </a:buClr>
              <a:buSzPts val="1200"/>
              <a:buChar char="○"/>
            </a:pPr>
            <a:r>
              <a:rPr b="1" lang="en-US" sz="1200">
                <a:solidFill>
                  <a:schemeClr val="dk1"/>
                </a:solidFill>
              </a:rPr>
              <a:t>Cluster 2</a:t>
            </a:r>
            <a:r>
              <a:rPr lang="en-US" sz="1200">
                <a:solidFill>
                  <a:schemeClr val="dk1"/>
                </a:solidFill>
              </a:rPr>
              <a:t>: Podrían beneficiarse de programas de financiamiento y capacitación.</a:t>
            </a:r>
            <a:endParaRPr sz="1200">
              <a:solidFill>
                <a:schemeClr val="dk1"/>
              </a:solidFill>
            </a:endParaRPr>
          </a:p>
          <a:p>
            <a:pPr indent="-304800" lvl="1" marL="914400" rtl="0" algn="l">
              <a:spcBef>
                <a:spcPts val="0"/>
              </a:spcBef>
              <a:spcAft>
                <a:spcPts val="0"/>
              </a:spcAft>
              <a:buClr>
                <a:schemeClr val="dk1"/>
              </a:buClr>
              <a:buSzPts val="1200"/>
              <a:buChar char="○"/>
            </a:pPr>
            <a:r>
              <a:rPr b="1" lang="en-US" sz="1200">
                <a:solidFill>
                  <a:schemeClr val="dk1"/>
                </a:solidFill>
              </a:rPr>
              <a:t>Cluster 3</a:t>
            </a:r>
            <a:r>
              <a:rPr lang="en-US" sz="1200">
                <a:solidFill>
                  <a:schemeClr val="dk1"/>
                </a:solidFill>
              </a:rPr>
              <a:t>: Podrían recibir apoyo para expansión y acceso a mercados internacionales.</a:t>
            </a:r>
            <a:endParaRPr sz="1200">
              <a:solidFill>
                <a:schemeClr val="dk1"/>
              </a:solidFill>
            </a:endParaRPr>
          </a:p>
          <a:p>
            <a:pPr indent="-304800" lvl="1" marL="914400" rtl="0" algn="l">
              <a:spcBef>
                <a:spcPts val="0"/>
              </a:spcBef>
              <a:spcAft>
                <a:spcPts val="0"/>
              </a:spcAft>
              <a:buClr>
                <a:schemeClr val="dk1"/>
              </a:buClr>
              <a:buSzPts val="1200"/>
              <a:buChar char="○"/>
            </a:pPr>
            <a:r>
              <a:rPr b="1" lang="en-US" sz="1200">
                <a:solidFill>
                  <a:schemeClr val="dk1"/>
                </a:solidFill>
              </a:rPr>
              <a:t>Cluster 4</a:t>
            </a:r>
            <a:r>
              <a:rPr lang="en-US" sz="1200">
                <a:solidFill>
                  <a:schemeClr val="dk1"/>
                </a:solidFill>
              </a:rPr>
              <a:t>: Requieren estrategias para mejorar estabilidad y sostenibilidad.</a:t>
            </a:r>
            <a:endParaRPr sz="1200">
              <a:solidFill>
                <a:schemeClr val="dk1"/>
              </a:solidFill>
            </a:endParaRPr>
          </a:p>
        </p:txBody>
      </p:sp>
      <p:sp>
        <p:nvSpPr>
          <p:cNvPr id="286" name="Google Shape;286;g3441b672629_0_210"/>
          <p:cNvSpPr txBox="1"/>
          <p:nvPr/>
        </p:nvSpPr>
        <p:spPr>
          <a:xfrm>
            <a:off x="518100" y="1396088"/>
            <a:ext cx="11155800" cy="738900"/>
          </a:xfrm>
          <a:prstGeom prst="rect">
            <a:avLst/>
          </a:prstGeom>
          <a:noFill/>
          <a:ln>
            <a:noFill/>
          </a:ln>
        </p:spPr>
        <p:txBody>
          <a:bodyPr anchorCtr="0" anchor="t" bIns="91425" lIns="91425" spcFirstLastPara="1" rIns="91425" wrap="square" tIns="91425">
            <a:spAutoFit/>
          </a:bodyPr>
          <a:lstStyle/>
          <a:p>
            <a:pPr indent="-304800" lvl="0" marL="457200" rtl="0" algn="just">
              <a:spcBef>
                <a:spcPts val="1200"/>
              </a:spcBef>
              <a:spcAft>
                <a:spcPts val="1200"/>
              </a:spcAft>
              <a:buClr>
                <a:schemeClr val="dk1"/>
              </a:buClr>
              <a:buSzPts val="1200"/>
              <a:buChar char="●"/>
            </a:pPr>
            <a:r>
              <a:rPr lang="en-US" sz="1200">
                <a:solidFill>
                  <a:schemeClr val="dk1"/>
                </a:solidFill>
              </a:rPr>
              <a:t>El uso del algoritmo </a:t>
            </a:r>
            <a:r>
              <a:rPr b="1" lang="en-US" sz="1200">
                <a:solidFill>
                  <a:schemeClr val="dk1"/>
                </a:solidFill>
              </a:rPr>
              <a:t>K-Means</a:t>
            </a:r>
            <a:r>
              <a:rPr lang="en-US" sz="1200">
                <a:solidFill>
                  <a:schemeClr val="dk1"/>
                </a:solidFill>
              </a:rPr>
              <a:t> permitió identificar cuatro grupos distintos de micronegocios en Colombia, diferenciados principalmente por su </a:t>
            </a:r>
            <a:r>
              <a:rPr b="1" lang="en-US" sz="1200">
                <a:solidFill>
                  <a:schemeClr val="dk1"/>
                </a:solidFill>
              </a:rPr>
              <a:t>formalización, acceso a financiamiento, adopción de tecnología y estabilidad financiera</a:t>
            </a:r>
            <a:r>
              <a:rPr lang="en-US" sz="1200">
                <a:solidFill>
                  <a:schemeClr val="dk1"/>
                </a:solidFill>
              </a:rPr>
              <a:t>. Estos hallazgos pueden ser clave para la toma de decisiones estratégicas en diferentes sectores:</a:t>
            </a:r>
            <a:endParaRPr sz="1200">
              <a:solidFill>
                <a:schemeClr val="dk1"/>
              </a:solidFill>
            </a:endParaRPr>
          </a:p>
        </p:txBody>
      </p:sp>
      <p:sp>
        <p:nvSpPr>
          <p:cNvPr id="287" name="Google Shape;287;g3441b672629_0_210"/>
          <p:cNvSpPr txBox="1"/>
          <p:nvPr/>
        </p:nvSpPr>
        <p:spPr>
          <a:xfrm>
            <a:off x="2139800" y="4052350"/>
            <a:ext cx="7277700" cy="14469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en-US" sz="1200">
                <a:solidFill>
                  <a:schemeClr val="dk1"/>
                </a:solidFill>
              </a:rPr>
              <a:t>2.	Optimización de estrategias financieras</a:t>
            </a:r>
            <a:br>
              <a:rPr b="1" lang="en-US" sz="1200">
                <a:solidFill>
                  <a:schemeClr val="dk1"/>
                </a:solidFill>
              </a:rPr>
            </a:br>
            <a:endParaRPr b="1" sz="1200">
              <a:solidFill>
                <a:schemeClr val="dk1"/>
              </a:solidFill>
            </a:endParaRPr>
          </a:p>
          <a:p>
            <a:pPr indent="-304800" lvl="1" marL="914400" rtl="0" algn="l">
              <a:spcBef>
                <a:spcPts val="1200"/>
              </a:spcBef>
              <a:spcAft>
                <a:spcPts val="0"/>
              </a:spcAft>
              <a:buClr>
                <a:schemeClr val="dk1"/>
              </a:buClr>
              <a:buSzPts val="1200"/>
              <a:buChar char="○"/>
            </a:pPr>
            <a:r>
              <a:rPr lang="en-US" sz="1200">
                <a:solidFill>
                  <a:schemeClr val="dk1"/>
                </a:solidFill>
              </a:rPr>
              <a:t>Se pueden diseñar programas de </a:t>
            </a:r>
            <a:r>
              <a:rPr b="1" lang="en-US" sz="1200">
                <a:solidFill>
                  <a:schemeClr val="dk1"/>
                </a:solidFill>
              </a:rPr>
              <a:t>crédito y ahorro adaptados a cada segmento</a:t>
            </a:r>
            <a:r>
              <a:rPr lang="en-US" sz="1200">
                <a:solidFill>
                  <a:schemeClr val="dk1"/>
                </a:solidFill>
              </a:rPr>
              <a:t> para aumentar la inclusión financiera.</a:t>
            </a:r>
            <a:endParaRPr sz="1200">
              <a:solidFill>
                <a:schemeClr val="dk1"/>
              </a:solidFill>
            </a:endParaRPr>
          </a:p>
          <a:p>
            <a:pPr indent="-304800" lvl="1" marL="914400" rtl="0" algn="l">
              <a:spcBef>
                <a:spcPts val="0"/>
              </a:spcBef>
              <a:spcAft>
                <a:spcPts val="0"/>
              </a:spcAft>
              <a:buClr>
                <a:schemeClr val="dk1"/>
              </a:buClr>
              <a:buSzPts val="1200"/>
              <a:buChar char="○"/>
            </a:pPr>
            <a:r>
              <a:rPr lang="en-US" sz="1200">
                <a:solidFill>
                  <a:schemeClr val="dk1"/>
                </a:solidFill>
              </a:rPr>
              <a:t>Se identificó que el </a:t>
            </a:r>
            <a:r>
              <a:rPr b="1" lang="en-US" sz="1200">
                <a:solidFill>
                  <a:schemeClr val="dk1"/>
                </a:solidFill>
              </a:rPr>
              <a:t>78% de los micronegocios no ahorran por falta de ingresos</a:t>
            </a:r>
            <a:r>
              <a:rPr lang="en-US" sz="1200">
                <a:solidFill>
                  <a:schemeClr val="dk1"/>
                </a:solidFill>
              </a:rPr>
              <a:t>, lo que representa una barrera para su crecimiento.</a:t>
            </a:r>
            <a:endParaRPr sz="12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descr="A screenshot of a computer&#10;&#10;Description automatically generated" id="292" name="Google Shape;292;g3441b672629_0_20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93" name="Google Shape;293;g3441b672629_0_200"/>
          <p:cNvSpPr txBox="1"/>
          <p:nvPr/>
        </p:nvSpPr>
        <p:spPr>
          <a:xfrm>
            <a:off x="2139800" y="291000"/>
            <a:ext cx="5875800" cy="3972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100"/>
              <a:buNone/>
            </a:pPr>
            <a:r>
              <a:rPr b="1" lang="en-US" sz="2200">
                <a:solidFill>
                  <a:srgbClr val="A08EF1"/>
                </a:solidFill>
              </a:rPr>
              <a:t>CONCLUSIONES</a:t>
            </a:r>
            <a:endParaRPr b="1" sz="2000">
              <a:solidFill>
                <a:srgbClr val="A08EF1"/>
              </a:solidFill>
            </a:endParaRPr>
          </a:p>
        </p:txBody>
      </p:sp>
      <p:sp>
        <p:nvSpPr>
          <p:cNvPr id="294" name="Google Shape;294;g3441b672629_0_200"/>
          <p:cNvSpPr txBox="1"/>
          <p:nvPr/>
        </p:nvSpPr>
        <p:spPr>
          <a:xfrm>
            <a:off x="469250" y="1885450"/>
            <a:ext cx="7277700" cy="14469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en-US" sz="1200">
                <a:solidFill>
                  <a:schemeClr val="dk1"/>
                </a:solidFill>
              </a:rPr>
              <a:t>3.	Mejoramiento en el uso de TIC y digitalización</a:t>
            </a:r>
            <a:br>
              <a:rPr b="1" lang="en-US" sz="1200">
                <a:solidFill>
                  <a:schemeClr val="dk1"/>
                </a:solidFill>
              </a:rPr>
            </a:br>
            <a:endParaRPr b="1" sz="1200">
              <a:solidFill>
                <a:schemeClr val="dk1"/>
              </a:solidFill>
            </a:endParaRPr>
          </a:p>
          <a:p>
            <a:pPr indent="-304800" lvl="1" marL="914400" rtl="0" algn="l">
              <a:spcBef>
                <a:spcPts val="1200"/>
              </a:spcBef>
              <a:spcAft>
                <a:spcPts val="0"/>
              </a:spcAft>
              <a:buClr>
                <a:schemeClr val="dk1"/>
              </a:buClr>
              <a:buSzPts val="1200"/>
              <a:buChar char="○"/>
            </a:pPr>
            <a:r>
              <a:rPr lang="en-US" sz="1200">
                <a:solidFill>
                  <a:schemeClr val="dk1"/>
                </a:solidFill>
              </a:rPr>
              <a:t>La baja adopción de </a:t>
            </a:r>
            <a:r>
              <a:rPr b="1" lang="en-US" sz="1200">
                <a:solidFill>
                  <a:schemeClr val="dk1"/>
                </a:solidFill>
              </a:rPr>
              <a:t>dispositivos electrónicos (11%) y páginas web (2%)</a:t>
            </a:r>
            <a:r>
              <a:rPr lang="en-US" sz="1200">
                <a:solidFill>
                  <a:schemeClr val="dk1"/>
                </a:solidFill>
              </a:rPr>
              <a:t> indica que hay una gran oportunidad para la transformación digital.</a:t>
            </a:r>
            <a:endParaRPr sz="1200">
              <a:solidFill>
                <a:schemeClr val="dk1"/>
              </a:solidFill>
            </a:endParaRPr>
          </a:p>
          <a:p>
            <a:pPr indent="-304800" lvl="1" marL="914400" rtl="0" algn="l">
              <a:spcBef>
                <a:spcPts val="0"/>
              </a:spcBef>
              <a:spcAft>
                <a:spcPts val="0"/>
              </a:spcAft>
              <a:buClr>
                <a:schemeClr val="dk1"/>
              </a:buClr>
              <a:buSzPts val="1200"/>
              <a:buChar char="○"/>
            </a:pPr>
            <a:r>
              <a:rPr lang="en-US" sz="1200">
                <a:solidFill>
                  <a:schemeClr val="dk1"/>
                </a:solidFill>
              </a:rPr>
              <a:t>Implementar programas de </a:t>
            </a:r>
            <a:r>
              <a:rPr b="1" lang="en-US" sz="1200">
                <a:solidFill>
                  <a:schemeClr val="dk1"/>
                </a:solidFill>
              </a:rPr>
              <a:t>educación financiera y digital</a:t>
            </a:r>
            <a:r>
              <a:rPr lang="en-US" sz="1200">
                <a:solidFill>
                  <a:schemeClr val="dk1"/>
                </a:solidFill>
              </a:rPr>
              <a:t> puede aumentar la competitividad de los micronegocios.</a:t>
            </a:r>
            <a:endParaRPr b="1" sz="1200">
              <a:solidFill>
                <a:schemeClr val="dk1"/>
              </a:solidFill>
            </a:endParaRPr>
          </a:p>
        </p:txBody>
      </p:sp>
      <p:sp>
        <p:nvSpPr>
          <p:cNvPr id="295" name="Google Shape;295;g3441b672629_0_200"/>
          <p:cNvSpPr txBox="1"/>
          <p:nvPr/>
        </p:nvSpPr>
        <p:spPr>
          <a:xfrm>
            <a:off x="469250" y="3829000"/>
            <a:ext cx="7277700" cy="14469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en-US" sz="1200">
                <a:solidFill>
                  <a:schemeClr val="dk1"/>
                </a:solidFill>
              </a:rPr>
              <a:t>4.	Optimización de estrategias financieras</a:t>
            </a:r>
            <a:br>
              <a:rPr b="1" lang="en-US" sz="1200">
                <a:solidFill>
                  <a:schemeClr val="dk1"/>
                </a:solidFill>
              </a:rPr>
            </a:br>
            <a:endParaRPr b="1" sz="1200">
              <a:solidFill>
                <a:schemeClr val="dk1"/>
              </a:solidFill>
            </a:endParaRPr>
          </a:p>
          <a:p>
            <a:pPr indent="-304800" lvl="1" marL="914400" rtl="0" algn="l">
              <a:spcBef>
                <a:spcPts val="1200"/>
              </a:spcBef>
              <a:spcAft>
                <a:spcPts val="0"/>
              </a:spcAft>
              <a:buClr>
                <a:schemeClr val="dk1"/>
              </a:buClr>
              <a:buSzPts val="1200"/>
              <a:buChar char="○"/>
            </a:pPr>
            <a:r>
              <a:rPr lang="en-US" sz="1200">
                <a:solidFill>
                  <a:schemeClr val="dk1"/>
                </a:solidFill>
              </a:rPr>
              <a:t>Se pueden diseñar programas de </a:t>
            </a:r>
            <a:r>
              <a:rPr b="1" lang="en-US" sz="1200">
                <a:solidFill>
                  <a:schemeClr val="dk1"/>
                </a:solidFill>
              </a:rPr>
              <a:t>crédito y ahorro adaptados a cada segmento</a:t>
            </a:r>
            <a:r>
              <a:rPr lang="en-US" sz="1200">
                <a:solidFill>
                  <a:schemeClr val="dk1"/>
                </a:solidFill>
              </a:rPr>
              <a:t> para aumentar la inclusión financiera.</a:t>
            </a:r>
            <a:endParaRPr sz="1200">
              <a:solidFill>
                <a:schemeClr val="dk1"/>
              </a:solidFill>
            </a:endParaRPr>
          </a:p>
          <a:p>
            <a:pPr indent="-304800" lvl="1" marL="914400" rtl="0" algn="l">
              <a:spcBef>
                <a:spcPts val="0"/>
              </a:spcBef>
              <a:spcAft>
                <a:spcPts val="0"/>
              </a:spcAft>
              <a:buClr>
                <a:schemeClr val="dk1"/>
              </a:buClr>
              <a:buSzPts val="1200"/>
              <a:buChar char="○"/>
            </a:pPr>
            <a:r>
              <a:rPr lang="en-US" sz="1200">
                <a:solidFill>
                  <a:schemeClr val="dk1"/>
                </a:solidFill>
              </a:rPr>
              <a:t>Se identificó que el </a:t>
            </a:r>
            <a:r>
              <a:rPr b="1" lang="en-US" sz="1200">
                <a:solidFill>
                  <a:schemeClr val="dk1"/>
                </a:solidFill>
              </a:rPr>
              <a:t>78% de los micronegocios no ahorran por falta de ingresos</a:t>
            </a:r>
            <a:r>
              <a:rPr lang="en-US" sz="1200">
                <a:solidFill>
                  <a:schemeClr val="dk1"/>
                </a:solidFill>
              </a:rPr>
              <a:t>, lo que representa una barrera para su crecimiento.</a:t>
            </a:r>
            <a:endParaRPr sz="1200">
              <a:solidFill>
                <a:schemeClr val="dk1"/>
              </a:solidFill>
            </a:endParaRPr>
          </a:p>
        </p:txBody>
      </p:sp>
      <p:sp>
        <p:nvSpPr>
          <p:cNvPr id="296" name="Google Shape;296;g3441b672629_0_200"/>
          <p:cNvSpPr txBox="1"/>
          <p:nvPr/>
        </p:nvSpPr>
        <p:spPr>
          <a:xfrm>
            <a:off x="7948500" y="1885450"/>
            <a:ext cx="4243500" cy="2678100"/>
          </a:xfrm>
          <a:prstGeom prst="rect">
            <a:avLst/>
          </a:prstGeom>
          <a:noFill/>
          <a:ln>
            <a:noFill/>
          </a:ln>
        </p:spPr>
        <p:txBody>
          <a:bodyPr anchorCtr="0" anchor="t" bIns="91425" lIns="91425" spcFirstLastPara="1" rIns="91425" wrap="square" tIns="91425">
            <a:spAutoFit/>
          </a:bodyPr>
          <a:lstStyle/>
          <a:p>
            <a:pPr indent="0" lvl="0" marL="0" rtl="0" algn="just">
              <a:spcBef>
                <a:spcPts val="1100"/>
              </a:spcBef>
              <a:spcAft>
                <a:spcPts val="0"/>
              </a:spcAft>
              <a:buClr>
                <a:schemeClr val="dk1"/>
              </a:buClr>
              <a:buSzPts val="1100"/>
              <a:buFont typeface="Arial"/>
              <a:buNone/>
            </a:pPr>
            <a:r>
              <a:rPr b="1" lang="en-US" sz="1000">
                <a:solidFill>
                  <a:schemeClr val="dk1"/>
                </a:solidFill>
              </a:rPr>
              <a:t>Trabajo Futuro</a:t>
            </a:r>
            <a:endParaRPr b="1" sz="1000">
              <a:solidFill>
                <a:schemeClr val="dk1"/>
              </a:solidFill>
            </a:endParaRPr>
          </a:p>
          <a:p>
            <a:pPr indent="0" lvl="0" marL="0" rtl="0" algn="just">
              <a:spcBef>
                <a:spcPts val="1200"/>
              </a:spcBef>
              <a:spcAft>
                <a:spcPts val="0"/>
              </a:spcAft>
              <a:buClr>
                <a:schemeClr val="dk1"/>
              </a:buClr>
              <a:buSzPts val="1100"/>
              <a:buFont typeface="Arial"/>
              <a:buNone/>
            </a:pPr>
            <a:r>
              <a:rPr lang="en-US" sz="1200">
                <a:solidFill>
                  <a:schemeClr val="dk1"/>
                </a:solidFill>
              </a:rPr>
              <a:t>Para mejorar los resultados del modelo y la segmentación de los micronegocios, se podrían considerar las siguientes líneas de investigación:</a:t>
            </a:r>
            <a:endParaRPr sz="1200">
              <a:solidFill>
                <a:schemeClr val="dk1"/>
              </a:solidFill>
            </a:endParaRPr>
          </a:p>
          <a:p>
            <a:pPr indent="-304800" lvl="0" marL="457200" rtl="0" algn="l">
              <a:spcBef>
                <a:spcPts val="1200"/>
              </a:spcBef>
              <a:spcAft>
                <a:spcPts val="0"/>
              </a:spcAft>
              <a:buClr>
                <a:schemeClr val="dk1"/>
              </a:buClr>
              <a:buSzPts val="1200"/>
              <a:buChar char="●"/>
            </a:pPr>
            <a:r>
              <a:rPr lang="en-US" sz="1200">
                <a:solidFill>
                  <a:schemeClr val="dk1"/>
                </a:solidFill>
              </a:rPr>
              <a:t>Explorar otros algoritmos de clustering como </a:t>
            </a:r>
            <a:r>
              <a:rPr b="1" lang="en-US" sz="1200">
                <a:solidFill>
                  <a:schemeClr val="dk1"/>
                </a:solidFill>
              </a:rPr>
              <a:t>DBSCAN o GMM</a:t>
            </a:r>
            <a:r>
              <a:rPr lang="en-US" sz="1200">
                <a:solidFill>
                  <a:schemeClr val="dk1"/>
                </a:solidFill>
              </a:rPr>
              <a:t>, que pueden ser más efectivos para manejar datos con mayor variabilidad.</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Incluir variables adicionales en la base de datos para mejorar la caracterización de cada cluster.</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Aplicar modelos predictivos para identificar qué factores influyen más en la sostenibilidad de los micronegocios a largo plazo.</a:t>
            </a:r>
            <a:endParaRPr b="1"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descr="A screenshot of a computer&#10;&#10;Description automatically generated" id="102" name="Google Shape;102;g340d8df87d0_0_3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3" name="Google Shape;103;g340d8df87d0_0_31"/>
          <p:cNvSpPr txBox="1"/>
          <p:nvPr/>
        </p:nvSpPr>
        <p:spPr>
          <a:xfrm>
            <a:off x="1136878" y="920416"/>
            <a:ext cx="6094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A08EF1"/>
                </a:solidFill>
              </a:rPr>
              <a:t>INTRODUCCIÓN</a:t>
            </a:r>
            <a:endParaRPr sz="1800">
              <a:solidFill>
                <a:srgbClr val="A08EF1"/>
              </a:solidFill>
              <a:latin typeface="Calibri"/>
              <a:ea typeface="Calibri"/>
              <a:cs typeface="Calibri"/>
              <a:sym typeface="Calibri"/>
            </a:endParaRPr>
          </a:p>
        </p:txBody>
      </p:sp>
      <p:sp>
        <p:nvSpPr>
          <p:cNvPr id="104" name="Google Shape;104;g340d8df87d0_0_31"/>
          <p:cNvSpPr txBox="1"/>
          <p:nvPr/>
        </p:nvSpPr>
        <p:spPr>
          <a:xfrm>
            <a:off x="1136875" y="1289725"/>
            <a:ext cx="9319500" cy="3699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400"/>
              </a:spcBef>
              <a:spcAft>
                <a:spcPts val="0"/>
              </a:spcAft>
              <a:buClr>
                <a:schemeClr val="dk1"/>
              </a:buClr>
              <a:buSzPts val="1100"/>
              <a:buFont typeface="Arial"/>
              <a:buNone/>
            </a:pPr>
            <a:r>
              <a:rPr b="1" lang="en-US" sz="1500">
                <a:solidFill>
                  <a:schemeClr val="dk1"/>
                </a:solidFill>
              </a:rPr>
              <a:t>Formalización Empresarial: Un Pilar de Competitividad</a:t>
            </a:r>
            <a:endParaRPr b="1" sz="15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US" sz="1500">
                <a:solidFill>
                  <a:schemeClr val="dk1"/>
                </a:solidFill>
              </a:rPr>
              <a:t>La </a:t>
            </a:r>
            <a:r>
              <a:rPr b="1" lang="en-US" sz="1500">
                <a:solidFill>
                  <a:schemeClr val="dk1"/>
                </a:solidFill>
              </a:rPr>
              <a:t>formalización empresarial</a:t>
            </a:r>
            <a:r>
              <a:rPr lang="en-US" sz="1500">
                <a:solidFill>
                  <a:schemeClr val="dk1"/>
                </a:solidFill>
              </a:rPr>
              <a:t> se erige como un elemento clave para integrar los negocios al sector formal, brindándoles acceso a </a:t>
            </a:r>
            <a:r>
              <a:rPr b="1" lang="en-US" sz="1500">
                <a:solidFill>
                  <a:schemeClr val="dk1"/>
                </a:solidFill>
              </a:rPr>
              <a:t>financiamiento</a:t>
            </a:r>
            <a:r>
              <a:rPr lang="en-US" sz="1500">
                <a:solidFill>
                  <a:schemeClr val="dk1"/>
                </a:solidFill>
              </a:rPr>
              <a:t>, </a:t>
            </a:r>
            <a:r>
              <a:rPr b="1" lang="en-US" sz="1500">
                <a:solidFill>
                  <a:schemeClr val="dk1"/>
                </a:solidFill>
              </a:rPr>
              <a:t>programas de capacitación</a:t>
            </a:r>
            <a:r>
              <a:rPr lang="en-US" sz="1500">
                <a:solidFill>
                  <a:schemeClr val="dk1"/>
                </a:solidFill>
              </a:rPr>
              <a:t> y </a:t>
            </a:r>
            <a:r>
              <a:rPr b="1" lang="en-US" sz="1500">
                <a:solidFill>
                  <a:schemeClr val="dk1"/>
                </a:solidFill>
              </a:rPr>
              <a:t>redes comerciales sólidas</a:t>
            </a:r>
            <a:r>
              <a:rPr lang="en-US" sz="1500">
                <a:solidFill>
                  <a:schemeClr val="dk1"/>
                </a:solidFill>
              </a:rPr>
              <a:t>. Este estudio analiza su impacto mediante la aplicación de </a:t>
            </a:r>
            <a:r>
              <a:rPr b="1" lang="en-US" sz="1500">
                <a:solidFill>
                  <a:schemeClr val="dk1"/>
                </a:solidFill>
              </a:rPr>
              <a:t>modelos de aprendizaje no supervisado</a:t>
            </a:r>
            <a:r>
              <a:rPr lang="en-US" sz="1500">
                <a:solidFill>
                  <a:schemeClr val="dk1"/>
                </a:solidFill>
              </a:rPr>
              <a:t>, abordando factores críticos como la </a:t>
            </a:r>
            <a:r>
              <a:rPr b="1" lang="en-US" sz="1500">
                <a:solidFill>
                  <a:schemeClr val="dk1"/>
                </a:solidFill>
              </a:rPr>
              <a:t>asociatividad</a:t>
            </a:r>
            <a:r>
              <a:rPr lang="en-US" sz="1500">
                <a:solidFill>
                  <a:schemeClr val="dk1"/>
                </a:solidFill>
              </a:rPr>
              <a:t>, el </a:t>
            </a:r>
            <a:r>
              <a:rPr b="1" lang="en-US" sz="1500">
                <a:solidFill>
                  <a:schemeClr val="dk1"/>
                </a:solidFill>
              </a:rPr>
              <a:t>acceso a recursos financieros</a:t>
            </a:r>
            <a:r>
              <a:rPr lang="en-US" sz="1500">
                <a:solidFill>
                  <a:schemeClr val="dk1"/>
                </a:solidFill>
              </a:rPr>
              <a:t> y la </a:t>
            </a:r>
            <a:r>
              <a:rPr b="1" lang="en-US" sz="1500">
                <a:solidFill>
                  <a:schemeClr val="dk1"/>
                </a:solidFill>
              </a:rPr>
              <a:t>afiliación a gremios empresariales</a:t>
            </a:r>
            <a:r>
              <a:rPr lang="en-US" sz="1500">
                <a:solidFill>
                  <a:schemeClr val="dk1"/>
                </a:solidFill>
              </a:rPr>
              <a:t>.</a:t>
            </a:r>
            <a:endParaRPr sz="15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700">
              <a:solidFill>
                <a:schemeClr val="dk1"/>
              </a:solidFill>
              <a:latin typeface="Calibri"/>
              <a:ea typeface="Calibri"/>
              <a:cs typeface="Calibri"/>
              <a:sym typeface="Calibri"/>
            </a:endParaRPr>
          </a:p>
          <a:p>
            <a:pPr indent="0" lvl="0" marL="0" rtl="0" algn="just">
              <a:spcBef>
                <a:spcPts val="1200"/>
              </a:spcBef>
              <a:spcAft>
                <a:spcPts val="0"/>
              </a:spcAft>
              <a:buNone/>
            </a:pPr>
            <a:r>
              <a:t/>
            </a:r>
            <a:endParaRPr sz="25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descr="A screenshot of a computer&#10;&#10;Description automatically generated" id="109" name="Google Shape;109;p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0" name="Google Shape;110;p3"/>
          <p:cNvSpPr txBox="1"/>
          <p:nvPr/>
        </p:nvSpPr>
        <p:spPr>
          <a:xfrm>
            <a:off x="1079403" y="963191"/>
            <a:ext cx="6094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A08EF1"/>
                </a:solidFill>
              </a:rPr>
              <a:t>PLANTEAMIENTO DEL PROBLEMA</a:t>
            </a:r>
            <a:endParaRPr sz="1800">
              <a:solidFill>
                <a:srgbClr val="A08EF1"/>
              </a:solidFill>
              <a:latin typeface="Calibri"/>
              <a:ea typeface="Calibri"/>
              <a:cs typeface="Calibri"/>
              <a:sym typeface="Calibri"/>
            </a:endParaRPr>
          </a:p>
        </p:txBody>
      </p:sp>
      <p:sp>
        <p:nvSpPr>
          <p:cNvPr id="111" name="Google Shape;111;p3"/>
          <p:cNvSpPr txBox="1"/>
          <p:nvPr/>
        </p:nvSpPr>
        <p:spPr>
          <a:xfrm>
            <a:off x="1079400" y="1332500"/>
            <a:ext cx="10675200" cy="3633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US" sz="1500">
                <a:solidFill>
                  <a:schemeClr val="dk1"/>
                </a:solidFill>
              </a:rPr>
              <a:t>A pesar de sus beneficios, la informalidad persiste entre muchas PYMEs en Colombia debido a costos altos, trámites complejos y falta de información, limitando su acceso a recursos clave y afectando su crecimiento y la economía nacional. Este estudio propone el uso de </a:t>
            </a:r>
            <a:r>
              <a:rPr b="1" lang="en-US" sz="1500">
                <a:solidFill>
                  <a:schemeClr val="dk1"/>
                </a:solidFill>
              </a:rPr>
              <a:t>inteligencia artificial</a:t>
            </a:r>
            <a:r>
              <a:rPr lang="en-US" sz="1500">
                <a:solidFill>
                  <a:schemeClr val="dk1"/>
                </a:solidFill>
              </a:rPr>
              <a:t>, mediante modelos de aprendizaje no supervisado, para identificar patrones y diseñar estrategias basadas en datos que promuevan la formalización empresarial e impulsen la integración de más negocios al sector forma</a:t>
            </a:r>
            <a:endParaRPr sz="1500">
              <a:solidFill>
                <a:schemeClr val="dk1"/>
              </a:solidFill>
            </a:endParaRPr>
          </a:p>
          <a:p>
            <a:pPr indent="0" lvl="0" marL="0" rtl="0" algn="just">
              <a:spcBef>
                <a:spcPts val="120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descr="A screenshot of a computer&#10;&#10;Description automatically generated" id="116" name="Google Shape;116;g34423d03ef2_3_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7" name="Google Shape;117;g34423d03ef2_3_0"/>
          <p:cNvSpPr txBox="1"/>
          <p:nvPr/>
        </p:nvSpPr>
        <p:spPr>
          <a:xfrm>
            <a:off x="1079403" y="963191"/>
            <a:ext cx="6094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A08EF1"/>
              </a:solidFill>
              <a:latin typeface="Calibri"/>
              <a:ea typeface="Calibri"/>
              <a:cs typeface="Calibri"/>
              <a:sym typeface="Calibri"/>
            </a:endParaRPr>
          </a:p>
        </p:txBody>
      </p:sp>
      <p:sp>
        <p:nvSpPr>
          <p:cNvPr id="118" name="Google Shape;118;g34423d03ef2_3_0"/>
          <p:cNvSpPr txBox="1"/>
          <p:nvPr/>
        </p:nvSpPr>
        <p:spPr>
          <a:xfrm>
            <a:off x="1079400" y="1332500"/>
            <a:ext cx="10675200" cy="3633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Font typeface="Arial"/>
              <a:buNone/>
            </a:pPr>
            <a:r>
              <a:rPr b="1" lang="en-US" sz="1800">
                <a:solidFill>
                  <a:srgbClr val="A08EF1"/>
                </a:solidFill>
              </a:rPr>
              <a:t>OBJETIVO GENERAL</a:t>
            </a:r>
            <a:endParaRPr b="1" sz="1800">
              <a:solidFill>
                <a:srgbClr val="A08EF1"/>
              </a:solidFill>
            </a:endParaRPr>
          </a:p>
          <a:p>
            <a:pPr indent="0" lvl="0" marL="0" rtl="0" algn="just">
              <a:spcBef>
                <a:spcPts val="0"/>
              </a:spcBef>
              <a:spcAft>
                <a:spcPts val="0"/>
              </a:spcAft>
              <a:buClr>
                <a:schemeClr val="dk1"/>
              </a:buClr>
              <a:buFont typeface="Arial"/>
              <a:buNone/>
            </a:pPr>
            <a:r>
              <a:t/>
            </a:r>
            <a:endParaRPr sz="1500">
              <a:solidFill>
                <a:srgbClr val="A08EF1"/>
              </a:solidFill>
            </a:endParaRPr>
          </a:p>
          <a:p>
            <a:pPr indent="0" lvl="0" marL="0" rtl="0" algn="just">
              <a:spcBef>
                <a:spcPts val="0"/>
              </a:spcBef>
              <a:spcAft>
                <a:spcPts val="0"/>
              </a:spcAft>
              <a:buClr>
                <a:schemeClr val="dk1"/>
              </a:buClr>
              <a:buFont typeface="Arial"/>
              <a:buNone/>
            </a:pPr>
            <a:r>
              <a:rPr lang="en-US" sz="1500">
                <a:solidFill>
                  <a:schemeClr val="dk1"/>
                </a:solidFill>
              </a:rPr>
              <a:t>Analizar el impacto de la formalización legal en el crecimiento, la sostenibilidad y la competitividad de los emprendimientos en Colombia.</a:t>
            </a:r>
            <a:r>
              <a:rPr b="1" lang="en-US" sz="1500">
                <a:solidFill>
                  <a:schemeClr val="dk1"/>
                </a:solidFill>
              </a:rPr>
              <a:t>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b="1" lang="en-US" sz="1800">
                <a:solidFill>
                  <a:srgbClr val="A08EF1"/>
                </a:solidFill>
              </a:rPr>
              <a:t>OBJETIVOS ESPECÍFICOS</a:t>
            </a:r>
            <a:endParaRPr sz="1500">
              <a:solidFill>
                <a:schemeClr val="dk1"/>
              </a:solidFill>
            </a:endParaRPr>
          </a:p>
          <a:p>
            <a:pPr indent="-323850" lvl="0" marL="457200" rtl="0" algn="l">
              <a:lnSpc>
                <a:spcPct val="115000"/>
              </a:lnSpc>
              <a:spcBef>
                <a:spcPts val="1200"/>
              </a:spcBef>
              <a:spcAft>
                <a:spcPts val="0"/>
              </a:spcAft>
              <a:buClr>
                <a:schemeClr val="dk1"/>
              </a:buClr>
              <a:buSzPts val="1500"/>
              <a:buAutoNum type="arabicPeriod"/>
            </a:pPr>
            <a:r>
              <a:rPr b="1" lang="en-US" sz="1500">
                <a:solidFill>
                  <a:schemeClr val="dk1"/>
                </a:solidFill>
              </a:rPr>
              <a:t>Analizar los beneficios legales y financieros</a:t>
            </a:r>
            <a:r>
              <a:rPr lang="en-US" sz="1500">
                <a:solidFill>
                  <a:schemeClr val="dk1"/>
                </a:solidFill>
              </a:rPr>
              <a:t> que la formalización empresarial ofrece a los emprendedores, tales como el acceso a créditos, programas gubernamentales de apoyo y oportunidades de contratación con grandes empresas.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US" sz="1500">
                <a:solidFill>
                  <a:schemeClr val="dk1"/>
                </a:solidFill>
              </a:rPr>
              <a:t>Evaluar el impacto de la formalización</a:t>
            </a:r>
            <a:r>
              <a:rPr lang="en-US" sz="1500">
                <a:solidFill>
                  <a:schemeClr val="dk1"/>
                </a:solidFill>
              </a:rPr>
              <a:t> en la imagen y credibilidad de los negocios frente a clientes, proveedores y socios comerciales.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US" sz="1500">
                <a:solidFill>
                  <a:schemeClr val="dk1"/>
                </a:solidFill>
              </a:rPr>
              <a:t>Identificar las obligaciones tributarias y requisitos legales</a:t>
            </a:r>
            <a:r>
              <a:rPr lang="en-US" sz="1500">
                <a:solidFill>
                  <a:schemeClr val="dk1"/>
                </a:solidFill>
              </a:rPr>
              <a:t> asociados a la formalización, así como proponer herramientas y estrategias para gestionarlas de manera eficiente.</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US" sz="1500">
                <a:solidFill>
                  <a:schemeClr val="dk1"/>
                </a:solidFill>
              </a:rPr>
              <a:t>Aplicar modelos de aprendizaje no supervisado</a:t>
            </a:r>
            <a:r>
              <a:rPr lang="en-US" sz="1500">
                <a:solidFill>
                  <a:schemeClr val="dk1"/>
                </a:solidFill>
              </a:rPr>
              <a:t> para segmentar negocios según su nivel de formalización y acceso a beneficios clave.</a:t>
            </a:r>
            <a:endParaRPr sz="1500">
              <a:solidFill>
                <a:schemeClr val="dk1"/>
              </a:solidFill>
            </a:endParaRPr>
          </a:p>
          <a:p>
            <a:pPr indent="0" lvl="0" marL="0" rtl="0" algn="just">
              <a:spcBef>
                <a:spcPts val="120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descr="A screenshot of a computer&#10;&#10;Description automatically generated" id="123" name="Google Shape;123;p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4" name="Google Shape;124;p5"/>
          <p:cNvSpPr txBox="1"/>
          <p:nvPr/>
        </p:nvSpPr>
        <p:spPr>
          <a:xfrm>
            <a:off x="1379248" y="934675"/>
            <a:ext cx="9841200" cy="4406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rgbClr val="A08EF1"/>
                </a:solidFill>
              </a:rPr>
              <a:t>JUSTFICACIÓN</a:t>
            </a:r>
            <a:endParaRPr b="1" sz="1800">
              <a:solidFill>
                <a:srgbClr val="A08EF1"/>
              </a:solidFill>
            </a:endParaRPr>
          </a:p>
          <a:p>
            <a:pPr indent="0" lvl="0" marL="0" rtl="0" algn="just">
              <a:lnSpc>
                <a:spcPct val="115000"/>
              </a:lnSpc>
              <a:spcBef>
                <a:spcPts val="1200"/>
              </a:spcBef>
              <a:spcAft>
                <a:spcPts val="0"/>
              </a:spcAft>
              <a:buClr>
                <a:schemeClr val="dk1"/>
              </a:buClr>
              <a:buSzPts val="1100"/>
              <a:buFont typeface="Arial"/>
              <a:buNone/>
            </a:pPr>
            <a:r>
              <a:rPr lang="en-US" sz="1800">
                <a:solidFill>
                  <a:schemeClr val="dk1"/>
                </a:solidFill>
              </a:rPr>
              <a:t>Este estudio propone utilizar inteligencia artificial como herramienta innovadora para impulsar la formalización empresarial, lo que no solo beneficia a los negocios, sino que también contribuye al crecimiento económico sostenible al mejorar políticas públicas, reducir desigualdades y fortalecer la competitividad.</a:t>
            </a:r>
            <a:endParaRPr sz="1800">
              <a:solidFill>
                <a:schemeClr val="dk1"/>
              </a:solidFill>
            </a:endParaRPr>
          </a:p>
          <a:p>
            <a:pPr indent="0" lvl="0" marL="0" rtl="0" algn="just">
              <a:spcBef>
                <a:spcPts val="1200"/>
              </a:spcBef>
              <a:spcAft>
                <a:spcPts val="0"/>
              </a:spcAft>
              <a:buClr>
                <a:schemeClr val="dk1"/>
              </a:buClr>
              <a:buFont typeface="Arial"/>
              <a:buNone/>
            </a:pPr>
            <a:r>
              <a:rPr b="1" lang="en-US" sz="1800">
                <a:solidFill>
                  <a:srgbClr val="A08EF1"/>
                </a:solidFill>
              </a:rPr>
              <a:t>ALCANCE</a:t>
            </a:r>
            <a:endParaRPr sz="18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US" sz="1800">
                <a:solidFill>
                  <a:schemeClr val="dk1"/>
                </a:solidFill>
              </a:rPr>
              <a:t>La idea principal de este texto es que el estudio evaluará cómo la formalización empresarial influye en el crecimiento y la sostenibilidad de las PYMEs en Colombia, considerando factores clave como acceso a financiamiento y el contexto económico de distintas regiones. Además, utilizará modelos de aprendizaje no supervisado para identificar patrones que puedan optimizar políticas y fortalecer el ecosistema empresarial.</a:t>
            </a:r>
            <a:endParaRPr sz="1800">
              <a:solidFill>
                <a:schemeClr val="dk1"/>
              </a:solidFill>
            </a:endParaRPr>
          </a:p>
          <a:p>
            <a:pPr indent="0" lvl="0" marL="0" rtl="0" algn="just">
              <a:lnSpc>
                <a:spcPct val="115000"/>
              </a:lnSpc>
              <a:spcBef>
                <a:spcPts val="1200"/>
              </a:spcBef>
              <a:spcAft>
                <a:spcPts val="1200"/>
              </a:spcAft>
              <a:buClr>
                <a:schemeClr val="dk1"/>
              </a:buClr>
              <a:buSzPts val="1100"/>
              <a:buFont typeface="Arial"/>
              <a:buNone/>
            </a:pPr>
            <a:r>
              <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descr="A screenshot of a computer&#10;&#10;Description automatically generated" id="129" name="Google Shape;129;p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0" name="Google Shape;130;p7"/>
          <p:cNvSpPr txBox="1"/>
          <p:nvPr/>
        </p:nvSpPr>
        <p:spPr>
          <a:xfrm>
            <a:off x="778175" y="840300"/>
            <a:ext cx="10025400" cy="5495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A08EF1"/>
                </a:solidFill>
                <a:latin typeface="Arial"/>
                <a:ea typeface="Arial"/>
                <a:cs typeface="Arial"/>
                <a:sym typeface="Arial"/>
              </a:rPr>
              <a:t>Metodología</a:t>
            </a:r>
            <a:endParaRPr sz="1600"/>
          </a:p>
          <a:p>
            <a:pPr indent="0" lvl="0" marL="0" rtl="0" algn="just">
              <a:lnSpc>
                <a:spcPct val="150000"/>
              </a:lnSpc>
              <a:spcBef>
                <a:spcPts val="0"/>
              </a:spcBef>
              <a:spcAft>
                <a:spcPts val="0"/>
              </a:spcAft>
              <a:buClr>
                <a:schemeClr val="dk1"/>
              </a:buClr>
              <a:buSzPts val="1100"/>
              <a:buFont typeface="Arial"/>
              <a:buNone/>
            </a:pPr>
            <a:r>
              <a:t/>
            </a:r>
            <a:endParaRPr b="1">
              <a:solidFill>
                <a:schemeClr val="dk1"/>
              </a:solidFill>
            </a:endParaRPr>
          </a:p>
          <a:p>
            <a:pPr indent="-342900" lvl="0" marL="457200" rtl="0" algn="just">
              <a:lnSpc>
                <a:spcPct val="150000"/>
              </a:lnSpc>
              <a:spcBef>
                <a:spcPts val="1200"/>
              </a:spcBef>
              <a:spcAft>
                <a:spcPts val="0"/>
              </a:spcAft>
              <a:buClr>
                <a:schemeClr val="dk1"/>
              </a:buClr>
              <a:buSzPts val="1800"/>
              <a:buAutoNum type="arabicPeriod"/>
            </a:pPr>
            <a:r>
              <a:rPr b="1" lang="en-US" sz="1800">
                <a:solidFill>
                  <a:schemeClr val="dk1"/>
                </a:solidFill>
              </a:rPr>
              <a:t>Recolección de Datos:</a:t>
            </a:r>
            <a:r>
              <a:rPr lang="en-US" sz="1800">
                <a:solidFill>
                  <a:schemeClr val="dk1"/>
                </a:solidFill>
              </a:rPr>
              <a:t> Obtención de información de registros oficiales del Departamento Administrativo Nacional de Estadística (DANE)</a:t>
            </a:r>
            <a:endParaRPr sz="1800">
              <a:solidFill>
                <a:schemeClr val="dk1"/>
              </a:solidFill>
            </a:endParaRPr>
          </a:p>
          <a:p>
            <a:pPr indent="-342900" lvl="0" marL="457200" rtl="0" algn="just">
              <a:lnSpc>
                <a:spcPct val="150000"/>
              </a:lnSpc>
              <a:spcBef>
                <a:spcPts val="0"/>
              </a:spcBef>
              <a:spcAft>
                <a:spcPts val="0"/>
              </a:spcAft>
              <a:buClr>
                <a:schemeClr val="dk1"/>
              </a:buClr>
              <a:buSzPts val="1800"/>
              <a:buAutoNum type="arabicPeriod"/>
            </a:pPr>
            <a:r>
              <a:rPr b="1" lang="en-US" sz="1800">
                <a:solidFill>
                  <a:schemeClr val="dk1"/>
                </a:solidFill>
              </a:rPr>
              <a:t>Procesamiento de Datos:</a:t>
            </a:r>
            <a:r>
              <a:rPr lang="en-US" sz="1800">
                <a:solidFill>
                  <a:schemeClr val="dk1"/>
                </a:solidFill>
              </a:rPr>
              <a:t> Limpieza y transformación de los datos para su análisis en modelos de aprendizaje no supervisado.</a:t>
            </a:r>
            <a:endParaRPr sz="1800">
              <a:solidFill>
                <a:schemeClr val="dk1"/>
              </a:solidFill>
            </a:endParaRPr>
          </a:p>
          <a:p>
            <a:pPr indent="-342900" lvl="0" marL="457200" rtl="0" algn="just">
              <a:lnSpc>
                <a:spcPct val="150000"/>
              </a:lnSpc>
              <a:spcBef>
                <a:spcPts val="0"/>
              </a:spcBef>
              <a:spcAft>
                <a:spcPts val="0"/>
              </a:spcAft>
              <a:buClr>
                <a:schemeClr val="dk1"/>
              </a:buClr>
              <a:buSzPts val="1800"/>
              <a:buAutoNum type="arabicPeriod"/>
            </a:pPr>
            <a:r>
              <a:rPr b="1" lang="en-US" sz="1800">
                <a:solidFill>
                  <a:schemeClr val="dk1"/>
                </a:solidFill>
              </a:rPr>
              <a:t>Implementación de Algoritmos:</a:t>
            </a:r>
            <a:r>
              <a:rPr lang="en-US" sz="1800">
                <a:solidFill>
                  <a:schemeClr val="dk1"/>
                </a:solidFill>
              </a:rPr>
              <a:t> Uso de técnicas como clustering para segmentar empresas según su nivel de formalización y análisis de correlaciones.</a:t>
            </a:r>
            <a:endParaRPr sz="1800">
              <a:solidFill>
                <a:schemeClr val="dk1"/>
              </a:solidFill>
            </a:endParaRPr>
          </a:p>
          <a:p>
            <a:pPr indent="-342900" lvl="0" marL="457200" rtl="0" algn="just">
              <a:lnSpc>
                <a:spcPct val="150000"/>
              </a:lnSpc>
              <a:spcBef>
                <a:spcPts val="0"/>
              </a:spcBef>
              <a:spcAft>
                <a:spcPts val="0"/>
              </a:spcAft>
              <a:buClr>
                <a:schemeClr val="dk1"/>
              </a:buClr>
              <a:buSzPts val="1800"/>
              <a:buAutoNum type="arabicPeriod"/>
            </a:pPr>
            <a:r>
              <a:rPr b="1" lang="en-US" sz="1800">
                <a:solidFill>
                  <a:schemeClr val="dk1"/>
                </a:solidFill>
              </a:rPr>
              <a:t>Análisis de Resultados:</a:t>
            </a:r>
            <a:r>
              <a:rPr lang="en-US" sz="1800">
                <a:solidFill>
                  <a:schemeClr val="dk1"/>
                </a:solidFill>
              </a:rPr>
              <a:t> Interpretación de los patrones identificados y su relación con el acceso a recursos y el crecimiento empresarial.</a:t>
            </a:r>
            <a:endParaRPr sz="1800">
              <a:solidFill>
                <a:schemeClr val="dk1"/>
              </a:solidFill>
            </a:endParaRPr>
          </a:p>
          <a:p>
            <a:pPr indent="-342900" lvl="0" marL="457200" rtl="0" algn="just">
              <a:lnSpc>
                <a:spcPct val="150000"/>
              </a:lnSpc>
              <a:spcBef>
                <a:spcPts val="0"/>
              </a:spcBef>
              <a:spcAft>
                <a:spcPts val="0"/>
              </a:spcAft>
              <a:buClr>
                <a:schemeClr val="dk1"/>
              </a:buClr>
              <a:buSzPts val="1800"/>
              <a:buAutoNum type="arabicPeriod"/>
            </a:pPr>
            <a:r>
              <a:rPr b="1" lang="en-US" sz="1800">
                <a:solidFill>
                  <a:schemeClr val="dk1"/>
                </a:solidFill>
              </a:rPr>
              <a:t>Conclusiones y Recomendaciones:</a:t>
            </a:r>
            <a:r>
              <a:rPr lang="en-US" sz="1800">
                <a:solidFill>
                  <a:schemeClr val="dk1"/>
                </a:solidFill>
              </a:rPr>
              <a:t> Propuestas para incentivar la formalización basada en los hallazgos obtenidos.</a:t>
            </a:r>
            <a:endParaRPr sz="1800">
              <a:solidFill>
                <a:schemeClr val="dk1"/>
              </a:solidFill>
            </a:endParaRPr>
          </a:p>
          <a:p>
            <a:pPr indent="0" lvl="0" marL="0" marR="0" rtl="0" algn="l">
              <a:spcBef>
                <a:spcPts val="1200"/>
              </a:spcBef>
              <a:spcAft>
                <a:spcPts val="0"/>
              </a:spcAft>
              <a:buNone/>
            </a:pPr>
            <a:r>
              <a:t/>
            </a:r>
            <a:endParaRPr b="1" sz="2000">
              <a:solidFill>
                <a:srgbClr val="A08EF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descr="A screenshot of a computer&#10;&#10;Description automatically generated" id="135" name="Google Shape;135;g340bef7319c_1_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6" name="Google Shape;136;g340bef7319c_1_5"/>
          <p:cNvSpPr txBox="1"/>
          <p:nvPr/>
        </p:nvSpPr>
        <p:spPr>
          <a:xfrm>
            <a:off x="2066525" y="266575"/>
            <a:ext cx="2871900" cy="17517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100"/>
              <a:buNone/>
            </a:pPr>
            <a:r>
              <a:rPr b="1" lang="en-US" sz="2200">
                <a:solidFill>
                  <a:srgbClr val="A08EF1"/>
                </a:solidFill>
              </a:rPr>
              <a:t>FLUJOGRAMA</a:t>
            </a:r>
            <a:endParaRPr sz="1600"/>
          </a:p>
          <a:p>
            <a:pPr indent="0" lvl="0" marL="0" rtl="0" algn="just">
              <a:lnSpc>
                <a:spcPct val="150000"/>
              </a:lnSpc>
              <a:spcBef>
                <a:spcPts val="0"/>
              </a:spcBef>
              <a:spcAft>
                <a:spcPts val="0"/>
              </a:spcAft>
              <a:buSzPts val="1100"/>
              <a:buNone/>
            </a:pPr>
            <a:r>
              <a:t/>
            </a:r>
            <a:endParaRPr b="1">
              <a:solidFill>
                <a:schemeClr val="dk1"/>
              </a:solidFill>
            </a:endParaRPr>
          </a:p>
          <a:p>
            <a:pPr indent="0" lvl="0" marL="457200" rtl="0" algn="just">
              <a:lnSpc>
                <a:spcPct val="150000"/>
              </a:lnSpc>
              <a:spcBef>
                <a:spcPts val="1200"/>
              </a:spcBef>
              <a:spcAft>
                <a:spcPts val="0"/>
              </a:spcAft>
              <a:buNone/>
            </a:pPr>
            <a:r>
              <a:t/>
            </a:r>
            <a:endParaRPr b="1" sz="1800">
              <a:solidFill>
                <a:schemeClr val="dk1"/>
              </a:solidFill>
            </a:endParaRPr>
          </a:p>
          <a:p>
            <a:pPr indent="0" lvl="0" marL="0" marR="0" rtl="0" algn="l">
              <a:spcBef>
                <a:spcPts val="1200"/>
              </a:spcBef>
              <a:spcAft>
                <a:spcPts val="0"/>
              </a:spcAft>
              <a:buNone/>
            </a:pPr>
            <a:r>
              <a:t/>
            </a:r>
            <a:endParaRPr b="1" sz="2000">
              <a:solidFill>
                <a:srgbClr val="A08EF1"/>
              </a:solidFill>
            </a:endParaRPr>
          </a:p>
        </p:txBody>
      </p:sp>
      <p:pic>
        <p:nvPicPr>
          <p:cNvPr id="137" name="Google Shape;137;g340bef7319c_1_5" title="Flujograma Encuesta Microempresas.jpeg"/>
          <p:cNvPicPr preferRelativeResize="0"/>
          <p:nvPr/>
        </p:nvPicPr>
        <p:blipFill>
          <a:blip r:embed="rId4">
            <a:alphaModFix/>
          </a:blip>
          <a:stretch>
            <a:fillRect/>
          </a:stretch>
        </p:blipFill>
        <p:spPr>
          <a:xfrm>
            <a:off x="1044300" y="660250"/>
            <a:ext cx="9877699" cy="5575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descr="A screenshot of a computer&#10;&#10;Description automatically generated" id="142" name="Google Shape;142;g340bef7319c_1_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3" name="Google Shape;143;g340bef7319c_1_0"/>
          <p:cNvSpPr txBox="1"/>
          <p:nvPr/>
        </p:nvSpPr>
        <p:spPr>
          <a:xfrm>
            <a:off x="820950" y="1096950"/>
            <a:ext cx="10025400" cy="35679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dk1"/>
              </a:buClr>
              <a:buSzPts val="1100"/>
              <a:buFont typeface="Arial"/>
              <a:buNone/>
            </a:pPr>
            <a:r>
              <a:rPr b="1" lang="en-US" sz="2200">
                <a:solidFill>
                  <a:srgbClr val="A08EF1"/>
                </a:solidFill>
              </a:rPr>
              <a:t>DESCRIPCIÓN DE LA BASE DE DATOS</a:t>
            </a:r>
            <a:endParaRPr sz="1600"/>
          </a:p>
          <a:p>
            <a:pPr indent="0" lvl="0" marL="0" rtl="0" algn="just">
              <a:lnSpc>
                <a:spcPct val="150000"/>
              </a:lnSpc>
              <a:spcBef>
                <a:spcPts val="0"/>
              </a:spcBef>
              <a:spcAft>
                <a:spcPts val="0"/>
              </a:spcAft>
              <a:buSzPts val="1100"/>
              <a:buNone/>
            </a:pPr>
            <a:r>
              <a:t/>
            </a:r>
            <a:endParaRPr b="1">
              <a:solidFill>
                <a:schemeClr val="dk1"/>
              </a:solidFill>
            </a:endParaRPr>
          </a:p>
          <a:p>
            <a:pPr indent="0" lvl="0" marL="0" rtl="0" algn="just">
              <a:spcBef>
                <a:spcPts val="1200"/>
              </a:spcBef>
              <a:spcAft>
                <a:spcPts val="0"/>
              </a:spcAft>
              <a:buNone/>
            </a:pPr>
            <a:r>
              <a:rPr lang="en-US" sz="1800">
                <a:solidFill>
                  <a:schemeClr val="dk1"/>
                </a:solidFill>
              </a:rPr>
              <a:t>La base de datos utilizada en este estudio proviene de la </a:t>
            </a:r>
            <a:r>
              <a:rPr b="1" lang="en-US" sz="1800">
                <a:solidFill>
                  <a:schemeClr val="dk1"/>
                </a:solidFill>
              </a:rPr>
              <a:t>Encuesta de Micronegocios</a:t>
            </a:r>
            <a:r>
              <a:rPr lang="en-US" sz="1800">
                <a:solidFill>
                  <a:schemeClr val="dk1"/>
                </a:solidFill>
              </a:rPr>
              <a:t> del </a:t>
            </a:r>
            <a:r>
              <a:rPr b="1" lang="en-US" sz="1800">
                <a:solidFill>
                  <a:schemeClr val="dk1"/>
                </a:solidFill>
              </a:rPr>
              <a:t>Departamento Administrativo Nacional de Estadística (DANE)</a:t>
            </a:r>
            <a:r>
              <a:rPr lang="en-US" sz="1800">
                <a:solidFill>
                  <a:schemeClr val="dk1"/>
                </a:solidFill>
              </a:rPr>
              <a:t>, la cual recopila información detallada sobre las características, estructura y funcionamiento de los micronegocios en Colombia. Se han seleccionado los datos correspondientes a los años </a:t>
            </a:r>
            <a:r>
              <a:rPr b="1" lang="en-US" sz="1800">
                <a:solidFill>
                  <a:schemeClr val="dk1"/>
                </a:solidFill>
              </a:rPr>
              <a:t>2021, 2022 y 2023</a:t>
            </a:r>
            <a:r>
              <a:rPr lang="en-US" sz="1800">
                <a:solidFill>
                  <a:schemeClr val="dk1"/>
                </a:solidFill>
              </a:rPr>
              <a:t>, con el objetivo de consolidar una fuente de información robusta para el desarrollo de un modelo de </a:t>
            </a:r>
            <a:r>
              <a:rPr b="1" lang="en-US" sz="1800">
                <a:solidFill>
                  <a:schemeClr val="dk1"/>
                </a:solidFill>
              </a:rPr>
              <a:t>aprendizaje no supervisado</a:t>
            </a:r>
            <a:r>
              <a:rPr lang="en-US" sz="1800">
                <a:solidFill>
                  <a:schemeClr val="dk1"/>
                </a:solidFill>
              </a:rPr>
              <a:t>.</a:t>
            </a:r>
            <a:endParaRPr sz="1800">
              <a:solidFill>
                <a:schemeClr val="dk1"/>
              </a:solidFill>
            </a:endParaRPr>
          </a:p>
          <a:p>
            <a:pPr indent="0" lvl="0" marL="457200" rtl="0" algn="just">
              <a:lnSpc>
                <a:spcPct val="150000"/>
              </a:lnSpc>
              <a:spcBef>
                <a:spcPts val="1200"/>
              </a:spcBef>
              <a:spcAft>
                <a:spcPts val="0"/>
              </a:spcAft>
              <a:buNone/>
            </a:pPr>
            <a:r>
              <a:t/>
            </a:r>
            <a:endParaRPr b="1" sz="1800">
              <a:solidFill>
                <a:schemeClr val="dk1"/>
              </a:solidFill>
            </a:endParaRPr>
          </a:p>
          <a:p>
            <a:pPr indent="0" lvl="0" marL="0" marR="0" rtl="0" algn="l">
              <a:spcBef>
                <a:spcPts val="1200"/>
              </a:spcBef>
              <a:spcAft>
                <a:spcPts val="0"/>
              </a:spcAft>
              <a:buNone/>
            </a:pPr>
            <a:r>
              <a:t/>
            </a:r>
            <a:endParaRPr b="1" sz="2000">
              <a:solidFill>
                <a:srgbClr val="A08EF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LINDO LINDO">
      <a:dk1>
        <a:srgbClr val="000000"/>
      </a:dk1>
      <a:lt1>
        <a:srgbClr val="FFFFFF"/>
      </a:lt1>
      <a:dk2>
        <a:srgbClr val="142F50"/>
      </a:dk2>
      <a:lt2>
        <a:srgbClr val="F9F8F3"/>
      </a:lt2>
      <a:accent1>
        <a:srgbClr val="38A4D4"/>
      </a:accent1>
      <a:accent2>
        <a:srgbClr val="F6F25C"/>
      </a:accent2>
      <a:accent3>
        <a:srgbClr val="FCA810"/>
      </a:accent3>
      <a:accent4>
        <a:srgbClr val="EF255F"/>
      </a:accent4>
      <a:accent5>
        <a:srgbClr val="22B183"/>
      </a:accent5>
      <a:accent6>
        <a:srgbClr val="8C54B6"/>
      </a:accent6>
      <a:hlink>
        <a:srgbClr val="39BCD2"/>
      </a:hlink>
      <a:folHlink>
        <a:srgbClr val="8963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2024-01-29T20:34:43Z</dcterms:created>
  <dc:creator>Ana Maria Salazar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D82F9886-3FD5-42EB-B509-1BFBAE8A1A25</vt:lpwstr>
  </property>
  <property fmtid="{D5CDD505-2E9C-101B-9397-08002B2CF9AE}" pid="3" name="ArticulatePath">
    <vt:lpwstr>Semana1_Videoclase_empaquesyembalajes_V3_David</vt:lpwstr>
  </property>
</Properties>
</file>