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Raleway"/>
      <p:regular r:id="rId22"/>
      <p:bold r:id="rId23"/>
      <p:italic r:id="rId24"/>
      <p:boldItalic r:id="rId25"/>
    </p:embeddedFont>
    <p:embeddedFont>
      <p:font typeface="Lato"/>
      <p:regular r:id="rId26"/>
      <p:bold r:id="rId27"/>
      <p:italic r:id="rId28"/>
      <p:boldItalic r:id="rId29"/>
    </p:embeddedFon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486F54C-3AC5-4619-B212-DA73A9AB1B64}">
  <a:tblStyle styleId="{6486F54C-3AC5-4619-B212-DA73A9AB1B6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aleway-regular.fntdata"/><Relationship Id="rId21" Type="http://schemas.openxmlformats.org/officeDocument/2006/relationships/slide" Target="slides/slide15.xml"/><Relationship Id="rId24" Type="http://schemas.openxmlformats.org/officeDocument/2006/relationships/font" Target="fonts/Raleway-italic.fntdata"/><Relationship Id="rId23" Type="http://schemas.openxmlformats.org/officeDocument/2006/relationships/font" Target="fonts/Raleway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regular.fntdata"/><Relationship Id="rId25" Type="http://schemas.openxmlformats.org/officeDocument/2006/relationships/font" Target="fonts/Raleway-boldItalic.fntdata"/><Relationship Id="rId28" Type="http://schemas.openxmlformats.org/officeDocument/2006/relationships/font" Target="fonts/Lato-italic.fntdata"/><Relationship Id="rId27" Type="http://schemas.openxmlformats.org/officeDocument/2006/relationships/font" Target="fonts/Lato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La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5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4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4420d02412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4420d0241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4420d02412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4420d0241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4420d02412_0_1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4420d02412_0_1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4420d02412_0_14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4420d02412_0_1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4420d02412_0_8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4420d02412_0_8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420d02412_0_1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4420d02412_0_1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420d0241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420d0241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4420d0241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4420d0241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420d0241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420d0241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420d02412_0_1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420d02412_0_1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4420d02412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4420d0241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4420d02412_0_1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4420d02412_0_1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420d02412_0_1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4420d02412_0_1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4420d02412_0_1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4420d02412_0_1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1" name="Google Shape;61;p11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2" name="Google Shape;62;p11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853950" y="1304850"/>
            <a:ext cx="74361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600"/>
              <a:buFont typeface="Lato"/>
              <a:buNone/>
              <a:defRPr sz="9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53950" y="2919450"/>
            <a:ext cx="74361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25200" y="415650"/>
            <a:ext cx="8296800" cy="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" name="Google Shape;18;p3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" name="Google Shape;19;p3"/>
          <p:cNvSpPr txBox="1"/>
          <p:nvPr>
            <p:ph type="title"/>
          </p:nvPr>
        </p:nvSpPr>
        <p:spPr>
          <a:xfrm>
            <a:off x="406425" y="1806825"/>
            <a:ext cx="8296800" cy="15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4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" name="Google Shape;23;p4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" name="Google Shape;24;p4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" name="Google Shape;25;p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" name="Google Shape;32;p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2" type="body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303300" y="411575"/>
            <a:ext cx="8520600" cy="63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7"/>
          <p:cNvSpPr txBox="1"/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Google Shape;45;p8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" name="Google Shape;46;p8"/>
          <p:cNvSpPr txBox="1"/>
          <p:nvPr>
            <p:ph type="title"/>
          </p:nvPr>
        </p:nvSpPr>
        <p:spPr>
          <a:xfrm>
            <a:off x="283103" y="712141"/>
            <a:ext cx="6244200" cy="383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4572000" y="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0" name="Google Shape;5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1" name="Google Shape;51;p9"/>
          <p:cNvSpPr txBox="1"/>
          <p:nvPr>
            <p:ph type="title"/>
          </p:nvPr>
        </p:nvSpPr>
        <p:spPr>
          <a:xfrm>
            <a:off x="265500" y="1397350"/>
            <a:ext cx="4045200" cy="131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" type="subTitle"/>
          </p:nvPr>
        </p:nvSpPr>
        <p:spPr>
          <a:xfrm>
            <a:off x="265500" y="273537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3" name="Google Shape;5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Google Shape;56;p10"/>
          <p:cNvCxnSpPr/>
          <p:nvPr/>
        </p:nvCxnSpPr>
        <p:spPr>
          <a:xfrm>
            <a:off x="425200" y="4740000"/>
            <a:ext cx="82968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" name="Google Shape;57;p10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" name="Google Shape;58;p10"/>
          <p:cNvSpPr txBox="1"/>
          <p:nvPr>
            <p:ph idx="1" type="body"/>
          </p:nvPr>
        </p:nvSpPr>
        <p:spPr>
          <a:xfrm>
            <a:off x="328017" y="4226025"/>
            <a:ext cx="83886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wiss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b="1" sz="30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1400"/>
              </a:spcAft>
              <a:buClr>
                <a:schemeClr val="dk1"/>
              </a:buClr>
              <a:buSzPct val="40740"/>
              <a:buFont typeface="Arial"/>
              <a:buNone/>
            </a:pPr>
            <a:r>
              <a:rPr b="1" lang="es" sz="2700"/>
              <a:t>EVALUACIÓN DEL IMPACTO DE LA FORMALIZACIÓN EMPRESARIAL EN COLOMBIA: UN ENFOQUE BASADO EN MODELOS NO SUPERVISADOS</a:t>
            </a:r>
            <a:endParaRPr sz="6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559075"/>
            <a:ext cx="8520600" cy="400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En este contexto, el uso de modelos de aprendizaje no supervisado en inteligencia artificial ofrece una oportunidad innovadora para analizar patrones y correlaciones en la formalización empresarial. Al identificar estos patrones, se pueden diseñar estrategias más efectivas para fomentar la formalización y facilitar el </a:t>
            </a:r>
            <a:r>
              <a:rPr b="1" lang="es">
                <a:solidFill>
                  <a:schemeClr val="dk1"/>
                </a:solidFill>
              </a:rPr>
              <a:t>acceso a financiamiento, capacitaciones, redes de comercialización y protección legal.</a:t>
            </a:r>
            <a:endParaRPr b="1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3412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es" sz="2000"/>
              <a:t>METODOLOGÍA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017725"/>
            <a:ext cx="8520600" cy="37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s" sz="1500">
                <a:solidFill>
                  <a:schemeClr val="dk1"/>
                </a:solidFill>
              </a:rPr>
              <a:t>Recolección de Datos:</a:t>
            </a:r>
            <a:r>
              <a:rPr lang="es" sz="1500">
                <a:solidFill>
                  <a:schemeClr val="dk1"/>
                </a:solidFill>
              </a:rPr>
              <a:t> Obtención de información de registros oficiales del </a:t>
            </a:r>
            <a:r>
              <a:rPr b="1" lang="es" sz="1500">
                <a:solidFill>
                  <a:schemeClr val="dk1"/>
                </a:solidFill>
              </a:rPr>
              <a:t>(DANE) </a:t>
            </a:r>
            <a:r>
              <a:rPr lang="es" sz="1500">
                <a:solidFill>
                  <a:schemeClr val="dk1"/>
                </a:solidFill>
              </a:rPr>
              <a:t>Departamento Administrativo Nacional de Estadística 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s" sz="1500">
                <a:solidFill>
                  <a:schemeClr val="dk1"/>
                </a:solidFill>
              </a:rPr>
              <a:t>Procesamiento de Datos:</a:t>
            </a:r>
            <a:r>
              <a:rPr lang="es" sz="1500">
                <a:solidFill>
                  <a:schemeClr val="dk1"/>
                </a:solidFill>
              </a:rPr>
              <a:t> Limpieza y transformación de los datos para su análisis en modelos de aprendizaje no supervisado.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s" sz="1500">
                <a:solidFill>
                  <a:schemeClr val="dk1"/>
                </a:solidFill>
              </a:rPr>
              <a:t>Implementación de Algoritmos:</a:t>
            </a:r>
            <a:r>
              <a:rPr lang="es" sz="1500">
                <a:solidFill>
                  <a:schemeClr val="dk1"/>
                </a:solidFill>
              </a:rPr>
              <a:t> Uso de técnicas como clustering para segmentar empresas según su nivel de formalización y análisis de correlaciones.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s" sz="1500">
                <a:solidFill>
                  <a:schemeClr val="dk1"/>
                </a:solidFill>
              </a:rPr>
              <a:t>Análisis de Resultados:</a:t>
            </a:r>
            <a:r>
              <a:rPr lang="es" sz="1500">
                <a:solidFill>
                  <a:schemeClr val="dk1"/>
                </a:solidFill>
              </a:rPr>
              <a:t> Interpretación de los patrones identificados y su relación con el acceso a recursos y el crecimiento empresarial.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s" sz="1500">
                <a:solidFill>
                  <a:schemeClr val="dk1"/>
                </a:solidFill>
              </a:rPr>
              <a:t>Conclusiones y Recomendaciones:</a:t>
            </a:r>
            <a:r>
              <a:rPr lang="es" sz="1500">
                <a:solidFill>
                  <a:schemeClr val="dk1"/>
                </a:solidFill>
              </a:rPr>
              <a:t> Propuestas para incentivar la formalización basada en los hallazgos obtenidos.</a:t>
            </a:r>
            <a:endParaRPr sz="15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Fuente y Consolidación de los Datos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543096" y="1595775"/>
            <a:ext cx="81885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Originalmente, los datos se encontraban distribuidos en </a:t>
            </a:r>
            <a:r>
              <a:rPr b="1"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36 archivos</a:t>
            </a: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correspondientes a </a:t>
            </a:r>
            <a:r>
              <a:rPr b="1"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 módulos</a:t>
            </a: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por cada año. Para facilitar su manejo y análisis, se realizó un proceso de consolidación en el que se fusionaron los archivos de cada año en un único archivo </a:t>
            </a:r>
            <a:r>
              <a:rPr b="1"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CSV,</a:t>
            </a: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(Valores separador por comas) </a:t>
            </a: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resultando en </a:t>
            </a:r>
            <a:r>
              <a:rPr b="1"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tres archivos</a:t>
            </a: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uno por año. Esta integración permitió una mayor eficiencia en la manipulación de la información y en la preparación de los datos para el modelo de inteligencia artificial.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Entendimiento de los Datos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5"/>
          <p:cNvSpPr txBox="1"/>
          <p:nvPr>
            <p:ph idx="1" type="body"/>
          </p:nvPr>
        </p:nvSpPr>
        <p:spPr>
          <a:xfrm>
            <a:off x="399350" y="1301850"/>
            <a:ext cx="8332500" cy="32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fase de </a:t>
            </a:r>
            <a:r>
              <a:rPr b="1"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Entendimiento de los Datos</a:t>
            </a: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enfoca en la </a:t>
            </a:r>
            <a:r>
              <a:rPr b="1"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recopilación, exploración y validación de la información </a:t>
            </a: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necesaria para alimentar el modelo predictivo.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 base de datos utilizada en este estudio proviene de la </a:t>
            </a:r>
            <a:r>
              <a:rPr b="1"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Encuesta de Micronegocios</a:t>
            </a: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del </a:t>
            </a:r>
            <a:r>
              <a:rPr b="1"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DANE</a:t>
            </a: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la cual recopila información detallada sobre las características, estructura y funcionamiento de los micronegocios en Colombia. Se han seleccionado los datos de los años </a:t>
            </a:r>
            <a:r>
              <a:rPr b="1"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2021, 2022 y 2023</a:t>
            </a: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con el objetivo de consolidar una fuente de información robusta para el desarrollo de un modelo de </a:t>
            </a:r>
            <a:r>
              <a:rPr b="1"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aprendizaje no supervisado</a:t>
            </a: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s" sz="1800">
                <a:latin typeface="Arial"/>
                <a:ea typeface="Arial"/>
                <a:cs typeface="Arial"/>
                <a:sym typeface="Arial"/>
              </a:rPr>
              <a:t>Módulos y Variables</a:t>
            </a:r>
            <a:endParaRPr sz="1800"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551100" y="1429625"/>
            <a:ext cx="8180700" cy="31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Los datos están organizados en </a:t>
            </a:r>
            <a:r>
              <a:rPr b="1"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 módulos</a:t>
            </a: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con el número de variables correspondiente a cada uno: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Después del proceso de consolidación y análisis de cobertura, </a:t>
            </a:r>
            <a:r>
              <a:rPr b="1"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excluyeron los módulos de Personal Ocupado y Factores de Expansión Departamentales</a:t>
            </a: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por insuficiencia de registros. Mientras que los demás módulos presentaban </a:t>
            </a:r>
            <a:r>
              <a:rPr b="1"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más de 80,000 registros</a:t>
            </a: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estos módulos apenas contaban con </a:t>
            </a:r>
            <a:r>
              <a:rPr b="1"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20,000 registros</a:t>
            </a: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s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valor total de variables que se utilizaron fueron 115.</a:t>
            </a:r>
            <a:endParaRPr b="1" i="1" u="sng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idx="1" type="body"/>
          </p:nvPr>
        </p:nvSpPr>
        <p:spPr>
          <a:xfrm>
            <a:off x="559075" y="407325"/>
            <a:ext cx="8172600" cy="432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>
                <a:latin typeface="Arial"/>
                <a:ea typeface="Arial"/>
                <a:cs typeface="Arial"/>
                <a:sym typeface="Arial"/>
              </a:rPr>
              <a:t>Estructura y Tipos de Datos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Tras la integración de los datos, la base de datos cuenta con </a:t>
            </a:r>
            <a:r>
              <a:rPr b="1" lang="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80,847 registros</a:t>
            </a:r>
            <a:r>
              <a:rPr lang="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b="1" lang="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347 variables</a:t>
            </a:r>
            <a:r>
              <a:rPr lang="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distribuidas de la siguiente manera: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de tipo </a:t>
            </a:r>
            <a:r>
              <a:rPr b="1" lang="es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b="1" lang="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(346)</a:t>
            </a:r>
            <a:r>
              <a:rPr lang="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Estas representan en su mayoría datos </a:t>
            </a:r>
            <a:r>
              <a:rPr b="1" lang="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categóricos</a:t>
            </a:r>
            <a:r>
              <a:rPr lang="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b="1" lang="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texto</a:t>
            </a:r>
            <a:r>
              <a:rPr lang="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incluyendo identificadores, descripciones y respuestas en formato nominal.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</a:pPr>
            <a:r>
              <a:rPr b="1" lang="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de tipo </a:t>
            </a:r>
            <a:r>
              <a:rPr b="1" lang="es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float64</a:t>
            </a:r>
            <a:r>
              <a:rPr b="1" lang="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(1)</a:t>
            </a:r>
            <a:r>
              <a:rPr lang="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Esta es la única variable numérica en formato flotante, que probablemente corresponde a valores cuantitativos, como montos financieros o factores de expansión.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Dado el alto número de variables categóricas (</a:t>
            </a:r>
            <a:r>
              <a:rPr lang="es" sz="14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), se puede concluir que la base de datos contiene principalmente </a:t>
            </a:r>
            <a:r>
              <a:rPr b="1" lang="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datos nominales</a:t>
            </a:r>
            <a:r>
              <a:rPr lang="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b="1" lang="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ordinales</a:t>
            </a:r>
            <a:r>
              <a:rPr lang="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lo que es relevante para la aplicación de técnicas de aprendizaje no supervisado, como la segmentación y agrupamiento de micronegocios con características similares.</a:t>
            </a:r>
            <a:endParaRPr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1400"/>
              </a:spcBef>
              <a:spcAft>
                <a:spcPts val="14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limpiar un poco más la base de datos, se eliminarán las variables (columnas) que tengan mayor a un 20% de valores nulos, dando como resultado una base de datos con 80,847 registros y 125 variables, ya que se eliminaron 232 variables.</a:t>
            </a:r>
            <a:r>
              <a:rPr lang="es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2400250" y="575950"/>
            <a:ext cx="6321600" cy="94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/>
              <a:t> </a:t>
            </a:r>
            <a:r>
              <a:rPr lang="es" sz="2000"/>
              <a:t>Este estudio busca responder a la siguiente pregunta central:</a:t>
            </a:r>
            <a:endParaRPr sz="2000"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800">
                <a:solidFill>
                  <a:schemeClr val="dk1"/>
                </a:solidFill>
              </a:rPr>
              <a:t>¿Cuáles son los factores determinantes que influyen en la formalización empresarial en Colombia y cómo pueden identificarse patrones mediante modelos de aprendizaje no supervisado</a:t>
            </a:r>
            <a:r>
              <a:rPr lang="es" sz="1800">
                <a:solidFill>
                  <a:schemeClr val="dk1"/>
                </a:solidFill>
              </a:rPr>
              <a:t>? 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734800" y="519150"/>
            <a:ext cx="8002800" cy="403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1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7200"/>
              <a:t>COMO</a:t>
            </a:r>
            <a:endParaRPr b="1" sz="7200"/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200">
                <a:solidFill>
                  <a:schemeClr val="dk1"/>
                </a:solidFill>
              </a:rPr>
              <a:t>Evaluando variables como la asociatividad, los servicios recibidos de cooperativas y gremios, como la </a:t>
            </a:r>
            <a:r>
              <a:rPr b="1" lang="es" sz="7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(ANDI)</a:t>
            </a:r>
            <a:r>
              <a:rPr lang="es" sz="7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7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Asociación Nacional de Empresarios de Colombia, la</a:t>
            </a:r>
            <a:r>
              <a:rPr b="1" lang="es" sz="7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7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(FENALCO)</a:t>
            </a:r>
            <a:r>
              <a:rPr lang="es" sz="7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7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Federación Nacional de Comerciantes y,  la Asociación Colombiana de Medianas y Pequeñas Industrias </a:t>
            </a:r>
            <a:r>
              <a:rPr b="1" lang="es" sz="7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(ACOPI)</a:t>
            </a:r>
            <a:r>
              <a:rPr lang="es" sz="7200">
                <a:solidFill>
                  <a:schemeClr val="dk1"/>
                </a:solidFill>
              </a:rPr>
              <a:t> y el acceso a financiamiento y la afiliación a cámaras de comerci</a:t>
            </a:r>
            <a:r>
              <a:rPr lang="es" sz="5500">
                <a:solidFill>
                  <a:schemeClr val="dk1"/>
                </a:solidFill>
              </a:rPr>
              <a:t>o.</a:t>
            </a:r>
            <a:endParaRPr sz="5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5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311700" y="551100"/>
            <a:ext cx="8520600" cy="4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El número total de empresas matriculadas y renovadas en el 2023 llegó a </a:t>
            </a:r>
            <a:r>
              <a:rPr b="1" lang="es">
                <a:solidFill>
                  <a:schemeClr val="dk1"/>
                </a:solidFill>
              </a:rPr>
              <a:t>1’740.168</a:t>
            </a:r>
            <a:r>
              <a:rPr lang="es">
                <a:solidFill>
                  <a:schemeClr val="dk1"/>
                </a:solidFill>
              </a:rPr>
              <a:t>,  con un incremento del </a:t>
            </a:r>
            <a:r>
              <a:rPr b="1" lang="es">
                <a:solidFill>
                  <a:schemeClr val="dk1"/>
                </a:solidFill>
              </a:rPr>
              <a:t>0,2 %</a:t>
            </a:r>
            <a:r>
              <a:rPr lang="es">
                <a:solidFill>
                  <a:schemeClr val="dk1"/>
                </a:solidFill>
              </a:rPr>
              <a:t> de 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empresas activas, de acuerdo con el  </a:t>
            </a:r>
            <a:r>
              <a:rPr b="1" lang="es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RUES, de Confecámaras.</a:t>
            </a:r>
            <a:r>
              <a:rPr lang="es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Registro Único Empresarial y Social,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En 2024, Colombia registró un total de </a:t>
            </a:r>
            <a:r>
              <a:rPr b="1" lang="es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1.739.405 </a:t>
            </a:r>
            <a:r>
              <a:rPr lang="es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empresas activas, lo que representa un aumento del </a:t>
            </a:r>
            <a:r>
              <a:rPr b="1" lang="es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0,3%</a:t>
            </a:r>
            <a:r>
              <a:rPr lang="es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con respecto a 2023, </a:t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79196" y="742775"/>
            <a:ext cx="8252400" cy="385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Aquí hay una tabla que resume la evolución de las empresas activas por tamaño entre 2023 y 2024:</a:t>
            </a:r>
            <a:endParaRPr b="1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  <p:graphicFrame>
        <p:nvGraphicFramePr>
          <p:cNvPr id="94" name="Google Shape;94;p17"/>
          <p:cNvGraphicFramePr/>
          <p:nvPr/>
        </p:nvGraphicFramePr>
        <p:xfrm>
          <a:off x="952500" y="161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{6486F54C-3AC5-4619-B212-DA73A9AB1B64}</a:tableStyleId>
              </a:tblPr>
              <a:tblGrid>
                <a:gridCol w="2413000"/>
                <a:gridCol w="2413000"/>
                <a:gridCol w="2413000"/>
              </a:tblGrid>
              <a:tr h="579875">
                <a:tc>
                  <a:txBody>
                    <a:bodyPr/>
                    <a:lstStyle/>
                    <a:p>
                      <a:pPr indent="0" lvl="0" marL="45720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/>
                        <a:t>TAMAÑO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/>
                        <a:t>ENE-DIC 2023</a:t>
                      </a:r>
                      <a:endParaRPr b="1" sz="18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 sz="1800"/>
                        <a:t>ENE-DIC 2024</a:t>
                      </a:r>
                      <a:endParaRPr b="1" sz="18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PEQUEÑA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24.908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24.883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MEDIANA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7.031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7.094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GRANDE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3.417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3.367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"/>
                        <a:t>TOTAL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495.981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/>
                        <a:t>498.940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551100"/>
            <a:ext cx="8520600" cy="40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QUE INFLUYE EN LA NO </a:t>
            </a:r>
            <a:r>
              <a:rPr b="1" lang="es"/>
              <a:t>LEGALIZACIÓN</a:t>
            </a:r>
            <a:r>
              <a:rPr b="1" lang="es"/>
              <a:t> DE LAS PYME’S</a:t>
            </a:r>
            <a:endParaRPr b="1"/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Las pequeñas y medianas empresas</a:t>
            </a:r>
            <a:r>
              <a:rPr b="1" lang="es">
                <a:solidFill>
                  <a:schemeClr val="dk1"/>
                </a:solidFill>
              </a:rPr>
              <a:t> (PYMEs)</a:t>
            </a:r>
            <a:r>
              <a:rPr lang="es">
                <a:solidFill>
                  <a:schemeClr val="dk1"/>
                </a:solidFill>
              </a:rPr>
              <a:t> enfrentan barreras significativas para su legalización, incluyendo costos elevados, trámites burocráticos complejos y desconocimiento de los beneficios que conlleva la formalización.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59400" y="591025"/>
            <a:ext cx="8372100" cy="40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s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El costo para legalizar una empresa en Colombia </a:t>
            </a:r>
            <a:r>
              <a:rPr lang="e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puede variar según los trámites que se realicen, el capital de la empresa y los honorarios de asesores legales: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b="1" lang="es">
                <a:solidFill>
                  <a:schemeClr val="dk1"/>
                </a:solidFill>
              </a:rPr>
              <a:t>Costos de trámites 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Derechos de inscripción para la constitución de la entidad: $69.000 para el año 2025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Formulario RUES: $7.200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Registro Mercantil: $42.000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Registro Único Tributario (RUT): gratuito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Solicitud de libros de actas: $18.000 cada uno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Certificado de matrícula mercantil: $3.600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61111"/>
              <a:buFont typeface="Arial"/>
              <a:buNone/>
            </a:pPr>
            <a:r>
              <a:rPr lang="es">
                <a:solidFill>
                  <a:schemeClr val="dk1"/>
                </a:solidFill>
              </a:rPr>
              <a:t>Certificado de existencia y representación legal: $7.200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idx="1" type="body"/>
          </p:nvPr>
        </p:nvSpPr>
        <p:spPr>
          <a:xfrm>
            <a:off x="487196" y="654925"/>
            <a:ext cx="8244600" cy="39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63500" rtl="0" algn="l"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Registro de marca </a:t>
            </a:r>
            <a:endParaRPr b="1"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Registrar una marca en línea: $</a:t>
            </a:r>
            <a:r>
              <a:rPr b="1" lang="e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1.288.000 </a:t>
            </a:r>
            <a:r>
              <a:rPr lang="e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 2025 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Registrar una marca en físico para una </a:t>
            </a:r>
            <a:r>
              <a:rPr lang="e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única</a:t>
            </a:r>
            <a:r>
              <a:rPr lang="e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clase: </a:t>
            </a:r>
            <a:r>
              <a:rPr b="1" lang="e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1.567.500</a:t>
            </a:r>
            <a:endParaRPr b="1"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63500" rtl="0" algn="l"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Honorarios de asesores legales </a:t>
            </a:r>
            <a:endParaRPr b="1"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Registrar una marca: entre $1.000.000 y $2.000.000 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Crear una empresa: desde $1.600.000 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5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Tarifas de la Cámara de Comercio</a:t>
            </a:r>
            <a:endParaRPr b="1"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marR="635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precio para registrar una marca depende del valor del capital de la empresa 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s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Las tarifas para las personas naturales y jurídicas pueden variar según el capital </a:t>
            </a:r>
            <a:endParaRPr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1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463221" y="591025"/>
            <a:ext cx="8268600" cy="40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364" y="0"/>
            <a:ext cx="8273272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FFFFF"/>
      </a:lt1>
      <a:dk2>
        <a:srgbClr val="000000"/>
      </a:dk2>
      <a:lt2>
        <a:srgbClr val="757575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277BD"/>
      </a:hlink>
      <a:folHlink>
        <a:srgbClr val="0277B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