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Dela Gothic One"/>
      <p:regular r:id="rId14"/>
    </p:embeddedFont>
    <p:embeddedFont>
      <p:font typeface="DM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jKjvEzs1hxfvI9c0RDpB79xYwZ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DMSans-regular.fntdata"/><Relationship Id="rId14" Type="http://schemas.openxmlformats.org/officeDocument/2006/relationships/font" Target="fonts/DelaGothicOne-regular.fntdata"/><Relationship Id="rId17" Type="http://schemas.openxmlformats.org/officeDocument/2006/relationships/font" Target="fonts/DMSans-italic.fntdata"/><Relationship Id="rId16" Type="http://schemas.openxmlformats.org/officeDocument/2006/relationships/font" Target="fonts/DMSans-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DM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A group of women looking at a computer&#10;&#10;Description automatically generated" id="84" name="Google Shape;84;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5" name="Google Shape;85;p1"/>
          <p:cNvSpPr txBox="1"/>
          <p:nvPr/>
        </p:nvSpPr>
        <p:spPr>
          <a:xfrm>
            <a:off x="893435" y="1751366"/>
            <a:ext cx="248978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86" name="Google Shape;86;p1"/>
          <p:cNvSpPr txBox="1"/>
          <p:nvPr/>
        </p:nvSpPr>
        <p:spPr>
          <a:xfrm>
            <a:off x="893425" y="3902855"/>
            <a:ext cx="4932300" cy="734700"/>
          </a:xfrm>
          <a:prstGeom prst="rect">
            <a:avLst/>
          </a:prstGeom>
          <a:noFill/>
          <a:ln>
            <a:noFill/>
          </a:ln>
        </p:spPr>
        <p:txBody>
          <a:bodyPr anchorCtr="0" anchor="t" bIns="45700" lIns="91425" spcFirstLastPara="1" rIns="91425" wrap="square" tIns="45700">
            <a:spAutoFit/>
          </a:bodyPr>
          <a:lstStyle/>
          <a:p>
            <a:pPr indent="0" lvl="0" marL="0" marR="0" rtl="0" algn="l">
              <a:lnSpc>
                <a:spcPct val="108695"/>
              </a:lnSpc>
              <a:spcBef>
                <a:spcPts val="0"/>
              </a:spcBef>
              <a:spcAft>
                <a:spcPts val="0"/>
              </a:spcAft>
              <a:buNone/>
            </a:pPr>
            <a:r>
              <a:rPr b="1" lang="en-US" sz="2000">
                <a:solidFill>
                  <a:schemeClr val="lt1"/>
                </a:solidFill>
              </a:rPr>
              <a:t>Katherine Florez Lopez</a:t>
            </a:r>
            <a:endParaRPr b="1" sz="2000">
              <a:solidFill>
                <a:schemeClr val="lt1"/>
              </a:solidFill>
            </a:endParaRPr>
          </a:p>
          <a:p>
            <a:pPr indent="0" lvl="0" marL="0" marR="0" rtl="0" algn="l">
              <a:lnSpc>
                <a:spcPct val="108695"/>
              </a:lnSpc>
              <a:spcBef>
                <a:spcPts val="0"/>
              </a:spcBef>
              <a:spcAft>
                <a:spcPts val="0"/>
              </a:spcAft>
              <a:buNone/>
            </a:pPr>
            <a:r>
              <a:rPr b="1" lang="en-US" sz="2000">
                <a:solidFill>
                  <a:schemeClr val="lt1"/>
                </a:solidFill>
              </a:rPr>
              <a:t>Viviana Andrea Florez Lopez </a:t>
            </a:r>
            <a:endParaRPr b="1" sz="2000">
              <a:solidFill>
                <a:schemeClr val="lt1"/>
              </a:solidFill>
            </a:endParaRPr>
          </a:p>
        </p:txBody>
      </p:sp>
      <p:pic>
        <p:nvPicPr>
          <p:cNvPr id="87" name="Google Shape;87;p1"/>
          <p:cNvPicPr preferRelativeResize="0"/>
          <p:nvPr/>
        </p:nvPicPr>
        <p:blipFill rotWithShape="1">
          <a:blip r:embed="rId4">
            <a:alphaModFix/>
          </a:blip>
          <a:srcRect b="0" l="0" r="0" t="0"/>
          <a:stretch/>
        </p:blipFill>
        <p:spPr>
          <a:xfrm>
            <a:off x="893435" y="3583085"/>
            <a:ext cx="2715709" cy="45719"/>
          </a:xfrm>
          <a:prstGeom prst="rect">
            <a:avLst/>
          </a:prstGeom>
          <a:noFill/>
          <a:ln>
            <a:noFill/>
          </a:ln>
        </p:spPr>
      </p:pic>
      <p:sp>
        <p:nvSpPr>
          <p:cNvPr id="88" name="Google Shape;88;p1"/>
          <p:cNvSpPr txBox="1"/>
          <p:nvPr/>
        </p:nvSpPr>
        <p:spPr>
          <a:xfrm>
            <a:off x="893425" y="1751375"/>
            <a:ext cx="4503600" cy="1661100"/>
          </a:xfrm>
          <a:prstGeom prst="rect">
            <a:avLst/>
          </a:prstGeom>
          <a:noFill/>
          <a:ln>
            <a:noFill/>
          </a:ln>
        </p:spPr>
        <p:txBody>
          <a:bodyPr anchorCtr="0" anchor="t" bIns="45700" lIns="91425" spcFirstLastPara="1" rIns="91425" wrap="square" tIns="45700">
            <a:spAutoFit/>
          </a:bodyPr>
          <a:lstStyle/>
          <a:p>
            <a:pPr indent="0" lvl="0" marL="0" rtl="0" algn="l">
              <a:lnSpc>
                <a:spcPct val="124691"/>
              </a:lnSpc>
              <a:spcBef>
                <a:spcPts val="0"/>
              </a:spcBef>
              <a:spcAft>
                <a:spcPts val="0"/>
              </a:spcAft>
              <a:buClr>
                <a:srgbClr val="FAEBEB"/>
              </a:buClr>
              <a:buSzPts val="4050"/>
              <a:buFont typeface="Dela Gothic One"/>
              <a:buNone/>
            </a:pPr>
            <a:r>
              <a:rPr lang="en-US" sz="2150">
                <a:solidFill>
                  <a:srgbClr val="FAEBEB"/>
                </a:solidFill>
                <a:latin typeface="Dela Gothic One"/>
                <a:ea typeface="Dela Gothic One"/>
                <a:cs typeface="Dela Gothic One"/>
                <a:sym typeface="Dela Gothic One"/>
              </a:rPr>
              <a:t>HUELLAS EN PELIGRO: Razas con Mayor Riesgo de Abandono en Manizales-Caldas</a:t>
            </a:r>
            <a:endParaRPr b="1" sz="13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descr="A screenshot of a computer&#10;&#10;Description automatically generated" id="93" name="Google Shape;93;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4" name="Google Shape;94;p2"/>
          <p:cNvSpPr txBox="1"/>
          <p:nvPr/>
        </p:nvSpPr>
        <p:spPr>
          <a:xfrm>
            <a:off x="1136875" y="820775"/>
            <a:ext cx="10077600" cy="733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8EF1"/>
                </a:solidFill>
              </a:rPr>
              <a:t>Introduccion</a:t>
            </a:r>
            <a:endParaRPr b="1" sz="1800">
              <a:solidFill>
                <a:srgbClr val="A08EF1"/>
              </a:solidFill>
            </a:endParaRPr>
          </a:p>
          <a:p>
            <a:pPr indent="0" lvl="0" marL="0" marR="0" rtl="0" algn="l">
              <a:spcBef>
                <a:spcPts val="0"/>
              </a:spcBef>
              <a:spcAft>
                <a:spcPts val="0"/>
              </a:spcAft>
              <a:buNone/>
            </a:pPr>
            <a:r>
              <a:t/>
            </a:r>
            <a:endParaRPr b="1" sz="1800">
              <a:solidFill>
                <a:srgbClr val="A08EF1"/>
              </a:solidFill>
            </a:endParaRPr>
          </a:p>
          <a:p>
            <a:pPr indent="0" lvl="0" marL="0" rtl="0" algn="l">
              <a:lnSpc>
                <a:spcPct val="163333"/>
              </a:lnSpc>
              <a:spcBef>
                <a:spcPts val="0"/>
              </a:spcBef>
              <a:spcAft>
                <a:spcPts val="0"/>
              </a:spcAft>
              <a:buClr>
                <a:schemeClr val="dk1"/>
              </a:buClr>
              <a:buSzPts val="1100"/>
              <a:buFont typeface="Arial"/>
              <a:buNone/>
            </a:pPr>
            <a:r>
              <a:rPr lang="en-US" sz="1500">
                <a:solidFill>
                  <a:schemeClr val="dk1"/>
                </a:solidFill>
                <a:latin typeface="DM Sans"/>
                <a:ea typeface="DM Sans"/>
                <a:cs typeface="DM Sans"/>
                <a:sym typeface="DM Sans"/>
              </a:rPr>
              <a:t>El abandono de perros y gatos es un problema creciente en Manizales, Caldas, que afecta tanto el bienestar animal como la convivencia social. Factores como la falta de educación sobre tenencia responsable, las dificultades económicas y la falta de compatibilidad entre las razas y sus adoptantes han llevado al incremento de perros y gatos en condición de calle.</a:t>
            </a:r>
            <a:endParaRPr sz="1500">
              <a:solidFill>
                <a:schemeClr val="dk1"/>
              </a:solidFill>
              <a:latin typeface="DM Sans"/>
              <a:ea typeface="DM Sans"/>
              <a:cs typeface="DM Sans"/>
              <a:sym typeface="DM Sans"/>
            </a:endParaRPr>
          </a:p>
          <a:p>
            <a:pPr indent="0" lvl="0" marL="0" rtl="0" algn="l">
              <a:lnSpc>
                <a:spcPct val="163333"/>
              </a:lnSpc>
              <a:spcBef>
                <a:spcPts val="0"/>
              </a:spcBef>
              <a:spcAft>
                <a:spcPts val="0"/>
              </a:spcAft>
              <a:buClr>
                <a:schemeClr val="dk1"/>
              </a:buClr>
              <a:buSzPts val="1100"/>
              <a:buFont typeface="Arial"/>
              <a:buNone/>
            </a:pPr>
            <a:r>
              <a:t/>
            </a:r>
            <a:endParaRPr sz="1500">
              <a:solidFill>
                <a:schemeClr val="dk1"/>
              </a:solidFill>
              <a:latin typeface="DM Sans"/>
              <a:ea typeface="DM Sans"/>
              <a:cs typeface="DM Sans"/>
              <a:sym typeface="DM Sans"/>
            </a:endParaRPr>
          </a:p>
          <a:p>
            <a:pPr indent="0" lvl="0" marL="0" rtl="0" algn="l">
              <a:lnSpc>
                <a:spcPct val="163333"/>
              </a:lnSpc>
              <a:spcBef>
                <a:spcPts val="0"/>
              </a:spcBef>
              <a:spcAft>
                <a:spcPts val="0"/>
              </a:spcAft>
              <a:buClr>
                <a:schemeClr val="dk1"/>
              </a:buClr>
              <a:buSzPts val="1100"/>
              <a:buFont typeface="Arial"/>
              <a:buNone/>
            </a:pPr>
            <a:r>
              <a:rPr lang="en-US" sz="1500">
                <a:solidFill>
                  <a:schemeClr val="dk1"/>
                </a:solidFill>
                <a:latin typeface="DM Sans"/>
                <a:ea typeface="DM Sans"/>
                <a:cs typeface="DM Sans"/>
                <a:sym typeface="DM Sans"/>
              </a:rPr>
              <a:t>A pesar de los esfuerzos de organizaciones de rescate y refugios, no se cuenta con estudios que analicen el abandono desde una perspectiva basada en datos, lo que limita la efectividad de las estrategias actuales.</a:t>
            </a:r>
            <a:endParaRPr sz="1500">
              <a:solidFill>
                <a:schemeClr val="dk1"/>
              </a:solidFill>
              <a:latin typeface="DM Sans"/>
              <a:ea typeface="DM Sans"/>
              <a:cs typeface="DM Sans"/>
              <a:sym typeface="DM Sans"/>
            </a:endParaRPr>
          </a:p>
          <a:p>
            <a:pPr indent="0" lvl="0" marL="0" rtl="0" algn="l">
              <a:lnSpc>
                <a:spcPct val="163333"/>
              </a:lnSpc>
              <a:spcBef>
                <a:spcPts val="0"/>
              </a:spcBef>
              <a:spcAft>
                <a:spcPts val="0"/>
              </a:spcAft>
              <a:buClr>
                <a:schemeClr val="dk1"/>
              </a:buClr>
              <a:buSzPts val="1100"/>
              <a:buFont typeface="Arial"/>
              <a:buNone/>
            </a:pPr>
            <a:r>
              <a:t/>
            </a:r>
            <a:endParaRPr sz="1500">
              <a:solidFill>
                <a:schemeClr val="dk1"/>
              </a:solidFill>
              <a:latin typeface="DM Sans"/>
              <a:ea typeface="DM Sans"/>
              <a:cs typeface="DM Sans"/>
              <a:sym typeface="DM Sans"/>
            </a:endParaRPr>
          </a:p>
          <a:p>
            <a:pPr indent="0" lvl="0" marL="0" rtl="0" algn="l">
              <a:lnSpc>
                <a:spcPct val="163333"/>
              </a:lnSpc>
              <a:spcBef>
                <a:spcPts val="0"/>
              </a:spcBef>
              <a:spcAft>
                <a:spcPts val="0"/>
              </a:spcAft>
              <a:buClr>
                <a:schemeClr val="dk1"/>
              </a:buClr>
              <a:buSzPts val="1100"/>
              <a:buFont typeface="Arial"/>
              <a:buNone/>
            </a:pPr>
            <a:r>
              <a:rPr lang="en-US" sz="1500">
                <a:solidFill>
                  <a:schemeClr val="dk1"/>
                </a:solidFill>
                <a:latin typeface="DM Sans"/>
                <a:ea typeface="DM Sans"/>
                <a:cs typeface="DM Sans"/>
                <a:sym typeface="DM Sans"/>
              </a:rPr>
              <a:t>Este estudio utiliza inteligencia artificial y modelos de aprendizaje automático para analizar datos sobre el abandono de perros y gatos en la ciudad, con el fin de identificar razas en mayor riesgo y los factores que influyen en esta problemática. Los resultados permitirán diseñar estrategias más efectivas para la adopción responsable y la prevención del abandono.</a:t>
            </a:r>
            <a:endParaRPr sz="1500">
              <a:solidFill>
                <a:schemeClr val="dk1"/>
              </a:solidFill>
              <a:latin typeface="DM Sans"/>
              <a:ea typeface="DM Sans"/>
              <a:cs typeface="DM Sans"/>
              <a:sym typeface="DM Sans"/>
            </a:endParaRPr>
          </a:p>
          <a:p>
            <a:pPr indent="0" lvl="0" marL="0" rtl="0" algn="l">
              <a:lnSpc>
                <a:spcPct val="163333"/>
              </a:lnSpc>
              <a:spcBef>
                <a:spcPts val="0"/>
              </a:spcBef>
              <a:spcAft>
                <a:spcPts val="0"/>
              </a:spcAft>
              <a:buClr>
                <a:schemeClr val="dk1"/>
              </a:buClr>
              <a:buSzPts val="1100"/>
              <a:buFont typeface="Arial"/>
              <a:buNone/>
            </a:pPr>
            <a:r>
              <a:t/>
            </a:r>
            <a:endParaRPr sz="1500">
              <a:solidFill>
                <a:schemeClr val="dk1"/>
              </a:solidFill>
              <a:latin typeface="DM Sans"/>
              <a:ea typeface="DM Sans"/>
              <a:cs typeface="DM Sans"/>
              <a:sym typeface="DM Sans"/>
            </a:endParaRPr>
          </a:p>
          <a:p>
            <a:pPr indent="0" lvl="0" marL="0" rtl="0" algn="l">
              <a:lnSpc>
                <a:spcPct val="163333"/>
              </a:lnSpc>
              <a:spcBef>
                <a:spcPts val="0"/>
              </a:spcBef>
              <a:spcAft>
                <a:spcPts val="0"/>
              </a:spcAft>
              <a:buClr>
                <a:schemeClr val="dk1"/>
              </a:buClr>
              <a:buSzPts val="1100"/>
              <a:buFont typeface="Arial"/>
              <a:buNone/>
            </a:pPr>
            <a:r>
              <a:t/>
            </a:r>
            <a:endParaRPr sz="1500">
              <a:solidFill>
                <a:schemeClr val="dk1"/>
              </a:solidFill>
              <a:latin typeface="DM Sans"/>
              <a:ea typeface="DM Sans"/>
              <a:cs typeface="DM Sans"/>
              <a:sym typeface="DM Sans"/>
            </a:endParaRPr>
          </a:p>
          <a:p>
            <a:pPr indent="0" lvl="0" marL="0" rtl="0" algn="l">
              <a:lnSpc>
                <a:spcPct val="163333"/>
              </a:lnSpc>
              <a:spcBef>
                <a:spcPts val="0"/>
              </a:spcBef>
              <a:spcAft>
                <a:spcPts val="0"/>
              </a:spcAft>
              <a:buClr>
                <a:schemeClr val="dk1"/>
              </a:buClr>
              <a:buSzPts val="1100"/>
              <a:buFont typeface="Arial"/>
              <a:buNone/>
            </a:pPr>
            <a:r>
              <a:t/>
            </a:r>
            <a:endParaRPr sz="1500">
              <a:solidFill>
                <a:schemeClr val="dk1"/>
              </a:solidFill>
              <a:latin typeface="DM Sans"/>
              <a:ea typeface="DM Sans"/>
              <a:cs typeface="DM Sans"/>
              <a:sym typeface="DM Sans"/>
            </a:endParaRPr>
          </a:p>
          <a:p>
            <a:pPr indent="0" lvl="0" marL="0" rtl="0" algn="l">
              <a:lnSpc>
                <a:spcPct val="163333"/>
              </a:lnSpc>
              <a:spcBef>
                <a:spcPts val="0"/>
              </a:spcBef>
              <a:spcAft>
                <a:spcPts val="0"/>
              </a:spcAft>
              <a:buClr>
                <a:schemeClr val="dk1"/>
              </a:buClr>
              <a:buSzPts val="1100"/>
              <a:buFont typeface="Arial"/>
              <a:buNone/>
            </a:pPr>
            <a:r>
              <a:t/>
            </a:r>
            <a:endParaRPr sz="1500">
              <a:solidFill>
                <a:schemeClr val="dk1"/>
              </a:solidFill>
              <a:latin typeface="DM Sans"/>
              <a:ea typeface="DM Sans"/>
              <a:cs typeface="DM Sans"/>
              <a:sym typeface="DM Sans"/>
            </a:endParaRPr>
          </a:p>
          <a:p>
            <a:pPr indent="0" lvl="0" marL="0" rtl="0" algn="l">
              <a:lnSpc>
                <a:spcPct val="163333"/>
              </a:lnSpc>
              <a:spcBef>
                <a:spcPts val="0"/>
              </a:spcBef>
              <a:spcAft>
                <a:spcPts val="0"/>
              </a:spcAft>
              <a:buClr>
                <a:srgbClr val="FFE5E5"/>
              </a:buClr>
              <a:buSzPts val="1500"/>
              <a:buFont typeface="DM Sans"/>
              <a:buNone/>
            </a:pPr>
            <a:r>
              <a:t/>
            </a:r>
            <a:endParaRPr sz="1500">
              <a:solidFill>
                <a:schemeClr val="dk1"/>
              </a:solidFill>
              <a:latin typeface="DM Sans"/>
              <a:ea typeface="DM Sans"/>
              <a:cs typeface="DM Sans"/>
              <a:sym typeface="DM Sans"/>
            </a:endParaRPr>
          </a:p>
          <a:p>
            <a:pPr indent="0" lvl="0" marL="0" marR="0" rtl="0" algn="l">
              <a:spcBef>
                <a:spcPts val="0"/>
              </a:spcBef>
              <a:spcAft>
                <a:spcPts val="0"/>
              </a:spcAft>
              <a:buNone/>
            </a:pPr>
            <a:r>
              <a:t/>
            </a:r>
            <a:endParaRPr b="1"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A screenshot of a computer&#10;&#10;Description automatically generated" id="99" name="Google Shape;99;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0" name="Google Shape;100;p3"/>
          <p:cNvSpPr txBox="1"/>
          <p:nvPr/>
        </p:nvSpPr>
        <p:spPr>
          <a:xfrm>
            <a:off x="1136875" y="1039650"/>
            <a:ext cx="9967200" cy="457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8EF1"/>
                </a:solidFill>
                <a:latin typeface="Arial"/>
                <a:ea typeface="Arial"/>
                <a:cs typeface="Arial"/>
                <a:sym typeface="Arial"/>
              </a:rPr>
              <a:t>Planteamiento del problema</a:t>
            </a:r>
            <a:endParaRPr b="1" sz="1800">
              <a:solidFill>
                <a:srgbClr val="A08EF1"/>
              </a:solidFill>
              <a:latin typeface="Arial"/>
              <a:ea typeface="Arial"/>
              <a:cs typeface="Arial"/>
              <a:sym typeface="Arial"/>
            </a:endParaRPr>
          </a:p>
          <a:p>
            <a:pPr indent="0" lvl="0" marL="0" marR="0" rtl="0" algn="l">
              <a:spcBef>
                <a:spcPts val="0"/>
              </a:spcBef>
              <a:spcAft>
                <a:spcPts val="0"/>
              </a:spcAft>
              <a:buNone/>
            </a:pPr>
            <a:r>
              <a:t/>
            </a:r>
            <a:endParaRPr b="1" sz="1800">
              <a:solidFill>
                <a:srgbClr val="A08EF1"/>
              </a:solidFill>
            </a:endParaRPr>
          </a:p>
          <a:p>
            <a:pPr indent="0" lvl="0" marL="0" rtl="0" algn="l">
              <a:spcBef>
                <a:spcPts val="0"/>
              </a:spcBef>
              <a:spcAft>
                <a:spcPts val="0"/>
              </a:spcAft>
              <a:buClr>
                <a:schemeClr val="dk1"/>
              </a:buClr>
              <a:buSzPts val="1100"/>
              <a:buFont typeface="Arial"/>
              <a:buNone/>
            </a:pPr>
            <a:r>
              <a:rPr lang="en-US" sz="1500">
                <a:solidFill>
                  <a:schemeClr val="dk1"/>
                </a:solidFill>
              </a:rPr>
              <a:t>El abandono de perros y gatos es un problema social y de bienestar animal que ha ido en aumento en Manizales. A pesar de que existen iniciativas de rescate y adopción, no se han identificado con precisión cuáles son las razas con mayor riesgo de abandono ni qué factores contribuyen a este fenómeno.</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Algunas preguntas clave que este estudio busca responder son:</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¿Cuáles son las razas de perros y gatos con mayor probabilidad de ser abandonadas en Manizales?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¿Qué factores (económicos, de salud, comportamiento) aumentan el riesgo de abandono?</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¿Cómo se pueden diseñar estrategias de prevención basadas en datos reales?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El problema radica en que muchos adoptantes eligen perros sin conocer sus necesidades específicas, lo que puede generar frustraciones y, eventualmente, abandono. Por ello, es fundamental emplear herramientas de análisis de datos que permitan predecir y prevenir el abandono de manera efectiva.</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A screenshot of a computer&#10;&#10;Description automatically generated" id="105" name="Google Shape;105;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Google Shape;106;p4"/>
          <p:cNvSpPr txBox="1"/>
          <p:nvPr/>
        </p:nvSpPr>
        <p:spPr>
          <a:xfrm>
            <a:off x="1088700" y="674850"/>
            <a:ext cx="10014600" cy="595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8EF1"/>
                </a:solidFill>
              </a:rPr>
              <a:t>O</a:t>
            </a:r>
            <a:r>
              <a:rPr b="1" lang="en-US" sz="1800">
                <a:solidFill>
                  <a:srgbClr val="A08EF1"/>
                </a:solidFill>
                <a:latin typeface="Arial"/>
                <a:ea typeface="Arial"/>
                <a:cs typeface="Arial"/>
                <a:sym typeface="Arial"/>
              </a:rPr>
              <a:t>bjetivo general y objetivos específicos</a:t>
            </a:r>
            <a:endParaRPr b="1" sz="1800">
              <a:solidFill>
                <a:srgbClr val="A08EF1"/>
              </a:solidFill>
              <a:latin typeface="Arial"/>
              <a:ea typeface="Arial"/>
              <a:cs typeface="Arial"/>
              <a:sym typeface="Arial"/>
            </a:endParaRPr>
          </a:p>
          <a:p>
            <a:pPr indent="0" lvl="0" marL="0" marR="0" rtl="0" algn="l">
              <a:spcBef>
                <a:spcPts val="0"/>
              </a:spcBef>
              <a:spcAft>
                <a:spcPts val="0"/>
              </a:spcAft>
              <a:buNone/>
            </a:pPr>
            <a:r>
              <a:t/>
            </a:r>
            <a:endParaRPr b="1" sz="1800">
              <a:solidFill>
                <a:srgbClr val="A08EF1"/>
              </a:solidFill>
            </a:endParaRPr>
          </a:p>
          <a:p>
            <a:pPr indent="0" lvl="0" marL="0" rtl="0" algn="l">
              <a:spcBef>
                <a:spcPts val="0"/>
              </a:spcBef>
              <a:spcAft>
                <a:spcPts val="0"/>
              </a:spcAft>
              <a:buClr>
                <a:schemeClr val="dk1"/>
              </a:buClr>
              <a:buSzPts val="1100"/>
              <a:buFont typeface="Arial"/>
              <a:buNone/>
            </a:pPr>
            <a:r>
              <a:rPr b="1" lang="en-US" sz="1500">
                <a:solidFill>
                  <a:schemeClr val="dk1"/>
                </a:solidFill>
              </a:rPr>
              <a:t>1. Objetivo General</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Identificar las razas de perros con mayor riesgo de abandono en Manizales, Caldas, mediante modelos de aprendizaje automático, con el fin de desarrollar estrategias que fomenten la adopción responsable y reduzcan la cantidad de perros en situación de calle.</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b="1" lang="en-US" sz="1500">
                <a:solidFill>
                  <a:schemeClr val="dk1"/>
                </a:solidFill>
              </a:rPr>
              <a:t>2. Objetivos Específicos</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1. Recopilar y analizar datos sobre abandono de perros en la ciudad, considerando variables clave como tamaño, energía, costos de mantenimiento y predisposición a enfermedades.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2. Aplicar modelos de clustering para clasificar las razas según su nivel de riesgo de abandono.</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3. Determinar qué factores tienen mayor influencia en la decisión de abandono, proporcionando información útil para mejorar las estrategias de adopción.</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4. Proponer soluciones basadas en datos que permitan reducir el abandono, mejorar las campañas de concienciación y optimizar la gestión de adopciones en refugios.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SzPts val="1100"/>
              <a:buNone/>
            </a:pPr>
            <a:r>
              <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A screenshot of a computer&#10;&#10;Description automatically generated" id="111" name="Google Shape;111;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2" name="Google Shape;112;p5"/>
          <p:cNvSpPr txBox="1"/>
          <p:nvPr/>
        </p:nvSpPr>
        <p:spPr>
          <a:xfrm>
            <a:off x="1136873" y="1333901"/>
            <a:ext cx="9746700" cy="478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8EF1"/>
                </a:solidFill>
              </a:rPr>
              <a:t>J</a:t>
            </a:r>
            <a:r>
              <a:rPr b="1" lang="en-US" sz="1800">
                <a:solidFill>
                  <a:srgbClr val="A08EF1"/>
                </a:solidFill>
                <a:latin typeface="Arial"/>
                <a:ea typeface="Arial"/>
                <a:cs typeface="Arial"/>
                <a:sym typeface="Arial"/>
              </a:rPr>
              <a:t>ustificación</a:t>
            </a:r>
            <a:endParaRPr b="1" sz="1800">
              <a:solidFill>
                <a:srgbClr val="A08EF1"/>
              </a:solidFill>
              <a:latin typeface="Arial"/>
              <a:ea typeface="Arial"/>
              <a:cs typeface="Arial"/>
              <a:sym typeface="Arial"/>
            </a:endParaRPr>
          </a:p>
          <a:p>
            <a:pPr indent="0" lvl="0" marL="0" marR="0" rtl="0" algn="l">
              <a:spcBef>
                <a:spcPts val="0"/>
              </a:spcBef>
              <a:spcAft>
                <a:spcPts val="0"/>
              </a:spcAft>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El abandono de perros no solo es un problema de bienestar animal, sino que también impacta la salud pública, la seguridad y la economía de los refugios y entidades de rescate.</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Este estudio es necesario porque:</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Aporta datos concretos sobre las razas más vulnerables al abandono.</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Facilita la toma de decisiones informadas en procesos de adopción.</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Ayuda a reducir la sobrepoblación en refugios, permitiendo una mejor gestión de recursos.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Optimiza las estrategias de adopción y concienciación, enfocándolas en los factores de riesgo más relevantes.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El uso de inteligencia artificial para este análisis es una innovación que permitirá detectar patrones de abandono de manera objetiva, lo que contribuirá a mejorar las políticas de bienestar animal en la ciudad.</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marR="0" rtl="0" algn="l">
              <a:spcBef>
                <a:spcPts val="0"/>
              </a:spcBef>
              <a:spcAft>
                <a:spcPts val="0"/>
              </a:spcAft>
              <a:buNone/>
            </a:pPr>
            <a:r>
              <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A screenshot of a computer&#10;&#10;Description automatically generated" id="117" name="Google Shape;117;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8" name="Google Shape;118;p6"/>
          <p:cNvSpPr txBox="1"/>
          <p:nvPr/>
        </p:nvSpPr>
        <p:spPr>
          <a:xfrm>
            <a:off x="1136875" y="857250"/>
            <a:ext cx="9273600" cy="531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8EF1"/>
                </a:solidFill>
                <a:latin typeface="Arial"/>
                <a:ea typeface="Arial"/>
                <a:cs typeface="Arial"/>
                <a:sym typeface="Arial"/>
              </a:rPr>
              <a:t>Alcance</a:t>
            </a:r>
            <a:endParaRPr b="1" sz="1800">
              <a:solidFill>
                <a:srgbClr val="A08EF1"/>
              </a:solidFill>
              <a:latin typeface="Arial"/>
              <a:ea typeface="Arial"/>
              <a:cs typeface="Arial"/>
              <a:sym typeface="Arial"/>
            </a:endParaRPr>
          </a:p>
          <a:p>
            <a:pPr indent="0" lvl="0" marL="0" marR="0" rtl="0" algn="l">
              <a:spcBef>
                <a:spcPts val="0"/>
              </a:spcBef>
              <a:spcAft>
                <a:spcPts val="0"/>
              </a:spcAft>
              <a:buNone/>
            </a:pPr>
            <a:r>
              <a:t/>
            </a:r>
            <a:endParaRPr b="1" sz="1800">
              <a:solidFill>
                <a:srgbClr val="A08EF1"/>
              </a:solidFill>
            </a:endParaRPr>
          </a:p>
          <a:p>
            <a:pPr indent="0" lvl="0" marL="0" marR="0" rtl="0" algn="l">
              <a:spcBef>
                <a:spcPts val="0"/>
              </a:spcBef>
              <a:spcAft>
                <a:spcPts val="0"/>
              </a:spcAft>
              <a:buNone/>
            </a:pPr>
            <a:r>
              <a:rPr b="1" lang="en-US" sz="1800">
                <a:solidFill>
                  <a:srgbClr val="A08EF1"/>
                </a:solidFill>
                <a:latin typeface="Arial"/>
                <a:ea typeface="Arial"/>
                <a:cs typeface="Arial"/>
                <a:sym typeface="Arial"/>
              </a:rPr>
              <a:t> </a:t>
            </a:r>
            <a:r>
              <a:rPr lang="en-US" sz="1500">
                <a:solidFill>
                  <a:schemeClr val="dk1"/>
                </a:solidFill>
              </a:rPr>
              <a:t>Este estudio se enfocará en:</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Análisis de datos de refugios y organizaciones de protección animal en Manizales.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Evaluación de variables clave, como características físicas, necesidades energéticas y costos de mantenimiento de distintas razas.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Aplicación de modelos de aprendizaje automático para segmentar razas según su riesgo de abandono.</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Generación de recomendaciones para mejorar la adopción y evitar el abandono.</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Limitaciones del estudio</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El análisis se centrará únicamente en Manizales, por lo que los resultados pueden no ser aplicables a otras ciudades.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Los datos dependen de la información disponible en refugios y fuentes secundarias, lo que podría afectar la precisión de algunas conclusiones.</a:t>
            </a:r>
            <a:endParaRPr sz="1500">
              <a:solidFill>
                <a:schemeClr val="dk1"/>
              </a:solidFill>
            </a:endParaRPr>
          </a:p>
          <a:p>
            <a:pPr indent="0" lvl="0" marL="0" marR="0" rtl="0" algn="l">
              <a:spcBef>
                <a:spcPts val="0"/>
              </a:spcBef>
              <a:spcAft>
                <a:spcPts val="0"/>
              </a:spcAft>
              <a:buNone/>
            </a:pPr>
            <a:r>
              <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A screenshot of a computer&#10;&#10;Description automatically generated" id="123" name="Google Shape;123;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4" name="Google Shape;124;p7"/>
          <p:cNvSpPr txBox="1"/>
          <p:nvPr/>
        </p:nvSpPr>
        <p:spPr>
          <a:xfrm>
            <a:off x="1136875" y="802525"/>
            <a:ext cx="9510000" cy="572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8EF1"/>
                </a:solidFill>
                <a:latin typeface="Arial"/>
                <a:ea typeface="Arial"/>
                <a:cs typeface="Arial"/>
                <a:sym typeface="Arial"/>
              </a:rPr>
              <a:t>Metodología</a:t>
            </a:r>
            <a:endParaRPr/>
          </a:p>
          <a:p>
            <a:pPr indent="0" lvl="0" marL="0" marR="0" rtl="0" algn="l">
              <a:spcBef>
                <a:spcPts val="0"/>
              </a:spcBef>
              <a:spcAft>
                <a:spcPts val="0"/>
              </a:spcAft>
              <a:buNone/>
            </a:pPr>
            <a:r>
              <a:t/>
            </a:r>
            <a:endParaRPr b="1" sz="1800">
              <a:solidFill>
                <a:srgbClr val="A08EF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chemeClr val="dk1"/>
                </a:solidFill>
              </a:rPr>
              <a:t>Este estudio sigue una metodología basada en aprendizaje automático no supervisado, siguiendo estos pasos: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1. Recolección de datos: Información obtenida de refugios, bases de datos y fuentes secundarias.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2. Procesamiento de datos: Limpieza, conversión de variables y normalización de la información.</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3. Análisis Exploratorio de Datos (EDA): Identificación de patrones iniciales en el abandono de perros.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4. Aplicación de modelos de clustering: Uso de algoritmos como K-Means y DBSCAN para agrupar razas según sus características.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5. Evaluación del modelo: Medición de la calidad de los clusters obtenidos.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6. Generación de recomendaciones: Diseño de estrategias basadas en los resultados del análisis.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marR="0" rtl="0" algn="l">
              <a:spcBef>
                <a:spcPts val="0"/>
              </a:spcBef>
              <a:spcAft>
                <a:spcPts val="0"/>
              </a:spcAft>
              <a:buNone/>
            </a:pPr>
            <a:r>
              <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A screenshot of a computer&#10;&#10;Description automatically generated" id="129" name="Google Shape;129;p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0" name="Google Shape;130;p8"/>
          <p:cNvSpPr txBox="1"/>
          <p:nvPr/>
        </p:nvSpPr>
        <p:spPr>
          <a:xfrm>
            <a:off x="1136875" y="1057875"/>
            <a:ext cx="9699300" cy="430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8EF1"/>
                </a:solidFill>
                <a:latin typeface="Arial"/>
                <a:ea typeface="Arial"/>
                <a:cs typeface="Arial"/>
                <a:sym typeface="Arial"/>
              </a:rPr>
              <a:t>Modelado de los datos </a:t>
            </a:r>
            <a:endParaRPr/>
          </a:p>
          <a:p>
            <a:pPr indent="0" lvl="0" marL="0" marR="0" rtl="0" algn="l">
              <a:spcBef>
                <a:spcPts val="0"/>
              </a:spcBef>
              <a:spcAft>
                <a:spcPts val="0"/>
              </a:spcAft>
              <a:buNone/>
            </a:pPr>
            <a:r>
              <a:t/>
            </a:r>
            <a:endParaRPr b="1" sz="1800">
              <a:solidFill>
                <a:srgbClr val="A08EF1"/>
              </a:solidFill>
            </a:endParaRPr>
          </a:p>
          <a:p>
            <a:pPr indent="0" lvl="0" marL="0" rtl="0" algn="l">
              <a:spcBef>
                <a:spcPts val="0"/>
              </a:spcBef>
              <a:spcAft>
                <a:spcPts val="0"/>
              </a:spcAft>
              <a:buClr>
                <a:schemeClr val="dk1"/>
              </a:buClr>
              <a:buSzPts val="1100"/>
              <a:buFont typeface="Arial"/>
              <a:buNone/>
            </a:pPr>
            <a:r>
              <a:rPr lang="en-US" sz="1700">
                <a:solidFill>
                  <a:schemeClr val="dk1"/>
                </a:solidFill>
              </a:rPr>
              <a:t>1. Aplicación de modelos de aprendizaje automático</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US" sz="1700">
                <a:solidFill>
                  <a:schemeClr val="dk1"/>
                </a:solidFill>
              </a:rPr>
              <a:t>K-Means: Agrupa las razas en función de su similitud, clasificándolas en niveles de riesgo de abandono.</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US" sz="1700">
                <a:solidFill>
                  <a:schemeClr val="dk1"/>
                </a:solidFill>
              </a:rPr>
              <a:t>DBSCAN: Permite detectar razas con patrones atípicos de abandono.</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US" sz="1700">
                <a:solidFill>
                  <a:schemeClr val="dk1"/>
                </a:solidFill>
              </a:rPr>
              <a:t>2. Evaluación del modelo</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US" sz="1700">
                <a:solidFill>
                  <a:schemeClr val="dk1"/>
                </a:solidFill>
              </a:rPr>
              <a:t>Coeficiente de silueta: Mide la calidad de los grupos formados.</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US" sz="1700">
                <a:solidFill>
                  <a:schemeClr val="dk1"/>
                </a:solidFill>
              </a:rPr>
              <a:t>Interpretación de clusters: Análisis de los resultados obtenidos y su relación con el abandono.</a:t>
            </a:r>
            <a:endParaRPr sz="1700">
              <a:solidFill>
                <a:schemeClr val="dk1"/>
              </a:solidFill>
            </a:endParaRPr>
          </a:p>
          <a:p>
            <a:pPr indent="0" lvl="0" marL="0" marR="0" rtl="0" algn="l">
              <a:spcBef>
                <a:spcPts val="0"/>
              </a:spcBef>
              <a:spcAft>
                <a:spcPts val="0"/>
              </a:spcAft>
              <a:buNone/>
            </a:pPr>
            <a:r>
              <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A screenshot of a computer&#10;&#10;Description automatically generated" id="135" name="Google Shape;135;p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6" name="Google Shape;136;p9"/>
          <p:cNvSpPr txBox="1"/>
          <p:nvPr/>
        </p:nvSpPr>
        <p:spPr>
          <a:xfrm>
            <a:off x="1203800" y="528950"/>
            <a:ext cx="10414800" cy="583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8EF1"/>
                </a:solidFill>
                <a:latin typeface="Arial"/>
                <a:ea typeface="Arial"/>
                <a:cs typeface="Arial"/>
                <a:sym typeface="Arial"/>
              </a:rPr>
              <a:t>resultados, conclusiones, impactos y líneas futuras 10 anexos</a:t>
            </a:r>
            <a:endParaRPr b="1" sz="1800">
              <a:solidFill>
                <a:srgbClr val="A08EF1"/>
              </a:solidFill>
              <a:latin typeface="Arial"/>
              <a:ea typeface="Arial"/>
              <a:cs typeface="Arial"/>
              <a:sym typeface="Arial"/>
            </a:endParaRPr>
          </a:p>
          <a:p>
            <a:pPr indent="0" lvl="0" marL="0" marR="0" rtl="0" algn="l">
              <a:spcBef>
                <a:spcPts val="0"/>
              </a:spcBef>
              <a:spcAft>
                <a:spcPts val="0"/>
              </a:spcAft>
              <a:buNone/>
            </a:pPr>
            <a:r>
              <a:t/>
            </a:r>
            <a:endParaRPr b="1" sz="1800">
              <a:solidFill>
                <a:srgbClr val="A08EF1"/>
              </a:solidFill>
            </a:endParaRPr>
          </a:p>
          <a:p>
            <a:pPr indent="0" lvl="0" marL="0" rtl="0" algn="l">
              <a:spcBef>
                <a:spcPts val="0"/>
              </a:spcBef>
              <a:spcAft>
                <a:spcPts val="0"/>
              </a:spcAft>
              <a:buClr>
                <a:schemeClr val="dk1"/>
              </a:buClr>
              <a:buSzPts val="1100"/>
              <a:buFont typeface="Arial"/>
              <a:buNone/>
            </a:pPr>
            <a:r>
              <a:rPr lang="en-US">
                <a:solidFill>
                  <a:schemeClr val="dk1"/>
                </a:solidFill>
              </a:rPr>
              <a:t>1. Resultados clave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Las razas grandes y de alto costo de mantenimiento son más propensas al abandono.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Los perros con altos niveles de energía tienen mayor riesgo, debido a la falta de ejercicio y estimulación mental.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El costo mensual de mantenimiento influye en la decisión de abandono, especialmente en momentos de crisis económica.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2. Conclusiones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El tamaño, los costos y la energía del perro son determinantes en la probabilidad de abandono.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Las estrategias de adopción deben basarse en la compatibilidad entre raza y dueño.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La inteligencia artificial es una herramienta clave para predecir el abandono y mejorar las adopciones.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3. Líneas futuras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Desarrollo de modelos predictivos en tiempo real para prevenir abandonos antes de que ocurran.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Creación de plataformas digitales que usen IA para recomendar razas según el perfil del adoptante.</a:t>
            </a:r>
            <a:endParaRPr>
              <a:solidFill>
                <a:schemeClr val="dk1"/>
              </a:solidFill>
            </a:endParaRPr>
          </a:p>
          <a:p>
            <a:pPr indent="0" lvl="0" marL="0" marR="0" rtl="0" algn="l">
              <a:spcBef>
                <a:spcPts val="0"/>
              </a:spcBef>
              <a:spcAft>
                <a:spcPts val="0"/>
              </a:spcAft>
              <a:buNone/>
            </a:pPr>
            <a:r>
              <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LINDO LINDO">
      <a:dk1>
        <a:srgbClr val="000000"/>
      </a:dk1>
      <a:lt1>
        <a:srgbClr val="FFFFFF"/>
      </a:lt1>
      <a:dk2>
        <a:srgbClr val="142F50"/>
      </a:dk2>
      <a:lt2>
        <a:srgbClr val="F9F8F3"/>
      </a:lt2>
      <a:accent1>
        <a:srgbClr val="38A4D4"/>
      </a:accent1>
      <a:accent2>
        <a:srgbClr val="F6F25C"/>
      </a:accent2>
      <a:accent3>
        <a:srgbClr val="FCA810"/>
      </a:accent3>
      <a:accent4>
        <a:srgbClr val="EF255F"/>
      </a:accent4>
      <a:accent5>
        <a:srgbClr val="22B183"/>
      </a:accent5>
      <a:accent6>
        <a:srgbClr val="8C54B6"/>
      </a:accent6>
      <a:hlink>
        <a:srgbClr val="39BCD2"/>
      </a:hlink>
      <a:folHlink>
        <a:srgbClr val="8963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2024-01-29T20:34:43Z</dcterms:created>
  <dc:creator>Ana Maria Salazar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D82F9886-3FD5-42EB-B509-1BFBAE8A1A25</vt:lpwstr>
  </property>
  <property fmtid="{D5CDD505-2E9C-101B-9397-08002B2CF9AE}" pid="3" name="ArticulatePath">
    <vt:lpwstr>Semana1_Videoclase_empaquesyembalajes_V3_David</vt:lpwstr>
  </property>
</Properties>
</file>