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A0CD59-0403-473F-83F6-47179EBE487C}">
  <a:tblStyle styleId="{D4A0CD59-0403-473F-83F6-47179EBE4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Kallisto outperforms all other methods on speed and is highly competitive on accuracy too (Pachter et al., 2016; Schaeffer et al., 2017)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Doesn’t lose information through k-mer segmenting as in sailfish 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what you want to do. Don’t just sequence because you can.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your growth condition be representative for your experiments. How may plants will you have in a sample. (1 or lots)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Sequencing platforms. You can go for either shorter reads, which is good for re-sequencing, or long reads which are better for de novo genomes. Off course $$ even more important.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sure to have a good # of samples, you don’t need that many reads, better invest in another sample.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check your quality of our samples in many ways. First is average quality per base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distribution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reads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bioinformatics.oxfordjournals.org/content/30/13/1837.abstract" TargetMode="External"/><Relationship Id="rId4" Type="http://schemas.openxmlformats.org/officeDocument/2006/relationships/hyperlink" Target="http://dx.doi.org/10.1186/s13059-014-0550-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roups.google.com/forum/#!forum/kallisto-sleuth-user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tinyurl.com/y9msejcf" TargetMode="External"/><Relationship Id="rId5" Type="http://schemas.openxmlformats.org/officeDocument/2006/relationships/hyperlink" Target="https://github.com/ScienceParkStudyGroup/studyGroup/tree/gh-pages/lessons/20180220_RNA-Seq_Max_and_Fred" TargetMode="External"/><Relationship Id="rId6" Type="http://schemas.openxmlformats.org/officeDocument/2006/relationships/hyperlink" Target="https://github.com/ScienceParkStudyGroup/studyGroup/tree/gh-pages/lessons/20180220_RNA-Seq_Max_and_Fre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RNAseq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to consider when choosing the aligner 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On-target hits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False positives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Consumption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Splice variant considerations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Analysing for genes or transposable elements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Shape 130"/>
          <p:cNvGraphicFramePr/>
          <p:nvPr/>
        </p:nvGraphicFramePr>
        <p:xfrm>
          <a:off x="124525" y="10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{D4A0CD59-0403-473F-83F6-47179EBE487C}</a:tableStyleId>
              </a:tblPr>
              <a:tblGrid>
                <a:gridCol w="1334125"/>
                <a:gridCol w="4399225"/>
                <a:gridCol w="2985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Mapper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Bowtie/</a:t>
                      </a:r>
                      <a:r>
                        <a:rPr lang="en"/>
                        <a:t>Tophat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Widely used,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Developed for splice variants, </a:t>
                      </a:r>
                      <a:r>
                        <a:rPr lang="en"/>
                        <a:t> Output Cufflinks compatible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Time, Memory Consumption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Widely used, Used by ENCODE, Clear documentation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Time, Memory Consumption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Widely used, Works well with Cufflinks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Conservative hit rate,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Time, Memory Consumption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Kallisto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Speed, Accuracy, Ease of use, 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Specifically developed to circumvent multimapping problem (i.e. splicing and repeats)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user base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Shape 136"/>
          <p:cNvGraphicFramePr/>
          <p:nvPr/>
        </p:nvGraphicFramePr>
        <p:xfrm>
          <a:off x="180975" y="13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{D4A0CD59-0403-473F-83F6-47179EBE487C}</a:tableStyleId>
              </a:tblPr>
              <a:tblGrid>
                <a:gridCol w="1334125"/>
                <a:gridCol w="4399225"/>
                <a:gridCol w="2985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Differential Expression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be used without replicates (with caution)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Works with CPM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Cuffdiff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Widely used, Combined with CummeRbund (R package)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Blackbox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DESeq2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Can be used without replicates (with caution)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must be integer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Sleuth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Ease of use, </a:t>
                      </a:r>
                      <a:r>
                        <a:rPr lang="en"/>
                        <a:t>Optimised for small no. of replicates,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user base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Aligners or pseudo-aligners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Genome alignments are time consuming and do not always result in optimised mapping, especially for repeats.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Advances in bioinformatic algorithms have attempted to circumvent this problem by pseudo-mapping to a transcriptome to quantify transcript abundance directly from the raw sequence reads (fastq files)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Kallisto: a recent update in RNAseq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aligners - Kallisto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Kallisto/Sleuth analysis has a similar workflow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alignment to a transcriptome fasta file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Speedier analysis as not forced to properly align to the entire genome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00" y="223300"/>
            <a:ext cx="4028775" cy="42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52338" y="4428425"/>
            <a:ext cx="42384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Figure 2 </a:t>
            </a:r>
            <a:r>
              <a:rPr i="1" lang="en"/>
              <a:t>Kallisto Schematic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(Bray, Pimentel, Melsted &amp; Pachter, 2016)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4579550" y="1015050"/>
            <a:ext cx="4473600" cy="31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Read example, with three overlapping potential transcripts to map to.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b="1" lang="en"/>
              <a:t>I</a:t>
            </a:r>
            <a:r>
              <a:rPr lang="en"/>
              <a:t>ndex made through T-DBG, nodes are k-mers</a:t>
            </a:r>
            <a:r>
              <a:rPr b="1" lang="en"/>
              <a:t>, </a:t>
            </a:r>
            <a:r>
              <a:rPr lang="en"/>
              <a:t>coloured paths = transcripts. The paths create a k-compatibility class over the nodes per k-mer.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K-mers are hashed in order to find this k-compatibility.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If</a:t>
            </a:r>
            <a:r>
              <a:rPr b="1" lang="en"/>
              <a:t>  </a:t>
            </a:r>
            <a:r>
              <a:rPr lang="en"/>
              <a:t>a k-mer is redundant i.e. has the same k-compatibility to each node then the hashing skips to the next k-mer of the sequence (redundancy is marked as dotted lines).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K-compatibility class of each read is determined by the intersection of the compatibility classes of its constituent k-mers.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4579550" y="635250"/>
            <a:ext cx="4398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Kallisto Run</a:t>
            </a:r>
            <a:endParaRPr b="1"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4498925" y="73900"/>
            <a:ext cx="4971300" cy="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Kallisto Work?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0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9266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Bray, N. L., Pimentel, H., Melsted, P., &amp; Pachter, L. (2016). Near-optimal probabilistic RNA-seq quantification. Nature biotechnology, 34(5), 525.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Conesa, A., Madrigal, P., Tarazona, S., Gomez-Cabrero, D., Cervera, A., McPherson, A., ... &amp; Mortazavi, A. (2016). A survey of best practices for RNA-seq data analysis. Genome biology, 17(1), 13.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Otto C, Stadler PF, Hoffmann S: 'Lacking alignments? The next generation sequencing mapper segemehl revisited',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3"/>
              </a:rPr>
              <a:t> Bioinformatics. 2014 Jul 1;30(13):1837-43</a:t>
            </a:r>
            <a:r>
              <a:rPr lang="en" sz="900">
                <a:solidFill>
                  <a:schemeClr val="dk1"/>
                </a:solidFill>
              </a:rPr>
              <a:t> (2014)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Law, C. W., Chen, Y., Shi, W., &amp; Smyth, G. K. (2014). voom: Precision weights unlock linear model analysis tools for RNA-seq read counts. Genome biology, 15(2), R29.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Love, M.I., Huber, W., Anders, S. (2014) Moderated estimation of fold change and dispersion for RNA-seq data with DESeq2. Genome Biology, 15:550.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4"/>
              </a:rPr>
              <a:t> 10.1186/s13059-014-0550-8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Patro, R., Duggal, G., Love, M. I., Irizarry, R. A., &amp; Kingsford, C. (2017). Salmon provides fast and bias-aware quantification of transcript expression. Nature methods, 14(4), 417.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Pimentel, H., Bray, N. L., Puente, S., Melsted, P., &amp; Pachter, L. (2017). Differential analysis of RNA-seq incorporating quantification uncertainty. Nature methods, 14(7), 687.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Ritchie, M. E., Phipson, B., Wu, D., Hu, Y., Law, C. W., Shi, W., &amp; Smyth, G. K. (2015). limma powers differential expression analyses for RNA-sequencing and microarray studies. Nucleic acids research, 43(7), e47-e47.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Robinson, M. D., McCarthy, D. J., &amp; Smyth, G. K. (2010). edgeR: a Bioconductor package for differential expression analysis of digital gene expression data. Bioinformatics, 26(1), 139-140.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Trapnell, C., Pachter, L., &amp; Salzberg, S. L. (2009). TopHat: discovering splice junctions with RNA-Seq. Bioinformatics, 25(9), 1105-1111.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211325" y="112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Kallisto/Sleuth support group: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https://groups.google.com/forum/#!forum/kallisto-sleuth-users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263425" y="349775"/>
            <a:ext cx="5739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Useful Link</a:t>
            </a:r>
            <a:endParaRPr b="1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Kallisto output and UCSC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kallisto quant --pseudobam argument outputs a file compatible with samtools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"samtools view -b {input.bam} | bedtools genomecov -split -bg -ibam stdin -g {input.genome} &gt; {output.bg}"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"bedSort {input.bg} {output.sorted.bg}"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"bedGraphToBigWig {input.bedgraph} {input.chroms} {output.bw}"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Results to UCSC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34627" l="0" r="57274" t="6270"/>
          <a:stretch/>
        </p:blipFill>
        <p:spPr>
          <a:xfrm>
            <a:off x="39525" y="1442700"/>
            <a:ext cx="2902325" cy="225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69021" l="86436" r="834" t="5613"/>
          <a:stretch/>
        </p:blipFill>
        <p:spPr>
          <a:xfrm>
            <a:off x="3788650" y="1928400"/>
            <a:ext cx="1147877" cy="128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5">
            <a:alphaModFix/>
          </a:blip>
          <a:srcRect b="41745" l="0" r="62179" t="5559"/>
          <a:stretch/>
        </p:blipFill>
        <p:spPr>
          <a:xfrm>
            <a:off x="5628874" y="1442712"/>
            <a:ext cx="3203424" cy="2510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/>
          <p:nvPr/>
        </p:nvCxnSpPr>
        <p:spPr>
          <a:xfrm>
            <a:off x="3076650" y="2569950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Shape 185"/>
          <p:cNvCxnSpPr>
            <a:stCxn id="182" idx="3"/>
          </p:cNvCxnSpPr>
          <p:nvPr/>
        </p:nvCxnSpPr>
        <p:spPr>
          <a:xfrm flipH="1" rot="10800000">
            <a:off x="4936527" y="2568151"/>
            <a:ext cx="621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482975" y="4169800"/>
            <a:ext cx="5839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Fred; Put in jupyter notebook after approval from Nina...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4159"/>
          <a:stretch/>
        </p:blipFill>
        <p:spPr>
          <a:xfrm>
            <a:off x="628950" y="882975"/>
            <a:ext cx="6511151" cy="36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23275" y="357275"/>
            <a:ext cx="868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are on either Mac or Linux, start with installing Anaconda navigator (see github for link).  Windows will have to install software </a:t>
            </a:r>
            <a:r>
              <a:rPr lang="en" sz="1800"/>
              <a:t>separately</a:t>
            </a:r>
            <a:r>
              <a:rPr lang="en" sz="1800"/>
              <a:t>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link to github lesson: </a:t>
            </a:r>
            <a:r>
              <a:rPr b="1" lang="en" sz="95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https://tinyurl.com/y9msejcf</a:t>
            </a:r>
            <a:r>
              <a:rPr b="1" lang="en" sz="9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OR</a:t>
            </a:r>
            <a:endParaRPr b="1" sz="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ttps://github.com/ScienceParkStudyGroup/studyGroup/tre</a:t>
            </a:r>
            <a:r>
              <a:rPr lang="en" sz="1100"/>
              <a:t>e/gh-pages/lessons/20180220_RNA-Seq_Max_and_Fred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61" name="Shape 61"/>
          <p:cNvSpPr/>
          <p:nvPr/>
        </p:nvSpPr>
        <p:spPr>
          <a:xfrm>
            <a:off x="505100" y="1418775"/>
            <a:ext cx="1216500" cy="35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963750" y="1838575"/>
            <a:ext cx="1216500" cy="35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367700" y="1196200"/>
            <a:ext cx="527400" cy="35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374300" y="1218550"/>
            <a:ext cx="902400" cy="31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357700" y="3654650"/>
            <a:ext cx="690600" cy="249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Shape 66"/>
          <p:cNvCxnSpPr>
            <a:stCxn id="61" idx="6"/>
            <a:endCxn id="63" idx="2"/>
          </p:cNvCxnSpPr>
          <p:nvPr/>
        </p:nvCxnSpPr>
        <p:spPr>
          <a:xfrm flipH="1" rot="10800000">
            <a:off x="1721600" y="1374375"/>
            <a:ext cx="26460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Shape 67"/>
          <p:cNvSpPr/>
          <p:nvPr/>
        </p:nvSpPr>
        <p:spPr>
          <a:xfrm>
            <a:off x="5883050" y="1596975"/>
            <a:ext cx="597900" cy="222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>
            <a:stCxn id="63" idx="5"/>
            <a:endCxn id="67" idx="2"/>
          </p:cNvCxnSpPr>
          <p:nvPr/>
        </p:nvCxnSpPr>
        <p:spPr>
          <a:xfrm>
            <a:off x="4817864" y="1500406"/>
            <a:ext cx="10653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Shape 69"/>
          <p:cNvCxnSpPr>
            <a:stCxn id="67" idx="3"/>
            <a:endCxn id="62" idx="6"/>
          </p:cNvCxnSpPr>
          <p:nvPr/>
        </p:nvCxnSpPr>
        <p:spPr>
          <a:xfrm flipH="1">
            <a:off x="5180110" y="1786976"/>
            <a:ext cx="7905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Shape 70"/>
          <p:cNvCxnSpPr>
            <a:stCxn id="62" idx="0"/>
            <a:endCxn id="64" idx="2"/>
          </p:cNvCxnSpPr>
          <p:nvPr/>
        </p:nvCxnSpPr>
        <p:spPr>
          <a:xfrm flipH="1" rot="10800000">
            <a:off x="4572000" y="1374475"/>
            <a:ext cx="8022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6250"/>
            <a:ext cx="45583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3762" l="19840" r="32694" t="11685"/>
          <a:stretch/>
        </p:blipFill>
        <p:spPr>
          <a:xfrm>
            <a:off x="4863100" y="705175"/>
            <a:ext cx="4128501" cy="373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8" y="-972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0" y="978150"/>
            <a:ext cx="5136900" cy="4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 do you want to test?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-Will your samples give you your answers?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-grow condition &amp; # plants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-media		-tissue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-age			-stress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samples can you </a:t>
            </a:r>
            <a:r>
              <a:rPr lang="en"/>
              <a:t>afford</a:t>
            </a:r>
            <a:r>
              <a:rPr lang="en"/>
              <a:t> </a:t>
            </a:r>
            <a:endParaRPr/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4636200" y="978150"/>
            <a:ext cx="47889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Sequencing platform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short reads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-Illumina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-SOliD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Long reads</a:t>
            </a:r>
            <a:endParaRPr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-Ion torrent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-Pac bio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-roche 454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87975" y="-2983875"/>
            <a:ext cx="2596500" cy="59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# samples matter more than # of reads</a:t>
            </a:r>
            <a:endParaRPr sz="36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000" y="152400"/>
            <a:ext cx="6640001" cy="50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subTitle"/>
          </p:nvPr>
        </p:nvSpPr>
        <p:spPr>
          <a:xfrm>
            <a:off x="-10950" y="4579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RNA-seq differential expression studies: more sequence or more replication? White et al 2013</a:t>
            </a:r>
            <a:endParaRPr baseline="30000" sz="800">
              <a:solidFill>
                <a:schemeClr val="dk1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822950" y="2448500"/>
            <a:ext cx="3321000" cy="263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205383" y="-833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FastQC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025" y="1690875"/>
            <a:ext cx="4200276" cy="29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 rot="-5400000">
            <a:off x="2450775" y="2801625"/>
            <a:ext cx="1673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score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76" y="1218400"/>
            <a:ext cx="2352577" cy="36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205383" y="-833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FastQC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76" y="1218400"/>
            <a:ext cx="2352577" cy="36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775" y="1417237"/>
            <a:ext cx="4248349" cy="32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205383" y="-833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FastQC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76" y="1218400"/>
            <a:ext cx="2352577" cy="36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400" y="1379275"/>
            <a:ext cx="4719389" cy="36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28477" l="39423" r="50561" t="30547"/>
          <a:stretch/>
        </p:blipFill>
        <p:spPr>
          <a:xfrm>
            <a:off x="3217852" y="74401"/>
            <a:ext cx="2170277" cy="49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67425" y="19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Model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675" y="418825"/>
            <a:ext cx="3600150" cy="43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5049" l="21654" r="21404" t="4288"/>
          <a:stretch/>
        </p:blipFill>
        <p:spPr>
          <a:xfrm>
            <a:off x="167425" y="677425"/>
            <a:ext cx="4843498" cy="43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