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4" r:id="rId3"/>
    <p:sldId id="285" r:id="rId4"/>
    <p:sldId id="260" r:id="rId5"/>
    <p:sldId id="261" r:id="rId6"/>
    <p:sldId id="286" r:id="rId7"/>
    <p:sldId id="289" r:id="rId8"/>
    <p:sldId id="290" r:id="rId9"/>
    <p:sldId id="299" r:id="rId10"/>
    <p:sldId id="300" r:id="rId11"/>
    <p:sldId id="301" r:id="rId12"/>
    <p:sldId id="302" r:id="rId13"/>
    <p:sldId id="293" r:id="rId14"/>
    <p:sldId id="287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305" r:id="rId23"/>
    <p:sldId id="303" r:id="rId24"/>
    <p:sldId id="304" r:id="rId25"/>
    <p:sldId id="28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" fmla="*/ 0 w 8458200"/>
              <a:gd name="connsiteY0" fmla="*/ 0 h 1441240"/>
              <a:gd name="connsiteX1" fmla="*/ 6819900 w 8458200"/>
              <a:gd name="connsiteY1" fmla="*/ 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  <a:gd name="connsiteX0" fmla="*/ 0 w 8458200"/>
              <a:gd name="connsiteY0" fmla="*/ 0 h 1441240"/>
              <a:gd name="connsiteX1" fmla="*/ 6819900 w 8458200"/>
              <a:gd name="connsiteY1" fmla="*/ 342900 h 1441240"/>
              <a:gd name="connsiteX2" fmla="*/ 8458200 w 8458200"/>
              <a:gd name="connsiteY2" fmla="*/ 1441240 h 1441240"/>
              <a:gd name="connsiteX3" fmla="*/ 0 w 8458200"/>
              <a:gd name="connsiteY3" fmla="*/ 1422190 h 1441240"/>
              <a:gd name="connsiteX4" fmla="*/ 0 w 8458200"/>
              <a:gd name="connsiteY4" fmla="*/ 0 h 14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315103 w 5886603"/>
              <a:gd name="connsiteY2" fmla="*/ 144124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86603"/>
              <a:gd name="connsiteY0" fmla="*/ 19050 h 1441240"/>
              <a:gd name="connsiteX1" fmla="*/ 5886603 w 5886603"/>
              <a:gd name="connsiteY1" fmla="*/ 0 h 1441240"/>
              <a:gd name="connsiteX2" fmla="*/ 5124603 w 5886603"/>
              <a:gd name="connsiteY2" fmla="*/ 1307890 h 1441240"/>
              <a:gd name="connsiteX3" fmla="*/ 0 w 5886603"/>
              <a:gd name="connsiteY3" fmla="*/ 1441240 h 1441240"/>
              <a:gd name="connsiteX4" fmla="*/ 0 w 5886603"/>
              <a:gd name="connsiteY4" fmla="*/ 19050 h 1441240"/>
              <a:gd name="connsiteX0" fmla="*/ 0 w 5867553"/>
              <a:gd name="connsiteY0" fmla="*/ 38100 h 1460290"/>
              <a:gd name="connsiteX1" fmla="*/ 5867553 w 5867553"/>
              <a:gd name="connsiteY1" fmla="*/ 0 h 1460290"/>
              <a:gd name="connsiteX2" fmla="*/ 5124603 w 5867553"/>
              <a:gd name="connsiteY2" fmla="*/ 1326940 h 1460290"/>
              <a:gd name="connsiteX3" fmla="*/ 0 w 5867553"/>
              <a:gd name="connsiteY3" fmla="*/ 1460290 h 1460290"/>
              <a:gd name="connsiteX4" fmla="*/ 0 w 5867553"/>
              <a:gd name="connsiteY4" fmla="*/ 38100 h 1460290"/>
              <a:gd name="connsiteX0" fmla="*/ 0 w 5886603"/>
              <a:gd name="connsiteY0" fmla="*/ 0 h 1422190"/>
              <a:gd name="connsiteX1" fmla="*/ 5886603 w 5886603"/>
              <a:gd name="connsiteY1" fmla="*/ 19050 h 1422190"/>
              <a:gd name="connsiteX2" fmla="*/ 5124603 w 5886603"/>
              <a:gd name="connsiteY2" fmla="*/ 1288840 h 1422190"/>
              <a:gd name="connsiteX3" fmla="*/ 0 w 5886603"/>
              <a:gd name="connsiteY3" fmla="*/ 1422190 h 1422190"/>
              <a:gd name="connsiteX4" fmla="*/ 0 w 5886603"/>
              <a:gd name="connsiteY4" fmla="*/ 0 h 1422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53810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7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819650 w 5295900"/>
              <a:gd name="connsiteY2" fmla="*/ 188595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0 w 5295900"/>
              <a:gd name="connsiteY0" fmla="*/ 0 h 1885950"/>
              <a:gd name="connsiteX1" fmla="*/ 5295900 w 5295900"/>
              <a:gd name="connsiteY1" fmla="*/ 304800 h 1885950"/>
              <a:gd name="connsiteX2" fmla="*/ 4724400 w 5295900"/>
              <a:gd name="connsiteY2" fmla="*/ 1638300 h 1885950"/>
              <a:gd name="connsiteX3" fmla="*/ 0 w 5295900"/>
              <a:gd name="connsiteY3" fmla="*/ 1885950 h 1885950"/>
              <a:gd name="connsiteX4" fmla="*/ 0 w 5295900"/>
              <a:gd name="connsiteY4" fmla="*/ 0 h 1885950"/>
              <a:gd name="connsiteX0" fmla="*/ 609600 w 5905500"/>
              <a:gd name="connsiteY0" fmla="*/ 0 h 2400300"/>
              <a:gd name="connsiteX1" fmla="*/ 5905500 w 5905500"/>
              <a:gd name="connsiteY1" fmla="*/ 304800 h 2400300"/>
              <a:gd name="connsiteX2" fmla="*/ 5334000 w 5905500"/>
              <a:gd name="connsiteY2" fmla="*/ 1638300 h 2400300"/>
              <a:gd name="connsiteX3" fmla="*/ 0 w 5905500"/>
              <a:gd name="connsiteY3" fmla="*/ 2400300 h 2400300"/>
              <a:gd name="connsiteX4" fmla="*/ 609600 w 5905500"/>
              <a:gd name="connsiteY4" fmla="*/ 0 h 2400300"/>
              <a:gd name="connsiteX0" fmla="*/ 895350 w 5905500"/>
              <a:gd name="connsiteY0" fmla="*/ 24765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895350 w 5905500"/>
              <a:gd name="connsiteY4" fmla="*/ 247650 h 2095500"/>
              <a:gd name="connsiteX0" fmla="*/ 685800 w 5905500"/>
              <a:gd name="connsiteY0" fmla="*/ 38100 h 2095500"/>
              <a:gd name="connsiteX1" fmla="*/ 5905500 w 5905500"/>
              <a:gd name="connsiteY1" fmla="*/ 0 h 2095500"/>
              <a:gd name="connsiteX2" fmla="*/ 5334000 w 5905500"/>
              <a:gd name="connsiteY2" fmla="*/ 1333500 h 2095500"/>
              <a:gd name="connsiteX3" fmla="*/ 0 w 5905500"/>
              <a:gd name="connsiteY3" fmla="*/ 2095500 h 2095500"/>
              <a:gd name="connsiteX4" fmla="*/ 685800 w 5905500"/>
              <a:gd name="connsiteY4" fmla="*/ 38100 h 2095500"/>
              <a:gd name="connsiteX0" fmla="*/ 628650 w 5848350"/>
              <a:gd name="connsiteY0" fmla="*/ 38100 h 1733550"/>
              <a:gd name="connsiteX1" fmla="*/ 5848350 w 5848350"/>
              <a:gd name="connsiteY1" fmla="*/ 0 h 1733550"/>
              <a:gd name="connsiteX2" fmla="*/ 5276850 w 5848350"/>
              <a:gd name="connsiteY2" fmla="*/ 1333500 h 1733550"/>
              <a:gd name="connsiteX3" fmla="*/ 0 w 5848350"/>
              <a:gd name="connsiteY3" fmla="*/ 1733550 h 1733550"/>
              <a:gd name="connsiteX4" fmla="*/ 628650 w 5848350"/>
              <a:gd name="connsiteY4" fmla="*/ 3810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OFFICEPLUS</a:t>
            </a:r>
          </a:p>
        </p:txBody>
      </p:sp>
    </p:spTree>
    <p:extLst>
      <p:ext uri="{BB962C8B-B14F-4D97-AF65-F5344CB8AC3E}">
        <p14:creationId xmlns:p14="http://schemas.microsoft.com/office/powerpoint/2010/main" val="63297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164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1316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17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3877977" cy="265764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7200" b="1" dirty="0">
                <a:solidFill>
                  <a:schemeClr val="bg1"/>
                </a:solidFill>
              </a:rPr>
              <a:t>QG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学生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管理系统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999043" y="4754621"/>
            <a:ext cx="2115571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MADE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SongJian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043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8FF6E6-A0E1-468C-B0FA-15D0FE773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en-US" altLang="zh-CN" dirty="0"/>
              <a:t>excel</a:t>
            </a:r>
            <a:r>
              <a:rPr lang="zh-CN" altLang="en-US" dirty="0"/>
              <a:t>表格思路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49168B-64FC-406E-B4EC-0BEF3289BC67}"/>
              </a:ext>
            </a:extLst>
          </p:cNvPr>
          <p:cNvSpPr/>
          <p:nvPr/>
        </p:nvSpPr>
        <p:spPr>
          <a:xfrm>
            <a:off x="979661" y="1918473"/>
            <a:ext cx="1967820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确定</a:t>
            </a:r>
            <a:r>
              <a:rPr lang="en-US" altLang="zh-CN" sz="2000" dirty="0">
                <a:solidFill>
                  <a:schemeClr val="bg1"/>
                </a:solidFill>
              </a:rPr>
              <a:t>File </a:t>
            </a:r>
            <a:r>
              <a:rPr lang="zh-CN" altLang="en-US" sz="2000" dirty="0">
                <a:solidFill>
                  <a:schemeClr val="bg1"/>
                </a:solidFill>
              </a:rPr>
              <a:t>的位置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979D3B-F505-4666-A4FD-5AC80F023CA5}"/>
              </a:ext>
            </a:extLst>
          </p:cNvPr>
          <p:cNvSpPr/>
          <p:nvPr/>
        </p:nvSpPr>
        <p:spPr>
          <a:xfrm>
            <a:off x="979661" y="3545731"/>
            <a:ext cx="1967820" cy="9511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确定</a:t>
            </a:r>
            <a:r>
              <a:rPr lang="en-US" altLang="zh-CN" sz="2000" dirty="0">
                <a:solidFill>
                  <a:schemeClr val="bg1"/>
                </a:solidFill>
              </a:rPr>
              <a:t>table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CBBE5E1-19C9-4B0C-A25A-45A738C24D0D}"/>
              </a:ext>
            </a:extLst>
          </p:cNvPr>
          <p:cNvCxnSpPr>
            <a:stCxn id="3" idx="3"/>
          </p:cNvCxnSpPr>
          <p:nvPr/>
        </p:nvCxnSpPr>
        <p:spPr>
          <a:xfrm>
            <a:off x="2947481" y="2339503"/>
            <a:ext cx="1342417" cy="1089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41AEBC2-3097-4059-AAA2-8D1758D545DC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947481" y="4021325"/>
            <a:ext cx="1342416" cy="1047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4FC1B8-010C-4030-BD2E-F5E7F73E2311}"/>
              </a:ext>
            </a:extLst>
          </p:cNvPr>
          <p:cNvSpPr/>
          <p:nvPr/>
        </p:nvSpPr>
        <p:spPr>
          <a:xfrm>
            <a:off x="4289898" y="2836674"/>
            <a:ext cx="1507787" cy="118465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字节流输出指向</a:t>
            </a:r>
            <a:r>
              <a:rPr lang="en-US" altLang="zh-CN" sz="2000" dirty="0">
                <a:solidFill>
                  <a:schemeClr val="bg1"/>
                </a:solidFill>
              </a:rPr>
              <a:t>File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0174A8A-8E8F-418D-A094-CCE60E70D4B2}"/>
              </a:ext>
            </a:extLst>
          </p:cNvPr>
          <p:cNvSpPr/>
          <p:nvPr/>
        </p:nvSpPr>
        <p:spPr>
          <a:xfrm>
            <a:off x="4289897" y="4593574"/>
            <a:ext cx="1507787" cy="9511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</a:rPr>
              <a:t>Tablemodel</a:t>
            </a:r>
            <a:r>
              <a:rPr lang="zh-CN" altLang="en-US" sz="2000" dirty="0">
                <a:solidFill>
                  <a:schemeClr val="bg1"/>
                </a:solidFill>
              </a:rPr>
              <a:t>存储</a:t>
            </a:r>
            <a:r>
              <a:rPr lang="en-US" altLang="zh-CN" sz="2000" dirty="0">
                <a:solidFill>
                  <a:schemeClr val="bg1"/>
                </a:solidFill>
              </a:rPr>
              <a:t>table</a:t>
            </a:r>
            <a:r>
              <a:rPr lang="zh-CN" altLang="en-US" sz="20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0243861-34FC-4D6D-AB7A-5C5FC8C6C79F}"/>
              </a:ext>
            </a:extLst>
          </p:cNvPr>
          <p:cNvSpPr/>
          <p:nvPr/>
        </p:nvSpPr>
        <p:spPr>
          <a:xfrm>
            <a:off x="6676827" y="3007969"/>
            <a:ext cx="1967820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创建工作簿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创建</a:t>
            </a:r>
            <a:r>
              <a:rPr lang="en-US" altLang="zh-CN" sz="2000" dirty="0">
                <a:solidFill>
                  <a:schemeClr val="bg1"/>
                </a:solidFill>
              </a:rPr>
              <a:t>sheet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29F418C-03A9-4C90-9307-FD597C1C329A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797685" y="3428999"/>
            <a:ext cx="8791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D14D055-D9A9-45F2-B301-C89F0D2A0A1D}"/>
              </a:ext>
            </a:extLst>
          </p:cNvPr>
          <p:cNvCxnSpPr>
            <a:stCxn id="13" idx="3"/>
            <a:endCxn id="21" idx="2"/>
          </p:cNvCxnSpPr>
          <p:nvPr/>
        </p:nvCxnSpPr>
        <p:spPr>
          <a:xfrm flipV="1">
            <a:off x="5797684" y="3850029"/>
            <a:ext cx="1863053" cy="12191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50B9586-B4A7-4406-A51C-E59ACAD0CEC2}"/>
              </a:ext>
            </a:extLst>
          </p:cNvPr>
          <p:cNvSpPr/>
          <p:nvPr/>
        </p:nvSpPr>
        <p:spPr>
          <a:xfrm>
            <a:off x="7781925" y="4496918"/>
            <a:ext cx="1337252" cy="47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添加内容</a:t>
            </a:r>
            <a:endParaRPr lang="en-US" altLang="zh-CN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C614DAE-DF58-4AF3-BDEB-2473F4A745EF}"/>
              </a:ext>
            </a:extLst>
          </p:cNvPr>
          <p:cNvSpPr/>
          <p:nvPr/>
        </p:nvSpPr>
        <p:spPr>
          <a:xfrm>
            <a:off x="979661" y="2884251"/>
            <a:ext cx="2115811" cy="475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作为两个参数传递</a:t>
            </a:r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77B690-1881-46B5-BCB2-096CC57EE3BB}"/>
              </a:ext>
            </a:extLst>
          </p:cNvPr>
          <p:cNvSpPr/>
          <p:nvPr/>
        </p:nvSpPr>
        <p:spPr>
          <a:xfrm>
            <a:off x="8644647" y="991893"/>
            <a:ext cx="3381573" cy="176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  </a:t>
            </a:r>
            <a:r>
              <a:rPr lang="en-US" altLang="zh-CN" dirty="0" err="1"/>
              <a:t>tablemodel</a:t>
            </a:r>
            <a:r>
              <a:rPr lang="en-US" altLang="zh-CN" dirty="0"/>
              <a:t>  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/>
            <a:r>
              <a:rPr lang="en-US" altLang="zh-CN" dirty="0" err="1"/>
              <a:t>getClumnCount</a:t>
            </a:r>
            <a:r>
              <a:rPr lang="en-US" altLang="zh-CN" dirty="0"/>
              <a:t>()  </a:t>
            </a:r>
            <a:r>
              <a:rPr lang="zh-CN" altLang="en-US" dirty="0"/>
              <a:t>获取列数</a:t>
            </a:r>
            <a:endParaRPr lang="en-US" altLang="zh-CN" dirty="0"/>
          </a:p>
          <a:p>
            <a:pPr algn="ctr"/>
            <a:r>
              <a:rPr lang="en-US" altLang="zh-CN" dirty="0" err="1"/>
              <a:t>getColunmname</a:t>
            </a:r>
            <a:r>
              <a:rPr lang="en-US" altLang="zh-CN" dirty="0"/>
              <a:t>()  </a:t>
            </a:r>
            <a:r>
              <a:rPr lang="zh-CN" altLang="en-US" dirty="0"/>
              <a:t>获取列名</a:t>
            </a:r>
            <a:endParaRPr lang="en-US" altLang="zh-CN" dirty="0"/>
          </a:p>
          <a:p>
            <a:pPr algn="ctr"/>
            <a:r>
              <a:rPr lang="en-US" altLang="zh-CN" dirty="0" err="1"/>
              <a:t>getRawCount</a:t>
            </a:r>
            <a:r>
              <a:rPr lang="en-US" altLang="zh-CN" dirty="0"/>
              <a:t>()  </a:t>
            </a:r>
            <a:r>
              <a:rPr lang="zh-CN" altLang="en-US" dirty="0"/>
              <a:t>获取行数</a:t>
            </a:r>
            <a:endParaRPr lang="en-US" altLang="zh-CN" dirty="0"/>
          </a:p>
          <a:p>
            <a:pPr algn="ctr"/>
            <a:r>
              <a:rPr lang="en-US" altLang="zh-CN" dirty="0" err="1"/>
              <a:t>getValue</a:t>
            </a:r>
            <a:r>
              <a:rPr lang="en-US" altLang="zh-CN" dirty="0"/>
              <a:t>()  </a:t>
            </a:r>
            <a:r>
              <a:rPr lang="zh-CN" altLang="en-US" dirty="0"/>
              <a:t>获取固定位置的内容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085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45E443-0F84-4EE8-A16E-525729F2B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打开本地文件思路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7DCF419-419D-4AF7-9FD3-F26E4CE120C3}"/>
              </a:ext>
            </a:extLst>
          </p:cNvPr>
          <p:cNvSpPr/>
          <p:nvPr/>
        </p:nvSpPr>
        <p:spPr>
          <a:xfrm>
            <a:off x="2333223" y="4260033"/>
            <a:ext cx="1967820" cy="71073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文件路径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C0974A0-306B-4259-8B4A-2619A70C8223}"/>
              </a:ext>
            </a:extLst>
          </p:cNvPr>
          <p:cNvSpPr/>
          <p:nvPr/>
        </p:nvSpPr>
        <p:spPr>
          <a:xfrm>
            <a:off x="1593920" y="2093570"/>
            <a:ext cx="2707123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Exe</a:t>
            </a:r>
            <a:r>
              <a:rPr lang="zh-CN" altLang="en-US" sz="2000" dirty="0">
                <a:solidFill>
                  <a:schemeClr val="bg1"/>
                </a:solidFill>
              </a:rPr>
              <a:t>应用程序的路径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83307A3-227F-414F-BACF-0FA1EA011A5C}"/>
              </a:ext>
            </a:extLst>
          </p:cNvPr>
          <p:cNvCxnSpPr/>
          <p:nvPr/>
        </p:nvCxnSpPr>
        <p:spPr>
          <a:xfrm rot="5400000" flipH="1" flipV="1">
            <a:off x="6175086" y="3190672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0EA7F50-0E01-4A8E-8C70-EF295CFCD147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4301043" y="2514600"/>
            <a:ext cx="1822104" cy="1262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D366B79-720B-456F-AFEE-F627B1694DC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4301043" y="3777282"/>
            <a:ext cx="1822104" cy="838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504F2E-94DB-45BC-BCEE-4CF100C69325}"/>
              </a:ext>
            </a:extLst>
          </p:cNvPr>
          <p:cNvSpPr/>
          <p:nvPr/>
        </p:nvSpPr>
        <p:spPr>
          <a:xfrm>
            <a:off x="6123147" y="3455863"/>
            <a:ext cx="4182227" cy="64283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</a:rPr>
              <a:t>Runtime.getruntime.exec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69CA3D-A9FD-435E-802A-F5AF263ABB40}"/>
              </a:ext>
            </a:extLst>
          </p:cNvPr>
          <p:cNvSpPr/>
          <p:nvPr/>
        </p:nvSpPr>
        <p:spPr>
          <a:xfrm>
            <a:off x="2267692" y="3319511"/>
            <a:ext cx="2033351" cy="594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两个作为参数传递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83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ADE81E-AF58-4D75-8182-22911D6C9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1167" y="575186"/>
            <a:ext cx="3213677" cy="568180"/>
          </a:xfrm>
        </p:spPr>
        <p:txBody>
          <a:bodyPr/>
          <a:lstStyle/>
          <a:p>
            <a:r>
              <a:rPr lang="zh-CN" altLang="en-US" dirty="0"/>
              <a:t>搜索以及操作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EDEE63-6AD2-48A8-BF46-33A4DDFB94D3}"/>
              </a:ext>
            </a:extLst>
          </p:cNvPr>
          <p:cNvSpPr/>
          <p:nvPr/>
        </p:nvSpPr>
        <p:spPr>
          <a:xfrm>
            <a:off x="0" y="3382888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搜索分类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0E8F1D-29FB-4D96-B932-8D8E41B1A482}"/>
              </a:ext>
            </a:extLst>
          </p:cNvPr>
          <p:cNvSpPr/>
          <p:nvPr/>
        </p:nvSpPr>
        <p:spPr>
          <a:xfrm>
            <a:off x="2141912" y="795465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姓名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4326F7F-CEB0-4933-B3F5-7D1799F80CF0}"/>
              </a:ext>
            </a:extLst>
          </p:cNvPr>
          <p:cNvSpPr/>
          <p:nvPr/>
        </p:nvSpPr>
        <p:spPr>
          <a:xfrm>
            <a:off x="2141912" y="1625962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组别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6F3BDC-DF09-4BB9-87F2-3F13C69DC4A3}"/>
              </a:ext>
            </a:extLst>
          </p:cNvPr>
          <p:cNvSpPr/>
          <p:nvPr/>
        </p:nvSpPr>
        <p:spPr>
          <a:xfrm>
            <a:off x="2141912" y="2460016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班级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D3A78E-6C2A-4A7E-A320-49B713D92B12}"/>
              </a:ext>
            </a:extLst>
          </p:cNvPr>
          <p:cNvSpPr/>
          <p:nvPr/>
        </p:nvSpPr>
        <p:spPr>
          <a:xfrm>
            <a:off x="2141912" y="3290380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年级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B7B0DF-986F-4382-98F5-6084A277BDE4}"/>
              </a:ext>
            </a:extLst>
          </p:cNvPr>
          <p:cNvSpPr/>
          <p:nvPr/>
        </p:nvSpPr>
        <p:spPr>
          <a:xfrm>
            <a:off x="2141912" y="4124862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电话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0CA0E4-7105-4ED8-8E82-8B4ED0DFF0F3}"/>
              </a:ext>
            </a:extLst>
          </p:cNvPr>
          <p:cNvSpPr/>
          <p:nvPr/>
        </p:nvSpPr>
        <p:spPr>
          <a:xfrm>
            <a:off x="2141912" y="4953548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住址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540518-8128-467D-BFD5-147A1F8DE68D}"/>
              </a:ext>
            </a:extLst>
          </p:cNvPr>
          <p:cNvSpPr/>
          <p:nvPr/>
        </p:nvSpPr>
        <p:spPr>
          <a:xfrm>
            <a:off x="2141912" y="5784045"/>
            <a:ext cx="14540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搜索分类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9A6811A-F5CC-43AC-BF76-8F13D4143EF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454080" y="1104319"/>
            <a:ext cx="687832" cy="2587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4CE6BB25-F31E-4C9E-8D5A-AECA16CFE7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454080" y="1934816"/>
            <a:ext cx="687832" cy="1756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F4ABC-9B10-41D0-8B12-D2F1CD959E27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454080" y="2768870"/>
            <a:ext cx="687832" cy="922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FF015C53-FB11-45A9-AD5E-A980B8EAC6A1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454080" y="3599234"/>
            <a:ext cx="687832" cy="92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B4C64D0-5E29-47B0-8742-71C573E2012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454080" y="3691742"/>
            <a:ext cx="687832" cy="741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246BD08-34ED-4786-844D-F9DD3DC59683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454080" y="3691742"/>
            <a:ext cx="687832" cy="1570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3648ECB-0084-4CA7-BB9B-32FD1FCFB3E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1454080" y="3691742"/>
            <a:ext cx="687832" cy="24011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BDA032A-DDCD-4B44-AD34-B1445A5E77EA}"/>
              </a:ext>
            </a:extLst>
          </p:cNvPr>
          <p:cNvSpPr/>
          <p:nvPr/>
        </p:nvSpPr>
        <p:spPr>
          <a:xfrm>
            <a:off x="4286655" y="3382888"/>
            <a:ext cx="1306749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得到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7126A9-F835-42E3-BAF6-CDF3C4E736F6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3595992" y="1104319"/>
            <a:ext cx="690663" cy="2587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0E842503-3723-4F0D-A4E3-6C4557E87B0B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3595992" y="1934816"/>
            <a:ext cx="690663" cy="1756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08606E7-DA46-47FC-A9BE-533FB82C53DC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3595992" y="2768870"/>
            <a:ext cx="690663" cy="922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58A7C5A-081F-417F-BF03-DD6BAA98A0E5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3595992" y="3599234"/>
            <a:ext cx="690663" cy="92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D77CD69-F12D-4FE2-9393-23372E4DA46C}"/>
              </a:ext>
            </a:extLst>
          </p:cNvPr>
          <p:cNvCxnSpPr>
            <a:stCxn id="10" idx="3"/>
            <a:endCxn id="28" idx="1"/>
          </p:cNvCxnSpPr>
          <p:nvPr/>
        </p:nvCxnSpPr>
        <p:spPr>
          <a:xfrm flipV="1">
            <a:off x="3595992" y="3691742"/>
            <a:ext cx="690663" cy="741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41AFAEA-F97D-4562-A4E2-5BD58F2A9EE1}"/>
              </a:ext>
            </a:extLst>
          </p:cNvPr>
          <p:cNvCxnSpPr>
            <a:stCxn id="11" idx="3"/>
            <a:endCxn id="28" idx="1"/>
          </p:cNvCxnSpPr>
          <p:nvPr/>
        </p:nvCxnSpPr>
        <p:spPr>
          <a:xfrm flipV="1">
            <a:off x="3595992" y="3691742"/>
            <a:ext cx="690663" cy="1570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608604A-A9EC-4E13-9B9D-EAD1238ED07C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3595992" y="3691742"/>
            <a:ext cx="690663" cy="24011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B0DC0A7-E827-43EF-B81A-E5C415012D6F}"/>
              </a:ext>
            </a:extLst>
          </p:cNvPr>
          <p:cNvSpPr/>
          <p:nvPr/>
        </p:nvSpPr>
        <p:spPr>
          <a:xfrm>
            <a:off x="6775317" y="3382888"/>
            <a:ext cx="1804480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操作成员信息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3CB540C-F80D-4C95-AE59-B2ED4122DA77}"/>
              </a:ext>
            </a:extLst>
          </p:cNvPr>
          <p:cNvCxnSpPr>
            <a:stCxn id="28" idx="3"/>
            <a:endCxn id="75" idx="1"/>
          </p:cNvCxnSpPr>
          <p:nvPr/>
        </p:nvCxnSpPr>
        <p:spPr>
          <a:xfrm>
            <a:off x="5593404" y="3691742"/>
            <a:ext cx="1181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2E191A85-1F53-48D8-8E53-623CCCA8EC68}"/>
              </a:ext>
            </a:extLst>
          </p:cNvPr>
          <p:cNvSpPr/>
          <p:nvPr/>
        </p:nvSpPr>
        <p:spPr>
          <a:xfrm>
            <a:off x="6870971" y="1143366"/>
            <a:ext cx="5073983" cy="1833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操作的方式：</a:t>
            </a:r>
            <a:r>
              <a:rPr lang="en-US" altLang="zh-CN" dirty="0" err="1"/>
              <a:t>sql</a:t>
            </a:r>
            <a:r>
              <a:rPr lang="zh-CN" altLang="en-US" dirty="0"/>
              <a:t>语句对数据库的基本操作</a:t>
            </a:r>
            <a:endParaRPr lang="en-US" altLang="zh-CN" dirty="0"/>
          </a:p>
          <a:p>
            <a:pPr algn="ctr"/>
            <a:r>
              <a:rPr lang="en-US" altLang="zh-CN" dirty="0"/>
              <a:t>Select</a:t>
            </a:r>
          </a:p>
          <a:p>
            <a:pPr algn="ctr"/>
            <a:r>
              <a:rPr lang="en-US" altLang="zh-CN" dirty="0"/>
              <a:t>Insert</a:t>
            </a:r>
          </a:p>
          <a:p>
            <a:pPr algn="ctr"/>
            <a:r>
              <a:rPr lang="en-US" altLang="zh-CN" dirty="0"/>
              <a:t>Update</a:t>
            </a:r>
          </a:p>
          <a:p>
            <a:pPr algn="ctr"/>
            <a:r>
              <a:rPr lang="en-US" altLang="zh-CN" dirty="0"/>
              <a:t>delete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C6D82CF-BC65-478C-81E6-D4552E0F358B}"/>
              </a:ext>
            </a:extLst>
          </p:cNvPr>
          <p:cNvSpPr/>
          <p:nvPr/>
        </p:nvSpPr>
        <p:spPr>
          <a:xfrm>
            <a:off x="10050088" y="5970311"/>
            <a:ext cx="1712776" cy="61770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运用</a:t>
            </a:r>
            <a:r>
              <a:rPr lang="en-US" altLang="zh-CN" sz="2000" dirty="0">
                <a:solidFill>
                  <a:schemeClr val="bg1"/>
                </a:solidFill>
              </a:rPr>
              <a:t>DAO</a:t>
            </a:r>
            <a:r>
              <a:rPr lang="zh-CN" altLang="en-US" sz="2000" dirty="0">
                <a:solidFill>
                  <a:schemeClr val="bg1"/>
                </a:solidFill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41616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1A8BD2-887F-45EE-AE87-2F91AFCFF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7991" y="516821"/>
            <a:ext cx="3667125" cy="568180"/>
          </a:xfrm>
        </p:spPr>
        <p:txBody>
          <a:bodyPr/>
          <a:lstStyle/>
          <a:p>
            <a:r>
              <a:rPr lang="zh-CN" altLang="en-US" dirty="0"/>
              <a:t>发布信息与接受信息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2E01543-4516-4EF6-A330-FD95AC6F658B}"/>
              </a:ext>
            </a:extLst>
          </p:cNvPr>
          <p:cNvSpPr/>
          <p:nvPr/>
        </p:nvSpPr>
        <p:spPr>
          <a:xfrm>
            <a:off x="2897740" y="4273453"/>
            <a:ext cx="1635889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管理员管理发布信息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AEE0854-D05F-4836-B5C4-6CC4488BD79C}"/>
              </a:ext>
            </a:extLst>
          </p:cNvPr>
          <p:cNvSpPr/>
          <p:nvPr/>
        </p:nvSpPr>
        <p:spPr>
          <a:xfrm>
            <a:off x="5162556" y="1653085"/>
            <a:ext cx="1635889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新表格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en-US" altLang="zh-CN" sz="2000" dirty="0" err="1">
                <a:solidFill>
                  <a:schemeClr val="bg1"/>
                </a:solidFill>
              </a:rPr>
              <a:t>qg_fabu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B02163-B347-49F6-8AB0-8BAC20467C1A}"/>
              </a:ext>
            </a:extLst>
          </p:cNvPr>
          <p:cNvSpPr/>
          <p:nvPr/>
        </p:nvSpPr>
        <p:spPr>
          <a:xfrm>
            <a:off x="7699026" y="4266736"/>
            <a:ext cx="1635889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学生通过</a:t>
            </a:r>
            <a:r>
              <a:rPr lang="en-US" altLang="zh-CN" sz="2000" dirty="0">
                <a:solidFill>
                  <a:schemeClr val="bg1"/>
                </a:solidFill>
              </a:rPr>
              <a:t>id</a:t>
            </a:r>
            <a:r>
              <a:rPr lang="zh-CN" altLang="en-US" sz="2000" dirty="0">
                <a:solidFill>
                  <a:schemeClr val="bg1"/>
                </a:solidFill>
              </a:rPr>
              <a:t>查询信息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630EEF-DC0C-4FA8-8E85-172F9763F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6" y="3217080"/>
            <a:ext cx="983711" cy="983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AAE2AF-437D-4DF7-8C17-ADFA7FBD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16" y="3217079"/>
            <a:ext cx="983711" cy="983711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816EC7E-0702-4135-BA6E-AB344CEAA801}"/>
              </a:ext>
            </a:extLst>
          </p:cNvPr>
          <p:cNvCxnSpPr>
            <a:stCxn id="6" idx="0"/>
            <a:endCxn id="4" idx="1"/>
          </p:cNvCxnSpPr>
          <p:nvPr/>
        </p:nvCxnSpPr>
        <p:spPr>
          <a:xfrm rot="5400000" flipH="1" flipV="1">
            <a:off x="3859102" y="1913626"/>
            <a:ext cx="1142965" cy="14639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830F2AC-C184-4473-8D49-66251F5E651A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rot="16200000" flipV="1">
            <a:off x="7086227" y="1786333"/>
            <a:ext cx="1142964" cy="17185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BAF067E-0D40-4566-9C93-595D1CA1E91D}"/>
              </a:ext>
            </a:extLst>
          </p:cNvPr>
          <p:cNvSpPr/>
          <p:nvPr/>
        </p:nvSpPr>
        <p:spPr>
          <a:xfrm>
            <a:off x="1134924" y="3584789"/>
            <a:ext cx="983711" cy="49353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发布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921C25-C707-4D2D-89EA-D11B9805468F}"/>
              </a:ext>
            </a:extLst>
          </p:cNvPr>
          <p:cNvSpPr/>
          <p:nvPr/>
        </p:nvSpPr>
        <p:spPr>
          <a:xfrm>
            <a:off x="1134925" y="4447715"/>
            <a:ext cx="983711" cy="49353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删除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A33EB5D-8457-42E8-9305-B629253EC136}"/>
              </a:ext>
            </a:extLst>
          </p:cNvPr>
          <p:cNvSpPr/>
          <p:nvPr/>
        </p:nvSpPr>
        <p:spPr>
          <a:xfrm>
            <a:off x="1134926" y="5433261"/>
            <a:ext cx="983711" cy="49353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修改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EE07C7E-E5BD-476C-AF09-8D5CEB73E50A}"/>
              </a:ext>
            </a:extLst>
          </p:cNvPr>
          <p:cNvCxnSpPr>
            <a:cxnSpLocks/>
            <a:stCxn id="3" idx="1"/>
            <a:endCxn id="26" idx="3"/>
          </p:cNvCxnSpPr>
          <p:nvPr/>
        </p:nvCxnSpPr>
        <p:spPr>
          <a:xfrm flipH="1" flipV="1">
            <a:off x="2118635" y="3831558"/>
            <a:ext cx="779105" cy="8629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1B8876D-7801-4382-89FF-432C006F178E}"/>
              </a:ext>
            </a:extLst>
          </p:cNvPr>
          <p:cNvCxnSpPr>
            <a:stCxn id="3" idx="1"/>
            <a:endCxn id="32" idx="3"/>
          </p:cNvCxnSpPr>
          <p:nvPr/>
        </p:nvCxnSpPr>
        <p:spPr>
          <a:xfrm flipH="1">
            <a:off x="2118636" y="4694483"/>
            <a:ext cx="7791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CC60970-2260-44DF-AEC7-801D0A1B8595}"/>
              </a:ext>
            </a:extLst>
          </p:cNvPr>
          <p:cNvCxnSpPr>
            <a:stCxn id="3" idx="1"/>
            <a:endCxn id="33" idx="3"/>
          </p:cNvCxnSpPr>
          <p:nvPr/>
        </p:nvCxnSpPr>
        <p:spPr>
          <a:xfrm flipH="1">
            <a:off x="2118637" y="4694483"/>
            <a:ext cx="779103" cy="985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6240796-15D1-46CC-A362-67A4FB05861A}"/>
              </a:ext>
            </a:extLst>
          </p:cNvPr>
          <p:cNvSpPr/>
          <p:nvPr/>
        </p:nvSpPr>
        <p:spPr>
          <a:xfrm>
            <a:off x="10073363" y="4185263"/>
            <a:ext cx="1346909" cy="98554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接收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不可修改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413E48D-50B8-431D-A99E-83A7A3C7219A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9334915" y="4678037"/>
            <a:ext cx="738448" cy="97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9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3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实现结果</a:t>
            </a:r>
          </a:p>
        </p:txBody>
      </p:sp>
    </p:spTree>
    <p:extLst>
      <p:ext uri="{BB962C8B-B14F-4D97-AF65-F5344CB8AC3E}">
        <p14:creationId xmlns:p14="http://schemas.microsoft.com/office/powerpoint/2010/main" val="120808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F9467E-E1E7-4186-8F5A-24537AB3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12" y="1249986"/>
            <a:ext cx="5650048" cy="347100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F935CA5-1575-4819-96FD-4E2E45E1B2D4}"/>
              </a:ext>
            </a:extLst>
          </p:cNvPr>
          <p:cNvSpPr/>
          <p:nvPr/>
        </p:nvSpPr>
        <p:spPr>
          <a:xfrm>
            <a:off x="2514990" y="5311381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solidFill>
                  <a:schemeClr val="bg1"/>
                </a:solidFill>
              </a:rPr>
              <a:t>LoginBegin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3109E8-729A-49CC-AD08-C21985F121A8}"/>
              </a:ext>
            </a:extLst>
          </p:cNvPr>
          <p:cNvSpPr/>
          <p:nvPr/>
        </p:nvSpPr>
        <p:spPr>
          <a:xfrm>
            <a:off x="8441124" y="5311381"/>
            <a:ext cx="1489276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Login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20E27-674C-4EBE-96D1-6C23671B9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09" y="485224"/>
            <a:ext cx="3482051" cy="21182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74E2A3-4D6B-4094-80DB-2FA0ABEA0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109" y="2898302"/>
            <a:ext cx="3523136" cy="21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03BCE1-01FF-462E-B941-01B9BBE3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52" y="1548838"/>
            <a:ext cx="4762500" cy="2857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181286-9151-4AD1-9A55-32F85EF9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75" y="1548838"/>
            <a:ext cx="4762500" cy="28575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881BE0-FFDD-4E6F-ACF8-16F2E9DA09A4}"/>
              </a:ext>
            </a:extLst>
          </p:cNvPr>
          <p:cNvSpPr/>
          <p:nvPr/>
        </p:nvSpPr>
        <p:spPr>
          <a:xfrm>
            <a:off x="4502552" y="5022015"/>
            <a:ext cx="3186896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新用户  与  帮助</a:t>
            </a:r>
          </a:p>
        </p:txBody>
      </p:sp>
    </p:spTree>
    <p:extLst>
      <p:ext uri="{BB962C8B-B14F-4D97-AF65-F5344CB8AC3E}">
        <p14:creationId xmlns:p14="http://schemas.microsoft.com/office/powerpoint/2010/main" val="18145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277B472-0DDD-4ECC-97D7-284124B0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65" y="710121"/>
            <a:ext cx="4274219" cy="43288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5F45D9-14D5-43CA-9D44-7711803D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55" y="737414"/>
            <a:ext cx="4598205" cy="4274219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E6F0ED-42DF-42D0-AE9D-C95E4466FFDB}"/>
              </a:ext>
            </a:extLst>
          </p:cNvPr>
          <p:cNvSpPr/>
          <p:nvPr/>
        </p:nvSpPr>
        <p:spPr>
          <a:xfrm>
            <a:off x="4154654" y="5395524"/>
            <a:ext cx="3882691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用户 与  管理员  登陆界面</a:t>
            </a:r>
          </a:p>
        </p:txBody>
      </p:sp>
    </p:spTree>
    <p:extLst>
      <p:ext uri="{BB962C8B-B14F-4D97-AF65-F5344CB8AC3E}">
        <p14:creationId xmlns:p14="http://schemas.microsoft.com/office/powerpoint/2010/main" val="1782433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2B2C51-2405-441E-9B75-04717F19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746" y="422694"/>
            <a:ext cx="4682506" cy="474269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BC057D-E7FD-43C7-BB47-8E7899C5EC0A}"/>
              </a:ext>
            </a:extLst>
          </p:cNvPr>
          <p:cNvSpPr/>
          <p:nvPr/>
        </p:nvSpPr>
        <p:spPr>
          <a:xfrm>
            <a:off x="4154654" y="5551167"/>
            <a:ext cx="3882691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修改密码    界面</a:t>
            </a:r>
            <a:endParaRPr lang="en-US" altLang="zh-CN" sz="2200" dirty="0">
              <a:solidFill>
                <a:schemeClr val="bg1"/>
              </a:solidFill>
            </a:endParaRPr>
          </a:p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用户名不可更改</a:t>
            </a:r>
          </a:p>
        </p:txBody>
      </p:sp>
    </p:spTree>
    <p:extLst>
      <p:ext uri="{BB962C8B-B14F-4D97-AF65-F5344CB8AC3E}">
        <p14:creationId xmlns:p14="http://schemas.microsoft.com/office/powerpoint/2010/main" val="268703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57E4D5-6325-48A5-919F-81FFAEFC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61" y="768484"/>
            <a:ext cx="3981371" cy="40272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40AF0B-0C71-433A-BAB8-6D1360037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63" y="768484"/>
            <a:ext cx="4027251" cy="402725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9A5D22-A356-4FD3-9F72-3C56B29B431E}"/>
              </a:ext>
            </a:extLst>
          </p:cNvPr>
          <p:cNvSpPr/>
          <p:nvPr/>
        </p:nvSpPr>
        <p:spPr>
          <a:xfrm>
            <a:off x="5174455" y="5599806"/>
            <a:ext cx="1526299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模糊搜索</a:t>
            </a:r>
          </a:p>
        </p:txBody>
      </p:sp>
    </p:spTree>
    <p:extLst>
      <p:ext uri="{BB962C8B-B14F-4D97-AF65-F5344CB8AC3E}">
        <p14:creationId xmlns:p14="http://schemas.microsoft.com/office/powerpoint/2010/main" val="18022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59948" y="953048"/>
            <a:ext cx="781050" cy="769441"/>
            <a:chOff x="5610225" y="983159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10225" y="983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50423" y="2113282"/>
            <a:ext cx="781050" cy="782955"/>
            <a:chOff x="5581650" y="2900601"/>
            <a:chExt cx="781050" cy="782955"/>
          </a:xfrm>
        </p:grpSpPr>
        <p:sp>
          <p:nvSpPr>
            <p:cNvPr id="7" name="椭圆 6"/>
            <p:cNvSpPr/>
            <p:nvPr/>
          </p:nvSpPr>
          <p:spPr>
            <a:xfrm>
              <a:off x="5581650" y="2921556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81650" y="2900601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59948" y="3273516"/>
            <a:ext cx="800100" cy="773873"/>
            <a:chOff x="5591175" y="4484747"/>
            <a:chExt cx="800100" cy="773873"/>
          </a:xfrm>
        </p:grpSpPr>
        <p:sp>
          <p:nvSpPr>
            <p:cNvPr id="10" name="椭圆 9"/>
            <p:cNvSpPr/>
            <p:nvPr/>
          </p:nvSpPr>
          <p:spPr>
            <a:xfrm>
              <a:off x="5591175" y="449662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10225" y="4484747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667500" y="1076158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总体框架结构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667500" y="2236392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具体思路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67500" y="3428998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实现结果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29A35B-4C66-4C1A-912E-5CD2BE32313D}"/>
              </a:ext>
            </a:extLst>
          </p:cNvPr>
          <p:cNvGrpSpPr/>
          <p:nvPr/>
        </p:nvGrpSpPr>
        <p:grpSpPr>
          <a:xfrm>
            <a:off x="5578998" y="4432109"/>
            <a:ext cx="781050" cy="769441"/>
            <a:chOff x="5610225" y="983159"/>
            <a:chExt cx="781050" cy="76944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F92F03A-BECC-43CB-8655-E1F0B337C986}"/>
                </a:ext>
              </a:extLst>
            </p:cNvPr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125022-2936-4620-AB77-8B377044A3C7}"/>
                </a:ext>
              </a:extLst>
            </p:cNvPr>
            <p:cNvSpPr txBox="1"/>
            <p:nvPr/>
          </p:nvSpPr>
          <p:spPr>
            <a:xfrm>
              <a:off x="5610225" y="983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B6A64-12FC-4489-B2A1-B1D959EC0622}"/>
              </a:ext>
            </a:extLst>
          </p:cNvPr>
          <p:cNvSpPr txBox="1"/>
          <p:nvPr/>
        </p:nvSpPr>
        <p:spPr>
          <a:xfrm>
            <a:off x="6735924" y="4555219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767AEE-21A9-44E8-BC65-545E99AF0F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2134" y="1235791"/>
            <a:ext cx="5038532" cy="32051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490E9A-15EB-43DA-9ED0-4FDF5B2074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178422"/>
            <a:ext cx="5223123" cy="3319891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A5ABAFA0-97AA-4F24-9A48-49EA57535F3E}"/>
              </a:ext>
            </a:extLst>
          </p:cNvPr>
          <p:cNvSpPr/>
          <p:nvPr/>
        </p:nvSpPr>
        <p:spPr>
          <a:xfrm>
            <a:off x="4437337" y="5303400"/>
            <a:ext cx="2467316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接收 与 发布推送</a:t>
            </a:r>
          </a:p>
        </p:txBody>
      </p:sp>
    </p:spTree>
    <p:extLst>
      <p:ext uri="{BB962C8B-B14F-4D97-AF65-F5344CB8AC3E}">
        <p14:creationId xmlns:p14="http://schemas.microsoft.com/office/powerpoint/2010/main" val="379822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1D88D4-BC7F-46CB-9940-A36FC87C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8" y="872653"/>
            <a:ext cx="5146338" cy="36759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24FDF9-EEF7-4F0D-B3FF-110A404B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085" y="705922"/>
            <a:ext cx="4009418" cy="400941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A395DC-DC05-41EE-8FFF-D74A51F854A5}"/>
              </a:ext>
            </a:extLst>
          </p:cNvPr>
          <p:cNvSpPr/>
          <p:nvPr/>
        </p:nvSpPr>
        <p:spPr>
          <a:xfrm>
            <a:off x="4437337" y="5303400"/>
            <a:ext cx="2467316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修改 与 删除推送</a:t>
            </a:r>
          </a:p>
        </p:txBody>
      </p:sp>
    </p:spTree>
    <p:extLst>
      <p:ext uri="{BB962C8B-B14F-4D97-AF65-F5344CB8AC3E}">
        <p14:creationId xmlns:p14="http://schemas.microsoft.com/office/powerpoint/2010/main" val="317203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F651FC-0D1C-4539-99F2-BCF531265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0895" y="536275"/>
            <a:ext cx="3213677" cy="568180"/>
          </a:xfrm>
        </p:spPr>
        <p:txBody>
          <a:bodyPr/>
          <a:lstStyle/>
          <a:p>
            <a:r>
              <a:rPr lang="en-US" altLang="zh-CN" dirty="0"/>
              <a:t>2.0   </a:t>
            </a:r>
            <a:r>
              <a:rPr lang="zh-CN" altLang="en-US" dirty="0"/>
              <a:t>    与      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3F1A6C-203F-430F-BC14-9DFF184B5C36}"/>
              </a:ext>
            </a:extLst>
          </p:cNvPr>
          <p:cNvSpPr txBox="1"/>
          <p:nvPr/>
        </p:nvSpPr>
        <p:spPr>
          <a:xfrm>
            <a:off x="4677025" y="1444021"/>
            <a:ext cx="352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大幅度提升程序的可移植性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55E2BE1-9DFD-4A3D-8432-9115B2525CE7}"/>
              </a:ext>
            </a:extLst>
          </p:cNvPr>
          <p:cNvSpPr txBox="1">
            <a:spLocks/>
          </p:cNvSpPr>
          <p:nvPr/>
        </p:nvSpPr>
        <p:spPr>
          <a:xfrm>
            <a:off x="1390545" y="4725653"/>
            <a:ext cx="3664594" cy="906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数据库上传至服务器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27FADB81-FBDD-4811-8BDF-29B4CADB6AC4}"/>
              </a:ext>
            </a:extLst>
          </p:cNvPr>
          <p:cNvSpPr txBox="1">
            <a:spLocks/>
          </p:cNvSpPr>
          <p:nvPr/>
        </p:nvSpPr>
        <p:spPr>
          <a:xfrm>
            <a:off x="6877965" y="4725653"/>
            <a:ext cx="4193133" cy="5402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导出项目的可执行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4122CB-7AA8-47B4-836E-2502E8DC2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57" y="2651191"/>
            <a:ext cx="1555616" cy="15556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18B8B63-1085-4B07-A5CC-12452069C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02" y="2583808"/>
            <a:ext cx="1690383" cy="16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4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BUGs</a:t>
            </a:r>
            <a:endParaRPr lang="zh-CN" altLang="en-US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74709C7-D02F-497B-8175-B0B448FB9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9534" y="536276"/>
            <a:ext cx="3213677" cy="568180"/>
          </a:xfrm>
        </p:spPr>
        <p:txBody>
          <a:bodyPr/>
          <a:lstStyle/>
          <a:p>
            <a:r>
              <a:rPr lang="en-US" altLang="zh-CN" dirty="0"/>
              <a:t>BUGs </a:t>
            </a:r>
            <a:r>
              <a:rPr lang="zh-CN" altLang="en-US" dirty="0"/>
              <a:t>以及 </a:t>
            </a:r>
            <a:r>
              <a:rPr lang="en-US" altLang="zh-CN" dirty="0"/>
              <a:t>IDEAs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155BAA-5377-46E8-94E0-3DCCE11DBF75}"/>
              </a:ext>
            </a:extLst>
          </p:cNvPr>
          <p:cNvSpPr txBox="1"/>
          <p:nvPr/>
        </p:nvSpPr>
        <p:spPr>
          <a:xfrm>
            <a:off x="1050586" y="2587558"/>
            <a:ext cx="4163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、同一用户同时段登入问题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、本地文件打开问题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exe</a:t>
            </a:r>
            <a:r>
              <a:rPr lang="zh-CN" altLang="en-US" dirty="0">
                <a:solidFill>
                  <a:schemeClr val="bg1"/>
                </a:solidFill>
              </a:rPr>
              <a:t>程序的处理问题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966F2F8-A877-4ABC-A613-DD20538A710E}"/>
              </a:ext>
            </a:extLst>
          </p:cNvPr>
          <p:cNvSpPr txBox="1">
            <a:spLocks/>
          </p:cNvSpPr>
          <p:nvPr/>
        </p:nvSpPr>
        <p:spPr>
          <a:xfrm>
            <a:off x="1860717" y="1873202"/>
            <a:ext cx="3213677" cy="568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BUGs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C3343A2-DDB9-4539-92EA-57C8B4A23552}"/>
              </a:ext>
            </a:extLst>
          </p:cNvPr>
          <p:cNvSpPr txBox="1">
            <a:spLocks/>
          </p:cNvSpPr>
          <p:nvPr/>
        </p:nvSpPr>
        <p:spPr>
          <a:xfrm>
            <a:off x="7191474" y="1873202"/>
            <a:ext cx="3213677" cy="568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IDEAs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F8A63-3917-42DD-8F65-69C21B728DFF}"/>
              </a:ext>
            </a:extLst>
          </p:cNvPr>
          <p:cNvSpPr txBox="1"/>
          <p:nvPr/>
        </p:nvSpPr>
        <p:spPr>
          <a:xfrm>
            <a:off x="6572655" y="2577570"/>
            <a:ext cx="4163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、可以使用两种数据库方式登入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*</a:t>
            </a:r>
            <a:r>
              <a:rPr lang="zh-CN" altLang="en-US" dirty="0">
                <a:solidFill>
                  <a:schemeClr val="bg1"/>
                </a:solidFill>
              </a:rPr>
              <a:t>本地数据库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en-US" dirty="0">
                <a:solidFill>
                  <a:schemeClr val="bg1"/>
                </a:solidFill>
              </a:rPr>
              <a:t>*云数据库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zh-CN" altLang="en-US" dirty="0">
                <a:solidFill>
                  <a:schemeClr val="bg1"/>
                </a:solidFill>
              </a:rPr>
              <a:t>即实现本地登录和线上登陆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、本地文件的打开优化：可把说明文件做成网页格式，通过网页阅读说明文档（毕竟应该每个电脑都有默认的浏览器吧）。</a:t>
            </a:r>
          </a:p>
        </p:txBody>
      </p:sp>
    </p:spTree>
    <p:extLst>
      <p:ext uri="{BB962C8B-B14F-4D97-AF65-F5344CB8AC3E}">
        <p14:creationId xmlns:p14="http://schemas.microsoft.com/office/powerpoint/2010/main" val="79246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9269" y="2479876"/>
            <a:ext cx="4686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THANK YOU!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9D1823-B725-4E99-8787-9AD0C402D847}"/>
              </a:ext>
            </a:extLst>
          </p:cNvPr>
          <p:cNvSpPr/>
          <p:nvPr/>
        </p:nvSpPr>
        <p:spPr>
          <a:xfrm>
            <a:off x="4507354" y="4823927"/>
            <a:ext cx="2929145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8" rIns="91436" bIns="45718">
            <a:spAutoFit/>
          </a:bodyPr>
          <a:lstStyle/>
          <a:p>
            <a:r>
              <a:rPr kumimoji="1" lang="en-US" altLang="zh-CN" sz="2000" dirty="0"/>
              <a:t>        MADE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SongJian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7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1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总体框架结构</a:t>
            </a:r>
          </a:p>
        </p:txBody>
      </p:sp>
    </p:spTree>
    <p:extLst>
      <p:ext uri="{BB962C8B-B14F-4D97-AF65-F5344CB8AC3E}">
        <p14:creationId xmlns:p14="http://schemas.microsoft.com/office/powerpoint/2010/main" val="31879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613054" y="58941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成员分类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44580" y="4051362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管理员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63530" y="4609385"/>
            <a:ext cx="1938267" cy="10061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*打开本地说明文档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*导出学生信息到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</a:p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数据库上传服务器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*可进行与学生的远程交互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37471" y="4051362"/>
            <a:ext cx="2136948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200" b="1" dirty="0">
                <a:solidFill>
                  <a:srgbClr val="42D2C4"/>
                </a:solidFill>
              </a:rPr>
              <a:t>学生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53099" y="4613054"/>
            <a:ext cx="1690902" cy="19663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基本登陆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*接受信息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*修改密码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*切换用户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*查找学生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*打开本地说明文档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*退出系统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*导出学生信息到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5EC3DDC-58AA-45ED-ACB7-01487B1D8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97" y="1866493"/>
            <a:ext cx="2095500" cy="2095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4F12E6E-136B-42ED-858B-0F21404DE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04" y="1866493"/>
            <a:ext cx="2095500" cy="2095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621694-C623-4DE6-9664-3C91E1FE453D}"/>
              </a:ext>
            </a:extLst>
          </p:cNvPr>
          <p:cNvSpPr txBox="1"/>
          <p:nvPr/>
        </p:nvSpPr>
        <p:spPr>
          <a:xfrm>
            <a:off x="3224311" y="4613348"/>
            <a:ext cx="839220" cy="19663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*基本登陆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*发布信息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*修改密码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*增加学生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*删除学生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*修改学生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*查找学生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*退出系统</a:t>
            </a:r>
          </a:p>
        </p:txBody>
      </p:sp>
    </p:spTree>
    <p:extLst>
      <p:ext uri="{BB962C8B-B14F-4D97-AF65-F5344CB8AC3E}">
        <p14:creationId xmlns:p14="http://schemas.microsoft.com/office/powerpoint/2010/main" val="357266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629150" y="50039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分包处理</a:t>
            </a:r>
          </a:p>
        </p:txBody>
      </p:sp>
      <p:sp>
        <p:nvSpPr>
          <p:cNvPr id="5" name="空心弧 4"/>
          <p:cNvSpPr/>
          <p:nvPr/>
        </p:nvSpPr>
        <p:spPr>
          <a:xfrm>
            <a:off x="3491573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空心弧 5"/>
          <p:cNvSpPr/>
          <p:nvPr/>
        </p:nvSpPr>
        <p:spPr>
          <a:xfrm>
            <a:off x="6943511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空心弧 6"/>
          <p:cNvSpPr/>
          <p:nvPr/>
        </p:nvSpPr>
        <p:spPr>
          <a:xfrm flipV="1">
            <a:off x="1746365" y="2824323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空心弧 7"/>
          <p:cNvSpPr/>
          <p:nvPr/>
        </p:nvSpPr>
        <p:spPr>
          <a:xfrm flipV="1">
            <a:off x="5212531" y="279586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空心弧 8"/>
          <p:cNvSpPr/>
          <p:nvPr/>
        </p:nvSpPr>
        <p:spPr>
          <a:xfrm flipV="1">
            <a:off x="8668675" y="279586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2689" y="1775482"/>
            <a:ext cx="1916379" cy="100610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*连接数据库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*字符为空的判断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*打开本地文档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*导出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90090" y="5028595"/>
            <a:ext cx="191637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*添加图片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046223" y="5028596"/>
            <a:ext cx="1916379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*各种用户界面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40360" y="2246488"/>
            <a:ext cx="1916379" cy="285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*程序的开始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732967" y="1775482"/>
            <a:ext cx="1916379" cy="7660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*他们的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get/set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711656" y="4951429"/>
            <a:ext cx="2190343" cy="130035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Model</a:t>
            </a:r>
          </a:p>
          <a:p>
            <a:pPr algn="ctr"/>
            <a:r>
              <a:rPr lang="zh-CN" altLang="en-US" sz="4000" b="1" dirty="0">
                <a:solidFill>
                  <a:srgbClr val="42D2C4"/>
                </a:solidFill>
              </a:rPr>
              <a:t>表对象包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45330" y="2128927"/>
            <a:ext cx="171816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View</a:t>
            </a:r>
            <a:r>
              <a:rPr lang="zh-CN" altLang="en-US" sz="4000" b="1" dirty="0">
                <a:solidFill>
                  <a:srgbClr val="42D2C4"/>
                </a:solidFill>
              </a:rPr>
              <a:t>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07654" y="4928319"/>
            <a:ext cx="1677382" cy="130035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2D2C4"/>
                </a:solidFill>
              </a:rPr>
              <a:t>Run</a:t>
            </a:r>
          </a:p>
          <a:p>
            <a:pPr algn="ctr"/>
            <a:r>
              <a:rPr lang="zh-CN" altLang="en-US" sz="4000" b="1" dirty="0">
                <a:solidFill>
                  <a:srgbClr val="42D2C4"/>
                </a:solidFill>
              </a:rPr>
              <a:t>执行包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68671" y="2128928"/>
            <a:ext cx="2284986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42D2C4"/>
                </a:solidFill>
              </a:rPr>
              <a:t>Src</a:t>
            </a:r>
            <a:r>
              <a:rPr lang="en-US" altLang="zh-CN" sz="4000" b="1" dirty="0">
                <a:solidFill>
                  <a:srgbClr val="42D2C4"/>
                </a:solidFill>
              </a:rPr>
              <a:t>/image</a:t>
            </a:r>
            <a:endParaRPr lang="zh-CN" altLang="en-US" sz="4000" b="1" dirty="0">
              <a:solidFill>
                <a:srgbClr val="42D2C4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0098" y="4942680"/>
            <a:ext cx="1677382" cy="130035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 err="1">
                <a:solidFill>
                  <a:srgbClr val="42D2C4"/>
                </a:solidFill>
              </a:rPr>
              <a:t>UTil</a:t>
            </a:r>
            <a:endParaRPr lang="en-US" altLang="zh-CN" sz="4000" b="1" dirty="0">
              <a:solidFill>
                <a:srgbClr val="42D2C4"/>
              </a:solidFill>
            </a:endParaRPr>
          </a:p>
          <a:p>
            <a:pPr algn="ctr"/>
            <a:r>
              <a:rPr lang="zh-CN" altLang="en-US" sz="4000" b="1" dirty="0">
                <a:solidFill>
                  <a:srgbClr val="42D2C4"/>
                </a:solidFill>
              </a:rPr>
              <a:t>工具包</a:t>
            </a:r>
          </a:p>
        </p:txBody>
      </p:sp>
      <p:sp>
        <p:nvSpPr>
          <p:cNvPr id="25" name="空心弧 24"/>
          <p:cNvSpPr/>
          <p:nvPr/>
        </p:nvSpPr>
        <p:spPr>
          <a:xfrm>
            <a:off x="1746365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6" name="空心弧 25"/>
          <p:cNvSpPr/>
          <p:nvPr/>
        </p:nvSpPr>
        <p:spPr>
          <a:xfrm>
            <a:off x="5212531" y="2861189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7" name="空心弧 26"/>
          <p:cNvSpPr/>
          <p:nvPr/>
        </p:nvSpPr>
        <p:spPr>
          <a:xfrm>
            <a:off x="8678697" y="2879621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" name="空心弧 27"/>
          <p:cNvSpPr/>
          <p:nvPr/>
        </p:nvSpPr>
        <p:spPr>
          <a:xfrm flipV="1">
            <a:off x="6943511" y="2814301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9" name="空心弧 28"/>
          <p:cNvSpPr/>
          <p:nvPr/>
        </p:nvSpPr>
        <p:spPr>
          <a:xfrm flipV="1">
            <a:off x="3481549" y="2814301"/>
            <a:ext cx="2024920" cy="2090240"/>
          </a:xfrm>
          <a:prstGeom prst="blockArc">
            <a:avLst>
              <a:gd name="adj1" fmla="val 10800000"/>
              <a:gd name="adj2" fmla="val 21443872"/>
              <a:gd name="adj3" fmla="val 14482"/>
            </a:avLst>
          </a:prstGeom>
          <a:solidFill>
            <a:srgbClr val="42D2C4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Freeform 14"/>
          <p:cNvSpPr>
            <a:spLocks noEditPoints="1"/>
          </p:cNvSpPr>
          <p:nvPr/>
        </p:nvSpPr>
        <p:spPr bwMode="auto">
          <a:xfrm>
            <a:off x="4220114" y="3504127"/>
            <a:ext cx="522560" cy="726869"/>
          </a:xfrm>
          <a:custGeom>
            <a:avLst/>
            <a:gdLst>
              <a:gd name="T0" fmla="*/ 112 w 124"/>
              <a:gd name="T1" fmla="*/ 76 h 172"/>
              <a:gd name="T2" fmla="*/ 92 w 124"/>
              <a:gd name="T3" fmla="*/ 39 h 172"/>
              <a:gd name="T4" fmla="*/ 92 w 124"/>
              <a:gd name="T5" fmla="*/ 6 h 172"/>
              <a:gd name="T6" fmla="*/ 59 w 124"/>
              <a:gd name="T7" fmla="*/ 6 h 172"/>
              <a:gd name="T8" fmla="*/ 7 w 124"/>
              <a:gd name="T9" fmla="*/ 58 h 172"/>
              <a:gd name="T10" fmla="*/ 7 w 124"/>
              <a:gd name="T11" fmla="*/ 91 h 172"/>
              <a:gd name="T12" fmla="*/ 32 w 124"/>
              <a:gd name="T13" fmla="*/ 133 h 172"/>
              <a:gd name="T14" fmla="*/ 32 w 124"/>
              <a:gd name="T15" fmla="*/ 166 h 172"/>
              <a:gd name="T16" fmla="*/ 49 w 124"/>
              <a:gd name="T17" fmla="*/ 172 h 172"/>
              <a:gd name="T18" fmla="*/ 65 w 124"/>
              <a:gd name="T19" fmla="*/ 166 h 172"/>
              <a:gd name="T20" fmla="*/ 124 w 124"/>
              <a:gd name="T21" fmla="*/ 97 h 172"/>
              <a:gd name="T22" fmla="*/ 67 w 124"/>
              <a:gd name="T23" fmla="*/ 14 h 172"/>
              <a:gd name="T24" fmla="*/ 84 w 124"/>
              <a:gd name="T25" fmla="*/ 14 h 172"/>
              <a:gd name="T26" fmla="*/ 84 w 124"/>
              <a:gd name="T27" fmla="*/ 31 h 172"/>
              <a:gd name="T28" fmla="*/ 46 w 124"/>
              <a:gd name="T29" fmla="*/ 69 h 172"/>
              <a:gd name="T30" fmla="*/ 29 w 124"/>
              <a:gd name="T31" fmla="*/ 52 h 172"/>
              <a:gd name="T32" fmla="*/ 57 w 124"/>
              <a:gd name="T33" fmla="*/ 158 h 172"/>
              <a:gd name="T34" fmla="*/ 40 w 124"/>
              <a:gd name="T35" fmla="*/ 158 h 172"/>
              <a:gd name="T36" fmla="*/ 40 w 124"/>
              <a:gd name="T37" fmla="*/ 141 h 172"/>
              <a:gd name="T38" fmla="*/ 52 w 124"/>
              <a:gd name="T39" fmla="*/ 136 h 172"/>
              <a:gd name="T40" fmla="*/ 60 w 124"/>
              <a:gd name="T41" fmla="*/ 149 h 172"/>
              <a:gd name="T42" fmla="*/ 109 w 124"/>
              <a:gd name="T43" fmla="*/ 106 h 172"/>
              <a:gd name="T44" fmla="*/ 65 w 124"/>
              <a:gd name="T45" fmla="*/ 133 h 172"/>
              <a:gd name="T46" fmla="*/ 15 w 124"/>
              <a:gd name="T47" fmla="*/ 83 h 172"/>
              <a:gd name="T48" fmla="*/ 15 w 124"/>
              <a:gd name="T49" fmla="*/ 66 h 172"/>
              <a:gd name="T50" fmla="*/ 32 w 124"/>
              <a:gd name="T51" fmla="*/ 66 h 172"/>
              <a:gd name="T52" fmla="*/ 32 w 124"/>
              <a:gd name="T53" fmla="*/ 83 h 172"/>
              <a:gd name="T54" fmla="*/ 75 w 124"/>
              <a:gd name="T55" fmla="*/ 55 h 172"/>
              <a:gd name="T56" fmla="*/ 109 w 124"/>
              <a:gd name="T57" fmla="*/ 89 h 172"/>
              <a:gd name="T58" fmla="*/ 109 w 124"/>
              <a:gd name="T59" fmla="*/ 106 h 172"/>
              <a:gd name="T60" fmla="*/ 43 w 124"/>
              <a:gd name="T61" fmla="*/ 95 h 172"/>
              <a:gd name="T62" fmla="*/ 81 w 124"/>
              <a:gd name="T63" fmla="*/ 73 h 172"/>
              <a:gd name="T64" fmla="*/ 85 w 124"/>
              <a:gd name="T65" fmla="*/ 77 h 172"/>
              <a:gd name="T66" fmla="*/ 63 w 124"/>
              <a:gd name="T67" fmla="*/ 115 h 172"/>
              <a:gd name="T68" fmla="*/ 85 w 124"/>
              <a:gd name="T69" fmla="*/ 77 h 172"/>
              <a:gd name="T70" fmla="*/ 75 w 124"/>
              <a:gd name="T71" fmla="*/ 126 h 172"/>
              <a:gd name="T72" fmla="*/ 96 w 124"/>
              <a:gd name="T73" fmla="*/ 8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4" h="172">
                <a:moveTo>
                  <a:pt x="117" y="81"/>
                </a:moveTo>
                <a:cubicBezTo>
                  <a:pt x="112" y="76"/>
                  <a:pt x="112" y="76"/>
                  <a:pt x="112" y="76"/>
                </a:cubicBezTo>
                <a:cubicBezTo>
                  <a:pt x="83" y="47"/>
                  <a:pt x="83" y="47"/>
                  <a:pt x="83" y="47"/>
                </a:cubicBezTo>
                <a:cubicBezTo>
                  <a:pt x="92" y="39"/>
                  <a:pt x="92" y="39"/>
                  <a:pt x="92" y="39"/>
                </a:cubicBezTo>
                <a:cubicBezTo>
                  <a:pt x="96" y="34"/>
                  <a:pt x="98" y="28"/>
                  <a:pt x="98" y="23"/>
                </a:cubicBezTo>
                <a:cubicBezTo>
                  <a:pt x="98" y="17"/>
                  <a:pt x="96" y="11"/>
                  <a:pt x="92" y="6"/>
                </a:cubicBezTo>
                <a:cubicBezTo>
                  <a:pt x="87" y="2"/>
                  <a:pt x="81" y="0"/>
                  <a:pt x="75" y="0"/>
                </a:cubicBezTo>
                <a:cubicBezTo>
                  <a:pt x="69" y="0"/>
                  <a:pt x="64" y="2"/>
                  <a:pt x="59" y="6"/>
                </a:cubicBezTo>
                <a:cubicBezTo>
                  <a:pt x="9" y="57"/>
                  <a:pt x="9" y="57"/>
                  <a:pt x="9" y="57"/>
                </a:cubicBezTo>
                <a:cubicBezTo>
                  <a:pt x="8" y="57"/>
                  <a:pt x="8" y="58"/>
                  <a:pt x="7" y="58"/>
                </a:cubicBezTo>
                <a:cubicBezTo>
                  <a:pt x="3" y="63"/>
                  <a:pt x="0" y="69"/>
                  <a:pt x="0" y="75"/>
                </a:cubicBezTo>
                <a:cubicBezTo>
                  <a:pt x="0" y="81"/>
                  <a:pt x="3" y="86"/>
                  <a:pt x="7" y="91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28" y="138"/>
                  <a:pt x="26" y="144"/>
                  <a:pt x="26" y="149"/>
                </a:cubicBezTo>
                <a:cubicBezTo>
                  <a:pt x="26" y="155"/>
                  <a:pt x="28" y="161"/>
                  <a:pt x="32" y="166"/>
                </a:cubicBezTo>
                <a:cubicBezTo>
                  <a:pt x="37" y="170"/>
                  <a:pt x="43" y="172"/>
                  <a:pt x="49" y="17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55" y="172"/>
                  <a:pt x="60" y="170"/>
                  <a:pt x="65" y="166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117" y="114"/>
                  <a:pt x="117" y="114"/>
                  <a:pt x="117" y="114"/>
                </a:cubicBezTo>
                <a:cubicBezTo>
                  <a:pt x="121" y="109"/>
                  <a:pt x="124" y="103"/>
                  <a:pt x="124" y="97"/>
                </a:cubicBezTo>
                <a:cubicBezTo>
                  <a:pt x="124" y="91"/>
                  <a:pt x="121" y="85"/>
                  <a:pt x="117" y="81"/>
                </a:cubicBezTo>
                <a:close/>
                <a:moveTo>
                  <a:pt x="67" y="14"/>
                </a:moveTo>
                <a:cubicBezTo>
                  <a:pt x="69" y="12"/>
                  <a:pt x="72" y="11"/>
                  <a:pt x="75" y="11"/>
                </a:cubicBezTo>
                <a:cubicBezTo>
                  <a:pt x="78" y="11"/>
                  <a:pt x="81" y="12"/>
                  <a:pt x="84" y="14"/>
                </a:cubicBezTo>
                <a:cubicBezTo>
                  <a:pt x="86" y="17"/>
                  <a:pt x="87" y="20"/>
                  <a:pt x="87" y="23"/>
                </a:cubicBezTo>
                <a:cubicBezTo>
                  <a:pt x="87" y="26"/>
                  <a:pt x="86" y="29"/>
                  <a:pt x="84" y="31"/>
                </a:cubicBezTo>
                <a:cubicBezTo>
                  <a:pt x="80" y="34"/>
                  <a:pt x="80" y="34"/>
                  <a:pt x="80" y="34"/>
                </a:cubicBezTo>
                <a:cubicBezTo>
                  <a:pt x="46" y="69"/>
                  <a:pt x="46" y="69"/>
                  <a:pt x="46" y="69"/>
                </a:cubicBezTo>
                <a:cubicBezTo>
                  <a:pt x="45" y="65"/>
                  <a:pt x="43" y="62"/>
                  <a:pt x="39" y="58"/>
                </a:cubicBezTo>
                <a:cubicBezTo>
                  <a:pt x="36" y="55"/>
                  <a:pt x="33" y="53"/>
                  <a:pt x="29" y="52"/>
                </a:cubicBezTo>
                <a:lnTo>
                  <a:pt x="67" y="14"/>
                </a:lnTo>
                <a:close/>
                <a:moveTo>
                  <a:pt x="57" y="158"/>
                </a:moveTo>
                <a:cubicBezTo>
                  <a:pt x="55" y="160"/>
                  <a:pt x="52" y="161"/>
                  <a:pt x="49" y="161"/>
                </a:cubicBezTo>
                <a:cubicBezTo>
                  <a:pt x="46" y="161"/>
                  <a:pt x="43" y="160"/>
                  <a:pt x="40" y="158"/>
                </a:cubicBezTo>
                <a:cubicBezTo>
                  <a:pt x="38" y="155"/>
                  <a:pt x="37" y="152"/>
                  <a:pt x="37" y="149"/>
                </a:cubicBezTo>
                <a:cubicBezTo>
                  <a:pt x="37" y="146"/>
                  <a:pt x="38" y="143"/>
                  <a:pt x="40" y="141"/>
                </a:cubicBezTo>
                <a:cubicBezTo>
                  <a:pt x="49" y="133"/>
                  <a:pt x="49" y="133"/>
                  <a:pt x="49" y="133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7" y="141"/>
                  <a:pt x="57" y="141"/>
                  <a:pt x="57" y="141"/>
                </a:cubicBezTo>
                <a:cubicBezTo>
                  <a:pt x="59" y="143"/>
                  <a:pt x="60" y="146"/>
                  <a:pt x="60" y="149"/>
                </a:cubicBezTo>
                <a:cubicBezTo>
                  <a:pt x="60" y="152"/>
                  <a:pt x="59" y="155"/>
                  <a:pt x="57" y="158"/>
                </a:cubicBezTo>
                <a:close/>
                <a:moveTo>
                  <a:pt x="109" y="106"/>
                </a:moveTo>
                <a:cubicBezTo>
                  <a:pt x="71" y="144"/>
                  <a:pt x="71" y="144"/>
                  <a:pt x="71" y="144"/>
                </a:cubicBezTo>
                <a:cubicBezTo>
                  <a:pt x="70" y="140"/>
                  <a:pt x="68" y="136"/>
                  <a:pt x="65" y="133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15" y="83"/>
                  <a:pt x="15" y="83"/>
                  <a:pt x="15" y="83"/>
                </a:cubicBezTo>
                <a:cubicBezTo>
                  <a:pt x="13" y="81"/>
                  <a:pt x="11" y="78"/>
                  <a:pt x="11" y="75"/>
                </a:cubicBezTo>
                <a:cubicBezTo>
                  <a:pt x="11" y="72"/>
                  <a:pt x="13" y="69"/>
                  <a:pt x="15" y="66"/>
                </a:cubicBezTo>
                <a:cubicBezTo>
                  <a:pt x="17" y="64"/>
                  <a:pt x="20" y="63"/>
                  <a:pt x="23" y="63"/>
                </a:cubicBezTo>
                <a:cubicBezTo>
                  <a:pt x="26" y="63"/>
                  <a:pt x="29" y="64"/>
                  <a:pt x="32" y="66"/>
                </a:cubicBezTo>
                <a:cubicBezTo>
                  <a:pt x="34" y="69"/>
                  <a:pt x="35" y="72"/>
                  <a:pt x="35" y="75"/>
                </a:cubicBezTo>
                <a:cubicBezTo>
                  <a:pt x="35" y="78"/>
                  <a:pt x="34" y="81"/>
                  <a:pt x="32" y="83"/>
                </a:cubicBezTo>
                <a:cubicBezTo>
                  <a:pt x="39" y="91"/>
                  <a:pt x="39" y="91"/>
                  <a:pt x="39" y="91"/>
                </a:cubicBezTo>
                <a:cubicBezTo>
                  <a:pt x="75" y="55"/>
                  <a:pt x="75" y="55"/>
                  <a:pt x="75" y="5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11" y="91"/>
                  <a:pt x="113" y="94"/>
                  <a:pt x="113" y="97"/>
                </a:cubicBezTo>
                <a:cubicBezTo>
                  <a:pt x="113" y="100"/>
                  <a:pt x="111" y="103"/>
                  <a:pt x="109" y="106"/>
                </a:cubicBezTo>
                <a:close/>
                <a:moveTo>
                  <a:pt x="73" y="65"/>
                </a:moveTo>
                <a:cubicBezTo>
                  <a:pt x="43" y="95"/>
                  <a:pt x="43" y="95"/>
                  <a:pt x="43" y="95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81" y="73"/>
                  <a:pt x="81" y="73"/>
                  <a:pt x="81" y="73"/>
                </a:cubicBezTo>
                <a:lnTo>
                  <a:pt x="73" y="65"/>
                </a:lnTo>
                <a:close/>
                <a:moveTo>
                  <a:pt x="85" y="77"/>
                </a:moveTo>
                <a:cubicBezTo>
                  <a:pt x="55" y="107"/>
                  <a:pt x="55" y="107"/>
                  <a:pt x="55" y="107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92" y="85"/>
                  <a:pt x="92" y="85"/>
                  <a:pt x="92" y="85"/>
                </a:cubicBezTo>
                <a:lnTo>
                  <a:pt x="85" y="77"/>
                </a:lnTo>
                <a:close/>
                <a:moveTo>
                  <a:pt x="67" y="119"/>
                </a:moveTo>
                <a:cubicBezTo>
                  <a:pt x="75" y="126"/>
                  <a:pt x="75" y="126"/>
                  <a:pt x="75" y="126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96" y="89"/>
                  <a:pt x="96" y="89"/>
                  <a:pt x="96" y="89"/>
                </a:cubicBezTo>
                <a:lnTo>
                  <a:pt x="67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Freeform 17"/>
          <p:cNvSpPr>
            <a:spLocks noEditPoints="1"/>
          </p:cNvSpPr>
          <p:nvPr/>
        </p:nvSpPr>
        <p:spPr bwMode="auto">
          <a:xfrm>
            <a:off x="7672052" y="3598884"/>
            <a:ext cx="537142" cy="544341"/>
          </a:xfrm>
          <a:custGeom>
            <a:avLst/>
            <a:gdLst>
              <a:gd name="T0" fmla="*/ 90 w 174"/>
              <a:gd name="T1" fmla="*/ 14 h 176"/>
              <a:gd name="T2" fmla="*/ 90 w 174"/>
              <a:gd name="T3" fmla="*/ 0 h 176"/>
              <a:gd name="T4" fmla="*/ 80 w 174"/>
              <a:gd name="T5" fmla="*/ 0 h 176"/>
              <a:gd name="T6" fmla="*/ 80 w 174"/>
              <a:gd name="T7" fmla="*/ 14 h 176"/>
              <a:gd name="T8" fmla="*/ 0 w 174"/>
              <a:gd name="T9" fmla="*/ 14 h 176"/>
              <a:gd name="T10" fmla="*/ 0 w 174"/>
              <a:gd name="T11" fmla="*/ 40 h 176"/>
              <a:gd name="T12" fmla="*/ 9 w 174"/>
              <a:gd name="T13" fmla="*/ 40 h 176"/>
              <a:gd name="T14" fmla="*/ 9 w 174"/>
              <a:gd name="T15" fmla="*/ 138 h 176"/>
              <a:gd name="T16" fmla="*/ 70 w 174"/>
              <a:gd name="T17" fmla="*/ 138 h 176"/>
              <a:gd name="T18" fmla="*/ 33 w 174"/>
              <a:gd name="T19" fmla="*/ 168 h 176"/>
              <a:gd name="T20" fmla="*/ 39 w 174"/>
              <a:gd name="T21" fmla="*/ 176 h 176"/>
              <a:gd name="T22" fmla="*/ 86 w 174"/>
              <a:gd name="T23" fmla="*/ 138 h 176"/>
              <a:gd name="T24" fmla="*/ 86 w 174"/>
              <a:gd name="T25" fmla="*/ 138 h 176"/>
              <a:gd name="T26" fmla="*/ 133 w 174"/>
              <a:gd name="T27" fmla="*/ 176 h 176"/>
              <a:gd name="T28" fmla="*/ 140 w 174"/>
              <a:gd name="T29" fmla="*/ 168 h 176"/>
              <a:gd name="T30" fmla="*/ 102 w 174"/>
              <a:gd name="T31" fmla="*/ 138 h 176"/>
              <a:gd name="T32" fmla="*/ 164 w 174"/>
              <a:gd name="T33" fmla="*/ 138 h 176"/>
              <a:gd name="T34" fmla="*/ 164 w 174"/>
              <a:gd name="T35" fmla="*/ 40 h 176"/>
              <a:gd name="T36" fmla="*/ 174 w 174"/>
              <a:gd name="T37" fmla="*/ 40 h 176"/>
              <a:gd name="T38" fmla="*/ 174 w 174"/>
              <a:gd name="T39" fmla="*/ 14 h 176"/>
              <a:gd name="T40" fmla="*/ 90 w 174"/>
              <a:gd name="T41" fmla="*/ 14 h 176"/>
              <a:gd name="T42" fmla="*/ 154 w 174"/>
              <a:gd name="T43" fmla="*/ 128 h 176"/>
              <a:gd name="T44" fmla="*/ 19 w 174"/>
              <a:gd name="T45" fmla="*/ 128 h 176"/>
              <a:gd name="T46" fmla="*/ 19 w 174"/>
              <a:gd name="T47" fmla="*/ 40 h 176"/>
              <a:gd name="T48" fmla="*/ 154 w 174"/>
              <a:gd name="T49" fmla="*/ 40 h 176"/>
              <a:gd name="T50" fmla="*/ 154 w 174"/>
              <a:gd name="T51" fmla="*/ 128 h 176"/>
              <a:gd name="T52" fmla="*/ 51 w 174"/>
              <a:gd name="T53" fmla="*/ 105 h 176"/>
              <a:gd name="T54" fmla="*/ 51 w 174"/>
              <a:gd name="T55" fmla="*/ 79 h 176"/>
              <a:gd name="T56" fmla="*/ 77 w 174"/>
              <a:gd name="T57" fmla="*/ 79 h 176"/>
              <a:gd name="T58" fmla="*/ 51 w 174"/>
              <a:gd name="T59" fmla="*/ 53 h 176"/>
              <a:gd name="T60" fmla="*/ 25 w 174"/>
              <a:gd name="T61" fmla="*/ 79 h 176"/>
              <a:gd name="T62" fmla="*/ 51 w 174"/>
              <a:gd name="T63" fmla="*/ 105 h 176"/>
              <a:gd name="T64" fmla="*/ 59 w 174"/>
              <a:gd name="T65" fmla="*/ 112 h 176"/>
              <a:gd name="T66" fmla="*/ 85 w 174"/>
              <a:gd name="T67" fmla="*/ 86 h 176"/>
              <a:gd name="T68" fmla="*/ 59 w 174"/>
              <a:gd name="T69" fmla="*/ 86 h 176"/>
              <a:gd name="T70" fmla="*/ 59 w 174"/>
              <a:gd name="T71" fmla="*/ 112 h 176"/>
              <a:gd name="T72" fmla="*/ 138 w 174"/>
              <a:gd name="T73" fmla="*/ 59 h 176"/>
              <a:gd name="T74" fmla="*/ 105 w 174"/>
              <a:gd name="T75" fmla="*/ 59 h 176"/>
              <a:gd name="T76" fmla="*/ 105 w 174"/>
              <a:gd name="T77" fmla="*/ 69 h 176"/>
              <a:gd name="T78" fmla="*/ 138 w 174"/>
              <a:gd name="T79" fmla="*/ 69 h 176"/>
              <a:gd name="T80" fmla="*/ 138 w 174"/>
              <a:gd name="T81" fmla="*/ 59 h 176"/>
              <a:gd name="T82" fmla="*/ 138 w 174"/>
              <a:gd name="T83" fmla="*/ 77 h 176"/>
              <a:gd name="T84" fmla="*/ 105 w 174"/>
              <a:gd name="T85" fmla="*/ 77 h 176"/>
              <a:gd name="T86" fmla="*/ 105 w 174"/>
              <a:gd name="T87" fmla="*/ 87 h 176"/>
              <a:gd name="T88" fmla="*/ 138 w 174"/>
              <a:gd name="T89" fmla="*/ 87 h 176"/>
              <a:gd name="T90" fmla="*/ 138 w 174"/>
              <a:gd name="T91" fmla="*/ 77 h 176"/>
              <a:gd name="T92" fmla="*/ 138 w 174"/>
              <a:gd name="T93" fmla="*/ 96 h 176"/>
              <a:gd name="T94" fmla="*/ 105 w 174"/>
              <a:gd name="T95" fmla="*/ 96 h 176"/>
              <a:gd name="T96" fmla="*/ 105 w 174"/>
              <a:gd name="T97" fmla="*/ 106 h 176"/>
              <a:gd name="T98" fmla="*/ 138 w 174"/>
              <a:gd name="T99" fmla="*/ 106 h 176"/>
              <a:gd name="T100" fmla="*/ 138 w 174"/>
              <a:gd name="T101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2" name="Freeform 12"/>
          <p:cNvSpPr>
            <a:spLocks noEditPoints="1"/>
          </p:cNvSpPr>
          <p:nvPr/>
        </p:nvSpPr>
        <p:spPr bwMode="auto">
          <a:xfrm>
            <a:off x="2501749" y="3603491"/>
            <a:ext cx="524181" cy="525621"/>
          </a:xfrm>
          <a:custGeom>
            <a:avLst/>
            <a:gdLst>
              <a:gd name="T0" fmla="*/ 85 w 170"/>
              <a:gd name="T1" fmla="*/ 0 h 170"/>
              <a:gd name="T2" fmla="*/ 0 w 170"/>
              <a:gd name="T3" fmla="*/ 86 h 170"/>
              <a:gd name="T4" fmla="*/ 85 w 170"/>
              <a:gd name="T5" fmla="*/ 170 h 170"/>
              <a:gd name="T6" fmla="*/ 145 w 170"/>
              <a:gd name="T7" fmla="*/ 145 h 170"/>
              <a:gd name="T8" fmla="*/ 145 w 170"/>
              <a:gd name="T9" fmla="*/ 25 h 170"/>
              <a:gd name="T10" fmla="*/ 85 w 170"/>
              <a:gd name="T11" fmla="*/ 155 h 170"/>
              <a:gd name="T12" fmla="*/ 15 w 170"/>
              <a:gd name="T13" fmla="*/ 86 h 170"/>
              <a:gd name="T14" fmla="*/ 85 w 170"/>
              <a:gd name="T15" fmla="*/ 15 h 170"/>
              <a:gd name="T16" fmla="*/ 155 w 170"/>
              <a:gd name="T17" fmla="*/ 85 h 170"/>
              <a:gd name="T18" fmla="*/ 139 w 170"/>
              <a:gd name="T19" fmla="*/ 69 h 170"/>
              <a:gd name="T20" fmla="*/ 121 w 170"/>
              <a:gd name="T21" fmla="*/ 45 h 170"/>
              <a:gd name="T22" fmla="*/ 134 w 170"/>
              <a:gd name="T23" fmla="*/ 70 h 170"/>
              <a:gd name="T24" fmla="*/ 136 w 170"/>
              <a:gd name="T25" fmla="*/ 88 h 170"/>
              <a:gd name="T26" fmla="*/ 85 w 170"/>
              <a:gd name="T27" fmla="*/ 136 h 170"/>
              <a:gd name="T28" fmla="*/ 47 w 170"/>
              <a:gd name="T29" fmla="*/ 119 h 170"/>
              <a:gd name="T30" fmla="*/ 41 w 170"/>
              <a:gd name="T31" fmla="*/ 109 h 170"/>
              <a:gd name="T32" fmla="*/ 34 w 170"/>
              <a:gd name="T33" fmla="*/ 91 h 170"/>
              <a:gd name="T34" fmla="*/ 35 w 170"/>
              <a:gd name="T35" fmla="*/ 72 h 170"/>
              <a:gd name="T36" fmla="*/ 53 w 170"/>
              <a:gd name="T37" fmla="*/ 63 h 170"/>
              <a:gd name="T38" fmla="*/ 57 w 170"/>
              <a:gd name="T39" fmla="*/ 113 h 170"/>
              <a:gd name="T40" fmla="*/ 69 w 170"/>
              <a:gd name="T41" fmla="*/ 121 h 170"/>
              <a:gd name="T42" fmla="*/ 88 w 170"/>
              <a:gd name="T43" fmla="*/ 124 h 170"/>
              <a:gd name="T44" fmla="*/ 124 w 170"/>
              <a:gd name="T45" fmla="*/ 85 h 170"/>
              <a:gd name="T46" fmla="*/ 109 w 170"/>
              <a:gd name="T47" fmla="*/ 57 h 170"/>
              <a:gd name="T48" fmla="*/ 119 w 170"/>
              <a:gd name="T49" fmla="*/ 85 h 170"/>
              <a:gd name="T50" fmla="*/ 89 w 170"/>
              <a:gd name="T51" fmla="*/ 119 h 170"/>
              <a:gd name="T52" fmla="*/ 71 w 170"/>
              <a:gd name="T53" fmla="*/ 116 h 170"/>
              <a:gd name="T54" fmla="*/ 51 w 170"/>
              <a:gd name="T55" fmla="*/ 85 h 170"/>
              <a:gd name="T56" fmla="*/ 75 w 170"/>
              <a:gd name="T57" fmla="*/ 85 h 170"/>
              <a:gd name="T58" fmla="*/ 85 w 170"/>
              <a:gd name="T59" fmla="*/ 95 h 170"/>
              <a:gd name="T60" fmla="*/ 85 w 170"/>
              <a:gd name="T61" fmla="*/ 75 h 170"/>
              <a:gd name="T62" fmla="*/ 39 w 170"/>
              <a:gd name="T63" fmla="*/ 39 h 170"/>
              <a:gd name="T64" fmla="*/ 40 w 170"/>
              <a:gd name="T65" fmla="*/ 50 h 170"/>
              <a:gd name="T66" fmla="*/ 22 w 170"/>
              <a:gd name="T67" fmla="*/ 81 h 170"/>
              <a:gd name="T68" fmla="*/ 35 w 170"/>
              <a:gd name="T69" fmla="*/ 112 h 170"/>
              <a:gd name="T70" fmla="*/ 41 w 170"/>
              <a:gd name="T71" fmla="*/ 123 h 170"/>
              <a:gd name="T72" fmla="*/ 45 w 170"/>
              <a:gd name="T73" fmla="*/ 125 h 170"/>
              <a:gd name="T74" fmla="*/ 125 w 170"/>
              <a:gd name="T75" fmla="*/ 125 h 170"/>
              <a:gd name="T76" fmla="*/ 148 w 170"/>
              <a:gd name="T77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0" h="170">
                <a:moveTo>
                  <a:pt x="145" y="25"/>
                </a:moveTo>
                <a:cubicBezTo>
                  <a:pt x="128" y="9"/>
                  <a:pt x="107" y="0"/>
                  <a:pt x="85" y="0"/>
                </a:cubicBezTo>
                <a:cubicBezTo>
                  <a:pt x="63" y="0"/>
                  <a:pt x="42" y="9"/>
                  <a:pt x="25" y="25"/>
                </a:cubicBezTo>
                <a:cubicBezTo>
                  <a:pt x="8" y="42"/>
                  <a:pt x="0" y="64"/>
                  <a:pt x="0" y="86"/>
                </a:cubicBezTo>
                <a:cubicBezTo>
                  <a:pt x="0" y="107"/>
                  <a:pt x="9" y="129"/>
                  <a:pt x="25" y="145"/>
                </a:cubicBezTo>
                <a:cubicBezTo>
                  <a:pt x="42" y="161"/>
                  <a:pt x="63" y="170"/>
                  <a:pt x="85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107" y="170"/>
                  <a:pt x="128" y="161"/>
                  <a:pt x="145" y="145"/>
                </a:cubicBezTo>
                <a:cubicBezTo>
                  <a:pt x="161" y="128"/>
                  <a:pt x="170" y="107"/>
                  <a:pt x="170" y="85"/>
                </a:cubicBezTo>
                <a:cubicBezTo>
                  <a:pt x="170" y="63"/>
                  <a:pt x="161" y="42"/>
                  <a:pt x="145" y="25"/>
                </a:cubicBezTo>
                <a:close/>
                <a:moveTo>
                  <a:pt x="135" y="135"/>
                </a:moveTo>
                <a:cubicBezTo>
                  <a:pt x="121" y="148"/>
                  <a:pt x="103" y="155"/>
                  <a:pt x="85" y="155"/>
                </a:cubicBezTo>
                <a:cubicBezTo>
                  <a:pt x="67" y="155"/>
                  <a:pt x="49" y="148"/>
                  <a:pt x="35" y="135"/>
                </a:cubicBezTo>
                <a:cubicBezTo>
                  <a:pt x="22" y="121"/>
                  <a:pt x="15" y="103"/>
                  <a:pt x="15" y="86"/>
                </a:cubicBezTo>
                <a:cubicBezTo>
                  <a:pt x="15" y="67"/>
                  <a:pt x="22" y="49"/>
                  <a:pt x="35" y="35"/>
                </a:cubicBezTo>
                <a:cubicBezTo>
                  <a:pt x="49" y="22"/>
                  <a:pt x="67" y="15"/>
                  <a:pt x="85" y="15"/>
                </a:cubicBezTo>
                <a:cubicBezTo>
                  <a:pt x="103" y="15"/>
                  <a:pt x="121" y="22"/>
                  <a:pt x="135" y="35"/>
                </a:cubicBezTo>
                <a:cubicBezTo>
                  <a:pt x="148" y="49"/>
                  <a:pt x="155" y="67"/>
                  <a:pt x="155" y="85"/>
                </a:cubicBezTo>
                <a:cubicBezTo>
                  <a:pt x="155" y="103"/>
                  <a:pt x="148" y="121"/>
                  <a:pt x="135" y="135"/>
                </a:cubicBezTo>
                <a:close/>
                <a:moveTo>
                  <a:pt x="139" y="69"/>
                </a:moveTo>
                <a:cubicBezTo>
                  <a:pt x="136" y="60"/>
                  <a:pt x="132" y="52"/>
                  <a:pt x="125" y="45"/>
                </a:cubicBezTo>
                <a:cubicBezTo>
                  <a:pt x="124" y="44"/>
                  <a:pt x="122" y="44"/>
                  <a:pt x="121" y="45"/>
                </a:cubicBezTo>
                <a:cubicBezTo>
                  <a:pt x="120" y="46"/>
                  <a:pt x="120" y="48"/>
                  <a:pt x="121" y="49"/>
                </a:cubicBezTo>
                <a:cubicBezTo>
                  <a:pt x="127" y="55"/>
                  <a:pt x="132" y="62"/>
                  <a:pt x="134" y="70"/>
                </a:cubicBezTo>
                <a:cubicBezTo>
                  <a:pt x="131" y="71"/>
                  <a:pt x="129" y="75"/>
                  <a:pt x="129" y="79"/>
                </a:cubicBezTo>
                <a:cubicBezTo>
                  <a:pt x="129" y="83"/>
                  <a:pt x="132" y="87"/>
                  <a:pt x="136" y="88"/>
                </a:cubicBezTo>
                <a:cubicBezTo>
                  <a:pt x="135" y="100"/>
                  <a:pt x="131" y="112"/>
                  <a:pt x="121" y="121"/>
                </a:cubicBezTo>
                <a:cubicBezTo>
                  <a:pt x="111" y="131"/>
                  <a:pt x="98" y="136"/>
                  <a:pt x="85" y="136"/>
                </a:cubicBezTo>
                <a:cubicBezTo>
                  <a:pt x="72" y="136"/>
                  <a:pt x="59" y="131"/>
                  <a:pt x="49" y="121"/>
                </a:cubicBezTo>
                <a:cubicBezTo>
                  <a:pt x="48" y="121"/>
                  <a:pt x="47" y="120"/>
                  <a:pt x="47" y="119"/>
                </a:cubicBezTo>
                <a:cubicBezTo>
                  <a:pt x="47" y="118"/>
                  <a:pt x="48" y="117"/>
                  <a:pt x="48" y="116"/>
                </a:cubicBezTo>
                <a:cubicBezTo>
                  <a:pt x="48" y="112"/>
                  <a:pt x="45" y="109"/>
                  <a:pt x="41" y="109"/>
                </a:cubicBezTo>
                <a:cubicBezTo>
                  <a:pt x="41" y="109"/>
                  <a:pt x="40" y="109"/>
                  <a:pt x="40" y="109"/>
                </a:cubicBezTo>
                <a:cubicBezTo>
                  <a:pt x="37" y="103"/>
                  <a:pt x="35" y="97"/>
                  <a:pt x="34" y="91"/>
                </a:cubicBezTo>
                <a:cubicBezTo>
                  <a:pt x="38" y="90"/>
                  <a:pt x="41" y="86"/>
                  <a:pt x="41" y="81"/>
                </a:cubicBezTo>
                <a:cubicBezTo>
                  <a:pt x="41" y="77"/>
                  <a:pt x="39" y="74"/>
                  <a:pt x="35" y="72"/>
                </a:cubicBezTo>
                <a:cubicBezTo>
                  <a:pt x="37" y="66"/>
                  <a:pt x="40" y="60"/>
                  <a:pt x="44" y="54"/>
                </a:cubicBezTo>
                <a:cubicBezTo>
                  <a:pt x="53" y="63"/>
                  <a:pt x="53" y="63"/>
                  <a:pt x="53" y="63"/>
                </a:cubicBezTo>
                <a:cubicBezTo>
                  <a:pt x="48" y="70"/>
                  <a:pt x="46" y="77"/>
                  <a:pt x="46" y="85"/>
                </a:cubicBezTo>
                <a:cubicBezTo>
                  <a:pt x="46" y="95"/>
                  <a:pt x="50" y="105"/>
                  <a:pt x="57" y="113"/>
                </a:cubicBezTo>
                <a:cubicBezTo>
                  <a:pt x="61" y="116"/>
                  <a:pt x="65" y="119"/>
                  <a:pt x="69" y="121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6"/>
                  <a:pt x="74" y="131"/>
                  <a:pt x="79" y="131"/>
                </a:cubicBezTo>
                <a:cubicBezTo>
                  <a:pt x="83" y="131"/>
                  <a:pt x="87" y="128"/>
                  <a:pt x="88" y="124"/>
                </a:cubicBezTo>
                <a:cubicBezTo>
                  <a:pt x="97" y="123"/>
                  <a:pt x="106" y="119"/>
                  <a:pt x="113" y="113"/>
                </a:cubicBezTo>
                <a:cubicBezTo>
                  <a:pt x="120" y="105"/>
                  <a:pt x="124" y="95"/>
                  <a:pt x="124" y="85"/>
                </a:cubicBezTo>
                <a:cubicBezTo>
                  <a:pt x="124" y="75"/>
                  <a:pt x="120" y="65"/>
                  <a:pt x="113" y="57"/>
                </a:cubicBezTo>
                <a:cubicBezTo>
                  <a:pt x="112" y="56"/>
                  <a:pt x="110" y="56"/>
                  <a:pt x="109" y="57"/>
                </a:cubicBezTo>
                <a:cubicBezTo>
                  <a:pt x="108" y="58"/>
                  <a:pt x="108" y="60"/>
                  <a:pt x="109" y="61"/>
                </a:cubicBezTo>
                <a:cubicBezTo>
                  <a:pt x="116" y="68"/>
                  <a:pt x="119" y="76"/>
                  <a:pt x="119" y="85"/>
                </a:cubicBezTo>
                <a:cubicBezTo>
                  <a:pt x="119" y="94"/>
                  <a:pt x="116" y="102"/>
                  <a:pt x="109" y="109"/>
                </a:cubicBezTo>
                <a:cubicBezTo>
                  <a:pt x="103" y="115"/>
                  <a:pt x="96" y="118"/>
                  <a:pt x="89" y="119"/>
                </a:cubicBezTo>
                <a:cubicBezTo>
                  <a:pt x="88" y="114"/>
                  <a:pt x="84" y="111"/>
                  <a:pt x="79" y="111"/>
                </a:cubicBezTo>
                <a:cubicBezTo>
                  <a:pt x="75" y="111"/>
                  <a:pt x="72" y="113"/>
                  <a:pt x="71" y="116"/>
                </a:cubicBezTo>
                <a:cubicBezTo>
                  <a:pt x="67" y="114"/>
                  <a:pt x="64" y="112"/>
                  <a:pt x="61" y="109"/>
                </a:cubicBezTo>
                <a:cubicBezTo>
                  <a:pt x="54" y="102"/>
                  <a:pt x="51" y="94"/>
                  <a:pt x="51" y="85"/>
                </a:cubicBezTo>
                <a:cubicBezTo>
                  <a:pt x="51" y="79"/>
                  <a:pt x="53" y="72"/>
                  <a:pt x="56" y="66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85"/>
                  <a:pt x="75" y="85"/>
                  <a:pt x="75" y="85"/>
                </a:cubicBezTo>
                <a:cubicBezTo>
                  <a:pt x="75" y="90"/>
                  <a:pt x="79" y="95"/>
                  <a:pt x="85" y="95"/>
                </a:cubicBezTo>
                <a:cubicBezTo>
                  <a:pt x="90" y="95"/>
                  <a:pt x="94" y="90"/>
                  <a:pt x="94" y="85"/>
                </a:cubicBezTo>
                <a:cubicBezTo>
                  <a:pt x="94" y="80"/>
                  <a:pt x="90" y="75"/>
                  <a:pt x="85" y="75"/>
                </a:cubicBezTo>
                <a:cubicBezTo>
                  <a:pt x="49" y="39"/>
                  <a:pt x="49" y="39"/>
                  <a:pt x="49" y="39"/>
                </a:cubicBezTo>
                <a:cubicBezTo>
                  <a:pt x="46" y="36"/>
                  <a:pt x="42" y="36"/>
                  <a:pt x="39" y="39"/>
                </a:cubicBezTo>
                <a:cubicBezTo>
                  <a:pt x="36" y="42"/>
                  <a:pt x="36" y="46"/>
                  <a:pt x="39" y="49"/>
                </a:cubicBezTo>
                <a:cubicBezTo>
                  <a:pt x="40" y="50"/>
                  <a:pt x="40" y="50"/>
                  <a:pt x="40" y="50"/>
                </a:cubicBezTo>
                <a:cubicBezTo>
                  <a:pt x="36" y="57"/>
                  <a:pt x="32" y="64"/>
                  <a:pt x="30" y="71"/>
                </a:cubicBezTo>
                <a:cubicBezTo>
                  <a:pt x="25" y="72"/>
                  <a:pt x="22" y="76"/>
                  <a:pt x="22" y="81"/>
                </a:cubicBezTo>
                <a:cubicBezTo>
                  <a:pt x="22" y="86"/>
                  <a:pt x="25" y="90"/>
                  <a:pt x="29" y="91"/>
                </a:cubicBezTo>
                <a:cubicBezTo>
                  <a:pt x="30" y="98"/>
                  <a:pt x="32" y="105"/>
                  <a:pt x="35" y="112"/>
                </a:cubicBezTo>
                <a:cubicBezTo>
                  <a:pt x="35" y="113"/>
                  <a:pt x="34" y="114"/>
                  <a:pt x="34" y="116"/>
                </a:cubicBezTo>
                <a:cubicBezTo>
                  <a:pt x="34" y="120"/>
                  <a:pt x="37" y="123"/>
                  <a:pt x="41" y="123"/>
                </a:cubicBezTo>
                <a:cubicBezTo>
                  <a:pt x="42" y="123"/>
                  <a:pt x="42" y="123"/>
                  <a:pt x="43" y="123"/>
                </a:cubicBezTo>
                <a:cubicBezTo>
                  <a:pt x="44" y="123"/>
                  <a:pt x="44" y="124"/>
                  <a:pt x="45" y="125"/>
                </a:cubicBezTo>
                <a:cubicBezTo>
                  <a:pt x="56" y="136"/>
                  <a:pt x="71" y="141"/>
                  <a:pt x="85" y="141"/>
                </a:cubicBezTo>
                <a:cubicBezTo>
                  <a:pt x="99" y="141"/>
                  <a:pt x="114" y="136"/>
                  <a:pt x="125" y="125"/>
                </a:cubicBezTo>
                <a:cubicBezTo>
                  <a:pt x="135" y="115"/>
                  <a:pt x="141" y="102"/>
                  <a:pt x="141" y="88"/>
                </a:cubicBezTo>
                <a:cubicBezTo>
                  <a:pt x="145" y="87"/>
                  <a:pt x="148" y="83"/>
                  <a:pt x="148" y="79"/>
                </a:cubicBezTo>
                <a:cubicBezTo>
                  <a:pt x="148" y="73"/>
                  <a:pt x="144" y="69"/>
                  <a:pt x="139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18"/>
          <p:cNvSpPr>
            <a:spLocks noEditPoints="1"/>
          </p:cNvSpPr>
          <p:nvPr/>
        </p:nvSpPr>
        <p:spPr bwMode="auto">
          <a:xfrm>
            <a:off x="9388806" y="3628549"/>
            <a:ext cx="538581" cy="463698"/>
          </a:xfrm>
          <a:custGeom>
            <a:avLst/>
            <a:gdLst>
              <a:gd name="T0" fmla="*/ 333 w 374"/>
              <a:gd name="T1" fmla="*/ 75 h 322"/>
              <a:gd name="T2" fmla="*/ 43 w 374"/>
              <a:gd name="T3" fmla="*/ 75 h 322"/>
              <a:gd name="T4" fmla="*/ 43 w 374"/>
              <a:gd name="T5" fmla="*/ 279 h 322"/>
              <a:gd name="T6" fmla="*/ 333 w 374"/>
              <a:gd name="T7" fmla="*/ 279 h 322"/>
              <a:gd name="T8" fmla="*/ 333 w 374"/>
              <a:gd name="T9" fmla="*/ 75 h 322"/>
              <a:gd name="T10" fmla="*/ 133 w 374"/>
              <a:gd name="T11" fmla="*/ 139 h 322"/>
              <a:gd name="T12" fmla="*/ 71 w 374"/>
              <a:gd name="T13" fmla="*/ 165 h 322"/>
              <a:gd name="T14" fmla="*/ 71 w 374"/>
              <a:gd name="T15" fmla="*/ 148 h 322"/>
              <a:gd name="T16" fmla="*/ 118 w 374"/>
              <a:gd name="T17" fmla="*/ 131 h 322"/>
              <a:gd name="T18" fmla="*/ 71 w 374"/>
              <a:gd name="T19" fmla="*/ 113 h 322"/>
              <a:gd name="T20" fmla="*/ 71 w 374"/>
              <a:gd name="T21" fmla="*/ 96 h 322"/>
              <a:gd name="T22" fmla="*/ 133 w 374"/>
              <a:gd name="T23" fmla="*/ 124 h 322"/>
              <a:gd name="T24" fmla="*/ 133 w 374"/>
              <a:gd name="T25" fmla="*/ 139 h 322"/>
              <a:gd name="T26" fmla="*/ 213 w 374"/>
              <a:gd name="T27" fmla="*/ 163 h 322"/>
              <a:gd name="T28" fmla="*/ 153 w 374"/>
              <a:gd name="T29" fmla="*/ 163 h 322"/>
              <a:gd name="T30" fmla="*/ 153 w 374"/>
              <a:gd name="T31" fmla="*/ 148 h 322"/>
              <a:gd name="T32" fmla="*/ 213 w 374"/>
              <a:gd name="T33" fmla="*/ 148 h 322"/>
              <a:gd name="T34" fmla="*/ 213 w 374"/>
              <a:gd name="T35" fmla="*/ 163 h 322"/>
              <a:gd name="T36" fmla="*/ 0 w 374"/>
              <a:gd name="T37" fmla="*/ 0 h 322"/>
              <a:gd name="T38" fmla="*/ 0 w 374"/>
              <a:gd name="T39" fmla="*/ 322 h 322"/>
              <a:gd name="T40" fmla="*/ 374 w 374"/>
              <a:gd name="T41" fmla="*/ 322 h 322"/>
              <a:gd name="T42" fmla="*/ 374 w 374"/>
              <a:gd name="T43" fmla="*/ 0 h 322"/>
              <a:gd name="T44" fmla="*/ 0 w 374"/>
              <a:gd name="T45" fmla="*/ 0 h 322"/>
              <a:gd name="T46" fmla="*/ 354 w 374"/>
              <a:gd name="T47" fmla="*/ 300 h 322"/>
              <a:gd name="T48" fmla="*/ 22 w 374"/>
              <a:gd name="T49" fmla="*/ 300 h 322"/>
              <a:gd name="T50" fmla="*/ 22 w 374"/>
              <a:gd name="T51" fmla="*/ 53 h 322"/>
              <a:gd name="T52" fmla="*/ 354 w 374"/>
              <a:gd name="T53" fmla="*/ 53 h 322"/>
              <a:gd name="T54" fmla="*/ 354 w 374"/>
              <a:gd name="T55" fmla="*/ 300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4" h="322">
                <a:moveTo>
                  <a:pt x="333" y="75"/>
                </a:moveTo>
                <a:lnTo>
                  <a:pt x="43" y="75"/>
                </a:lnTo>
                <a:lnTo>
                  <a:pt x="43" y="279"/>
                </a:lnTo>
                <a:lnTo>
                  <a:pt x="333" y="279"/>
                </a:lnTo>
                <a:lnTo>
                  <a:pt x="333" y="75"/>
                </a:lnTo>
                <a:close/>
                <a:moveTo>
                  <a:pt x="133" y="139"/>
                </a:moveTo>
                <a:lnTo>
                  <a:pt x="71" y="165"/>
                </a:lnTo>
                <a:lnTo>
                  <a:pt x="71" y="148"/>
                </a:lnTo>
                <a:lnTo>
                  <a:pt x="118" y="131"/>
                </a:lnTo>
                <a:lnTo>
                  <a:pt x="71" y="113"/>
                </a:lnTo>
                <a:lnTo>
                  <a:pt x="71" y="96"/>
                </a:lnTo>
                <a:lnTo>
                  <a:pt x="133" y="124"/>
                </a:lnTo>
                <a:lnTo>
                  <a:pt x="133" y="139"/>
                </a:lnTo>
                <a:close/>
                <a:moveTo>
                  <a:pt x="213" y="163"/>
                </a:moveTo>
                <a:lnTo>
                  <a:pt x="153" y="163"/>
                </a:lnTo>
                <a:lnTo>
                  <a:pt x="153" y="148"/>
                </a:lnTo>
                <a:lnTo>
                  <a:pt x="213" y="148"/>
                </a:lnTo>
                <a:lnTo>
                  <a:pt x="213" y="163"/>
                </a:lnTo>
                <a:close/>
                <a:moveTo>
                  <a:pt x="0" y="0"/>
                </a:moveTo>
                <a:lnTo>
                  <a:pt x="0" y="322"/>
                </a:lnTo>
                <a:lnTo>
                  <a:pt x="374" y="322"/>
                </a:lnTo>
                <a:lnTo>
                  <a:pt x="374" y="0"/>
                </a:lnTo>
                <a:lnTo>
                  <a:pt x="0" y="0"/>
                </a:lnTo>
                <a:close/>
                <a:moveTo>
                  <a:pt x="354" y="300"/>
                </a:moveTo>
                <a:lnTo>
                  <a:pt x="22" y="300"/>
                </a:lnTo>
                <a:lnTo>
                  <a:pt x="22" y="53"/>
                </a:lnTo>
                <a:lnTo>
                  <a:pt x="354" y="53"/>
                </a:lnTo>
                <a:lnTo>
                  <a:pt x="354" y="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95844" y="3603582"/>
            <a:ext cx="655226" cy="455058"/>
            <a:chOff x="5895844" y="3603582"/>
            <a:chExt cx="655226" cy="455058"/>
          </a:xfrm>
        </p:grpSpPr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5895844" y="3698625"/>
              <a:ext cx="655226" cy="32833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5992328" y="3603582"/>
              <a:ext cx="462258" cy="455058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7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5160" y="1372916"/>
            <a:ext cx="8572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900" b="1" dirty="0">
                <a:solidFill>
                  <a:schemeClr val="bg1"/>
                </a:solidFill>
              </a:rPr>
              <a:t>2</a:t>
            </a:r>
            <a:endParaRPr lang="zh-CN" altLang="en-US" sz="199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0" y="2778865"/>
            <a:ext cx="4781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具体思路</a:t>
            </a:r>
          </a:p>
        </p:txBody>
      </p:sp>
    </p:spTree>
    <p:extLst>
      <p:ext uri="{BB962C8B-B14F-4D97-AF65-F5344CB8AC3E}">
        <p14:creationId xmlns:p14="http://schemas.microsoft.com/office/powerpoint/2010/main" val="357110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28918D-B01F-4B76-8CF1-15A6CAF69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4937" y="524209"/>
            <a:ext cx="3213677" cy="568180"/>
          </a:xfrm>
        </p:spPr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视图思路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9C261F-AE53-4997-8404-BB5D3A5EBDD4}"/>
              </a:ext>
            </a:extLst>
          </p:cNvPr>
          <p:cNvSpPr/>
          <p:nvPr/>
        </p:nvSpPr>
        <p:spPr>
          <a:xfrm>
            <a:off x="320233" y="3301677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 err="1">
                <a:solidFill>
                  <a:schemeClr val="bg1"/>
                </a:solidFill>
              </a:rPr>
              <a:t>LoginBegin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6F10C6-CCAB-4AAE-8FF9-967586500317}"/>
              </a:ext>
            </a:extLst>
          </p:cNvPr>
          <p:cNvSpPr/>
          <p:nvPr/>
        </p:nvSpPr>
        <p:spPr>
          <a:xfrm>
            <a:off x="2480840" y="3301677"/>
            <a:ext cx="1489276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Login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C92E7E-2683-4EEE-B0B6-AA40DF9B802B}"/>
              </a:ext>
            </a:extLst>
          </p:cNvPr>
          <p:cNvSpPr/>
          <p:nvPr/>
        </p:nvSpPr>
        <p:spPr>
          <a:xfrm>
            <a:off x="4400308" y="2099839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用户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35D9DED-BC61-4E4C-987B-DF9FC25CD8A2}"/>
              </a:ext>
            </a:extLst>
          </p:cNvPr>
          <p:cNvSpPr/>
          <p:nvPr/>
        </p:nvSpPr>
        <p:spPr>
          <a:xfrm>
            <a:off x="4400308" y="4636369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管理员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47DA98A-17A6-4022-BD10-776B6CD2FEAB}"/>
              </a:ext>
            </a:extLst>
          </p:cNvPr>
          <p:cNvSpPr/>
          <p:nvPr/>
        </p:nvSpPr>
        <p:spPr>
          <a:xfrm>
            <a:off x="6651346" y="1077552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查询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BAC9E85-10C4-4CA6-B2F9-D2D6C5D396C5}"/>
              </a:ext>
            </a:extLst>
          </p:cNvPr>
          <p:cNvSpPr/>
          <p:nvPr/>
        </p:nvSpPr>
        <p:spPr>
          <a:xfrm>
            <a:off x="6606222" y="2985631"/>
            <a:ext cx="1549071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修改密码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B9E771-D404-442A-A67A-A903078E01A1}"/>
              </a:ext>
            </a:extLst>
          </p:cNvPr>
          <p:cNvSpPr/>
          <p:nvPr/>
        </p:nvSpPr>
        <p:spPr>
          <a:xfrm>
            <a:off x="6643854" y="3908982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查询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BFC838E-F9F0-45CE-BD5E-571B4BA64EE3}"/>
              </a:ext>
            </a:extLst>
          </p:cNvPr>
          <p:cNvSpPr/>
          <p:nvPr/>
        </p:nvSpPr>
        <p:spPr>
          <a:xfrm>
            <a:off x="6617814" y="4867497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增加删除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E1C672E-50CE-4182-ADB2-6934569606D5}"/>
              </a:ext>
            </a:extLst>
          </p:cNvPr>
          <p:cNvSpPr/>
          <p:nvPr/>
        </p:nvSpPr>
        <p:spPr>
          <a:xfrm>
            <a:off x="9452650" y="2910903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增加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2D605FC-3E68-46B6-9F48-9F84893C7962}"/>
              </a:ext>
            </a:extLst>
          </p:cNvPr>
          <p:cNvSpPr/>
          <p:nvPr/>
        </p:nvSpPr>
        <p:spPr>
          <a:xfrm>
            <a:off x="9452650" y="4867497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删除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DA5FB3-5E1F-4A28-834D-B843882535F2}"/>
              </a:ext>
            </a:extLst>
          </p:cNvPr>
          <p:cNvCxnSpPr>
            <a:cxnSpLocks/>
            <a:stCxn id="22" idx="3"/>
            <a:endCxn id="54" idx="1"/>
          </p:cNvCxnSpPr>
          <p:nvPr/>
        </p:nvCxnSpPr>
        <p:spPr>
          <a:xfrm flipV="1">
            <a:off x="8140846" y="3287081"/>
            <a:ext cx="1311804" cy="998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6AE4BB6-1D42-4740-8643-3079FF08B9E3}"/>
              </a:ext>
            </a:extLst>
          </p:cNvPr>
          <p:cNvCxnSpPr>
            <a:stCxn id="22" idx="3"/>
            <a:endCxn id="55" idx="1"/>
          </p:cNvCxnSpPr>
          <p:nvPr/>
        </p:nvCxnSpPr>
        <p:spPr>
          <a:xfrm>
            <a:off x="8140846" y="4285160"/>
            <a:ext cx="1311804" cy="958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55BFC6E-2381-4166-B900-E40E67E51BD6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V="1">
            <a:off x="5897300" y="1453730"/>
            <a:ext cx="754046" cy="1022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5B5AEC2-1230-4643-A3A4-9ECED54D4B4C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5897300" y="2476017"/>
            <a:ext cx="708922" cy="885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81645BF-B65F-4EA9-A947-B27823B6BF1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970116" y="2476017"/>
            <a:ext cx="430192" cy="120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69CE3CD-3566-4637-A07B-34C11D8348F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3970116" y="3677855"/>
            <a:ext cx="430192" cy="1334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0FBB993-F028-43AE-97B1-D225A95929A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817225" y="3677855"/>
            <a:ext cx="6636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DC9EC92B-5DBF-4FDF-B7DD-36EE1E5398A5}"/>
              </a:ext>
            </a:extLst>
          </p:cNvPr>
          <p:cNvSpPr/>
          <p:nvPr/>
        </p:nvSpPr>
        <p:spPr>
          <a:xfrm>
            <a:off x="6591775" y="5850980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修改密码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DB66CAB-B446-4F70-8800-9EE7489A85A7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>
            <a:off x="5897300" y="5012547"/>
            <a:ext cx="694475" cy="1214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D742906-4541-491F-97FB-783C8610B4E5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5897300" y="5012547"/>
            <a:ext cx="720514" cy="231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739302B-32DC-403C-BE3F-FDCD3C12EF7E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 flipV="1">
            <a:off x="5897300" y="4285160"/>
            <a:ext cx="746554" cy="727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C64D6C56-1E37-4E46-823F-BD8AE53FCE64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rot="16200000" flipH="1" flipV="1">
            <a:off x="3586222" y="1739095"/>
            <a:ext cx="1201838" cy="1923326"/>
          </a:xfrm>
          <a:prstGeom prst="bentConnector3">
            <a:avLst>
              <a:gd name="adj1" fmla="val -190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DD908CBE-9A54-4D59-9A41-C6F400CB9AE6}"/>
              </a:ext>
            </a:extLst>
          </p:cNvPr>
          <p:cNvSpPr/>
          <p:nvPr/>
        </p:nvSpPr>
        <p:spPr>
          <a:xfrm>
            <a:off x="3363900" y="962884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切换用户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0D6525C-9E65-4E0A-ABB2-519A6E3B069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148804" y="5388724"/>
            <a:ext cx="0" cy="667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EB26446-CDF1-4F02-80F9-86D69905C0E3}"/>
              </a:ext>
            </a:extLst>
          </p:cNvPr>
          <p:cNvSpPr/>
          <p:nvPr/>
        </p:nvSpPr>
        <p:spPr>
          <a:xfrm>
            <a:off x="4702211" y="6072910"/>
            <a:ext cx="893185" cy="5217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ED5E346F-8822-443B-ACD4-CDFE372F6CB9}"/>
              </a:ext>
            </a:extLst>
          </p:cNvPr>
          <p:cNvSpPr/>
          <p:nvPr/>
        </p:nvSpPr>
        <p:spPr>
          <a:xfrm>
            <a:off x="5595396" y="1038214"/>
            <a:ext cx="893185" cy="5217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53E06A-180D-453A-9509-AADABB4C6A5F}"/>
              </a:ext>
            </a:extLst>
          </p:cNvPr>
          <p:cNvCxnSpPr>
            <a:stCxn id="11" idx="0"/>
            <a:endCxn id="116" idx="2"/>
          </p:cNvCxnSpPr>
          <p:nvPr/>
        </p:nvCxnSpPr>
        <p:spPr>
          <a:xfrm flipV="1">
            <a:off x="5148804" y="1559975"/>
            <a:ext cx="893185" cy="539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1D774C9-F756-4CD3-BCF9-9A1DC341FB6E}"/>
              </a:ext>
            </a:extLst>
          </p:cNvPr>
          <p:cNvSpPr/>
          <p:nvPr/>
        </p:nvSpPr>
        <p:spPr>
          <a:xfrm>
            <a:off x="2483734" y="5581435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发布信息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C0E87B-1BF4-42C3-835F-5E95687C9F2A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3980726" y="5012547"/>
            <a:ext cx="419582" cy="945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5E76EAE-68A3-47B5-A52A-8268719C64E0}"/>
              </a:ext>
            </a:extLst>
          </p:cNvPr>
          <p:cNvSpPr/>
          <p:nvPr/>
        </p:nvSpPr>
        <p:spPr>
          <a:xfrm>
            <a:off x="6658301" y="1987591"/>
            <a:ext cx="1496992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接收信息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36817B5-CFCB-4EEA-A49E-750492F05004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5897300" y="2363769"/>
            <a:ext cx="761001" cy="1122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58C04FF-A116-4916-B82B-277710AE3110}"/>
              </a:ext>
            </a:extLst>
          </p:cNvPr>
          <p:cNvSpPr/>
          <p:nvPr/>
        </p:nvSpPr>
        <p:spPr>
          <a:xfrm>
            <a:off x="4182304" y="3357200"/>
            <a:ext cx="2088273" cy="75235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</a:rPr>
              <a:t>打开本地文档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9CD79F3-4E92-4E3E-A1B1-4B6178411B83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5148804" y="2852194"/>
            <a:ext cx="77637" cy="505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A1FAD5-14BE-41DA-8218-8A4553979973}"/>
              </a:ext>
            </a:extLst>
          </p:cNvPr>
          <p:cNvCxnSpPr>
            <a:cxnSpLocks/>
            <a:stCxn id="14" idx="0"/>
            <a:endCxn id="34" idx="2"/>
          </p:cNvCxnSpPr>
          <p:nvPr/>
        </p:nvCxnSpPr>
        <p:spPr>
          <a:xfrm flipV="1">
            <a:off x="5148804" y="4109555"/>
            <a:ext cx="77637" cy="526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9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459BD98-BE99-4D98-8414-9743E8289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7460" y="494160"/>
            <a:ext cx="3014668" cy="568180"/>
          </a:xfrm>
        </p:spPr>
        <p:txBody>
          <a:bodyPr/>
          <a:lstStyle/>
          <a:p>
            <a:r>
              <a:rPr lang="zh-CN" altLang="en-US" dirty="0"/>
              <a:t>数据库操作思路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F636D4D-77C7-4092-B803-5253E493DFE5}"/>
              </a:ext>
            </a:extLst>
          </p:cNvPr>
          <p:cNvSpPr/>
          <p:nvPr/>
        </p:nvSpPr>
        <p:spPr>
          <a:xfrm>
            <a:off x="1386913" y="3954269"/>
            <a:ext cx="1635889" cy="84206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连接数据库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分包：</a:t>
            </a:r>
            <a:r>
              <a:rPr lang="en-US" altLang="zh-CN" sz="2000" dirty="0" err="1">
                <a:solidFill>
                  <a:schemeClr val="bg1"/>
                </a:solidFill>
              </a:rPr>
              <a:t>util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5ABA31-4E38-4ACE-BD1A-631283EB1B69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022802" y="4375299"/>
            <a:ext cx="14178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9CD788B-ADB8-4940-97AE-98795DDA0C2D}"/>
              </a:ext>
            </a:extLst>
          </p:cNvPr>
          <p:cNvSpPr/>
          <p:nvPr/>
        </p:nvSpPr>
        <p:spPr>
          <a:xfrm>
            <a:off x="4440700" y="3549515"/>
            <a:ext cx="2048720" cy="165156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获取数据库连接对象</a:t>
            </a:r>
            <a:r>
              <a:rPr lang="en-US" altLang="zh-CN" sz="2000" dirty="0">
                <a:solidFill>
                  <a:schemeClr val="bg1"/>
                </a:solidFill>
              </a:rPr>
              <a:t>con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分包：</a:t>
            </a:r>
            <a:r>
              <a:rPr lang="en-US" altLang="zh-CN" sz="2000" dirty="0" err="1">
                <a:solidFill>
                  <a:schemeClr val="bg1"/>
                </a:solidFill>
              </a:rPr>
              <a:t>basedao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D77268D-AD01-411F-9BD3-0E599263BEE5}"/>
              </a:ext>
            </a:extLst>
          </p:cNvPr>
          <p:cNvSpPr/>
          <p:nvPr/>
        </p:nvSpPr>
        <p:spPr>
          <a:xfrm>
            <a:off x="7621234" y="3060787"/>
            <a:ext cx="2341944" cy="97745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Admin</a:t>
            </a:r>
            <a:r>
              <a:rPr lang="zh-CN" altLang="en-US" sz="2000" dirty="0">
                <a:solidFill>
                  <a:schemeClr val="bg1"/>
                </a:solidFill>
              </a:rPr>
              <a:t>操作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分包：</a:t>
            </a:r>
            <a:r>
              <a:rPr lang="en-US" altLang="zh-CN" sz="2000" dirty="0" err="1">
                <a:solidFill>
                  <a:schemeClr val="bg1"/>
                </a:solidFill>
              </a:rPr>
              <a:t>admindao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55EFC3-93D7-416B-8AA2-180BF801216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489420" y="3549515"/>
            <a:ext cx="1131814" cy="825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642FA11-F0EC-45D2-9D60-E4D519ACCCF6}"/>
              </a:ext>
            </a:extLst>
          </p:cNvPr>
          <p:cNvSpPr/>
          <p:nvPr/>
        </p:nvSpPr>
        <p:spPr>
          <a:xfrm>
            <a:off x="7689328" y="4864027"/>
            <a:ext cx="2341944" cy="97745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Student</a:t>
            </a:r>
            <a:r>
              <a:rPr lang="zh-CN" altLang="en-US" sz="2000" dirty="0">
                <a:solidFill>
                  <a:schemeClr val="bg1"/>
                </a:solidFill>
              </a:rPr>
              <a:t>操作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分包：</a:t>
            </a:r>
            <a:r>
              <a:rPr lang="en-US" altLang="zh-CN" sz="2000" dirty="0" err="1">
                <a:solidFill>
                  <a:schemeClr val="bg1"/>
                </a:solidFill>
              </a:rPr>
              <a:t>studentdao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64C4CC-B15B-45CD-96F2-2ECE4C65CAA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6489420" y="4375299"/>
            <a:ext cx="1199908" cy="9774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AF802BD-4358-4395-8ED4-A25BAF80635A}"/>
              </a:ext>
            </a:extLst>
          </p:cNvPr>
          <p:cNvSpPr/>
          <p:nvPr/>
        </p:nvSpPr>
        <p:spPr>
          <a:xfrm>
            <a:off x="7509753" y="1094728"/>
            <a:ext cx="4395075" cy="999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   </a:t>
            </a:r>
            <a:r>
              <a:rPr lang="en-US" altLang="zh-CN" dirty="0" err="1"/>
              <a:t>jdbc</a:t>
            </a:r>
            <a:r>
              <a:rPr lang="en-US" altLang="zh-CN" dirty="0"/>
              <a:t> Driver  </a:t>
            </a:r>
            <a:r>
              <a:rPr lang="zh-CN" altLang="en-US" dirty="0"/>
              <a:t>驱动</a:t>
            </a:r>
            <a:endParaRPr lang="en-US" altLang="zh-CN" dirty="0"/>
          </a:p>
          <a:p>
            <a:pPr algn="ctr"/>
            <a:r>
              <a:rPr lang="en-US" altLang="zh-CN" dirty="0"/>
              <a:t>con = </a:t>
            </a:r>
            <a:r>
              <a:rPr lang="en-US" altLang="zh-CN" dirty="0" err="1"/>
              <a:t>DriverManager.</a:t>
            </a:r>
            <a:r>
              <a:rPr lang="en-US" altLang="zh-CN" i="1" dirty="0" err="1"/>
              <a:t>getConnection</a:t>
            </a:r>
            <a:r>
              <a:rPr lang="en-US" altLang="zh-CN" i="1" dirty="0"/>
              <a:t>(URL, </a:t>
            </a:r>
            <a:r>
              <a:rPr lang="en-US" altLang="zh-CN" i="1" dirty="0" err="1"/>
              <a:t>dbUsername</a:t>
            </a:r>
            <a:r>
              <a:rPr lang="en-US" altLang="zh-CN" i="1" dirty="0"/>
              <a:t>, </a:t>
            </a:r>
            <a:r>
              <a:rPr lang="en-US" altLang="zh-CN" i="1" dirty="0" err="1"/>
              <a:t>dbPassword</a:t>
            </a:r>
            <a:r>
              <a:rPr lang="en-US" altLang="zh-CN" i="1" dirty="0"/>
              <a:t>);</a:t>
            </a:r>
            <a:endParaRPr lang="en-US" altLang="zh-CN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78DB1E2-03D5-43A2-BE01-6B5FF7770B11}"/>
              </a:ext>
            </a:extLst>
          </p:cNvPr>
          <p:cNvSpPr/>
          <p:nvPr/>
        </p:nvSpPr>
        <p:spPr>
          <a:xfrm>
            <a:off x="922276" y="1621447"/>
            <a:ext cx="2760113" cy="146151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其中的腾讯云</a:t>
            </a:r>
            <a:r>
              <a:rPr lang="en-US" altLang="zh-CN" sz="2000" dirty="0" err="1">
                <a:solidFill>
                  <a:schemeClr val="bg1"/>
                </a:solidFill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</a:rPr>
              <a:t>也一样，获取到外网</a:t>
            </a:r>
            <a:r>
              <a:rPr lang="en-US" altLang="zh-CN" sz="2000" dirty="0">
                <a:solidFill>
                  <a:schemeClr val="bg1"/>
                </a:solidFill>
              </a:rPr>
              <a:t>IP</a:t>
            </a:r>
            <a:r>
              <a:rPr lang="zh-CN" altLang="en-US" sz="2000" dirty="0">
                <a:solidFill>
                  <a:schemeClr val="bg1"/>
                </a:solidFill>
              </a:rPr>
              <a:t>及端口，可连接数据库</a:t>
            </a:r>
          </a:p>
        </p:txBody>
      </p:sp>
    </p:spTree>
    <p:extLst>
      <p:ext uri="{BB962C8B-B14F-4D97-AF65-F5344CB8AC3E}">
        <p14:creationId xmlns:p14="http://schemas.microsoft.com/office/powerpoint/2010/main" val="57358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0A080E-542E-4B7C-8137-25C92556F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6538" y="526548"/>
            <a:ext cx="3213677" cy="568180"/>
          </a:xfrm>
        </p:spPr>
        <p:txBody>
          <a:bodyPr/>
          <a:lstStyle/>
          <a:p>
            <a:r>
              <a:rPr lang="zh-CN" altLang="en-US" dirty="0"/>
              <a:t>修改密码思路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B515BE3-FE10-447C-B31B-E8CE9074CB2D}"/>
              </a:ext>
            </a:extLst>
          </p:cNvPr>
          <p:cNvSpPr/>
          <p:nvPr/>
        </p:nvSpPr>
        <p:spPr>
          <a:xfrm>
            <a:off x="729574" y="2755051"/>
            <a:ext cx="1935805" cy="99982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Login</a:t>
            </a:r>
            <a:r>
              <a:rPr lang="zh-CN" altLang="en-US" sz="2000" dirty="0">
                <a:solidFill>
                  <a:schemeClr val="bg1"/>
                </a:solidFill>
              </a:rPr>
              <a:t>界面传用户名（参数）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49ABB3-0D42-40F6-88BB-959840606970}"/>
              </a:ext>
            </a:extLst>
          </p:cNvPr>
          <p:cNvSpPr/>
          <p:nvPr/>
        </p:nvSpPr>
        <p:spPr>
          <a:xfrm>
            <a:off x="3625195" y="2755051"/>
            <a:ext cx="3032959" cy="107658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主界面用全局变量接收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（学生）（管理员）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B27D95-0F9C-4063-9164-78C65CA13C7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665379" y="3254964"/>
            <a:ext cx="959816" cy="38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811763D-FDEC-47D0-917D-D20A8F997A4A}"/>
              </a:ext>
            </a:extLst>
          </p:cNvPr>
          <p:cNvSpPr/>
          <p:nvPr/>
        </p:nvSpPr>
        <p:spPr>
          <a:xfrm>
            <a:off x="7856789" y="2678290"/>
            <a:ext cx="2357253" cy="107658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接收全局变量参数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修改密码界面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3ECE233-CD1F-4636-9384-BC799575D77A}"/>
              </a:ext>
            </a:extLst>
          </p:cNvPr>
          <p:cNvCxnSpPr>
            <a:cxnSpLocks/>
          </p:cNvCxnSpPr>
          <p:nvPr/>
        </p:nvCxnSpPr>
        <p:spPr>
          <a:xfrm flipV="1">
            <a:off x="6658154" y="3254962"/>
            <a:ext cx="123258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07494BF-7DC6-4334-9945-BB6AE7F86303}"/>
              </a:ext>
            </a:extLst>
          </p:cNvPr>
          <p:cNvSpPr/>
          <p:nvPr/>
        </p:nvSpPr>
        <p:spPr>
          <a:xfrm>
            <a:off x="7856789" y="4692611"/>
            <a:ext cx="2426886" cy="99982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显示用户名并且用户名不可更改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C8E649-C5EF-4473-A00F-CF0EC050057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035416" y="3754876"/>
            <a:ext cx="34816" cy="937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FD21A09-96FD-4A67-9002-07301CD81F59}"/>
              </a:ext>
            </a:extLst>
          </p:cNvPr>
          <p:cNvSpPr/>
          <p:nvPr/>
        </p:nvSpPr>
        <p:spPr>
          <a:xfrm>
            <a:off x="8523255" y="1094728"/>
            <a:ext cx="3381573" cy="999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XXX.Editable</a:t>
            </a:r>
            <a:r>
              <a:rPr lang="en-US" altLang="zh-CN" dirty="0"/>
              <a:t>(false);</a:t>
            </a:r>
          </a:p>
          <a:p>
            <a:pPr algn="ctr"/>
            <a:r>
              <a:rPr lang="zh-CN" altLang="en-US" dirty="0"/>
              <a:t>来使</a:t>
            </a:r>
            <a:r>
              <a:rPr lang="en-US" altLang="zh-CN" dirty="0"/>
              <a:t>XXX</a:t>
            </a:r>
            <a:r>
              <a:rPr lang="zh-CN" altLang="en-US" dirty="0"/>
              <a:t>框无法修改操作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406251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586</Words>
  <Application>Microsoft Office PowerPoint</Application>
  <PresentationFormat>宽屏</PresentationFormat>
  <Paragraphs>179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Calibri</vt:lpstr>
      <vt:lpstr>Segoe UI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JAIN</cp:lastModifiedBy>
  <cp:revision>68</cp:revision>
  <dcterms:created xsi:type="dcterms:W3CDTF">2015-07-31T08:15:03Z</dcterms:created>
  <dcterms:modified xsi:type="dcterms:W3CDTF">2018-05-05T09:03:21Z</dcterms:modified>
</cp:coreProperties>
</file>