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75" r:id="rId5"/>
    <p:sldId id="276" r:id="rId6"/>
    <p:sldId id="277" r:id="rId7"/>
    <p:sldId id="263" r:id="rId8"/>
    <p:sldId id="274" r:id="rId9"/>
    <p:sldId id="260" r:id="rId10"/>
    <p:sldId id="261" r:id="rId11"/>
    <p:sldId id="266" r:id="rId12"/>
    <p:sldId id="26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6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E5B20A-CF86-4AEA-8990-DF8832085113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45D4E5-568D-4959-8B5B-BC8D6BD446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5B20A-CF86-4AEA-8990-DF8832085113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5D4E5-568D-4959-8B5B-BC8D6BD446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5B20A-CF86-4AEA-8990-DF8832085113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5D4E5-568D-4959-8B5B-BC8D6BD446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5B20A-CF86-4AEA-8990-DF8832085113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5D4E5-568D-4959-8B5B-BC8D6BD446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5B20A-CF86-4AEA-8990-DF8832085113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5D4E5-568D-4959-8B5B-BC8D6BD446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5B20A-CF86-4AEA-8990-DF8832085113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5D4E5-568D-4959-8B5B-BC8D6BD446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5B20A-CF86-4AEA-8990-DF8832085113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5D4E5-568D-4959-8B5B-BC8D6BD446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5B20A-CF86-4AEA-8990-DF8832085113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5D4E5-568D-4959-8B5B-BC8D6BD446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5B20A-CF86-4AEA-8990-DF8832085113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5D4E5-568D-4959-8B5B-BC8D6BD446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DE5B20A-CF86-4AEA-8990-DF8832085113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45D4E5-568D-4959-8B5B-BC8D6BD446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E5B20A-CF86-4AEA-8990-DF8832085113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45D4E5-568D-4959-8B5B-BC8D6BD446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DE5B20A-CF86-4AEA-8990-DF8832085113}" type="datetimeFigureOut">
              <a:rPr lang="ko-KR" altLang="en-US" smtClean="0"/>
              <a:t>2023-07-02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C45D4E5-568D-4959-8B5B-BC8D6BD446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</a:t>
            </a:r>
            <a:r>
              <a:rPr lang="en-US" altLang="ko-KR" dirty="0" err="1" smtClean="0">
                <a:solidFill>
                  <a:srgbClr val="00B050"/>
                </a:solidFill>
              </a:rPr>
              <a:t>M</a:t>
            </a:r>
            <a:r>
              <a:rPr lang="en-US" altLang="ko-KR" dirty="0" err="1" smtClean="0"/>
              <a:t>artpa</a:t>
            </a:r>
            <a:r>
              <a:rPr lang="en-US" altLang="ko-KR" dirty="0" err="1" smtClean="0">
                <a:solidFill>
                  <a:srgbClr val="00B050"/>
                </a:solidFill>
              </a:rPr>
              <a:t>L</a:t>
            </a:r>
            <a:r>
              <a:rPr lang="en-US" altLang="ko-KR" dirty="0" err="1" smtClean="0"/>
              <a:t>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내 손바닥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paLm</a:t>
            </a:r>
            <a:r>
              <a:rPr lang="en-US" altLang="ko-KR" dirty="0" smtClean="0"/>
              <a:t>)</a:t>
            </a:r>
            <a:r>
              <a:rPr lang="ko-KR" altLang="en-US" dirty="0" smtClean="0"/>
              <a:t> 안에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똑똑한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sMart</a:t>
            </a:r>
            <a:r>
              <a:rPr lang="en-US" altLang="ko-KR" dirty="0" smtClean="0"/>
              <a:t>)</a:t>
            </a:r>
            <a:r>
              <a:rPr lang="ko-KR" altLang="en-US" dirty="0" smtClean="0"/>
              <a:t> 농장입니다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1"/>
          </a:xfrm>
        </p:spPr>
        <p:txBody>
          <a:bodyPr/>
          <a:lstStyle/>
          <a:p>
            <a:r>
              <a:rPr lang="ko-KR" altLang="en-US" smtClean="0"/>
              <a:t>내농장관리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IOT </a:t>
            </a:r>
            <a:r>
              <a:rPr lang="ko-KR" altLang="en-US" dirty="0" smtClean="0"/>
              <a:t>설</a:t>
            </a:r>
            <a:r>
              <a:rPr lang="ko-KR" altLang="en-US" dirty="0" smtClean="0"/>
              <a:t>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2132856"/>
            <a:ext cx="914400" cy="288032"/>
          </a:xfrm>
          <a:prstGeom prst="rect">
            <a:avLst/>
          </a:prstGeom>
          <a:noFill/>
          <a:ln w="222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UI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61456" y="2132856"/>
            <a:ext cx="914400" cy="288032"/>
          </a:xfrm>
          <a:prstGeom prst="rect">
            <a:avLst/>
          </a:prstGeom>
          <a:noFill/>
          <a:ln w="222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WAS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67944" y="2132856"/>
            <a:ext cx="914400" cy="288032"/>
          </a:xfrm>
          <a:prstGeom prst="rect">
            <a:avLst/>
          </a:prstGeom>
          <a:noFill/>
          <a:ln w="222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Broker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2120" y="2132856"/>
            <a:ext cx="914400" cy="288032"/>
          </a:xfrm>
          <a:prstGeom prst="rect">
            <a:avLst/>
          </a:prstGeom>
          <a:noFill/>
          <a:ln w="222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IOT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08304" y="2132856"/>
            <a:ext cx="914400" cy="288032"/>
          </a:xfrm>
          <a:prstGeom prst="rect">
            <a:avLst/>
          </a:prstGeom>
          <a:noFill/>
          <a:ln w="222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농</a:t>
            </a:r>
            <a:r>
              <a:rPr lang="ko-KR" altLang="en-US" sz="1400" dirty="0">
                <a:solidFill>
                  <a:schemeClr val="tx1"/>
                </a:solidFill>
              </a:rPr>
              <a:t>장</a:t>
            </a:r>
          </a:p>
        </p:txBody>
      </p:sp>
      <p:cxnSp>
        <p:nvCxnSpPr>
          <p:cNvPr id="12" name="직선 연결선 11"/>
          <p:cNvCxnSpPr>
            <a:stCxn id="6" idx="2"/>
          </p:cNvCxnSpPr>
          <p:nvPr/>
        </p:nvCxnSpPr>
        <p:spPr>
          <a:xfrm flipH="1">
            <a:off x="899592" y="2420888"/>
            <a:ext cx="25152" cy="3960440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2"/>
          </p:cNvCxnSpPr>
          <p:nvPr/>
        </p:nvCxnSpPr>
        <p:spPr>
          <a:xfrm flipH="1">
            <a:off x="2790424" y="2420888"/>
            <a:ext cx="28232" cy="3960440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2"/>
          </p:cNvCxnSpPr>
          <p:nvPr/>
        </p:nvCxnSpPr>
        <p:spPr>
          <a:xfrm flipH="1">
            <a:off x="4506665" y="2420888"/>
            <a:ext cx="18479" cy="2592288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9" idx="2"/>
          </p:cNvCxnSpPr>
          <p:nvPr/>
        </p:nvCxnSpPr>
        <p:spPr>
          <a:xfrm flipH="1">
            <a:off x="6091354" y="2420888"/>
            <a:ext cx="17966" cy="2520280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2"/>
          </p:cNvCxnSpPr>
          <p:nvPr/>
        </p:nvCxnSpPr>
        <p:spPr>
          <a:xfrm flipH="1">
            <a:off x="7740352" y="2420888"/>
            <a:ext cx="25152" cy="3528392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971600" y="2780928"/>
            <a:ext cx="1872208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31640" y="2564904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농장현상태요청</a:t>
            </a:r>
            <a:endParaRPr lang="ko-KR" altLang="en-US" sz="1100" dirty="0"/>
          </a:p>
        </p:txBody>
      </p:sp>
      <p:sp>
        <p:nvSpPr>
          <p:cNvPr id="37" name="직사각형 36"/>
          <p:cNvSpPr/>
          <p:nvPr/>
        </p:nvSpPr>
        <p:spPr>
          <a:xfrm>
            <a:off x="2736632" y="2780928"/>
            <a:ext cx="72008" cy="216024"/>
          </a:xfrm>
          <a:prstGeom prst="rect">
            <a:avLst/>
          </a:prstGeom>
          <a:noFill/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736632" y="3102456"/>
            <a:ext cx="72008" cy="216024"/>
          </a:xfrm>
          <a:prstGeom prst="rect">
            <a:avLst/>
          </a:prstGeom>
          <a:noFill/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꺾인 연결선 39"/>
          <p:cNvCxnSpPr>
            <a:stCxn id="37" idx="3"/>
            <a:endCxn id="38" idx="3"/>
          </p:cNvCxnSpPr>
          <p:nvPr/>
        </p:nvCxnSpPr>
        <p:spPr>
          <a:xfrm>
            <a:off x="2808640" y="2888940"/>
            <a:ext cx="12700" cy="321528"/>
          </a:xfrm>
          <a:prstGeom prst="bentConnector3">
            <a:avLst>
              <a:gd name="adj1" fmla="val 2838465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71800" y="295136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사용자정보확인</a:t>
            </a:r>
            <a:endParaRPr lang="ko-KR" altLang="en-US" sz="11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826224" y="3323496"/>
            <a:ext cx="172819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59832" y="3348246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상태요청 </a:t>
            </a:r>
            <a:r>
              <a:rPr lang="en-US" altLang="ko-KR" sz="1100" dirty="0" smtClean="0"/>
              <a:t>Publish</a:t>
            </a:r>
            <a:endParaRPr lang="ko-KR" altLang="en-US" sz="1100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4499992" y="3467512"/>
            <a:ext cx="1584176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29924" y="3242696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상태요청 </a:t>
            </a:r>
            <a:r>
              <a:rPr lang="en-US" altLang="ko-KR" sz="1100" dirty="0" smtClean="0"/>
              <a:t>Subscribe</a:t>
            </a:r>
            <a:endParaRPr lang="ko-KR" altLang="en-US" sz="1100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6084168" y="3603896"/>
            <a:ext cx="172819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317776" y="3379080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상태요청 신</a:t>
            </a:r>
            <a:r>
              <a:rPr lang="ko-KR" altLang="en-US" sz="1100" dirty="0"/>
              <a:t>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648684" y="3602736"/>
            <a:ext cx="72008" cy="216024"/>
          </a:xfrm>
          <a:prstGeom prst="rect">
            <a:avLst/>
          </a:prstGeom>
          <a:noFill/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648684" y="3924264"/>
            <a:ext cx="72008" cy="216024"/>
          </a:xfrm>
          <a:prstGeom prst="rect">
            <a:avLst/>
          </a:prstGeom>
          <a:noFill/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꺾인 연결선 56"/>
          <p:cNvCxnSpPr/>
          <p:nvPr/>
        </p:nvCxnSpPr>
        <p:spPr>
          <a:xfrm>
            <a:off x="7738276" y="3710748"/>
            <a:ext cx="12700" cy="321528"/>
          </a:xfrm>
          <a:prstGeom prst="bentConnector3">
            <a:avLst>
              <a:gd name="adj1" fmla="val 2838465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683852" y="3773174"/>
            <a:ext cx="12522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농장상태 </a:t>
            </a:r>
            <a:r>
              <a:rPr lang="en-US" altLang="ko-KR" sz="1100" dirty="0" smtClean="0"/>
              <a:t>Sensor</a:t>
            </a:r>
            <a:endParaRPr lang="ko-KR" altLang="en-US" sz="1100" dirty="0"/>
          </a:p>
        </p:txBody>
      </p:sp>
      <p:sp>
        <p:nvSpPr>
          <p:cNvPr id="59" name="직사각형 58"/>
          <p:cNvSpPr/>
          <p:nvPr/>
        </p:nvSpPr>
        <p:spPr>
          <a:xfrm>
            <a:off x="7668344" y="4027710"/>
            <a:ext cx="72008" cy="216024"/>
          </a:xfrm>
          <a:prstGeom prst="rect">
            <a:avLst/>
          </a:prstGeom>
          <a:noFill/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668344" y="4349238"/>
            <a:ext cx="72008" cy="216024"/>
          </a:xfrm>
          <a:prstGeom prst="rect">
            <a:avLst/>
          </a:prstGeom>
          <a:noFill/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꺾인 연결선 60"/>
          <p:cNvCxnSpPr/>
          <p:nvPr/>
        </p:nvCxnSpPr>
        <p:spPr>
          <a:xfrm>
            <a:off x="7757936" y="4135722"/>
            <a:ext cx="12700" cy="321528"/>
          </a:xfrm>
          <a:prstGeom prst="bentConnector3">
            <a:avLst>
              <a:gd name="adj1" fmla="val 2838465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703512" y="419814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농장사</a:t>
            </a:r>
            <a:r>
              <a:rPr lang="ko-KR" altLang="en-US" sz="1100" dirty="0"/>
              <a:t>진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6098252" y="4538840"/>
            <a:ext cx="1642100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59381" y="432281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상태정보</a:t>
            </a:r>
            <a:endParaRPr lang="ko-KR" altLang="en-US" sz="1100" dirty="0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4514076" y="4691647"/>
            <a:ext cx="1584176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644008" y="4466832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상태정보 </a:t>
            </a:r>
            <a:r>
              <a:rPr lang="en-US" altLang="ko-KR" sz="1100" dirty="0" smtClean="0"/>
              <a:t>Publish</a:t>
            </a:r>
            <a:endParaRPr lang="ko-KR" altLang="en-US" sz="1100" dirty="0" smtClean="0"/>
          </a:p>
          <a:p>
            <a:endParaRPr lang="ko-KR" altLang="en-US" sz="1100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2817432" y="4807662"/>
            <a:ext cx="172819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987824" y="4582846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상태정보 </a:t>
            </a:r>
            <a:r>
              <a:rPr lang="en-US" altLang="ko-KR" sz="1100" dirty="0" smtClean="0"/>
              <a:t>Subscribe</a:t>
            </a:r>
            <a:endParaRPr lang="ko-KR" altLang="en-US" sz="1100" dirty="0"/>
          </a:p>
        </p:txBody>
      </p:sp>
      <p:cxnSp>
        <p:nvCxnSpPr>
          <p:cNvPr id="72" name="직선 화살표 연결선 71"/>
          <p:cNvCxnSpPr/>
          <p:nvPr/>
        </p:nvCxnSpPr>
        <p:spPr>
          <a:xfrm flipH="1">
            <a:off x="899592" y="6021288"/>
            <a:ext cx="188979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31640" y="5805264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상태정보 갱신</a:t>
            </a:r>
            <a:endParaRPr lang="ko-KR" altLang="en-US" sz="1100" dirty="0"/>
          </a:p>
        </p:txBody>
      </p:sp>
      <p:sp>
        <p:nvSpPr>
          <p:cNvPr id="75" name="직사각형 74"/>
          <p:cNvSpPr/>
          <p:nvPr/>
        </p:nvSpPr>
        <p:spPr>
          <a:xfrm>
            <a:off x="3404736" y="5013176"/>
            <a:ext cx="914400" cy="288032"/>
          </a:xfrm>
          <a:prstGeom prst="rect">
            <a:avLst/>
          </a:prstGeom>
          <a:noFill/>
          <a:ln w="22225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6" name="직선 연결선 75"/>
          <p:cNvCxnSpPr>
            <a:stCxn id="75" idx="2"/>
          </p:cNvCxnSpPr>
          <p:nvPr/>
        </p:nvCxnSpPr>
        <p:spPr>
          <a:xfrm flipH="1">
            <a:off x="3851920" y="5301208"/>
            <a:ext cx="10016" cy="1152128"/>
          </a:xfrm>
          <a:prstGeom prst="line">
            <a:avLst/>
          </a:prstGeom>
          <a:ln w="22225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2806968" y="5615662"/>
            <a:ext cx="1080120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958981" y="54260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상태예측</a:t>
            </a:r>
            <a:endParaRPr lang="ko-KR" altLang="en-US" sz="1100" dirty="0"/>
          </a:p>
        </p:txBody>
      </p:sp>
      <p:cxnSp>
        <p:nvCxnSpPr>
          <p:cNvPr id="86" name="직선 화살표 연결선 85"/>
          <p:cNvCxnSpPr/>
          <p:nvPr/>
        </p:nvCxnSpPr>
        <p:spPr>
          <a:xfrm flipH="1">
            <a:off x="2771800" y="5831686"/>
            <a:ext cx="1080120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43808" y="5831686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err="1" smtClean="0"/>
              <a:t>상태및</a:t>
            </a:r>
            <a:r>
              <a:rPr lang="ko-KR" altLang="en-US" sz="1100" dirty="0" smtClean="0"/>
              <a:t> 조치 정보</a:t>
            </a:r>
            <a:endParaRPr lang="ko-KR" altLang="en-US" sz="1100" dirty="0"/>
          </a:p>
        </p:txBody>
      </p:sp>
      <p:sp>
        <p:nvSpPr>
          <p:cNvPr id="90" name="직사각형 89"/>
          <p:cNvSpPr/>
          <p:nvPr/>
        </p:nvSpPr>
        <p:spPr>
          <a:xfrm>
            <a:off x="4770440" y="5013176"/>
            <a:ext cx="914400" cy="288032"/>
          </a:xfrm>
          <a:prstGeom prst="rect">
            <a:avLst/>
          </a:prstGeom>
          <a:noFill/>
          <a:ln w="222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 System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1" name="직선 연결선 90"/>
          <p:cNvCxnSpPr>
            <a:stCxn id="90" idx="2"/>
          </p:cNvCxnSpPr>
          <p:nvPr/>
        </p:nvCxnSpPr>
        <p:spPr>
          <a:xfrm>
            <a:off x="5227640" y="5301208"/>
            <a:ext cx="0" cy="1152128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3851920" y="5552446"/>
            <a:ext cx="136815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981852" y="532763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상태학습모델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1"/>
          </a:xfrm>
        </p:spPr>
        <p:txBody>
          <a:bodyPr/>
          <a:lstStyle/>
          <a:p>
            <a:r>
              <a:rPr lang="ko-KR" altLang="en-US" dirty="0" smtClean="0"/>
              <a:t>농장정보수집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IOT </a:t>
            </a:r>
            <a:r>
              <a:rPr lang="ko-KR" altLang="en-US" dirty="0" smtClean="0"/>
              <a:t>설</a:t>
            </a:r>
            <a:r>
              <a:rPr lang="ko-KR" altLang="en-US" dirty="0" smtClean="0"/>
              <a:t>계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60440" y="2132856"/>
            <a:ext cx="914400" cy="288032"/>
          </a:xfrm>
          <a:prstGeom prst="rect">
            <a:avLst/>
          </a:prstGeom>
          <a:noFill/>
          <a:ln w="222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Broker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13992" y="2132856"/>
            <a:ext cx="914400" cy="288032"/>
          </a:xfrm>
          <a:prstGeom prst="rect">
            <a:avLst/>
          </a:prstGeom>
          <a:noFill/>
          <a:ln w="222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IOT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2132856"/>
            <a:ext cx="914400" cy="288032"/>
          </a:xfrm>
          <a:prstGeom prst="rect">
            <a:avLst/>
          </a:prstGeom>
          <a:noFill/>
          <a:ln w="222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농</a:t>
            </a:r>
            <a:r>
              <a:rPr lang="ko-KR" altLang="en-US" sz="1400" dirty="0">
                <a:solidFill>
                  <a:schemeClr val="tx1"/>
                </a:solidFill>
              </a:rPr>
              <a:t>장</a:t>
            </a:r>
          </a:p>
        </p:txBody>
      </p:sp>
      <p:cxnSp>
        <p:nvCxnSpPr>
          <p:cNvPr id="17" name="직선 연결선 16"/>
          <p:cNvCxnSpPr>
            <a:stCxn id="8" idx="2"/>
          </p:cNvCxnSpPr>
          <p:nvPr/>
        </p:nvCxnSpPr>
        <p:spPr>
          <a:xfrm flipH="1">
            <a:off x="3592488" y="2420888"/>
            <a:ext cx="25152" cy="3528392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9" idx="2"/>
          </p:cNvCxnSpPr>
          <p:nvPr/>
        </p:nvCxnSpPr>
        <p:spPr>
          <a:xfrm flipH="1">
            <a:off x="2246040" y="2420888"/>
            <a:ext cx="25152" cy="3528392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0" idx="2"/>
          </p:cNvCxnSpPr>
          <p:nvPr/>
        </p:nvCxnSpPr>
        <p:spPr>
          <a:xfrm flipH="1">
            <a:off x="827584" y="2420888"/>
            <a:ext cx="25152" cy="3528392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296344" y="4005064"/>
            <a:ext cx="1296144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96344" y="378904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상태정보 </a:t>
            </a:r>
            <a:r>
              <a:rPr lang="en-US" altLang="ko-KR" sz="1100" dirty="0" smtClean="0"/>
              <a:t>Publish</a:t>
            </a:r>
            <a:endParaRPr lang="ko-KR" altLang="en-US" sz="1100" dirty="0"/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827584" y="2807350"/>
            <a:ext cx="1418456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19800" y="2545740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상태요청 신</a:t>
            </a:r>
            <a:r>
              <a:rPr lang="ko-KR" altLang="en-US" sz="1100" dirty="0"/>
              <a:t>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35916" y="2807350"/>
            <a:ext cx="72008" cy="216024"/>
          </a:xfrm>
          <a:prstGeom prst="rect">
            <a:avLst/>
          </a:prstGeom>
          <a:noFill/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35916" y="3128878"/>
            <a:ext cx="72008" cy="216024"/>
          </a:xfrm>
          <a:prstGeom prst="rect">
            <a:avLst/>
          </a:prstGeom>
          <a:noFill/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꺾인 연결선 56"/>
          <p:cNvCxnSpPr/>
          <p:nvPr/>
        </p:nvCxnSpPr>
        <p:spPr>
          <a:xfrm>
            <a:off x="825508" y="2915362"/>
            <a:ext cx="12700" cy="321528"/>
          </a:xfrm>
          <a:prstGeom prst="bentConnector3">
            <a:avLst>
              <a:gd name="adj1" fmla="val 2838465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1084" y="2977788"/>
            <a:ext cx="12522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농장상태 </a:t>
            </a:r>
            <a:r>
              <a:rPr lang="en-US" altLang="ko-KR" sz="1100" dirty="0" smtClean="0"/>
              <a:t>Sensor</a:t>
            </a:r>
            <a:endParaRPr lang="ko-KR" altLang="en-US" sz="1100" dirty="0"/>
          </a:p>
        </p:txBody>
      </p:sp>
      <p:sp>
        <p:nvSpPr>
          <p:cNvPr id="59" name="직사각형 58"/>
          <p:cNvSpPr/>
          <p:nvPr/>
        </p:nvSpPr>
        <p:spPr>
          <a:xfrm>
            <a:off x="755576" y="3232324"/>
            <a:ext cx="72008" cy="216024"/>
          </a:xfrm>
          <a:prstGeom prst="rect">
            <a:avLst/>
          </a:prstGeom>
          <a:noFill/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55576" y="3553852"/>
            <a:ext cx="72008" cy="216024"/>
          </a:xfrm>
          <a:prstGeom prst="rect">
            <a:avLst/>
          </a:prstGeom>
          <a:noFill/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꺾인 연결선 60"/>
          <p:cNvCxnSpPr/>
          <p:nvPr/>
        </p:nvCxnSpPr>
        <p:spPr>
          <a:xfrm>
            <a:off x="845168" y="3340336"/>
            <a:ext cx="12700" cy="321528"/>
          </a:xfrm>
          <a:prstGeom prst="bentConnector3">
            <a:avLst>
              <a:gd name="adj1" fmla="val 2838465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90744" y="340276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농장사</a:t>
            </a:r>
            <a:r>
              <a:rPr lang="ko-KR" altLang="en-US" sz="1100" dirty="0"/>
              <a:t>진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827584" y="3816624"/>
            <a:ext cx="1490464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302797" y="359943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상태정보</a:t>
            </a:r>
            <a:endParaRPr lang="ko-KR" altLang="en-US" sz="1100" dirty="0"/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3606572" y="4149080"/>
            <a:ext cx="1354068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92488" y="3861048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상태정보 </a:t>
            </a:r>
            <a:r>
              <a:rPr lang="en-US" altLang="ko-KR" sz="1100" dirty="0" smtClean="0"/>
              <a:t>Subscribe</a:t>
            </a:r>
            <a:endParaRPr lang="ko-KR" altLang="en-US" sz="1100" dirty="0" smtClean="0"/>
          </a:p>
          <a:p>
            <a:endParaRPr lang="ko-KR" altLang="en-US" sz="1100" dirty="0"/>
          </a:p>
        </p:txBody>
      </p:sp>
      <p:sp>
        <p:nvSpPr>
          <p:cNvPr id="51" name="직사각형 50"/>
          <p:cNvSpPr/>
          <p:nvPr/>
        </p:nvSpPr>
        <p:spPr>
          <a:xfrm>
            <a:off x="2178916" y="2550710"/>
            <a:ext cx="72008" cy="216024"/>
          </a:xfrm>
          <a:prstGeom prst="rect">
            <a:avLst/>
          </a:prstGeom>
          <a:noFill/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178916" y="2872238"/>
            <a:ext cx="72008" cy="216024"/>
          </a:xfrm>
          <a:prstGeom prst="rect">
            <a:avLst/>
          </a:prstGeom>
          <a:noFill/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꺾인 연결선 64"/>
          <p:cNvCxnSpPr/>
          <p:nvPr/>
        </p:nvCxnSpPr>
        <p:spPr>
          <a:xfrm>
            <a:off x="2268508" y="2658722"/>
            <a:ext cx="12700" cy="321528"/>
          </a:xfrm>
          <a:prstGeom prst="bentConnector3">
            <a:avLst>
              <a:gd name="adj1" fmla="val 2838465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90056" y="2698502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하루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번 반복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4528592" y="2132856"/>
            <a:ext cx="914400" cy="288032"/>
          </a:xfrm>
          <a:prstGeom prst="rect">
            <a:avLst/>
          </a:prstGeom>
          <a:noFill/>
          <a:ln w="222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Subscriber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/>
          <p:cNvCxnSpPr>
            <a:stCxn id="74" idx="2"/>
          </p:cNvCxnSpPr>
          <p:nvPr/>
        </p:nvCxnSpPr>
        <p:spPr>
          <a:xfrm flipH="1">
            <a:off x="4947728" y="2420888"/>
            <a:ext cx="38064" cy="3528392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5846440" y="2132856"/>
            <a:ext cx="914400" cy="288032"/>
          </a:xfrm>
          <a:prstGeom prst="rect">
            <a:avLst/>
          </a:prstGeom>
          <a:noFill/>
          <a:ln w="222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Database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/>
          <p:cNvCxnSpPr>
            <a:stCxn id="82" idx="2"/>
          </p:cNvCxnSpPr>
          <p:nvPr/>
        </p:nvCxnSpPr>
        <p:spPr>
          <a:xfrm flipH="1">
            <a:off x="6265576" y="2420888"/>
            <a:ext cx="38064" cy="3528392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4960640" y="4293096"/>
            <a:ext cx="1296144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960640" y="4077072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상태정보 저장</a:t>
            </a:r>
            <a:endParaRPr lang="ko-KR" altLang="en-US" sz="1100" dirty="0"/>
          </a:p>
        </p:txBody>
      </p:sp>
      <p:sp>
        <p:nvSpPr>
          <p:cNvPr id="86" name="직사각형 85"/>
          <p:cNvSpPr/>
          <p:nvPr/>
        </p:nvSpPr>
        <p:spPr>
          <a:xfrm>
            <a:off x="6880928" y="4509120"/>
            <a:ext cx="914400" cy="288032"/>
          </a:xfrm>
          <a:prstGeom prst="rect">
            <a:avLst/>
          </a:prstGeom>
          <a:noFill/>
          <a:ln w="22225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7" name="직선 연결선 86"/>
          <p:cNvCxnSpPr>
            <a:stCxn id="86" idx="2"/>
          </p:cNvCxnSpPr>
          <p:nvPr/>
        </p:nvCxnSpPr>
        <p:spPr>
          <a:xfrm flipH="1">
            <a:off x="7308304" y="4797152"/>
            <a:ext cx="29824" cy="1152128"/>
          </a:xfrm>
          <a:prstGeom prst="line">
            <a:avLst/>
          </a:prstGeom>
          <a:ln w="22225" cmpd="sng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6283160" y="4986754"/>
            <a:ext cx="1080120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435173" y="479715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상태정보</a:t>
            </a:r>
            <a:endParaRPr lang="ko-KR" altLang="en-US" sz="1100" dirty="0"/>
          </a:p>
        </p:txBody>
      </p:sp>
      <p:sp>
        <p:nvSpPr>
          <p:cNvPr id="97" name="직사각형 96"/>
          <p:cNvSpPr/>
          <p:nvPr/>
        </p:nvSpPr>
        <p:spPr>
          <a:xfrm>
            <a:off x="7834064" y="2132856"/>
            <a:ext cx="914400" cy="288032"/>
          </a:xfrm>
          <a:prstGeom prst="rect">
            <a:avLst/>
          </a:prstGeom>
          <a:noFill/>
          <a:ln w="222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File System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8" name="직선 연결선 97"/>
          <p:cNvCxnSpPr>
            <a:stCxn id="97" idx="2"/>
          </p:cNvCxnSpPr>
          <p:nvPr/>
        </p:nvCxnSpPr>
        <p:spPr>
          <a:xfrm flipH="1">
            <a:off x="8253200" y="2420888"/>
            <a:ext cx="38064" cy="3528392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7245006" y="5123696"/>
            <a:ext cx="72008" cy="216024"/>
          </a:xfrm>
          <a:prstGeom prst="rect">
            <a:avLst/>
          </a:prstGeom>
          <a:noFill/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7245006" y="5445224"/>
            <a:ext cx="72008" cy="216024"/>
          </a:xfrm>
          <a:prstGeom prst="rect">
            <a:avLst/>
          </a:prstGeom>
          <a:noFill/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꺾인 연결선 100"/>
          <p:cNvCxnSpPr/>
          <p:nvPr/>
        </p:nvCxnSpPr>
        <p:spPr>
          <a:xfrm>
            <a:off x="7334598" y="5231708"/>
            <a:ext cx="12700" cy="321528"/>
          </a:xfrm>
          <a:prstGeom prst="bentConnector3">
            <a:avLst>
              <a:gd name="adj1" fmla="val 2838465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280174" y="52941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학습</a:t>
            </a:r>
            <a:endParaRPr lang="ko-KR" altLang="en-US" sz="1100" dirty="0"/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4977672" y="4391526"/>
            <a:ext cx="3312368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595360" y="4175502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상태이미</a:t>
            </a:r>
            <a:r>
              <a:rPr lang="ko-KR" altLang="en-US" sz="1100"/>
              <a:t>지</a:t>
            </a:r>
            <a:r>
              <a:rPr lang="ko-KR" altLang="en-US" sz="1100" smtClean="0"/>
              <a:t> </a:t>
            </a:r>
            <a:r>
              <a:rPr lang="ko-KR" altLang="en-US" sz="1100" dirty="0" smtClean="0"/>
              <a:t>저장</a:t>
            </a:r>
            <a:endParaRPr lang="ko-KR" altLang="en-US" sz="1100" dirty="0"/>
          </a:p>
        </p:txBody>
      </p:sp>
      <p:cxnSp>
        <p:nvCxnSpPr>
          <p:cNvPr id="110" name="직선 화살표 연결선 109"/>
          <p:cNvCxnSpPr/>
          <p:nvPr/>
        </p:nvCxnSpPr>
        <p:spPr>
          <a:xfrm flipH="1">
            <a:off x="7336352" y="5137936"/>
            <a:ext cx="936104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434736" y="489553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상태이미지</a:t>
            </a:r>
            <a:endParaRPr lang="ko-KR" altLang="en-US" sz="1100" dirty="0"/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7308304" y="5840432"/>
            <a:ext cx="100811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300389" y="562445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학습모델저장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ko-KR" altLang="en-US" dirty="0" smtClean="0"/>
              <a:t>테이블정의</a:t>
            </a:r>
            <a:r>
              <a:rPr lang="en-US" altLang="ko-KR" dirty="0" smtClean="0"/>
              <a:t>-user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67522" y="2319496"/>
          <a:ext cx="5384798" cy="3143250"/>
        </p:xfrm>
        <a:graphic>
          <a:graphicData uri="http://schemas.openxmlformats.org/drawingml/2006/table">
            <a:tbl>
              <a:tblPr/>
              <a:tblGrid>
                <a:gridCol w="677896"/>
                <a:gridCol w="671501"/>
                <a:gridCol w="671501"/>
                <a:gridCol w="671501"/>
                <a:gridCol w="671501"/>
                <a:gridCol w="677896"/>
                <a:gridCol w="671501"/>
                <a:gridCol w="671501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D B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서 버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192.188.7.10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User 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smartpalm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 명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User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작 성 일 자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2023.06.16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테이블타입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InnoDB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테이블공간명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테이블설명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사용자와 관련된 테이블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번호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칼럼 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바탕체"/>
                        </a:rPr>
                        <a:t>속성명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타입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길이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바탕체"/>
                        </a:rPr>
                        <a:t>null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초기값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KEY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user_id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유저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PK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email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이메일주소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varchar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User_name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유저명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password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비밀번호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is_active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활동여부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‘Y’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is_step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관리자여부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‘N’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date_joined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날짜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nick_name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별명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ko-KR" altLang="en-US" dirty="0" smtClean="0"/>
              <a:t>테이블정의</a:t>
            </a:r>
            <a:r>
              <a:rPr lang="en-US" altLang="ko-KR" dirty="0" smtClean="0"/>
              <a:t>-farm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67522" y="2396078"/>
          <a:ext cx="5384798" cy="2811780"/>
        </p:xfrm>
        <a:graphic>
          <a:graphicData uri="http://schemas.openxmlformats.org/drawingml/2006/table">
            <a:tbl>
              <a:tblPr/>
              <a:tblGrid>
                <a:gridCol w="677896"/>
                <a:gridCol w="671501"/>
                <a:gridCol w="671501"/>
                <a:gridCol w="671501"/>
                <a:gridCol w="671501"/>
                <a:gridCol w="677896"/>
                <a:gridCol w="671501"/>
                <a:gridCol w="671501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D B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서 버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192.188.7.10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User 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smartpalm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 명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Farm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작 성 일 자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2023.06.16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테이블타입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InnoDB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테이블공간명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테이블설명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바탕체"/>
                        </a:rPr>
                        <a:t>농장 개요 정보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번호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칼럼 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바탕체"/>
                        </a:rPr>
                        <a:t>속성명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타입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길이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바탕체"/>
                        </a:rPr>
                        <a:t>null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초기값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KEY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farm_id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농장 번호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varchar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user_id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유저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PK/FK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location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농장 위치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varchar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start_date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농장 시작 일자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auto_control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자동화여부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char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‘N’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Use_yn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데이터 사용여부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char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‘Y’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crop_id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작물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ko-KR" altLang="en-US" dirty="0" smtClean="0"/>
              <a:t>테이블정의</a:t>
            </a:r>
            <a:r>
              <a:rPr lang="en-US" altLang="ko-KR" dirty="0" smtClean="0"/>
              <a:t>-crop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79712" y="2230353"/>
          <a:ext cx="5384798" cy="2899410"/>
        </p:xfrm>
        <a:graphic>
          <a:graphicData uri="http://schemas.openxmlformats.org/drawingml/2006/table">
            <a:tbl>
              <a:tblPr/>
              <a:tblGrid>
                <a:gridCol w="677896"/>
                <a:gridCol w="671501"/>
                <a:gridCol w="671501"/>
                <a:gridCol w="671501"/>
                <a:gridCol w="671501"/>
                <a:gridCol w="677896"/>
                <a:gridCol w="671501"/>
                <a:gridCol w="671501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D B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서 버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192.188.7.10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User 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smartpalm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 명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CROP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작 성 일 자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2023.06.16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테이블타입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InnoDB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테이블공간명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테이블설명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바탕체"/>
                        </a:rPr>
                        <a:t>농작물의 생육 환경 정보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번호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칼럼 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바탕체"/>
                        </a:rPr>
                        <a:t>속성명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타입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길이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바탕체"/>
                        </a:rPr>
                        <a:t>null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초기값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KEY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crop_id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작물 번호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crop_name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작물명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varchar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</a:t>
                      </a:r>
                    </a:p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crop_temperature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생육온도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float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crop_humidity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생육습도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crop_nutrition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영양환경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varchar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crop_description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생육상세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varchar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ko-KR" altLang="en-US" dirty="0" smtClean="0"/>
              <a:t>테이블정의</a:t>
            </a:r>
            <a:r>
              <a:rPr lang="en-US" altLang="ko-KR" dirty="0" smtClean="0"/>
              <a:t>- disease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95514" y="2420888"/>
          <a:ext cx="5384798" cy="2811780"/>
        </p:xfrm>
        <a:graphic>
          <a:graphicData uri="http://schemas.openxmlformats.org/drawingml/2006/table">
            <a:tbl>
              <a:tblPr/>
              <a:tblGrid>
                <a:gridCol w="677896"/>
                <a:gridCol w="671501"/>
                <a:gridCol w="671501"/>
                <a:gridCol w="671501"/>
                <a:gridCol w="671501"/>
                <a:gridCol w="677896"/>
                <a:gridCol w="671501"/>
                <a:gridCol w="671501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D B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서 버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192.188.7.10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User 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smartpalm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 명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바탕체"/>
                        </a:rPr>
                        <a:t>disease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작 성 일 자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2023.06.16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테이블타입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InnoDB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테이블공간명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　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테이블설명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바탕체"/>
                        </a:rPr>
                        <a:t>작물별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바탕체"/>
                        </a:rPr>
                        <a:t> 병충해 및 상태 이미지 등 설명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번호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칼럼 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바탕체"/>
                        </a:rPr>
                        <a:t>속성명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타입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길이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바탕체"/>
                        </a:rPr>
                        <a:t>null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초기값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KEY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crop_id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작물번호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PK/FK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disease_id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병충해 번호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disease_nm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병충해 이름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varchar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disease_img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병충해 이미지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varchar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disease_symptom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병충해증상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varchar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disease_action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병충해 조치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varchar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ko-KR" altLang="en-US" dirty="0" smtClean="0"/>
              <a:t>테이블정의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sensored_data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879601" y="2276872"/>
          <a:ext cx="5384798" cy="3815715"/>
        </p:xfrm>
        <a:graphic>
          <a:graphicData uri="http://schemas.openxmlformats.org/drawingml/2006/table">
            <a:tbl>
              <a:tblPr/>
              <a:tblGrid>
                <a:gridCol w="677896"/>
                <a:gridCol w="671501"/>
                <a:gridCol w="671501"/>
                <a:gridCol w="671501"/>
                <a:gridCol w="671501"/>
                <a:gridCol w="677896"/>
                <a:gridCol w="671501"/>
                <a:gridCol w="671501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D B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서 버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192.188.7.10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User 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smartpalm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테이블 명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바탕체"/>
                        </a:rPr>
                        <a:t>sensored_data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작 성 일 자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2023.06.16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테이블타입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InnoDB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테이블공간명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테이블설명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바탕체"/>
                        </a:rPr>
                        <a:t>센서로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바탕체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바탕체"/>
                        </a:rPr>
                        <a:t>읽어 들인 농장 환경 데이터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번호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칼럼 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바탕체"/>
                        </a:rPr>
                        <a:t>속성명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타입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길이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바탕체"/>
                        </a:rPr>
                        <a:t>null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초기값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KEY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user_id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유저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PK/FK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farm_id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농장 번호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PK/FK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sensor_</a:t>
                      </a:r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수집일자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sensor_cnt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수집차수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PK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co2_density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이산화탄소량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light_amount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조도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float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temperature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온도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습도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float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nutrition_amt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양액량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float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status_img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상태이미지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varchar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200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predicted_status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상태예측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varchar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ko-KR" altLang="en-US" dirty="0" smtClean="0"/>
              <a:t>테이블정의</a:t>
            </a:r>
            <a:r>
              <a:rPr lang="en-US" altLang="ko-KR" dirty="0" smtClean="0"/>
              <a:t>-cure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879601" y="2245995"/>
          <a:ext cx="5384798" cy="2558415"/>
        </p:xfrm>
        <a:graphic>
          <a:graphicData uri="http://schemas.openxmlformats.org/drawingml/2006/table">
            <a:tbl>
              <a:tblPr/>
              <a:tblGrid>
                <a:gridCol w="677896"/>
                <a:gridCol w="671501"/>
                <a:gridCol w="671501"/>
                <a:gridCol w="671501"/>
                <a:gridCol w="671501"/>
                <a:gridCol w="677896"/>
                <a:gridCol w="671501"/>
                <a:gridCol w="671501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D B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바탕체"/>
                        </a:rPr>
                        <a:t>서 버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192.188.7.10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User ID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smartpalm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 명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CURE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작 성 일 자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2023.06.16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테이블타입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InnoDB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테이블공간명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테이블설명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바탕체"/>
                        </a:rPr>
                        <a:t>농작물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latin typeface="바탕체"/>
                        </a:rPr>
                        <a:t>상태별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바탕체"/>
                        </a:rPr>
                        <a:t> 조치 정보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바탕체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번호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칼럼 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속성명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타입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길이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null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여부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초기값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바탕체"/>
                        </a:rPr>
                        <a:t>KEY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crop_id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작물번호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PK/FK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disease_id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병충해 번호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N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PK/FK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action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병충해 관리방법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varchar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syptom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증상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varchar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500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07512"/>
          </a:xfrm>
        </p:spPr>
        <p:txBody>
          <a:bodyPr/>
          <a:lstStyle/>
          <a:p>
            <a:r>
              <a:rPr lang="ko-KR" altLang="en-US" dirty="0" smtClean="0"/>
              <a:t>모</a:t>
            </a:r>
            <a:r>
              <a:rPr lang="ko-KR" altLang="en-US" dirty="0" smtClean="0"/>
              <a:t>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ML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PM : </a:t>
            </a:r>
            <a:r>
              <a:rPr lang="ko-KR" altLang="ko-KR" dirty="0" smtClean="0"/>
              <a:t>김수봉</a:t>
            </a:r>
          </a:p>
          <a:p>
            <a:pPr lvl="0"/>
            <a:r>
              <a:rPr lang="en-US" altLang="ko-KR" dirty="0" smtClean="0"/>
              <a:t>IOT </a:t>
            </a:r>
            <a:r>
              <a:rPr lang="ko-KR" altLang="ko-KR" dirty="0" smtClean="0"/>
              <a:t>제어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ko-KR" altLang="ko-KR" dirty="0" smtClean="0"/>
              <a:t>통신</a:t>
            </a:r>
            <a:r>
              <a:rPr lang="en-US" altLang="ko-KR" dirty="0" smtClean="0"/>
              <a:t> : </a:t>
            </a:r>
            <a:r>
              <a:rPr lang="ko-KR" altLang="ko-KR" dirty="0" smtClean="0"/>
              <a:t>강정훈</a:t>
            </a:r>
          </a:p>
          <a:p>
            <a:pPr lvl="0"/>
            <a:r>
              <a:rPr lang="en-US" altLang="ko-KR" dirty="0" smtClean="0"/>
              <a:t>Web ,mobile UI : </a:t>
            </a:r>
            <a:r>
              <a:rPr lang="ko-KR" altLang="ko-KR" dirty="0" smtClean="0"/>
              <a:t>신승주</a:t>
            </a:r>
          </a:p>
          <a:p>
            <a:pPr lvl="0"/>
            <a:r>
              <a:rPr lang="ko-KR" altLang="ko-KR" dirty="0" smtClean="0"/>
              <a:t>인프라</a:t>
            </a:r>
            <a:r>
              <a:rPr lang="en-US" altLang="ko-KR" dirty="0" smtClean="0"/>
              <a:t>(DB, WAS </a:t>
            </a:r>
            <a:r>
              <a:rPr lang="ko-KR" altLang="ko-KR" dirty="0" smtClean="0"/>
              <a:t>등</a:t>
            </a:r>
            <a:r>
              <a:rPr lang="en-US" altLang="ko-KR" dirty="0" smtClean="0"/>
              <a:t>) : </a:t>
            </a:r>
            <a:r>
              <a:rPr lang="ko-KR" altLang="ko-KR" dirty="0" smtClean="0"/>
              <a:t>신재혁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팀소</a:t>
            </a:r>
            <a:r>
              <a:rPr lang="ko-KR" altLang="en-US" dirty="0" err="1" smtClean="0"/>
              <a:t>개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On-line Market place</a:t>
            </a:r>
            <a:r>
              <a:rPr lang="ko-KR" altLang="en-US" dirty="0" smtClean="0"/>
              <a:t>와 연계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en-US" altLang="ko-KR" sz="1400" dirty="0" smtClean="0"/>
              <a:t>1. </a:t>
            </a:r>
            <a:r>
              <a:rPr lang="ko-KR" altLang="en-US" sz="1400" dirty="0" smtClean="0"/>
              <a:t>생산자와 수요자를 직접 연계하여 작물의 상태를 개제하고 판매 또는 구입 중계할 수 있도록 한다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r>
              <a:rPr lang="ko-KR" altLang="en-US" sz="1400" dirty="0" smtClean="0"/>
              <a:t>      </a:t>
            </a:r>
            <a:r>
              <a:rPr lang="en-US" altLang="ko-KR" sz="1400" dirty="0" smtClean="0"/>
              <a:t>2. </a:t>
            </a:r>
            <a:r>
              <a:rPr lang="ko-KR" altLang="en-US" sz="1400" dirty="0" smtClean="0"/>
              <a:t>수요와 생산자의 공급량을 </a:t>
            </a:r>
            <a:r>
              <a:rPr lang="en-US" altLang="ko-KR" sz="1400" dirty="0" smtClean="0"/>
              <a:t>ML</a:t>
            </a:r>
            <a:r>
              <a:rPr lang="ko-KR" altLang="en-US" sz="1400" dirty="0" smtClean="0"/>
              <a:t>을 이용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예측 하여 공급을 제어 할 수 있도록 한다</a:t>
            </a:r>
            <a:r>
              <a:rPr lang="en-US" altLang="ko-KR" sz="1400" dirty="0" smtClean="0"/>
              <a:t>.</a:t>
            </a:r>
          </a:p>
          <a:p>
            <a:pPr>
              <a:buNone/>
            </a:pPr>
            <a:endParaRPr lang="en-US" altLang="ko-KR" sz="1400" dirty="0" smtClean="0"/>
          </a:p>
          <a:p>
            <a:r>
              <a:rPr lang="ko-KR" altLang="en-US" dirty="0" smtClean="0"/>
              <a:t>적용 작물의 종류를 확대</a:t>
            </a:r>
            <a:endParaRPr lang="en-US" altLang="ko-KR" dirty="0" smtClean="0"/>
          </a:p>
          <a:p>
            <a:r>
              <a:rPr lang="en-US" altLang="ko-KR" dirty="0" smtClean="0"/>
              <a:t>ML </a:t>
            </a:r>
            <a:r>
              <a:rPr lang="ko-KR" altLang="en-US" dirty="0" smtClean="0"/>
              <a:t>적용확대</a:t>
            </a:r>
            <a:endParaRPr lang="en-US" altLang="ko-KR" dirty="0" smtClean="0"/>
          </a:p>
          <a:p>
            <a:r>
              <a:rPr lang="ko-KR" altLang="en-US" dirty="0" smtClean="0"/>
              <a:t>스마트 축산 적용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앞으로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최근 </a:t>
            </a:r>
            <a:r>
              <a:rPr lang="en-US" altLang="ko-KR" dirty="0" smtClean="0"/>
              <a:t>4</a:t>
            </a:r>
            <a:r>
              <a:rPr lang="ko-KR" altLang="en-US" dirty="0" smtClean="0"/>
              <a:t>차 산업혁명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, Big data, Cloud, AI </a:t>
            </a:r>
            <a:r>
              <a:rPr lang="ko-KR" altLang="en-US" dirty="0" smtClean="0"/>
              <a:t>등의 신기술을 농작물이나 가축의 생육</a:t>
            </a:r>
            <a:r>
              <a:rPr lang="en-US" altLang="ko-KR" dirty="0" smtClean="0"/>
              <a:t>·</a:t>
            </a:r>
            <a:r>
              <a:rPr lang="ko-KR" altLang="en-US" dirty="0" smtClean="0"/>
              <a:t>환경에 </a:t>
            </a:r>
            <a:r>
              <a:rPr lang="ko-KR" altLang="en-US" dirty="0" smtClean="0"/>
              <a:t>접목한다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자동화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지능화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연결화 등의 서비스뿐 아니라 원격 제어를 가능하게 한다</a:t>
            </a:r>
            <a:r>
              <a:rPr lang="en-US" altLang="ko-KR" dirty="0" smtClean="0"/>
              <a:t>. </a:t>
            </a:r>
            <a:endParaRPr lang="en-US" altLang="ko-KR" dirty="0" smtClean="0"/>
          </a:p>
          <a:p>
            <a:r>
              <a:rPr lang="ko-KR" altLang="en-US" dirty="0" smtClean="0"/>
              <a:t>농장의 </a:t>
            </a:r>
            <a:r>
              <a:rPr lang="ko-KR" altLang="en-US" dirty="0" smtClean="0"/>
              <a:t>현재 상태에 따라 요구되는 환경제어 동작을 비롯해 다양하게 필요한 작업을 스스로 수행할 수 </a:t>
            </a:r>
            <a:r>
              <a:rPr lang="ko-KR" altLang="en-US" dirty="0" smtClean="0"/>
              <a:t>있도록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스마트 팜은 과거 스마트 원예 분야에 집중되었으나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최근 스마트 </a:t>
            </a:r>
            <a:r>
              <a:rPr lang="ko-KR" altLang="en-US" dirty="0" smtClean="0"/>
              <a:t>원예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스마트 축산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스마트 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스마트 </a:t>
            </a:r>
            <a:r>
              <a:rPr lang="ko-KR" altLang="en-US" dirty="0" smtClean="0"/>
              <a:t>유통 등으로 다양화 </a:t>
            </a:r>
            <a:r>
              <a:rPr lang="ko-KR" altLang="en-US" dirty="0" err="1" smtClean="0"/>
              <a:t>되고있다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스마트팜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소규모 도시농장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가정 내 생육 환경이 좋지 않은 곳에서 작물을 재배 하려는 농장주</a:t>
            </a:r>
            <a:endParaRPr lang="en-US" altLang="ko-KR" dirty="0" smtClean="0"/>
          </a:p>
          <a:p>
            <a:r>
              <a:rPr lang="ko-KR" altLang="en-US" dirty="0" smtClean="0"/>
              <a:t>주말을 이용해 소규모 작물 재배를 원하는 농장주</a:t>
            </a:r>
            <a:endParaRPr lang="en-US" altLang="ko-KR" dirty="0" smtClean="0"/>
          </a:p>
          <a:p>
            <a:r>
              <a:rPr lang="ko-KR" altLang="en-US" dirty="0" smtClean="0"/>
              <a:t>평소 별도 생업이 있어 전적으로 농장에 전념할 수 없는 농장주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등에게 언제 </a:t>
            </a:r>
            <a:r>
              <a:rPr lang="ko-KR" altLang="en-US" dirty="0" smtClean="0"/>
              <a:t>어디서나 </a:t>
            </a:r>
            <a:r>
              <a:rPr lang="ko-KR" altLang="en-US" dirty="0" smtClean="0"/>
              <a:t>내 농장 </a:t>
            </a:r>
            <a:r>
              <a:rPr lang="ko-KR" altLang="en-US" dirty="0" smtClean="0"/>
              <a:t>상태를 확인 하고 제어 할 수 있는 </a:t>
            </a:r>
            <a:r>
              <a:rPr lang="ko-KR" altLang="en-US" dirty="0" smtClean="0"/>
              <a:t>환경제공 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ko-KR" altLang="en-US" dirty="0" smtClean="0"/>
              <a:t>필요한 경우 </a:t>
            </a:r>
            <a:r>
              <a:rPr lang="en-US" altLang="ko-KR" dirty="0" smtClean="0"/>
              <a:t>ML</a:t>
            </a:r>
            <a:r>
              <a:rPr lang="ko-KR" altLang="en-US" dirty="0" smtClean="0"/>
              <a:t> </a:t>
            </a:r>
            <a:r>
              <a:rPr lang="ko-KR" altLang="en-US" dirty="0" smtClean="0"/>
              <a:t>학습을 이용해 자동으로 농장을 제어할 수 있도록 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sMartpaLm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5" name="구름 84"/>
          <p:cNvSpPr/>
          <p:nvPr/>
        </p:nvSpPr>
        <p:spPr>
          <a:xfrm>
            <a:off x="3921471" y="2780928"/>
            <a:ext cx="4608512" cy="3528392"/>
          </a:xfrm>
          <a:prstGeom prst="cloud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AWS</a:t>
            </a:r>
            <a:endParaRPr lang="ko-KR" altLang="en-US" dirty="0"/>
          </a:p>
        </p:txBody>
      </p:sp>
      <p:sp>
        <p:nvSpPr>
          <p:cNvPr id="86" name="순서도: 자기 디스크 85"/>
          <p:cNvSpPr/>
          <p:nvPr/>
        </p:nvSpPr>
        <p:spPr>
          <a:xfrm>
            <a:off x="6513759" y="5301208"/>
            <a:ext cx="914400" cy="648072"/>
          </a:xfrm>
          <a:prstGeom prst="flowChartMagneticDisk">
            <a:avLst/>
          </a:prstGeom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en-US" altLang="ko-KR" sz="800" dirty="0" err="1" smtClean="0"/>
              <a:t>MySQL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pSp>
        <p:nvGrpSpPr>
          <p:cNvPr id="2" name="그룹 86"/>
          <p:cNvGrpSpPr/>
          <p:nvPr/>
        </p:nvGrpSpPr>
        <p:grpSpPr>
          <a:xfrm>
            <a:off x="3993479" y="3933058"/>
            <a:ext cx="1364939" cy="1210973"/>
            <a:chOff x="4128887" y="4509120"/>
            <a:chExt cx="1651911" cy="1453167"/>
          </a:xfrm>
        </p:grpSpPr>
        <p:pic>
          <p:nvPicPr>
            <p:cNvPr id="88" name="Picture 5" descr="https://d1.awsstatic.com/IoT_64.e2bf3b575c9de230e1246fb115a068bd81e5662f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28887" y="4509120"/>
              <a:ext cx="1296144" cy="1296144"/>
            </a:xfrm>
            <a:prstGeom prst="rect">
              <a:avLst/>
            </a:prstGeom>
            <a:noFill/>
          </p:spPr>
        </p:pic>
        <p:sp>
          <p:nvSpPr>
            <p:cNvPr id="89" name="TextBox 88"/>
            <p:cNvSpPr txBox="1"/>
            <p:nvPr/>
          </p:nvSpPr>
          <p:spPr>
            <a:xfrm>
              <a:off x="4176008" y="5445223"/>
              <a:ext cx="160479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MQTT Broker</a:t>
              </a:r>
            </a:p>
            <a:p>
              <a:pPr algn="ctr"/>
              <a:r>
                <a:rPr lang="en-US" altLang="ko-KR" sz="800" dirty="0" smtClean="0">
                  <a:solidFill>
                    <a:schemeClr val="accent2"/>
                  </a:solidFill>
                </a:rPr>
                <a:t>(</a:t>
              </a:r>
              <a:r>
                <a:rPr lang="en-US" altLang="ko-KR" sz="800" dirty="0" err="1" smtClean="0">
                  <a:solidFill>
                    <a:schemeClr val="accent2"/>
                  </a:solidFill>
                </a:rPr>
                <a:t>Mosquitto</a:t>
              </a:r>
              <a:r>
                <a:rPr lang="en-US" altLang="ko-KR" sz="800" dirty="0" smtClean="0">
                  <a:solidFill>
                    <a:schemeClr val="accent2"/>
                  </a:solidFill>
                </a:rPr>
                <a:t>)</a:t>
              </a:r>
              <a:endParaRPr lang="en-US" altLang="ko-KR" sz="800" dirty="0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90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1191" y="2106933"/>
            <a:ext cx="1296144" cy="132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" name="Picture 19" descr="★품절★라즈베리파이4 B (Raspberry pi4 B) Model B 1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1270" y="1962917"/>
            <a:ext cx="648072" cy="599874"/>
          </a:xfrm>
          <a:prstGeom prst="rect">
            <a:avLst/>
          </a:prstGeom>
          <a:noFill/>
        </p:spPr>
      </p:pic>
      <p:pic>
        <p:nvPicPr>
          <p:cNvPr id="92" name="Picture 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77855" y="1268760"/>
            <a:ext cx="113412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23" descr="모바일(mobile)&quot;의 뜻/어원/유래에 대하여 : 네이버 블로그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03625" y="1196752"/>
            <a:ext cx="1158006" cy="1440160"/>
          </a:xfrm>
          <a:prstGeom prst="rect">
            <a:avLst/>
          </a:prstGeom>
          <a:noFill/>
        </p:spPr>
      </p:pic>
      <p:pic>
        <p:nvPicPr>
          <p:cNvPr id="94" name="Picture 25" descr="스파르타코딩클럽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77855" y="3861048"/>
            <a:ext cx="792089" cy="720080"/>
          </a:xfrm>
          <a:prstGeom prst="rect">
            <a:avLst/>
          </a:prstGeom>
          <a:noFill/>
        </p:spPr>
      </p:pic>
      <p:grpSp>
        <p:nvGrpSpPr>
          <p:cNvPr id="4" name="그룹 94"/>
          <p:cNvGrpSpPr/>
          <p:nvPr/>
        </p:nvGrpSpPr>
        <p:grpSpPr>
          <a:xfrm>
            <a:off x="1401191" y="3356992"/>
            <a:ext cx="1368151" cy="1466083"/>
            <a:chOff x="899592" y="1052736"/>
            <a:chExt cx="1368151" cy="1466083"/>
          </a:xfrm>
        </p:grpSpPr>
        <p:pic>
          <p:nvPicPr>
            <p:cNvPr id="96" name="Picture 2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2" y="1196752"/>
              <a:ext cx="1296144" cy="132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7" name="Picture 19" descr="★품절★라즈베리파이4 B (Raspberry pi4 B) Model B 1GB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9671" y="1052736"/>
              <a:ext cx="648072" cy="599874"/>
            </a:xfrm>
            <a:prstGeom prst="rect">
              <a:avLst/>
            </a:prstGeom>
            <a:noFill/>
          </p:spPr>
        </p:pic>
      </p:grpSp>
      <p:grpSp>
        <p:nvGrpSpPr>
          <p:cNvPr id="5" name="그룹 97"/>
          <p:cNvGrpSpPr/>
          <p:nvPr/>
        </p:nvGrpSpPr>
        <p:grpSpPr>
          <a:xfrm>
            <a:off x="1401191" y="4725144"/>
            <a:ext cx="1368151" cy="1466083"/>
            <a:chOff x="899592" y="1052736"/>
            <a:chExt cx="1368151" cy="1466083"/>
          </a:xfrm>
        </p:grpSpPr>
        <p:pic>
          <p:nvPicPr>
            <p:cNvPr id="99" name="Picture 2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2" y="1196752"/>
              <a:ext cx="1296144" cy="132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0" name="Picture 19" descr="★품절★라즈베리파이4 B (Raspberry pi4 B) Model B 1GB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9671" y="1052736"/>
              <a:ext cx="648072" cy="599874"/>
            </a:xfrm>
            <a:prstGeom prst="rect">
              <a:avLst/>
            </a:prstGeom>
            <a:noFill/>
          </p:spPr>
        </p:pic>
      </p:grpSp>
      <p:pic>
        <p:nvPicPr>
          <p:cNvPr id="101" name="Picture 30" descr="카메라 - 무료 전자개 아이콘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65287" y="5589240"/>
            <a:ext cx="576064" cy="576064"/>
          </a:xfrm>
          <a:prstGeom prst="rect">
            <a:avLst/>
          </a:prstGeom>
          <a:noFill/>
        </p:spPr>
      </p:pic>
      <p:sp>
        <p:nvSpPr>
          <p:cNvPr id="102" name="정육면체 101"/>
          <p:cNvSpPr/>
          <p:nvPr/>
        </p:nvSpPr>
        <p:spPr>
          <a:xfrm>
            <a:off x="4641551" y="5373216"/>
            <a:ext cx="1152128" cy="720080"/>
          </a:xfrm>
          <a:prstGeom prst="cube">
            <a:avLst/>
          </a:prstGeom>
          <a:noFill/>
          <a:ln w="1905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>
                <a:solidFill>
                  <a:schemeClr val="accent2"/>
                </a:solidFill>
              </a:rPr>
              <a:t>Nginx-ptmp</a:t>
            </a:r>
            <a:endParaRPr lang="en-US" altLang="ko-KR" sz="800" b="1" dirty="0">
              <a:solidFill>
                <a:schemeClr val="accent2"/>
              </a:solidFill>
            </a:endParaRPr>
          </a:p>
          <a:p>
            <a:pPr algn="ctr"/>
            <a:endParaRPr lang="ko-KR" altLang="en-US" dirty="0"/>
          </a:p>
        </p:txBody>
      </p:sp>
      <p:cxnSp>
        <p:nvCxnSpPr>
          <p:cNvPr id="103" name="구부러진 연결선 43"/>
          <p:cNvCxnSpPr>
            <a:stCxn id="91" idx="3"/>
            <a:endCxn id="88" idx="0"/>
          </p:cNvCxnSpPr>
          <p:nvPr/>
        </p:nvCxnSpPr>
        <p:spPr>
          <a:xfrm>
            <a:off x="2769342" y="2262854"/>
            <a:ext cx="1759624" cy="167020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072823" y="1860629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accent2"/>
                </a:solidFill>
              </a:rPr>
              <a:t>paho-mqtt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769343" y="2106933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Publish:</a:t>
            </a:r>
            <a:r>
              <a:rPr lang="ko-KR" altLang="en-US" sz="800" dirty="0" smtClean="0"/>
              <a:t>생육정보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81311" y="2420888"/>
            <a:ext cx="10647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Subscribe:</a:t>
            </a:r>
            <a:r>
              <a:rPr lang="ko-KR" altLang="en-US" sz="800" dirty="0" smtClean="0"/>
              <a:t>제어신호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370832" y="4536080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Back-end, ML</a:t>
            </a:r>
            <a:endParaRPr lang="ko-KR" altLang="en-US" sz="800" dirty="0"/>
          </a:p>
        </p:txBody>
      </p:sp>
      <p:cxnSp>
        <p:nvCxnSpPr>
          <p:cNvPr id="108" name="구부러진 연결선 52"/>
          <p:cNvCxnSpPr>
            <a:stCxn id="94" idx="1"/>
          </p:cNvCxnSpPr>
          <p:nvPr/>
        </p:nvCxnSpPr>
        <p:spPr>
          <a:xfrm rot="10800000">
            <a:off x="4788025" y="4221088"/>
            <a:ext cx="2589831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구부러진 연결선 43"/>
          <p:cNvCxnSpPr>
            <a:stCxn id="110" idx="0"/>
          </p:cNvCxnSpPr>
          <p:nvPr/>
        </p:nvCxnSpPr>
        <p:spPr>
          <a:xfrm rot="16200000" flipV="1">
            <a:off x="2783490" y="2337192"/>
            <a:ext cx="1584756" cy="1608131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287567" y="3933636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 rot="3777997">
            <a:off x="3534010" y="3234813"/>
            <a:ext cx="9893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Publish:</a:t>
            </a:r>
            <a:r>
              <a:rPr lang="ko-KR" altLang="en-US" sz="800" dirty="0" smtClean="0"/>
              <a:t> 제어신호</a:t>
            </a:r>
            <a:endParaRPr lang="ko-KR" altLang="en-US" sz="800" dirty="0"/>
          </a:p>
        </p:txBody>
      </p:sp>
      <p:sp>
        <p:nvSpPr>
          <p:cNvPr id="112" name="TextBox 111"/>
          <p:cNvSpPr txBox="1"/>
          <p:nvPr/>
        </p:nvSpPr>
        <p:spPr>
          <a:xfrm rot="3994877">
            <a:off x="3863644" y="3209463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Subscribe:</a:t>
            </a:r>
            <a:r>
              <a:rPr lang="ko-KR" altLang="en-US" sz="800" dirty="0" smtClean="0"/>
              <a:t> 생</a:t>
            </a:r>
            <a:r>
              <a:rPr lang="ko-KR" altLang="en-US" sz="800" dirty="0"/>
              <a:t>육</a:t>
            </a:r>
            <a:r>
              <a:rPr lang="ko-KR" altLang="en-US" sz="800" dirty="0" smtClean="0"/>
              <a:t>정보</a:t>
            </a:r>
            <a:endParaRPr lang="ko-KR" alt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772845" y="4005644"/>
            <a:ext cx="1167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Subscribe:</a:t>
            </a:r>
            <a:r>
              <a:rPr lang="ko-KR" altLang="en-US" sz="800" dirty="0" err="1" smtClean="0"/>
              <a:t>팜제어정보</a:t>
            </a:r>
            <a:endParaRPr lang="ko-KR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369743" y="4077072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Publish :</a:t>
            </a:r>
            <a:r>
              <a:rPr lang="ko-KR" altLang="en-US" sz="800" dirty="0" err="1" smtClean="0"/>
              <a:t>팜제어정보</a:t>
            </a:r>
            <a:endParaRPr lang="ko-KR" alt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713559" y="4293676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736455" y="4297824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Publish:</a:t>
            </a:r>
            <a:r>
              <a:rPr lang="ko-KR" altLang="en-US" sz="800" dirty="0" smtClean="0"/>
              <a:t>생육정보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297735" y="4365104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Subscribe:</a:t>
            </a:r>
            <a:r>
              <a:rPr lang="ko-KR" altLang="en-US" sz="800" dirty="0" smtClean="0"/>
              <a:t> 생육정보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569543" y="2478088"/>
            <a:ext cx="930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/>
                </a:solidFill>
              </a:rPr>
              <a:t>Mobile web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119" name="구부러진 연결선 43"/>
          <p:cNvCxnSpPr>
            <a:stCxn id="147" idx="0"/>
            <a:endCxn id="93" idx="3"/>
          </p:cNvCxnSpPr>
          <p:nvPr/>
        </p:nvCxnSpPr>
        <p:spPr>
          <a:xfrm rot="16200000" flipV="1">
            <a:off x="5275720" y="2002743"/>
            <a:ext cx="1080120" cy="908298"/>
          </a:xfrm>
          <a:prstGeom prst="curvedConnector2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577655" y="1700808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생육정보</a:t>
            </a:r>
            <a:endParaRPr lang="ko-KR" altLang="en-US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171021" y="1988840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989484" y="3024014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cxnSp>
        <p:nvCxnSpPr>
          <p:cNvPr id="123" name="구부러진 연결선 43"/>
          <p:cNvCxnSpPr>
            <a:stCxn id="121" idx="3"/>
            <a:endCxn id="122" idx="0"/>
          </p:cNvCxnSpPr>
          <p:nvPr/>
        </p:nvCxnSpPr>
        <p:spPr>
          <a:xfrm>
            <a:off x="5355752" y="2096562"/>
            <a:ext cx="726098" cy="927452"/>
          </a:xfrm>
          <a:prstGeom prst="curvedConnector2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384084" y="2636912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팜제어정보</a:t>
            </a:r>
            <a:endParaRPr lang="ko-KR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555096" y="2628120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TCI/IP</a:t>
            </a:r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751951" y="2276872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HTTP</a:t>
            </a:r>
            <a:endParaRPr lang="ko-KR" altLang="en-US" sz="800" dirty="0"/>
          </a:p>
        </p:txBody>
      </p:sp>
      <p:cxnSp>
        <p:nvCxnSpPr>
          <p:cNvPr id="127" name="구부러진 연결선 43"/>
          <p:cNvCxnSpPr>
            <a:stCxn id="147" idx="0"/>
            <a:endCxn id="92" idx="1"/>
          </p:cNvCxnSpPr>
          <p:nvPr/>
        </p:nvCxnSpPr>
        <p:spPr>
          <a:xfrm rot="5400000" flipH="1" flipV="1">
            <a:off x="6247828" y="1866925"/>
            <a:ext cx="1152128" cy="1107926"/>
          </a:xfrm>
          <a:prstGeom prst="curvedConnector2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05414" y="2276872"/>
            <a:ext cx="5428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</a:t>
            </a:r>
            <a:endParaRPr lang="ko-KR" alt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41140" y="3024014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cxnSp>
        <p:nvCxnSpPr>
          <p:cNvPr id="130" name="구부러진 연결선 43"/>
          <p:cNvCxnSpPr>
            <a:stCxn id="131" idx="1"/>
            <a:endCxn id="129" idx="0"/>
          </p:cNvCxnSpPr>
          <p:nvPr/>
        </p:nvCxnSpPr>
        <p:spPr>
          <a:xfrm rot="10800000" flipV="1">
            <a:off x="6433506" y="2024554"/>
            <a:ext cx="945362" cy="999460"/>
          </a:xfrm>
          <a:prstGeom prst="curvedConnector2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378868" y="1916832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29783" y="1629380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</a:t>
            </a:r>
            <a:r>
              <a:rPr lang="ko-KR" altLang="en-US" sz="800" dirty="0"/>
              <a:t>육</a:t>
            </a:r>
            <a:r>
              <a:rPr lang="ko-KR" altLang="en-US" sz="800" dirty="0" smtClean="0"/>
              <a:t>정보</a:t>
            </a:r>
            <a:endParaRPr lang="ko-KR" altLang="en-US" sz="8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513759" y="2636912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팜제어정보</a:t>
            </a:r>
            <a:endParaRPr lang="ko-KR" altLang="en-US" sz="800" dirty="0"/>
          </a:p>
        </p:txBody>
      </p:sp>
      <p:cxnSp>
        <p:nvCxnSpPr>
          <p:cNvPr id="134" name="구부러진 연결선 43"/>
          <p:cNvCxnSpPr>
            <a:stCxn id="147" idx="3"/>
          </p:cNvCxnSpPr>
          <p:nvPr/>
        </p:nvCxnSpPr>
        <p:spPr>
          <a:xfrm>
            <a:off x="6746179" y="3406527"/>
            <a:ext cx="1027721" cy="337567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806804" y="3479622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cxnSp>
        <p:nvCxnSpPr>
          <p:cNvPr id="136" name="구부러진 연결선 43"/>
          <p:cNvCxnSpPr>
            <a:stCxn id="137" idx="0"/>
            <a:endCxn id="154" idx="1"/>
          </p:cNvCxnSpPr>
          <p:nvPr/>
        </p:nvCxnSpPr>
        <p:spPr>
          <a:xfrm rot="5400000" flipH="1" flipV="1">
            <a:off x="6151419" y="3139706"/>
            <a:ext cx="13052" cy="2438905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846127" y="4365684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593879" y="3672086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생육정보</a:t>
            </a:r>
            <a:endParaRPr lang="ko-KR" altLang="en-US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729783" y="324003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팜제어정보</a:t>
            </a:r>
            <a:endParaRPr lang="ko-KR" altLang="en-US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171774" y="3038127"/>
            <a:ext cx="461665" cy="15430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 … … ..….</a:t>
            </a:r>
            <a:endParaRPr lang="ko-KR" altLang="en-US" dirty="0"/>
          </a:p>
        </p:txBody>
      </p:sp>
      <p:cxnSp>
        <p:nvCxnSpPr>
          <p:cNvPr id="141" name="구부러진 연결선 43"/>
          <p:cNvCxnSpPr>
            <a:stCxn id="101" idx="3"/>
            <a:endCxn id="102" idx="2"/>
          </p:cNvCxnSpPr>
          <p:nvPr/>
        </p:nvCxnSpPr>
        <p:spPr>
          <a:xfrm flipV="1">
            <a:off x="2841351" y="5823266"/>
            <a:ext cx="1800200" cy="54006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841351" y="5589820"/>
            <a:ext cx="10230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Up </a:t>
            </a:r>
            <a:r>
              <a:rPr lang="en-US" altLang="ko-KR" sz="800" dirty="0" err="1" smtClean="0"/>
              <a:t>stream:ffmpeg</a:t>
            </a:r>
            <a:endParaRPr lang="ko-KR" altLang="en-US" sz="800" dirty="0"/>
          </a:p>
        </p:txBody>
      </p:sp>
      <p:pic>
        <p:nvPicPr>
          <p:cNvPr id="143" name="Picture 30" descr="카메라 - 무료 전자개 아이콘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65287" y="4221088"/>
            <a:ext cx="576064" cy="576064"/>
          </a:xfrm>
          <a:prstGeom prst="rect">
            <a:avLst/>
          </a:prstGeom>
          <a:noFill/>
        </p:spPr>
      </p:pic>
      <p:pic>
        <p:nvPicPr>
          <p:cNvPr id="144" name="Picture 30" descr="카메라 - 무료 전자개 아이콘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65287" y="2827013"/>
            <a:ext cx="576064" cy="576064"/>
          </a:xfrm>
          <a:prstGeom prst="rect">
            <a:avLst/>
          </a:prstGeom>
          <a:noFill/>
        </p:spPr>
      </p:pic>
      <p:cxnSp>
        <p:nvCxnSpPr>
          <p:cNvPr id="145" name="구부러진 연결선 43"/>
          <p:cNvCxnSpPr>
            <a:stCxn id="102" idx="0"/>
            <a:endCxn id="147" idx="2"/>
          </p:cNvCxnSpPr>
          <p:nvPr/>
        </p:nvCxnSpPr>
        <p:spPr>
          <a:xfrm rot="5400000" flipH="1" flipV="1">
            <a:off x="5010220" y="4113507"/>
            <a:ext cx="1557114" cy="9623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145"/>
          <p:cNvGrpSpPr/>
          <p:nvPr/>
        </p:nvGrpSpPr>
        <p:grpSpPr>
          <a:xfrm>
            <a:off x="5793679" y="2996952"/>
            <a:ext cx="952500" cy="819150"/>
            <a:chOff x="5292080" y="2924944"/>
            <a:chExt cx="952500" cy="819150"/>
          </a:xfrm>
        </p:grpSpPr>
        <p:pic>
          <p:nvPicPr>
            <p:cNvPr id="147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292080" y="2924944"/>
              <a:ext cx="952500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8" name="TextBox 147"/>
            <p:cNvSpPr txBox="1"/>
            <p:nvPr/>
          </p:nvSpPr>
          <p:spPr>
            <a:xfrm>
              <a:off x="5508104" y="3111849"/>
              <a:ext cx="5790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FF00"/>
                  </a:solidFill>
                </a:rPr>
                <a:t>WAS</a:t>
              </a:r>
            </a:p>
            <a:p>
              <a:r>
                <a:rPr lang="en-US" altLang="ko-KR" sz="800" dirty="0" smtClean="0">
                  <a:solidFill>
                    <a:srgbClr val="FFFF00"/>
                  </a:solidFill>
                </a:rPr>
                <a:t>(</a:t>
              </a:r>
              <a:r>
                <a:rPr lang="en-US" altLang="ko-KR" sz="800" dirty="0" err="1" smtClean="0">
                  <a:solidFill>
                    <a:srgbClr val="FFFF00"/>
                  </a:solidFill>
                </a:rPr>
                <a:t>Nginx</a:t>
              </a:r>
              <a:r>
                <a:rPr lang="en-US" altLang="ko-KR" sz="800" dirty="0" smtClean="0">
                  <a:solidFill>
                    <a:srgbClr val="FFFF00"/>
                  </a:solidFill>
                </a:rPr>
                <a:t>)</a:t>
              </a:r>
              <a:endParaRPr lang="ko-KR" altLang="en-US" sz="8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6927005" y="3501588"/>
            <a:ext cx="18934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사진</a:t>
            </a:r>
            <a:r>
              <a:rPr lang="en-US" altLang="ko-KR" sz="800" dirty="0" smtClean="0"/>
              <a:t>:</a:t>
            </a:r>
            <a:r>
              <a:rPr lang="ko-KR" altLang="en-US" sz="800" dirty="0" smtClean="0"/>
              <a:t>개체탐지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병충해감지</a:t>
            </a:r>
            <a:r>
              <a:rPr lang="en-US" altLang="ko-KR" sz="800" dirty="0" smtClean="0"/>
              <a:t>,</a:t>
            </a:r>
            <a:r>
              <a:rPr lang="ko-KR" altLang="en-US" sz="800" dirty="0" err="1" smtClean="0"/>
              <a:t>기형과검출</a:t>
            </a:r>
            <a:endParaRPr lang="ko-KR" altLang="en-US" sz="800" dirty="0"/>
          </a:p>
        </p:txBody>
      </p:sp>
      <p:cxnSp>
        <p:nvCxnSpPr>
          <p:cNvPr id="150" name="구부러진 연결선 43"/>
          <p:cNvCxnSpPr>
            <a:stCxn id="86" idx="1"/>
            <a:endCxn id="107" idx="2"/>
          </p:cNvCxnSpPr>
          <p:nvPr/>
        </p:nvCxnSpPr>
        <p:spPr>
          <a:xfrm rot="5400000" flipH="1" flipV="1">
            <a:off x="7112138" y="4610345"/>
            <a:ext cx="549684" cy="8320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289623" y="5157192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동화상</a:t>
            </a:r>
            <a:endParaRPr lang="ko-KR" altLang="en-US" sz="8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692925" y="1773396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동화상</a:t>
            </a:r>
            <a:endParaRPr lang="ko-KR" altLang="en-US" sz="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5793679" y="1844824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동화상</a:t>
            </a:r>
            <a:endParaRPr lang="ko-KR" altLang="en-US" sz="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377398" y="4244910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345407" y="5733256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RTMP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5" name="구름 84"/>
          <p:cNvSpPr/>
          <p:nvPr/>
        </p:nvSpPr>
        <p:spPr>
          <a:xfrm>
            <a:off x="3921471" y="2780928"/>
            <a:ext cx="4608512" cy="3528392"/>
          </a:xfrm>
          <a:prstGeom prst="cloud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AWS</a:t>
            </a:r>
            <a:endParaRPr lang="ko-KR" altLang="en-US" dirty="0"/>
          </a:p>
        </p:txBody>
      </p:sp>
      <p:sp>
        <p:nvSpPr>
          <p:cNvPr id="86" name="순서도: 자기 디스크 85"/>
          <p:cNvSpPr/>
          <p:nvPr/>
        </p:nvSpPr>
        <p:spPr>
          <a:xfrm>
            <a:off x="6513759" y="5301208"/>
            <a:ext cx="914400" cy="648072"/>
          </a:xfrm>
          <a:prstGeom prst="flowChartMagneticDisk">
            <a:avLst/>
          </a:prstGeom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en-US" altLang="ko-KR" sz="800" dirty="0" err="1" smtClean="0"/>
              <a:t>MySQL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pSp>
        <p:nvGrpSpPr>
          <p:cNvPr id="2" name="그룹 86"/>
          <p:cNvGrpSpPr/>
          <p:nvPr/>
        </p:nvGrpSpPr>
        <p:grpSpPr>
          <a:xfrm>
            <a:off x="4287181" y="3645024"/>
            <a:ext cx="1364939" cy="1210973"/>
            <a:chOff x="4128887" y="4509120"/>
            <a:chExt cx="1651911" cy="1453167"/>
          </a:xfrm>
        </p:grpSpPr>
        <p:pic>
          <p:nvPicPr>
            <p:cNvPr id="88" name="Picture 5" descr="https://d1.awsstatic.com/IoT_64.e2bf3b575c9de230e1246fb115a068bd81e5662f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28887" y="4509120"/>
              <a:ext cx="1296144" cy="1296144"/>
            </a:xfrm>
            <a:prstGeom prst="rect">
              <a:avLst/>
            </a:prstGeom>
            <a:noFill/>
          </p:spPr>
        </p:pic>
        <p:sp>
          <p:nvSpPr>
            <p:cNvPr id="89" name="TextBox 88"/>
            <p:cNvSpPr txBox="1"/>
            <p:nvPr/>
          </p:nvSpPr>
          <p:spPr>
            <a:xfrm>
              <a:off x="4176008" y="5445223"/>
              <a:ext cx="160479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MQTT Broker</a:t>
              </a:r>
            </a:p>
            <a:p>
              <a:pPr algn="ctr"/>
              <a:r>
                <a:rPr lang="en-US" altLang="ko-KR" sz="800" dirty="0" smtClean="0">
                  <a:solidFill>
                    <a:schemeClr val="accent2"/>
                  </a:solidFill>
                </a:rPr>
                <a:t>(</a:t>
              </a:r>
              <a:r>
                <a:rPr lang="en-US" altLang="ko-KR" sz="800" dirty="0" err="1" smtClean="0">
                  <a:solidFill>
                    <a:schemeClr val="accent2"/>
                  </a:solidFill>
                </a:rPr>
                <a:t>Mosquitto</a:t>
              </a:r>
              <a:r>
                <a:rPr lang="en-US" altLang="ko-KR" sz="800" dirty="0" smtClean="0">
                  <a:solidFill>
                    <a:schemeClr val="accent2"/>
                  </a:solidFill>
                </a:rPr>
                <a:t>)</a:t>
              </a:r>
              <a:endParaRPr lang="en-US" altLang="ko-KR" sz="800" dirty="0" smtClean="0">
                <a:solidFill>
                  <a:schemeClr val="accent2"/>
                </a:solidFill>
              </a:endParaRPr>
            </a:p>
          </p:txBody>
        </p:sp>
      </p:grpSp>
      <p:pic>
        <p:nvPicPr>
          <p:cNvPr id="90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1191" y="2106933"/>
            <a:ext cx="1296144" cy="132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" name="Picture 19" descr="★품절★라즈베리파이4 B (Raspberry pi4 B) Model B 1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1270" y="1962917"/>
            <a:ext cx="648072" cy="599874"/>
          </a:xfrm>
          <a:prstGeom prst="rect">
            <a:avLst/>
          </a:prstGeom>
          <a:noFill/>
        </p:spPr>
      </p:pic>
      <p:pic>
        <p:nvPicPr>
          <p:cNvPr id="92" name="Picture 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77855" y="1268760"/>
            <a:ext cx="113412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3" name="Picture 23" descr="모바일(mobile)&quot;의 뜻/어원/유래에 대하여 : 네이버 블로그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03625" y="1196752"/>
            <a:ext cx="1158006" cy="1440160"/>
          </a:xfrm>
          <a:prstGeom prst="rect">
            <a:avLst/>
          </a:prstGeom>
          <a:noFill/>
        </p:spPr>
      </p:pic>
      <p:pic>
        <p:nvPicPr>
          <p:cNvPr id="94" name="Picture 25" descr="스파르타코딩클럽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77855" y="3861048"/>
            <a:ext cx="792089" cy="720080"/>
          </a:xfrm>
          <a:prstGeom prst="rect">
            <a:avLst/>
          </a:prstGeom>
          <a:noFill/>
        </p:spPr>
      </p:pic>
      <p:grpSp>
        <p:nvGrpSpPr>
          <p:cNvPr id="4" name="그룹 94"/>
          <p:cNvGrpSpPr/>
          <p:nvPr/>
        </p:nvGrpSpPr>
        <p:grpSpPr>
          <a:xfrm>
            <a:off x="1401191" y="3356992"/>
            <a:ext cx="1368151" cy="1466083"/>
            <a:chOff x="899592" y="1052736"/>
            <a:chExt cx="1368151" cy="1466083"/>
          </a:xfrm>
        </p:grpSpPr>
        <p:pic>
          <p:nvPicPr>
            <p:cNvPr id="96" name="Picture 2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2" y="1196752"/>
              <a:ext cx="1296144" cy="132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7" name="Picture 19" descr="★품절★라즈베리파이4 B (Raspberry pi4 B) Model B 1GB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9671" y="1052736"/>
              <a:ext cx="648072" cy="599874"/>
            </a:xfrm>
            <a:prstGeom prst="rect">
              <a:avLst/>
            </a:prstGeom>
            <a:noFill/>
          </p:spPr>
        </p:pic>
      </p:grpSp>
      <p:grpSp>
        <p:nvGrpSpPr>
          <p:cNvPr id="5" name="그룹 97"/>
          <p:cNvGrpSpPr/>
          <p:nvPr/>
        </p:nvGrpSpPr>
        <p:grpSpPr>
          <a:xfrm>
            <a:off x="1401191" y="4725144"/>
            <a:ext cx="1368151" cy="1466083"/>
            <a:chOff x="899592" y="1052736"/>
            <a:chExt cx="1368151" cy="1466083"/>
          </a:xfrm>
        </p:grpSpPr>
        <p:pic>
          <p:nvPicPr>
            <p:cNvPr id="99" name="Picture 2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99592" y="1196752"/>
              <a:ext cx="1296144" cy="1322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0" name="Picture 19" descr="★품절★라즈베리파이4 B (Raspberry pi4 B) Model B 1GB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9671" y="1052736"/>
              <a:ext cx="648072" cy="599874"/>
            </a:xfrm>
            <a:prstGeom prst="rect">
              <a:avLst/>
            </a:prstGeom>
            <a:noFill/>
          </p:spPr>
        </p:pic>
      </p:grpSp>
      <p:pic>
        <p:nvPicPr>
          <p:cNvPr id="101" name="Picture 30" descr="카메라 - 무료 전자개 아이콘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65287" y="5589240"/>
            <a:ext cx="576064" cy="576064"/>
          </a:xfrm>
          <a:prstGeom prst="rect">
            <a:avLst/>
          </a:prstGeom>
          <a:noFill/>
        </p:spPr>
      </p:pic>
      <p:cxnSp>
        <p:nvCxnSpPr>
          <p:cNvPr id="103" name="구부러진 연결선 43"/>
          <p:cNvCxnSpPr>
            <a:stCxn id="91" idx="3"/>
            <a:endCxn id="88" idx="0"/>
          </p:cNvCxnSpPr>
          <p:nvPr/>
        </p:nvCxnSpPr>
        <p:spPr>
          <a:xfrm>
            <a:off x="2769342" y="2262854"/>
            <a:ext cx="2053327" cy="1382170"/>
          </a:xfrm>
          <a:prstGeom prst="curvedConnector2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072823" y="1860629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chemeClr val="accent2"/>
                </a:solidFill>
              </a:rPr>
              <a:t>paho-mqtt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769343" y="2106933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Publish:</a:t>
            </a:r>
            <a:r>
              <a:rPr lang="ko-KR" altLang="en-US" sz="800" dirty="0" smtClean="0"/>
              <a:t>생육정보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787205" y="2276872"/>
            <a:ext cx="10647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Subscribe:</a:t>
            </a:r>
            <a:r>
              <a:rPr lang="ko-KR" altLang="en-US" sz="800" dirty="0" smtClean="0"/>
              <a:t>제어신호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370832" y="4536080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Back-end, ML</a:t>
            </a:r>
            <a:endParaRPr lang="ko-KR" altLang="en-US" sz="800" dirty="0"/>
          </a:p>
        </p:txBody>
      </p:sp>
      <p:cxnSp>
        <p:nvCxnSpPr>
          <p:cNvPr id="108" name="구부러진 연결선 52"/>
          <p:cNvCxnSpPr>
            <a:stCxn id="94" idx="1"/>
            <a:endCxn id="137" idx="3"/>
          </p:cNvCxnSpPr>
          <p:nvPr/>
        </p:nvCxnSpPr>
        <p:spPr>
          <a:xfrm rot="10800000">
            <a:off x="5324561" y="4185372"/>
            <a:ext cx="2053295" cy="3571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581269" y="3645602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300192" y="4022648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Publish :</a:t>
            </a:r>
            <a:r>
              <a:rPr lang="ko-KR" altLang="en-US" sz="800" dirty="0" err="1" smtClean="0"/>
              <a:t>팜제어정보</a:t>
            </a:r>
            <a:endParaRPr lang="ko-KR" alt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007261" y="4005642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297735" y="4221088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Subscribe:</a:t>
            </a:r>
            <a:r>
              <a:rPr lang="ko-KR" altLang="en-US" sz="800" dirty="0" smtClean="0"/>
              <a:t> 생육정보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569543" y="2478088"/>
            <a:ext cx="930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2"/>
                </a:solidFill>
              </a:rPr>
              <a:t>Mobile web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119" name="구부러진 연결선 43"/>
          <p:cNvCxnSpPr>
            <a:stCxn id="147" idx="0"/>
            <a:endCxn id="93" idx="3"/>
          </p:cNvCxnSpPr>
          <p:nvPr/>
        </p:nvCxnSpPr>
        <p:spPr>
          <a:xfrm rot="16200000" flipV="1">
            <a:off x="5275720" y="2002743"/>
            <a:ext cx="1080120" cy="908298"/>
          </a:xfrm>
          <a:prstGeom prst="curvedConnector2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577655" y="1700808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생육정보</a:t>
            </a:r>
            <a:endParaRPr lang="ko-KR" altLang="en-US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171021" y="1988840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989484" y="3024014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cxnSp>
        <p:nvCxnSpPr>
          <p:cNvPr id="123" name="구부러진 연결선 43"/>
          <p:cNvCxnSpPr>
            <a:stCxn id="121" idx="3"/>
            <a:endCxn id="122" idx="0"/>
          </p:cNvCxnSpPr>
          <p:nvPr/>
        </p:nvCxnSpPr>
        <p:spPr>
          <a:xfrm>
            <a:off x="5355752" y="2096562"/>
            <a:ext cx="726098" cy="927452"/>
          </a:xfrm>
          <a:prstGeom prst="curvedConnector2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384084" y="2636912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팜제어정보</a:t>
            </a:r>
            <a:endParaRPr lang="ko-KR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555096" y="2628120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TCI/IP</a:t>
            </a:r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751951" y="2276872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HTTP</a:t>
            </a:r>
            <a:endParaRPr lang="ko-KR" altLang="en-US" sz="800" dirty="0"/>
          </a:p>
        </p:txBody>
      </p:sp>
      <p:cxnSp>
        <p:nvCxnSpPr>
          <p:cNvPr id="127" name="구부러진 연결선 43"/>
          <p:cNvCxnSpPr>
            <a:stCxn id="147" idx="0"/>
            <a:endCxn id="92" idx="1"/>
          </p:cNvCxnSpPr>
          <p:nvPr/>
        </p:nvCxnSpPr>
        <p:spPr>
          <a:xfrm rot="5400000" flipH="1" flipV="1">
            <a:off x="6247828" y="1866925"/>
            <a:ext cx="1152128" cy="1107926"/>
          </a:xfrm>
          <a:prstGeom prst="curvedConnector2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05414" y="2276872"/>
            <a:ext cx="5428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HTTP</a:t>
            </a:r>
            <a:endParaRPr lang="ko-KR" alt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41140" y="3024014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cxnSp>
        <p:nvCxnSpPr>
          <p:cNvPr id="130" name="구부러진 연결선 43"/>
          <p:cNvCxnSpPr>
            <a:stCxn id="131" idx="1"/>
            <a:endCxn id="129" idx="0"/>
          </p:cNvCxnSpPr>
          <p:nvPr/>
        </p:nvCxnSpPr>
        <p:spPr>
          <a:xfrm rot="10800000" flipV="1">
            <a:off x="6433506" y="2024554"/>
            <a:ext cx="945362" cy="999460"/>
          </a:xfrm>
          <a:prstGeom prst="curvedConnector2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378868" y="1916832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729783" y="1629380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</a:t>
            </a:r>
            <a:r>
              <a:rPr lang="ko-KR" altLang="en-US" sz="800" dirty="0"/>
              <a:t>육</a:t>
            </a:r>
            <a:r>
              <a:rPr lang="ko-KR" altLang="en-US" sz="800" dirty="0" smtClean="0"/>
              <a:t>정보</a:t>
            </a:r>
            <a:endParaRPr lang="ko-KR" altLang="en-US" sz="8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513759" y="2636912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팜제어정보</a:t>
            </a:r>
            <a:endParaRPr lang="ko-KR" altLang="en-US" sz="800" dirty="0"/>
          </a:p>
        </p:txBody>
      </p:sp>
      <p:cxnSp>
        <p:nvCxnSpPr>
          <p:cNvPr id="134" name="구부러진 연결선 43"/>
          <p:cNvCxnSpPr>
            <a:stCxn id="147" idx="3"/>
          </p:cNvCxnSpPr>
          <p:nvPr/>
        </p:nvCxnSpPr>
        <p:spPr>
          <a:xfrm>
            <a:off x="6746179" y="3406527"/>
            <a:ext cx="1027721" cy="337567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806804" y="3479622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139829" y="4077650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593879" y="3672086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생육정보</a:t>
            </a:r>
            <a:endParaRPr lang="ko-KR" altLang="en-US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729783" y="324003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팜제어정보</a:t>
            </a:r>
            <a:endParaRPr lang="ko-KR" altLang="en-US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171774" y="3038127"/>
            <a:ext cx="461665" cy="15430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 … … ..….</a:t>
            </a:r>
            <a:endParaRPr lang="ko-KR" altLang="en-US" dirty="0"/>
          </a:p>
        </p:txBody>
      </p:sp>
      <p:cxnSp>
        <p:nvCxnSpPr>
          <p:cNvPr id="141" name="구부러진 연결선 43"/>
          <p:cNvCxnSpPr>
            <a:stCxn id="101" idx="3"/>
            <a:endCxn id="100" idx="3"/>
          </p:cNvCxnSpPr>
          <p:nvPr/>
        </p:nvCxnSpPr>
        <p:spPr>
          <a:xfrm flipH="1" flipV="1">
            <a:off x="2769342" y="5025081"/>
            <a:ext cx="72009" cy="852191"/>
          </a:xfrm>
          <a:prstGeom prst="curvedConnector3">
            <a:avLst>
              <a:gd name="adj1" fmla="val -317460"/>
            </a:avLst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30" descr="카메라 - 무료 전자개 아이콘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65287" y="4221088"/>
            <a:ext cx="576064" cy="576064"/>
          </a:xfrm>
          <a:prstGeom prst="rect">
            <a:avLst/>
          </a:prstGeom>
          <a:noFill/>
        </p:spPr>
      </p:pic>
      <p:pic>
        <p:nvPicPr>
          <p:cNvPr id="144" name="Picture 30" descr="카메라 - 무료 전자개 아이콘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65287" y="2827013"/>
            <a:ext cx="576064" cy="576064"/>
          </a:xfrm>
          <a:prstGeom prst="rect">
            <a:avLst/>
          </a:prstGeom>
          <a:noFill/>
        </p:spPr>
      </p:pic>
      <p:grpSp>
        <p:nvGrpSpPr>
          <p:cNvPr id="6" name="그룹 145"/>
          <p:cNvGrpSpPr/>
          <p:nvPr/>
        </p:nvGrpSpPr>
        <p:grpSpPr>
          <a:xfrm>
            <a:off x="5793679" y="2996952"/>
            <a:ext cx="952500" cy="819150"/>
            <a:chOff x="5292080" y="2924944"/>
            <a:chExt cx="952500" cy="819150"/>
          </a:xfrm>
        </p:grpSpPr>
        <p:pic>
          <p:nvPicPr>
            <p:cNvPr id="147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292080" y="2924944"/>
              <a:ext cx="952500" cy="819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8" name="TextBox 147"/>
            <p:cNvSpPr txBox="1"/>
            <p:nvPr/>
          </p:nvSpPr>
          <p:spPr>
            <a:xfrm>
              <a:off x="5508104" y="3111849"/>
              <a:ext cx="5790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FF00"/>
                  </a:solidFill>
                </a:rPr>
                <a:t>WAS</a:t>
              </a:r>
            </a:p>
            <a:p>
              <a:r>
                <a:rPr lang="en-US" altLang="ko-KR" sz="800" dirty="0" smtClean="0">
                  <a:solidFill>
                    <a:srgbClr val="FFFF00"/>
                  </a:solidFill>
                </a:rPr>
                <a:t>(</a:t>
              </a:r>
              <a:r>
                <a:rPr lang="en-US" altLang="ko-KR" sz="800" dirty="0" err="1" smtClean="0">
                  <a:solidFill>
                    <a:srgbClr val="FFFF00"/>
                  </a:solidFill>
                </a:rPr>
                <a:t>Nginx</a:t>
              </a:r>
              <a:r>
                <a:rPr lang="en-US" altLang="ko-KR" sz="800" dirty="0" smtClean="0">
                  <a:solidFill>
                    <a:srgbClr val="FFFF00"/>
                  </a:solidFill>
                </a:rPr>
                <a:t>)</a:t>
              </a:r>
              <a:endParaRPr lang="ko-KR" altLang="en-US" sz="8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6927005" y="3501588"/>
            <a:ext cx="18934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사진</a:t>
            </a:r>
            <a:r>
              <a:rPr lang="en-US" altLang="ko-KR" sz="800" dirty="0" smtClean="0"/>
              <a:t>:</a:t>
            </a:r>
            <a:r>
              <a:rPr lang="ko-KR" altLang="en-US" sz="800" dirty="0" smtClean="0"/>
              <a:t>개체탐지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병충해감지</a:t>
            </a:r>
            <a:r>
              <a:rPr lang="en-US" altLang="ko-KR" sz="800" dirty="0" smtClean="0"/>
              <a:t>,</a:t>
            </a:r>
            <a:r>
              <a:rPr lang="ko-KR" altLang="en-US" sz="800" dirty="0" err="1" smtClean="0"/>
              <a:t>기형과검출</a:t>
            </a:r>
            <a:endParaRPr lang="ko-KR" altLang="en-US" sz="800" dirty="0"/>
          </a:p>
        </p:txBody>
      </p:sp>
      <p:cxnSp>
        <p:nvCxnSpPr>
          <p:cNvPr id="150" name="구부러진 연결선 43"/>
          <p:cNvCxnSpPr>
            <a:stCxn id="86" idx="1"/>
            <a:endCxn id="107" idx="2"/>
          </p:cNvCxnSpPr>
          <p:nvPr/>
        </p:nvCxnSpPr>
        <p:spPr>
          <a:xfrm rot="5400000" flipH="1" flipV="1">
            <a:off x="7112138" y="4610345"/>
            <a:ext cx="549684" cy="8320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692925" y="1773396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동화상</a:t>
            </a:r>
            <a:endParaRPr lang="ko-KR" altLang="en-US" sz="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5793679" y="184482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사진</a:t>
            </a:r>
            <a:endParaRPr lang="ko-KR" altLang="en-US" sz="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377398" y="4244910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160" name="순서도: 순차적 액세스 저장소 159"/>
          <p:cNvSpPr/>
          <p:nvPr/>
        </p:nvSpPr>
        <p:spPr>
          <a:xfrm>
            <a:off x="5292080" y="5229200"/>
            <a:ext cx="936104" cy="828672"/>
          </a:xfrm>
          <a:prstGeom prst="flowChartMagneticTape">
            <a:avLst/>
          </a:prstGeom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1100" dirty="0" smtClean="0"/>
              <a:t>File System</a:t>
            </a:r>
            <a:endParaRPr lang="ko-KR" altLang="en-US" sz="1100" dirty="0"/>
          </a:p>
        </p:txBody>
      </p:sp>
      <p:cxnSp>
        <p:nvCxnSpPr>
          <p:cNvPr id="162" name="구부러진 연결선 43"/>
          <p:cNvCxnSpPr>
            <a:stCxn id="88" idx="1"/>
            <a:endCxn id="100" idx="3"/>
          </p:cNvCxnSpPr>
          <p:nvPr/>
        </p:nvCxnSpPr>
        <p:spPr>
          <a:xfrm rot="10800000" flipV="1">
            <a:off x="2769343" y="4185083"/>
            <a:ext cx="1517839" cy="83999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27784" y="4941748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/>
              <a:t>Subscribe:</a:t>
            </a:r>
            <a:r>
              <a:rPr lang="en-US" altLang="ko-KR" sz="800" dirty="0" err="1" smtClean="0"/>
              <a:t>refresh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2843808" y="4725724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Publish:</a:t>
            </a:r>
            <a:r>
              <a:rPr lang="ko-KR" altLang="en-US" sz="800" dirty="0" smtClean="0"/>
              <a:t>상태이미지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2915816" y="5733256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상태이미지생성</a:t>
            </a:r>
            <a:endParaRPr lang="ko-KR" altLang="en-US" sz="800" dirty="0"/>
          </a:p>
        </p:txBody>
      </p:sp>
      <p:cxnSp>
        <p:nvCxnSpPr>
          <p:cNvPr id="76" name="구부러진 연결선 43"/>
          <p:cNvCxnSpPr>
            <a:stCxn id="89" idx="2"/>
            <a:endCxn id="160" idx="1"/>
          </p:cNvCxnSpPr>
          <p:nvPr/>
        </p:nvCxnSpPr>
        <p:spPr>
          <a:xfrm rot="16200000" flipH="1">
            <a:off x="4746830" y="5098285"/>
            <a:ext cx="787539" cy="30296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666461" y="537321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상태이미지</a:t>
            </a:r>
            <a:endParaRPr lang="ko-KR" altLang="en-US" sz="800" dirty="0"/>
          </a:p>
        </p:txBody>
      </p:sp>
      <p:cxnSp>
        <p:nvCxnSpPr>
          <p:cNvPr id="80" name="구부러진 연결선 43"/>
          <p:cNvCxnSpPr>
            <a:stCxn id="160" idx="0"/>
            <a:endCxn id="147" idx="2"/>
          </p:cNvCxnSpPr>
          <p:nvPr/>
        </p:nvCxnSpPr>
        <p:spPr>
          <a:xfrm rot="5400000" flipH="1" flipV="1">
            <a:off x="5308481" y="4267753"/>
            <a:ext cx="1413098" cy="509797"/>
          </a:xfrm>
          <a:prstGeom prst="curved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508104" y="4797152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상태이미지</a:t>
            </a:r>
            <a:endParaRPr lang="ko-KR" altLang="en-US" sz="800" dirty="0"/>
          </a:p>
        </p:txBody>
      </p:sp>
      <p:cxnSp>
        <p:nvCxnSpPr>
          <p:cNvPr id="84" name="구부러진 연결선 43"/>
          <p:cNvCxnSpPr>
            <a:stCxn id="160" idx="0"/>
            <a:endCxn id="154" idx="1"/>
          </p:cNvCxnSpPr>
          <p:nvPr/>
        </p:nvCxnSpPr>
        <p:spPr>
          <a:xfrm rot="5400000" flipH="1" flipV="1">
            <a:off x="6130481" y="3982283"/>
            <a:ext cx="876568" cy="1617266"/>
          </a:xfrm>
          <a:prstGeom prst="curvedConnector2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요구분석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55576" y="1396999"/>
          <a:ext cx="7704856" cy="4629040"/>
        </p:xfrm>
        <a:graphic>
          <a:graphicData uri="http://schemas.openxmlformats.org/drawingml/2006/table">
            <a:tbl>
              <a:tblPr/>
              <a:tblGrid>
                <a:gridCol w="743632"/>
                <a:gridCol w="6021356"/>
                <a:gridCol w="939868"/>
              </a:tblGrid>
              <a:tr h="2709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1.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</a:p>
                  </a:txBody>
                  <a:tcPr marL="6158" marR="6158" marT="6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소규모 공장형 스마트 팜 운영자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가정 설치형 스마트팜 운영자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시스템을 관리하는 관리자</a:t>
                      </a:r>
                    </a:p>
                  </a:txBody>
                  <a:tcPr marL="6158" marR="6158" marT="6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158" marR="6158" marT="6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2.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목표</a:t>
                      </a:r>
                    </a:p>
                  </a:txBody>
                  <a:tcPr marL="6158" marR="6158" marT="6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소규모 스마트 팜을 구성하여 일반 가정 또는 소규모 도시농장에 보급하고 경험이없는 농장주에게 학습된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ML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을 사용하여 최적의 경작 정보를 제공하여 작물이 최상의 상태를 유지하도록 한다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b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어디서든 내 농장의 상태를 확인할 수 있고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환경을 통제할 수 있도록 인터페이스를 제공한다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필요한 경우 자동으로 제어하도록 한다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6158" marR="6158" marT="6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158" marR="6158" marT="6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158" marR="6158" marT="6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158" marR="6158" marT="6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158" marR="6158" marT="6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546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3.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기본기능</a:t>
                      </a:r>
                    </a:p>
                  </a:txBody>
                  <a:tcPr marL="6158" marR="6158" marT="6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158" marR="6158" marT="6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기능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R1.1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사용자가 시스템에 접속하여 회원 가입을 하고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로그아웃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 정보관리를 할 수 있다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evidenct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R1.2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로그인한 사용자에 따라 관리자 메뉴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 메뉴를 분리한다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evidenct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R1.3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스마트팜 운영자는 모바일로 또는 웹페이지로 접속하여 현재 내 농장의 현재 상태를 확인할 수 있다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evidenct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R1.4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농장주는 관리하는 스마트팜의 목록을 등록하여 하나이상의 농장을 관리할 수 있다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evidenct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R1.5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농장주는 모바일로 또는 웹페이지로 접속하여 현재 내 농장의 목록을 조회하고 선택된 농장의 상세 정보를 확인 할 수 있다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evidenct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R1.6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 농장의 온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습도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양액 등의 농장정보를 확인하여 농장의 상태를 변경 할 수 있다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evidenct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R1.7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 농장 작물의 실시간 영상에 작물의 상태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병해충 정보를 확인 할 수 있다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evidenct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58" marR="6158" marT="6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58" marR="6158" marT="6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58" marR="6158" marT="615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3546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4. Site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관리기능</a:t>
                      </a:r>
                    </a:p>
                  </a:txBody>
                  <a:tcPr marL="6158" marR="6158" marT="6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58" marR="6158" marT="61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R2.1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가입한 회원의 정보를 조회하고 사용자 권한을 조정할 수 있다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evidenct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R2.2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회원의 농작물을 상태를 확인하고 학습된 병해충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생육 정보에 따라 농장주에게 작업 가이드를 전송한다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hidden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9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R2.3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각 회원들의 스마트 팜으로 부터 생육정보 및 환경정보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실시간 작물상태 이미지를 전송 받아 저장하고 일정 기간마다 해당 데이터를 학습한다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hidden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R2.4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작물의 상태별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병해충의 이미지등을 학습하여 작물의 상태를 판별하도록한다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hidden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4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6158" marR="6158" marT="61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ko-KR" altLang="ko-KR" sz="3100" b="1" dirty="0" err="1" smtClean="0"/>
              <a:t>스마트팜</a:t>
            </a:r>
            <a:endParaRPr lang="ko-KR" altLang="ko-KR" sz="3100" b="1" dirty="0" smtClean="0"/>
          </a:p>
          <a:p>
            <a:pPr lvl="0">
              <a:buNone/>
            </a:pPr>
            <a:r>
              <a:rPr lang="en-US" altLang="ko-KR" dirty="0" smtClean="0"/>
              <a:t>   </a:t>
            </a:r>
            <a:r>
              <a:rPr lang="en-US" altLang="ko-KR" sz="2400" dirty="0" smtClean="0"/>
              <a:t>1. </a:t>
            </a:r>
            <a:r>
              <a:rPr lang="ko-KR" altLang="ko-KR" sz="2400" dirty="0" err="1" smtClean="0"/>
              <a:t>라즈베리파이</a:t>
            </a:r>
            <a:endParaRPr lang="ko-KR" altLang="ko-KR" sz="2400" dirty="0" smtClean="0"/>
          </a:p>
          <a:p>
            <a:pPr lvl="0">
              <a:buNone/>
            </a:pPr>
            <a:r>
              <a:rPr lang="en-US" altLang="ko-KR" sz="2400" dirty="0" smtClean="0"/>
              <a:t>    2. MQTT Client(</a:t>
            </a:r>
            <a:r>
              <a:rPr lang="en-US" altLang="ko-KR" sz="2400" dirty="0" err="1" smtClean="0"/>
              <a:t>paho</a:t>
            </a:r>
            <a:r>
              <a:rPr lang="en-US" altLang="ko-KR" sz="2400" dirty="0" smtClean="0"/>
              <a:t>-MQTT)</a:t>
            </a:r>
          </a:p>
          <a:p>
            <a:pPr lvl="0">
              <a:buNone/>
            </a:pPr>
            <a:r>
              <a:rPr lang="en-US" altLang="ko-KR" sz="2400" dirty="0" smtClean="0"/>
              <a:t> </a:t>
            </a:r>
            <a:r>
              <a:rPr lang="en-US" altLang="ko-KR" sz="2400" dirty="0" smtClean="0"/>
              <a:t>   3. </a:t>
            </a:r>
            <a:r>
              <a:rPr lang="en-US" altLang="ko-KR" sz="2400" dirty="0" smtClean="0"/>
              <a:t>Sensor </a:t>
            </a:r>
            <a:r>
              <a:rPr lang="en-US" altLang="ko-KR" sz="2400" dirty="0" smtClean="0"/>
              <a:t>,</a:t>
            </a:r>
            <a:r>
              <a:rPr lang="ko-KR" altLang="ko-KR" sz="2400" dirty="0" smtClean="0"/>
              <a:t> </a:t>
            </a:r>
            <a:r>
              <a:rPr lang="ko-KR" altLang="en-US" sz="2400" dirty="0" smtClean="0"/>
              <a:t>카메라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구동부</a:t>
            </a:r>
            <a:r>
              <a:rPr lang="en-US" altLang="ko-KR" sz="2400" dirty="0" smtClean="0"/>
              <a:t> control</a:t>
            </a:r>
          </a:p>
          <a:p>
            <a:pPr lvl="0">
              <a:buNone/>
            </a:pPr>
            <a:endParaRPr lang="ko-KR" altLang="ko-KR" sz="2600" dirty="0" smtClean="0"/>
          </a:p>
          <a:p>
            <a:pPr lvl="0"/>
            <a:r>
              <a:rPr lang="en-US" altLang="ko-KR" sz="3100" b="1" dirty="0" smtClean="0"/>
              <a:t>Front-end</a:t>
            </a:r>
            <a:endParaRPr lang="ko-KR" altLang="ko-KR" sz="3100" b="1" dirty="0" smtClean="0"/>
          </a:p>
          <a:p>
            <a:pPr lvl="0">
              <a:buNone/>
            </a:pPr>
            <a:r>
              <a:rPr lang="en-US" altLang="ko-KR" dirty="0" smtClean="0"/>
              <a:t>   </a:t>
            </a:r>
            <a:r>
              <a:rPr lang="en-US" altLang="ko-KR" sz="2400" dirty="0" smtClean="0"/>
              <a:t>1. Mobile</a:t>
            </a:r>
            <a:r>
              <a:rPr lang="en-US" altLang="ko-KR" sz="2400" dirty="0" smtClean="0"/>
              <a:t>: </a:t>
            </a:r>
            <a:r>
              <a:rPr lang="en-US" altLang="ko-KR" sz="2400" dirty="0" smtClean="0"/>
              <a:t>Mobile </a:t>
            </a:r>
            <a:r>
              <a:rPr lang="en-US" altLang="ko-KR" sz="2400" dirty="0" smtClean="0"/>
              <a:t>HTML(Bootstrap </a:t>
            </a:r>
            <a:r>
              <a:rPr lang="ko-KR" altLang="en-US" sz="2400" dirty="0" smtClean="0"/>
              <a:t>사용</a:t>
            </a:r>
            <a:r>
              <a:rPr lang="en-US" altLang="ko-KR" sz="2400" dirty="0" smtClean="0"/>
              <a:t>)</a:t>
            </a:r>
            <a:endParaRPr lang="ko-KR" altLang="ko-KR" sz="2400" dirty="0" smtClean="0"/>
          </a:p>
          <a:p>
            <a:pPr lvl="0">
              <a:buNone/>
            </a:pPr>
            <a:r>
              <a:rPr lang="en-US" altLang="ko-KR" sz="2400" dirty="0" smtClean="0"/>
              <a:t> </a:t>
            </a:r>
            <a:r>
              <a:rPr lang="en-US" altLang="ko-KR" sz="2400" dirty="0" smtClean="0"/>
              <a:t>   2. WEB </a:t>
            </a:r>
            <a:r>
              <a:rPr lang="en-US" altLang="ko-KR" sz="2400" dirty="0" smtClean="0"/>
              <a:t>: HTML, Bootstrap, </a:t>
            </a:r>
            <a:r>
              <a:rPr lang="en-US" altLang="ko-KR" sz="2400" dirty="0" err="1" smtClean="0"/>
              <a:t>Javascript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Jquery</a:t>
            </a:r>
            <a:endParaRPr lang="en-US" altLang="ko-KR" sz="2400" dirty="0" smtClean="0"/>
          </a:p>
          <a:p>
            <a:pPr lvl="0">
              <a:buNone/>
            </a:pPr>
            <a:endParaRPr lang="ko-KR" altLang="ko-KR" sz="2400" dirty="0" smtClean="0"/>
          </a:p>
          <a:p>
            <a:pPr lvl="0"/>
            <a:r>
              <a:rPr lang="en-US" altLang="ko-KR" sz="3100" b="1" dirty="0" smtClean="0"/>
              <a:t>Back-end</a:t>
            </a:r>
            <a:endParaRPr lang="ko-KR" altLang="ko-KR" sz="3100" b="1" dirty="0" smtClean="0"/>
          </a:p>
          <a:p>
            <a:pPr lvl="0">
              <a:buNone/>
            </a:pPr>
            <a:r>
              <a:rPr lang="en-US" altLang="ko-KR" dirty="0" smtClean="0"/>
              <a:t>   </a:t>
            </a:r>
            <a:r>
              <a:rPr lang="en-US" altLang="ko-KR" sz="2400" dirty="0" smtClean="0"/>
              <a:t>1. </a:t>
            </a:r>
            <a:r>
              <a:rPr lang="en-US" altLang="ko-KR" sz="2400" dirty="0" err="1" smtClean="0"/>
              <a:t>Tesorflow</a:t>
            </a:r>
            <a:r>
              <a:rPr lang="en-US" altLang="ko-KR" sz="2400" dirty="0" smtClean="0"/>
              <a:t>, </a:t>
            </a:r>
            <a:endParaRPr lang="ko-KR" altLang="ko-KR" sz="2400" dirty="0" smtClean="0"/>
          </a:p>
          <a:p>
            <a:pPr lvl="0">
              <a:buNone/>
            </a:pPr>
            <a:r>
              <a:rPr lang="en-US" altLang="ko-KR" sz="2400" dirty="0" smtClean="0"/>
              <a:t>    2. </a:t>
            </a:r>
            <a:r>
              <a:rPr lang="en-US" altLang="ko-KR" sz="2400" dirty="0" smtClean="0"/>
              <a:t>MQTT Client(</a:t>
            </a:r>
            <a:r>
              <a:rPr lang="en-US" altLang="ko-KR" sz="2400" dirty="0" err="1" smtClean="0"/>
              <a:t>paho</a:t>
            </a:r>
            <a:r>
              <a:rPr lang="en-US" altLang="ko-KR" sz="2400" dirty="0" smtClean="0"/>
              <a:t>-MQTT</a:t>
            </a:r>
            <a:r>
              <a:rPr lang="en-US" altLang="ko-KR" sz="2400" dirty="0" smtClean="0"/>
              <a:t>)</a:t>
            </a:r>
          </a:p>
          <a:p>
            <a:pPr lvl="0">
              <a:buNone/>
            </a:pPr>
            <a:r>
              <a:rPr lang="en-US" altLang="ko-KR" sz="2400" dirty="0" smtClean="0"/>
              <a:t> </a:t>
            </a:r>
            <a:r>
              <a:rPr lang="en-US" altLang="ko-KR" sz="2400" dirty="0" smtClean="0"/>
              <a:t>   3. </a:t>
            </a:r>
            <a:r>
              <a:rPr lang="en-US" altLang="ko-KR" sz="2400" dirty="0" err="1" smtClean="0"/>
              <a:t>Django</a:t>
            </a:r>
            <a:endParaRPr lang="en-US" altLang="ko-KR" sz="2400" dirty="0" smtClean="0"/>
          </a:p>
          <a:p>
            <a:pPr lvl="0">
              <a:buNone/>
            </a:pPr>
            <a:endParaRPr lang="ko-KR" altLang="ko-KR" sz="2400" dirty="0" smtClean="0"/>
          </a:p>
          <a:p>
            <a:pPr lvl="0"/>
            <a:r>
              <a:rPr lang="ko-KR" altLang="ko-KR" sz="3100" b="1" dirty="0" smtClean="0"/>
              <a:t>서버</a:t>
            </a:r>
            <a:endParaRPr lang="ko-KR" altLang="ko-KR" sz="3100" b="1" dirty="0" smtClean="0"/>
          </a:p>
          <a:p>
            <a:pPr lvl="0">
              <a:buNone/>
            </a:pPr>
            <a:r>
              <a:rPr lang="en-US" altLang="ko-KR" dirty="0" smtClean="0"/>
              <a:t>   </a:t>
            </a:r>
            <a:r>
              <a:rPr lang="en-US" altLang="ko-KR" sz="2400" dirty="0" smtClean="0"/>
              <a:t>1. AWS</a:t>
            </a:r>
            <a:endParaRPr lang="ko-KR" altLang="ko-KR" sz="2400" dirty="0" smtClean="0"/>
          </a:p>
          <a:p>
            <a:pPr lvl="0">
              <a:buNone/>
            </a:pPr>
            <a:r>
              <a:rPr lang="en-US" altLang="ko-KR" sz="2400" dirty="0" smtClean="0"/>
              <a:t>   2. MQTT Broker : </a:t>
            </a:r>
            <a:r>
              <a:rPr lang="en-US" altLang="ko-KR" sz="2400" dirty="0" err="1" smtClean="0"/>
              <a:t>Mosquitto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   3. WAS : </a:t>
            </a:r>
            <a:r>
              <a:rPr lang="en-US" altLang="ko-KR" sz="2400" dirty="0" err="1" smtClean="0"/>
              <a:t>Nginx</a:t>
            </a:r>
            <a:r>
              <a:rPr lang="en-US" altLang="ko-KR" sz="2400" dirty="0" smtClean="0"/>
              <a:t> + </a:t>
            </a:r>
            <a:r>
              <a:rPr lang="en-US" altLang="ko-KR" sz="2400" dirty="0" err="1" smtClean="0"/>
              <a:t>Gunicorn</a:t>
            </a:r>
            <a:r>
              <a:rPr lang="en-US" altLang="ko-KR" sz="2400" dirty="0" smtClean="0"/>
              <a:t>(WSGI)</a:t>
            </a:r>
          </a:p>
          <a:p>
            <a:pPr>
              <a:buNone/>
            </a:pPr>
            <a:r>
              <a:rPr lang="en-US" altLang="ko-KR" sz="2400" dirty="0" smtClean="0"/>
              <a:t> </a:t>
            </a:r>
            <a:r>
              <a:rPr lang="en-US" altLang="ko-KR" sz="2400" dirty="0" smtClean="0"/>
              <a:t>  4. Database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MySQL</a:t>
            </a:r>
            <a:endParaRPr lang="ko-KR" altLang="ko-KR" sz="2400" dirty="0" smtClean="0"/>
          </a:p>
          <a:p>
            <a:pPr lvl="0"/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적용 기술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290</TotalTime>
  <Words>1226</Words>
  <Application>Microsoft Office PowerPoint</Application>
  <PresentationFormat>화면 슬라이드 쇼(4:3)</PresentationFormat>
  <Paragraphs>657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광장</vt:lpstr>
      <vt:lpstr>sMartpaLm</vt:lpstr>
      <vt:lpstr>팀소개</vt:lpstr>
      <vt:lpstr>스마트팜?</vt:lpstr>
      <vt:lpstr>sMartpaLm 시스템은?</vt:lpstr>
      <vt:lpstr>시스템구성(계획)</vt:lpstr>
      <vt:lpstr>시스템구성(실행)</vt:lpstr>
      <vt:lpstr>요구분석</vt:lpstr>
      <vt:lpstr>적용 기술</vt:lpstr>
      <vt:lpstr>UI 설계</vt:lpstr>
      <vt:lpstr>IOT 설계</vt:lpstr>
      <vt:lpstr>IOT 설계</vt:lpstr>
      <vt:lpstr>DB 설계</vt:lpstr>
      <vt:lpstr>DB 설계</vt:lpstr>
      <vt:lpstr>DB 설계</vt:lpstr>
      <vt:lpstr>DB 설계</vt:lpstr>
      <vt:lpstr>DB 설계</vt:lpstr>
      <vt:lpstr>DB 설계</vt:lpstr>
      <vt:lpstr>DB 설계</vt:lpstr>
      <vt:lpstr>ML 설계</vt:lpstr>
      <vt:lpstr>앞으로…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sMartpaLm</dc:title>
  <dc:creator>Windows 사용자</dc:creator>
  <cp:lastModifiedBy>Windows 사용자</cp:lastModifiedBy>
  <cp:revision>35</cp:revision>
  <dcterms:created xsi:type="dcterms:W3CDTF">2023-07-02T00:58:58Z</dcterms:created>
  <dcterms:modified xsi:type="dcterms:W3CDTF">2023-07-02T05:49:12Z</dcterms:modified>
</cp:coreProperties>
</file>