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92" r:id="rId3"/>
    <p:sldId id="257" r:id="rId4"/>
    <p:sldId id="258" r:id="rId5"/>
    <p:sldId id="259"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2" r:id="rId27"/>
    <p:sldId id="281"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60" d="100"/>
          <a:sy n="60" d="100"/>
        </p:scale>
        <p:origin x="826"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38C3-3766-44DF-B70D-F3284DD1CB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0A7D64-2902-4209-BE62-0142D95581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1A47A7-4668-4F21-BC19-3D212884C6B8}"/>
              </a:ext>
            </a:extLst>
          </p:cNvPr>
          <p:cNvSpPr>
            <a:spLocks noGrp="1"/>
          </p:cNvSpPr>
          <p:nvPr>
            <p:ph type="dt" sz="half" idx="10"/>
          </p:nvPr>
        </p:nvSpPr>
        <p:spPr/>
        <p:txBody>
          <a:bodyPr/>
          <a:lstStyle/>
          <a:p>
            <a:fld id="{5A98B02A-5697-450E-92BA-42A072C82776}" type="datetimeFigureOut">
              <a:rPr lang="en-IN" smtClean="0"/>
              <a:t>18-05-2021</a:t>
            </a:fld>
            <a:endParaRPr lang="en-IN"/>
          </a:p>
        </p:txBody>
      </p:sp>
      <p:sp>
        <p:nvSpPr>
          <p:cNvPr id="5" name="Footer Placeholder 4">
            <a:extLst>
              <a:ext uri="{FF2B5EF4-FFF2-40B4-BE49-F238E27FC236}">
                <a16:creationId xmlns:a16="http://schemas.microsoft.com/office/drawing/2014/main" id="{AA6556A7-C3B8-4029-9CA9-813F687A4B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F5F25E-ACE8-47A7-BC5F-3CCC15D70A0F}"/>
              </a:ext>
            </a:extLst>
          </p:cNvPr>
          <p:cNvSpPr>
            <a:spLocks noGrp="1"/>
          </p:cNvSpPr>
          <p:nvPr>
            <p:ph type="sldNum" sz="quarter" idx="12"/>
          </p:nvPr>
        </p:nvSpPr>
        <p:spPr/>
        <p:txBody>
          <a:bodyPr/>
          <a:lstStyle/>
          <a:p>
            <a:fld id="{A72F2D3C-0EEB-4942-818B-D773529E5527}" type="slidenum">
              <a:rPr lang="en-IN" smtClean="0"/>
              <a:t>‹#›</a:t>
            </a:fld>
            <a:endParaRPr lang="en-IN"/>
          </a:p>
        </p:txBody>
      </p:sp>
    </p:spTree>
    <p:extLst>
      <p:ext uri="{BB962C8B-B14F-4D97-AF65-F5344CB8AC3E}">
        <p14:creationId xmlns:p14="http://schemas.microsoft.com/office/powerpoint/2010/main" val="622382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14B2-DB20-4342-A45F-C173E64C9E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5E5764-3CF8-4A53-A606-490D93E74D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1853E2-FDA6-4E9B-AA50-C9021FBED358}"/>
              </a:ext>
            </a:extLst>
          </p:cNvPr>
          <p:cNvSpPr>
            <a:spLocks noGrp="1"/>
          </p:cNvSpPr>
          <p:nvPr>
            <p:ph type="dt" sz="half" idx="10"/>
          </p:nvPr>
        </p:nvSpPr>
        <p:spPr/>
        <p:txBody>
          <a:bodyPr/>
          <a:lstStyle/>
          <a:p>
            <a:fld id="{5A98B02A-5697-450E-92BA-42A072C82776}" type="datetimeFigureOut">
              <a:rPr lang="en-IN" smtClean="0"/>
              <a:t>18-05-2021</a:t>
            </a:fld>
            <a:endParaRPr lang="en-IN"/>
          </a:p>
        </p:txBody>
      </p:sp>
      <p:sp>
        <p:nvSpPr>
          <p:cNvPr id="5" name="Footer Placeholder 4">
            <a:extLst>
              <a:ext uri="{FF2B5EF4-FFF2-40B4-BE49-F238E27FC236}">
                <a16:creationId xmlns:a16="http://schemas.microsoft.com/office/drawing/2014/main" id="{9126C9DA-0160-46E1-B445-6F1B2E5A1D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6353C4-9364-4599-95CF-694AD52FCF88}"/>
              </a:ext>
            </a:extLst>
          </p:cNvPr>
          <p:cNvSpPr>
            <a:spLocks noGrp="1"/>
          </p:cNvSpPr>
          <p:nvPr>
            <p:ph type="sldNum" sz="quarter" idx="12"/>
          </p:nvPr>
        </p:nvSpPr>
        <p:spPr/>
        <p:txBody>
          <a:bodyPr/>
          <a:lstStyle/>
          <a:p>
            <a:fld id="{A72F2D3C-0EEB-4942-818B-D773529E5527}" type="slidenum">
              <a:rPr lang="en-IN" smtClean="0"/>
              <a:t>‹#›</a:t>
            </a:fld>
            <a:endParaRPr lang="en-IN"/>
          </a:p>
        </p:txBody>
      </p:sp>
    </p:spTree>
    <p:extLst>
      <p:ext uri="{BB962C8B-B14F-4D97-AF65-F5344CB8AC3E}">
        <p14:creationId xmlns:p14="http://schemas.microsoft.com/office/powerpoint/2010/main" val="3368737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448CBD-83AD-48D1-B218-2BA19C7886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4C4E4F-ABFA-49D6-BD95-5161B183D8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7589C2-4BA9-47D3-944A-F377138E6888}"/>
              </a:ext>
            </a:extLst>
          </p:cNvPr>
          <p:cNvSpPr>
            <a:spLocks noGrp="1"/>
          </p:cNvSpPr>
          <p:nvPr>
            <p:ph type="dt" sz="half" idx="10"/>
          </p:nvPr>
        </p:nvSpPr>
        <p:spPr/>
        <p:txBody>
          <a:bodyPr/>
          <a:lstStyle/>
          <a:p>
            <a:fld id="{5A98B02A-5697-450E-92BA-42A072C82776}" type="datetimeFigureOut">
              <a:rPr lang="en-IN" smtClean="0"/>
              <a:t>18-05-2021</a:t>
            </a:fld>
            <a:endParaRPr lang="en-IN"/>
          </a:p>
        </p:txBody>
      </p:sp>
      <p:sp>
        <p:nvSpPr>
          <p:cNvPr id="5" name="Footer Placeholder 4">
            <a:extLst>
              <a:ext uri="{FF2B5EF4-FFF2-40B4-BE49-F238E27FC236}">
                <a16:creationId xmlns:a16="http://schemas.microsoft.com/office/drawing/2014/main" id="{4D81E0AA-6767-4B6E-A1C2-A1E750F2DC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90BE44-93BF-4385-86C1-3226978CBDEB}"/>
              </a:ext>
            </a:extLst>
          </p:cNvPr>
          <p:cNvSpPr>
            <a:spLocks noGrp="1"/>
          </p:cNvSpPr>
          <p:nvPr>
            <p:ph type="sldNum" sz="quarter" idx="12"/>
          </p:nvPr>
        </p:nvSpPr>
        <p:spPr/>
        <p:txBody>
          <a:bodyPr/>
          <a:lstStyle/>
          <a:p>
            <a:fld id="{A72F2D3C-0EEB-4942-818B-D773529E5527}" type="slidenum">
              <a:rPr lang="en-IN" smtClean="0"/>
              <a:t>‹#›</a:t>
            </a:fld>
            <a:endParaRPr lang="en-IN"/>
          </a:p>
        </p:txBody>
      </p:sp>
    </p:spTree>
    <p:extLst>
      <p:ext uri="{BB962C8B-B14F-4D97-AF65-F5344CB8AC3E}">
        <p14:creationId xmlns:p14="http://schemas.microsoft.com/office/powerpoint/2010/main" val="2908612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2BB76-6A08-42BB-A522-DF4F59CD4D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A2FE05-B232-4C94-A8CD-197349F9EC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667BED-7E41-4D4F-8C48-C110B452F0C4}"/>
              </a:ext>
            </a:extLst>
          </p:cNvPr>
          <p:cNvSpPr>
            <a:spLocks noGrp="1"/>
          </p:cNvSpPr>
          <p:nvPr>
            <p:ph type="dt" sz="half" idx="10"/>
          </p:nvPr>
        </p:nvSpPr>
        <p:spPr/>
        <p:txBody>
          <a:bodyPr/>
          <a:lstStyle/>
          <a:p>
            <a:fld id="{5A98B02A-5697-450E-92BA-42A072C82776}" type="datetimeFigureOut">
              <a:rPr lang="en-IN" smtClean="0"/>
              <a:t>18-05-2021</a:t>
            </a:fld>
            <a:endParaRPr lang="en-IN"/>
          </a:p>
        </p:txBody>
      </p:sp>
      <p:sp>
        <p:nvSpPr>
          <p:cNvPr id="5" name="Footer Placeholder 4">
            <a:extLst>
              <a:ext uri="{FF2B5EF4-FFF2-40B4-BE49-F238E27FC236}">
                <a16:creationId xmlns:a16="http://schemas.microsoft.com/office/drawing/2014/main" id="{8F6B3BDC-F5A6-4B6A-99EE-50E9295F9F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74A5CA-CC30-4863-834E-6188D11DCD63}"/>
              </a:ext>
            </a:extLst>
          </p:cNvPr>
          <p:cNvSpPr>
            <a:spLocks noGrp="1"/>
          </p:cNvSpPr>
          <p:nvPr>
            <p:ph type="sldNum" sz="quarter" idx="12"/>
          </p:nvPr>
        </p:nvSpPr>
        <p:spPr/>
        <p:txBody>
          <a:bodyPr/>
          <a:lstStyle/>
          <a:p>
            <a:fld id="{A72F2D3C-0EEB-4942-818B-D773529E5527}" type="slidenum">
              <a:rPr lang="en-IN" smtClean="0"/>
              <a:t>‹#›</a:t>
            </a:fld>
            <a:endParaRPr lang="en-IN"/>
          </a:p>
        </p:txBody>
      </p:sp>
    </p:spTree>
    <p:extLst>
      <p:ext uri="{BB962C8B-B14F-4D97-AF65-F5344CB8AC3E}">
        <p14:creationId xmlns:p14="http://schemas.microsoft.com/office/powerpoint/2010/main" val="3673778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B6F5E-2639-41D5-AA9B-682A3E6E4B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972546-03DE-4308-BFA1-822D671B60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2FD5BC-F5EB-4F24-B63B-25B4629CD1D3}"/>
              </a:ext>
            </a:extLst>
          </p:cNvPr>
          <p:cNvSpPr>
            <a:spLocks noGrp="1"/>
          </p:cNvSpPr>
          <p:nvPr>
            <p:ph type="dt" sz="half" idx="10"/>
          </p:nvPr>
        </p:nvSpPr>
        <p:spPr/>
        <p:txBody>
          <a:bodyPr/>
          <a:lstStyle/>
          <a:p>
            <a:fld id="{5A98B02A-5697-450E-92BA-42A072C82776}" type="datetimeFigureOut">
              <a:rPr lang="en-IN" smtClean="0"/>
              <a:t>18-05-2021</a:t>
            </a:fld>
            <a:endParaRPr lang="en-IN"/>
          </a:p>
        </p:txBody>
      </p:sp>
      <p:sp>
        <p:nvSpPr>
          <p:cNvPr id="5" name="Footer Placeholder 4">
            <a:extLst>
              <a:ext uri="{FF2B5EF4-FFF2-40B4-BE49-F238E27FC236}">
                <a16:creationId xmlns:a16="http://schemas.microsoft.com/office/drawing/2014/main" id="{402052B9-5A13-414B-BDF7-F1AC2F0987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79408-DA46-4B66-84A3-328D33041FEF}"/>
              </a:ext>
            </a:extLst>
          </p:cNvPr>
          <p:cNvSpPr>
            <a:spLocks noGrp="1"/>
          </p:cNvSpPr>
          <p:nvPr>
            <p:ph type="sldNum" sz="quarter" idx="12"/>
          </p:nvPr>
        </p:nvSpPr>
        <p:spPr/>
        <p:txBody>
          <a:bodyPr/>
          <a:lstStyle/>
          <a:p>
            <a:fld id="{A72F2D3C-0EEB-4942-818B-D773529E5527}" type="slidenum">
              <a:rPr lang="en-IN" smtClean="0"/>
              <a:t>‹#›</a:t>
            </a:fld>
            <a:endParaRPr lang="en-IN"/>
          </a:p>
        </p:txBody>
      </p:sp>
    </p:spTree>
    <p:extLst>
      <p:ext uri="{BB962C8B-B14F-4D97-AF65-F5344CB8AC3E}">
        <p14:creationId xmlns:p14="http://schemas.microsoft.com/office/powerpoint/2010/main" val="2551912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0B5CC-17E7-4C25-A14C-AC3728B9F5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43FEA2-E038-4482-AF36-EE076B846D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0224065-5124-48BB-B2C1-DB42087B6F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87CF92-9D4E-477C-A71A-466CC6A30F27}"/>
              </a:ext>
            </a:extLst>
          </p:cNvPr>
          <p:cNvSpPr>
            <a:spLocks noGrp="1"/>
          </p:cNvSpPr>
          <p:nvPr>
            <p:ph type="dt" sz="half" idx="10"/>
          </p:nvPr>
        </p:nvSpPr>
        <p:spPr/>
        <p:txBody>
          <a:bodyPr/>
          <a:lstStyle/>
          <a:p>
            <a:fld id="{5A98B02A-5697-450E-92BA-42A072C82776}" type="datetimeFigureOut">
              <a:rPr lang="en-IN" smtClean="0"/>
              <a:t>18-05-2021</a:t>
            </a:fld>
            <a:endParaRPr lang="en-IN"/>
          </a:p>
        </p:txBody>
      </p:sp>
      <p:sp>
        <p:nvSpPr>
          <p:cNvPr id="6" name="Footer Placeholder 5">
            <a:extLst>
              <a:ext uri="{FF2B5EF4-FFF2-40B4-BE49-F238E27FC236}">
                <a16:creationId xmlns:a16="http://schemas.microsoft.com/office/drawing/2014/main" id="{313C725F-AD81-49D4-9BEA-93B5BF9B45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356F68-C581-4ACB-A1F5-50D9237EF88E}"/>
              </a:ext>
            </a:extLst>
          </p:cNvPr>
          <p:cNvSpPr>
            <a:spLocks noGrp="1"/>
          </p:cNvSpPr>
          <p:nvPr>
            <p:ph type="sldNum" sz="quarter" idx="12"/>
          </p:nvPr>
        </p:nvSpPr>
        <p:spPr/>
        <p:txBody>
          <a:bodyPr/>
          <a:lstStyle/>
          <a:p>
            <a:fld id="{A72F2D3C-0EEB-4942-818B-D773529E5527}" type="slidenum">
              <a:rPr lang="en-IN" smtClean="0"/>
              <a:t>‹#›</a:t>
            </a:fld>
            <a:endParaRPr lang="en-IN"/>
          </a:p>
        </p:txBody>
      </p:sp>
    </p:spTree>
    <p:extLst>
      <p:ext uri="{BB962C8B-B14F-4D97-AF65-F5344CB8AC3E}">
        <p14:creationId xmlns:p14="http://schemas.microsoft.com/office/powerpoint/2010/main" val="3613440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4659-DC8B-430A-A191-08AF407B27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72AB0B-974C-4B44-AB09-66104CAF96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7A6667-FC09-4B28-BCB3-15A6ECA1FF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396E97-079D-464C-8EA7-52B7FC8F5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EBECB1-1B6D-4194-9329-EBB19CF119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4A97E4-A36A-4E4A-8DC3-47E2082151CB}"/>
              </a:ext>
            </a:extLst>
          </p:cNvPr>
          <p:cNvSpPr>
            <a:spLocks noGrp="1"/>
          </p:cNvSpPr>
          <p:nvPr>
            <p:ph type="dt" sz="half" idx="10"/>
          </p:nvPr>
        </p:nvSpPr>
        <p:spPr/>
        <p:txBody>
          <a:bodyPr/>
          <a:lstStyle/>
          <a:p>
            <a:fld id="{5A98B02A-5697-450E-92BA-42A072C82776}" type="datetimeFigureOut">
              <a:rPr lang="en-IN" smtClean="0"/>
              <a:t>18-05-2021</a:t>
            </a:fld>
            <a:endParaRPr lang="en-IN"/>
          </a:p>
        </p:txBody>
      </p:sp>
      <p:sp>
        <p:nvSpPr>
          <p:cNvPr id="8" name="Footer Placeholder 7">
            <a:extLst>
              <a:ext uri="{FF2B5EF4-FFF2-40B4-BE49-F238E27FC236}">
                <a16:creationId xmlns:a16="http://schemas.microsoft.com/office/drawing/2014/main" id="{14587FF2-3332-4F43-A37C-CE20E7B85C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C4110E-BA6F-435D-B294-4F5CDD4B3CFA}"/>
              </a:ext>
            </a:extLst>
          </p:cNvPr>
          <p:cNvSpPr>
            <a:spLocks noGrp="1"/>
          </p:cNvSpPr>
          <p:nvPr>
            <p:ph type="sldNum" sz="quarter" idx="12"/>
          </p:nvPr>
        </p:nvSpPr>
        <p:spPr/>
        <p:txBody>
          <a:bodyPr/>
          <a:lstStyle/>
          <a:p>
            <a:fld id="{A72F2D3C-0EEB-4942-818B-D773529E5527}" type="slidenum">
              <a:rPr lang="en-IN" smtClean="0"/>
              <a:t>‹#›</a:t>
            </a:fld>
            <a:endParaRPr lang="en-IN"/>
          </a:p>
        </p:txBody>
      </p:sp>
    </p:spTree>
    <p:extLst>
      <p:ext uri="{BB962C8B-B14F-4D97-AF65-F5344CB8AC3E}">
        <p14:creationId xmlns:p14="http://schemas.microsoft.com/office/powerpoint/2010/main" val="3766972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4E1DA-7544-4797-A5B0-ECC5724EFE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E6E2B5-F2AF-4710-8D61-3CAC3AAA5D57}"/>
              </a:ext>
            </a:extLst>
          </p:cNvPr>
          <p:cNvSpPr>
            <a:spLocks noGrp="1"/>
          </p:cNvSpPr>
          <p:nvPr>
            <p:ph type="dt" sz="half" idx="10"/>
          </p:nvPr>
        </p:nvSpPr>
        <p:spPr/>
        <p:txBody>
          <a:bodyPr/>
          <a:lstStyle/>
          <a:p>
            <a:fld id="{5A98B02A-5697-450E-92BA-42A072C82776}" type="datetimeFigureOut">
              <a:rPr lang="en-IN" smtClean="0"/>
              <a:t>18-05-2021</a:t>
            </a:fld>
            <a:endParaRPr lang="en-IN"/>
          </a:p>
        </p:txBody>
      </p:sp>
      <p:sp>
        <p:nvSpPr>
          <p:cNvPr id="4" name="Footer Placeholder 3">
            <a:extLst>
              <a:ext uri="{FF2B5EF4-FFF2-40B4-BE49-F238E27FC236}">
                <a16:creationId xmlns:a16="http://schemas.microsoft.com/office/drawing/2014/main" id="{FA122349-4374-4E6E-9643-40507B96FB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27A1B5-A47C-43CD-965E-3FE201130315}"/>
              </a:ext>
            </a:extLst>
          </p:cNvPr>
          <p:cNvSpPr>
            <a:spLocks noGrp="1"/>
          </p:cNvSpPr>
          <p:nvPr>
            <p:ph type="sldNum" sz="quarter" idx="12"/>
          </p:nvPr>
        </p:nvSpPr>
        <p:spPr/>
        <p:txBody>
          <a:bodyPr/>
          <a:lstStyle/>
          <a:p>
            <a:fld id="{A72F2D3C-0EEB-4942-818B-D773529E5527}" type="slidenum">
              <a:rPr lang="en-IN" smtClean="0"/>
              <a:t>‹#›</a:t>
            </a:fld>
            <a:endParaRPr lang="en-IN"/>
          </a:p>
        </p:txBody>
      </p:sp>
    </p:spTree>
    <p:extLst>
      <p:ext uri="{BB962C8B-B14F-4D97-AF65-F5344CB8AC3E}">
        <p14:creationId xmlns:p14="http://schemas.microsoft.com/office/powerpoint/2010/main" val="4263619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4430FD-7064-4638-BF10-F4E2F43F9E94}"/>
              </a:ext>
            </a:extLst>
          </p:cNvPr>
          <p:cNvSpPr>
            <a:spLocks noGrp="1"/>
          </p:cNvSpPr>
          <p:nvPr>
            <p:ph type="dt" sz="half" idx="10"/>
          </p:nvPr>
        </p:nvSpPr>
        <p:spPr/>
        <p:txBody>
          <a:bodyPr/>
          <a:lstStyle/>
          <a:p>
            <a:fld id="{5A98B02A-5697-450E-92BA-42A072C82776}" type="datetimeFigureOut">
              <a:rPr lang="en-IN" smtClean="0"/>
              <a:t>18-05-2021</a:t>
            </a:fld>
            <a:endParaRPr lang="en-IN"/>
          </a:p>
        </p:txBody>
      </p:sp>
      <p:sp>
        <p:nvSpPr>
          <p:cNvPr id="3" name="Footer Placeholder 2">
            <a:extLst>
              <a:ext uri="{FF2B5EF4-FFF2-40B4-BE49-F238E27FC236}">
                <a16:creationId xmlns:a16="http://schemas.microsoft.com/office/drawing/2014/main" id="{1B3CC40D-D04A-44B6-854C-E48038FA2B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D65584-14DC-4AD8-B874-7FE2314E3ED8}"/>
              </a:ext>
            </a:extLst>
          </p:cNvPr>
          <p:cNvSpPr>
            <a:spLocks noGrp="1"/>
          </p:cNvSpPr>
          <p:nvPr>
            <p:ph type="sldNum" sz="quarter" idx="12"/>
          </p:nvPr>
        </p:nvSpPr>
        <p:spPr/>
        <p:txBody>
          <a:bodyPr/>
          <a:lstStyle/>
          <a:p>
            <a:fld id="{A72F2D3C-0EEB-4942-818B-D773529E5527}" type="slidenum">
              <a:rPr lang="en-IN" smtClean="0"/>
              <a:t>‹#›</a:t>
            </a:fld>
            <a:endParaRPr lang="en-IN"/>
          </a:p>
        </p:txBody>
      </p:sp>
    </p:spTree>
    <p:extLst>
      <p:ext uri="{BB962C8B-B14F-4D97-AF65-F5344CB8AC3E}">
        <p14:creationId xmlns:p14="http://schemas.microsoft.com/office/powerpoint/2010/main" val="1449684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52A0-B6B8-4CEE-9914-3E92FAB6B8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BC0952-83AC-4DF0-93C2-FCC13B2595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43728A-75AD-4959-909F-1ABA31FB2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589606-921E-4F7E-ACBA-C05996652515}"/>
              </a:ext>
            </a:extLst>
          </p:cNvPr>
          <p:cNvSpPr>
            <a:spLocks noGrp="1"/>
          </p:cNvSpPr>
          <p:nvPr>
            <p:ph type="dt" sz="half" idx="10"/>
          </p:nvPr>
        </p:nvSpPr>
        <p:spPr/>
        <p:txBody>
          <a:bodyPr/>
          <a:lstStyle/>
          <a:p>
            <a:fld id="{5A98B02A-5697-450E-92BA-42A072C82776}" type="datetimeFigureOut">
              <a:rPr lang="en-IN" smtClean="0"/>
              <a:t>18-05-2021</a:t>
            </a:fld>
            <a:endParaRPr lang="en-IN"/>
          </a:p>
        </p:txBody>
      </p:sp>
      <p:sp>
        <p:nvSpPr>
          <p:cNvPr id="6" name="Footer Placeholder 5">
            <a:extLst>
              <a:ext uri="{FF2B5EF4-FFF2-40B4-BE49-F238E27FC236}">
                <a16:creationId xmlns:a16="http://schemas.microsoft.com/office/drawing/2014/main" id="{ED51723F-036D-46E2-8146-C76AC2B738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B496D4-C5C9-4E2A-86CD-EA4338B55538}"/>
              </a:ext>
            </a:extLst>
          </p:cNvPr>
          <p:cNvSpPr>
            <a:spLocks noGrp="1"/>
          </p:cNvSpPr>
          <p:nvPr>
            <p:ph type="sldNum" sz="quarter" idx="12"/>
          </p:nvPr>
        </p:nvSpPr>
        <p:spPr/>
        <p:txBody>
          <a:bodyPr/>
          <a:lstStyle/>
          <a:p>
            <a:fld id="{A72F2D3C-0EEB-4942-818B-D773529E5527}" type="slidenum">
              <a:rPr lang="en-IN" smtClean="0"/>
              <a:t>‹#›</a:t>
            </a:fld>
            <a:endParaRPr lang="en-IN"/>
          </a:p>
        </p:txBody>
      </p:sp>
    </p:spTree>
    <p:extLst>
      <p:ext uri="{BB962C8B-B14F-4D97-AF65-F5344CB8AC3E}">
        <p14:creationId xmlns:p14="http://schemas.microsoft.com/office/powerpoint/2010/main" val="101333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47F0D-1D82-4A0C-829C-DB8AA6D9CA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56F29C-322B-487B-A957-AFF75C2CBC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31B42F-E845-4792-B93C-8D02604B9E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AF6360-F7FC-4907-B46E-D02743FAFD12}"/>
              </a:ext>
            </a:extLst>
          </p:cNvPr>
          <p:cNvSpPr>
            <a:spLocks noGrp="1"/>
          </p:cNvSpPr>
          <p:nvPr>
            <p:ph type="dt" sz="half" idx="10"/>
          </p:nvPr>
        </p:nvSpPr>
        <p:spPr/>
        <p:txBody>
          <a:bodyPr/>
          <a:lstStyle/>
          <a:p>
            <a:fld id="{5A98B02A-5697-450E-92BA-42A072C82776}" type="datetimeFigureOut">
              <a:rPr lang="en-IN" smtClean="0"/>
              <a:t>18-05-2021</a:t>
            </a:fld>
            <a:endParaRPr lang="en-IN"/>
          </a:p>
        </p:txBody>
      </p:sp>
      <p:sp>
        <p:nvSpPr>
          <p:cNvPr id="6" name="Footer Placeholder 5">
            <a:extLst>
              <a:ext uri="{FF2B5EF4-FFF2-40B4-BE49-F238E27FC236}">
                <a16:creationId xmlns:a16="http://schemas.microsoft.com/office/drawing/2014/main" id="{F468332F-9376-4318-8174-25FB71E05F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6C516A-8F52-4EE8-8287-36A046D4C63D}"/>
              </a:ext>
            </a:extLst>
          </p:cNvPr>
          <p:cNvSpPr>
            <a:spLocks noGrp="1"/>
          </p:cNvSpPr>
          <p:nvPr>
            <p:ph type="sldNum" sz="quarter" idx="12"/>
          </p:nvPr>
        </p:nvSpPr>
        <p:spPr/>
        <p:txBody>
          <a:bodyPr/>
          <a:lstStyle/>
          <a:p>
            <a:fld id="{A72F2D3C-0EEB-4942-818B-D773529E5527}" type="slidenum">
              <a:rPr lang="en-IN" smtClean="0"/>
              <a:t>‹#›</a:t>
            </a:fld>
            <a:endParaRPr lang="en-IN"/>
          </a:p>
        </p:txBody>
      </p:sp>
    </p:spTree>
    <p:extLst>
      <p:ext uri="{BB962C8B-B14F-4D97-AF65-F5344CB8AC3E}">
        <p14:creationId xmlns:p14="http://schemas.microsoft.com/office/powerpoint/2010/main" val="3659896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B680F4-4D8A-422E-AAD1-C343BF7033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05851F-7866-4720-9227-F7D3682329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1AFFA8-CA37-41A6-BD52-3A6375DA4A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98B02A-5697-450E-92BA-42A072C82776}" type="datetimeFigureOut">
              <a:rPr lang="en-IN" smtClean="0"/>
              <a:t>18-05-2021</a:t>
            </a:fld>
            <a:endParaRPr lang="en-IN"/>
          </a:p>
        </p:txBody>
      </p:sp>
      <p:sp>
        <p:nvSpPr>
          <p:cNvPr id="5" name="Footer Placeholder 4">
            <a:extLst>
              <a:ext uri="{FF2B5EF4-FFF2-40B4-BE49-F238E27FC236}">
                <a16:creationId xmlns:a16="http://schemas.microsoft.com/office/drawing/2014/main" id="{25F31555-BBA5-424A-B937-31335B068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0ED0D8-9D01-48A9-84C0-8D78A5F6C3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2F2D3C-0EEB-4942-818B-D773529E5527}" type="slidenum">
              <a:rPr lang="en-IN" smtClean="0"/>
              <a:t>‹#›</a:t>
            </a:fld>
            <a:endParaRPr lang="en-IN"/>
          </a:p>
        </p:txBody>
      </p:sp>
    </p:spTree>
    <p:extLst>
      <p:ext uri="{BB962C8B-B14F-4D97-AF65-F5344CB8AC3E}">
        <p14:creationId xmlns:p14="http://schemas.microsoft.com/office/powerpoint/2010/main" val="136688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edureka.co/python-programming-certification-train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edureka.co/python-programming-certification-traini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geeksforgeeks.org/pyplot-in-matplotlib/"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1" name="Arc 30">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B97D71-2B81-499E-AC4C-585893C732A7}"/>
              </a:ext>
            </a:extLst>
          </p:cNvPr>
          <p:cNvSpPr>
            <a:spLocks noGrp="1"/>
          </p:cNvSpPr>
          <p:nvPr>
            <p:ph type="ctrTitle"/>
          </p:nvPr>
        </p:nvSpPr>
        <p:spPr>
          <a:xfrm>
            <a:off x="4038600" y="1939159"/>
            <a:ext cx="7644627" cy="2751086"/>
          </a:xfrm>
        </p:spPr>
        <p:txBody>
          <a:bodyPr>
            <a:normAutofit/>
          </a:bodyPr>
          <a:lstStyle/>
          <a:p>
            <a:pPr algn="r"/>
            <a:br>
              <a:rPr lang="en-IN" sz="3800" b="1" i="0" dirty="0">
                <a:effectLst/>
                <a:latin typeface="Open Sans" panose="020B0604020202020204" pitchFamily="34" charset="0"/>
              </a:rPr>
            </a:br>
            <a:br>
              <a:rPr lang="en-IN" sz="3800" b="1" dirty="0">
                <a:latin typeface="Open Sans" panose="020B0604020202020204" pitchFamily="34" charset="0"/>
              </a:rPr>
            </a:br>
            <a:r>
              <a:rPr lang="en-IN" sz="3800" b="1" i="0" dirty="0">
                <a:effectLst/>
                <a:latin typeface="Open Sans" panose="020B0604020202020204" pitchFamily="34" charset="0"/>
              </a:rPr>
              <a:t>Data Visualization in Python</a:t>
            </a:r>
            <a:br>
              <a:rPr lang="en-IN" sz="3800" b="1" i="0" dirty="0">
                <a:effectLst/>
                <a:latin typeface="Open Sans" panose="020B0604020202020204" pitchFamily="34" charset="0"/>
              </a:rPr>
            </a:br>
            <a:endParaRPr lang="en-IN" sz="3800" dirty="0"/>
          </a:p>
        </p:txBody>
      </p:sp>
      <p:sp>
        <p:nvSpPr>
          <p:cNvPr id="3" name="Subtitle 2">
            <a:extLst>
              <a:ext uri="{FF2B5EF4-FFF2-40B4-BE49-F238E27FC236}">
                <a16:creationId xmlns:a16="http://schemas.microsoft.com/office/drawing/2014/main" id="{4A49DEEA-876C-4315-937B-57BBDCFD3F36}"/>
              </a:ext>
            </a:extLst>
          </p:cNvPr>
          <p:cNvSpPr>
            <a:spLocks noGrp="1"/>
          </p:cNvSpPr>
          <p:nvPr>
            <p:ph type="subTitle" idx="1"/>
          </p:nvPr>
        </p:nvSpPr>
        <p:spPr>
          <a:xfrm>
            <a:off x="4038600" y="4782320"/>
            <a:ext cx="7644627" cy="1329443"/>
          </a:xfrm>
        </p:spPr>
        <p:txBody>
          <a:bodyPr>
            <a:normAutofit/>
          </a:bodyPr>
          <a:lstStyle/>
          <a:p>
            <a:pPr algn="r"/>
            <a:endParaRPr lang="en-IN"/>
          </a:p>
        </p:txBody>
      </p:sp>
    </p:spTree>
    <p:extLst>
      <p:ext uri="{BB962C8B-B14F-4D97-AF65-F5344CB8AC3E}">
        <p14:creationId xmlns:p14="http://schemas.microsoft.com/office/powerpoint/2010/main" val="211693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000"/>
                                  </p:stCondLst>
                                  <p:endCondLst>
                                    <p:cond evt="begin" delay="0">
                                      <p:tn val="5"/>
                                    </p:cond>
                                  </p:end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82406-F448-43DD-ADAF-0AC7A6EBF805}"/>
              </a:ext>
            </a:extLst>
          </p:cNvPr>
          <p:cNvSpPr>
            <a:spLocks noGrp="1"/>
          </p:cNvSpPr>
          <p:nvPr>
            <p:ph type="title"/>
          </p:nvPr>
        </p:nvSpPr>
        <p:spPr/>
        <p:txBody>
          <a:bodyPr/>
          <a:lstStyle/>
          <a:p>
            <a:r>
              <a:rPr lang="en-IN" dirty="0"/>
              <a:t>Change the style of Plot</a:t>
            </a:r>
          </a:p>
        </p:txBody>
      </p:sp>
      <p:sp>
        <p:nvSpPr>
          <p:cNvPr id="3" name="Content Placeholder 2">
            <a:extLst>
              <a:ext uri="{FF2B5EF4-FFF2-40B4-BE49-F238E27FC236}">
                <a16:creationId xmlns:a16="http://schemas.microsoft.com/office/drawing/2014/main" id="{112DA906-3B7E-4AA1-AE89-7B6CDCDB1483}"/>
              </a:ext>
            </a:extLst>
          </p:cNvPr>
          <p:cNvSpPr>
            <a:spLocks noGrp="1"/>
          </p:cNvSpPr>
          <p:nvPr>
            <p:ph idx="1"/>
          </p:nvPr>
        </p:nvSpPr>
        <p:spPr>
          <a:xfrm>
            <a:off x="621792" y="1536192"/>
            <a:ext cx="10732008" cy="4640771"/>
          </a:xfrm>
        </p:spPr>
        <p:txBody>
          <a:bodyPr/>
          <a:lstStyle/>
          <a:p>
            <a:r>
              <a:rPr lang="en-US" dirty="0">
                <a:solidFill>
                  <a:srgbClr val="4A4A4A"/>
                </a:solidFill>
                <a:latin typeface="Open Sans" panose="020B0606030504020204" pitchFamily="34" charset="0"/>
              </a:rPr>
              <a:t>I</a:t>
            </a:r>
            <a:r>
              <a:rPr lang="en-US" b="0" i="0" dirty="0">
                <a:solidFill>
                  <a:srgbClr val="4A4A4A"/>
                </a:solidFill>
                <a:effectLst/>
                <a:latin typeface="Open Sans" panose="020B0606030504020204" pitchFamily="34" charset="0"/>
              </a:rPr>
              <a:t>f you want to change the width or color of a particular line or want to have some grid lines, there you need styling</a:t>
            </a:r>
          </a:p>
          <a:p>
            <a:r>
              <a:rPr lang="en-US" b="0" i="0" dirty="0">
                <a:solidFill>
                  <a:srgbClr val="4A4A4A"/>
                </a:solidFill>
                <a:effectLst/>
                <a:latin typeface="Open Sans" panose="020B0606030504020204" pitchFamily="34" charset="0"/>
              </a:rPr>
              <a:t>First, you need to import the style package from python matplotlib library and then use styling functions</a:t>
            </a:r>
            <a:endParaRPr lang="en-IN" dirty="0"/>
          </a:p>
        </p:txBody>
      </p:sp>
    </p:spTree>
    <p:extLst>
      <p:ext uri="{BB962C8B-B14F-4D97-AF65-F5344CB8AC3E}">
        <p14:creationId xmlns:p14="http://schemas.microsoft.com/office/powerpoint/2010/main" val="2710116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3F3CC1-8CBD-4ADD-81FE-C50D572CBEBD}"/>
              </a:ext>
            </a:extLst>
          </p:cNvPr>
          <p:cNvSpPr>
            <a:spLocks noGrp="1"/>
          </p:cNvSpPr>
          <p:nvPr>
            <p:ph type="title"/>
          </p:nvPr>
        </p:nvSpPr>
        <p:spPr>
          <a:xfrm>
            <a:off x="686834" y="1153572"/>
            <a:ext cx="3200400" cy="4461163"/>
          </a:xfrm>
        </p:spPr>
        <p:txBody>
          <a:bodyPr>
            <a:normAutofit/>
          </a:bodyPr>
          <a:lstStyle/>
          <a:p>
            <a:r>
              <a:rPr lang="en-IN" dirty="0">
                <a:solidFill>
                  <a:srgbClr val="FFFFFF"/>
                </a:solidFill>
              </a:rPr>
              <a:t>Program 3</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2">
            <a:extLst>
              <a:ext uri="{FF2B5EF4-FFF2-40B4-BE49-F238E27FC236}">
                <a16:creationId xmlns:a16="http://schemas.microsoft.com/office/drawing/2014/main" id="{2E7FC4AA-E36D-417C-B0BD-EFFAE5C6E093}"/>
              </a:ext>
            </a:extLst>
          </p:cNvPr>
          <p:cNvSpPr>
            <a:spLocks noGrp="1" noChangeArrowheads="1"/>
          </p:cNvSpPr>
          <p:nvPr>
            <p:ph idx="1"/>
          </p:nvPr>
        </p:nvSpPr>
        <p:spPr bwMode="auto">
          <a:xfrm>
            <a:off x="4447308" y="591344"/>
            <a:ext cx="6906491"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2000" b="1" i="1" u="none" strike="noStrike" cap="none" normalizeH="0" baseline="0" dirty="0">
                <a:ln>
                  <a:noFill/>
                </a:ln>
                <a:effectLst/>
                <a:latin typeface="Times New Roman" panose="02020603050405020304" pitchFamily="18" charset="0"/>
                <a:cs typeface="Times New Roman" panose="02020603050405020304" pitchFamily="18" charset="0"/>
              </a:rPr>
              <a:t>from</a:t>
            </a: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 matplotlib </a:t>
            </a:r>
            <a:r>
              <a:rPr kumimoji="0" lang="en-US" altLang="en-US" sz="2000" b="1" i="1" u="none" strike="noStrike" cap="none" normalizeH="0" baseline="0" dirty="0">
                <a:ln>
                  <a:noFill/>
                </a:ln>
                <a:effectLst/>
                <a:latin typeface="Times New Roman" panose="02020603050405020304" pitchFamily="18" charset="0"/>
                <a:cs typeface="Times New Roman" panose="02020603050405020304" pitchFamily="18" charset="0"/>
              </a:rPr>
              <a:t>import</a:t>
            </a: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000" b="0" i="1" u="none" strike="noStrike" cap="none" normalizeH="0" baseline="0" dirty="0" err="1">
                <a:ln>
                  <a:noFill/>
                </a:ln>
                <a:effectLst/>
                <a:latin typeface="Times New Roman" panose="02020603050405020304" pitchFamily="18" charset="0"/>
                <a:cs typeface="Times New Roman" panose="02020603050405020304" pitchFamily="18" charset="0"/>
              </a:rPr>
              <a:t>pyplot</a:t>
            </a: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 as </a:t>
            </a:r>
            <a:r>
              <a:rPr kumimoji="0" lang="en-US" altLang="en-US" sz="2000" b="0" i="1" u="none" strike="noStrike" cap="none" normalizeH="0" baseline="0" dirty="0" err="1">
                <a:ln>
                  <a:noFill/>
                </a:ln>
                <a:effectLst/>
                <a:latin typeface="Times New Roman" panose="02020603050405020304" pitchFamily="18" charset="0"/>
                <a:cs typeface="Times New Roman" panose="02020603050405020304" pitchFamily="18" charset="0"/>
              </a:rPr>
              <a:t>plt</a:t>
            </a:r>
            <a:endPar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None/>
              <a:tabLst/>
            </a:pPr>
            <a:r>
              <a:rPr kumimoji="0" lang="en-US" altLang="en-US" sz="2000" b="1" i="1" u="none" strike="noStrike" cap="none" normalizeH="0" baseline="0" dirty="0">
                <a:ln>
                  <a:noFill/>
                </a:ln>
                <a:effectLst/>
                <a:latin typeface="Times New Roman" panose="02020603050405020304" pitchFamily="18" charset="0"/>
                <a:cs typeface="Times New Roman" panose="02020603050405020304" pitchFamily="18" charset="0"/>
              </a:rPr>
              <a:t>from</a:t>
            </a: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 matplotlib </a:t>
            </a:r>
            <a:r>
              <a:rPr kumimoji="0" lang="en-US" altLang="en-US" sz="2000" b="1" i="1" u="none" strike="noStrike" cap="none" normalizeH="0" baseline="0" dirty="0">
                <a:ln>
                  <a:noFill/>
                </a:ln>
                <a:effectLst/>
                <a:latin typeface="Times New Roman" panose="02020603050405020304" pitchFamily="18" charset="0"/>
                <a:cs typeface="Times New Roman" panose="02020603050405020304" pitchFamily="18" charset="0"/>
              </a:rPr>
              <a:t>import</a:t>
            </a: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 style</a:t>
            </a:r>
          </a:p>
          <a:p>
            <a:pPr marL="0" marR="0" lvl="0" indent="0" defTabSz="914400" rtl="0" eaLnBrk="0" fontAlgn="base" latinLnBrk="0" hangingPunct="0">
              <a:spcBef>
                <a:spcPct val="0"/>
              </a:spcBef>
              <a:spcAft>
                <a:spcPts val="600"/>
              </a:spcAft>
              <a:buClrTx/>
              <a:buSzTx/>
              <a:buFontTx/>
              <a:buNone/>
              <a:tabLst/>
            </a:pP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defTabSz="914400" rtl="0" eaLnBrk="0" fontAlgn="base" latinLnBrk="0" hangingPunct="0">
              <a:spcBef>
                <a:spcPct val="0"/>
              </a:spcBef>
              <a:spcAft>
                <a:spcPts val="600"/>
              </a:spcAft>
              <a:buClrTx/>
              <a:buSzTx/>
              <a:buFontTx/>
              <a:buNone/>
              <a:tabLst/>
            </a:pPr>
            <a:r>
              <a:rPr kumimoji="0" lang="en-US" altLang="en-US" sz="2000" b="0" i="1" u="none" strike="noStrike" cap="none" normalizeH="0" baseline="0" dirty="0" err="1">
                <a:ln>
                  <a:noFill/>
                </a:ln>
                <a:effectLst/>
                <a:latin typeface="Times New Roman" panose="02020603050405020304" pitchFamily="18" charset="0"/>
                <a:cs typeface="Times New Roman" panose="02020603050405020304" pitchFamily="18" charset="0"/>
              </a:rPr>
              <a:t>style.use</a:t>
            </a: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sz="2000" b="0" i="1" u="none" strike="noStrike" cap="none" normalizeH="0" baseline="0" dirty="0" err="1">
                <a:ln>
                  <a:noFill/>
                </a:ln>
                <a:effectLst/>
                <a:latin typeface="Times New Roman" panose="02020603050405020304" pitchFamily="18" charset="0"/>
                <a:cs typeface="Times New Roman" panose="02020603050405020304" pitchFamily="18" charset="0"/>
              </a:rPr>
              <a:t>ggplot</a:t>
            </a: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spcBef>
                <a:spcPct val="0"/>
              </a:spcBef>
              <a:spcAft>
                <a:spcPts val="600"/>
              </a:spcAft>
              <a:buClrTx/>
              <a:buSzTx/>
              <a:buFontTx/>
              <a:buNone/>
              <a:tabLst/>
            </a:pP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x </a:t>
            </a:r>
            <a:r>
              <a:rPr kumimoji="0" lang="en-US" altLang="en-US" sz="2000" b="1" i="1"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 [5,8,10]</a:t>
            </a:r>
          </a:p>
          <a:p>
            <a:pPr marL="0" marR="0" lvl="0" indent="0" defTabSz="914400" rtl="0" eaLnBrk="0" fontAlgn="base" latinLnBrk="0" hangingPunct="0">
              <a:spcBef>
                <a:spcPct val="0"/>
              </a:spcBef>
              <a:spcAft>
                <a:spcPts val="600"/>
              </a:spcAft>
              <a:buClrTx/>
              <a:buSzTx/>
              <a:buFontTx/>
              <a:buNone/>
              <a:tabLst/>
            </a:pP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y </a:t>
            </a:r>
            <a:r>
              <a:rPr kumimoji="0" lang="en-US" altLang="en-US" sz="2000" b="1" i="1"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 [12,16,6]</a:t>
            </a:r>
          </a:p>
          <a:p>
            <a:pPr marL="0" marR="0" lvl="0" indent="0" defTabSz="914400" rtl="0" eaLnBrk="0" fontAlgn="base" latinLnBrk="0" hangingPunct="0">
              <a:spcBef>
                <a:spcPct val="0"/>
              </a:spcBef>
              <a:spcAft>
                <a:spcPts val="600"/>
              </a:spcAft>
              <a:buClrTx/>
              <a:buSzTx/>
              <a:buFontTx/>
              <a:buNone/>
              <a:tabLst/>
            </a:pP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x2 </a:t>
            </a:r>
            <a:r>
              <a:rPr kumimoji="0" lang="en-US" altLang="en-US" sz="2000" b="1" i="1"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 [6,9,11]</a:t>
            </a:r>
          </a:p>
          <a:p>
            <a:pPr marL="0" marR="0" lvl="0" indent="0" defTabSz="914400" rtl="0" eaLnBrk="0" fontAlgn="base" latinLnBrk="0" hangingPunct="0">
              <a:spcBef>
                <a:spcPct val="0"/>
              </a:spcBef>
              <a:spcAft>
                <a:spcPts val="600"/>
              </a:spcAft>
              <a:buClrTx/>
              <a:buSzTx/>
              <a:buFontTx/>
              <a:buNone/>
              <a:tabLst/>
            </a:pP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y2 </a:t>
            </a:r>
            <a:r>
              <a:rPr kumimoji="0" lang="en-US" altLang="en-US" sz="2000" b="1" i="1"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 [6,15,7]</a:t>
            </a:r>
          </a:p>
          <a:p>
            <a:pPr marL="0" marR="0" lvl="0" indent="0" defTabSz="914400" rtl="0" eaLnBrk="0" fontAlgn="base" latinLnBrk="0" hangingPunct="0">
              <a:spcBef>
                <a:spcPct val="0"/>
              </a:spcBef>
              <a:spcAft>
                <a:spcPts val="600"/>
              </a:spcAft>
              <a:buClrTx/>
              <a:buSzTx/>
              <a:buFontTx/>
              <a:buNone/>
              <a:tabLst/>
            </a:pPr>
            <a:r>
              <a:rPr kumimoji="0" lang="en-US" altLang="en-US" sz="2000" b="0" i="1" u="none" strike="noStrike" cap="none" normalizeH="0" baseline="0" dirty="0" err="1">
                <a:ln>
                  <a:noFill/>
                </a:ln>
                <a:effectLst/>
                <a:latin typeface="Times New Roman" panose="02020603050405020304" pitchFamily="18" charset="0"/>
                <a:cs typeface="Times New Roman" panose="02020603050405020304" pitchFamily="18" charset="0"/>
              </a:rPr>
              <a:t>plt.plot</a:t>
            </a: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sz="2000" b="0" i="1" u="none" strike="noStrike" cap="none" normalizeH="0" baseline="0" dirty="0" err="1">
                <a:ln>
                  <a:noFill/>
                </a:ln>
                <a:effectLst/>
                <a:latin typeface="Times New Roman" panose="02020603050405020304" pitchFamily="18" charset="0"/>
                <a:cs typeface="Times New Roman" panose="02020603050405020304" pitchFamily="18" charset="0"/>
              </a:rPr>
              <a:t>x,y,'g',label</a:t>
            </a:r>
            <a:r>
              <a:rPr kumimoji="0" lang="en-US" altLang="en-US" sz="2000" b="1" i="1"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'line one', linewidth</a:t>
            </a:r>
            <a:r>
              <a:rPr kumimoji="0" lang="en-US" altLang="en-US" sz="2000" b="1" i="1"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5)</a:t>
            </a:r>
          </a:p>
          <a:p>
            <a:pPr marL="0" marR="0" lvl="0" indent="0" defTabSz="914400" rtl="0" eaLnBrk="0" fontAlgn="base" latinLnBrk="0" hangingPunct="0">
              <a:spcBef>
                <a:spcPct val="0"/>
              </a:spcBef>
              <a:spcAft>
                <a:spcPts val="600"/>
              </a:spcAft>
              <a:buClrTx/>
              <a:buSzTx/>
              <a:buFontTx/>
              <a:buNone/>
              <a:tabLst/>
            </a:pPr>
            <a:r>
              <a:rPr kumimoji="0" lang="en-US" altLang="en-US" sz="2000" b="0" i="1" u="none" strike="noStrike" cap="none" normalizeH="0" baseline="0" dirty="0" err="1">
                <a:ln>
                  <a:noFill/>
                </a:ln>
                <a:effectLst/>
                <a:latin typeface="Times New Roman" panose="02020603050405020304" pitchFamily="18" charset="0"/>
                <a:cs typeface="Times New Roman" panose="02020603050405020304" pitchFamily="18" charset="0"/>
              </a:rPr>
              <a:t>plt.plot</a:t>
            </a: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(x2,y2,'c',label</a:t>
            </a:r>
            <a:r>
              <a:rPr kumimoji="0" lang="en-US" altLang="en-US" sz="2000" b="1" i="1"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'line </a:t>
            </a:r>
            <a:r>
              <a:rPr kumimoji="0" lang="en-US" altLang="en-US" sz="2000" b="0" i="1" u="none" strike="noStrike" cap="none" normalizeH="0" baseline="0" dirty="0" err="1">
                <a:ln>
                  <a:noFill/>
                </a:ln>
                <a:effectLst/>
                <a:latin typeface="Times New Roman" panose="02020603050405020304" pitchFamily="18" charset="0"/>
                <a:cs typeface="Times New Roman" panose="02020603050405020304" pitchFamily="18" charset="0"/>
              </a:rPr>
              <a:t>two',linewidth</a:t>
            </a:r>
            <a:r>
              <a:rPr kumimoji="0" lang="en-US" altLang="en-US" sz="2000" b="1" i="1"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5)</a:t>
            </a:r>
          </a:p>
          <a:p>
            <a:pPr marL="0" marR="0" lvl="0" indent="0" defTabSz="914400" rtl="0" eaLnBrk="0" fontAlgn="base" latinLnBrk="0" hangingPunct="0">
              <a:spcBef>
                <a:spcPct val="0"/>
              </a:spcBef>
              <a:spcAft>
                <a:spcPts val="600"/>
              </a:spcAft>
              <a:buClrTx/>
              <a:buSzTx/>
              <a:buFontTx/>
              <a:buNone/>
              <a:tabLst/>
            </a:pPr>
            <a:r>
              <a:rPr kumimoji="0" lang="en-US" altLang="en-US" sz="2000" b="0" i="1" u="none" strike="noStrike" cap="none" normalizeH="0" baseline="0" dirty="0" err="1">
                <a:ln>
                  <a:noFill/>
                </a:ln>
                <a:effectLst/>
                <a:latin typeface="Times New Roman" panose="02020603050405020304" pitchFamily="18" charset="0"/>
                <a:cs typeface="Times New Roman" panose="02020603050405020304" pitchFamily="18" charset="0"/>
              </a:rPr>
              <a:t>plt.title</a:t>
            </a: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('Epic Info')</a:t>
            </a:r>
          </a:p>
          <a:p>
            <a:pPr marL="0" marR="0" lvl="0" indent="0" defTabSz="914400" rtl="0" eaLnBrk="0" fontAlgn="base" latinLnBrk="0" hangingPunct="0">
              <a:spcBef>
                <a:spcPct val="0"/>
              </a:spcBef>
              <a:spcAft>
                <a:spcPts val="600"/>
              </a:spcAft>
              <a:buClrTx/>
              <a:buSzTx/>
              <a:buFontTx/>
              <a:buNone/>
              <a:tabLst/>
            </a:pPr>
            <a:r>
              <a:rPr kumimoji="0" lang="en-US" altLang="en-US" sz="2000" b="0" i="1" u="none" strike="noStrike" cap="none" normalizeH="0" baseline="0" dirty="0" err="1">
                <a:ln>
                  <a:noFill/>
                </a:ln>
                <a:effectLst/>
                <a:latin typeface="Times New Roman" panose="02020603050405020304" pitchFamily="18" charset="0"/>
                <a:cs typeface="Times New Roman" panose="02020603050405020304" pitchFamily="18" charset="0"/>
              </a:rPr>
              <a:t>plt.ylabel</a:t>
            </a: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('Y axis')</a:t>
            </a:r>
          </a:p>
          <a:p>
            <a:pPr marL="0" marR="0" lvl="0" indent="0" defTabSz="914400" rtl="0" eaLnBrk="0" fontAlgn="base" latinLnBrk="0" hangingPunct="0">
              <a:spcBef>
                <a:spcPct val="0"/>
              </a:spcBef>
              <a:spcAft>
                <a:spcPts val="600"/>
              </a:spcAft>
              <a:buClrTx/>
              <a:buSzTx/>
              <a:buFontTx/>
              <a:buNone/>
              <a:tabLst/>
            </a:pPr>
            <a:r>
              <a:rPr kumimoji="0" lang="en-US" altLang="en-US" sz="2000" b="0" i="1" u="none" strike="noStrike" cap="none" normalizeH="0" baseline="0" dirty="0" err="1">
                <a:ln>
                  <a:noFill/>
                </a:ln>
                <a:effectLst/>
                <a:latin typeface="Times New Roman" panose="02020603050405020304" pitchFamily="18" charset="0"/>
                <a:cs typeface="Times New Roman" panose="02020603050405020304" pitchFamily="18" charset="0"/>
              </a:rPr>
              <a:t>plt.xlabel</a:t>
            </a: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('X axis')</a:t>
            </a:r>
          </a:p>
          <a:p>
            <a:pPr marL="0" marR="0" lvl="0" indent="0" defTabSz="914400" rtl="0" eaLnBrk="0" fontAlgn="base" latinLnBrk="0" hangingPunct="0">
              <a:spcBef>
                <a:spcPct val="0"/>
              </a:spcBef>
              <a:spcAft>
                <a:spcPts val="600"/>
              </a:spcAft>
              <a:buClrTx/>
              <a:buSzTx/>
              <a:buFontTx/>
              <a:buNone/>
              <a:tabLst/>
            </a:pPr>
            <a:r>
              <a:rPr kumimoji="0" lang="en-US" altLang="en-US" sz="2000" b="0" i="1" u="none" strike="noStrike" cap="none" normalizeH="0" baseline="0" dirty="0" err="1">
                <a:ln>
                  <a:noFill/>
                </a:ln>
                <a:effectLst/>
                <a:latin typeface="Times New Roman" panose="02020603050405020304" pitchFamily="18" charset="0"/>
                <a:cs typeface="Times New Roman" panose="02020603050405020304" pitchFamily="18" charset="0"/>
              </a:rPr>
              <a:t>plt.legend</a:t>
            </a: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spcBef>
                <a:spcPct val="0"/>
              </a:spcBef>
              <a:spcAft>
                <a:spcPts val="600"/>
              </a:spcAft>
              <a:buClrTx/>
              <a:buSzTx/>
              <a:buFontTx/>
              <a:buNone/>
              <a:tabLst/>
            </a:pPr>
            <a:r>
              <a:rPr kumimoji="0" lang="en-US" altLang="en-US" sz="2000" b="0" i="1" u="none" strike="noStrike" cap="none" normalizeH="0" baseline="0" dirty="0" err="1">
                <a:ln>
                  <a:noFill/>
                </a:ln>
                <a:effectLst/>
                <a:latin typeface="Times New Roman" panose="02020603050405020304" pitchFamily="18" charset="0"/>
                <a:cs typeface="Times New Roman" panose="02020603050405020304" pitchFamily="18" charset="0"/>
              </a:rPr>
              <a:t>plt.grid</a:t>
            </a: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sz="2000" b="0" i="1" u="none" strike="noStrike" cap="none" normalizeH="0" baseline="0" dirty="0" err="1">
                <a:ln>
                  <a:noFill/>
                </a:ln>
                <a:effectLst/>
                <a:latin typeface="Times New Roman" panose="02020603050405020304" pitchFamily="18" charset="0"/>
                <a:cs typeface="Times New Roman" panose="02020603050405020304" pitchFamily="18" charset="0"/>
              </a:rPr>
              <a:t>True,color</a:t>
            </a:r>
            <a:r>
              <a:rPr kumimoji="0" lang="en-US" altLang="en-US" sz="2000" b="1" i="1"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'k')</a:t>
            </a:r>
          </a:p>
          <a:p>
            <a:pPr marL="0" marR="0" lvl="0" indent="0" defTabSz="914400" rtl="0" eaLnBrk="0" fontAlgn="base" latinLnBrk="0" hangingPunct="0">
              <a:spcBef>
                <a:spcPct val="0"/>
              </a:spcBef>
              <a:spcAft>
                <a:spcPts val="600"/>
              </a:spcAft>
              <a:buClrTx/>
              <a:buSzTx/>
              <a:buFontTx/>
              <a:buNone/>
              <a:tabLst/>
            </a:pPr>
            <a:r>
              <a:rPr kumimoji="0" lang="en-US" altLang="en-US" sz="2000" b="0" i="1" u="none" strike="noStrike" cap="none" normalizeH="0" baseline="0" dirty="0" err="1">
                <a:ln>
                  <a:noFill/>
                </a:ln>
                <a:effectLst/>
                <a:latin typeface="Times New Roman" panose="02020603050405020304" pitchFamily="18" charset="0"/>
                <a:cs typeface="Times New Roman" panose="02020603050405020304" pitchFamily="18" charset="0"/>
              </a:rPr>
              <a:t>plt.show</a:t>
            </a: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50993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351F-A397-4D99-A46A-11EFDB30EB12}"/>
              </a:ext>
            </a:extLst>
          </p:cNvPr>
          <p:cNvSpPr>
            <a:spLocks noGrp="1"/>
          </p:cNvSpPr>
          <p:nvPr>
            <p:ph type="title"/>
          </p:nvPr>
        </p:nvSpPr>
        <p:spPr/>
        <p:txBody>
          <a:bodyPr/>
          <a:lstStyle/>
          <a:p>
            <a:r>
              <a:rPr lang="en-IN" b="1" i="0" dirty="0">
                <a:solidFill>
                  <a:srgbClr val="4A4A4A"/>
                </a:solidFill>
                <a:effectLst/>
                <a:latin typeface="Open Sans" panose="020B0606030504020204" pitchFamily="34" charset="0"/>
              </a:rPr>
              <a:t>Python Matplotlib: Bar Graph</a:t>
            </a:r>
            <a:br>
              <a:rPr lang="en-IN" b="0" i="0" dirty="0">
                <a:solidFill>
                  <a:srgbClr val="4A4A4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539F719B-F421-4C56-8C9C-46D3BBF1B07C}"/>
              </a:ext>
            </a:extLst>
          </p:cNvPr>
          <p:cNvSpPr>
            <a:spLocks noGrp="1"/>
          </p:cNvSpPr>
          <p:nvPr>
            <p:ph idx="1"/>
          </p:nvPr>
        </p:nvSpPr>
        <p:spPr>
          <a:xfrm>
            <a:off x="707136" y="1690688"/>
            <a:ext cx="10646664" cy="4486275"/>
          </a:xfrm>
        </p:spPr>
        <p:txBody>
          <a:bodyPr/>
          <a:lstStyle/>
          <a:p>
            <a:r>
              <a:rPr lang="en-US" b="0" i="0" dirty="0">
                <a:solidFill>
                  <a:srgbClr val="4A4A4A"/>
                </a:solidFill>
                <a:effectLst/>
                <a:latin typeface="Open Sans" panose="020B0606030504020204" pitchFamily="34" charset="0"/>
              </a:rPr>
              <a:t>A bar graph uses bars to compare data among different categories. </a:t>
            </a:r>
          </a:p>
          <a:p>
            <a:r>
              <a:rPr lang="en-US" dirty="0">
                <a:solidFill>
                  <a:srgbClr val="4A4A4A"/>
                </a:solidFill>
                <a:latin typeface="Open Sans" panose="020B0606030504020204" pitchFamily="34" charset="0"/>
              </a:rPr>
              <a:t>Bar Graph</a:t>
            </a:r>
            <a:r>
              <a:rPr lang="en-US" b="0" i="0" dirty="0">
                <a:solidFill>
                  <a:srgbClr val="4A4A4A"/>
                </a:solidFill>
                <a:effectLst/>
                <a:latin typeface="Open Sans" panose="020B0606030504020204" pitchFamily="34" charset="0"/>
              </a:rPr>
              <a:t> is well suited when you want to measure the changes over a period of time. </a:t>
            </a:r>
          </a:p>
          <a:p>
            <a:r>
              <a:rPr lang="en-US" b="0" i="0" dirty="0">
                <a:solidFill>
                  <a:srgbClr val="4A4A4A"/>
                </a:solidFill>
                <a:effectLst/>
                <a:latin typeface="Open Sans" panose="020B0606030504020204" pitchFamily="34" charset="0"/>
              </a:rPr>
              <a:t>It can be represented horizontally or vertically. </a:t>
            </a:r>
          </a:p>
          <a:p>
            <a:r>
              <a:rPr lang="en-US" b="0" i="0" dirty="0">
                <a:solidFill>
                  <a:srgbClr val="4A4A4A"/>
                </a:solidFill>
                <a:effectLst/>
                <a:latin typeface="Open Sans" panose="020B0606030504020204" pitchFamily="34" charset="0"/>
              </a:rPr>
              <a:t>longer the bar, greater is the value</a:t>
            </a:r>
            <a:endParaRPr lang="en-IN" dirty="0"/>
          </a:p>
        </p:txBody>
      </p:sp>
    </p:spTree>
    <p:extLst>
      <p:ext uri="{BB962C8B-B14F-4D97-AF65-F5344CB8AC3E}">
        <p14:creationId xmlns:p14="http://schemas.microsoft.com/office/powerpoint/2010/main" val="110404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28ABBC-05DE-472B-97AD-3387F1DC00EB}"/>
              </a:ext>
            </a:extLst>
          </p:cNvPr>
          <p:cNvSpPr>
            <a:spLocks noGrp="1"/>
          </p:cNvSpPr>
          <p:nvPr>
            <p:ph type="title"/>
          </p:nvPr>
        </p:nvSpPr>
        <p:spPr>
          <a:xfrm>
            <a:off x="686834" y="1153572"/>
            <a:ext cx="3200400" cy="4461163"/>
          </a:xfrm>
        </p:spPr>
        <p:txBody>
          <a:bodyPr>
            <a:normAutofit/>
          </a:bodyPr>
          <a:lstStyle/>
          <a:p>
            <a:r>
              <a:rPr lang="en-US" dirty="0">
                <a:solidFill>
                  <a:srgbClr val="FFFFFF"/>
                </a:solidFill>
                <a:latin typeface="Open Sans" panose="020B0606030504020204" pitchFamily="34" charset="0"/>
              </a:rPr>
              <a:t>Program 4</a:t>
            </a:r>
            <a:r>
              <a:rPr lang="en-US" b="0" i="0" dirty="0">
                <a:solidFill>
                  <a:srgbClr val="FFFFFF"/>
                </a:solidFill>
                <a:effectLst/>
                <a:latin typeface="Open Sans" panose="020B0606030504020204" pitchFamily="34" charset="0"/>
              </a:rPr>
              <a:t>.</a:t>
            </a:r>
            <a:endParaRPr lang="en-IN" dirty="0">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2">
            <a:extLst>
              <a:ext uri="{FF2B5EF4-FFF2-40B4-BE49-F238E27FC236}">
                <a16:creationId xmlns:a16="http://schemas.microsoft.com/office/drawing/2014/main" id="{CD8BA765-A722-43F7-8186-7FB8A0BE0F8A}"/>
              </a:ext>
            </a:extLst>
          </p:cNvPr>
          <p:cNvSpPr>
            <a:spLocks noGrp="1" noChangeArrowheads="1"/>
          </p:cNvSpPr>
          <p:nvPr>
            <p:ph idx="1"/>
          </p:nvPr>
        </p:nvSpPr>
        <p:spPr bwMode="auto">
          <a:xfrm>
            <a:off x="4447308" y="591344"/>
            <a:ext cx="6906491"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2600" b="1" i="1" u="none" strike="noStrike" cap="none" normalizeH="0" baseline="0" dirty="0">
                <a:ln>
                  <a:noFill/>
                </a:ln>
                <a:effectLst/>
                <a:latin typeface="Monaco"/>
              </a:rPr>
              <a:t>from</a:t>
            </a:r>
            <a:r>
              <a:rPr kumimoji="0" lang="en-US" altLang="en-US" sz="2600" b="0" i="1" u="none" strike="noStrike" cap="none" normalizeH="0" baseline="0" dirty="0">
                <a:ln>
                  <a:noFill/>
                </a:ln>
                <a:effectLst/>
                <a:latin typeface="Monaco"/>
              </a:rPr>
              <a:t> matplotlib </a:t>
            </a:r>
            <a:r>
              <a:rPr kumimoji="0" lang="en-US" altLang="en-US" sz="2600" b="1" i="1" u="none" strike="noStrike" cap="none" normalizeH="0" baseline="0" dirty="0">
                <a:ln>
                  <a:noFill/>
                </a:ln>
                <a:effectLst/>
                <a:latin typeface="Monaco"/>
              </a:rPr>
              <a:t>import</a:t>
            </a:r>
            <a:r>
              <a:rPr kumimoji="0" lang="en-US" altLang="en-US" sz="2600" b="0" i="1" u="none" strike="noStrike" cap="none" normalizeH="0" baseline="0" dirty="0">
                <a:ln>
                  <a:noFill/>
                </a:ln>
                <a:effectLst/>
                <a:latin typeface="Monaco"/>
              </a:rPr>
              <a:t> </a:t>
            </a:r>
            <a:r>
              <a:rPr kumimoji="0" lang="en-US" altLang="en-US" sz="2600" b="0" i="1" u="none" strike="noStrike" cap="none" normalizeH="0" baseline="0" dirty="0" err="1">
                <a:ln>
                  <a:noFill/>
                </a:ln>
                <a:effectLst/>
                <a:latin typeface="Monaco"/>
              </a:rPr>
              <a:t>pyplot</a:t>
            </a:r>
            <a:r>
              <a:rPr kumimoji="0" lang="en-US" altLang="en-US" sz="2600" b="0" i="1" u="none" strike="noStrike" cap="none" normalizeH="0" baseline="0" dirty="0">
                <a:ln>
                  <a:noFill/>
                </a:ln>
                <a:effectLst/>
                <a:latin typeface="Monaco"/>
              </a:rPr>
              <a:t> as </a:t>
            </a:r>
            <a:r>
              <a:rPr kumimoji="0" lang="en-US" altLang="en-US" sz="2600" b="0" i="1" u="none" strike="noStrike" cap="none" normalizeH="0" baseline="0" dirty="0" err="1">
                <a:ln>
                  <a:noFill/>
                </a:ln>
                <a:effectLst/>
                <a:latin typeface="Monaco"/>
              </a:rPr>
              <a:t>plt</a:t>
            </a:r>
            <a:endParaRPr kumimoji="0" lang="en-US" altLang="en-US" sz="2600" b="0" i="1"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600" b="0" i="1" u="none" strike="noStrike" cap="none" normalizeH="0" baseline="0" dirty="0">
                <a:ln>
                  <a:noFill/>
                </a:ln>
                <a:effectLst/>
                <a:latin typeface="Monaco"/>
              </a:rPr>
              <a:t> </a:t>
            </a:r>
            <a:endParaRPr lang="en-US" altLang="en-US" sz="2600" i="1" dirty="0"/>
          </a:p>
          <a:p>
            <a:pPr marL="0" marR="0" lvl="0" indent="0" defTabSz="914400" rtl="0" eaLnBrk="0" fontAlgn="base" latinLnBrk="0" hangingPunct="0">
              <a:spcBef>
                <a:spcPct val="0"/>
              </a:spcBef>
              <a:spcAft>
                <a:spcPts val="600"/>
              </a:spcAft>
              <a:buClrTx/>
              <a:buSzTx/>
              <a:buFontTx/>
              <a:buNone/>
              <a:tabLst/>
            </a:pPr>
            <a:r>
              <a:rPr kumimoji="0" lang="en-US" altLang="en-US" sz="2600" b="0" i="1" u="none" strike="noStrike" cap="none" normalizeH="0" baseline="0" dirty="0" err="1">
                <a:ln>
                  <a:noFill/>
                </a:ln>
                <a:effectLst/>
                <a:latin typeface="Monaco"/>
              </a:rPr>
              <a:t>plt.bar</a:t>
            </a:r>
            <a:r>
              <a:rPr kumimoji="0" lang="en-US" altLang="en-US" sz="2600" b="0" i="1" u="none" strike="noStrike" cap="none" normalizeH="0" baseline="0" dirty="0">
                <a:ln>
                  <a:noFill/>
                </a:ln>
                <a:effectLst/>
                <a:latin typeface="Monaco"/>
              </a:rPr>
              <a:t>([0.25,1.25,2.25,3.25,4.25],[50,40,70,80,20],</a:t>
            </a:r>
            <a:endParaRPr kumimoji="0" lang="en-US" altLang="en-US" sz="2600" b="0" i="1"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600" b="0" i="1" u="none" strike="noStrike" cap="none" normalizeH="0" baseline="0" dirty="0">
                <a:ln>
                  <a:noFill/>
                </a:ln>
                <a:effectLst/>
                <a:latin typeface="Monaco"/>
              </a:rPr>
              <a:t>label</a:t>
            </a:r>
            <a:r>
              <a:rPr kumimoji="0" lang="en-US" altLang="en-US" sz="2600" b="1" i="1" u="none" strike="noStrike" cap="none" normalizeH="0" baseline="0" dirty="0">
                <a:ln>
                  <a:noFill/>
                </a:ln>
                <a:effectLst/>
                <a:latin typeface="Monaco"/>
              </a:rPr>
              <a:t>=</a:t>
            </a:r>
            <a:r>
              <a:rPr kumimoji="0" lang="en-US" altLang="en-US" sz="2600" b="0" i="1" u="none" strike="noStrike" cap="none" normalizeH="0" baseline="0" dirty="0">
                <a:ln>
                  <a:noFill/>
                </a:ln>
                <a:effectLst/>
                <a:latin typeface="Monaco"/>
              </a:rPr>
              <a:t>"</a:t>
            </a:r>
            <a:r>
              <a:rPr kumimoji="0" lang="en-US" altLang="en-US" sz="2600" b="0" i="1" u="none" strike="noStrike" cap="none" normalizeH="0" baseline="0" dirty="0" err="1">
                <a:ln>
                  <a:noFill/>
                </a:ln>
                <a:effectLst/>
                <a:latin typeface="Monaco"/>
              </a:rPr>
              <a:t>BMW",width</a:t>
            </a:r>
            <a:r>
              <a:rPr kumimoji="0" lang="en-US" altLang="en-US" sz="2600" b="1" i="1" u="none" strike="noStrike" cap="none" normalizeH="0" baseline="0" dirty="0">
                <a:ln>
                  <a:noFill/>
                </a:ln>
                <a:effectLst/>
                <a:latin typeface="Monaco"/>
              </a:rPr>
              <a:t>=</a:t>
            </a:r>
            <a:r>
              <a:rPr kumimoji="0" lang="en-US" altLang="en-US" sz="2600" b="0" i="1" u="none" strike="noStrike" cap="none" normalizeH="0" baseline="0" dirty="0">
                <a:ln>
                  <a:noFill/>
                </a:ln>
                <a:effectLst/>
                <a:latin typeface="Monaco"/>
              </a:rPr>
              <a:t>.5)</a:t>
            </a:r>
            <a:endParaRPr kumimoji="0" lang="en-US" altLang="en-US" sz="2600" b="0" i="1"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600" b="0" i="1" u="none" strike="noStrike" cap="none" normalizeH="0" baseline="0" dirty="0" err="1">
                <a:ln>
                  <a:noFill/>
                </a:ln>
                <a:effectLst/>
                <a:latin typeface="Monaco"/>
              </a:rPr>
              <a:t>plt.bar</a:t>
            </a:r>
            <a:r>
              <a:rPr kumimoji="0" lang="en-US" altLang="en-US" sz="2600" b="0" i="1" u="none" strike="noStrike" cap="none" normalizeH="0" baseline="0" dirty="0">
                <a:ln>
                  <a:noFill/>
                </a:ln>
                <a:effectLst/>
                <a:latin typeface="Monaco"/>
              </a:rPr>
              <a:t>([.75,1.75,2.75,3.75,4.75],[80,20,20,50,60],</a:t>
            </a:r>
            <a:endParaRPr kumimoji="0" lang="en-US" altLang="en-US" sz="2600" b="0" i="1"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600" b="0" i="1" u="none" strike="noStrike" cap="none" normalizeH="0" baseline="0" dirty="0">
                <a:ln>
                  <a:noFill/>
                </a:ln>
                <a:effectLst/>
                <a:latin typeface="Monaco"/>
              </a:rPr>
              <a:t>label</a:t>
            </a:r>
            <a:r>
              <a:rPr kumimoji="0" lang="en-US" altLang="en-US" sz="2600" b="1" i="1" u="none" strike="noStrike" cap="none" normalizeH="0" baseline="0" dirty="0">
                <a:ln>
                  <a:noFill/>
                </a:ln>
                <a:effectLst/>
                <a:latin typeface="Monaco"/>
              </a:rPr>
              <a:t>=</a:t>
            </a:r>
            <a:r>
              <a:rPr kumimoji="0" lang="en-US" altLang="en-US" sz="2600" b="0" i="1" u="none" strike="noStrike" cap="none" normalizeH="0" baseline="0" dirty="0">
                <a:ln>
                  <a:noFill/>
                </a:ln>
                <a:effectLst/>
                <a:latin typeface="Monaco"/>
              </a:rPr>
              <a:t>"Audi", color</a:t>
            </a:r>
            <a:r>
              <a:rPr kumimoji="0" lang="en-US" altLang="en-US" sz="2600" b="1" i="1" u="none" strike="noStrike" cap="none" normalizeH="0" baseline="0" dirty="0">
                <a:ln>
                  <a:noFill/>
                </a:ln>
                <a:effectLst/>
                <a:latin typeface="Monaco"/>
              </a:rPr>
              <a:t>=</a:t>
            </a:r>
            <a:r>
              <a:rPr kumimoji="0" lang="en-US" altLang="en-US" sz="2600" b="0" i="1" u="none" strike="noStrike" cap="none" normalizeH="0" baseline="0" dirty="0">
                <a:ln>
                  <a:noFill/>
                </a:ln>
                <a:effectLst/>
                <a:latin typeface="Monaco"/>
              </a:rPr>
              <a:t>'</a:t>
            </a:r>
            <a:r>
              <a:rPr kumimoji="0" lang="en-US" altLang="en-US" sz="2600" b="0" i="1" u="none" strike="noStrike" cap="none" normalizeH="0" baseline="0" dirty="0" err="1">
                <a:ln>
                  <a:noFill/>
                </a:ln>
                <a:effectLst/>
                <a:latin typeface="Monaco"/>
              </a:rPr>
              <a:t>r',width</a:t>
            </a:r>
            <a:r>
              <a:rPr kumimoji="0" lang="en-US" altLang="en-US" sz="2600" b="1" i="1" u="none" strike="noStrike" cap="none" normalizeH="0" baseline="0" dirty="0">
                <a:ln>
                  <a:noFill/>
                </a:ln>
                <a:effectLst/>
                <a:latin typeface="Monaco"/>
              </a:rPr>
              <a:t>=</a:t>
            </a:r>
            <a:r>
              <a:rPr kumimoji="0" lang="en-US" altLang="en-US" sz="2600" b="0" i="1" u="none" strike="noStrike" cap="none" normalizeH="0" baseline="0" dirty="0">
                <a:ln>
                  <a:noFill/>
                </a:ln>
                <a:effectLst/>
                <a:latin typeface="Monaco"/>
              </a:rPr>
              <a:t>.5)</a:t>
            </a:r>
            <a:endParaRPr kumimoji="0" lang="en-US" altLang="en-US" sz="2600" b="0" i="1"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600" b="0" i="1" u="none" strike="noStrike" cap="none" normalizeH="0" baseline="0" dirty="0" err="1">
                <a:ln>
                  <a:noFill/>
                </a:ln>
                <a:effectLst/>
                <a:latin typeface="Monaco"/>
              </a:rPr>
              <a:t>plt.legend</a:t>
            </a:r>
            <a:r>
              <a:rPr kumimoji="0" lang="en-US" altLang="en-US" sz="2600" b="0" i="1" u="none" strike="noStrike" cap="none" normalizeH="0" baseline="0" dirty="0">
                <a:ln>
                  <a:noFill/>
                </a:ln>
                <a:effectLst/>
                <a:latin typeface="Monaco"/>
              </a:rPr>
              <a:t>()</a:t>
            </a:r>
            <a:endParaRPr kumimoji="0" lang="en-US" altLang="en-US" sz="2600" b="0" i="1"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600" b="0" i="1" u="none" strike="noStrike" cap="none" normalizeH="0" baseline="0" dirty="0" err="1">
                <a:ln>
                  <a:noFill/>
                </a:ln>
                <a:effectLst/>
                <a:latin typeface="Monaco"/>
              </a:rPr>
              <a:t>plt.xlabel</a:t>
            </a:r>
            <a:r>
              <a:rPr kumimoji="0" lang="en-US" altLang="en-US" sz="2600" b="0" i="1" u="none" strike="noStrike" cap="none" normalizeH="0" baseline="0" dirty="0">
                <a:ln>
                  <a:noFill/>
                </a:ln>
                <a:effectLst/>
                <a:latin typeface="Monaco"/>
              </a:rPr>
              <a:t>('Days')</a:t>
            </a:r>
            <a:endParaRPr kumimoji="0" lang="en-US" altLang="en-US" sz="2600" b="0" i="1"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600" b="0" i="1" u="none" strike="noStrike" cap="none" normalizeH="0" baseline="0" dirty="0" err="1">
                <a:ln>
                  <a:noFill/>
                </a:ln>
                <a:effectLst/>
                <a:latin typeface="Monaco"/>
              </a:rPr>
              <a:t>plt.ylabel</a:t>
            </a:r>
            <a:r>
              <a:rPr kumimoji="0" lang="en-US" altLang="en-US" sz="2600" b="0" i="1" u="none" strike="noStrike" cap="none" normalizeH="0" baseline="0" dirty="0">
                <a:ln>
                  <a:noFill/>
                </a:ln>
                <a:effectLst/>
                <a:latin typeface="Monaco"/>
              </a:rPr>
              <a:t>('Distance (kms)')</a:t>
            </a:r>
            <a:endParaRPr kumimoji="0" lang="en-US" altLang="en-US" sz="2600" b="0" i="1"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600" b="0" i="1" u="none" strike="noStrike" cap="none" normalizeH="0" baseline="0" dirty="0" err="1">
                <a:ln>
                  <a:noFill/>
                </a:ln>
                <a:effectLst/>
                <a:latin typeface="Monaco"/>
              </a:rPr>
              <a:t>plt.title</a:t>
            </a:r>
            <a:r>
              <a:rPr kumimoji="0" lang="en-US" altLang="en-US" sz="2600" b="0" i="1" u="none" strike="noStrike" cap="none" normalizeH="0" baseline="0" dirty="0">
                <a:ln>
                  <a:noFill/>
                </a:ln>
                <a:effectLst/>
                <a:latin typeface="Monaco"/>
              </a:rPr>
              <a:t>('Information')</a:t>
            </a:r>
            <a:endParaRPr kumimoji="0" lang="en-US" altLang="en-US" sz="2600" b="0" i="1"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600" b="0" i="1" u="none" strike="noStrike" cap="none" normalizeH="0" baseline="0" dirty="0" err="1">
                <a:ln>
                  <a:noFill/>
                </a:ln>
                <a:effectLst/>
                <a:latin typeface="Monaco"/>
              </a:rPr>
              <a:t>plt.show</a:t>
            </a:r>
            <a:r>
              <a:rPr kumimoji="0" lang="en-US" altLang="en-US" sz="2600" b="0" i="1" u="none" strike="noStrike" cap="none" normalizeH="0" baseline="0" dirty="0">
                <a:ln>
                  <a:noFill/>
                </a:ln>
                <a:effectLst/>
                <a:latin typeface="Monaco"/>
              </a:rPr>
              <a:t>()</a:t>
            </a:r>
            <a:endParaRPr kumimoji="0" lang="en-US" altLang="en-US" sz="2600" b="0" i="1"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740955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975E9-1E4D-4730-B52D-80331C59F02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Output of program 3</a:t>
            </a:r>
          </a:p>
        </p:txBody>
      </p:sp>
      <p:pic>
        <p:nvPicPr>
          <p:cNvPr id="5" name="Content Placeholder 4">
            <a:extLst>
              <a:ext uri="{FF2B5EF4-FFF2-40B4-BE49-F238E27FC236}">
                <a16:creationId xmlns:a16="http://schemas.microsoft.com/office/drawing/2014/main" id="{275B8B28-FCDA-4195-B82D-BB242A487FDB}"/>
              </a:ext>
            </a:extLst>
          </p:cNvPr>
          <p:cNvPicPr>
            <a:picLocks noGrp="1" noChangeAspect="1"/>
          </p:cNvPicPr>
          <p:nvPr>
            <p:ph idx="1"/>
          </p:nvPr>
        </p:nvPicPr>
        <p:blipFill>
          <a:blip r:embed="rId2"/>
          <a:stretch>
            <a:fillRect/>
          </a:stretch>
        </p:blipFill>
        <p:spPr>
          <a:xfrm>
            <a:off x="4777316" y="681652"/>
            <a:ext cx="6780700" cy="5492367"/>
          </a:xfrm>
          <a:prstGeom prst="rect">
            <a:avLst/>
          </a:prstGeom>
        </p:spPr>
      </p:pic>
    </p:spTree>
    <p:extLst>
      <p:ext uri="{BB962C8B-B14F-4D97-AF65-F5344CB8AC3E}">
        <p14:creationId xmlns:p14="http://schemas.microsoft.com/office/powerpoint/2010/main" val="3723017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A28DFD-C9B9-4462-9D45-682706E306B7}"/>
              </a:ext>
            </a:extLst>
          </p:cNvPr>
          <p:cNvSpPr>
            <a:spLocks noGrp="1"/>
          </p:cNvSpPr>
          <p:nvPr>
            <p:ph type="title"/>
          </p:nvPr>
        </p:nvSpPr>
        <p:spPr>
          <a:xfrm>
            <a:off x="686834" y="1153572"/>
            <a:ext cx="3200400" cy="4461163"/>
          </a:xfrm>
        </p:spPr>
        <p:txBody>
          <a:bodyPr>
            <a:normAutofit/>
          </a:bodyPr>
          <a:lstStyle/>
          <a:p>
            <a:r>
              <a:rPr lang="en-IN" b="1" i="0" dirty="0">
                <a:solidFill>
                  <a:srgbClr val="FFFFFF"/>
                </a:solidFill>
                <a:effectLst/>
                <a:latin typeface="Open Sans" panose="020B0606030504020204" pitchFamily="34" charset="0"/>
              </a:rPr>
              <a:t>Python Matplotlib – Histogram</a:t>
            </a:r>
            <a:endParaRPr lang="en-IN"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DCC27BF-86E5-446F-9130-B0B28FE2DC83}"/>
              </a:ext>
            </a:extLst>
          </p:cNvPr>
          <p:cNvSpPr>
            <a:spLocks noGrp="1"/>
          </p:cNvSpPr>
          <p:nvPr>
            <p:ph idx="1"/>
          </p:nvPr>
        </p:nvSpPr>
        <p:spPr>
          <a:xfrm>
            <a:off x="4447308" y="591344"/>
            <a:ext cx="6906491" cy="5585619"/>
          </a:xfrm>
        </p:spPr>
        <p:txBody>
          <a:bodyPr anchor="ctr">
            <a:normAutofit/>
          </a:bodyPr>
          <a:lstStyle/>
          <a:p>
            <a:r>
              <a:rPr lang="en-US" b="0" i="0" dirty="0">
                <a:effectLst/>
                <a:latin typeface="Open Sans" panose="020B0606030504020204" pitchFamily="34" charset="0"/>
              </a:rPr>
              <a:t>Histograms are used to show a distribution whereas a bar chart is used to compare different entities</a:t>
            </a:r>
          </a:p>
          <a:p>
            <a:r>
              <a:rPr lang="en-US" b="0" i="0" dirty="0">
                <a:effectLst/>
                <a:latin typeface="Open Sans" panose="020B0606030504020204" pitchFamily="34" charset="0"/>
              </a:rPr>
              <a:t>Histograms are useful when you have arrays or a very long list</a:t>
            </a:r>
            <a:endParaRPr lang="en-IN" dirty="0"/>
          </a:p>
        </p:txBody>
      </p:sp>
    </p:spTree>
    <p:extLst>
      <p:ext uri="{BB962C8B-B14F-4D97-AF65-F5344CB8AC3E}">
        <p14:creationId xmlns:p14="http://schemas.microsoft.com/office/powerpoint/2010/main" val="892774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367A76-B2A3-4DE3-B06C-DC252DBA521B}"/>
              </a:ext>
            </a:extLst>
          </p:cNvPr>
          <p:cNvSpPr>
            <a:spLocks noGrp="1"/>
          </p:cNvSpPr>
          <p:nvPr>
            <p:ph type="title"/>
          </p:nvPr>
        </p:nvSpPr>
        <p:spPr>
          <a:xfrm>
            <a:off x="686834" y="1153572"/>
            <a:ext cx="3200400" cy="4461163"/>
          </a:xfrm>
        </p:spPr>
        <p:txBody>
          <a:bodyPr>
            <a:normAutofit/>
          </a:bodyPr>
          <a:lstStyle/>
          <a:p>
            <a:r>
              <a:rPr lang="en-IN" b="1" i="0" dirty="0">
                <a:solidFill>
                  <a:srgbClr val="FFFFFF"/>
                </a:solidFill>
                <a:effectLst/>
                <a:latin typeface="Open Sans" panose="020B0606030504020204" pitchFamily="34" charset="0"/>
              </a:rPr>
              <a:t>Python Matplotlib – Histogram</a:t>
            </a:r>
            <a:endParaRPr lang="en-IN"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EE27ED6-0976-4406-BCC2-620CDCA9F775}"/>
              </a:ext>
            </a:extLst>
          </p:cNvPr>
          <p:cNvSpPr>
            <a:spLocks noGrp="1"/>
          </p:cNvSpPr>
          <p:nvPr>
            <p:ph idx="1"/>
          </p:nvPr>
        </p:nvSpPr>
        <p:spPr>
          <a:xfrm>
            <a:off x="4372152" y="466084"/>
            <a:ext cx="6906491" cy="5585619"/>
          </a:xfrm>
        </p:spPr>
        <p:txBody>
          <a:bodyPr anchor="ctr">
            <a:normAutofit/>
          </a:bodyPr>
          <a:lstStyle/>
          <a:p>
            <a:r>
              <a:rPr lang="en-US" b="0" i="0" dirty="0">
                <a:effectLst/>
                <a:latin typeface="Open Sans" panose="020B0606030504020204" pitchFamily="34" charset="0"/>
              </a:rPr>
              <a:t>Let’s consider an example to plot the age of population with respect to bin.</a:t>
            </a:r>
          </a:p>
          <a:p>
            <a:r>
              <a:rPr lang="en-US" b="0" i="0" dirty="0">
                <a:effectLst/>
                <a:latin typeface="Open Sans" panose="020B0606030504020204" pitchFamily="34" charset="0"/>
              </a:rPr>
              <a:t> Now, bin refers to the range of values that are divided into series of intervals.</a:t>
            </a:r>
          </a:p>
          <a:p>
            <a:r>
              <a:rPr lang="en-US" b="0" i="0" dirty="0">
                <a:effectLst/>
                <a:latin typeface="Open Sans" panose="020B0606030504020204" pitchFamily="34" charset="0"/>
              </a:rPr>
              <a:t>Bins are usually created of the same size. </a:t>
            </a:r>
          </a:p>
          <a:p>
            <a:r>
              <a:rPr lang="en-US" b="0" i="0" dirty="0">
                <a:effectLst/>
                <a:latin typeface="Open Sans" panose="020B0606030504020204" pitchFamily="34" charset="0"/>
              </a:rPr>
              <a:t>We will create the bins in the interval of 10 which means the first bin contains elements from 0 to 9, then 10 to 19 and so on.</a:t>
            </a:r>
            <a:endParaRPr lang="en-IN" dirty="0"/>
          </a:p>
        </p:txBody>
      </p:sp>
    </p:spTree>
    <p:extLst>
      <p:ext uri="{BB962C8B-B14F-4D97-AF65-F5344CB8AC3E}">
        <p14:creationId xmlns:p14="http://schemas.microsoft.com/office/powerpoint/2010/main" val="3518800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1BC2D2-EAA7-408A-BB24-524F76C135CA}"/>
              </a:ext>
            </a:extLst>
          </p:cNvPr>
          <p:cNvSpPr>
            <a:spLocks noGrp="1"/>
          </p:cNvSpPr>
          <p:nvPr>
            <p:ph type="title"/>
          </p:nvPr>
        </p:nvSpPr>
        <p:spPr>
          <a:xfrm>
            <a:off x="686834" y="1153572"/>
            <a:ext cx="3200400" cy="4461163"/>
          </a:xfrm>
        </p:spPr>
        <p:txBody>
          <a:bodyPr>
            <a:normAutofit/>
          </a:bodyPr>
          <a:lstStyle/>
          <a:p>
            <a:r>
              <a:rPr lang="en-IN" b="1" i="0" dirty="0">
                <a:solidFill>
                  <a:srgbClr val="FFFFFF"/>
                </a:solidFill>
                <a:effectLst/>
                <a:latin typeface="Open Sans" panose="020B0606030504020204" pitchFamily="34" charset="0"/>
              </a:rPr>
              <a:t>Program 5</a:t>
            </a:r>
            <a:endParaRPr lang="en-IN" dirty="0">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2">
            <a:extLst>
              <a:ext uri="{FF2B5EF4-FFF2-40B4-BE49-F238E27FC236}">
                <a16:creationId xmlns:a16="http://schemas.microsoft.com/office/drawing/2014/main" id="{152CDBFC-97F4-4448-A2BE-D02D28FDCDB8}"/>
              </a:ext>
            </a:extLst>
          </p:cNvPr>
          <p:cNvSpPr>
            <a:spLocks noGrp="1" noChangeArrowheads="1"/>
          </p:cNvSpPr>
          <p:nvPr>
            <p:ph idx="1"/>
          </p:nvPr>
        </p:nvSpPr>
        <p:spPr bwMode="auto">
          <a:xfrm>
            <a:off x="4447308" y="591344"/>
            <a:ext cx="6906491"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b="1" i="1" u="none" strike="noStrike" cap="none" normalizeH="0" baseline="0" dirty="0">
                <a:ln>
                  <a:noFill/>
                </a:ln>
                <a:effectLst/>
                <a:latin typeface="Monaco"/>
              </a:rPr>
              <a:t>import</a:t>
            </a:r>
            <a:r>
              <a:rPr kumimoji="0" lang="en-US" altLang="en-US" b="0" i="1" u="none" strike="noStrike" cap="none" normalizeH="0" baseline="0" dirty="0">
                <a:ln>
                  <a:noFill/>
                </a:ln>
                <a:effectLst/>
                <a:latin typeface="Monaco"/>
              </a:rPr>
              <a:t> </a:t>
            </a:r>
            <a:r>
              <a:rPr kumimoji="0" lang="en-US" altLang="en-US" b="0" i="1" u="none" strike="noStrike" cap="none" normalizeH="0" baseline="0" dirty="0" err="1">
                <a:ln>
                  <a:noFill/>
                </a:ln>
                <a:effectLst/>
                <a:latin typeface="Monaco"/>
              </a:rPr>
              <a:t>matplotlib.pyplot</a:t>
            </a:r>
            <a:r>
              <a:rPr kumimoji="0" lang="en-US" altLang="en-US" b="0" i="1" u="none" strike="noStrike" cap="none" normalizeH="0" baseline="0" dirty="0">
                <a:ln>
                  <a:noFill/>
                </a:ln>
                <a:effectLst/>
                <a:latin typeface="Monaco"/>
              </a:rPr>
              <a:t> as </a:t>
            </a:r>
            <a:r>
              <a:rPr kumimoji="0" lang="en-US" altLang="en-US" b="0" i="1" u="none" strike="noStrike" cap="none" normalizeH="0" baseline="0" dirty="0" err="1">
                <a:ln>
                  <a:noFill/>
                </a:ln>
                <a:effectLst/>
                <a:latin typeface="Monaco"/>
              </a:rPr>
              <a:t>plt</a:t>
            </a:r>
            <a:endParaRPr kumimoji="0" lang="en-US" altLang="en-US" b="0" i="1"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b="0" i="1" u="none" strike="noStrike" cap="none" normalizeH="0" baseline="0" dirty="0" err="1">
                <a:ln>
                  <a:noFill/>
                </a:ln>
                <a:effectLst/>
                <a:latin typeface="Monaco"/>
              </a:rPr>
              <a:t>population_age</a:t>
            </a:r>
            <a:r>
              <a:rPr kumimoji="0" lang="en-US" altLang="en-US" b="0" i="1" u="none" strike="noStrike" cap="none" normalizeH="0" baseline="0" dirty="0">
                <a:ln>
                  <a:noFill/>
                </a:ln>
                <a:effectLst/>
                <a:latin typeface="Monaco"/>
              </a:rPr>
              <a:t> </a:t>
            </a:r>
            <a:r>
              <a:rPr kumimoji="0" lang="en-US" altLang="en-US" b="1" i="1" u="none" strike="noStrike" cap="none" normalizeH="0" baseline="0" dirty="0">
                <a:ln>
                  <a:noFill/>
                </a:ln>
                <a:effectLst/>
                <a:latin typeface="Monaco"/>
              </a:rPr>
              <a:t>=</a:t>
            </a:r>
            <a:r>
              <a:rPr kumimoji="0" lang="en-US" altLang="en-US" b="0" i="1" u="none" strike="noStrike" cap="none" normalizeH="0" baseline="0" dirty="0">
                <a:ln>
                  <a:noFill/>
                </a:ln>
                <a:effectLst/>
                <a:latin typeface="Monaco"/>
              </a:rPr>
              <a:t> [22,55,62,45,21,22,34,42,42,4,2,102,95,85,55,110,120,70,65,55,111,115,80,75,65,54,44,43,42,48]</a:t>
            </a:r>
            <a:endParaRPr kumimoji="0" lang="en-US" altLang="en-US" b="0" i="1"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b="0" i="1" u="none" strike="noStrike" cap="none" normalizeH="0" baseline="0" dirty="0">
                <a:ln>
                  <a:noFill/>
                </a:ln>
                <a:effectLst/>
                <a:latin typeface="Monaco"/>
              </a:rPr>
              <a:t>bins </a:t>
            </a:r>
            <a:r>
              <a:rPr kumimoji="0" lang="en-US" altLang="en-US" b="1" i="1" u="none" strike="noStrike" cap="none" normalizeH="0" baseline="0" dirty="0">
                <a:ln>
                  <a:noFill/>
                </a:ln>
                <a:effectLst/>
                <a:latin typeface="Monaco"/>
              </a:rPr>
              <a:t>=</a:t>
            </a:r>
            <a:r>
              <a:rPr kumimoji="0" lang="en-US" altLang="en-US" b="0" i="1" u="none" strike="noStrike" cap="none" normalizeH="0" baseline="0" dirty="0">
                <a:ln>
                  <a:noFill/>
                </a:ln>
                <a:effectLst/>
                <a:latin typeface="Monaco"/>
              </a:rPr>
              <a:t> [0,10,20,30,40,50,60,70,80,90,100]</a:t>
            </a:r>
            <a:endParaRPr kumimoji="0" lang="en-US" altLang="en-US" b="0" i="1"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b="0" i="1" u="none" strike="noStrike" cap="none" normalizeH="0" baseline="0" dirty="0" err="1">
                <a:ln>
                  <a:noFill/>
                </a:ln>
                <a:effectLst/>
                <a:latin typeface="Monaco"/>
              </a:rPr>
              <a:t>plt.hist</a:t>
            </a:r>
            <a:r>
              <a:rPr kumimoji="0" lang="en-US" altLang="en-US" b="0" i="1" u="none" strike="noStrike" cap="none" normalizeH="0" baseline="0" dirty="0">
                <a:ln>
                  <a:noFill/>
                </a:ln>
                <a:effectLst/>
                <a:latin typeface="Monaco"/>
              </a:rPr>
              <a:t>(</a:t>
            </a:r>
            <a:r>
              <a:rPr kumimoji="0" lang="en-US" altLang="en-US" b="0" i="1" u="none" strike="noStrike" cap="none" normalizeH="0" baseline="0" dirty="0" err="1">
                <a:ln>
                  <a:noFill/>
                </a:ln>
                <a:effectLst/>
                <a:latin typeface="Monaco"/>
              </a:rPr>
              <a:t>population_age</a:t>
            </a:r>
            <a:r>
              <a:rPr kumimoji="0" lang="en-US" altLang="en-US" b="0" i="1" u="none" strike="noStrike" cap="none" normalizeH="0" baseline="0" dirty="0">
                <a:ln>
                  <a:noFill/>
                </a:ln>
                <a:effectLst/>
                <a:latin typeface="Monaco"/>
              </a:rPr>
              <a:t>, bins, </a:t>
            </a:r>
            <a:r>
              <a:rPr kumimoji="0" lang="en-US" altLang="en-US" b="0" i="1" u="none" strike="noStrike" cap="none" normalizeH="0" baseline="0" dirty="0" err="1">
                <a:ln>
                  <a:noFill/>
                </a:ln>
                <a:effectLst/>
                <a:latin typeface="Monaco"/>
              </a:rPr>
              <a:t>histtype</a:t>
            </a:r>
            <a:r>
              <a:rPr kumimoji="0" lang="en-US" altLang="en-US" b="1" i="1" u="none" strike="noStrike" cap="none" normalizeH="0" baseline="0" dirty="0">
                <a:ln>
                  <a:noFill/>
                </a:ln>
                <a:effectLst/>
                <a:latin typeface="Monaco"/>
              </a:rPr>
              <a:t>=</a:t>
            </a:r>
            <a:r>
              <a:rPr kumimoji="0" lang="en-US" altLang="en-US" b="0" i="1" u="none" strike="noStrike" cap="none" normalizeH="0" baseline="0" dirty="0">
                <a:ln>
                  <a:noFill/>
                </a:ln>
                <a:effectLst/>
                <a:latin typeface="Monaco"/>
              </a:rPr>
              <a:t>'bar', </a:t>
            </a:r>
            <a:r>
              <a:rPr kumimoji="0" lang="en-US" altLang="en-US" b="0" i="1" u="none" strike="noStrike" cap="none" normalizeH="0" baseline="0" dirty="0" err="1">
                <a:ln>
                  <a:noFill/>
                </a:ln>
                <a:effectLst/>
                <a:latin typeface="Monaco"/>
              </a:rPr>
              <a:t>rwidth</a:t>
            </a:r>
            <a:r>
              <a:rPr kumimoji="0" lang="en-US" altLang="en-US" b="1" i="1" u="none" strike="noStrike" cap="none" normalizeH="0" baseline="0" dirty="0">
                <a:ln>
                  <a:noFill/>
                </a:ln>
                <a:effectLst/>
                <a:latin typeface="Monaco"/>
              </a:rPr>
              <a:t>=</a:t>
            </a:r>
            <a:r>
              <a:rPr kumimoji="0" lang="en-US" altLang="en-US" b="0" i="1" u="none" strike="noStrike" cap="none" normalizeH="0" baseline="0" dirty="0">
                <a:ln>
                  <a:noFill/>
                </a:ln>
                <a:effectLst/>
                <a:latin typeface="Monaco"/>
              </a:rPr>
              <a:t>0.8)</a:t>
            </a:r>
            <a:endParaRPr kumimoji="0" lang="en-US" altLang="en-US" b="0" i="1"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b="0" i="1" u="none" strike="noStrike" cap="none" normalizeH="0" baseline="0" dirty="0" err="1">
                <a:ln>
                  <a:noFill/>
                </a:ln>
                <a:effectLst/>
                <a:latin typeface="Monaco"/>
              </a:rPr>
              <a:t>plt.xlabel</a:t>
            </a:r>
            <a:r>
              <a:rPr kumimoji="0" lang="en-US" altLang="en-US" b="0" i="1" u="none" strike="noStrike" cap="none" normalizeH="0" baseline="0" dirty="0">
                <a:ln>
                  <a:noFill/>
                </a:ln>
                <a:effectLst/>
                <a:latin typeface="Monaco"/>
              </a:rPr>
              <a:t>('age groups')</a:t>
            </a:r>
            <a:endParaRPr kumimoji="0" lang="en-US" altLang="en-US" b="0" i="1"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b="0" i="1" u="none" strike="noStrike" cap="none" normalizeH="0" baseline="0" dirty="0" err="1">
                <a:ln>
                  <a:noFill/>
                </a:ln>
                <a:effectLst/>
                <a:latin typeface="Monaco"/>
              </a:rPr>
              <a:t>plt.ylabel</a:t>
            </a:r>
            <a:r>
              <a:rPr kumimoji="0" lang="en-US" altLang="en-US" b="0" i="1" u="none" strike="noStrike" cap="none" normalizeH="0" baseline="0" dirty="0">
                <a:ln>
                  <a:noFill/>
                </a:ln>
                <a:effectLst/>
                <a:latin typeface="Monaco"/>
              </a:rPr>
              <a:t>('Number of people')</a:t>
            </a:r>
            <a:endParaRPr kumimoji="0" lang="en-US" altLang="en-US" b="0" i="1"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b="0" i="1" u="none" strike="noStrike" cap="none" normalizeH="0" baseline="0" dirty="0" err="1">
                <a:ln>
                  <a:noFill/>
                </a:ln>
                <a:effectLst/>
                <a:latin typeface="Monaco"/>
              </a:rPr>
              <a:t>plt.title</a:t>
            </a:r>
            <a:r>
              <a:rPr kumimoji="0" lang="en-US" altLang="en-US" b="0" i="1" u="none" strike="noStrike" cap="none" normalizeH="0" baseline="0" dirty="0">
                <a:ln>
                  <a:noFill/>
                </a:ln>
                <a:effectLst/>
                <a:latin typeface="Monaco"/>
              </a:rPr>
              <a:t>('Histogram')</a:t>
            </a:r>
            <a:endParaRPr kumimoji="0" lang="en-US" altLang="en-US" b="0" i="1"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b="0" i="1" u="none" strike="noStrike" cap="none" normalizeH="0" baseline="0" dirty="0" err="1">
                <a:ln>
                  <a:noFill/>
                </a:ln>
                <a:effectLst/>
                <a:latin typeface="Monaco"/>
              </a:rPr>
              <a:t>plt.show</a:t>
            </a:r>
            <a:r>
              <a:rPr kumimoji="0" lang="en-US" altLang="en-US" b="0" i="1" u="none" strike="noStrike" cap="none" normalizeH="0" baseline="0" dirty="0">
                <a:ln>
                  <a:noFill/>
                </a:ln>
                <a:effectLst/>
                <a:latin typeface="Monaco"/>
              </a:rPr>
              <a:t>()</a:t>
            </a:r>
            <a:endParaRPr kumimoji="0" lang="en-US" altLang="en-US" b="0" i="1"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032576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E6AE3-7B3B-4959-9098-E3DC4C9CD9F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Output of Program 5</a:t>
            </a:r>
          </a:p>
        </p:txBody>
      </p:sp>
      <p:pic>
        <p:nvPicPr>
          <p:cNvPr id="5" name="Content Placeholder 4">
            <a:extLst>
              <a:ext uri="{FF2B5EF4-FFF2-40B4-BE49-F238E27FC236}">
                <a16:creationId xmlns:a16="http://schemas.microsoft.com/office/drawing/2014/main" id="{3E8C148D-FB8C-4DDD-B4AC-EB92C8D3D549}"/>
              </a:ext>
            </a:extLst>
          </p:cNvPr>
          <p:cNvPicPr>
            <a:picLocks noGrp="1" noChangeAspect="1"/>
          </p:cNvPicPr>
          <p:nvPr>
            <p:ph idx="1"/>
          </p:nvPr>
        </p:nvPicPr>
        <p:blipFill>
          <a:blip r:embed="rId2"/>
          <a:stretch>
            <a:fillRect/>
          </a:stretch>
        </p:blipFill>
        <p:spPr>
          <a:xfrm>
            <a:off x="4777316" y="868122"/>
            <a:ext cx="6780700" cy="5119427"/>
          </a:xfrm>
          <a:prstGeom prst="rect">
            <a:avLst/>
          </a:prstGeom>
        </p:spPr>
      </p:pic>
    </p:spTree>
    <p:extLst>
      <p:ext uri="{BB962C8B-B14F-4D97-AF65-F5344CB8AC3E}">
        <p14:creationId xmlns:p14="http://schemas.microsoft.com/office/powerpoint/2010/main" val="1808858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F586EE-3018-403C-A476-869E8CC5F86F}"/>
              </a:ext>
            </a:extLst>
          </p:cNvPr>
          <p:cNvSpPr>
            <a:spLocks noGrp="1"/>
          </p:cNvSpPr>
          <p:nvPr>
            <p:ph type="title"/>
          </p:nvPr>
        </p:nvSpPr>
        <p:spPr>
          <a:xfrm>
            <a:off x="686834" y="1153572"/>
            <a:ext cx="3200400" cy="4461163"/>
          </a:xfrm>
        </p:spPr>
        <p:txBody>
          <a:bodyPr>
            <a:normAutofit/>
          </a:bodyPr>
          <a:lstStyle/>
          <a:p>
            <a:r>
              <a:rPr lang="en-IN" b="1" i="0">
                <a:solidFill>
                  <a:srgbClr val="FFFFFF"/>
                </a:solidFill>
                <a:effectLst/>
                <a:latin typeface="Open Sans" panose="020B0606030504020204" pitchFamily="34" charset="0"/>
              </a:rPr>
              <a:t>Python Matplotlib : Scatter Plot</a:t>
            </a:r>
            <a:endParaRPr lang="en-IN">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242F2D-C562-4C39-AB82-CCBED429CE6E}"/>
              </a:ext>
            </a:extLst>
          </p:cNvPr>
          <p:cNvSpPr>
            <a:spLocks noGrp="1"/>
          </p:cNvSpPr>
          <p:nvPr>
            <p:ph idx="1"/>
          </p:nvPr>
        </p:nvSpPr>
        <p:spPr>
          <a:xfrm>
            <a:off x="4447308" y="591344"/>
            <a:ext cx="6906491" cy="5585619"/>
          </a:xfrm>
        </p:spPr>
        <p:txBody>
          <a:bodyPr anchor="ctr">
            <a:normAutofit/>
          </a:bodyPr>
          <a:lstStyle/>
          <a:p>
            <a:r>
              <a:rPr lang="en-US" b="0" i="0" dirty="0">
                <a:effectLst/>
                <a:latin typeface="Open Sans" panose="020B0606030504020204" pitchFamily="34" charset="0"/>
              </a:rPr>
              <a:t>Scatter plots is used in order to compare variables.</a:t>
            </a:r>
          </a:p>
          <a:p>
            <a:r>
              <a:rPr lang="en-US" dirty="0">
                <a:latin typeface="Open Sans" panose="020B0606030504020204" pitchFamily="34" charset="0"/>
              </a:rPr>
              <a:t>H</a:t>
            </a:r>
            <a:r>
              <a:rPr lang="en-US" b="0" i="0" dirty="0">
                <a:effectLst/>
                <a:latin typeface="Open Sans" panose="020B0606030504020204" pitchFamily="34" charset="0"/>
              </a:rPr>
              <a:t>ow much one variable is affected by another variable to build a relation out of it</a:t>
            </a:r>
          </a:p>
          <a:p>
            <a:r>
              <a:rPr lang="en-US" b="0" i="0" dirty="0">
                <a:effectLst/>
                <a:latin typeface="Open Sans" panose="020B0606030504020204" pitchFamily="34" charset="0"/>
              </a:rPr>
              <a:t>The data is displayed as a collection of points, each having the value of one variable which determines the position on the horizontal axis and the value of other variable determines the position on the vertical axis.</a:t>
            </a:r>
            <a:endParaRPr lang="en-IN" dirty="0"/>
          </a:p>
        </p:txBody>
      </p:sp>
    </p:spTree>
    <p:extLst>
      <p:ext uri="{BB962C8B-B14F-4D97-AF65-F5344CB8AC3E}">
        <p14:creationId xmlns:p14="http://schemas.microsoft.com/office/powerpoint/2010/main" val="170252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8B06A7-9CA8-4C67-A74D-EEE6EE1F800A}"/>
              </a:ext>
            </a:extLst>
          </p:cNvPr>
          <p:cNvSpPr>
            <a:spLocks noGrp="1"/>
          </p:cNvSpPr>
          <p:nvPr>
            <p:ph type="title"/>
          </p:nvPr>
        </p:nvSpPr>
        <p:spPr>
          <a:xfrm>
            <a:off x="686834" y="1153572"/>
            <a:ext cx="3200400" cy="4461163"/>
          </a:xfrm>
        </p:spPr>
        <p:txBody>
          <a:bodyPr>
            <a:normAutofit/>
          </a:bodyPr>
          <a:lstStyle/>
          <a:p>
            <a:r>
              <a:rPr lang="en-IN">
                <a:solidFill>
                  <a:srgbClr val="FFFFFF"/>
                </a:solidFill>
              </a:rPr>
              <a:t>Contents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DEFA61F-D7E1-494B-9BE8-2D197F4BEBC5}"/>
              </a:ext>
            </a:extLst>
          </p:cNvPr>
          <p:cNvSpPr>
            <a:spLocks noGrp="1"/>
          </p:cNvSpPr>
          <p:nvPr>
            <p:ph idx="1"/>
          </p:nvPr>
        </p:nvSpPr>
        <p:spPr>
          <a:xfrm>
            <a:off x="4447308" y="591344"/>
            <a:ext cx="6906491" cy="5585619"/>
          </a:xfrm>
        </p:spPr>
        <p:txBody>
          <a:bodyPr anchor="ctr">
            <a:normAutofit/>
          </a:bodyPr>
          <a:lstStyle/>
          <a:p>
            <a:r>
              <a:rPr lang="en-IN" b="0" i="0" u="none" strike="noStrike" dirty="0">
                <a:effectLst/>
                <a:latin typeface="Open Sans" panose="020B0606030504020204" pitchFamily="34" charset="0"/>
              </a:rPr>
              <a:t>Basic of Data </a:t>
            </a:r>
            <a:r>
              <a:rPr lang="en-IN" dirty="0">
                <a:latin typeface="Open Sans" panose="020B0604020202020204" pitchFamily="34" charset="0"/>
              </a:rPr>
              <a:t>vi</a:t>
            </a:r>
            <a:r>
              <a:rPr lang="en-IN" sz="2800" i="0" dirty="0">
                <a:effectLst/>
                <a:latin typeface="Open Sans" panose="020B0604020202020204" pitchFamily="34" charset="0"/>
              </a:rPr>
              <a:t>sualization</a:t>
            </a:r>
            <a:r>
              <a:rPr lang="en-IN" b="0" i="0" u="none" strike="noStrike" dirty="0">
                <a:effectLst/>
                <a:latin typeface="Open Sans" panose="020B0606030504020204" pitchFamily="34" charset="0"/>
              </a:rPr>
              <a:t>  </a:t>
            </a:r>
          </a:p>
          <a:p>
            <a:r>
              <a:rPr lang="en-IN" b="0" i="0" u="none" strike="noStrike" dirty="0">
                <a:effectLst/>
                <a:latin typeface="Open Sans" panose="020B0606030504020204" pitchFamily="34" charset="0"/>
              </a:rPr>
              <a:t>What Is Python Matplotlib</a:t>
            </a:r>
            <a:r>
              <a:rPr lang="en-IN" b="0" i="0" dirty="0">
                <a:effectLst/>
                <a:latin typeface="Open Sans" panose="020B0606030504020204" pitchFamily="34" charset="0"/>
              </a:rPr>
              <a:t>?</a:t>
            </a:r>
          </a:p>
          <a:p>
            <a:r>
              <a:rPr lang="en-US" b="0" i="0" u="none" strike="noStrike" dirty="0">
                <a:effectLst/>
                <a:latin typeface="Open Sans" panose="020B0606030504020204" pitchFamily="34" charset="0"/>
              </a:rPr>
              <a:t>What is Matplotlib used for?</a:t>
            </a:r>
            <a:endParaRPr lang="en-US" b="0" i="0" dirty="0">
              <a:effectLst/>
              <a:latin typeface="Open Sans" panose="020B0606030504020204" pitchFamily="34" charset="0"/>
            </a:endParaRPr>
          </a:p>
          <a:p>
            <a:pPr>
              <a:buFont typeface="Arial" panose="020B0604020202020204" pitchFamily="34" charset="0"/>
              <a:buChar char="•"/>
            </a:pPr>
            <a:r>
              <a:rPr lang="en-US" b="0" i="0" u="none" strike="noStrike" dirty="0">
                <a:effectLst/>
                <a:latin typeface="Open Sans" panose="020B0606030504020204" pitchFamily="34" charset="0"/>
              </a:rPr>
              <a:t>Types Of Plots</a:t>
            </a:r>
            <a:br>
              <a:rPr lang="en-US" b="0" i="0" u="none" strike="noStrike" dirty="0">
                <a:effectLst/>
                <a:latin typeface="Open Sans" panose="020B0606030504020204" pitchFamily="34" charset="0"/>
              </a:rPr>
            </a:br>
            <a:r>
              <a:rPr lang="en-US" b="0" i="0" dirty="0">
                <a:effectLst/>
                <a:latin typeface="Open Sans" panose="020B0606030504020204" pitchFamily="34" charset="0"/>
              </a:rPr>
              <a:t>–  </a:t>
            </a:r>
            <a:r>
              <a:rPr lang="en-US" b="0" i="0" u="none" strike="noStrike" dirty="0">
                <a:effectLst/>
                <a:latin typeface="Open Sans" panose="020B0606030504020204" pitchFamily="34" charset="0"/>
              </a:rPr>
              <a:t>Bar Graph</a:t>
            </a:r>
            <a:br>
              <a:rPr lang="en-US" b="0" i="0" dirty="0">
                <a:effectLst/>
                <a:latin typeface="Open Sans" panose="020B0606030504020204" pitchFamily="34" charset="0"/>
              </a:rPr>
            </a:br>
            <a:r>
              <a:rPr lang="en-US" b="0" i="0" dirty="0">
                <a:effectLst/>
                <a:latin typeface="Open Sans" panose="020B0606030504020204" pitchFamily="34" charset="0"/>
              </a:rPr>
              <a:t>–  </a:t>
            </a:r>
            <a:r>
              <a:rPr lang="en-US" b="0" i="0" u="none" strike="noStrike" dirty="0">
                <a:effectLst/>
                <a:latin typeface="Open Sans" panose="020B0606030504020204" pitchFamily="34" charset="0"/>
              </a:rPr>
              <a:t>Histogram</a:t>
            </a:r>
            <a:br>
              <a:rPr lang="en-US" b="0" i="0" dirty="0">
                <a:effectLst/>
                <a:latin typeface="Open Sans" panose="020B0606030504020204" pitchFamily="34" charset="0"/>
              </a:rPr>
            </a:br>
            <a:r>
              <a:rPr lang="en-US" b="0" i="0" dirty="0">
                <a:effectLst/>
                <a:latin typeface="Open Sans" panose="020B0606030504020204" pitchFamily="34" charset="0"/>
              </a:rPr>
              <a:t>–  </a:t>
            </a:r>
            <a:r>
              <a:rPr lang="en-US" b="0" i="0" u="none" strike="noStrike" dirty="0">
                <a:effectLst/>
                <a:latin typeface="Open Sans" panose="020B0606030504020204" pitchFamily="34" charset="0"/>
              </a:rPr>
              <a:t>Scatter Plot</a:t>
            </a:r>
            <a:br>
              <a:rPr lang="en-US" b="0" i="0" dirty="0">
                <a:effectLst/>
                <a:latin typeface="Open Sans" panose="020B0606030504020204" pitchFamily="34" charset="0"/>
              </a:rPr>
            </a:br>
            <a:r>
              <a:rPr lang="en-US" b="0" i="0" dirty="0">
                <a:effectLst/>
                <a:latin typeface="Open Sans" panose="020B0606030504020204" pitchFamily="34" charset="0"/>
              </a:rPr>
              <a:t>– </a:t>
            </a:r>
            <a:r>
              <a:rPr lang="en-US" b="0" i="0" u="none" strike="noStrike" dirty="0">
                <a:effectLst/>
                <a:latin typeface="Open Sans" panose="020B0606030504020204" pitchFamily="34" charset="0"/>
              </a:rPr>
              <a:t>Area Plot</a:t>
            </a:r>
            <a:br>
              <a:rPr lang="en-US" b="0" i="0" dirty="0">
                <a:effectLst/>
                <a:latin typeface="Open Sans" panose="020B0606030504020204" pitchFamily="34" charset="0"/>
              </a:rPr>
            </a:br>
            <a:r>
              <a:rPr lang="en-US" b="0" i="0" dirty="0">
                <a:effectLst/>
                <a:latin typeface="Open Sans" panose="020B0606030504020204" pitchFamily="34" charset="0"/>
              </a:rPr>
              <a:t>– </a:t>
            </a:r>
            <a:r>
              <a:rPr lang="en-US" b="0" i="0" u="none" strike="noStrike" dirty="0">
                <a:effectLst/>
                <a:latin typeface="Open Sans" panose="020B0606030504020204" pitchFamily="34" charset="0"/>
              </a:rPr>
              <a:t>Pie Chart</a:t>
            </a:r>
            <a:endParaRPr lang="en-US" b="0" i="0" dirty="0">
              <a:effectLst/>
              <a:latin typeface="Open Sans" panose="020B0606030504020204" pitchFamily="34" charset="0"/>
            </a:endParaRPr>
          </a:p>
          <a:p>
            <a:br>
              <a:rPr lang="en-US" b="0" i="0" u="none" strike="noStrike" dirty="0">
                <a:effectLst/>
                <a:latin typeface="Open Sans" panose="020B0606030504020204" pitchFamily="34" charset="0"/>
                <a:hlinkClick r:id="rId2"/>
              </a:rPr>
            </a:br>
            <a:endParaRPr lang="en-IN" dirty="0"/>
          </a:p>
        </p:txBody>
      </p:sp>
    </p:spTree>
    <p:extLst>
      <p:ext uri="{BB962C8B-B14F-4D97-AF65-F5344CB8AC3E}">
        <p14:creationId xmlns:p14="http://schemas.microsoft.com/office/powerpoint/2010/main" val="2715704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6A1C92-9221-4A7A-9F71-50007917861A}"/>
              </a:ext>
            </a:extLst>
          </p:cNvPr>
          <p:cNvSpPr>
            <a:spLocks noGrp="1"/>
          </p:cNvSpPr>
          <p:nvPr>
            <p:ph type="title"/>
          </p:nvPr>
        </p:nvSpPr>
        <p:spPr>
          <a:xfrm>
            <a:off x="686834" y="1153572"/>
            <a:ext cx="3200400" cy="4461163"/>
          </a:xfrm>
        </p:spPr>
        <p:txBody>
          <a:bodyPr>
            <a:normAutofit/>
          </a:bodyPr>
          <a:lstStyle/>
          <a:p>
            <a:r>
              <a:rPr lang="en-IN" dirty="0">
                <a:solidFill>
                  <a:srgbClr val="FFFFFF"/>
                </a:solidFill>
              </a:rPr>
              <a:t>Program 6</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2">
            <a:extLst>
              <a:ext uri="{FF2B5EF4-FFF2-40B4-BE49-F238E27FC236}">
                <a16:creationId xmlns:a16="http://schemas.microsoft.com/office/drawing/2014/main" id="{87A063A4-8477-4D54-9E4B-1FD81A52B82A}"/>
              </a:ext>
            </a:extLst>
          </p:cNvPr>
          <p:cNvSpPr>
            <a:spLocks noGrp="1" noChangeArrowheads="1"/>
          </p:cNvSpPr>
          <p:nvPr>
            <p:ph idx="1"/>
          </p:nvPr>
        </p:nvSpPr>
        <p:spPr bwMode="auto">
          <a:xfrm>
            <a:off x="4447308" y="591344"/>
            <a:ext cx="6906491"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2200" b="1" i="0" u="none" strike="noStrike" cap="none" normalizeH="0" baseline="0" dirty="0">
                <a:ln>
                  <a:noFill/>
                </a:ln>
                <a:effectLst/>
                <a:latin typeface="Monaco"/>
              </a:rPr>
              <a:t>import</a:t>
            </a:r>
            <a:r>
              <a:rPr kumimoji="0" lang="en-US" altLang="en-US" sz="2200" b="0" i="0" u="none" strike="noStrike" cap="none" normalizeH="0" baseline="0" dirty="0">
                <a:ln>
                  <a:noFill/>
                </a:ln>
                <a:effectLst/>
                <a:latin typeface="Monaco"/>
              </a:rPr>
              <a:t> </a:t>
            </a:r>
            <a:r>
              <a:rPr kumimoji="0" lang="en-US" altLang="en-US" sz="2200" b="0" i="0" u="none" strike="noStrike" cap="none" normalizeH="0" baseline="0" dirty="0" err="1">
                <a:ln>
                  <a:noFill/>
                </a:ln>
                <a:effectLst/>
                <a:latin typeface="Monaco"/>
              </a:rPr>
              <a:t>matplotlib.pyplot</a:t>
            </a:r>
            <a:r>
              <a:rPr kumimoji="0" lang="en-US" altLang="en-US" sz="2200" b="0" i="0" u="none" strike="noStrike" cap="none" normalizeH="0" baseline="0" dirty="0">
                <a:ln>
                  <a:noFill/>
                </a:ln>
                <a:effectLst/>
                <a:latin typeface="Monaco"/>
              </a:rPr>
              <a:t> as </a:t>
            </a:r>
            <a:r>
              <a:rPr kumimoji="0" lang="en-US" altLang="en-US" sz="2200" b="0" i="0" u="none" strike="noStrike" cap="none" normalizeH="0" baseline="0" dirty="0" err="1">
                <a:ln>
                  <a:noFill/>
                </a:ln>
                <a:effectLst/>
                <a:latin typeface="Monaco"/>
              </a:rPr>
              <a:t>plt</a:t>
            </a:r>
            <a:endParaRPr kumimoji="0" lang="en-US" altLang="en-US" sz="22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200" b="0" i="0" u="none" strike="noStrike" cap="none" normalizeH="0" baseline="0" dirty="0">
                <a:ln>
                  <a:noFill/>
                </a:ln>
                <a:effectLst/>
                <a:latin typeface="Monaco"/>
              </a:rPr>
              <a:t>x </a:t>
            </a:r>
            <a:r>
              <a:rPr kumimoji="0" lang="en-US" altLang="en-US" sz="2200" b="1" i="0" u="none" strike="noStrike" cap="none" normalizeH="0" baseline="0" dirty="0">
                <a:ln>
                  <a:noFill/>
                </a:ln>
                <a:effectLst/>
                <a:latin typeface="Monaco"/>
              </a:rPr>
              <a:t>=</a:t>
            </a:r>
            <a:r>
              <a:rPr kumimoji="0" lang="en-US" altLang="en-US" sz="2200" b="0" i="0" u="none" strike="noStrike" cap="none" normalizeH="0" baseline="0" dirty="0">
                <a:ln>
                  <a:noFill/>
                </a:ln>
                <a:effectLst/>
                <a:latin typeface="Monaco"/>
              </a:rPr>
              <a:t> [1,1.5,2,2.5,3,3.5,3.6]</a:t>
            </a:r>
            <a:endParaRPr kumimoji="0" lang="en-US" altLang="en-US" sz="22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200" b="0" i="0" u="none" strike="noStrike" cap="none" normalizeH="0" baseline="0" dirty="0">
                <a:ln>
                  <a:noFill/>
                </a:ln>
                <a:effectLst/>
                <a:latin typeface="Monaco"/>
              </a:rPr>
              <a:t>y </a:t>
            </a:r>
            <a:r>
              <a:rPr kumimoji="0" lang="en-US" altLang="en-US" sz="2200" b="1" i="0" u="none" strike="noStrike" cap="none" normalizeH="0" baseline="0" dirty="0">
                <a:ln>
                  <a:noFill/>
                </a:ln>
                <a:effectLst/>
                <a:latin typeface="Monaco"/>
              </a:rPr>
              <a:t>=</a:t>
            </a:r>
            <a:r>
              <a:rPr kumimoji="0" lang="en-US" altLang="en-US" sz="2200" b="0" i="0" u="none" strike="noStrike" cap="none" normalizeH="0" baseline="0" dirty="0">
                <a:ln>
                  <a:noFill/>
                </a:ln>
                <a:effectLst/>
                <a:latin typeface="Monaco"/>
              </a:rPr>
              <a:t> [7.5,8,8.5,9,9.5,10,10.5]</a:t>
            </a:r>
            <a:endParaRPr kumimoji="0" lang="en-US" altLang="en-US" sz="22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200" b="0" i="0" u="none" strike="noStrike" cap="none" normalizeH="0" baseline="0" dirty="0">
                <a:ln>
                  <a:noFill/>
                </a:ln>
                <a:effectLst/>
                <a:latin typeface="Monaco"/>
              </a:rPr>
              <a:t> </a:t>
            </a:r>
            <a:endParaRPr kumimoji="0" lang="en-US" altLang="en-US" sz="22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200" b="0" i="0" u="none" strike="noStrike" cap="none" normalizeH="0" baseline="0" dirty="0">
                <a:ln>
                  <a:noFill/>
                </a:ln>
                <a:effectLst/>
                <a:latin typeface="Monaco"/>
              </a:rPr>
              <a:t>x1</a:t>
            </a:r>
            <a:r>
              <a:rPr kumimoji="0" lang="en-US" altLang="en-US" sz="2200" b="1" i="0" u="none" strike="noStrike" cap="none" normalizeH="0" baseline="0" dirty="0">
                <a:ln>
                  <a:noFill/>
                </a:ln>
                <a:effectLst/>
                <a:latin typeface="Monaco"/>
              </a:rPr>
              <a:t>=</a:t>
            </a:r>
            <a:r>
              <a:rPr kumimoji="0" lang="en-US" altLang="en-US" sz="2200" b="0" i="0" u="none" strike="noStrike" cap="none" normalizeH="0" baseline="0" dirty="0">
                <a:ln>
                  <a:noFill/>
                </a:ln>
                <a:effectLst/>
                <a:latin typeface="Monaco"/>
              </a:rPr>
              <a:t>[8,8.5,9,9.5,10,10.5,11]</a:t>
            </a:r>
            <a:endParaRPr kumimoji="0" lang="en-US" altLang="en-US" sz="22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200" b="0" i="0" u="none" strike="noStrike" cap="none" normalizeH="0" baseline="0" dirty="0">
                <a:ln>
                  <a:noFill/>
                </a:ln>
                <a:effectLst/>
                <a:latin typeface="Monaco"/>
              </a:rPr>
              <a:t>y1</a:t>
            </a:r>
            <a:r>
              <a:rPr kumimoji="0" lang="en-US" altLang="en-US" sz="2200" b="1" i="0" u="none" strike="noStrike" cap="none" normalizeH="0" baseline="0" dirty="0">
                <a:ln>
                  <a:noFill/>
                </a:ln>
                <a:effectLst/>
                <a:latin typeface="Monaco"/>
              </a:rPr>
              <a:t>=</a:t>
            </a:r>
            <a:r>
              <a:rPr kumimoji="0" lang="en-US" altLang="en-US" sz="2200" b="0" i="0" u="none" strike="noStrike" cap="none" normalizeH="0" baseline="0" dirty="0">
                <a:ln>
                  <a:noFill/>
                </a:ln>
                <a:effectLst/>
                <a:latin typeface="Monaco"/>
              </a:rPr>
              <a:t>[3,3.5,3.7,4,4.5,5,5.2]</a:t>
            </a:r>
            <a:endParaRPr kumimoji="0" lang="en-US" altLang="en-US" sz="22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200" b="0" i="0" u="none" strike="noStrike" cap="none" normalizeH="0" baseline="0" dirty="0">
                <a:ln>
                  <a:noFill/>
                </a:ln>
                <a:effectLst/>
                <a:latin typeface="Monaco"/>
              </a:rPr>
              <a:t> </a:t>
            </a:r>
            <a:endParaRPr kumimoji="0" lang="en-US" altLang="en-US" sz="22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200" b="0" i="0" u="none" strike="noStrike" cap="none" normalizeH="0" baseline="0" dirty="0" err="1">
                <a:ln>
                  <a:noFill/>
                </a:ln>
                <a:effectLst/>
                <a:latin typeface="Monaco"/>
              </a:rPr>
              <a:t>plt.scatter</a:t>
            </a:r>
            <a:r>
              <a:rPr kumimoji="0" lang="en-US" altLang="en-US" sz="2200" b="0" i="0" u="none" strike="noStrike" cap="none" normalizeH="0" baseline="0" dirty="0">
                <a:ln>
                  <a:noFill/>
                </a:ln>
                <a:effectLst/>
                <a:latin typeface="Monaco"/>
              </a:rPr>
              <a:t>(</a:t>
            </a:r>
            <a:r>
              <a:rPr kumimoji="0" lang="en-US" altLang="en-US" sz="2200" b="0" i="0" u="none" strike="noStrike" cap="none" normalizeH="0" baseline="0" dirty="0" err="1">
                <a:ln>
                  <a:noFill/>
                </a:ln>
                <a:effectLst/>
                <a:latin typeface="Monaco"/>
              </a:rPr>
              <a:t>x,y</a:t>
            </a:r>
            <a:r>
              <a:rPr kumimoji="0" lang="en-US" altLang="en-US" sz="2200" b="0" i="0" u="none" strike="noStrike" cap="none" normalizeH="0" baseline="0" dirty="0">
                <a:ln>
                  <a:noFill/>
                </a:ln>
                <a:effectLst/>
                <a:latin typeface="Monaco"/>
              </a:rPr>
              <a:t>, label</a:t>
            </a:r>
            <a:r>
              <a:rPr kumimoji="0" lang="en-US" altLang="en-US" sz="2200" b="1" i="0" u="none" strike="noStrike" cap="none" normalizeH="0" baseline="0" dirty="0">
                <a:ln>
                  <a:noFill/>
                </a:ln>
                <a:effectLst/>
                <a:latin typeface="Monaco"/>
              </a:rPr>
              <a:t>=</a:t>
            </a:r>
            <a:r>
              <a:rPr kumimoji="0" lang="en-US" altLang="en-US" sz="2200" b="0" i="0" u="none" strike="noStrike" cap="none" normalizeH="0" baseline="0" dirty="0">
                <a:ln>
                  <a:noFill/>
                </a:ln>
                <a:effectLst/>
                <a:latin typeface="Monaco"/>
              </a:rPr>
              <a:t>'high income low </a:t>
            </a:r>
            <a:r>
              <a:rPr kumimoji="0" lang="en-US" altLang="en-US" sz="2200" b="0" i="0" u="none" strike="noStrike" cap="none" normalizeH="0" baseline="0" dirty="0" err="1">
                <a:ln>
                  <a:noFill/>
                </a:ln>
                <a:effectLst/>
                <a:latin typeface="Monaco"/>
              </a:rPr>
              <a:t>saving',color</a:t>
            </a:r>
            <a:r>
              <a:rPr kumimoji="0" lang="en-US" altLang="en-US" sz="2200" b="1" i="0" u="none" strike="noStrike" cap="none" normalizeH="0" baseline="0" dirty="0">
                <a:ln>
                  <a:noFill/>
                </a:ln>
                <a:effectLst/>
                <a:latin typeface="Monaco"/>
              </a:rPr>
              <a:t>=</a:t>
            </a:r>
            <a:r>
              <a:rPr kumimoji="0" lang="en-US" altLang="en-US" sz="2200" b="0" i="0" u="none" strike="noStrike" cap="none" normalizeH="0" baseline="0" dirty="0">
                <a:ln>
                  <a:noFill/>
                </a:ln>
                <a:effectLst/>
                <a:latin typeface="Monaco"/>
              </a:rPr>
              <a:t>'r')</a:t>
            </a:r>
            <a:endParaRPr kumimoji="0" lang="en-US" altLang="en-US" sz="22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200" b="0" i="0" u="none" strike="noStrike" cap="none" normalizeH="0" baseline="0" dirty="0" err="1">
                <a:ln>
                  <a:noFill/>
                </a:ln>
                <a:effectLst/>
                <a:latin typeface="Monaco"/>
              </a:rPr>
              <a:t>plt.scatter</a:t>
            </a:r>
            <a:r>
              <a:rPr kumimoji="0" lang="en-US" altLang="en-US" sz="2200" b="0" i="0" u="none" strike="noStrike" cap="none" normalizeH="0" baseline="0" dirty="0">
                <a:ln>
                  <a:noFill/>
                </a:ln>
                <a:effectLst/>
                <a:latin typeface="Monaco"/>
              </a:rPr>
              <a:t>(x1,y1,label</a:t>
            </a:r>
            <a:r>
              <a:rPr kumimoji="0" lang="en-US" altLang="en-US" sz="2200" b="1" i="0" u="none" strike="noStrike" cap="none" normalizeH="0" baseline="0" dirty="0">
                <a:ln>
                  <a:noFill/>
                </a:ln>
                <a:effectLst/>
                <a:latin typeface="Monaco"/>
              </a:rPr>
              <a:t>=</a:t>
            </a:r>
            <a:r>
              <a:rPr kumimoji="0" lang="en-US" altLang="en-US" sz="2200" b="0" i="0" u="none" strike="noStrike" cap="none" normalizeH="0" baseline="0" dirty="0">
                <a:ln>
                  <a:noFill/>
                </a:ln>
                <a:effectLst/>
                <a:latin typeface="Monaco"/>
              </a:rPr>
              <a:t>'low income high </a:t>
            </a:r>
            <a:r>
              <a:rPr kumimoji="0" lang="en-US" altLang="en-US" sz="2200" b="0" i="0" u="none" strike="noStrike" cap="none" normalizeH="0" baseline="0" dirty="0" err="1">
                <a:ln>
                  <a:noFill/>
                </a:ln>
                <a:effectLst/>
                <a:latin typeface="Monaco"/>
              </a:rPr>
              <a:t>savings',color</a:t>
            </a:r>
            <a:r>
              <a:rPr kumimoji="0" lang="en-US" altLang="en-US" sz="2200" b="1" i="0" u="none" strike="noStrike" cap="none" normalizeH="0" baseline="0" dirty="0">
                <a:ln>
                  <a:noFill/>
                </a:ln>
                <a:effectLst/>
                <a:latin typeface="Monaco"/>
              </a:rPr>
              <a:t>=</a:t>
            </a:r>
            <a:r>
              <a:rPr kumimoji="0" lang="en-US" altLang="en-US" sz="2200" b="0" i="0" u="none" strike="noStrike" cap="none" normalizeH="0" baseline="0" dirty="0">
                <a:ln>
                  <a:noFill/>
                </a:ln>
                <a:effectLst/>
                <a:latin typeface="Monaco"/>
              </a:rPr>
              <a:t>'b')</a:t>
            </a:r>
            <a:endParaRPr kumimoji="0" lang="en-US" altLang="en-US" sz="22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200" b="0" i="0" u="none" strike="noStrike" cap="none" normalizeH="0" baseline="0" dirty="0" err="1">
                <a:ln>
                  <a:noFill/>
                </a:ln>
                <a:effectLst/>
                <a:latin typeface="Monaco"/>
              </a:rPr>
              <a:t>plt.xlabel</a:t>
            </a:r>
            <a:r>
              <a:rPr kumimoji="0" lang="en-US" altLang="en-US" sz="2200" b="0" i="0" u="none" strike="noStrike" cap="none" normalizeH="0" baseline="0" dirty="0">
                <a:ln>
                  <a:noFill/>
                </a:ln>
                <a:effectLst/>
                <a:latin typeface="Monaco"/>
              </a:rPr>
              <a:t>('saving*100')</a:t>
            </a:r>
            <a:endParaRPr kumimoji="0" lang="en-US" altLang="en-US" sz="22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200" b="0" i="0" u="none" strike="noStrike" cap="none" normalizeH="0" baseline="0" dirty="0" err="1">
                <a:ln>
                  <a:noFill/>
                </a:ln>
                <a:effectLst/>
                <a:latin typeface="Monaco"/>
              </a:rPr>
              <a:t>plt.ylabel</a:t>
            </a:r>
            <a:r>
              <a:rPr kumimoji="0" lang="en-US" altLang="en-US" sz="2200" b="0" i="0" u="none" strike="noStrike" cap="none" normalizeH="0" baseline="0" dirty="0">
                <a:ln>
                  <a:noFill/>
                </a:ln>
                <a:effectLst/>
                <a:latin typeface="Monaco"/>
              </a:rPr>
              <a:t>('income*1000')</a:t>
            </a:r>
            <a:endParaRPr kumimoji="0" lang="en-US" altLang="en-US" sz="22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200" b="0" i="0" u="none" strike="noStrike" cap="none" normalizeH="0" baseline="0" dirty="0" err="1">
                <a:ln>
                  <a:noFill/>
                </a:ln>
                <a:effectLst/>
                <a:latin typeface="Monaco"/>
              </a:rPr>
              <a:t>plt.title</a:t>
            </a:r>
            <a:r>
              <a:rPr kumimoji="0" lang="en-US" altLang="en-US" sz="2200" b="0" i="0" u="none" strike="noStrike" cap="none" normalizeH="0" baseline="0" dirty="0">
                <a:ln>
                  <a:noFill/>
                </a:ln>
                <a:effectLst/>
                <a:latin typeface="Monaco"/>
              </a:rPr>
              <a:t>('Scatter Plot')</a:t>
            </a:r>
            <a:endParaRPr kumimoji="0" lang="en-US" altLang="en-US" sz="22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200" b="0" i="0" u="none" strike="noStrike" cap="none" normalizeH="0" baseline="0" dirty="0" err="1">
                <a:ln>
                  <a:noFill/>
                </a:ln>
                <a:effectLst/>
                <a:latin typeface="Monaco"/>
              </a:rPr>
              <a:t>plt.legend</a:t>
            </a:r>
            <a:r>
              <a:rPr kumimoji="0" lang="en-US" altLang="en-US" sz="2200" b="0" i="0" u="none" strike="noStrike" cap="none" normalizeH="0" baseline="0" dirty="0">
                <a:ln>
                  <a:noFill/>
                </a:ln>
                <a:effectLst/>
                <a:latin typeface="Monaco"/>
              </a:rPr>
              <a:t>()</a:t>
            </a:r>
            <a:endParaRPr kumimoji="0" lang="en-US" altLang="en-US" sz="22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200" b="0" i="0" u="none" strike="noStrike" cap="none" normalizeH="0" baseline="0" dirty="0" err="1">
                <a:ln>
                  <a:noFill/>
                </a:ln>
                <a:effectLst/>
                <a:latin typeface="Monaco"/>
              </a:rPr>
              <a:t>plt.show</a:t>
            </a:r>
            <a:r>
              <a:rPr kumimoji="0" lang="en-US" altLang="en-US" sz="2200" b="0" i="0" u="none" strike="noStrike" cap="none" normalizeH="0" baseline="0" dirty="0">
                <a:ln>
                  <a:noFill/>
                </a:ln>
                <a:effectLst/>
                <a:latin typeface="Monaco"/>
              </a:rPr>
              <a:t>()</a:t>
            </a:r>
            <a:endParaRPr kumimoji="0" lang="en-US" altLang="en-US" sz="2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474030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FB784D-C0C7-4A2B-BEC5-4C08123F0ED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Output of program 6</a:t>
            </a:r>
          </a:p>
        </p:txBody>
      </p:sp>
      <p:pic>
        <p:nvPicPr>
          <p:cNvPr id="5" name="Content Placeholder 4">
            <a:extLst>
              <a:ext uri="{FF2B5EF4-FFF2-40B4-BE49-F238E27FC236}">
                <a16:creationId xmlns:a16="http://schemas.microsoft.com/office/drawing/2014/main" id="{93A953AA-1487-4EBF-A1BD-08821AADF4C3}"/>
              </a:ext>
            </a:extLst>
          </p:cNvPr>
          <p:cNvPicPr>
            <a:picLocks noGrp="1" noChangeAspect="1"/>
          </p:cNvPicPr>
          <p:nvPr>
            <p:ph idx="1"/>
          </p:nvPr>
        </p:nvPicPr>
        <p:blipFill>
          <a:blip r:embed="rId2"/>
          <a:stretch>
            <a:fillRect/>
          </a:stretch>
        </p:blipFill>
        <p:spPr>
          <a:xfrm>
            <a:off x="4777316" y="842694"/>
            <a:ext cx="6780700" cy="5170282"/>
          </a:xfrm>
          <a:prstGeom prst="rect">
            <a:avLst/>
          </a:prstGeom>
        </p:spPr>
      </p:pic>
    </p:spTree>
    <p:extLst>
      <p:ext uri="{BB962C8B-B14F-4D97-AF65-F5344CB8AC3E}">
        <p14:creationId xmlns:p14="http://schemas.microsoft.com/office/powerpoint/2010/main" val="948149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690586-5381-4E6D-8FAC-0EF7C06C3489}"/>
              </a:ext>
            </a:extLst>
          </p:cNvPr>
          <p:cNvSpPr>
            <a:spLocks noGrp="1"/>
          </p:cNvSpPr>
          <p:nvPr>
            <p:ph type="title"/>
          </p:nvPr>
        </p:nvSpPr>
        <p:spPr>
          <a:xfrm>
            <a:off x="686834" y="1153572"/>
            <a:ext cx="3200400" cy="4461163"/>
          </a:xfrm>
        </p:spPr>
        <p:txBody>
          <a:bodyPr>
            <a:normAutofit/>
          </a:bodyPr>
          <a:lstStyle/>
          <a:p>
            <a:r>
              <a:rPr lang="en-IN" b="1" i="0">
                <a:solidFill>
                  <a:srgbClr val="FFFFFF"/>
                </a:solidFill>
                <a:effectLst/>
                <a:latin typeface="Open Sans" panose="020B0606030504020204" pitchFamily="34" charset="0"/>
              </a:rPr>
              <a:t>Python Matplotlib : Area Plot</a:t>
            </a:r>
            <a:endParaRPr lang="en-IN">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517BADA-BB3F-4972-A406-DB3B17D70572}"/>
              </a:ext>
            </a:extLst>
          </p:cNvPr>
          <p:cNvSpPr>
            <a:spLocks noGrp="1"/>
          </p:cNvSpPr>
          <p:nvPr>
            <p:ph idx="1"/>
          </p:nvPr>
        </p:nvSpPr>
        <p:spPr>
          <a:xfrm>
            <a:off x="4447308" y="591344"/>
            <a:ext cx="6906491" cy="5585619"/>
          </a:xfrm>
        </p:spPr>
        <p:txBody>
          <a:bodyPr anchor="ctr">
            <a:normAutofit/>
          </a:bodyPr>
          <a:lstStyle/>
          <a:p>
            <a:r>
              <a:rPr lang="en-US" b="0" i="0" dirty="0">
                <a:effectLst/>
                <a:latin typeface="Open Sans" panose="020B0606030504020204" pitchFamily="34" charset="0"/>
              </a:rPr>
              <a:t>Area plots are pretty much similar to the line plot. </a:t>
            </a:r>
          </a:p>
          <a:p>
            <a:r>
              <a:rPr lang="en-US" b="0" i="0" dirty="0">
                <a:effectLst/>
                <a:latin typeface="Open Sans" panose="020B0606030504020204" pitchFamily="34" charset="0"/>
              </a:rPr>
              <a:t>They are also known as stack plots. </a:t>
            </a:r>
          </a:p>
          <a:p>
            <a:r>
              <a:rPr lang="en-US" b="0" i="0" dirty="0">
                <a:effectLst/>
                <a:latin typeface="Open Sans" panose="020B0606030504020204" pitchFamily="34" charset="0"/>
              </a:rPr>
              <a:t>These plots can be used to track changes over time for two or more related groups that make up one whole category</a:t>
            </a:r>
            <a:endParaRPr lang="en-IN" dirty="0"/>
          </a:p>
        </p:txBody>
      </p:sp>
    </p:spTree>
    <p:extLst>
      <p:ext uri="{BB962C8B-B14F-4D97-AF65-F5344CB8AC3E}">
        <p14:creationId xmlns:p14="http://schemas.microsoft.com/office/powerpoint/2010/main" val="2937601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690586-5381-4E6D-8FAC-0EF7C06C3489}"/>
              </a:ext>
            </a:extLst>
          </p:cNvPr>
          <p:cNvSpPr>
            <a:spLocks noGrp="1"/>
          </p:cNvSpPr>
          <p:nvPr>
            <p:ph type="title"/>
          </p:nvPr>
        </p:nvSpPr>
        <p:spPr>
          <a:xfrm>
            <a:off x="686834" y="1153572"/>
            <a:ext cx="3200400" cy="4461163"/>
          </a:xfrm>
        </p:spPr>
        <p:txBody>
          <a:bodyPr>
            <a:normAutofit/>
          </a:bodyPr>
          <a:lstStyle/>
          <a:p>
            <a:r>
              <a:rPr lang="en-IN">
                <a:solidFill>
                  <a:srgbClr val="FFFFFF"/>
                </a:solidFill>
              </a:rPr>
              <a:t>Program 7</a:t>
            </a:r>
            <a:endParaRPr lang="en-IN" dirty="0">
              <a:solidFill>
                <a:srgbClr val="FFFFFF"/>
              </a:solidFill>
            </a:endParaRP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517BADA-BB3F-4972-A406-DB3B17D70572}"/>
              </a:ext>
            </a:extLst>
          </p:cNvPr>
          <p:cNvSpPr>
            <a:spLocks noGrp="1"/>
          </p:cNvSpPr>
          <p:nvPr>
            <p:ph idx="1"/>
          </p:nvPr>
        </p:nvSpPr>
        <p:spPr>
          <a:xfrm>
            <a:off x="4447308" y="591344"/>
            <a:ext cx="6906491" cy="5585619"/>
          </a:xfrm>
        </p:spPr>
        <p:txBody>
          <a:bodyPr anchor="ctr">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300" b="1" i="0" u="none" strike="noStrike" cap="none" normalizeH="0" baseline="0" dirty="0">
                <a:ln>
                  <a:noFill/>
                </a:ln>
                <a:effectLst/>
                <a:latin typeface="Monaco"/>
              </a:rPr>
              <a:t>import</a:t>
            </a:r>
            <a:r>
              <a:rPr kumimoji="0" lang="en-US" altLang="en-US" sz="1300" b="0" i="0" u="none" strike="noStrike" cap="none" normalizeH="0" baseline="0" dirty="0">
                <a:ln>
                  <a:noFill/>
                </a:ln>
                <a:effectLst/>
                <a:latin typeface="Monaco"/>
              </a:rPr>
              <a:t> </a:t>
            </a:r>
            <a:r>
              <a:rPr kumimoji="0" lang="en-US" altLang="en-US" sz="1300" b="0" i="0" u="none" strike="noStrike" cap="none" normalizeH="0" baseline="0" dirty="0" err="1">
                <a:ln>
                  <a:noFill/>
                </a:ln>
                <a:effectLst/>
                <a:latin typeface="Monaco"/>
              </a:rPr>
              <a:t>matplotlib.pyplot</a:t>
            </a:r>
            <a:r>
              <a:rPr kumimoji="0" lang="en-US" altLang="en-US" sz="1300" b="0" i="0" u="none" strike="noStrike" cap="none" normalizeH="0" baseline="0" dirty="0">
                <a:ln>
                  <a:noFill/>
                </a:ln>
                <a:effectLst/>
                <a:latin typeface="Monaco"/>
              </a:rPr>
              <a:t> as </a:t>
            </a:r>
            <a:r>
              <a:rPr kumimoji="0" lang="en-US" altLang="en-US" sz="1300" b="0" i="0" u="none" strike="noStrike" cap="none" normalizeH="0" baseline="0" dirty="0" err="1">
                <a:ln>
                  <a:noFill/>
                </a:ln>
                <a:effectLst/>
                <a:latin typeface="Monaco"/>
              </a:rPr>
              <a:t>plt</a:t>
            </a:r>
            <a:endParaRPr kumimoji="0" lang="en-US" altLang="en-US" sz="13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300" b="0" i="0" u="none" strike="noStrike" cap="none" normalizeH="0" baseline="0" dirty="0">
                <a:ln>
                  <a:noFill/>
                </a:ln>
                <a:effectLst/>
                <a:latin typeface="Monaco"/>
              </a:rPr>
              <a:t>days </a:t>
            </a:r>
            <a:r>
              <a:rPr kumimoji="0" lang="en-US" altLang="en-US" sz="1300" b="1" i="0" u="none" strike="noStrike" cap="none" normalizeH="0" baseline="0" dirty="0">
                <a:ln>
                  <a:noFill/>
                </a:ln>
                <a:effectLst/>
                <a:latin typeface="Monaco"/>
              </a:rPr>
              <a:t>=</a:t>
            </a:r>
            <a:r>
              <a:rPr kumimoji="0" lang="en-US" altLang="en-US" sz="1300" b="0" i="0" u="none" strike="noStrike" cap="none" normalizeH="0" baseline="0" dirty="0">
                <a:ln>
                  <a:noFill/>
                </a:ln>
                <a:effectLst/>
                <a:latin typeface="Monaco"/>
              </a:rPr>
              <a:t> [1,2,3,4,5]</a:t>
            </a:r>
            <a:endParaRPr kumimoji="0" lang="en-US" altLang="en-US" sz="13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300" b="0" i="0" u="none" strike="noStrike" cap="none" normalizeH="0" baseline="0" dirty="0">
                <a:ln>
                  <a:noFill/>
                </a:ln>
                <a:effectLst/>
                <a:latin typeface="Monaco"/>
              </a:rPr>
              <a:t>  </a:t>
            </a:r>
            <a:endParaRPr kumimoji="0" lang="en-US" altLang="en-US" sz="13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300" b="0" i="0" u="none" strike="noStrike" cap="none" normalizeH="0" baseline="0" dirty="0">
                <a:ln>
                  <a:noFill/>
                </a:ln>
                <a:effectLst/>
                <a:latin typeface="Monaco"/>
              </a:rPr>
              <a:t> sleeping </a:t>
            </a:r>
            <a:r>
              <a:rPr kumimoji="0" lang="en-US" altLang="en-US" sz="1300" b="1" i="0" u="none" strike="noStrike" cap="none" normalizeH="0" baseline="0" dirty="0">
                <a:ln>
                  <a:noFill/>
                </a:ln>
                <a:effectLst/>
                <a:latin typeface="Monaco"/>
              </a:rPr>
              <a:t>=</a:t>
            </a:r>
            <a:r>
              <a:rPr kumimoji="0" lang="en-US" altLang="en-US" sz="1300" b="0" i="0" u="none" strike="noStrike" cap="none" normalizeH="0" baseline="0" dirty="0">
                <a:ln>
                  <a:noFill/>
                </a:ln>
                <a:effectLst/>
                <a:latin typeface="Monaco"/>
              </a:rPr>
              <a:t>[7,8,6,11,7]</a:t>
            </a:r>
            <a:endParaRPr kumimoji="0" lang="en-US" altLang="en-US" sz="13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300" b="0" i="0" u="none" strike="noStrike" cap="none" normalizeH="0" baseline="0" dirty="0">
                <a:ln>
                  <a:noFill/>
                </a:ln>
                <a:effectLst/>
                <a:latin typeface="Monaco"/>
              </a:rPr>
              <a:t> eating </a:t>
            </a:r>
            <a:r>
              <a:rPr kumimoji="0" lang="en-US" altLang="en-US" sz="1300" b="1" i="0" u="none" strike="noStrike" cap="none" normalizeH="0" baseline="0" dirty="0">
                <a:ln>
                  <a:noFill/>
                </a:ln>
                <a:effectLst/>
                <a:latin typeface="Monaco"/>
              </a:rPr>
              <a:t>=</a:t>
            </a:r>
            <a:r>
              <a:rPr kumimoji="0" lang="en-US" altLang="en-US" sz="1300" b="0" i="0" u="none" strike="noStrike" cap="none" normalizeH="0" baseline="0" dirty="0">
                <a:ln>
                  <a:noFill/>
                </a:ln>
                <a:effectLst/>
                <a:latin typeface="Monaco"/>
              </a:rPr>
              <a:t> [2,3,4,3,2]</a:t>
            </a:r>
            <a:endParaRPr kumimoji="0" lang="en-US" altLang="en-US" sz="13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300" b="0" i="0" u="none" strike="noStrike" cap="none" normalizeH="0" baseline="0" dirty="0">
                <a:ln>
                  <a:noFill/>
                </a:ln>
                <a:effectLst/>
                <a:latin typeface="Monaco"/>
              </a:rPr>
              <a:t> working </a:t>
            </a:r>
            <a:r>
              <a:rPr kumimoji="0" lang="en-US" altLang="en-US" sz="1300" b="1" i="0" u="none" strike="noStrike" cap="none" normalizeH="0" baseline="0" dirty="0">
                <a:ln>
                  <a:noFill/>
                </a:ln>
                <a:effectLst/>
                <a:latin typeface="Monaco"/>
              </a:rPr>
              <a:t>=</a:t>
            </a:r>
            <a:r>
              <a:rPr kumimoji="0" lang="en-US" altLang="en-US" sz="1300" b="0" i="0" u="none" strike="noStrike" cap="none" normalizeH="0" baseline="0" dirty="0">
                <a:ln>
                  <a:noFill/>
                </a:ln>
                <a:effectLst/>
                <a:latin typeface="Monaco"/>
              </a:rPr>
              <a:t>[7,8,7,2,2]</a:t>
            </a:r>
            <a:endParaRPr kumimoji="0" lang="en-US" altLang="en-US" sz="13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300" b="0" i="0" u="none" strike="noStrike" cap="none" normalizeH="0" baseline="0" dirty="0">
                <a:ln>
                  <a:noFill/>
                </a:ln>
                <a:effectLst/>
                <a:latin typeface="Monaco"/>
              </a:rPr>
              <a:t> playing </a:t>
            </a:r>
            <a:r>
              <a:rPr kumimoji="0" lang="en-US" altLang="en-US" sz="1300" b="1" i="0" u="none" strike="noStrike" cap="none" normalizeH="0" baseline="0" dirty="0">
                <a:ln>
                  <a:noFill/>
                </a:ln>
                <a:effectLst/>
                <a:latin typeface="Monaco"/>
              </a:rPr>
              <a:t>=</a:t>
            </a:r>
            <a:r>
              <a:rPr kumimoji="0" lang="en-US" altLang="en-US" sz="1300" b="0" i="0" u="none" strike="noStrike" cap="none" normalizeH="0" baseline="0" dirty="0">
                <a:ln>
                  <a:noFill/>
                </a:ln>
                <a:effectLst/>
                <a:latin typeface="Monaco"/>
              </a:rPr>
              <a:t> [8,5,7,8,13]</a:t>
            </a:r>
            <a:endParaRPr kumimoji="0" lang="en-US" altLang="en-US" sz="13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300" b="0" i="0" u="none" strike="noStrike" cap="none" normalizeH="0" baseline="0" dirty="0">
                <a:ln>
                  <a:noFill/>
                </a:ln>
                <a:effectLst/>
                <a:latin typeface="Monaco"/>
              </a:rPr>
              <a:t>  </a:t>
            </a:r>
            <a:endParaRPr kumimoji="0" lang="en-US" altLang="en-US" sz="13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300" b="0" i="0" u="none" strike="noStrike" cap="none" normalizeH="0" baseline="0" dirty="0">
                <a:ln>
                  <a:noFill/>
                </a:ln>
                <a:effectLst/>
                <a:latin typeface="Monaco"/>
              </a:rPr>
              <a:t> </a:t>
            </a:r>
            <a:r>
              <a:rPr kumimoji="0" lang="en-US" altLang="en-US" sz="1300" b="0" i="0" u="none" strike="noStrike" cap="none" normalizeH="0" baseline="0" dirty="0" err="1">
                <a:ln>
                  <a:noFill/>
                </a:ln>
                <a:effectLst/>
                <a:latin typeface="Monaco"/>
              </a:rPr>
              <a:t>plt.plot</a:t>
            </a:r>
            <a:r>
              <a:rPr kumimoji="0" lang="en-US" altLang="en-US" sz="1300" b="0" i="0" u="none" strike="noStrike" cap="none" normalizeH="0" baseline="0" dirty="0">
                <a:ln>
                  <a:noFill/>
                </a:ln>
                <a:effectLst/>
                <a:latin typeface="Monaco"/>
              </a:rPr>
              <a:t>([],[],color</a:t>
            </a:r>
            <a:r>
              <a:rPr kumimoji="0" lang="en-US" altLang="en-US" sz="1300" b="1" i="0" u="none" strike="noStrike" cap="none" normalizeH="0" baseline="0" dirty="0">
                <a:ln>
                  <a:noFill/>
                </a:ln>
                <a:effectLst/>
                <a:latin typeface="Monaco"/>
              </a:rPr>
              <a:t>=</a:t>
            </a:r>
            <a:r>
              <a:rPr kumimoji="0" lang="en-US" altLang="en-US" sz="1300" b="0" i="0" u="none" strike="noStrike" cap="none" normalizeH="0" baseline="0" dirty="0">
                <a:ln>
                  <a:noFill/>
                </a:ln>
                <a:effectLst/>
                <a:latin typeface="Monaco"/>
              </a:rPr>
              <a:t>'m', label</a:t>
            </a:r>
            <a:r>
              <a:rPr kumimoji="0" lang="en-US" altLang="en-US" sz="1300" b="1" i="0" u="none" strike="noStrike" cap="none" normalizeH="0" baseline="0" dirty="0">
                <a:ln>
                  <a:noFill/>
                </a:ln>
                <a:effectLst/>
                <a:latin typeface="Monaco"/>
              </a:rPr>
              <a:t>=</a:t>
            </a:r>
            <a:r>
              <a:rPr kumimoji="0" lang="en-US" altLang="en-US" sz="1300" b="0" i="0" u="none" strike="noStrike" cap="none" normalizeH="0" baseline="0" dirty="0">
                <a:ln>
                  <a:noFill/>
                </a:ln>
                <a:effectLst/>
                <a:latin typeface="Monaco"/>
              </a:rPr>
              <a:t>'Sleeping', linewidth</a:t>
            </a:r>
            <a:r>
              <a:rPr kumimoji="0" lang="en-US" altLang="en-US" sz="1300" b="1" i="0" u="none" strike="noStrike" cap="none" normalizeH="0" baseline="0" dirty="0">
                <a:ln>
                  <a:noFill/>
                </a:ln>
                <a:effectLst/>
                <a:latin typeface="Monaco"/>
              </a:rPr>
              <a:t>=</a:t>
            </a:r>
            <a:r>
              <a:rPr kumimoji="0" lang="en-US" altLang="en-US" sz="1300" b="0" i="0" u="none" strike="noStrike" cap="none" normalizeH="0" baseline="0" dirty="0">
                <a:ln>
                  <a:noFill/>
                </a:ln>
                <a:effectLst/>
                <a:latin typeface="Monaco"/>
              </a:rPr>
              <a:t>5)</a:t>
            </a:r>
            <a:endParaRPr kumimoji="0" lang="en-US" altLang="en-US" sz="13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300" b="0" i="0" u="none" strike="noStrike" cap="none" normalizeH="0" baseline="0" dirty="0">
                <a:ln>
                  <a:noFill/>
                </a:ln>
                <a:effectLst/>
                <a:latin typeface="Monaco"/>
              </a:rPr>
              <a:t> </a:t>
            </a:r>
            <a:r>
              <a:rPr kumimoji="0" lang="en-US" altLang="en-US" sz="1300" b="0" i="0" u="none" strike="noStrike" cap="none" normalizeH="0" baseline="0" dirty="0" err="1">
                <a:ln>
                  <a:noFill/>
                </a:ln>
                <a:effectLst/>
                <a:latin typeface="Monaco"/>
              </a:rPr>
              <a:t>plt.plot</a:t>
            </a:r>
            <a:r>
              <a:rPr kumimoji="0" lang="en-US" altLang="en-US" sz="1300" b="0" i="0" u="none" strike="noStrike" cap="none" normalizeH="0" baseline="0" dirty="0">
                <a:ln>
                  <a:noFill/>
                </a:ln>
                <a:effectLst/>
                <a:latin typeface="Monaco"/>
              </a:rPr>
              <a:t>([],[],color</a:t>
            </a:r>
            <a:r>
              <a:rPr kumimoji="0" lang="en-US" altLang="en-US" sz="1300" b="1" i="0" u="none" strike="noStrike" cap="none" normalizeH="0" baseline="0" dirty="0">
                <a:ln>
                  <a:noFill/>
                </a:ln>
                <a:effectLst/>
                <a:latin typeface="Monaco"/>
              </a:rPr>
              <a:t>=</a:t>
            </a:r>
            <a:r>
              <a:rPr kumimoji="0" lang="en-US" altLang="en-US" sz="1300" b="0" i="0" u="none" strike="noStrike" cap="none" normalizeH="0" baseline="0" dirty="0">
                <a:ln>
                  <a:noFill/>
                </a:ln>
                <a:effectLst/>
                <a:latin typeface="Monaco"/>
              </a:rPr>
              <a:t>'c', label</a:t>
            </a:r>
            <a:r>
              <a:rPr kumimoji="0" lang="en-US" altLang="en-US" sz="1300" b="1" i="0" u="none" strike="noStrike" cap="none" normalizeH="0" baseline="0" dirty="0">
                <a:ln>
                  <a:noFill/>
                </a:ln>
                <a:effectLst/>
                <a:latin typeface="Monaco"/>
              </a:rPr>
              <a:t>=</a:t>
            </a:r>
            <a:r>
              <a:rPr kumimoji="0" lang="en-US" altLang="en-US" sz="1300" b="0" i="0" u="none" strike="noStrike" cap="none" normalizeH="0" baseline="0" dirty="0">
                <a:ln>
                  <a:noFill/>
                </a:ln>
                <a:effectLst/>
                <a:latin typeface="Monaco"/>
              </a:rPr>
              <a:t>'Eating', linewidth</a:t>
            </a:r>
            <a:r>
              <a:rPr kumimoji="0" lang="en-US" altLang="en-US" sz="1300" b="1" i="0" u="none" strike="noStrike" cap="none" normalizeH="0" baseline="0" dirty="0">
                <a:ln>
                  <a:noFill/>
                </a:ln>
                <a:effectLst/>
                <a:latin typeface="Monaco"/>
              </a:rPr>
              <a:t>=</a:t>
            </a:r>
            <a:r>
              <a:rPr kumimoji="0" lang="en-US" altLang="en-US" sz="1300" b="0" i="0" u="none" strike="noStrike" cap="none" normalizeH="0" baseline="0" dirty="0">
                <a:ln>
                  <a:noFill/>
                </a:ln>
                <a:effectLst/>
                <a:latin typeface="Monaco"/>
              </a:rPr>
              <a:t>5)</a:t>
            </a:r>
            <a:endParaRPr kumimoji="0" lang="en-US" altLang="en-US" sz="13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300" b="0" i="0" u="none" strike="noStrike" cap="none" normalizeH="0" baseline="0" dirty="0">
                <a:ln>
                  <a:noFill/>
                </a:ln>
                <a:effectLst/>
                <a:latin typeface="Monaco"/>
              </a:rPr>
              <a:t> </a:t>
            </a:r>
            <a:r>
              <a:rPr kumimoji="0" lang="en-US" altLang="en-US" sz="1300" b="0" i="0" u="none" strike="noStrike" cap="none" normalizeH="0" baseline="0" dirty="0" err="1">
                <a:ln>
                  <a:noFill/>
                </a:ln>
                <a:effectLst/>
                <a:latin typeface="Monaco"/>
              </a:rPr>
              <a:t>plt.plot</a:t>
            </a:r>
            <a:r>
              <a:rPr kumimoji="0" lang="en-US" altLang="en-US" sz="1300" b="0" i="0" u="none" strike="noStrike" cap="none" normalizeH="0" baseline="0" dirty="0">
                <a:ln>
                  <a:noFill/>
                </a:ln>
                <a:effectLst/>
                <a:latin typeface="Monaco"/>
              </a:rPr>
              <a:t>([],[],color</a:t>
            </a:r>
            <a:r>
              <a:rPr kumimoji="0" lang="en-US" altLang="en-US" sz="1300" b="1" i="0" u="none" strike="noStrike" cap="none" normalizeH="0" baseline="0" dirty="0">
                <a:ln>
                  <a:noFill/>
                </a:ln>
                <a:effectLst/>
                <a:latin typeface="Monaco"/>
              </a:rPr>
              <a:t>=</a:t>
            </a:r>
            <a:r>
              <a:rPr kumimoji="0" lang="en-US" altLang="en-US" sz="1300" b="0" i="0" u="none" strike="noStrike" cap="none" normalizeH="0" baseline="0" dirty="0">
                <a:ln>
                  <a:noFill/>
                </a:ln>
                <a:effectLst/>
                <a:latin typeface="Monaco"/>
              </a:rPr>
              <a:t>'r', label</a:t>
            </a:r>
            <a:r>
              <a:rPr kumimoji="0" lang="en-US" altLang="en-US" sz="1300" b="1" i="0" u="none" strike="noStrike" cap="none" normalizeH="0" baseline="0" dirty="0">
                <a:ln>
                  <a:noFill/>
                </a:ln>
                <a:effectLst/>
                <a:latin typeface="Monaco"/>
              </a:rPr>
              <a:t>=</a:t>
            </a:r>
            <a:r>
              <a:rPr kumimoji="0" lang="en-US" altLang="en-US" sz="1300" b="0" i="0" u="none" strike="noStrike" cap="none" normalizeH="0" baseline="0" dirty="0">
                <a:ln>
                  <a:noFill/>
                </a:ln>
                <a:effectLst/>
                <a:latin typeface="Monaco"/>
              </a:rPr>
              <a:t>'Working', linewidth</a:t>
            </a:r>
            <a:r>
              <a:rPr kumimoji="0" lang="en-US" altLang="en-US" sz="1300" b="1" i="0" u="none" strike="noStrike" cap="none" normalizeH="0" baseline="0" dirty="0">
                <a:ln>
                  <a:noFill/>
                </a:ln>
                <a:effectLst/>
                <a:latin typeface="Monaco"/>
              </a:rPr>
              <a:t>=</a:t>
            </a:r>
            <a:r>
              <a:rPr kumimoji="0" lang="en-US" altLang="en-US" sz="1300" b="0" i="0" u="none" strike="noStrike" cap="none" normalizeH="0" baseline="0" dirty="0">
                <a:ln>
                  <a:noFill/>
                </a:ln>
                <a:effectLst/>
                <a:latin typeface="Monaco"/>
              </a:rPr>
              <a:t>5)</a:t>
            </a:r>
            <a:endParaRPr kumimoji="0" lang="en-US" altLang="en-US" sz="13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300" b="0" i="0" u="none" strike="noStrike" cap="none" normalizeH="0" baseline="0" dirty="0">
                <a:ln>
                  <a:noFill/>
                </a:ln>
                <a:effectLst/>
                <a:latin typeface="Monaco"/>
              </a:rPr>
              <a:t> </a:t>
            </a:r>
            <a:r>
              <a:rPr kumimoji="0" lang="en-US" altLang="en-US" sz="1300" b="0" i="0" u="none" strike="noStrike" cap="none" normalizeH="0" baseline="0" dirty="0" err="1">
                <a:ln>
                  <a:noFill/>
                </a:ln>
                <a:effectLst/>
                <a:latin typeface="Monaco"/>
              </a:rPr>
              <a:t>plt.plot</a:t>
            </a:r>
            <a:r>
              <a:rPr kumimoji="0" lang="en-US" altLang="en-US" sz="1300" b="0" i="0" u="none" strike="noStrike" cap="none" normalizeH="0" baseline="0" dirty="0">
                <a:ln>
                  <a:noFill/>
                </a:ln>
                <a:effectLst/>
                <a:latin typeface="Monaco"/>
              </a:rPr>
              <a:t>([],[],color</a:t>
            </a:r>
            <a:r>
              <a:rPr kumimoji="0" lang="en-US" altLang="en-US" sz="1300" b="1" i="0" u="none" strike="noStrike" cap="none" normalizeH="0" baseline="0" dirty="0">
                <a:ln>
                  <a:noFill/>
                </a:ln>
                <a:effectLst/>
                <a:latin typeface="Monaco"/>
              </a:rPr>
              <a:t>=</a:t>
            </a:r>
            <a:r>
              <a:rPr kumimoji="0" lang="en-US" altLang="en-US" sz="1300" b="0" i="0" u="none" strike="noStrike" cap="none" normalizeH="0" baseline="0" dirty="0">
                <a:ln>
                  <a:noFill/>
                </a:ln>
                <a:effectLst/>
                <a:latin typeface="Monaco"/>
              </a:rPr>
              <a:t>'k', label</a:t>
            </a:r>
            <a:r>
              <a:rPr kumimoji="0" lang="en-US" altLang="en-US" sz="1300" b="1" i="0" u="none" strike="noStrike" cap="none" normalizeH="0" baseline="0" dirty="0">
                <a:ln>
                  <a:noFill/>
                </a:ln>
                <a:effectLst/>
                <a:latin typeface="Monaco"/>
              </a:rPr>
              <a:t>=</a:t>
            </a:r>
            <a:r>
              <a:rPr kumimoji="0" lang="en-US" altLang="en-US" sz="1300" b="0" i="0" u="none" strike="noStrike" cap="none" normalizeH="0" baseline="0" dirty="0">
                <a:ln>
                  <a:noFill/>
                </a:ln>
                <a:effectLst/>
                <a:latin typeface="Monaco"/>
              </a:rPr>
              <a:t>'Playing', linewidth</a:t>
            </a:r>
            <a:r>
              <a:rPr kumimoji="0" lang="en-US" altLang="en-US" sz="1300" b="1" i="0" u="none" strike="noStrike" cap="none" normalizeH="0" baseline="0" dirty="0">
                <a:ln>
                  <a:noFill/>
                </a:ln>
                <a:effectLst/>
                <a:latin typeface="Monaco"/>
              </a:rPr>
              <a:t>=</a:t>
            </a:r>
            <a:r>
              <a:rPr kumimoji="0" lang="en-US" altLang="en-US" sz="1300" b="0" i="0" u="none" strike="noStrike" cap="none" normalizeH="0" baseline="0" dirty="0">
                <a:ln>
                  <a:noFill/>
                </a:ln>
                <a:effectLst/>
                <a:latin typeface="Monaco"/>
              </a:rPr>
              <a:t>5)</a:t>
            </a:r>
            <a:endParaRPr kumimoji="0" lang="en-US" altLang="en-US" sz="13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300" b="0" i="0" u="none" strike="noStrike" cap="none" normalizeH="0" baseline="0" dirty="0">
                <a:ln>
                  <a:noFill/>
                </a:ln>
                <a:effectLst/>
                <a:latin typeface="Monaco"/>
              </a:rPr>
              <a:t>  </a:t>
            </a:r>
            <a:endParaRPr kumimoji="0" lang="en-US" altLang="en-US" sz="13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300" b="0" i="0" u="none" strike="noStrike" cap="none" normalizeH="0" baseline="0" dirty="0">
                <a:ln>
                  <a:noFill/>
                </a:ln>
                <a:effectLst/>
                <a:latin typeface="Monaco"/>
              </a:rPr>
              <a:t> </a:t>
            </a:r>
            <a:r>
              <a:rPr kumimoji="0" lang="en-US" altLang="en-US" sz="1300" b="0" i="0" u="none" strike="noStrike" cap="none" normalizeH="0" baseline="0" dirty="0" err="1">
                <a:ln>
                  <a:noFill/>
                </a:ln>
                <a:effectLst/>
                <a:latin typeface="Monaco"/>
              </a:rPr>
              <a:t>plt.stackplot</a:t>
            </a:r>
            <a:r>
              <a:rPr kumimoji="0" lang="en-US" altLang="en-US" sz="1300" b="0" i="0" u="none" strike="noStrike" cap="none" normalizeH="0" baseline="0" dirty="0">
                <a:ln>
                  <a:noFill/>
                </a:ln>
                <a:effectLst/>
                <a:latin typeface="Monaco"/>
              </a:rPr>
              <a:t>(days, </a:t>
            </a:r>
            <a:r>
              <a:rPr kumimoji="0" lang="en-US" altLang="en-US" sz="1300" b="0" i="0" u="none" strike="noStrike" cap="none" normalizeH="0" baseline="0" dirty="0" err="1">
                <a:ln>
                  <a:noFill/>
                </a:ln>
                <a:effectLst/>
                <a:latin typeface="Monaco"/>
              </a:rPr>
              <a:t>sleeping,eating,working,playing</a:t>
            </a:r>
            <a:r>
              <a:rPr kumimoji="0" lang="en-US" altLang="en-US" sz="1300" b="0" i="0" u="none" strike="noStrike" cap="none" normalizeH="0" baseline="0" dirty="0">
                <a:ln>
                  <a:noFill/>
                </a:ln>
                <a:effectLst/>
                <a:latin typeface="Monaco"/>
              </a:rPr>
              <a:t>, colors</a:t>
            </a:r>
            <a:r>
              <a:rPr kumimoji="0" lang="en-US" altLang="en-US" sz="1300" b="1" i="0" u="none" strike="noStrike" cap="none" normalizeH="0" baseline="0" dirty="0">
                <a:ln>
                  <a:noFill/>
                </a:ln>
                <a:effectLst/>
                <a:latin typeface="Monaco"/>
              </a:rPr>
              <a:t>=</a:t>
            </a:r>
            <a:r>
              <a:rPr kumimoji="0" lang="en-US" altLang="en-US" sz="1300" b="0" i="0" u="none" strike="noStrike" cap="none" normalizeH="0" baseline="0" dirty="0">
                <a:ln>
                  <a:noFill/>
                </a:ln>
                <a:effectLst/>
                <a:latin typeface="Monaco"/>
              </a:rPr>
              <a:t>['</a:t>
            </a:r>
            <a:r>
              <a:rPr kumimoji="0" lang="en-US" altLang="en-US" sz="1300" b="0" i="0" u="none" strike="noStrike" cap="none" normalizeH="0" baseline="0" dirty="0" err="1">
                <a:ln>
                  <a:noFill/>
                </a:ln>
                <a:effectLst/>
                <a:latin typeface="Monaco"/>
              </a:rPr>
              <a:t>m','c','r','k</a:t>
            </a:r>
            <a:r>
              <a:rPr kumimoji="0" lang="en-US" altLang="en-US" sz="1300" b="0" i="0" u="none" strike="noStrike" cap="none" normalizeH="0" baseline="0" dirty="0">
                <a:ln>
                  <a:noFill/>
                </a:ln>
                <a:effectLst/>
                <a:latin typeface="Monaco"/>
              </a:rPr>
              <a:t>'])</a:t>
            </a:r>
            <a:endParaRPr kumimoji="0" lang="en-US" altLang="en-US" sz="13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300" b="0" i="0" u="none" strike="noStrike" cap="none" normalizeH="0" baseline="0" dirty="0">
                <a:ln>
                  <a:noFill/>
                </a:ln>
                <a:effectLst/>
                <a:latin typeface="Monaco"/>
              </a:rPr>
              <a:t>  </a:t>
            </a:r>
            <a:endParaRPr kumimoji="0" lang="en-US" altLang="en-US" sz="13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300" b="0" i="0" u="none" strike="noStrike" cap="none" normalizeH="0" baseline="0" dirty="0">
                <a:ln>
                  <a:noFill/>
                </a:ln>
                <a:effectLst/>
                <a:latin typeface="Monaco"/>
              </a:rPr>
              <a:t> </a:t>
            </a:r>
            <a:r>
              <a:rPr kumimoji="0" lang="en-US" altLang="en-US" sz="1300" b="0" i="0" u="none" strike="noStrike" cap="none" normalizeH="0" baseline="0" dirty="0" err="1">
                <a:ln>
                  <a:noFill/>
                </a:ln>
                <a:effectLst/>
                <a:latin typeface="Monaco"/>
              </a:rPr>
              <a:t>plt.xlabel</a:t>
            </a:r>
            <a:r>
              <a:rPr kumimoji="0" lang="en-US" altLang="en-US" sz="1300" b="0" i="0" u="none" strike="noStrike" cap="none" normalizeH="0" baseline="0" dirty="0">
                <a:ln>
                  <a:noFill/>
                </a:ln>
                <a:effectLst/>
                <a:latin typeface="Monaco"/>
              </a:rPr>
              <a:t>('x')</a:t>
            </a:r>
            <a:endParaRPr kumimoji="0" lang="en-US" altLang="en-US" sz="13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300" b="0" i="0" u="none" strike="noStrike" cap="none" normalizeH="0" baseline="0" dirty="0">
                <a:ln>
                  <a:noFill/>
                </a:ln>
                <a:effectLst/>
                <a:latin typeface="Monaco"/>
              </a:rPr>
              <a:t> </a:t>
            </a:r>
            <a:r>
              <a:rPr kumimoji="0" lang="en-US" altLang="en-US" sz="1300" b="0" i="0" u="none" strike="noStrike" cap="none" normalizeH="0" baseline="0" dirty="0" err="1">
                <a:ln>
                  <a:noFill/>
                </a:ln>
                <a:effectLst/>
                <a:latin typeface="Monaco"/>
              </a:rPr>
              <a:t>plt.ylabel</a:t>
            </a:r>
            <a:r>
              <a:rPr kumimoji="0" lang="en-US" altLang="en-US" sz="1300" b="0" i="0" u="none" strike="noStrike" cap="none" normalizeH="0" baseline="0" dirty="0">
                <a:ln>
                  <a:noFill/>
                </a:ln>
                <a:effectLst/>
                <a:latin typeface="Monaco"/>
              </a:rPr>
              <a:t>('y')</a:t>
            </a:r>
            <a:endParaRPr kumimoji="0" lang="en-US" altLang="en-US" sz="13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300" b="0" i="0" u="none" strike="noStrike" cap="none" normalizeH="0" baseline="0" dirty="0">
                <a:ln>
                  <a:noFill/>
                </a:ln>
                <a:effectLst/>
                <a:latin typeface="Monaco"/>
              </a:rPr>
              <a:t> </a:t>
            </a:r>
            <a:r>
              <a:rPr kumimoji="0" lang="en-US" altLang="en-US" sz="1300" b="0" i="0" u="none" strike="noStrike" cap="none" normalizeH="0" baseline="0" dirty="0" err="1">
                <a:ln>
                  <a:noFill/>
                </a:ln>
                <a:effectLst/>
                <a:latin typeface="Monaco"/>
              </a:rPr>
              <a:t>plt.title</a:t>
            </a:r>
            <a:r>
              <a:rPr kumimoji="0" lang="en-US" altLang="en-US" sz="1300" b="0" i="0" u="none" strike="noStrike" cap="none" normalizeH="0" baseline="0" dirty="0">
                <a:ln>
                  <a:noFill/>
                </a:ln>
                <a:effectLst/>
                <a:latin typeface="Monaco"/>
              </a:rPr>
              <a:t>('Stack Plot')</a:t>
            </a:r>
            <a:endParaRPr kumimoji="0" lang="en-US" altLang="en-US" sz="13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300" b="0" i="0" u="none" strike="noStrike" cap="none" normalizeH="0" baseline="0" dirty="0">
                <a:ln>
                  <a:noFill/>
                </a:ln>
                <a:effectLst/>
                <a:latin typeface="Monaco"/>
              </a:rPr>
              <a:t> </a:t>
            </a:r>
            <a:r>
              <a:rPr kumimoji="0" lang="en-US" altLang="en-US" sz="1300" b="0" i="0" u="none" strike="noStrike" cap="none" normalizeH="0" baseline="0" dirty="0" err="1">
                <a:ln>
                  <a:noFill/>
                </a:ln>
                <a:effectLst/>
                <a:latin typeface="Monaco"/>
              </a:rPr>
              <a:t>plt.legend</a:t>
            </a:r>
            <a:r>
              <a:rPr kumimoji="0" lang="en-US" altLang="en-US" sz="1300" b="0" i="0" u="none" strike="noStrike" cap="none" normalizeH="0" baseline="0" dirty="0">
                <a:ln>
                  <a:noFill/>
                </a:ln>
                <a:effectLst/>
                <a:latin typeface="Monaco"/>
              </a:rPr>
              <a:t>()</a:t>
            </a:r>
            <a:endParaRPr kumimoji="0" lang="en-US" altLang="en-US" sz="13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300" b="0" i="0" u="none" strike="noStrike" cap="none" normalizeH="0" baseline="0" dirty="0">
                <a:ln>
                  <a:noFill/>
                </a:ln>
                <a:effectLst/>
                <a:latin typeface="Monaco"/>
              </a:rPr>
              <a:t> </a:t>
            </a:r>
            <a:r>
              <a:rPr kumimoji="0" lang="en-US" altLang="en-US" sz="1300" b="0" i="0" u="none" strike="noStrike" cap="none" normalizeH="0" baseline="0" dirty="0" err="1">
                <a:ln>
                  <a:noFill/>
                </a:ln>
                <a:effectLst/>
                <a:latin typeface="Monaco"/>
              </a:rPr>
              <a:t>plt.show</a:t>
            </a:r>
            <a:r>
              <a:rPr kumimoji="0" lang="en-US" altLang="en-US" sz="1300" b="0" i="0" u="none" strike="noStrike" cap="none" normalizeH="0" baseline="0" dirty="0">
                <a:ln>
                  <a:noFill/>
                </a:ln>
                <a:effectLst/>
                <a:latin typeface="Monaco"/>
              </a:rPr>
              <a:t>()</a:t>
            </a:r>
            <a:endParaRPr kumimoji="0" lang="en-US" altLang="en-US" sz="13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151391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B0521-09D5-4923-A48B-885E3CB13F9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Output of Program 7</a:t>
            </a:r>
          </a:p>
        </p:txBody>
      </p:sp>
      <p:pic>
        <p:nvPicPr>
          <p:cNvPr id="6" name="Content Placeholder 5">
            <a:extLst>
              <a:ext uri="{FF2B5EF4-FFF2-40B4-BE49-F238E27FC236}">
                <a16:creationId xmlns:a16="http://schemas.microsoft.com/office/drawing/2014/main" id="{44A2EE42-980C-4833-B8F6-B56D9731A98B}"/>
              </a:ext>
            </a:extLst>
          </p:cNvPr>
          <p:cNvPicPr>
            <a:picLocks noGrp="1" noChangeAspect="1"/>
          </p:cNvPicPr>
          <p:nvPr>
            <p:ph idx="1"/>
          </p:nvPr>
        </p:nvPicPr>
        <p:blipFill>
          <a:blip r:embed="rId2"/>
          <a:stretch>
            <a:fillRect/>
          </a:stretch>
        </p:blipFill>
        <p:spPr bwMode="auto">
          <a:xfrm>
            <a:off x="4777316" y="918976"/>
            <a:ext cx="6780700" cy="5017718"/>
          </a:xfrm>
          <a:prstGeom prst="rect">
            <a:avLst/>
          </a:prstGeom>
          <a:noFill/>
        </p:spPr>
      </p:pic>
    </p:spTree>
    <p:extLst>
      <p:ext uri="{BB962C8B-B14F-4D97-AF65-F5344CB8AC3E}">
        <p14:creationId xmlns:p14="http://schemas.microsoft.com/office/powerpoint/2010/main" val="4197682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507275-197C-4F44-89A8-6543F5605081}"/>
              </a:ext>
            </a:extLst>
          </p:cNvPr>
          <p:cNvSpPr>
            <a:spLocks noGrp="1"/>
          </p:cNvSpPr>
          <p:nvPr>
            <p:ph type="title"/>
          </p:nvPr>
        </p:nvSpPr>
        <p:spPr>
          <a:xfrm>
            <a:off x="686834" y="1153572"/>
            <a:ext cx="3200400" cy="4461163"/>
          </a:xfrm>
        </p:spPr>
        <p:txBody>
          <a:bodyPr>
            <a:normAutofit/>
          </a:bodyPr>
          <a:lstStyle/>
          <a:p>
            <a:r>
              <a:rPr lang="en-IN" b="1" i="0">
                <a:solidFill>
                  <a:srgbClr val="FFFFFF"/>
                </a:solidFill>
                <a:effectLst/>
                <a:latin typeface="Open Sans" panose="020B0606030504020204" pitchFamily="34" charset="0"/>
              </a:rPr>
              <a:t>Python Matplotlib : Pie Chart</a:t>
            </a:r>
            <a:br>
              <a:rPr lang="en-IN" b="0" i="0">
                <a:solidFill>
                  <a:srgbClr val="FFFFFF"/>
                </a:solidFill>
                <a:effectLst/>
                <a:latin typeface="Open Sans" panose="020B0606030504020204" pitchFamily="34" charset="0"/>
              </a:rPr>
            </a:br>
            <a:endParaRPr lang="en-IN">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ADC5ED9-EF1E-4BD7-B750-70891BDC57F0}"/>
              </a:ext>
            </a:extLst>
          </p:cNvPr>
          <p:cNvSpPr>
            <a:spLocks noGrp="1"/>
          </p:cNvSpPr>
          <p:nvPr>
            <p:ph idx="1"/>
          </p:nvPr>
        </p:nvSpPr>
        <p:spPr>
          <a:xfrm>
            <a:off x="4447308" y="591344"/>
            <a:ext cx="6906491" cy="5585619"/>
          </a:xfrm>
        </p:spPr>
        <p:txBody>
          <a:bodyPr anchor="ctr">
            <a:normAutofit/>
          </a:bodyPr>
          <a:lstStyle/>
          <a:p>
            <a:r>
              <a:rPr lang="en-US" b="0" i="0" dirty="0">
                <a:effectLst/>
                <a:latin typeface="Open Sans" panose="020B0606030504020204" pitchFamily="34" charset="0"/>
              </a:rPr>
              <a:t>A pie chart refers to a circular graph which is broken down into segments i.e. slices of pie. </a:t>
            </a:r>
            <a:endParaRPr lang="en-US" dirty="0">
              <a:latin typeface="Open Sans" panose="020B0606030504020204" pitchFamily="34" charset="0"/>
            </a:endParaRPr>
          </a:p>
          <a:p>
            <a:r>
              <a:rPr lang="en-US" b="0" i="0" dirty="0">
                <a:effectLst/>
                <a:latin typeface="Open Sans" panose="020B0606030504020204" pitchFamily="34" charset="0"/>
              </a:rPr>
              <a:t>It is basically used to show the percentage or proportional data where each slice of pie represents a category.</a:t>
            </a:r>
            <a:endParaRPr lang="en-IN" dirty="0"/>
          </a:p>
        </p:txBody>
      </p:sp>
    </p:spTree>
    <p:extLst>
      <p:ext uri="{BB962C8B-B14F-4D97-AF65-F5344CB8AC3E}">
        <p14:creationId xmlns:p14="http://schemas.microsoft.com/office/powerpoint/2010/main" val="2185514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507275-197C-4F44-89A8-6543F5605081}"/>
              </a:ext>
            </a:extLst>
          </p:cNvPr>
          <p:cNvSpPr>
            <a:spLocks noGrp="1"/>
          </p:cNvSpPr>
          <p:nvPr>
            <p:ph type="title"/>
          </p:nvPr>
        </p:nvSpPr>
        <p:spPr>
          <a:xfrm>
            <a:off x="686834" y="1153572"/>
            <a:ext cx="3200400" cy="4461163"/>
          </a:xfrm>
        </p:spPr>
        <p:txBody>
          <a:bodyPr>
            <a:normAutofit/>
          </a:bodyPr>
          <a:lstStyle/>
          <a:p>
            <a:r>
              <a:rPr lang="en-IN">
                <a:solidFill>
                  <a:srgbClr val="FFFFFF"/>
                </a:solidFill>
              </a:rPr>
              <a:t>Program 8</a:t>
            </a:r>
            <a:br>
              <a:rPr lang="en-IN" b="0" i="0" dirty="0">
                <a:solidFill>
                  <a:srgbClr val="FFFFFF"/>
                </a:solidFill>
                <a:effectLst/>
                <a:latin typeface="Open Sans" panose="020B0606030504020204" pitchFamily="34" charset="0"/>
              </a:rPr>
            </a:br>
            <a:endParaRPr lang="en-IN" dirty="0">
              <a:solidFill>
                <a:srgbClr val="FFFFFF"/>
              </a:solidFill>
            </a:endParaRP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ADC5ED9-EF1E-4BD7-B750-70891BDC57F0}"/>
              </a:ext>
            </a:extLst>
          </p:cNvPr>
          <p:cNvSpPr>
            <a:spLocks noGrp="1"/>
          </p:cNvSpPr>
          <p:nvPr>
            <p:ph idx="1"/>
          </p:nvPr>
        </p:nvSpPr>
        <p:spPr>
          <a:xfrm>
            <a:off x="4641599" y="591343"/>
            <a:ext cx="6906491" cy="5585619"/>
          </a:xfrm>
        </p:spPr>
        <p:txBody>
          <a:bodyPr anchor="ctr">
            <a:noAutofit/>
          </a:bodyPr>
          <a:lstStyle/>
          <a:p>
            <a:pPr marL="0" marR="0" lvl="0" indent="0" defTabSz="914400" rtl="0" eaLnBrk="0" fontAlgn="base" latinLnBrk="0" hangingPunct="0">
              <a:spcBef>
                <a:spcPct val="0"/>
              </a:spcBef>
              <a:spcAft>
                <a:spcPts val="600"/>
              </a:spcAft>
              <a:buClrTx/>
              <a:buSzTx/>
              <a:buFontTx/>
              <a:buNone/>
              <a:tabLst/>
            </a:pPr>
            <a:r>
              <a:rPr kumimoji="0" lang="en-US" altLang="en-US" sz="1400" b="1" i="0" u="none" strike="noStrike" cap="none" normalizeH="0" baseline="0" dirty="0">
                <a:ln>
                  <a:noFill/>
                </a:ln>
                <a:effectLst/>
                <a:latin typeface="Monaco"/>
              </a:rPr>
              <a:t>import</a:t>
            </a:r>
            <a:r>
              <a:rPr kumimoji="0" lang="en-US" altLang="en-US" sz="1400" b="0" i="0" u="none" strike="noStrike" cap="none" normalizeH="0" baseline="0" dirty="0">
                <a:ln>
                  <a:noFill/>
                </a:ln>
                <a:effectLst/>
                <a:latin typeface="Monaco"/>
              </a:rPr>
              <a:t> </a:t>
            </a:r>
            <a:r>
              <a:rPr kumimoji="0" lang="en-US" altLang="en-US" sz="1400" b="0" i="0" u="none" strike="noStrike" cap="none" normalizeH="0" baseline="0" dirty="0" err="1">
                <a:ln>
                  <a:noFill/>
                </a:ln>
                <a:effectLst/>
                <a:latin typeface="Monaco"/>
              </a:rPr>
              <a:t>matplotlib.pyplot</a:t>
            </a:r>
            <a:r>
              <a:rPr kumimoji="0" lang="en-US" altLang="en-US" sz="1400" b="0" i="0" u="none" strike="noStrike" cap="none" normalizeH="0" baseline="0" dirty="0">
                <a:ln>
                  <a:noFill/>
                </a:ln>
                <a:effectLst/>
                <a:latin typeface="Monaco"/>
              </a:rPr>
              <a:t> as </a:t>
            </a:r>
            <a:r>
              <a:rPr kumimoji="0" lang="en-US" altLang="en-US" sz="1400" b="0" i="0" u="none" strike="noStrike" cap="none" normalizeH="0" baseline="0" dirty="0" err="1">
                <a:ln>
                  <a:noFill/>
                </a:ln>
                <a:effectLst/>
                <a:latin typeface="Monaco"/>
              </a:rPr>
              <a:t>plt</a:t>
            </a: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Monaco"/>
              </a:rPr>
              <a:t> </a:t>
            </a: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Monaco"/>
              </a:rPr>
              <a:t>days </a:t>
            </a:r>
            <a:r>
              <a:rPr kumimoji="0" lang="en-US" altLang="en-US" sz="1400" b="1" i="0" u="none" strike="noStrike" cap="none" normalizeH="0" baseline="0" dirty="0">
                <a:ln>
                  <a:noFill/>
                </a:ln>
                <a:effectLst/>
                <a:latin typeface="Monaco"/>
              </a:rPr>
              <a:t>=</a:t>
            </a:r>
            <a:r>
              <a:rPr kumimoji="0" lang="en-US" altLang="en-US" sz="1400" b="0" i="0" u="none" strike="noStrike" cap="none" normalizeH="0" baseline="0" dirty="0">
                <a:ln>
                  <a:noFill/>
                </a:ln>
                <a:effectLst/>
                <a:latin typeface="Monaco"/>
              </a:rPr>
              <a:t> [1,2,3,4,5]</a:t>
            </a: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Monaco"/>
              </a:rPr>
              <a:t> </a:t>
            </a: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Monaco"/>
              </a:rPr>
              <a:t>sleeping </a:t>
            </a:r>
            <a:r>
              <a:rPr kumimoji="0" lang="en-US" altLang="en-US" sz="1400" b="1" i="0" u="none" strike="noStrike" cap="none" normalizeH="0" baseline="0" dirty="0">
                <a:ln>
                  <a:noFill/>
                </a:ln>
                <a:effectLst/>
                <a:latin typeface="Monaco"/>
              </a:rPr>
              <a:t>=</a:t>
            </a:r>
            <a:r>
              <a:rPr kumimoji="0" lang="en-US" altLang="en-US" sz="1400" b="0" i="0" u="none" strike="noStrike" cap="none" normalizeH="0" baseline="0" dirty="0">
                <a:ln>
                  <a:noFill/>
                </a:ln>
                <a:effectLst/>
                <a:latin typeface="Monaco"/>
              </a:rPr>
              <a:t>[7,8,6,11,7]</a:t>
            </a: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Monaco"/>
              </a:rPr>
              <a:t>eating </a:t>
            </a:r>
            <a:r>
              <a:rPr kumimoji="0" lang="en-US" altLang="en-US" sz="1400" b="1" i="0" u="none" strike="noStrike" cap="none" normalizeH="0" baseline="0" dirty="0">
                <a:ln>
                  <a:noFill/>
                </a:ln>
                <a:effectLst/>
                <a:latin typeface="Monaco"/>
              </a:rPr>
              <a:t>=</a:t>
            </a:r>
            <a:r>
              <a:rPr kumimoji="0" lang="en-US" altLang="en-US" sz="1400" b="0" i="0" u="none" strike="noStrike" cap="none" normalizeH="0" baseline="0" dirty="0">
                <a:ln>
                  <a:noFill/>
                </a:ln>
                <a:effectLst/>
                <a:latin typeface="Monaco"/>
              </a:rPr>
              <a:t> [2,3,4,3,2]</a:t>
            </a: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Monaco"/>
              </a:rPr>
              <a:t>working </a:t>
            </a:r>
            <a:r>
              <a:rPr kumimoji="0" lang="en-US" altLang="en-US" sz="1400" b="1" i="0" u="none" strike="noStrike" cap="none" normalizeH="0" baseline="0" dirty="0">
                <a:ln>
                  <a:noFill/>
                </a:ln>
                <a:effectLst/>
                <a:latin typeface="Monaco"/>
              </a:rPr>
              <a:t>=</a:t>
            </a:r>
            <a:r>
              <a:rPr kumimoji="0" lang="en-US" altLang="en-US" sz="1400" b="0" i="0" u="none" strike="noStrike" cap="none" normalizeH="0" baseline="0" dirty="0">
                <a:ln>
                  <a:noFill/>
                </a:ln>
                <a:effectLst/>
                <a:latin typeface="Monaco"/>
              </a:rPr>
              <a:t>[7,8,7,2,2]</a:t>
            </a: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Monaco"/>
              </a:rPr>
              <a:t>playing </a:t>
            </a:r>
            <a:r>
              <a:rPr kumimoji="0" lang="en-US" altLang="en-US" sz="1400" b="1" i="0" u="none" strike="noStrike" cap="none" normalizeH="0" baseline="0" dirty="0">
                <a:ln>
                  <a:noFill/>
                </a:ln>
                <a:effectLst/>
                <a:latin typeface="Monaco"/>
              </a:rPr>
              <a:t>=</a:t>
            </a:r>
            <a:r>
              <a:rPr kumimoji="0" lang="en-US" altLang="en-US" sz="1400" b="0" i="0" u="none" strike="noStrike" cap="none" normalizeH="0" baseline="0" dirty="0">
                <a:ln>
                  <a:noFill/>
                </a:ln>
                <a:effectLst/>
                <a:latin typeface="Monaco"/>
              </a:rPr>
              <a:t> [8,5,7,8,13]</a:t>
            </a: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Monaco"/>
              </a:rPr>
              <a:t>slices </a:t>
            </a:r>
            <a:r>
              <a:rPr kumimoji="0" lang="en-US" altLang="en-US" sz="1400" b="1" i="0" u="none" strike="noStrike" cap="none" normalizeH="0" baseline="0" dirty="0">
                <a:ln>
                  <a:noFill/>
                </a:ln>
                <a:effectLst/>
                <a:latin typeface="Monaco"/>
              </a:rPr>
              <a:t>=</a:t>
            </a:r>
            <a:r>
              <a:rPr kumimoji="0" lang="en-US" altLang="en-US" sz="1400" b="0" i="0" u="none" strike="noStrike" cap="none" normalizeH="0" baseline="0" dirty="0">
                <a:ln>
                  <a:noFill/>
                </a:ln>
                <a:effectLst/>
                <a:latin typeface="Monaco"/>
              </a:rPr>
              <a:t> [7,2,2,13]</a:t>
            </a: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Monaco"/>
              </a:rPr>
              <a:t>activities </a:t>
            </a:r>
            <a:r>
              <a:rPr kumimoji="0" lang="en-US" altLang="en-US" sz="1400" b="1" i="0" u="none" strike="noStrike" cap="none" normalizeH="0" baseline="0" dirty="0">
                <a:ln>
                  <a:noFill/>
                </a:ln>
                <a:effectLst/>
                <a:latin typeface="Monaco"/>
              </a:rPr>
              <a:t>=</a:t>
            </a:r>
            <a:r>
              <a:rPr kumimoji="0" lang="en-US" altLang="en-US" sz="1400" b="0" i="0" u="none" strike="noStrike" cap="none" normalizeH="0" baseline="0" dirty="0">
                <a:ln>
                  <a:noFill/>
                </a:ln>
                <a:effectLst/>
                <a:latin typeface="Monaco"/>
              </a:rPr>
              <a:t> ['</a:t>
            </a:r>
            <a:r>
              <a:rPr kumimoji="0" lang="en-US" altLang="en-US" sz="1400" b="0" i="0" u="none" strike="noStrike" cap="none" normalizeH="0" baseline="0" dirty="0" err="1">
                <a:ln>
                  <a:noFill/>
                </a:ln>
                <a:effectLst/>
                <a:latin typeface="Monaco"/>
              </a:rPr>
              <a:t>sleeping','eating','working','playing</a:t>
            </a:r>
            <a:r>
              <a:rPr kumimoji="0" lang="en-US" altLang="en-US" sz="1400" b="0" i="0" u="none" strike="noStrike" cap="none" normalizeH="0" baseline="0" dirty="0">
                <a:ln>
                  <a:noFill/>
                </a:ln>
                <a:effectLst/>
                <a:latin typeface="Monaco"/>
              </a:rPr>
              <a:t>']</a:t>
            </a: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Monaco"/>
              </a:rPr>
              <a:t>cols </a:t>
            </a:r>
            <a:r>
              <a:rPr kumimoji="0" lang="en-US" altLang="en-US" sz="1400" b="1" i="0" u="none" strike="noStrike" cap="none" normalizeH="0" baseline="0" dirty="0">
                <a:ln>
                  <a:noFill/>
                </a:ln>
                <a:effectLst/>
                <a:latin typeface="Monaco"/>
              </a:rPr>
              <a:t>=</a:t>
            </a:r>
            <a:r>
              <a:rPr kumimoji="0" lang="en-US" altLang="en-US" sz="1400" b="0" i="0" u="none" strike="noStrike" cap="none" normalizeH="0" baseline="0" dirty="0">
                <a:ln>
                  <a:noFill/>
                </a:ln>
                <a:effectLst/>
                <a:latin typeface="Monaco"/>
              </a:rPr>
              <a:t> ['</a:t>
            </a:r>
            <a:r>
              <a:rPr kumimoji="0" lang="en-US" altLang="en-US" sz="1400" b="0" i="0" u="none" strike="noStrike" cap="none" normalizeH="0" baseline="0" dirty="0" err="1">
                <a:ln>
                  <a:noFill/>
                </a:ln>
                <a:effectLst/>
                <a:latin typeface="Monaco"/>
              </a:rPr>
              <a:t>c','m','r','b</a:t>
            </a:r>
            <a:r>
              <a:rPr kumimoji="0" lang="en-US" altLang="en-US" sz="1400" b="0" i="0" u="none" strike="noStrike" cap="none" normalizeH="0" baseline="0" dirty="0">
                <a:ln>
                  <a:noFill/>
                </a:ln>
                <a:effectLst/>
                <a:latin typeface="Monaco"/>
              </a:rPr>
              <a:t>']</a:t>
            </a: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Monaco"/>
              </a:rPr>
              <a:t> </a:t>
            </a: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err="1">
                <a:ln>
                  <a:noFill/>
                </a:ln>
                <a:effectLst/>
                <a:latin typeface="Monaco"/>
              </a:rPr>
              <a:t>plt.pie</a:t>
            </a:r>
            <a:r>
              <a:rPr kumimoji="0" lang="en-US" altLang="en-US" sz="1400" b="0" i="0" u="none" strike="noStrike" cap="none" normalizeH="0" baseline="0" dirty="0">
                <a:ln>
                  <a:noFill/>
                </a:ln>
                <a:effectLst/>
                <a:latin typeface="Monaco"/>
              </a:rPr>
              <a:t>(slices,</a:t>
            </a: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Monaco"/>
              </a:rPr>
              <a:t>  labels</a:t>
            </a:r>
            <a:r>
              <a:rPr kumimoji="0" lang="en-US" altLang="en-US" sz="1400" b="1" i="0" u="none" strike="noStrike" cap="none" normalizeH="0" baseline="0" dirty="0">
                <a:ln>
                  <a:noFill/>
                </a:ln>
                <a:effectLst/>
                <a:latin typeface="Monaco"/>
              </a:rPr>
              <a:t>=</a:t>
            </a:r>
            <a:r>
              <a:rPr kumimoji="0" lang="en-US" altLang="en-US" sz="1400" b="0" i="0" u="none" strike="noStrike" cap="none" normalizeH="0" baseline="0" dirty="0">
                <a:ln>
                  <a:noFill/>
                </a:ln>
                <a:effectLst/>
                <a:latin typeface="Monaco"/>
              </a:rPr>
              <a:t>activities,</a:t>
            </a: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Monaco"/>
              </a:rPr>
              <a:t>  colors</a:t>
            </a:r>
            <a:r>
              <a:rPr kumimoji="0" lang="en-US" altLang="en-US" sz="1400" b="1" i="0" u="none" strike="noStrike" cap="none" normalizeH="0" baseline="0" dirty="0">
                <a:ln>
                  <a:noFill/>
                </a:ln>
                <a:effectLst/>
                <a:latin typeface="Monaco"/>
              </a:rPr>
              <a:t>=</a:t>
            </a:r>
            <a:r>
              <a:rPr kumimoji="0" lang="en-US" altLang="en-US" sz="1400" b="0" i="0" u="none" strike="noStrike" cap="none" normalizeH="0" baseline="0" dirty="0">
                <a:ln>
                  <a:noFill/>
                </a:ln>
                <a:effectLst/>
                <a:latin typeface="Monaco"/>
              </a:rPr>
              <a:t>cols,</a:t>
            </a: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Monaco"/>
              </a:rPr>
              <a:t>  </a:t>
            </a:r>
            <a:r>
              <a:rPr kumimoji="0" lang="en-US" altLang="en-US" sz="1400" b="0" i="0" u="none" strike="noStrike" cap="none" normalizeH="0" baseline="0" dirty="0" err="1">
                <a:ln>
                  <a:noFill/>
                </a:ln>
                <a:effectLst/>
                <a:latin typeface="Monaco"/>
              </a:rPr>
              <a:t>startangle</a:t>
            </a:r>
            <a:r>
              <a:rPr kumimoji="0" lang="en-US" altLang="en-US" sz="1400" b="1" i="0" u="none" strike="noStrike" cap="none" normalizeH="0" baseline="0" dirty="0">
                <a:ln>
                  <a:noFill/>
                </a:ln>
                <a:effectLst/>
                <a:latin typeface="Monaco"/>
              </a:rPr>
              <a:t>=</a:t>
            </a:r>
            <a:r>
              <a:rPr kumimoji="0" lang="en-US" altLang="en-US" sz="1400" b="0" i="0" u="none" strike="noStrike" cap="none" normalizeH="0" baseline="0" dirty="0">
                <a:ln>
                  <a:noFill/>
                </a:ln>
                <a:effectLst/>
                <a:latin typeface="Monaco"/>
              </a:rPr>
              <a:t>90,</a:t>
            </a: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Monaco"/>
              </a:rPr>
              <a:t>  shadow</a:t>
            </a:r>
            <a:r>
              <a:rPr kumimoji="0" lang="en-US" altLang="en-US" sz="1400" b="1" i="0" u="none" strike="noStrike" cap="none" normalizeH="0" baseline="0" dirty="0">
                <a:ln>
                  <a:noFill/>
                </a:ln>
                <a:effectLst/>
                <a:latin typeface="Monaco"/>
              </a:rPr>
              <a:t>=</a:t>
            </a:r>
            <a:r>
              <a:rPr kumimoji="0" lang="en-US" altLang="en-US" sz="1400" b="0" i="0" u="none" strike="noStrike" cap="none" normalizeH="0" baseline="0" dirty="0">
                <a:ln>
                  <a:noFill/>
                </a:ln>
                <a:effectLst/>
                <a:latin typeface="Monaco"/>
              </a:rPr>
              <a:t> True,</a:t>
            </a: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Monaco"/>
              </a:rPr>
              <a:t>  explode</a:t>
            </a:r>
            <a:r>
              <a:rPr kumimoji="0" lang="en-US" altLang="en-US" sz="1400" b="1" i="0" u="none" strike="noStrike" cap="none" normalizeH="0" baseline="0" dirty="0">
                <a:ln>
                  <a:noFill/>
                </a:ln>
                <a:effectLst/>
                <a:latin typeface="Monaco"/>
              </a:rPr>
              <a:t>=</a:t>
            </a:r>
            <a:r>
              <a:rPr kumimoji="0" lang="en-US" altLang="en-US" sz="1400" b="0" i="0" u="none" strike="noStrike" cap="none" normalizeH="0" baseline="0" dirty="0">
                <a:ln>
                  <a:noFill/>
                </a:ln>
                <a:effectLst/>
                <a:latin typeface="Monaco"/>
              </a:rPr>
              <a:t>(0,0.1,0,0),</a:t>
            </a: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Monaco"/>
              </a:rPr>
              <a:t>  </a:t>
            </a:r>
            <a:r>
              <a:rPr kumimoji="0" lang="en-US" altLang="en-US" sz="1400" b="0" i="0" u="none" strike="noStrike" cap="none" normalizeH="0" baseline="0" dirty="0" err="1">
                <a:ln>
                  <a:noFill/>
                </a:ln>
                <a:effectLst/>
                <a:latin typeface="Monaco"/>
              </a:rPr>
              <a:t>autopct</a:t>
            </a:r>
            <a:r>
              <a:rPr kumimoji="0" lang="en-US" altLang="en-US" sz="1400" b="1" i="0" u="none" strike="noStrike" cap="none" normalizeH="0" baseline="0" dirty="0">
                <a:ln>
                  <a:noFill/>
                </a:ln>
                <a:effectLst/>
                <a:latin typeface="Monaco"/>
              </a:rPr>
              <a:t>=</a:t>
            </a:r>
            <a:r>
              <a:rPr kumimoji="0" lang="en-US" altLang="en-US" sz="1400" b="0" i="0" u="none" strike="noStrike" cap="none" normalizeH="0" baseline="0" dirty="0">
                <a:ln>
                  <a:noFill/>
                </a:ln>
                <a:effectLst/>
                <a:latin typeface="Monaco"/>
              </a:rPr>
              <a:t>'%1.1f%%')</a:t>
            </a: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Monaco"/>
              </a:rPr>
              <a:t> </a:t>
            </a: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err="1">
                <a:ln>
                  <a:noFill/>
                </a:ln>
                <a:effectLst/>
                <a:latin typeface="Monaco"/>
              </a:rPr>
              <a:t>plt.title</a:t>
            </a:r>
            <a:r>
              <a:rPr kumimoji="0" lang="en-US" altLang="en-US" sz="1400" b="0" i="0" u="none" strike="noStrike" cap="none" normalizeH="0" baseline="0" dirty="0">
                <a:ln>
                  <a:noFill/>
                </a:ln>
                <a:effectLst/>
                <a:latin typeface="Monaco"/>
              </a:rPr>
              <a:t>('Pie Plot')</a:t>
            </a: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err="1">
                <a:ln>
                  <a:noFill/>
                </a:ln>
                <a:effectLst/>
                <a:latin typeface="Monaco"/>
              </a:rPr>
              <a:t>plt.show</a:t>
            </a:r>
            <a:r>
              <a:rPr kumimoji="0" lang="en-US" altLang="en-US" sz="1400" b="0" i="0" u="none" strike="noStrike" cap="none" normalizeH="0" baseline="0" dirty="0">
                <a:ln>
                  <a:noFill/>
                </a:ln>
                <a:effectLst/>
                <a:latin typeface="Monaco"/>
              </a:rPr>
              <a:t>()</a:t>
            </a:r>
            <a:endParaRPr kumimoji="0" lang="en-US" altLang="en-US" sz="1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28021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F37397-35BB-4EBA-A695-F91CF55B542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Output of Program 8</a:t>
            </a:r>
          </a:p>
        </p:txBody>
      </p:sp>
      <p:pic>
        <p:nvPicPr>
          <p:cNvPr id="6" name="Content Placeholder 5">
            <a:extLst>
              <a:ext uri="{FF2B5EF4-FFF2-40B4-BE49-F238E27FC236}">
                <a16:creationId xmlns:a16="http://schemas.microsoft.com/office/drawing/2014/main" id="{41047F29-C999-4E71-BF53-FE851B59F9BC}"/>
              </a:ext>
            </a:extLst>
          </p:cNvPr>
          <p:cNvPicPr>
            <a:picLocks noGrp="1" noChangeAspect="1"/>
          </p:cNvPicPr>
          <p:nvPr>
            <p:ph idx="1"/>
          </p:nvPr>
        </p:nvPicPr>
        <p:blipFill>
          <a:blip r:embed="rId2"/>
          <a:stretch>
            <a:fillRect/>
          </a:stretch>
        </p:blipFill>
        <p:spPr bwMode="auto">
          <a:xfrm>
            <a:off x="4777316" y="969831"/>
            <a:ext cx="6780700" cy="4916008"/>
          </a:xfrm>
          <a:prstGeom prst="rect">
            <a:avLst/>
          </a:prstGeom>
          <a:noFill/>
        </p:spPr>
      </p:pic>
    </p:spTree>
    <p:extLst>
      <p:ext uri="{BB962C8B-B14F-4D97-AF65-F5344CB8AC3E}">
        <p14:creationId xmlns:p14="http://schemas.microsoft.com/office/powerpoint/2010/main" val="422766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F62FB-1AD3-4289-A9A9-BF5617C696C7}"/>
              </a:ext>
            </a:extLst>
          </p:cNvPr>
          <p:cNvSpPr>
            <a:spLocks noGrp="1"/>
          </p:cNvSpPr>
          <p:nvPr>
            <p:ph type="title"/>
          </p:nvPr>
        </p:nvSpPr>
        <p:spPr>
          <a:xfrm>
            <a:off x="686834" y="1153572"/>
            <a:ext cx="3200400" cy="4461163"/>
          </a:xfrm>
        </p:spPr>
        <p:txBody>
          <a:bodyPr>
            <a:normAutofit/>
          </a:bodyPr>
          <a:lstStyle/>
          <a:p>
            <a:r>
              <a:rPr lang="en-US" b="1" i="0" dirty="0">
                <a:solidFill>
                  <a:srgbClr val="FFFFFF"/>
                </a:solidFill>
                <a:effectLst/>
                <a:latin typeface="Open Sans" panose="020B0606030504020204" pitchFamily="34" charset="0"/>
              </a:rPr>
              <a:t>Python Matplotlib : Working With Multiple Plots</a:t>
            </a:r>
            <a:br>
              <a:rPr lang="en-US" b="0" i="0" dirty="0">
                <a:solidFill>
                  <a:srgbClr val="FFFFFF"/>
                </a:solidFill>
                <a:effectLst/>
                <a:latin typeface="Open Sans" panose="020B0606030504020204" pitchFamily="34" charset="0"/>
              </a:rPr>
            </a:br>
            <a:endParaRPr lang="en-IN"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C30AB5C-693F-4AA9-852F-454C6DDD12AF}"/>
              </a:ext>
            </a:extLst>
          </p:cNvPr>
          <p:cNvSpPr>
            <a:spLocks noGrp="1"/>
          </p:cNvSpPr>
          <p:nvPr>
            <p:ph idx="1"/>
          </p:nvPr>
        </p:nvSpPr>
        <p:spPr>
          <a:xfrm>
            <a:off x="4447308" y="591344"/>
            <a:ext cx="6906491" cy="5585619"/>
          </a:xfrm>
        </p:spPr>
        <p:txBody>
          <a:bodyPr anchor="ctr">
            <a:normAutofit/>
          </a:bodyPr>
          <a:lstStyle/>
          <a:p>
            <a:r>
              <a:rPr lang="en-US">
                <a:latin typeface="Open Sans" panose="020B0606030504020204" pitchFamily="34" charset="0"/>
              </a:rPr>
              <a:t>we</a:t>
            </a:r>
            <a:r>
              <a:rPr lang="en-US" b="0" i="0">
                <a:effectLst/>
                <a:latin typeface="Open Sans" panose="020B0606030504020204" pitchFamily="34" charset="0"/>
              </a:rPr>
              <a:t> have discussed about multiple types of plots in python matplotlib such as bar plot, scatter plot, pie plot, area plot etc. </a:t>
            </a:r>
          </a:p>
          <a:p>
            <a:r>
              <a:rPr lang="en-US" b="0" i="0">
                <a:effectLst/>
                <a:latin typeface="Open Sans" panose="020B0606030504020204" pitchFamily="34" charset="0"/>
              </a:rPr>
              <a:t>Now, we will plot multiple plots in single program. </a:t>
            </a:r>
          </a:p>
          <a:p>
            <a:r>
              <a:rPr lang="en-US" b="0" i="0">
                <a:effectLst/>
                <a:latin typeface="Open Sans" panose="020B0606030504020204" pitchFamily="34" charset="0"/>
              </a:rPr>
              <a:t>For this, </a:t>
            </a:r>
            <a:r>
              <a:rPr lang="en-US">
                <a:latin typeface="Open Sans" panose="020B0606030504020204" pitchFamily="34" charset="0"/>
              </a:rPr>
              <a:t>we </a:t>
            </a:r>
            <a:r>
              <a:rPr lang="en-US" b="0" i="0">
                <a:effectLst/>
                <a:latin typeface="Open Sans" panose="020B0606030504020204" pitchFamily="34" charset="0"/>
              </a:rPr>
              <a:t>have to import </a:t>
            </a:r>
            <a:r>
              <a:rPr lang="en-US" b="0" i="0" err="1">
                <a:effectLst/>
                <a:latin typeface="Open Sans" panose="020B0606030504020204" pitchFamily="34" charset="0"/>
              </a:rPr>
              <a:t>numpy</a:t>
            </a:r>
            <a:r>
              <a:rPr lang="en-US" b="0" i="0">
                <a:effectLst/>
                <a:latin typeface="Open Sans" panose="020B0606030504020204" pitchFamily="34" charset="0"/>
              </a:rPr>
              <a:t> module</a:t>
            </a:r>
            <a:endParaRPr lang="en-IN" dirty="0"/>
          </a:p>
        </p:txBody>
      </p:sp>
    </p:spTree>
    <p:extLst>
      <p:ext uri="{BB962C8B-B14F-4D97-AF65-F5344CB8AC3E}">
        <p14:creationId xmlns:p14="http://schemas.microsoft.com/office/powerpoint/2010/main" val="1218916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8AB291-65EB-42FD-8BD3-8A05F2DE0A17}"/>
              </a:ext>
            </a:extLst>
          </p:cNvPr>
          <p:cNvSpPr>
            <a:spLocks noGrp="1"/>
          </p:cNvSpPr>
          <p:nvPr>
            <p:ph type="title"/>
          </p:nvPr>
        </p:nvSpPr>
        <p:spPr>
          <a:xfrm>
            <a:off x="686834" y="1153572"/>
            <a:ext cx="3200400" cy="4461163"/>
          </a:xfrm>
        </p:spPr>
        <p:txBody>
          <a:bodyPr>
            <a:normAutofit/>
          </a:bodyPr>
          <a:lstStyle/>
          <a:p>
            <a:r>
              <a:rPr lang="en-IN">
                <a:solidFill>
                  <a:srgbClr val="FFFFFF"/>
                </a:solidFill>
              </a:rPr>
              <a:t>Program 9</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2">
            <a:extLst>
              <a:ext uri="{FF2B5EF4-FFF2-40B4-BE49-F238E27FC236}">
                <a16:creationId xmlns:a16="http://schemas.microsoft.com/office/drawing/2014/main" id="{755B2953-48C0-465A-A5DB-56F6F47216DF}"/>
              </a:ext>
            </a:extLst>
          </p:cNvPr>
          <p:cNvSpPr>
            <a:spLocks noGrp="1" noChangeArrowheads="1"/>
          </p:cNvSpPr>
          <p:nvPr>
            <p:ph idx="1"/>
          </p:nvPr>
        </p:nvSpPr>
        <p:spPr bwMode="auto">
          <a:xfrm>
            <a:off x="4447308" y="591344"/>
            <a:ext cx="6906491"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b="1" i="0" u="none" strike="noStrike" cap="none" normalizeH="0" baseline="0" dirty="0">
                <a:ln>
                  <a:noFill/>
                </a:ln>
                <a:effectLst/>
                <a:latin typeface="Monaco"/>
              </a:rPr>
              <a:t>import</a:t>
            </a:r>
            <a:r>
              <a:rPr kumimoji="0" lang="en-US" altLang="en-US" b="0" i="0" u="none" strike="noStrike" cap="none" normalizeH="0" baseline="0" dirty="0">
                <a:ln>
                  <a:noFill/>
                </a:ln>
                <a:effectLst/>
                <a:latin typeface="Monaco"/>
              </a:rPr>
              <a:t> </a:t>
            </a:r>
            <a:r>
              <a:rPr kumimoji="0" lang="en-US" altLang="en-US" b="0" i="0" u="none" strike="noStrike" cap="none" normalizeH="0" baseline="0" dirty="0" err="1">
                <a:ln>
                  <a:noFill/>
                </a:ln>
                <a:effectLst/>
                <a:latin typeface="Monaco"/>
              </a:rPr>
              <a:t>numpy</a:t>
            </a:r>
            <a:r>
              <a:rPr kumimoji="0" lang="en-US" altLang="en-US" b="0" i="0" u="none" strike="noStrike" cap="none" normalizeH="0" baseline="0" dirty="0">
                <a:ln>
                  <a:noFill/>
                </a:ln>
                <a:effectLst/>
                <a:latin typeface="Monaco"/>
              </a:rPr>
              <a:t> as np</a:t>
            </a:r>
            <a:endParaRPr kumimoji="0" lang="en-US" altLang="en-US"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b="1" i="0" u="none" strike="noStrike" cap="none" normalizeH="0" baseline="0" dirty="0">
                <a:ln>
                  <a:noFill/>
                </a:ln>
                <a:effectLst/>
                <a:latin typeface="Monaco"/>
              </a:rPr>
              <a:t>import</a:t>
            </a:r>
            <a:r>
              <a:rPr kumimoji="0" lang="en-US" altLang="en-US" b="0" i="0" u="none" strike="noStrike" cap="none" normalizeH="0" baseline="0" dirty="0">
                <a:ln>
                  <a:noFill/>
                </a:ln>
                <a:effectLst/>
                <a:latin typeface="Monaco"/>
              </a:rPr>
              <a:t> </a:t>
            </a:r>
            <a:r>
              <a:rPr kumimoji="0" lang="en-US" altLang="en-US" b="0" i="0" u="none" strike="noStrike" cap="none" normalizeH="0" baseline="0" dirty="0" err="1">
                <a:ln>
                  <a:noFill/>
                </a:ln>
                <a:effectLst/>
                <a:latin typeface="Monaco"/>
              </a:rPr>
              <a:t>matplotlib.pyplot</a:t>
            </a:r>
            <a:r>
              <a:rPr kumimoji="0" lang="en-US" altLang="en-US" b="0" i="0" u="none" strike="noStrike" cap="none" normalizeH="0" baseline="0" dirty="0">
                <a:ln>
                  <a:noFill/>
                </a:ln>
                <a:effectLst/>
                <a:latin typeface="Monaco"/>
              </a:rPr>
              <a:t> as </a:t>
            </a:r>
            <a:r>
              <a:rPr kumimoji="0" lang="en-US" altLang="en-US" b="0" i="0" u="none" strike="noStrike" cap="none" normalizeH="0" baseline="0" dirty="0" err="1">
                <a:ln>
                  <a:noFill/>
                </a:ln>
                <a:effectLst/>
                <a:latin typeface="Monaco"/>
              </a:rPr>
              <a:t>plt</a:t>
            </a:r>
            <a:endParaRPr kumimoji="0" lang="en-US" altLang="en-US"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effectLst/>
                <a:latin typeface="Monaco"/>
              </a:rPr>
              <a:t> </a:t>
            </a:r>
            <a:endParaRPr kumimoji="0" lang="en-US" altLang="en-US"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b="1" i="0" u="none" strike="noStrike" cap="none" normalizeH="0" baseline="0" dirty="0">
                <a:ln>
                  <a:noFill/>
                </a:ln>
                <a:effectLst/>
                <a:latin typeface="Monaco"/>
              </a:rPr>
              <a:t>def</a:t>
            </a:r>
            <a:r>
              <a:rPr kumimoji="0" lang="en-US" altLang="en-US" b="0" i="0" u="none" strike="noStrike" cap="none" normalizeH="0" baseline="0" dirty="0">
                <a:ln>
                  <a:noFill/>
                </a:ln>
                <a:effectLst/>
                <a:latin typeface="Monaco"/>
              </a:rPr>
              <a:t> f(t):</a:t>
            </a:r>
            <a:endParaRPr kumimoji="0" lang="en-US" altLang="en-US"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effectLst/>
                <a:latin typeface="Monaco"/>
              </a:rPr>
              <a:t>    </a:t>
            </a:r>
            <a:r>
              <a:rPr kumimoji="0" lang="en-US" altLang="en-US" b="1" i="0" u="none" strike="noStrike" cap="none" normalizeH="0" baseline="0" dirty="0">
                <a:ln>
                  <a:noFill/>
                </a:ln>
                <a:effectLst/>
                <a:latin typeface="Monaco"/>
              </a:rPr>
              <a:t>return</a:t>
            </a:r>
            <a:r>
              <a:rPr kumimoji="0" lang="en-US" altLang="en-US" b="0" i="0" u="none" strike="noStrike" cap="none" normalizeH="0" baseline="0" dirty="0">
                <a:ln>
                  <a:noFill/>
                </a:ln>
                <a:effectLst/>
                <a:latin typeface="Monaco"/>
              </a:rPr>
              <a:t> </a:t>
            </a:r>
            <a:r>
              <a:rPr kumimoji="0" lang="en-US" altLang="en-US" b="0" i="0" u="none" strike="noStrike" cap="none" normalizeH="0" baseline="0" dirty="0" err="1">
                <a:ln>
                  <a:noFill/>
                </a:ln>
                <a:effectLst/>
                <a:latin typeface="Monaco"/>
              </a:rPr>
              <a:t>np.exp</a:t>
            </a:r>
            <a:r>
              <a:rPr kumimoji="0" lang="en-US" altLang="en-US" b="0" i="0" u="none" strike="noStrike" cap="none" normalizeH="0" baseline="0" dirty="0">
                <a:ln>
                  <a:noFill/>
                </a:ln>
                <a:effectLst/>
                <a:latin typeface="Monaco"/>
              </a:rPr>
              <a:t>(</a:t>
            </a:r>
            <a:r>
              <a:rPr kumimoji="0" lang="en-US" altLang="en-US" b="1" i="0" u="none" strike="noStrike" cap="none" normalizeH="0" baseline="0" dirty="0">
                <a:ln>
                  <a:noFill/>
                </a:ln>
                <a:effectLst/>
                <a:latin typeface="Monaco"/>
              </a:rPr>
              <a:t>-</a:t>
            </a:r>
            <a:r>
              <a:rPr kumimoji="0" lang="en-US" altLang="en-US" b="0" i="0" u="none" strike="noStrike" cap="none" normalizeH="0" baseline="0" dirty="0">
                <a:ln>
                  <a:noFill/>
                </a:ln>
                <a:effectLst/>
                <a:latin typeface="Monaco"/>
              </a:rPr>
              <a:t>t) </a:t>
            </a:r>
            <a:r>
              <a:rPr kumimoji="0" lang="en-US" altLang="en-US" b="1" i="0" u="none" strike="noStrike" cap="none" normalizeH="0" baseline="0" dirty="0">
                <a:ln>
                  <a:noFill/>
                </a:ln>
                <a:effectLst/>
                <a:latin typeface="Monaco"/>
              </a:rPr>
              <a:t>*</a:t>
            </a:r>
            <a:r>
              <a:rPr kumimoji="0" lang="en-US" altLang="en-US" b="0" i="0" u="none" strike="noStrike" cap="none" normalizeH="0" baseline="0" dirty="0">
                <a:ln>
                  <a:noFill/>
                </a:ln>
                <a:effectLst/>
                <a:latin typeface="Monaco"/>
              </a:rPr>
              <a:t> </a:t>
            </a:r>
            <a:r>
              <a:rPr kumimoji="0" lang="en-US" altLang="en-US" b="0" i="0" u="none" strike="noStrike" cap="none" normalizeH="0" baseline="0" dirty="0" err="1">
                <a:ln>
                  <a:noFill/>
                </a:ln>
                <a:effectLst/>
                <a:latin typeface="Monaco"/>
              </a:rPr>
              <a:t>np.cos</a:t>
            </a:r>
            <a:r>
              <a:rPr kumimoji="0" lang="en-US" altLang="en-US" b="0" i="0" u="none" strike="noStrike" cap="none" normalizeH="0" baseline="0" dirty="0">
                <a:ln>
                  <a:noFill/>
                </a:ln>
                <a:effectLst/>
                <a:latin typeface="Monaco"/>
              </a:rPr>
              <a:t>(2</a:t>
            </a:r>
            <a:r>
              <a:rPr kumimoji="0" lang="en-US" altLang="en-US" b="1" i="0" u="none" strike="noStrike" cap="none" normalizeH="0" baseline="0" dirty="0">
                <a:ln>
                  <a:noFill/>
                </a:ln>
                <a:effectLst/>
                <a:latin typeface="Monaco"/>
              </a:rPr>
              <a:t>*</a:t>
            </a:r>
            <a:r>
              <a:rPr kumimoji="0" lang="en-US" altLang="en-US" b="0" i="0" u="none" strike="noStrike" cap="none" normalizeH="0" baseline="0" dirty="0" err="1">
                <a:ln>
                  <a:noFill/>
                </a:ln>
                <a:effectLst/>
                <a:latin typeface="Monaco"/>
              </a:rPr>
              <a:t>np.pi</a:t>
            </a:r>
            <a:r>
              <a:rPr kumimoji="0" lang="en-US" altLang="en-US" b="1" i="0" u="none" strike="noStrike" cap="none" normalizeH="0" baseline="0" dirty="0">
                <a:ln>
                  <a:noFill/>
                </a:ln>
                <a:effectLst/>
                <a:latin typeface="Monaco"/>
              </a:rPr>
              <a:t>*</a:t>
            </a:r>
            <a:r>
              <a:rPr kumimoji="0" lang="en-US" altLang="en-US" b="0" i="0" u="none" strike="noStrike" cap="none" normalizeH="0" baseline="0" dirty="0">
                <a:ln>
                  <a:noFill/>
                </a:ln>
                <a:effectLst/>
                <a:latin typeface="Monaco"/>
              </a:rPr>
              <a:t>t)</a:t>
            </a:r>
            <a:endParaRPr kumimoji="0" lang="en-US" altLang="en-US"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effectLst/>
                <a:latin typeface="Monaco"/>
              </a:rPr>
              <a:t>t1 </a:t>
            </a:r>
            <a:r>
              <a:rPr kumimoji="0" lang="en-US" altLang="en-US" b="1" i="0" u="none" strike="noStrike" cap="none" normalizeH="0" baseline="0" dirty="0">
                <a:ln>
                  <a:noFill/>
                </a:ln>
                <a:effectLst/>
                <a:latin typeface="Monaco"/>
              </a:rPr>
              <a:t>=</a:t>
            </a:r>
            <a:r>
              <a:rPr kumimoji="0" lang="en-US" altLang="en-US" b="0" i="0" u="none" strike="noStrike" cap="none" normalizeH="0" baseline="0" dirty="0">
                <a:ln>
                  <a:noFill/>
                </a:ln>
                <a:effectLst/>
                <a:latin typeface="Monaco"/>
              </a:rPr>
              <a:t> </a:t>
            </a:r>
            <a:r>
              <a:rPr kumimoji="0" lang="en-US" altLang="en-US" b="0" i="0" u="none" strike="noStrike" cap="none" normalizeH="0" baseline="0" dirty="0" err="1">
                <a:ln>
                  <a:noFill/>
                </a:ln>
                <a:effectLst/>
                <a:latin typeface="Monaco"/>
              </a:rPr>
              <a:t>np.arange</a:t>
            </a:r>
            <a:r>
              <a:rPr kumimoji="0" lang="en-US" altLang="en-US" b="0" i="0" u="none" strike="noStrike" cap="none" normalizeH="0" baseline="0" dirty="0">
                <a:ln>
                  <a:noFill/>
                </a:ln>
                <a:effectLst/>
                <a:latin typeface="Monaco"/>
              </a:rPr>
              <a:t>(0.0, 5.0, 0.1)</a:t>
            </a:r>
            <a:endParaRPr kumimoji="0" lang="en-US" altLang="en-US"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effectLst/>
                <a:latin typeface="Monaco"/>
              </a:rPr>
              <a:t>t2 </a:t>
            </a:r>
            <a:r>
              <a:rPr kumimoji="0" lang="en-US" altLang="en-US" b="1" i="0" u="none" strike="noStrike" cap="none" normalizeH="0" baseline="0" dirty="0">
                <a:ln>
                  <a:noFill/>
                </a:ln>
                <a:effectLst/>
                <a:latin typeface="Monaco"/>
              </a:rPr>
              <a:t>=</a:t>
            </a:r>
            <a:r>
              <a:rPr kumimoji="0" lang="en-US" altLang="en-US" b="0" i="0" u="none" strike="noStrike" cap="none" normalizeH="0" baseline="0" dirty="0">
                <a:ln>
                  <a:noFill/>
                </a:ln>
                <a:effectLst/>
                <a:latin typeface="Monaco"/>
              </a:rPr>
              <a:t> </a:t>
            </a:r>
            <a:r>
              <a:rPr kumimoji="0" lang="en-US" altLang="en-US" b="0" i="0" u="none" strike="noStrike" cap="none" normalizeH="0" baseline="0" dirty="0" err="1">
                <a:ln>
                  <a:noFill/>
                </a:ln>
                <a:effectLst/>
                <a:latin typeface="Monaco"/>
              </a:rPr>
              <a:t>np.arange</a:t>
            </a:r>
            <a:r>
              <a:rPr kumimoji="0" lang="en-US" altLang="en-US" b="0" i="0" u="none" strike="noStrike" cap="none" normalizeH="0" baseline="0" dirty="0">
                <a:ln>
                  <a:noFill/>
                </a:ln>
                <a:effectLst/>
                <a:latin typeface="Monaco"/>
              </a:rPr>
              <a:t>(0.0, 5.0, 0.02)</a:t>
            </a:r>
            <a:endParaRPr kumimoji="0" lang="en-US" altLang="en-US"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err="1">
                <a:ln>
                  <a:noFill/>
                </a:ln>
                <a:effectLst/>
                <a:latin typeface="Monaco"/>
              </a:rPr>
              <a:t>plt.subplot</a:t>
            </a:r>
            <a:r>
              <a:rPr kumimoji="0" lang="en-US" altLang="en-US" b="0" i="0" u="none" strike="noStrike" cap="none" normalizeH="0" baseline="0" dirty="0">
                <a:ln>
                  <a:noFill/>
                </a:ln>
                <a:effectLst/>
                <a:latin typeface="Monaco"/>
              </a:rPr>
              <a:t>(221)</a:t>
            </a:r>
            <a:endParaRPr kumimoji="0" lang="en-US" altLang="en-US"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err="1">
                <a:ln>
                  <a:noFill/>
                </a:ln>
                <a:effectLst/>
                <a:latin typeface="Monaco"/>
              </a:rPr>
              <a:t>plt.plot</a:t>
            </a:r>
            <a:r>
              <a:rPr kumimoji="0" lang="en-US" altLang="en-US" b="0" i="0" u="none" strike="noStrike" cap="none" normalizeH="0" baseline="0" dirty="0">
                <a:ln>
                  <a:noFill/>
                </a:ln>
                <a:effectLst/>
                <a:latin typeface="Monaco"/>
              </a:rPr>
              <a:t>(t1, f(t1), '</a:t>
            </a:r>
            <a:r>
              <a:rPr kumimoji="0" lang="en-US" altLang="en-US" b="0" i="0" u="none" strike="noStrike" cap="none" normalizeH="0" baseline="0" dirty="0" err="1">
                <a:ln>
                  <a:noFill/>
                </a:ln>
                <a:effectLst/>
                <a:latin typeface="Monaco"/>
              </a:rPr>
              <a:t>bo</a:t>
            </a:r>
            <a:r>
              <a:rPr kumimoji="0" lang="en-US" altLang="en-US" b="0" i="0" u="none" strike="noStrike" cap="none" normalizeH="0" baseline="0" dirty="0">
                <a:ln>
                  <a:noFill/>
                </a:ln>
                <a:effectLst/>
                <a:latin typeface="Monaco"/>
              </a:rPr>
              <a:t>', t2, f(t2))</a:t>
            </a:r>
            <a:endParaRPr kumimoji="0" lang="en-US" altLang="en-US"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err="1">
                <a:ln>
                  <a:noFill/>
                </a:ln>
                <a:effectLst/>
                <a:latin typeface="Monaco"/>
              </a:rPr>
              <a:t>plt.subplot</a:t>
            </a:r>
            <a:r>
              <a:rPr kumimoji="0" lang="en-US" altLang="en-US" b="0" i="0" u="none" strike="noStrike" cap="none" normalizeH="0" baseline="0" dirty="0">
                <a:ln>
                  <a:noFill/>
                </a:ln>
                <a:effectLst/>
                <a:latin typeface="Monaco"/>
              </a:rPr>
              <a:t>(222)</a:t>
            </a:r>
            <a:endParaRPr kumimoji="0" lang="en-US" altLang="en-US"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err="1">
                <a:ln>
                  <a:noFill/>
                </a:ln>
                <a:effectLst/>
                <a:latin typeface="Monaco"/>
              </a:rPr>
              <a:t>plt.plot</a:t>
            </a:r>
            <a:r>
              <a:rPr kumimoji="0" lang="en-US" altLang="en-US" b="0" i="0" u="none" strike="noStrike" cap="none" normalizeH="0" baseline="0" dirty="0">
                <a:ln>
                  <a:noFill/>
                </a:ln>
                <a:effectLst/>
                <a:latin typeface="Monaco"/>
              </a:rPr>
              <a:t>(t2, </a:t>
            </a:r>
            <a:r>
              <a:rPr kumimoji="0" lang="en-US" altLang="en-US" b="0" i="0" u="none" strike="noStrike" cap="none" normalizeH="0" baseline="0" dirty="0" err="1">
                <a:ln>
                  <a:noFill/>
                </a:ln>
                <a:effectLst/>
                <a:latin typeface="Monaco"/>
              </a:rPr>
              <a:t>np.cos</a:t>
            </a:r>
            <a:r>
              <a:rPr kumimoji="0" lang="en-US" altLang="en-US" b="0" i="0" u="none" strike="noStrike" cap="none" normalizeH="0" baseline="0" dirty="0">
                <a:ln>
                  <a:noFill/>
                </a:ln>
                <a:effectLst/>
                <a:latin typeface="Monaco"/>
              </a:rPr>
              <a:t>(2</a:t>
            </a:r>
            <a:r>
              <a:rPr kumimoji="0" lang="en-US" altLang="en-US" b="1" i="0" u="none" strike="noStrike" cap="none" normalizeH="0" baseline="0" dirty="0">
                <a:ln>
                  <a:noFill/>
                </a:ln>
                <a:effectLst/>
                <a:latin typeface="Monaco"/>
              </a:rPr>
              <a:t>*</a:t>
            </a:r>
            <a:r>
              <a:rPr kumimoji="0" lang="en-US" altLang="en-US" b="0" i="0" u="none" strike="noStrike" cap="none" normalizeH="0" baseline="0" dirty="0" err="1">
                <a:ln>
                  <a:noFill/>
                </a:ln>
                <a:effectLst/>
                <a:latin typeface="Monaco"/>
              </a:rPr>
              <a:t>np.pi</a:t>
            </a:r>
            <a:r>
              <a:rPr kumimoji="0" lang="en-US" altLang="en-US" b="1" i="0" u="none" strike="noStrike" cap="none" normalizeH="0" baseline="0" dirty="0">
                <a:ln>
                  <a:noFill/>
                </a:ln>
                <a:effectLst/>
                <a:latin typeface="Monaco"/>
              </a:rPr>
              <a:t>*</a:t>
            </a:r>
            <a:r>
              <a:rPr kumimoji="0" lang="en-US" altLang="en-US" b="0" i="0" u="none" strike="noStrike" cap="none" normalizeH="0" baseline="0" dirty="0">
                <a:ln>
                  <a:noFill/>
                </a:ln>
                <a:effectLst/>
                <a:latin typeface="Monaco"/>
              </a:rPr>
              <a:t>t2))</a:t>
            </a:r>
            <a:endParaRPr kumimoji="0" lang="en-US" altLang="en-US"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err="1">
                <a:ln>
                  <a:noFill/>
                </a:ln>
                <a:effectLst/>
                <a:latin typeface="Monaco"/>
              </a:rPr>
              <a:t>plt.show</a:t>
            </a:r>
            <a:r>
              <a:rPr kumimoji="0" lang="en-US" altLang="en-US" b="0" i="0" u="none" strike="noStrike" cap="none" normalizeH="0" baseline="0" dirty="0">
                <a:ln>
                  <a:noFill/>
                </a:ln>
                <a:effectLst/>
                <a:latin typeface="Monaco"/>
              </a:rPr>
              <a:t>()</a:t>
            </a: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755696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8B06A7-9CA8-4C67-A74D-EEE6EE1F800A}"/>
              </a:ext>
            </a:extLst>
          </p:cNvPr>
          <p:cNvSpPr>
            <a:spLocks noGrp="1"/>
          </p:cNvSpPr>
          <p:nvPr>
            <p:ph type="title"/>
          </p:nvPr>
        </p:nvSpPr>
        <p:spPr>
          <a:xfrm>
            <a:off x="203200" y="1153572"/>
            <a:ext cx="3684034" cy="4461163"/>
          </a:xfrm>
        </p:spPr>
        <p:txBody>
          <a:bodyPr>
            <a:normAutofit/>
          </a:bodyPr>
          <a:lstStyle/>
          <a:p>
            <a:r>
              <a:rPr lang="en-IN" sz="4100" b="1" dirty="0">
                <a:solidFill>
                  <a:srgbClr val="FFFFFF"/>
                </a:solidFill>
                <a:latin typeface="Open Sans" panose="020B0606030504020204" pitchFamily="34" charset="0"/>
              </a:rPr>
              <a:t>What is Data visualization </a:t>
            </a:r>
            <a:endParaRPr lang="en-IN"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DEFA61F-D7E1-494B-9BE8-2D197F4BEBC5}"/>
              </a:ext>
            </a:extLst>
          </p:cNvPr>
          <p:cNvSpPr>
            <a:spLocks noGrp="1"/>
          </p:cNvSpPr>
          <p:nvPr>
            <p:ph idx="1"/>
          </p:nvPr>
        </p:nvSpPr>
        <p:spPr>
          <a:xfrm>
            <a:off x="4447308" y="591344"/>
            <a:ext cx="6906491" cy="5585619"/>
          </a:xfrm>
        </p:spPr>
        <p:txBody>
          <a:bodyPr anchor="ctr">
            <a:normAutofit/>
          </a:bodyPr>
          <a:lstStyle/>
          <a:p>
            <a:br>
              <a:rPr lang="en-US" b="0" i="0" u="none" strike="noStrike" dirty="0">
                <a:effectLst/>
                <a:latin typeface="Open Sans" panose="020B0606030504020204" pitchFamily="34" charset="0"/>
                <a:hlinkClick r:id="rId2"/>
              </a:rPr>
            </a:br>
            <a:endParaRPr lang="en-IN" dirty="0"/>
          </a:p>
        </p:txBody>
      </p:sp>
      <p:pic>
        <p:nvPicPr>
          <p:cNvPr id="7" name="Picture 6">
            <a:extLst>
              <a:ext uri="{FF2B5EF4-FFF2-40B4-BE49-F238E27FC236}">
                <a16:creationId xmlns:a16="http://schemas.microsoft.com/office/drawing/2014/main" id="{07CF93FD-DA58-4DE8-BF01-C8DC73499B32}"/>
              </a:ext>
            </a:extLst>
          </p:cNvPr>
          <p:cNvPicPr>
            <a:picLocks noChangeAspect="1"/>
          </p:cNvPicPr>
          <p:nvPr/>
        </p:nvPicPr>
        <p:blipFill>
          <a:blip r:embed="rId3"/>
          <a:stretch>
            <a:fillRect/>
          </a:stretch>
        </p:blipFill>
        <p:spPr>
          <a:xfrm>
            <a:off x="4333440" y="1810544"/>
            <a:ext cx="7134225" cy="4142328"/>
          </a:xfrm>
          <a:prstGeom prst="rect">
            <a:avLst/>
          </a:prstGeom>
        </p:spPr>
      </p:pic>
      <p:sp>
        <p:nvSpPr>
          <p:cNvPr id="9" name="TextBox 8">
            <a:extLst>
              <a:ext uri="{FF2B5EF4-FFF2-40B4-BE49-F238E27FC236}">
                <a16:creationId xmlns:a16="http://schemas.microsoft.com/office/drawing/2014/main" id="{F8E7A666-F989-456F-B06E-7E96BD50CF13}"/>
              </a:ext>
            </a:extLst>
          </p:cNvPr>
          <p:cNvSpPr txBox="1"/>
          <p:nvPr/>
        </p:nvSpPr>
        <p:spPr>
          <a:xfrm>
            <a:off x="4167274" y="781464"/>
            <a:ext cx="7186525" cy="892552"/>
          </a:xfrm>
          <a:prstGeom prst="rect">
            <a:avLst/>
          </a:prstGeom>
          <a:noFill/>
        </p:spPr>
        <p:txBody>
          <a:bodyPr wrap="square">
            <a:spAutoFit/>
          </a:bodyPr>
          <a:lstStyle/>
          <a:p>
            <a:r>
              <a:rPr lang="en-IN" sz="2600" dirty="0"/>
              <a:t>Data </a:t>
            </a:r>
            <a:r>
              <a:rPr lang="en-IN" sz="2600" dirty="0">
                <a:latin typeface="Open Sans" panose="020B0604020202020204" pitchFamily="34" charset="0"/>
              </a:rPr>
              <a:t>v</a:t>
            </a:r>
            <a:r>
              <a:rPr lang="en-IN" sz="2600" i="0" dirty="0">
                <a:effectLst/>
                <a:latin typeface="Open Sans" panose="020B0604020202020204" pitchFamily="34" charset="0"/>
              </a:rPr>
              <a:t>isualization</a:t>
            </a:r>
            <a:r>
              <a:rPr lang="en-IN" sz="2600" dirty="0"/>
              <a:t> is representation of data in Pictorial or graph form</a:t>
            </a:r>
          </a:p>
        </p:txBody>
      </p:sp>
    </p:spTree>
    <p:extLst>
      <p:ext uri="{BB962C8B-B14F-4D97-AF65-F5344CB8AC3E}">
        <p14:creationId xmlns:p14="http://schemas.microsoft.com/office/powerpoint/2010/main" val="16211500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E39649-99D6-4B85-ACAC-90B00C3D7CA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Output of Program 9</a:t>
            </a:r>
          </a:p>
        </p:txBody>
      </p:sp>
      <p:pic>
        <p:nvPicPr>
          <p:cNvPr id="5" name="Content Placeholder 4" descr="Chart, line chart, histogram&#10;&#10;Description automatically generated">
            <a:extLst>
              <a:ext uri="{FF2B5EF4-FFF2-40B4-BE49-F238E27FC236}">
                <a16:creationId xmlns:a16="http://schemas.microsoft.com/office/drawing/2014/main" id="{0405A156-EFF8-4438-B1E0-8B67418A7C2B}"/>
              </a:ext>
            </a:extLst>
          </p:cNvPr>
          <p:cNvPicPr>
            <a:picLocks noGrp="1" noChangeAspect="1"/>
          </p:cNvPicPr>
          <p:nvPr>
            <p:ph idx="1"/>
          </p:nvPr>
        </p:nvPicPr>
        <p:blipFill>
          <a:blip r:embed="rId2"/>
          <a:stretch>
            <a:fillRect/>
          </a:stretch>
        </p:blipFill>
        <p:spPr>
          <a:xfrm>
            <a:off x="4777316" y="2020840"/>
            <a:ext cx="6780700" cy="2813990"/>
          </a:xfrm>
          <a:prstGeom prst="rect">
            <a:avLst/>
          </a:prstGeom>
        </p:spPr>
      </p:pic>
    </p:spTree>
    <p:extLst>
      <p:ext uri="{BB962C8B-B14F-4D97-AF65-F5344CB8AC3E}">
        <p14:creationId xmlns:p14="http://schemas.microsoft.com/office/powerpoint/2010/main" val="1375656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F47F5-A0E8-4A88-BA69-9019812547AB}"/>
              </a:ext>
            </a:extLst>
          </p:cNvPr>
          <p:cNvSpPr>
            <a:spLocks noGrp="1"/>
          </p:cNvSpPr>
          <p:nvPr>
            <p:ph type="title"/>
          </p:nvPr>
        </p:nvSpPr>
        <p:spPr>
          <a:xfrm>
            <a:off x="686834" y="1153572"/>
            <a:ext cx="3200400" cy="4461163"/>
          </a:xfrm>
        </p:spPr>
        <p:txBody>
          <a:bodyPr>
            <a:normAutofit/>
          </a:bodyPr>
          <a:lstStyle/>
          <a:p>
            <a:r>
              <a:rPr lang="en-US" b="1" i="0" dirty="0">
                <a:solidFill>
                  <a:srgbClr val="FFFFFF"/>
                </a:solidFill>
                <a:effectLst/>
                <a:latin typeface="Open Sans" panose="020B0606030504020204" pitchFamily="34" charset="0"/>
              </a:rPr>
              <a:t>Python Matplotlib : </a:t>
            </a:r>
            <a:r>
              <a:rPr lang="en-US" b="1" i="0" dirty="0">
                <a:solidFill>
                  <a:srgbClr val="FFFFFF"/>
                </a:solidFill>
                <a:effectLst/>
                <a:latin typeface="sofia-pro"/>
              </a:rPr>
              <a:t>Box Plot </a:t>
            </a:r>
            <a:br>
              <a:rPr lang="en-US" b="0" i="0" dirty="0">
                <a:solidFill>
                  <a:srgbClr val="FFFFFF"/>
                </a:solidFill>
                <a:effectLst/>
                <a:latin typeface="Open Sans" panose="020B0606030504020204" pitchFamily="34" charset="0"/>
              </a:rPr>
            </a:br>
            <a:endParaRPr lang="en-IN" dirty="0">
              <a:solidFill>
                <a:srgbClr val="FFFFFF"/>
              </a:solidFill>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E33BAD3-F75D-4E7C-8F8C-46BCF5C858D7}"/>
              </a:ext>
            </a:extLst>
          </p:cNvPr>
          <p:cNvSpPr>
            <a:spLocks noGrp="1"/>
          </p:cNvSpPr>
          <p:nvPr>
            <p:ph idx="1"/>
          </p:nvPr>
        </p:nvSpPr>
        <p:spPr>
          <a:xfrm>
            <a:off x="4447308" y="591344"/>
            <a:ext cx="6906491" cy="5585619"/>
          </a:xfrm>
        </p:spPr>
        <p:txBody>
          <a:bodyPr anchor="ctr">
            <a:normAutofit/>
          </a:bodyPr>
          <a:lstStyle/>
          <a:p>
            <a:r>
              <a:rPr lang="en-US" sz="2600" b="0" i="0">
                <a:effectLst/>
                <a:latin typeface="urw-din"/>
              </a:rPr>
              <a:t>A </a:t>
            </a:r>
            <a:r>
              <a:rPr lang="en-US" sz="2600" b="1" i="0">
                <a:effectLst/>
                <a:latin typeface="urw-din"/>
              </a:rPr>
              <a:t>Box Plot</a:t>
            </a:r>
            <a:r>
              <a:rPr lang="en-US" sz="2600" b="0" i="0">
                <a:effectLst/>
                <a:latin typeface="urw-din"/>
              </a:rPr>
              <a:t> is also known as </a:t>
            </a:r>
            <a:r>
              <a:rPr lang="en-US" sz="2600" b="1" i="0">
                <a:effectLst/>
                <a:latin typeface="urw-din"/>
              </a:rPr>
              <a:t>Whisker plot</a:t>
            </a:r>
            <a:r>
              <a:rPr lang="en-US" sz="2600" b="0" i="0">
                <a:effectLst/>
                <a:latin typeface="urw-din"/>
              </a:rPr>
              <a:t> is created to display the summary of the set of data values having properties like minimum, first quartile, median, third quartile and maximum</a:t>
            </a:r>
          </a:p>
          <a:p>
            <a:r>
              <a:rPr lang="en-US" sz="2600" b="0" i="0">
                <a:effectLst/>
                <a:latin typeface="urw-din"/>
              </a:rPr>
              <a:t>In the box plot, a box is created from the first quartile to the third quartile, a </a:t>
            </a:r>
            <a:r>
              <a:rPr lang="en-US" sz="2600" b="0" i="0" err="1">
                <a:effectLst/>
                <a:latin typeface="urw-din"/>
              </a:rPr>
              <a:t>verticle</a:t>
            </a:r>
            <a:r>
              <a:rPr lang="en-US" sz="2600" b="0" i="0">
                <a:effectLst/>
                <a:latin typeface="urw-din"/>
              </a:rPr>
              <a:t> line is also there which goes through the box at the median. Here x-axis denotes the data to be plotted while the y-axis shows the frequency distribution.</a:t>
            </a:r>
            <a:endParaRPr lang="en-US" sz="2600">
              <a:latin typeface="urw-din"/>
            </a:endParaRPr>
          </a:p>
          <a:p>
            <a:r>
              <a:rPr kumimoji="0" lang="en-US" altLang="en-US" sz="2600" b="0" i="0" u="none" strike="noStrike" cap="none" normalizeH="0" baseline="0">
                <a:ln>
                  <a:noFill/>
                </a:ln>
                <a:effectLst/>
                <a:latin typeface="urw-din"/>
              </a:rPr>
              <a:t>The </a:t>
            </a:r>
            <a:r>
              <a:rPr kumimoji="0" lang="en-US" altLang="en-US" sz="2600" b="0" i="0" u="sng" strike="noStrike" cap="none" normalizeH="0" baseline="0" err="1">
                <a:ln>
                  <a:noFill/>
                </a:ln>
                <a:effectLst/>
                <a:latin typeface="Arial Unicode MS"/>
                <a:hlinkClick r:id="rId2"/>
              </a:rPr>
              <a:t>matplotlib.pyplot</a:t>
            </a:r>
            <a:r>
              <a:rPr kumimoji="0" lang="en-US" altLang="en-US" sz="2600" b="0" i="0" u="none" strike="noStrike" cap="none" normalizeH="0" baseline="0">
                <a:ln>
                  <a:noFill/>
                </a:ln>
                <a:effectLst/>
                <a:latin typeface="urw-din"/>
              </a:rPr>
              <a:t> module of matplotlib library provides </a:t>
            </a:r>
            <a:r>
              <a:rPr kumimoji="0" lang="en-US" altLang="en-US" sz="2600" b="0" i="0" u="none" strike="noStrike" cap="none" normalizeH="0" baseline="0">
                <a:ln>
                  <a:noFill/>
                </a:ln>
                <a:effectLst/>
                <a:latin typeface="Arial Unicode MS"/>
              </a:rPr>
              <a:t>boxplot()</a:t>
            </a:r>
            <a:r>
              <a:rPr kumimoji="0" lang="en-US" altLang="en-US" sz="2600" b="0" i="0" u="none" strike="noStrike" cap="none" normalizeH="0" baseline="0">
                <a:ln>
                  <a:noFill/>
                </a:ln>
                <a:effectLst/>
                <a:latin typeface="urw-din"/>
              </a:rPr>
              <a:t> function with the help of which we can create box plots</a:t>
            </a:r>
            <a:endParaRPr lang="en-IN" sz="2600"/>
          </a:p>
        </p:txBody>
      </p:sp>
      <p:sp>
        <p:nvSpPr>
          <p:cNvPr id="5" name="Rectangle 2">
            <a:extLst>
              <a:ext uri="{FF2B5EF4-FFF2-40B4-BE49-F238E27FC236}">
                <a16:creationId xmlns:a16="http://schemas.microsoft.com/office/drawing/2014/main" id="{5C4F1604-0981-4141-BB8E-4F9DE7A15BBA}"/>
              </a:ext>
            </a:extLst>
          </p:cNvPr>
          <p:cNvSpPr>
            <a:spLocks noChangeArrowheads="1"/>
          </p:cNvSpPr>
          <p:nvPr/>
        </p:nvSpPr>
        <p:spPr bwMode="auto">
          <a:xfrm>
            <a:off x="0" y="-107722"/>
            <a:ext cx="94578"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solidFill>
                  <a:srgbClr val="40424E"/>
                </a:solidFill>
                <a:effectLst/>
                <a:latin typeface="urw-din"/>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33972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8BBBBE-E145-40E0-AD3A-6946B3CA8435}"/>
              </a:ext>
            </a:extLst>
          </p:cNvPr>
          <p:cNvSpPr>
            <a:spLocks noGrp="1"/>
          </p:cNvSpPr>
          <p:nvPr>
            <p:ph type="title"/>
          </p:nvPr>
        </p:nvSpPr>
        <p:spPr>
          <a:xfrm>
            <a:off x="686834" y="1153572"/>
            <a:ext cx="3200400" cy="4461163"/>
          </a:xfrm>
        </p:spPr>
        <p:txBody>
          <a:bodyPr>
            <a:normAutofit/>
          </a:bodyPr>
          <a:lstStyle/>
          <a:p>
            <a:r>
              <a:rPr lang="en-IN" dirty="0">
                <a:solidFill>
                  <a:srgbClr val="FFFFFF"/>
                </a:solidFill>
              </a:rPr>
              <a:t>Program 10</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1">
            <a:extLst>
              <a:ext uri="{FF2B5EF4-FFF2-40B4-BE49-F238E27FC236}">
                <a16:creationId xmlns:a16="http://schemas.microsoft.com/office/drawing/2014/main" id="{1A0F2687-B266-40CF-BA33-4671373CB5EE}"/>
              </a:ext>
            </a:extLst>
          </p:cNvPr>
          <p:cNvSpPr>
            <a:spLocks noGrp="1" noChangeArrowheads="1"/>
          </p:cNvSpPr>
          <p:nvPr>
            <p:ph idx="1"/>
          </p:nvPr>
        </p:nvSpPr>
        <p:spPr bwMode="auto">
          <a:xfrm>
            <a:off x="4447308" y="591344"/>
            <a:ext cx="6906491" cy="558561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2000" b="1" i="0" u="none" strike="noStrike" cap="none" normalizeH="0" baseline="0" dirty="0">
                <a:ln>
                  <a:noFill/>
                </a:ln>
                <a:effectLst/>
                <a:latin typeface="Consolas" panose="020B0609020204030204" pitchFamily="49" charset="0"/>
              </a:rPr>
              <a:t>import</a:t>
            </a:r>
            <a:r>
              <a:rPr kumimoji="0" lang="en-US" altLang="en-US" sz="2000" b="0" i="0" u="none" strike="noStrike" cap="none" normalizeH="0" baseline="0" dirty="0">
                <a:ln>
                  <a:noFill/>
                </a:ln>
                <a:effectLst/>
                <a:latin typeface="Consolas" panose="020B0609020204030204" pitchFamily="49" charset="0"/>
              </a:rPr>
              <a:t> </a:t>
            </a:r>
            <a:r>
              <a:rPr kumimoji="0" lang="en-US" altLang="en-US" sz="2000" b="0" i="0" u="none" strike="noStrike" cap="none" normalizeH="0" baseline="0" dirty="0" err="1">
                <a:ln>
                  <a:noFill/>
                </a:ln>
                <a:effectLst/>
                <a:latin typeface="Consolas" panose="020B0609020204030204" pitchFamily="49" charset="0"/>
              </a:rPr>
              <a:t>matplotlib.pyplot</a:t>
            </a:r>
            <a:r>
              <a:rPr kumimoji="0" lang="en-US" altLang="en-US" sz="2000" b="0" i="0" u="none" strike="noStrike" cap="none" normalizeH="0" baseline="0" dirty="0">
                <a:ln>
                  <a:noFill/>
                </a:ln>
                <a:effectLst/>
                <a:latin typeface="Consolas" panose="020B0609020204030204" pitchFamily="49" charset="0"/>
              </a:rPr>
              <a:t> as </a:t>
            </a:r>
            <a:r>
              <a:rPr kumimoji="0" lang="en-US" altLang="en-US" sz="2000" b="0" i="0" u="none" strike="noStrike" cap="none" normalizeH="0" baseline="0" dirty="0" err="1">
                <a:ln>
                  <a:noFill/>
                </a:ln>
                <a:effectLst/>
                <a:latin typeface="Consolas" panose="020B0609020204030204" pitchFamily="49" charset="0"/>
              </a:rPr>
              <a:t>plt</a:t>
            </a:r>
            <a:endParaRPr kumimoji="0" lang="en-US" altLang="en-US" sz="20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1" i="0" u="none" strike="noStrike" cap="none" normalizeH="0" baseline="0" dirty="0">
                <a:ln>
                  <a:noFill/>
                </a:ln>
                <a:effectLst/>
                <a:latin typeface="Consolas" panose="020B0609020204030204" pitchFamily="49" charset="0"/>
              </a:rPr>
              <a:t>import</a:t>
            </a:r>
            <a:r>
              <a:rPr kumimoji="0" lang="en-US" altLang="en-US" sz="2000" b="0" i="0" u="none" strike="noStrike" cap="none" normalizeH="0" baseline="0" dirty="0">
                <a:ln>
                  <a:noFill/>
                </a:ln>
                <a:effectLst/>
                <a:latin typeface="Consolas" panose="020B0609020204030204" pitchFamily="49" charset="0"/>
              </a:rPr>
              <a:t> </a:t>
            </a:r>
            <a:r>
              <a:rPr kumimoji="0" lang="en-US" altLang="en-US" sz="2000" b="0" i="0" u="none" strike="noStrike" cap="none" normalizeH="0" baseline="0" dirty="0" err="1">
                <a:ln>
                  <a:noFill/>
                </a:ln>
                <a:effectLst/>
                <a:latin typeface="Consolas" panose="020B0609020204030204" pitchFamily="49" charset="0"/>
              </a:rPr>
              <a:t>numpy</a:t>
            </a:r>
            <a:r>
              <a:rPr kumimoji="0" lang="en-US" altLang="en-US" sz="2000" b="0" i="0" u="none" strike="noStrike" cap="none" normalizeH="0" baseline="0" dirty="0">
                <a:ln>
                  <a:noFill/>
                </a:ln>
                <a:effectLst/>
                <a:latin typeface="Consolas" panose="020B0609020204030204" pitchFamily="49" charset="0"/>
              </a:rPr>
              <a:t> as np</a:t>
            </a:r>
            <a:endParaRPr kumimoji="0" lang="en-US" altLang="en-US" sz="20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Consolas" panose="020B0609020204030204" pitchFamily="49" charset="0"/>
              </a:rPr>
              <a:t>  </a:t>
            </a:r>
            <a:endParaRPr kumimoji="0" lang="en-US" altLang="en-US" sz="20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Consolas" panose="020B0609020204030204" pitchFamily="49" charset="0"/>
              </a:rPr>
              <a:t>  </a:t>
            </a:r>
            <a:endParaRPr kumimoji="0" lang="en-US" altLang="en-US" sz="20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Consolas" panose="020B0609020204030204" pitchFamily="49" charset="0"/>
              </a:rPr>
              <a:t># Creating dataset</a:t>
            </a:r>
            <a:endParaRPr kumimoji="0" lang="en-US" altLang="en-US" sz="20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err="1">
                <a:ln>
                  <a:noFill/>
                </a:ln>
                <a:effectLst/>
                <a:latin typeface="Consolas" panose="020B0609020204030204" pitchFamily="49" charset="0"/>
              </a:rPr>
              <a:t>np.random.seed</a:t>
            </a:r>
            <a:r>
              <a:rPr kumimoji="0" lang="en-US" altLang="en-US" sz="2000" b="0" i="0" u="none" strike="noStrike" cap="none" normalizeH="0" baseline="0" dirty="0">
                <a:ln>
                  <a:noFill/>
                </a:ln>
                <a:effectLst/>
                <a:latin typeface="Consolas" panose="020B0609020204030204" pitchFamily="49" charset="0"/>
              </a:rPr>
              <a:t>(10)</a:t>
            </a:r>
            <a:endParaRPr kumimoji="0" lang="en-US" altLang="en-US" sz="20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Consolas" panose="020B0609020204030204" pitchFamily="49" charset="0"/>
              </a:rPr>
              <a:t>data </a:t>
            </a:r>
            <a:r>
              <a:rPr kumimoji="0" lang="en-US" altLang="en-US" sz="2000" b="1" i="0" u="none" strike="noStrike" cap="none" normalizeH="0" baseline="0" dirty="0">
                <a:ln>
                  <a:noFill/>
                </a:ln>
                <a:effectLst/>
                <a:latin typeface="Consolas" panose="020B0609020204030204" pitchFamily="49" charset="0"/>
              </a:rPr>
              <a:t>=</a:t>
            </a:r>
            <a:r>
              <a:rPr kumimoji="0" lang="en-US" altLang="en-US" sz="2000" b="0" i="0" u="none" strike="noStrike" cap="none" normalizeH="0" baseline="0" dirty="0">
                <a:ln>
                  <a:noFill/>
                </a:ln>
                <a:effectLst/>
                <a:latin typeface="Consolas" panose="020B0609020204030204" pitchFamily="49" charset="0"/>
              </a:rPr>
              <a:t> </a:t>
            </a:r>
            <a:r>
              <a:rPr kumimoji="0" lang="en-US" altLang="en-US" sz="2000" b="0" i="0" u="none" strike="noStrike" cap="none" normalizeH="0" baseline="0" dirty="0" err="1">
                <a:ln>
                  <a:noFill/>
                </a:ln>
                <a:effectLst/>
                <a:latin typeface="Consolas" panose="020B0609020204030204" pitchFamily="49" charset="0"/>
              </a:rPr>
              <a:t>np.random.normal</a:t>
            </a:r>
            <a:r>
              <a:rPr kumimoji="0" lang="en-US" altLang="en-US" sz="2000" b="0" i="0" u="none" strike="noStrike" cap="none" normalizeH="0" baseline="0" dirty="0">
                <a:ln>
                  <a:noFill/>
                </a:ln>
                <a:effectLst/>
                <a:latin typeface="Consolas" panose="020B0609020204030204" pitchFamily="49" charset="0"/>
              </a:rPr>
              <a:t>(100, 20, 200)</a:t>
            </a:r>
            <a:endParaRPr kumimoji="0" lang="en-US" altLang="en-US" sz="20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Consolas" panose="020B0609020204030204" pitchFamily="49" charset="0"/>
              </a:rPr>
              <a:t>  </a:t>
            </a:r>
            <a:endParaRPr kumimoji="0" lang="en-US" altLang="en-US" sz="20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Consolas" panose="020B0609020204030204" pitchFamily="49" charset="0"/>
              </a:rPr>
              <a:t>fig </a:t>
            </a:r>
            <a:r>
              <a:rPr kumimoji="0" lang="en-US" altLang="en-US" sz="2000" b="1" i="0" u="none" strike="noStrike" cap="none" normalizeH="0" baseline="0" dirty="0">
                <a:ln>
                  <a:noFill/>
                </a:ln>
                <a:effectLst/>
                <a:latin typeface="Consolas" panose="020B0609020204030204" pitchFamily="49" charset="0"/>
              </a:rPr>
              <a:t>=</a:t>
            </a:r>
            <a:r>
              <a:rPr kumimoji="0" lang="en-US" altLang="en-US" sz="2000" b="0" i="0" u="none" strike="noStrike" cap="none" normalizeH="0" baseline="0" dirty="0">
                <a:ln>
                  <a:noFill/>
                </a:ln>
                <a:effectLst/>
                <a:latin typeface="Consolas" panose="020B0609020204030204" pitchFamily="49" charset="0"/>
              </a:rPr>
              <a:t> </a:t>
            </a:r>
            <a:r>
              <a:rPr kumimoji="0" lang="en-US" altLang="en-US" sz="2000" b="0" i="0" u="none" strike="noStrike" cap="none" normalizeH="0" baseline="0" dirty="0" err="1">
                <a:ln>
                  <a:noFill/>
                </a:ln>
                <a:effectLst/>
                <a:latin typeface="Consolas" panose="020B0609020204030204" pitchFamily="49" charset="0"/>
              </a:rPr>
              <a:t>plt.figure</a:t>
            </a:r>
            <a:r>
              <a:rPr kumimoji="0" lang="en-US" altLang="en-US" sz="2000" b="0" i="0" u="none" strike="noStrike" cap="none" normalizeH="0" baseline="0" dirty="0">
                <a:ln>
                  <a:noFill/>
                </a:ln>
                <a:effectLst/>
                <a:latin typeface="Consolas" panose="020B0609020204030204" pitchFamily="49" charset="0"/>
              </a:rPr>
              <a:t>(</a:t>
            </a:r>
            <a:r>
              <a:rPr kumimoji="0" lang="en-US" altLang="en-US" sz="2000" b="0" i="0" u="none" strike="noStrike" cap="none" normalizeH="0" baseline="0" dirty="0" err="1">
                <a:ln>
                  <a:noFill/>
                </a:ln>
                <a:effectLst/>
                <a:latin typeface="Consolas" panose="020B0609020204030204" pitchFamily="49" charset="0"/>
              </a:rPr>
              <a:t>figsize</a:t>
            </a:r>
            <a:r>
              <a:rPr kumimoji="0" lang="en-US" altLang="en-US" sz="2000" b="0" i="0" u="none" strike="noStrike" cap="none" normalizeH="0" baseline="0" dirty="0">
                <a:ln>
                  <a:noFill/>
                </a:ln>
                <a:effectLst/>
                <a:latin typeface="Consolas" panose="020B0609020204030204" pitchFamily="49" charset="0"/>
              </a:rPr>
              <a:t> </a:t>
            </a:r>
            <a:r>
              <a:rPr kumimoji="0" lang="en-US" altLang="en-US" sz="2000" b="1" i="0" u="none" strike="noStrike" cap="none" normalizeH="0" baseline="0" dirty="0">
                <a:ln>
                  <a:noFill/>
                </a:ln>
                <a:effectLst/>
                <a:latin typeface="Consolas" panose="020B0609020204030204" pitchFamily="49" charset="0"/>
              </a:rPr>
              <a:t>=</a:t>
            </a:r>
            <a:r>
              <a:rPr kumimoji="0" lang="en-US" altLang="en-US" sz="2000" b="0" i="0" u="none" strike="noStrike" cap="none" normalizeH="0" baseline="0" dirty="0">
                <a:ln>
                  <a:noFill/>
                </a:ln>
                <a:effectLst/>
                <a:latin typeface="Consolas" panose="020B0609020204030204" pitchFamily="49" charset="0"/>
              </a:rPr>
              <a:t>(10, 7))</a:t>
            </a:r>
            <a:endParaRPr kumimoji="0" lang="en-US" altLang="en-US" sz="20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Consolas" panose="020B0609020204030204" pitchFamily="49" charset="0"/>
              </a:rPr>
              <a:t>  </a:t>
            </a:r>
            <a:endParaRPr kumimoji="0" lang="en-US" altLang="en-US" sz="20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Consolas" panose="020B0609020204030204" pitchFamily="49" charset="0"/>
              </a:rPr>
              <a:t># Creating plot</a:t>
            </a:r>
            <a:endParaRPr kumimoji="0" lang="en-US" altLang="en-US" sz="20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err="1">
                <a:ln>
                  <a:noFill/>
                </a:ln>
                <a:effectLst/>
                <a:latin typeface="Consolas" panose="020B0609020204030204" pitchFamily="49" charset="0"/>
              </a:rPr>
              <a:t>plt.boxplot</a:t>
            </a:r>
            <a:r>
              <a:rPr kumimoji="0" lang="en-US" altLang="en-US" sz="2000" b="0" i="0" u="none" strike="noStrike" cap="none" normalizeH="0" baseline="0" dirty="0">
                <a:ln>
                  <a:noFill/>
                </a:ln>
                <a:effectLst/>
                <a:latin typeface="Consolas" panose="020B0609020204030204" pitchFamily="49" charset="0"/>
              </a:rPr>
              <a:t>(data)</a:t>
            </a:r>
            <a:endParaRPr kumimoji="0" lang="en-US" altLang="en-US" sz="20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Consolas" panose="020B0609020204030204" pitchFamily="49" charset="0"/>
              </a:rPr>
              <a:t>  </a:t>
            </a:r>
            <a:endParaRPr kumimoji="0" lang="en-US" altLang="en-US" sz="20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Consolas" panose="020B0609020204030204" pitchFamily="49" charset="0"/>
              </a:rPr>
              <a:t># show plot</a:t>
            </a:r>
            <a:endParaRPr kumimoji="0" lang="en-US" altLang="en-US" sz="20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err="1">
                <a:ln>
                  <a:noFill/>
                </a:ln>
                <a:effectLst/>
                <a:latin typeface="Consolas" panose="020B0609020204030204" pitchFamily="49" charset="0"/>
              </a:rPr>
              <a:t>plt.show</a:t>
            </a:r>
            <a:r>
              <a:rPr kumimoji="0" lang="en-US" altLang="en-US" sz="2000" b="0" i="0" u="none" strike="noStrike" cap="none" normalizeH="0" baseline="0" dirty="0">
                <a:ln>
                  <a:noFill/>
                </a:ln>
                <a:effectLst/>
                <a:latin typeface="Consolas" panose="020B0609020204030204" pitchFamily="49" charset="0"/>
              </a:rPr>
              <a:t>()</a:t>
            </a: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848275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974E27-8D9C-4774-9FB9-0C545B7D7DC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Output of Program 10</a:t>
            </a:r>
          </a:p>
        </p:txBody>
      </p:sp>
      <p:pic>
        <p:nvPicPr>
          <p:cNvPr id="5" name="Content Placeholder 4" descr="Chart, box and whisker chart&#10;&#10;Description automatically generated">
            <a:extLst>
              <a:ext uri="{FF2B5EF4-FFF2-40B4-BE49-F238E27FC236}">
                <a16:creationId xmlns:a16="http://schemas.microsoft.com/office/drawing/2014/main" id="{2FCAD878-730E-4047-A77A-1178AEB165A1}"/>
              </a:ext>
            </a:extLst>
          </p:cNvPr>
          <p:cNvPicPr>
            <a:picLocks noGrp="1" noChangeAspect="1"/>
          </p:cNvPicPr>
          <p:nvPr>
            <p:ph idx="1"/>
          </p:nvPr>
        </p:nvPicPr>
        <p:blipFill>
          <a:blip r:embed="rId2"/>
          <a:stretch>
            <a:fillRect/>
          </a:stretch>
        </p:blipFill>
        <p:spPr>
          <a:xfrm>
            <a:off x="4777316" y="1308867"/>
            <a:ext cx="6780700" cy="4237936"/>
          </a:xfrm>
          <a:prstGeom prst="rect">
            <a:avLst/>
          </a:prstGeom>
        </p:spPr>
      </p:pic>
    </p:spTree>
    <p:extLst>
      <p:ext uri="{BB962C8B-B14F-4D97-AF65-F5344CB8AC3E}">
        <p14:creationId xmlns:p14="http://schemas.microsoft.com/office/powerpoint/2010/main" val="5307179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04E83D-28D0-4BC5-B3E2-ECFACFF18DB3}"/>
              </a:ext>
            </a:extLst>
          </p:cNvPr>
          <p:cNvSpPr>
            <a:spLocks noGrp="1"/>
          </p:cNvSpPr>
          <p:nvPr>
            <p:ph type="title"/>
          </p:nvPr>
        </p:nvSpPr>
        <p:spPr>
          <a:xfrm>
            <a:off x="686834" y="1153572"/>
            <a:ext cx="3200400" cy="4461163"/>
          </a:xfrm>
        </p:spPr>
        <p:txBody>
          <a:bodyPr>
            <a:normAutofit/>
          </a:bodyPr>
          <a:lstStyle/>
          <a:p>
            <a:r>
              <a:rPr lang="en-US" b="1" i="0" dirty="0">
                <a:solidFill>
                  <a:srgbClr val="FFFFFF"/>
                </a:solidFill>
                <a:effectLst/>
                <a:latin typeface="Open Sans" panose="020B0606030504020204" pitchFamily="34" charset="0"/>
              </a:rPr>
              <a:t>Python Matplotlib : </a:t>
            </a:r>
            <a:r>
              <a:rPr lang="en-US" b="1" dirty="0">
                <a:solidFill>
                  <a:srgbClr val="FFFFFF"/>
                </a:solidFill>
                <a:latin typeface="Open Sans" panose="020B0606030504020204" pitchFamily="34" charset="0"/>
              </a:rPr>
              <a:t>Heatmap</a:t>
            </a:r>
            <a:endParaRPr lang="en-IN" b="1" dirty="0">
              <a:solidFill>
                <a:srgbClr val="FFFFFF"/>
              </a:solidFill>
              <a:latin typeface="Open Sans" panose="020B0606030504020204" pitchFamily="34" charset="0"/>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B2B0F83-86B2-4D5C-B368-011B182BACE7}"/>
              </a:ext>
            </a:extLst>
          </p:cNvPr>
          <p:cNvSpPr>
            <a:spLocks noGrp="1"/>
          </p:cNvSpPr>
          <p:nvPr>
            <p:ph idx="1"/>
          </p:nvPr>
        </p:nvSpPr>
        <p:spPr>
          <a:xfrm>
            <a:off x="4167272" y="469900"/>
            <a:ext cx="7186527" cy="5707063"/>
          </a:xfrm>
        </p:spPr>
        <p:txBody>
          <a:bodyPr anchor="ctr">
            <a:normAutofit lnSpcReduction="10000"/>
          </a:bodyPr>
          <a:lstStyle/>
          <a:p>
            <a:r>
              <a:rPr lang="en-US" sz="2400" b="0" i="0" dirty="0">
                <a:effectLst/>
                <a:latin typeface="urw-din"/>
              </a:rPr>
              <a:t>A 2-D Heatmap is a data visualization tool that helps to represent the magnitude of the phenomenon in form of colors</a:t>
            </a:r>
          </a:p>
          <a:p>
            <a:r>
              <a:rPr lang="en-US" sz="3000" dirty="0">
                <a:latin typeface="urw-din"/>
              </a:rPr>
              <a:t>Program 11</a:t>
            </a:r>
          </a:p>
          <a:p>
            <a:endParaRPr lang="en-US" sz="3000" dirty="0">
              <a:latin typeface="urw-din"/>
            </a:endParaRPr>
          </a:p>
          <a:p>
            <a:pPr marL="0" marR="0" lvl="0" indent="0" defTabSz="914400" rtl="0" eaLnBrk="0" fontAlgn="base" latinLnBrk="0" hangingPunct="0">
              <a:spcBef>
                <a:spcPct val="0"/>
              </a:spcBef>
              <a:spcAft>
                <a:spcPct val="0"/>
              </a:spcAft>
              <a:buClrTx/>
              <a:buSzTx/>
              <a:buFontTx/>
              <a:buNone/>
              <a:tabLst/>
            </a:pPr>
            <a:r>
              <a:rPr kumimoji="0" lang="en-US" altLang="en-US" sz="2400" b="0" i="0" u="none" strike="noStrike" cap="none" normalizeH="0" baseline="0" dirty="0">
                <a:ln>
                  <a:noFill/>
                </a:ln>
                <a:effectLst/>
                <a:latin typeface="Consolas" panose="020B0609020204030204" pitchFamily="49" charset="0"/>
              </a:rPr>
              <a:t># Program to plot 2-D Heat map</a:t>
            </a:r>
            <a:endParaRPr kumimoji="0" lang="en-US" altLang="en-US" sz="24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sz="2400" b="0" i="0" u="none" strike="noStrike" cap="none" normalizeH="0" baseline="0" dirty="0">
                <a:ln>
                  <a:noFill/>
                </a:ln>
                <a:effectLst/>
                <a:latin typeface="Consolas" panose="020B0609020204030204" pitchFamily="49" charset="0"/>
              </a:rPr>
              <a:t># using </a:t>
            </a:r>
            <a:r>
              <a:rPr kumimoji="0" lang="en-US" altLang="en-US" sz="2400" b="0" i="0" u="none" strike="noStrike" cap="none" normalizeH="0" baseline="0" dirty="0" err="1">
                <a:ln>
                  <a:noFill/>
                </a:ln>
                <a:effectLst/>
                <a:latin typeface="Consolas" panose="020B0609020204030204" pitchFamily="49" charset="0"/>
              </a:rPr>
              <a:t>matplotlib.pyplot.imshow</a:t>
            </a:r>
            <a:r>
              <a:rPr kumimoji="0" lang="en-US" altLang="en-US" sz="2400" b="0" i="0" u="none" strike="noStrike" cap="none" normalizeH="0" baseline="0" dirty="0">
                <a:ln>
                  <a:noFill/>
                </a:ln>
                <a:effectLst/>
                <a:latin typeface="Consolas" panose="020B0609020204030204" pitchFamily="49" charset="0"/>
              </a:rPr>
              <a:t>() method</a:t>
            </a:r>
            <a:endParaRPr kumimoji="0" lang="en-US" altLang="en-US" sz="24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sz="2400" b="1" i="0" u="none" strike="noStrike" cap="none" normalizeH="0" baseline="0" dirty="0">
                <a:ln>
                  <a:noFill/>
                </a:ln>
                <a:effectLst/>
                <a:latin typeface="Consolas" panose="020B0609020204030204" pitchFamily="49" charset="0"/>
              </a:rPr>
              <a:t>import</a:t>
            </a:r>
            <a:r>
              <a:rPr kumimoji="0" lang="en-US" altLang="en-US" sz="2400" b="0" i="0" u="none" strike="noStrike" cap="none" normalizeH="0" baseline="0" dirty="0">
                <a:ln>
                  <a:noFill/>
                </a:ln>
                <a:effectLst/>
                <a:latin typeface="Consolas" panose="020B0609020204030204" pitchFamily="49" charset="0"/>
              </a:rPr>
              <a:t> </a:t>
            </a:r>
            <a:r>
              <a:rPr kumimoji="0" lang="en-US" altLang="en-US" sz="2400" b="0" i="0" u="none" strike="noStrike" cap="none" normalizeH="0" baseline="0" dirty="0" err="1">
                <a:ln>
                  <a:noFill/>
                </a:ln>
                <a:effectLst/>
                <a:latin typeface="Consolas" panose="020B0609020204030204" pitchFamily="49" charset="0"/>
              </a:rPr>
              <a:t>numpy</a:t>
            </a:r>
            <a:r>
              <a:rPr kumimoji="0" lang="en-US" altLang="en-US" sz="2400" b="0" i="0" u="none" strike="noStrike" cap="none" normalizeH="0" baseline="0" dirty="0">
                <a:ln>
                  <a:noFill/>
                </a:ln>
                <a:effectLst/>
                <a:latin typeface="Consolas" panose="020B0609020204030204" pitchFamily="49" charset="0"/>
              </a:rPr>
              <a:t> as np</a:t>
            </a:r>
            <a:endParaRPr kumimoji="0" lang="en-US" altLang="en-US" sz="24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sz="2400" b="1" i="0" u="none" strike="noStrike" cap="none" normalizeH="0" baseline="0" dirty="0">
                <a:ln>
                  <a:noFill/>
                </a:ln>
                <a:effectLst/>
                <a:latin typeface="Consolas" panose="020B0609020204030204" pitchFamily="49" charset="0"/>
              </a:rPr>
              <a:t>import</a:t>
            </a:r>
            <a:r>
              <a:rPr kumimoji="0" lang="en-US" altLang="en-US" sz="2400" b="0" i="0" u="none" strike="noStrike" cap="none" normalizeH="0" baseline="0" dirty="0">
                <a:ln>
                  <a:noFill/>
                </a:ln>
                <a:effectLst/>
                <a:latin typeface="Consolas" panose="020B0609020204030204" pitchFamily="49" charset="0"/>
              </a:rPr>
              <a:t> </a:t>
            </a:r>
            <a:r>
              <a:rPr kumimoji="0" lang="en-US" altLang="en-US" sz="2400" b="0" i="0" u="none" strike="noStrike" cap="none" normalizeH="0" baseline="0" dirty="0" err="1">
                <a:ln>
                  <a:noFill/>
                </a:ln>
                <a:effectLst/>
                <a:latin typeface="Consolas" panose="020B0609020204030204" pitchFamily="49" charset="0"/>
              </a:rPr>
              <a:t>matplotlib.pyplot</a:t>
            </a:r>
            <a:r>
              <a:rPr kumimoji="0" lang="en-US" altLang="en-US" sz="2400" b="0" i="0" u="none" strike="noStrike" cap="none" normalizeH="0" baseline="0" dirty="0">
                <a:ln>
                  <a:noFill/>
                </a:ln>
                <a:effectLst/>
                <a:latin typeface="Consolas" panose="020B0609020204030204" pitchFamily="49" charset="0"/>
              </a:rPr>
              <a:t> as </a:t>
            </a:r>
            <a:r>
              <a:rPr kumimoji="0" lang="en-US" altLang="en-US" sz="2400" b="0" i="0" u="none" strike="noStrike" cap="none" normalizeH="0" baseline="0" dirty="0" err="1">
                <a:ln>
                  <a:noFill/>
                </a:ln>
                <a:effectLst/>
                <a:latin typeface="Consolas" panose="020B0609020204030204" pitchFamily="49" charset="0"/>
              </a:rPr>
              <a:t>plt</a:t>
            </a:r>
            <a:endParaRPr kumimoji="0" lang="en-US" altLang="en-US" sz="24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sz="2400" b="0" i="0" u="none" strike="noStrike" cap="none" normalizeH="0" baseline="0" dirty="0">
                <a:ln>
                  <a:noFill/>
                </a:ln>
                <a:effectLst/>
                <a:latin typeface="Consolas" panose="020B0609020204030204" pitchFamily="49" charset="0"/>
              </a:rPr>
              <a:t>  </a:t>
            </a:r>
            <a:endParaRPr kumimoji="0" lang="en-US" altLang="en-US" sz="24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sz="2400" b="0" i="0" u="none" strike="noStrike" cap="none" normalizeH="0" baseline="0" dirty="0">
                <a:ln>
                  <a:noFill/>
                </a:ln>
                <a:effectLst/>
                <a:latin typeface="Consolas" panose="020B0609020204030204" pitchFamily="49" charset="0"/>
              </a:rPr>
              <a:t>data </a:t>
            </a:r>
            <a:r>
              <a:rPr kumimoji="0" lang="en-US" altLang="en-US" sz="2400" b="1" i="0" u="none" strike="noStrike" cap="none" normalizeH="0" baseline="0" dirty="0">
                <a:ln>
                  <a:noFill/>
                </a:ln>
                <a:effectLst/>
                <a:latin typeface="Consolas" panose="020B0609020204030204" pitchFamily="49" charset="0"/>
              </a:rPr>
              <a:t>=</a:t>
            </a:r>
            <a:r>
              <a:rPr kumimoji="0" lang="en-US" altLang="en-US" sz="2400" b="0" i="0" u="none" strike="noStrike" cap="none" normalizeH="0" baseline="0" dirty="0">
                <a:ln>
                  <a:noFill/>
                </a:ln>
                <a:effectLst/>
                <a:latin typeface="Consolas" panose="020B0609020204030204" pitchFamily="49" charset="0"/>
              </a:rPr>
              <a:t> </a:t>
            </a:r>
            <a:r>
              <a:rPr kumimoji="0" lang="en-US" altLang="en-US" sz="2400" b="0" i="0" u="none" strike="noStrike" cap="none" normalizeH="0" baseline="0" dirty="0" err="1">
                <a:ln>
                  <a:noFill/>
                </a:ln>
                <a:effectLst/>
                <a:latin typeface="Consolas" panose="020B0609020204030204" pitchFamily="49" charset="0"/>
              </a:rPr>
              <a:t>np.random.random</a:t>
            </a:r>
            <a:r>
              <a:rPr kumimoji="0" lang="en-US" altLang="en-US" sz="2400" b="0" i="0" u="none" strike="noStrike" cap="none" normalizeH="0" baseline="0" dirty="0">
                <a:ln>
                  <a:noFill/>
                </a:ln>
                <a:effectLst/>
                <a:latin typeface="Consolas" panose="020B0609020204030204" pitchFamily="49" charset="0"/>
              </a:rPr>
              <a:t>(( 12 , 12 ))</a:t>
            </a:r>
            <a:endParaRPr kumimoji="0" lang="en-US" altLang="en-US" sz="24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sz="2400" b="0" i="0" u="none" strike="noStrike" cap="none" normalizeH="0" baseline="0" dirty="0" err="1">
                <a:ln>
                  <a:noFill/>
                </a:ln>
                <a:effectLst/>
                <a:latin typeface="Consolas" panose="020B0609020204030204" pitchFamily="49" charset="0"/>
              </a:rPr>
              <a:t>plt.imshow</a:t>
            </a:r>
            <a:r>
              <a:rPr kumimoji="0" lang="en-US" altLang="en-US" sz="2400" b="0" i="0" u="none" strike="noStrike" cap="none" normalizeH="0" baseline="0" dirty="0">
                <a:ln>
                  <a:noFill/>
                </a:ln>
                <a:effectLst/>
                <a:latin typeface="Consolas" panose="020B0609020204030204" pitchFamily="49" charset="0"/>
              </a:rPr>
              <a:t>( data , </a:t>
            </a:r>
            <a:r>
              <a:rPr kumimoji="0" lang="en-US" altLang="en-US" sz="2400" b="0" i="0" u="none" strike="noStrike" cap="none" normalizeH="0" baseline="0" dirty="0" err="1">
                <a:ln>
                  <a:noFill/>
                </a:ln>
                <a:effectLst/>
                <a:latin typeface="Consolas" panose="020B0609020204030204" pitchFamily="49" charset="0"/>
              </a:rPr>
              <a:t>cmap</a:t>
            </a:r>
            <a:r>
              <a:rPr kumimoji="0" lang="en-US" altLang="en-US" sz="2400" b="0" i="0" u="none" strike="noStrike" cap="none" normalizeH="0" baseline="0" dirty="0">
                <a:ln>
                  <a:noFill/>
                </a:ln>
                <a:effectLst/>
                <a:latin typeface="Consolas" panose="020B0609020204030204" pitchFamily="49" charset="0"/>
              </a:rPr>
              <a:t> </a:t>
            </a:r>
            <a:r>
              <a:rPr kumimoji="0" lang="en-US" altLang="en-US" sz="2400" b="1" i="0" u="none" strike="noStrike" cap="none" normalizeH="0" baseline="0" dirty="0">
                <a:ln>
                  <a:noFill/>
                </a:ln>
                <a:effectLst/>
                <a:latin typeface="Consolas" panose="020B0609020204030204" pitchFamily="49" charset="0"/>
              </a:rPr>
              <a:t>=</a:t>
            </a:r>
            <a:r>
              <a:rPr kumimoji="0" lang="en-US" altLang="en-US" sz="2400" b="0" i="0" u="none" strike="noStrike" cap="none" normalizeH="0" baseline="0" dirty="0">
                <a:ln>
                  <a:noFill/>
                </a:ln>
                <a:effectLst/>
                <a:latin typeface="Consolas" panose="020B0609020204030204" pitchFamily="49" charset="0"/>
              </a:rPr>
              <a:t> 'autumn' , interpolation </a:t>
            </a:r>
            <a:r>
              <a:rPr kumimoji="0" lang="en-US" altLang="en-US" sz="2400" b="1" i="0" u="none" strike="noStrike" cap="none" normalizeH="0" baseline="0" dirty="0">
                <a:ln>
                  <a:noFill/>
                </a:ln>
                <a:effectLst/>
                <a:latin typeface="Consolas" panose="020B0609020204030204" pitchFamily="49" charset="0"/>
              </a:rPr>
              <a:t>=</a:t>
            </a:r>
            <a:r>
              <a:rPr kumimoji="0" lang="en-US" altLang="en-US" sz="2400" b="0" i="0" u="none" strike="noStrike" cap="none" normalizeH="0" baseline="0" dirty="0">
                <a:ln>
                  <a:noFill/>
                </a:ln>
                <a:effectLst/>
                <a:latin typeface="Consolas" panose="020B0609020204030204" pitchFamily="49" charset="0"/>
              </a:rPr>
              <a:t> 'nearest' )</a:t>
            </a:r>
            <a:endParaRPr kumimoji="0" lang="en-US" altLang="en-US" sz="24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sz="2400" b="0" i="0" u="none" strike="noStrike" cap="none" normalizeH="0" baseline="0" dirty="0">
                <a:ln>
                  <a:noFill/>
                </a:ln>
                <a:effectLst/>
                <a:latin typeface="Consolas" panose="020B0609020204030204" pitchFamily="49" charset="0"/>
              </a:rPr>
              <a:t>  </a:t>
            </a:r>
            <a:endParaRPr kumimoji="0" lang="en-US" altLang="en-US" sz="24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sz="2400" b="0" i="0" u="none" strike="noStrike" cap="none" normalizeH="0" baseline="0" dirty="0" err="1">
                <a:ln>
                  <a:noFill/>
                </a:ln>
                <a:effectLst/>
                <a:latin typeface="Consolas" panose="020B0609020204030204" pitchFamily="49" charset="0"/>
              </a:rPr>
              <a:t>plt.title</a:t>
            </a:r>
            <a:r>
              <a:rPr kumimoji="0" lang="en-US" altLang="en-US" sz="2400" b="0" i="0" u="none" strike="noStrike" cap="none" normalizeH="0" baseline="0" dirty="0">
                <a:ln>
                  <a:noFill/>
                </a:ln>
                <a:effectLst/>
                <a:latin typeface="Consolas" panose="020B0609020204030204" pitchFamily="49" charset="0"/>
              </a:rPr>
              <a:t>( "2-D Heat Map" )</a:t>
            </a:r>
            <a:endParaRPr kumimoji="0" lang="en-US" altLang="en-US" sz="24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sz="2400" b="0" i="0" u="none" strike="noStrike" cap="none" normalizeH="0" baseline="0" dirty="0" err="1">
                <a:ln>
                  <a:noFill/>
                </a:ln>
                <a:effectLst/>
                <a:latin typeface="Consolas" panose="020B0609020204030204" pitchFamily="49" charset="0"/>
              </a:rPr>
              <a:t>plt.show</a:t>
            </a:r>
            <a:r>
              <a:rPr kumimoji="0" lang="en-US" altLang="en-US" sz="2400" b="0" i="0" u="none" strike="noStrike" cap="none" normalizeH="0" baseline="0" dirty="0">
                <a:ln>
                  <a:noFill/>
                </a:ln>
                <a:effectLst/>
                <a:latin typeface="Consolas" panose="020B0609020204030204" pitchFamily="49" charset="0"/>
              </a:rPr>
              <a:t>()</a:t>
            </a:r>
            <a:endParaRPr kumimoji="0" lang="en-US" altLang="en-US" sz="2400" b="0" i="0" u="none" strike="noStrike" cap="none" normalizeH="0" baseline="0" dirty="0">
              <a:ln>
                <a:noFill/>
              </a:ln>
              <a:effectLst/>
              <a:latin typeface="Arial" panose="020B0604020202020204" pitchFamily="34" charset="0"/>
            </a:endParaRPr>
          </a:p>
          <a:p>
            <a:endParaRPr lang="en-IN" sz="2400" dirty="0"/>
          </a:p>
        </p:txBody>
      </p:sp>
      <p:sp>
        <p:nvSpPr>
          <p:cNvPr id="4" name="Rectangle 1">
            <a:extLst>
              <a:ext uri="{FF2B5EF4-FFF2-40B4-BE49-F238E27FC236}">
                <a16:creationId xmlns:a16="http://schemas.microsoft.com/office/drawing/2014/main" id="{0C998239-53E1-448E-AC53-66FA4B4ADA3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906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89F3FA-70D4-4B9D-BFEC-FF5488E4F1C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Output of program 11</a:t>
            </a:r>
          </a:p>
        </p:txBody>
      </p:sp>
      <p:pic>
        <p:nvPicPr>
          <p:cNvPr id="5" name="Content Placeholder 4" descr="Chart&#10;&#10;Description automatically generated with medium confidence">
            <a:extLst>
              <a:ext uri="{FF2B5EF4-FFF2-40B4-BE49-F238E27FC236}">
                <a16:creationId xmlns:a16="http://schemas.microsoft.com/office/drawing/2014/main" id="{B23287E6-3B79-4EDB-B8CC-16DB4EC35076}"/>
              </a:ext>
            </a:extLst>
          </p:cNvPr>
          <p:cNvPicPr>
            <a:picLocks noGrp="1" noChangeAspect="1"/>
          </p:cNvPicPr>
          <p:nvPr>
            <p:ph idx="1"/>
          </p:nvPr>
        </p:nvPicPr>
        <p:blipFill>
          <a:blip r:embed="rId2"/>
          <a:stretch>
            <a:fillRect/>
          </a:stretch>
        </p:blipFill>
        <p:spPr>
          <a:xfrm>
            <a:off x="5132931" y="643466"/>
            <a:ext cx="6069470" cy="5568739"/>
          </a:xfrm>
          <a:prstGeom prst="rect">
            <a:avLst/>
          </a:prstGeom>
        </p:spPr>
      </p:pic>
    </p:spTree>
    <p:extLst>
      <p:ext uri="{BB962C8B-B14F-4D97-AF65-F5344CB8AC3E}">
        <p14:creationId xmlns:p14="http://schemas.microsoft.com/office/powerpoint/2010/main" val="142517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7188D7-668C-449A-AD96-EC1C4D65FB4A}"/>
              </a:ext>
            </a:extLst>
          </p:cNvPr>
          <p:cNvSpPr>
            <a:spLocks noGrp="1"/>
          </p:cNvSpPr>
          <p:nvPr>
            <p:ph type="title"/>
          </p:nvPr>
        </p:nvSpPr>
        <p:spPr>
          <a:xfrm>
            <a:off x="686834" y="1153572"/>
            <a:ext cx="3200400" cy="4461163"/>
          </a:xfrm>
        </p:spPr>
        <p:txBody>
          <a:bodyPr>
            <a:normAutofit/>
          </a:bodyPr>
          <a:lstStyle/>
          <a:p>
            <a:r>
              <a:rPr lang="en-IN" sz="4100" b="1" i="0" dirty="0">
                <a:solidFill>
                  <a:srgbClr val="FFFFFF"/>
                </a:solidFill>
                <a:effectLst/>
                <a:latin typeface="Open Sans" panose="020B0606030504020204" pitchFamily="34" charset="0"/>
              </a:rPr>
              <a:t>What Is Python Matplotlib?</a:t>
            </a:r>
            <a:br>
              <a:rPr lang="en-IN" sz="4100" b="0" i="0" dirty="0">
                <a:solidFill>
                  <a:srgbClr val="FFFFFF"/>
                </a:solidFill>
                <a:effectLst/>
                <a:latin typeface="Open Sans" panose="020B0606030504020204" pitchFamily="34" charset="0"/>
              </a:rPr>
            </a:br>
            <a:endParaRPr lang="en-IN" sz="4100"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872B609-28D1-42F9-9415-3A202FF959B6}"/>
              </a:ext>
            </a:extLst>
          </p:cNvPr>
          <p:cNvSpPr>
            <a:spLocks noGrp="1"/>
          </p:cNvSpPr>
          <p:nvPr>
            <p:ph idx="1"/>
          </p:nvPr>
        </p:nvSpPr>
        <p:spPr>
          <a:xfrm>
            <a:off x="4447308" y="591344"/>
            <a:ext cx="6906491" cy="5585619"/>
          </a:xfrm>
        </p:spPr>
        <p:txBody>
          <a:bodyPr anchor="ctr">
            <a:normAutofit/>
          </a:bodyPr>
          <a:lstStyle/>
          <a:p>
            <a:r>
              <a:rPr lang="en-US" b="1" i="0" dirty="0" err="1">
                <a:effectLst/>
                <a:latin typeface="Open Sans" panose="020B0606030504020204" pitchFamily="34" charset="0"/>
              </a:rPr>
              <a:t>matplotlib.pyplot</a:t>
            </a:r>
            <a:r>
              <a:rPr lang="en-US" b="0" i="0" dirty="0">
                <a:effectLst/>
                <a:latin typeface="Open Sans" panose="020B0606030504020204" pitchFamily="34" charset="0"/>
              </a:rPr>
              <a:t> is a plotting library used for 2D graphics in python programming language. </a:t>
            </a:r>
          </a:p>
          <a:p>
            <a:r>
              <a:rPr lang="en-US" b="0" i="0" dirty="0">
                <a:effectLst/>
                <a:latin typeface="Open Sans" panose="020B0606030504020204" pitchFamily="34" charset="0"/>
              </a:rPr>
              <a:t>It can be used in python scripts, shell, web application servers and other graphical user interface toolkits.</a:t>
            </a:r>
            <a:endParaRPr lang="en-IN" dirty="0"/>
          </a:p>
        </p:txBody>
      </p:sp>
    </p:spTree>
    <p:extLst>
      <p:ext uri="{BB962C8B-B14F-4D97-AF65-F5344CB8AC3E}">
        <p14:creationId xmlns:p14="http://schemas.microsoft.com/office/powerpoint/2010/main" val="1883697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332578-C197-4C88-B8FC-2665ACF88AB6}"/>
              </a:ext>
            </a:extLst>
          </p:cNvPr>
          <p:cNvSpPr>
            <a:spLocks noGrp="1"/>
          </p:cNvSpPr>
          <p:nvPr>
            <p:ph type="title"/>
          </p:nvPr>
        </p:nvSpPr>
        <p:spPr>
          <a:xfrm>
            <a:off x="686834" y="1153572"/>
            <a:ext cx="3200400" cy="4461163"/>
          </a:xfrm>
        </p:spPr>
        <p:txBody>
          <a:bodyPr>
            <a:normAutofit/>
          </a:bodyPr>
          <a:lstStyle/>
          <a:p>
            <a:r>
              <a:rPr lang="en-US" b="1" i="0">
                <a:solidFill>
                  <a:srgbClr val="FFFFFF"/>
                </a:solidFill>
                <a:effectLst/>
                <a:latin typeface="Open Sans" panose="020B0606030504020204" pitchFamily="34" charset="0"/>
              </a:rPr>
              <a:t>What is Matplotlib used for?</a:t>
            </a:r>
            <a:br>
              <a:rPr lang="en-US" b="0" i="0">
                <a:solidFill>
                  <a:srgbClr val="FFFFFF"/>
                </a:solidFill>
                <a:effectLst/>
                <a:latin typeface="Open Sans" panose="020B0606030504020204" pitchFamily="34" charset="0"/>
              </a:rPr>
            </a:br>
            <a:endParaRPr lang="en-IN">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EAAB03B-1FFC-497A-9FE2-812309B1CB61}"/>
              </a:ext>
            </a:extLst>
          </p:cNvPr>
          <p:cNvSpPr>
            <a:spLocks noGrp="1"/>
          </p:cNvSpPr>
          <p:nvPr>
            <p:ph idx="1"/>
          </p:nvPr>
        </p:nvSpPr>
        <p:spPr>
          <a:xfrm>
            <a:off x="4447308" y="591344"/>
            <a:ext cx="6906491" cy="5585619"/>
          </a:xfrm>
        </p:spPr>
        <p:txBody>
          <a:bodyPr anchor="ctr">
            <a:normAutofit/>
          </a:bodyPr>
          <a:lstStyle/>
          <a:p>
            <a:r>
              <a:rPr lang="en-US" b="0" i="0" err="1">
                <a:effectLst/>
                <a:latin typeface="Open Sans" panose="020B0606030504020204" pitchFamily="34" charset="0"/>
              </a:rPr>
              <a:t>Matploitlib</a:t>
            </a:r>
            <a:r>
              <a:rPr lang="en-US" b="0" i="0">
                <a:effectLst/>
                <a:latin typeface="Open Sans" panose="020B0606030504020204" pitchFamily="34" charset="0"/>
              </a:rPr>
              <a:t> is a Python Library used for plotting, this python library provides and objected-oriented APIs for integrating plots into applications.</a:t>
            </a:r>
            <a:endParaRPr lang="en-IN" dirty="0"/>
          </a:p>
        </p:txBody>
      </p:sp>
    </p:spTree>
    <p:extLst>
      <p:ext uri="{BB962C8B-B14F-4D97-AF65-F5344CB8AC3E}">
        <p14:creationId xmlns:p14="http://schemas.microsoft.com/office/powerpoint/2010/main" val="2561856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BF2D2C-1572-4927-BD4F-327952B5B2D6}"/>
              </a:ext>
            </a:extLst>
          </p:cNvPr>
          <p:cNvSpPr>
            <a:spLocks noGrp="1"/>
          </p:cNvSpPr>
          <p:nvPr>
            <p:ph type="title"/>
          </p:nvPr>
        </p:nvSpPr>
        <p:spPr>
          <a:xfrm>
            <a:off x="686834" y="1153572"/>
            <a:ext cx="3200400" cy="4461163"/>
          </a:xfrm>
        </p:spPr>
        <p:txBody>
          <a:bodyPr>
            <a:normAutofit/>
          </a:bodyPr>
          <a:lstStyle/>
          <a:p>
            <a:r>
              <a:rPr lang="en-US" b="1" i="0">
                <a:solidFill>
                  <a:srgbClr val="FFFFFF"/>
                </a:solidFill>
                <a:effectLst/>
                <a:latin typeface="Open Sans" panose="020B0606030504020204" pitchFamily="34" charset="0"/>
              </a:rPr>
              <a:t>Is Matplotlib Included in Python?</a:t>
            </a:r>
            <a:br>
              <a:rPr lang="en-US" b="0" i="0">
                <a:solidFill>
                  <a:srgbClr val="FFFFFF"/>
                </a:solidFill>
                <a:effectLst/>
                <a:latin typeface="Open Sans" panose="020B0606030504020204" pitchFamily="34" charset="0"/>
              </a:rPr>
            </a:br>
            <a:endParaRPr lang="en-IN">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5F4DF84-58A6-4795-839B-2E014B1DD645}"/>
              </a:ext>
            </a:extLst>
          </p:cNvPr>
          <p:cNvSpPr>
            <a:spLocks noGrp="1"/>
          </p:cNvSpPr>
          <p:nvPr>
            <p:ph idx="1"/>
          </p:nvPr>
        </p:nvSpPr>
        <p:spPr>
          <a:xfrm>
            <a:off x="4447308" y="591344"/>
            <a:ext cx="6906491" cy="5585619"/>
          </a:xfrm>
        </p:spPr>
        <p:txBody>
          <a:bodyPr anchor="ctr">
            <a:normAutofit lnSpcReduction="10000"/>
          </a:bodyPr>
          <a:lstStyle/>
          <a:p>
            <a:r>
              <a:rPr lang="en-US" sz="2000" b="0" i="0" dirty="0">
                <a:effectLst/>
                <a:latin typeface="Open Sans" panose="020B0606030504020204" pitchFamily="34" charset="0"/>
              </a:rPr>
              <a:t>Matplotlib is not a part of the Standard Libraries which is installed by default when Python, </a:t>
            </a:r>
          </a:p>
          <a:p>
            <a:r>
              <a:rPr lang="en-US" sz="2000" b="0" i="0" dirty="0">
                <a:effectLst/>
                <a:latin typeface="Open Sans" panose="020B0606030504020204" pitchFamily="34" charset="0"/>
              </a:rPr>
              <a:t>there are several toolkits which are available that extend python matplotlib functionality. </a:t>
            </a:r>
          </a:p>
          <a:p>
            <a:r>
              <a:rPr lang="en-US" sz="2000" b="0" i="0" dirty="0">
                <a:effectLst/>
                <a:latin typeface="Open Sans" panose="020B0606030504020204" pitchFamily="34" charset="0"/>
              </a:rPr>
              <a:t>Some of them are separate downloads, others can be shipped with the matplotlib source code but have external dependencies.</a:t>
            </a:r>
          </a:p>
          <a:p>
            <a:pPr>
              <a:buFont typeface="Arial" panose="020B0604020202020204" pitchFamily="34" charset="0"/>
              <a:buChar char="•"/>
            </a:pPr>
            <a:r>
              <a:rPr lang="en-US" sz="2000" b="1" i="0" dirty="0" err="1">
                <a:effectLst/>
                <a:latin typeface="Open Sans" panose="020B0606030504020204" pitchFamily="34" charset="0"/>
              </a:rPr>
              <a:t>Basemap</a:t>
            </a:r>
            <a:r>
              <a:rPr lang="en-US" sz="2000" b="0" i="0" dirty="0">
                <a:effectLst/>
                <a:latin typeface="Open Sans" panose="020B0606030504020204" pitchFamily="34" charset="0"/>
              </a:rPr>
              <a:t>: It is a map plotting toolkit with various map projections, coastlines and political boundaries.</a:t>
            </a:r>
          </a:p>
          <a:p>
            <a:pPr>
              <a:buFont typeface="Arial" panose="020B0604020202020204" pitchFamily="34" charset="0"/>
              <a:buChar char="•"/>
            </a:pPr>
            <a:r>
              <a:rPr lang="en-US" sz="2000" b="1" i="0" dirty="0" err="1">
                <a:effectLst/>
                <a:latin typeface="Open Sans" panose="020B0606030504020204" pitchFamily="34" charset="0"/>
              </a:rPr>
              <a:t>Cartopy</a:t>
            </a:r>
            <a:r>
              <a:rPr lang="en-US" sz="2000" b="0" i="0" dirty="0">
                <a:effectLst/>
                <a:latin typeface="Open Sans" panose="020B0606030504020204" pitchFamily="34" charset="0"/>
              </a:rPr>
              <a:t>: It is a mapping library featuring object-oriented map projection definitions, and arbitrary point, line, polygon and image transformation capabilities.</a:t>
            </a:r>
          </a:p>
          <a:p>
            <a:pPr>
              <a:buFont typeface="Arial" panose="020B0604020202020204" pitchFamily="34" charset="0"/>
              <a:buChar char="•"/>
            </a:pPr>
            <a:r>
              <a:rPr lang="en-US" sz="2000" b="1" i="0" dirty="0">
                <a:effectLst/>
                <a:latin typeface="Open Sans" panose="020B0606030504020204" pitchFamily="34" charset="0"/>
              </a:rPr>
              <a:t>Excel tools</a:t>
            </a:r>
            <a:r>
              <a:rPr lang="en-US" sz="2000" b="0" i="0" dirty="0">
                <a:effectLst/>
                <a:latin typeface="Open Sans" panose="020B0606030504020204" pitchFamily="34" charset="0"/>
              </a:rPr>
              <a:t>: Matplotlib provides utilities for exchanging data with Microsoft Excel.</a:t>
            </a:r>
          </a:p>
          <a:p>
            <a:pPr>
              <a:buFont typeface="Arial" panose="020B0604020202020204" pitchFamily="34" charset="0"/>
              <a:buChar char="•"/>
            </a:pPr>
            <a:r>
              <a:rPr lang="en-US" sz="2000" b="1" i="0" dirty="0">
                <a:effectLst/>
                <a:latin typeface="Open Sans" panose="020B0606030504020204" pitchFamily="34" charset="0"/>
              </a:rPr>
              <a:t>Mplot3d</a:t>
            </a:r>
            <a:r>
              <a:rPr lang="en-US" sz="2000" b="0" i="0" dirty="0">
                <a:effectLst/>
                <a:latin typeface="Open Sans" panose="020B0606030504020204" pitchFamily="34" charset="0"/>
              </a:rPr>
              <a:t>: It is used for 3-D plots.</a:t>
            </a:r>
          </a:p>
          <a:p>
            <a:pPr>
              <a:buFont typeface="Arial" panose="020B0604020202020204" pitchFamily="34" charset="0"/>
              <a:buChar char="•"/>
            </a:pPr>
            <a:r>
              <a:rPr lang="en-US" sz="2000" b="1" i="0" dirty="0" err="1">
                <a:effectLst/>
                <a:latin typeface="Open Sans" panose="020B0606030504020204" pitchFamily="34" charset="0"/>
              </a:rPr>
              <a:t>Natgrid</a:t>
            </a:r>
            <a:r>
              <a:rPr lang="en-US" sz="2000" b="0" i="0" dirty="0">
                <a:effectLst/>
                <a:latin typeface="Open Sans" panose="020B0606030504020204" pitchFamily="34" charset="0"/>
              </a:rPr>
              <a:t>: It is an interface to the </a:t>
            </a:r>
            <a:r>
              <a:rPr lang="en-US" sz="2000" b="0" i="0" dirty="0" err="1">
                <a:effectLst/>
                <a:latin typeface="Open Sans" panose="020B0606030504020204" pitchFamily="34" charset="0"/>
              </a:rPr>
              <a:t>natgrid</a:t>
            </a:r>
            <a:r>
              <a:rPr lang="en-US" sz="2000" b="0" i="0" dirty="0">
                <a:effectLst/>
                <a:latin typeface="Open Sans" panose="020B0606030504020204" pitchFamily="34" charset="0"/>
              </a:rPr>
              <a:t> library for irregular gridding of the spaced data.</a:t>
            </a:r>
          </a:p>
          <a:p>
            <a:endParaRPr lang="en-IN" sz="2000" dirty="0"/>
          </a:p>
        </p:txBody>
      </p:sp>
    </p:spTree>
    <p:extLst>
      <p:ext uri="{BB962C8B-B14F-4D97-AF65-F5344CB8AC3E}">
        <p14:creationId xmlns:p14="http://schemas.microsoft.com/office/powerpoint/2010/main" val="344693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B79C9C4-DA8F-408E-B881-5CC3F67FD49C}"/>
              </a:ext>
            </a:extLst>
          </p:cNvPr>
          <p:cNvSpPr>
            <a:spLocks noGrp="1"/>
          </p:cNvSpPr>
          <p:nvPr>
            <p:ph type="title"/>
          </p:nvPr>
        </p:nvSpPr>
        <p:spPr>
          <a:xfrm>
            <a:off x="838201" y="3998018"/>
            <a:ext cx="3981854" cy="2216513"/>
          </a:xfrm>
        </p:spPr>
        <p:txBody>
          <a:bodyPr>
            <a:normAutofit/>
          </a:bodyPr>
          <a:lstStyle/>
          <a:p>
            <a:r>
              <a:rPr lang="en-US" sz="3700" b="1" i="0" dirty="0">
                <a:effectLst/>
                <a:latin typeface="Open Sans" panose="020B0606030504020204" pitchFamily="34" charset="0"/>
              </a:rPr>
              <a:t>Python Matplotlib : Types of Plots</a:t>
            </a:r>
            <a:br>
              <a:rPr lang="en-US" sz="3700" b="0" i="0" dirty="0">
                <a:effectLst/>
                <a:latin typeface="Open Sans" panose="020B0606030504020204" pitchFamily="34" charset="0"/>
              </a:rPr>
            </a:br>
            <a:endParaRPr lang="en-IN" sz="3700" dirty="0"/>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6ABE3D86-9280-49FD-91F6-F1E1BBAC6A54}"/>
              </a:ext>
            </a:extLst>
          </p:cNvPr>
          <p:cNvPicPr>
            <a:picLocks noChangeAspect="1"/>
          </p:cNvPicPr>
          <p:nvPr/>
        </p:nvPicPr>
        <p:blipFill>
          <a:blip r:embed="rId2"/>
          <a:stretch>
            <a:fillRect/>
          </a:stretch>
        </p:blipFill>
        <p:spPr>
          <a:xfrm>
            <a:off x="659914" y="987301"/>
            <a:ext cx="10872172" cy="2391877"/>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3684BD3E-FEE0-48C0-8F0D-B29CE8D19B65}"/>
              </a:ext>
            </a:extLst>
          </p:cNvPr>
          <p:cNvSpPr>
            <a:spLocks noGrp="1"/>
          </p:cNvSpPr>
          <p:nvPr>
            <p:ph idx="1"/>
          </p:nvPr>
        </p:nvSpPr>
        <p:spPr>
          <a:xfrm>
            <a:off x="4970835" y="3998019"/>
            <a:ext cx="6382966" cy="2216512"/>
          </a:xfrm>
        </p:spPr>
        <p:txBody>
          <a:bodyPr>
            <a:normAutofit/>
          </a:bodyPr>
          <a:lstStyle/>
          <a:p>
            <a:r>
              <a:rPr lang="en-US" b="0" i="0">
                <a:effectLst/>
                <a:latin typeface="Open Sans" panose="020B0606030504020204" pitchFamily="34" charset="0"/>
              </a:rPr>
              <a:t>There are various plots which can be created using python matplotlib. Some of them are listed below:</a:t>
            </a:r>
            <a:endParaRPr lang="en-IN" dirty="0"/>
          </a:p>
        </p:txBody>
      </p:sp>
    </p:spTree>
    <p:extLst>
      <p:ext uri="{BB962C8B-B14F-4D97-AF65-F5344CB8AC3E}">
        <p14:creationId xmlns:p14="http://schemas.microsoft.com/office/powerpoint/2010/main" val="3933464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3AA02-9FDB-4E3D-8B79-4F98D8EBD0E6}"/>
              </a:ext>
            </a:extLst>
          </p:cNvPr>
          <p:cNvSpPr>
            <a:spLocks noGrp="1"/>
          </p:cNvSpPr>
          <p:nvPr>
            <p:ph type="title"/>
          </p:nvPr>
        </p:nvSpPr>
        <p:spPr>
          <a:xfrm>
            <a:off x="686834" y="1153572"/>
            <a:ext cx="3200400" cy="4461163"/>
          </a:xfrm>
        </p:spPr>
        <p:txBody>
          <a:bodyPr>
            <a:normAutofit/>
          </a:bodyPr>
          <a:lstStyle/>
          <a:p>
            <a:r>
              <a:rPr lang="en-IN" dirty="0">
                <a:solidFill>
                  <a:srgbClr val="FFFFFF"/>
                </a:solidFill>
              </a:rPr>
              <a:t>Program 1</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BF299C4-628B-4F3C-B68D-06D28823F075}"/>
              </a:ext>
            </a:extLst>
          </p:cNvPr>
          <p:cNvSpPr>
            <a:spLocks noGrp="1"/>
          </p:cNvSpPr>
          <p:nvPr>
            <p:ph idx="1"/>
          </p:nvPr>
        </p:nvSpPr>
        <p:spPr>
          <a:xfrm>
            <a:off x="4447308" y="591344"/>
            <a:ext cx="6906491" cy="5585619"/>
          </a:xfrm>
        </p:spPr>
        <p:txBody>
          <a:bodyPr anchor="ctr">
            <a:normAutofit/>
          </a:bodyPr>
          <a:lstStyle/>
          <a:p>
            <a:r>
              <a:rPr lang="en-US">
                <a:latin typeface="Open Sans" panose="020B0606030504020204" pitchFamily="34" charset="0"/>
              </a:rPr>
              <a:t>B</a:t>
            </a:r>
            <a:r>
              <a:rPr lang="en-US" b="0" i="0">
                <a:effectLst/>
                <a:latin typeface="Open Sans" panose="020B0606030504020204" pitchFamily="34" charset="0"/>
              </a:rPr>
              <a:t>asic codes in python matplotlib in order to generate a simple graph.</a:t>
            </a:r>
          </a:p>
          <a:p>
            <a:endParaRPr lang="en-US">
              <a:latin typeface="Open Sans" panose="020B0606030504020204" pitchFamily="34" charset="0"/>
            </a:endParaRPr>
          </a:p>
          <a:p>
            <a:pPr marL="0" marR="0" lvl="0" indent="0" defTabSz="914400" rtl="0" eaLnBrk="0" fontAlgn="base" latinLnBrk="0" hangingPunct="0">
              <a:spcBef>
                <a:spcPct val="0"/>
              </a:spcBef>
              <a:spcAft>
                <a:spcPct val="0"/>
              </a:spcAft>
              <a:buClrTx/>
              <a:buSzTx/>
              <a:buFontTx/>
              <a:buNone/>
              <a:tabLst/>
            </a:pPr>
            <a:r>
              <a:rPr kumimoji="0" lang="en-US" altLang="en-US" b="1" i="1" u="none" strike="noStrike" cap="none" normalizeH="0" baseline="0">
                <a:ln>
                  <a:noFill/>
                </a:ln>
                <a:effectLst/>
                <a:latin typeface="Monaco"/>
              </a:rPr>
              <a:t>from</a:t>
            </a:r>
            <a:r>
              <a:rPr kumimoji="0" lang="en-US" altLang="en-US" b="0" i="1" u="none" strike="noStrike" cap="none" normalizeH="0" baseline="0">
                <a:ln>
                  <a:noFill/>
                </a:ln>
                <a:effectLst/>
                <a:latin typeface="Monaco"/>
              </a:rPr>
              <a:t> matplotlib </a:t>
            </a:r>
            <a:r>
              <a:rPr kumimoji="0" lang="en-US" altLang="en-US" b="1" i="1" u="none" strike="noStrike" cap="none" normalizeH="0" baseline="0">
                <a:ln>
                  <a:noFill/>
                </a:ln>
                <a:effectLst/>
                <a:latin typeface="Monaco"/>
              </a:rPr>
              <a:t>import</a:t>
            </a:r>
            <a:r>
              <a:rPr kumimoji="0" lang="en-US" altLang="en-US" b="0" i="1" u="none" strike="noStrike" cap="none" normalizeH="0" baseline="0">
                <a:ln>
                  <a:noFill/>
                </a:ln>
                <a:effectLst/>
                <a:latin typeface="Monaco"/>
              </a:rPr>
              <a:t> </a:t>
            </a:r>
            <a:r>
              <a:rPr kumimoji="0" lang="en-US" altLang="en-US" b="0" i="1" u="none" strike="noStrike" cap="none" normalizeH="0" baseline="0" err="1">
                <a:ln>
                  <a:noFill/>
                </a:ln>
                <a:effectLst/>
                <a:latin typeface="Monaco"/>
              </a:rPr>
              <a:t>pyplot</a:t>
            </a:r>
            <a:r>
              <a:rPr kumimoji="0" lang="en-US" altLang="en-US" b="0" i="1" u="none" strike="noStrike" cap="none" normalizeH="0" baseline="0">
                <a:ln>
                  <a:noFill/>
                </a:ln>
                <a:effectLst/>
                <a:latin typeface="Monaco"/>
              </a:rPr>
              <a:t> as </a:t>
            </a:r>
            <a:r>
              <a:rPr kumimoji="0" lang="en-US" altLang="en-US" b="0" i="1" u="none" strike="noStrike" cap="none" normalizeH="0" baseline="0" err="1">
                <a:ln>
                  <a:noFill/>
                </a:ln>
                <a:effectLst/>
                <a:latin typeface="Monaco"/>
              </a:rPr>
              <a:t>plt</a:t>
            </a:r>
            <a:endParaRPr kumimoji="0" lang="en-US" altLang="en-US" b="0" i="1" u="none" strike="noStrike" cap="none" normalizeH="0" baseline="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b="0" i="1" u="none" strike="noStrike" cap="none" normalizeH="0" baseline="0">
                <a:ln>
                  <a:noFill/>
                </a:ln>
                <a:effectLst/>
                <a:latin typeface="Monaco"/>
              </a:rPr>
              <a:t>  </a:t>
            </a:r>
            <a:endParaRPr kumimoji="0" lang="en-US" altLang="en-US" b="0" i="1" u="none" strike="noStrike" cap="none" normalizeH="0" baseline="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b="0" i="1" u="none" strike="noStrike" cap="none" normalizeH="0" baseline="0">
                <a:ln>
                  <a:noFill/>
                </a:ln>
                <a:effectLst/>
                <a:latin typeface="Monaco"/>
              </a:rPr>
              <a:t> #Plotting to our canvas</a:t>
            </a:r>
            <a:endParaRPr kumimoji="0" lang="en-US" altLang="en-US" b="0" i="1" u="none" strike="noStrike" cap="none" normalizeH="0" baseline="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b="0" i="1" u="none" strike="noStrike" cap="none" normalizeH="0" baseline="0">
                <a:ln>
                  <a:noFill/>
                </a:ln>
                <a:effectLst/>
                <a:latin typeface="Monaco"/>
              </a:rPr>
              <a:t>  </a:t>
            </a:r>
            <a:endParaRPr kumimoji="0" lang="en-US" altLang="en-US" b="0" i="1" u="none" strike="noStrike" cap="none" normalizeH="0" baseline="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b="0" i="1" u="none" strike="noStrike" cap="none" normalizeH="0" baseline="0">
                <a:ln>
                  <a:noFill/>
                </a:ln>
                <a:effectLst/>
                <a:latin typeface="Monaco"/>
              </a:rPr>
              <a:t> </a:t>
            </a:r>
            <a:r>
              <a:rPr kumimoji="0" lang="en-US" altLang="en-US" b="0" i="1" u="none" strike="noStrike" cap="none" normalizeH="0" baseline="0" err="1">
                <a:ln>
                  <a:noFill/>
                </a:ln>
                <a:effectLst/>
                <a:latin typeface="Monaco"/>
              </a:rPr>
              <a:t>plt.plot</a:t>
            </a:r>
            <a:r>
              <a:rPr kumimoji="0" lang="en-US" altLang="en-US" b="0" i="1" u="none" strike="noStrike" cap="none" normalizeH="0" baseline="0">
                <a:ln>
                  <a:noFill/>
                </a:ln>
                <a:effectLst/>
                <a:latin typeface="Monaco"/>
              </a:rPr>
              <a:t>([1,2,3],[4,5,1])</a:t>
            </a:r>
            <a:endParaRPr kumimoji="0" lang="en-US" altLang="en-US" b="0" i="1" u="none" strike="noStrike" cap="none" normalizeH="0" baseline="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b="0" i="1" u="none" strike="noStrike" cap="none" normalizeH="0" baseline="0">
                <a:ln>
                  <a:noFill/>
                </a:ln>
                <a:effectLst/>
                <a:latin typeface="Monaco"/>
              </a:rPr>
              <a:t>  </a:t>
            </a:r>
            <a:endParaRPr kumimoji="0" lang="en-US" altLang="en-US" b="0" i="1" u="none" strike="noStrike" cap="none" normalizeH="0" baseline="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b="0" i="1" u="none" strike="noStrike" cap="none" normalizeH="0" baseline="0">
                <a:ln>
                  <a:noFill/>
                </a:ln>
                <a:effectLst/>
                <a:latin typeface="Monaco"/>
              </a:rPr>
              <a:t> #Showing what we plotted</a:t>
            </a:r>
            <a:endParaRPr kumimoji="0" lang="en-US" altLang="en-US" b="0" i="1" u="none" strike="noStrike" cap="none" normalizeH="0" baseline="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b="0" i="1" u="none" strike="noStrike" cap="none" normalizeH="0" baseline="0">
                <a:ln>
                  <a:noFill/>
                </a:ln>
                <a:effectLst/>
                <a:latin typeface="Monaco"/>
              </a:rPr>
              <a:t>  </a:t>
            </a:r>
            <a:endParaRPr kumimoji="0" lang="en-US" altLang="en-US" b="0" i="1" u="none" strike="noStrike" cap="none" normalizeH="0" baseline="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b="0" i="1" u="none" strike="noStrike" cap="none" normalizeH="0" baseline="0">
                <a:ln>
                  <a:noFill/>
                </a:ln>
                <a:effectLst/>
                <a:latin typeface="Monaco"/>
              </a:rPr>
              <a:t> </a:t>
            </a:r>
            <a:r>
              <a:rPr kumimoji="0" lang="en-US" altLang="en-US" b="0" i="1" u="none" strike="noStrike" cap="none" normalizeH="0" baseline="0" err="1">
                <a:ln>
                  <a:noFill/>
                </a:ln>
                <a:effectLst/>
                <a:latin typeface="Monaco"/>
              </a:rPr>
              <a:t>plt.show</a:t>
            </a:r>
            <a:r>
              <a:rPr kumimoji="0" lang="en-US" altLang="en-US" b="0" i="1" u="none" strike="noStrike" cap="none" normalizeH="0" baseline="0">
                <a:ln>
                  <a:noFill/>
                </a:ln>
                <a:effectLst/>
                <a:latin typeface="Monaco"/>
              </a:rPr>
              <a:t>()</a:t>
            </a:r>
            <a:endParaRPr kumimoji="0" lang="en-US" altLang="en-US" b="0" i="1" u="none" strike="noStrike" cap="none" normalizeH="0" baseline="0">
              <a:ln>
                <a:noFill/>
              </a:ln>
              <a:effectLst/>
              <a:latin typeface="Arial" panose="020B0604020202020204" pitchFamily="34" charset="0"/>
            </a:endParaRPr>
          </a:p>
          <a:p>
            <a:endParaRPr lang="en-US" b="0" i="0">
              <a:effectLst/>
              <a:latin typeface="Open Sans" panose="020B0606030504020204" pitchFamily="34" charset="0"/>
            </a:endParaRPr>
          </a:p>
          <a:p>
            <a:endParaRPr lang="en-US">
              <a:latin typeface="Open Sans" panose="020B0606030504020204" pitchFamily="34" charset="0"/>
            </a:endParaRPr>
          </a:p>
          <a:p>
            <a:endParaRPr lang="en-IN" dirty="0"/>
          </a:p>
        </p:txBody>
      </p:sp>
    </p:spTree>
    <p:extLst>
      <p:ext uri="{BB962C8B-B14F-4D97-AF65-F5344CB8AC3E}">
        <p14:creationId xmlns:p14="http://schemas.microsoft.com/office/powerpoint/2010/main" val="1696236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5FA8A-8561-427E-B9B2-A4276761ADF3}"/>
              </a:ext>
            </a:extLst>
          </p:cNvPr>
          <p:cNvSpPr>
            <a:spLocks noGrp="1"/>
          </p:cNvSpPr>
          <p:nvPr>
            <p:ph type="title"/>
          </p:nvPr>
        </p:nvSpPr>
        <p:spPr>
          <a:xfrm>
            <a:off x="686834" y="1153572"/>
            <a:ext cx="3200400" cy="4461163"/>
          </a:xfrm>
        </p:spPr>
        <p:txBody>
          <a:bodyPr>
            <a:normAutofit/>
          </a:bodyPr>
          <a:lstStyle/>
          <a:p>
            <a:r>
              <a:rPr lang="en-IN">
                <a:solidFill>
                  <a:srgbClr val="FFFFFF"/>
                </a:solidFill>
              </a:rPr>
              <a:t>Program 2</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1025E97-134A-4A3A-AFA9-EE155BDA3E09}"/>
              </a:ext>
            </a:extLst>
          </p:cNvPr>
          <p:cNvSpPr>
            <a:spLocks noGrp="1"/>
          </p:cNvSpPr>
          <p:nvPr>
            <p:ph idx="1"/>
          </p:nvPr>
        </p:nvSpPr>
        <p:spPr>
          <a:xfrm>
            <a:off x="4447308" y="591344"/>
            <a:ext cx="6906491" cy="5585619"/>
          </a:xfrm>
        </p:spPr>
        <p:txBody>
          <a:bodyPr anchor="ctr">
            <a:normAutofit lnSpcReduction="10000"/>
          </a:bodyPr>
          <a:lstStyle/>
          <a:p>
            <a:pPr marL="0" indent="0">
              <a:buNone/>
            </a:pPr>
            <a:endParaRPr lang="en-US" dirty="0">
              <a:latin typeface="Open Sans" panose="020B0606030504020204" pitchFamily="34" charset="0"/>
            </a:endParaRPr>
          </a:p>
          <a:p>
            <a:pPr marL="0" indent="0">
              <a:buNone/>
            </a:pPr>
            <a:r>
              <a:rPr lang="en-US" dirty="0">
                <a:latin typeface="Open Sans" panose="020B0606030504020204" pitchFamily="34" charset="0"/>
              </a:rPr>
              <a:t>H</a:t>
            </a:r>
            <a:r>
              <a:rPr lang="en-US" b="0" i="0" dirty="0">
                <a:effectLst/>
                <a:latin typeface="Open Sans" panose="020B0606030504020204" pitchFamily="34" charset="0"/>
              </a:rPr>
              <a:t>ow can we add title, labels to our graph created by python matplotlib library to bring in more meaning to it. </a:t>
            </a:r>
          </a:p>
          <a:p>
            <a:pPr marL="0" indent="0">
              <a:buNone/>
            </a:pPr>
            <a:r>
              <a:rPr lang="en-US" b="0" i="0" dirty="0">
                <a:effectLst/>
                <a:latin typeface="Open Sans" panose="020B0606030504020204" pitchFamily="34" charset="0"/>
              </a:rPr>
              <a:t>Consider the below example:</a:t>
            </a:r>
          </a:p>
          <a:p>
            <a:pPr marL="0" marR="0" lvl="0" indent="0" defTabSz="914400" rtl="0" eaLnBrk="0" fontAlgn="base" latinLnBrk="0" hangingPunct="0">
              <a:spcBef>
                <a:spcPct val="0"/>
              </a:spcBef>
              <a:spcAft>
                <a:spcPct val="0"/>
              </a:spcAft>
              <a:buClrTx/>
              <a:buSzTx/>
              <a:buFontTx/>
              <a:buNone/>
              <a:tabLst/>
            </a:pPr>
            <a:endParaRPr kumimoji="0" lang="en-US" altLang="en-US" b="1" i="0" u="none" strike="noStrike" cap="none" normalizeH="0" baseline="0" dirty="0">
              <a:ln>
                <a:noFill/>
              </a:ln>
              <a:effectLst/>
              <a:latin typeface="Monaco"/>
            </a:endParaRPr>
          </a:p>
          <a:p>
            <a:pPr marL="0" marR="0" lvl="0" indent="0" defTabSz="914400" rtl="0" eaLnBrk="0" fontAlgn="base" latinLnBrk="0" hangingPunct="0">
              <a:spcBef>
                <a:spcPct val="0"/>
              </a:spcBef>
              <a:spcAft>
                <a:spcPct val="0"/>
              </a:spcAft>
              <a:buClrTx/>
              <a:buSzTx/>
              <a:buFontTx/>
              <a:buNone/>
              <a:tabLst/>
            </a:pPr>
            <a:r>
              <a:rPr kumimoji="0" lang="en-US" altLang="en-US" b="1" i="1" u="none" strike="noStrike" cap="none" normalizeH="0" baseline="0" dirty="0">
                <a:ln>
                  <a:noFill/>
                </a:ln>
                <a:effectLst/>
                <a:latin typeface="Monaco"/>
              </a:rPr>
              <a:t>from</a:t>
            </a:r>
            <a:r>
              <a:rPr kumimoji="0" lang="en-US" altLang="en-US" b="0" i="1" u="none" strike="noStrike" cap="none" normalizeH="0" baseline="0" dirty="0">
                <a:ln>
                  <a:noFill/>
                </a:ln>
                <a:effectLst/>
                <a:latin typeface="Monaco"/>
              </a:rPr>
              <a:t> matplotlib </a:t>
            </a:r>
            <a:r>
              <a:rPr kumimoji="0" lang="en-US" altLang="en-US" b="1" i="1" u="none" strike="noStrike" cap="none" normalizeH="0" baseline="0" dirty="0">
                <a:ln>
                  <a:noFill/>
                </a:ln>
                <a:effectLst/>
                <a:latin typeface="Monaco"/>
              </a:rPr>
              <a:t>import</a:t>
            </a:r>
            <a:r>
              <a:rPr kumimoji="0" lang="en-US" altLang="en-US" b="0" i="1" u="none" strike="noStrike" cap="none" normalizeH="0" baseline="0" dirty="0">
                <a:ln>
                  <a:noFill/>
                </a:ln>
                <a:effectLst/>
                <a:latin typeface="Monaco"/>
              </a:rPr>
              <a:t> </a:t>
            </a:r>
            <a:r>
              <a:rPr kumimoji="0" lang="en-US" altLang="en-US" b="0" i="1" u="none" strike="noStrike" cap="none" normalizeH="0" baseline="0" dirty="0" err="1">
                <a:ln>
                  <a:noFill/>
                </a:ln>
                <a:effectLst/>
                <a:latin typeface="Monaco"/>
              </a:rPr>
              <a:t>pyplot</a:t>
            </a:r>
            <a:r>
              <a:rPr kumimoji="0" lang="en-US" altLang="en-US" b="0" i="1" u="none" strike="noStrike" cap="none" normalizeH="0" baseline="0" dirty="0">
                <a:ln>
                  <a:noFill/>
                </a:ln>
                <a:effectLst/>
                <a:latin typeface="Monaco"/>
              </a:rPr>
              <a:t> as </a:t>
            </a:r>
            <a:r>
              <a:rPr kumimoji="0" lang="en-US" altLang="en-US" b="0" i="1" u="none" strike="noStrike" cap="none" normalizeH="0" baseline="0" dirty="0" err="1">
                <a:ln>
                  <a:noFill/>
                </a:ln>
                <a:effectLst/>
                <a:latin typeface="Monaco"/>
              </a:rPr>
              <a:t>plt</a:t>
            </a:r>
            <a:endParaRPr kumimoji="0" lang="en-US" altLang="en-US" b="0" i="1"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b="0" i="1" u="none" strike="noStrike" cap="none" normalizeH="0" baseline="0" dirty="0">
                <a:ln>
                  <a:noFill/>
                </a:ln>
                <a:effectLst/>
                <a:latin typeface="Monaco"/>
              </a:rPr>
              <a:t> x </a:t>
            </a:r>
            <a:r>
              <a:rPr kumimoji="0" lang="en-US" altLang="en-US" b="1" i="1" u="none" strike="noStrike" cap="none" normalizeH="0" baseline="0" dirty="0">
                <a:ln>
                  <a:noFill/>
                </a:ln>
                <a:effectLst/>
                <a:latin typeface="Monaco"/>
              </a:rPr>
              <a:t>=</a:t>
            </a:r>
            <a:r>
              <a:rPr kumimoji="0" lang="en-US" altLang="en-US" b="0" i="1" u="none" strike="noStrike" cap="none" normalizeH="0" baseline="0" dirty="0">
                <a:ln>
                  <a:noFill/>
                </a:ln>
                <a:effectLst/>
                <a:latin typeface="Monaco"/>
              </a:rPr>
              <a:t> [5,2,7]</a:t>
            </a:r>
            <a:endParaRPr kumimoji="0" lang="en-US" altLang="en-US" b="0" i="1"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b="0" i="1" u="none" strike="noStrike" cap="none" normalizeH="0" baseline="0" dirty="0">
                <a:ln>
                  <a:noFill/>
                </a:ln>
                <a:effectLst/>
                <a:latin typeface="Monaco"/>
              </a:rPr>
              <a:t>y </a:t>
            </a:r>
            <a:r>
              <a:rPr kumimoji="0" lang="en-US" altLang="en-US" b="1" i="1" u="none" strike="noStrike" cap="none" normalizeH="0" baseline="0" dirty="0">
                <a:ln>
                  <a:noFill/>
                </a:ln>
                <a:effectLst/>
                <a:latin typeface="Monaco"/>
              </a:rPr>
              <a:t>=</a:t>
            </a:r>
            <a:r>
              <a:rPr kumimoji="0" lang="en-US" altLang="en-US" b="0" i="1" u="none" strike="noStrike" cap="none" normalizeH="0" baseline="0" dirty="0">
                <a:ln>
                  <a:noFill/>
                </a:ln>
                <a:effectLst/>
                <a:latin typeface="Monaco"/>
              </a:rPr>
              <a:t> [2,16,4]</a:t>
            </a:r>
            <a:endParaRPr kumimoji="0" lang="en-US" altLang="en-US" b="0" i="1"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b="0" i="1" u="none" strike="noStrike" cap="none" normalizeH="0" baseline="0" dirty="0" err="1">
                <a:ln>
                  <a:noFill/>
                </a:ln>
                <a:effectLst/>
                <a:latin typeface="Monaco"/>
              </a:rPr>
              <a:t>plt.plot</a:t>
            </a:r>
            <a:r>
              <a:rPr kumimoji="0" lang="en-US" altLang="en-US" b="0" i="1" u="none" strike="noStrike" cap="none" normalizeH="0" baseline="0" dirty="0">
                <a:ln>
                  <a:noFill/>
                </a:ln>
                <a:effectLst/>
                <a:latin typeface="Monaco"/>
              </a:rPr>
              <a:t>(</a:t>
            </a:r>
            <a:r>
              <a:rPr kumimoji="0" lang="en-US" altLang="en-US" b="0" i="1" u="none" strike="noStrike" cap="none" normalizeH="0" baseline="0" dirty="0" err="1">
                <a:ln>
                  <a:noFill/>
                </a:ln>
                <a:effectLst/>
                <a:latin typeface="Monaco"/>
              </a:rPr>
              <a:t>x,y</a:t>
            </a:r>
            <a:r>
              <a:rPr kumimoji="0" lang="en-US" altLang="en-US" b="0" i="1" u="none" strike="noStrike" cap="none" normalizeH="0" baseline="0" dirty="0">
                <a:ln>
                  <a:noFill/>
                </a:ln>
                <a:effectLst/>
                <a:latin typeface="Monaco"/>
              </a:rPr>
              <a:t>)</a:t>
            </a:r>
            <a:endParaRPr kumimoji="0" lang="en-US" altLang="en-US" b="0" i="1"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b="0" i="1" u="none" strike="noStrike" cap="none" normalizeH="0" baseline="0" dirty="0" err="1">
                <a:ln>
                  <a:noFill/>
                </a:ln>
                <a:effectLst/>
                <a:latin typeface="Monaco"/>
              </a:rPr>
              <a:t>plt.title</a:t>
            </a:r>
            <a:r>
              <a:rPr kumimoji="0" lang="en-US" altLang="en-US" b="0" i="1" u="none" strike="noStrike" cap="none" normalizeH="0" baseline="0" dirty="0">
                <a:ln>
                  <a:noFill/>
                </a:ln>
                <a:effectLst/>
                <a:latin typeface="Monaco"/>
              </a:rPr>
              <a:t>('Info')</a:t>
            </a:r>
            <a:endParaRPr kumimoji="0" lang="en-US" altLang="en-US" b="0" i="1"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b="0" i="1" u="none" strike="noStrike" cap="none" normalizeH="0" baseline="0" dirty="0" err="1">
                <a:ln>
                  <a:noFill/>
                </a:ln>
                <a:effectLst/>
                <a:latin typeface="Monaco"/>
              </a:rPr>
              <a:t>plt.ylabel</a:t>
            </a:r>
            <a:r>
              <a:rPr kumimoji="0" lang="en-US" altLang="en-US" b="0" i="1" u="none" strike="noStrike" cap="none" normalizeH="0" baseline="0" dirty="0">
                <a:ln>
                  <a:noFill/>
                </a:ln>
                <a:effectLst/>
                <a:latin typeface="Monaco"/>
              </a:rPr>
              <a:t>('Y axis')</a:t>
            </a:r>
            <a:endParaRPr kumimoji="0" lang="en-US" altLang="en-US" b="0" i="1"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b="0" i="1" u="none" strike="noStrike" cap="none" normalizeH="0" baseline="0" dirty="0" err="1">
                <a:ln>
                  <a:noFill/>
                </a:ln>
                <a:effectLst/>
                <a:latin typeface="Monaco"/>
              </a:rPr>
              <a:t>plt.xlabel</a:t>
            </a:r>
            <a:r>
              <a:rPr kumimoji="0" lang="en-US" altLang="en-US" b="0" i="1" u="none" strike="noStrike" cap="none" normalizeH="0" baseline="0" dirty="0">
                <a:ln>
                  <a:noFill/>
                </a:ln>
                <a:effectLst/>
                <a:latin typeface="Monaco"/>
              </a:rPr>
              <a:t>('X axis')</a:t>
            </a:r>
            <a:endParaRPr kumimoji="0" lang="en-US" altLang="en-US" b="0" i="1"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b="0" i="1" u="none" strike="noStrike" cap="none" normalizeH="0" baseline="0" dirty="0" err="1">
                <a:ln>
                  <a:noFill/>
                </a:ln>
                <a:effectLst/>
                <a:latin typeface="Monaco"/>
              </a:rPr>
              <a:t>plt.show</a:t>
            </a:r>
            <a:r>
              <a:rPr kumimoji="0" lang="en-US" altLang="en-US" b="0" i="1" u="none" strike="noStrike" cap="none" normalizeH="0" baseline="0" dirty="0">
                <a:ln>
                  <a:noFill/>
                </a:ln>
                <a:effectLst/>
                <a:latin typeface="Monaco"/>
              </a:rPr>
              <a:t>()</a:t>
            </a:r>
            <a:endParaRPr kumimoji="0" lang="en-US" altLang="en-US" b="0" i="1" u="none" strike="noStrike" cap="none" normalizeH="0" baseline="0" dirty="0">
              <a:ln>
                <a:noFill/>
              </a:ln>
              <a:effectLst/>
              <a:latin typeface="Arial" panose="020B0604020202020204" pitchFamily="34" charset="0"/>
            </a:endParaRPr>
          </a:p>
          <a:p>
            <a:endParaRPr lang="en-US" dirty="0">
              <a:latin typeface="Open Sans" panose="020B0606030504020204" pitchFamily="34" charset="0"/>
            </a:endParaRPr>
          </a:p>
          <a:p>
            <a:endParaRPr lang="en-IN" dirty="0"/>
          </a:p>
        </p:txBody>
      </p:sp>
    </p:spTree>
    <p:extLst>
      <p:ext uri="{BB962C8B-B14F-4D97-AF65-F5344CB8AC3E}">
        <p14:creationId xmlns:p14="http://schemas.microsoft.com/office/powerpoint/2010/main" val="4164521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0A04E647BB17419C1943F231128A8C" ma:contentTypeVersion="3" ma:contentTypeDescription="Create a new document." ma:contentTypeScope="" ma:versionID="834fbea5521831c72c5fea6add045596">
  <xsd:schema xmlns:xsd="http://www.w3.org/2001/XMLSchema" xmlns:xs="http://www.w3.org/2001/XMLSchema" xmlns:p="http://schemas.microsoft.com/office/2006/metadata/properties" xmlns:ns2="4491765f-dff6-4cec-9c0c-8fc8879a3f26" targetNamespace="http://schemas.microsoft.com/office/2006/metadata/properties" ma:root="true" ma:fieldsID="4df63840c292efa98d60beb8ccc87905" ns2:_="">
    <xsd:import namespace="4491765f-dff6-4cec-9c0c-8fc8879a3f26"/>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91765f-dff6-4cec-9c0c-8fc8879a3f26"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4491765f-dff6-4cec-9c0c-8fc8879a3f26" xsi:nil="true"/>
  </documentManagement>
</p:properties>
</file>

<file path=customXml/itemProps1.xml><?xml version="1.0" encoding="utf-8"?>
<ds:datastoreItem xmlns:ds="http://schemas.openxmlformats.org/officeDocument/2006/customXml" ds:itemID="{EBC6F11D-E974-4D8E-AE92-AB865E20CF25}"/>
</file>

<file path=customXml/itemProps2.xml><?xml version="1.0" encoding="utf-8"?>
<ds:datastoreItem xmlns:ds="http://schemas.openxmlformats.org/officeDocument/2006/customXml" ds:itemID="{7998BB7A-C6FE-4DBC-B2B9-3C39EF7DE4C3}"/>
</file>

<file path=customXml/itemProps3.xml><?xml version="1.0" encoding="utf-8"?>
<ds:datastoreItem xmlns:ds="http://schemas.openxmlformats.org/officeDocument/2006/customXml" ds:itemID="{EDB4A5D1-2A44-4C77-9858-6F2FAF80B533}"/>
</file>

<file path=docProps/app.xml><?xml version="1.0" encoding="utf-8"?>
<Properties xmlns="http://schemas.openxmlformats.org/officeDocument/2006/extended-properties" xmlns:vt="http://schemas.openxmlformats.org/officeDocument/2006/docPropsVTypes">
  <TotalTime>192</TotalTime>
  <Words>1932</Words>
  <Application>Microsoft Office PowerPoint</Application>
  <PresentationFormat>Widescreen</PresentationFormat>
  <Paragraphs>236</Paragraphs>
  <Slides>35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Arial Unicode MS</vt:lpstr>
      <vt:lpstr>Calibri</vt:lpstr>
      <vt:lpstr>Calibri Light</vt:lpstr>
      <vt:lpstr>Consolas</vt:lpstr>
      <vt:lpstr>Monaco</vt:lpstr>
      <vt:lpstr>Open Sans</vt:lpstr>
      <vt:lpstr>sofia-pro</vt:lpstr>
      <vt:lpstr>Times New Roman</vt:lpstr>
      <vt:lpstr>urw-din</vt:lpstr>
      <vt:lpstr>Office Theme</vt:lpstr>
      <vt:lpstr>  Data Visualization in Python </vt:lpstr>
      <vt:lpstr>Contents</vt:lpstr>
      <vt:lpstr>What is Data visualization </vt:lpstr>
      <vt:lpstr>What Is Python Matplotlib? </vt:lpstr>
      <vt:lpstr>What is Matplotlib used for? </vt:lpstr>
      <vt:lpstr>Is Matplotlib Included in Python? </vt:lpstr>
      <vt:lpstr>Python Matplotlib : Types of Plots </vt:lpstr>
      <vt:lpstr>Program 1</vt:lpstr>
      <vt:lpstr>Program 2</vt:lpstr>
      <vt:lpstr>Change the style of Plot</vt:lpstr>
      <vt:lpstr>Program 3</vt:lpstr>
      <vt:lpstr>Python Matplotlib: Bar Graph </vt:lpstr>
      <vt:lpstr>Program 4.</vt:lpstr>
      <vt:lpstr>Output of program 3</vt:lpstr>
      <vt:lpstr>Python Matplotlib – Histogram</vt:lpstr>
      <vt:lpstr>Python Matplotlib – Histogram</vt:lpstr>
      <vt:lpstr>Program 5</vt:lpstr>
      <vt:lpstr>Output of Program 5</vt:lpstr>
      <vt:lpstr>Python Matplotlib : Scatter Plot</vt:lpstr>
      <vt:lpstr>Program 6</vt:lpstr>
      <vt:lpstr>Output of program 6</vt:lpstr>
      <vt:lpstr>Python Matplotlib : Area Plot</vt:lpstr>
      <vt:lpstr>Program 7</vt:lpstr>
      <vt:lpstr>Output of Program 7</vt:lpstr>
      <vt:lpstr>Python Matplotlib : Pie Chart </vt:lpstr>
      <vt:lpstr>Program 8 </vt:lpstr>
      <vt:lpstr>Output of Program 8</vt:lpstr>
      <vt:lpstr>Python Matplotlib : Working With Multiple Plots </vt:lpstr>
      <vt:lpstr>Program 9</vt:lpstr>
      <vt:lpstr>Output of Program 9</vt:lpstr>
      <vt:lpstr>Python Matplotlib : Box Plot  </vt:lpstr>
      <vt:lpstr>Program 10</vt:lpstr>
      <vt:lpstr>Output of Program 10</vt:lpstr>
      <vt:lpstr>Python Matplotlib : Heatmap</vt:lpstr>
      <vt:lpstr>Output of program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Matplotlib Tutorial</dc:title>
  <dc:creator>Ashwin Bhandekar</dc:creator>
  <cp:lastModifiedBy>Ashwin Bhandekar</cp:lastModifiedBy>
  <cp:revision>17</cp:revision>
  <dcterms:created xsi:type="dcterms:W3CDTF">2021-05-17T05:58:38Z</dcterms:created>
  <dcterms:modified xsi:type="dcterms:W3CDTF">2021-05-18T07:32:26Z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0x010100770A04E647BB17419C1943F231128A8C</vt:lpwstr>
  </property>
</Properties>
</file>