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443" r:id="rId3"/>
    <p:sldId id="471" r:id="rId4"/>
    <p:sldId id="472" r:id="rId5"/>
    <p:sldId id="473" r:id="rId6"/>
    <p:sldId id="474" r:id="rId7"/>
    <p:sldId id="469" r:id="rId8"/>
    <p:sldId id="470" r:id="rId9"/>
    <p:sldId id="466" r:id="rId10"/>
    <p:sldId id="467" r:id="rId11"/>
    <p:sldId id="468" r:id="rId12"/>
    <p:sldId id="477" r:id="rId13"/>
    <p:sldId id="478" r:id="rId14"/>
    <p:sldId id="475" r:id="rId15"/>
    <p:sldId id="476" r:id="rId16"/>
    <p:sldId id="451" r:id="rId17"/>
    <p:sldId id="479"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a:srgbClr val="D60093"/>
    <a:srgbClr val="008000"/>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3281" autoAdjust="0"/>
  </p:normalViewPr>
  <p:slideViewPr>
    <p:cSldViewPr>
      <p:cViewPr varScale="1">
        <p:scale>
          <a:sx n="67" d="100"/>
          <a:sy n="67" d="100"/>
        </p:scale>
        <p:origin x="-780"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786343C0-ADEE-485D-9FD7-2489DA81BBF7}" type="presOf" srcId="{A5325020-A43F-4DC5-B91A-865612236E1B}" destId="{6F277C00-29F7-4ECD-8C97-37788C7BA770}"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35679A9F-A9C0-40B5-BA5C-B5D89AD516EE}" srcId="{5FC74589-1769-4EB4-9E51-9D82632D2E02}" destId="{B8FE7A32-1B20-4D46-8242-6C91907A490E}" srcOrd="0" destOrd="0" parTransId="{86CD367E-951E-4F4B-BFC7-6603B931690A}" sibTransId="{03DB6E86-A49B-4AF5-9791-CBACA4C5335D}"/>
    <dgm:cxn modelId="{16E10DF4-D4F7-4EBD-A056-7C6C16C2F38B}" type="presOf" srcId="{B28448BA-C9A8-43EB-A9DB-A0137196E3B9}" destId="{189EA2CD-99B4-4604-BDBC-34AEB91058A9}" srcOrd="1" destOrd="0" presId="urn:microsoft.com/office/officeart/2005/8/layout/lProcess2"/>
    <dgm:cxn modelId="{2BC26304-38F0-445D-AE41-3A37BCFA49C0}" type="presOf" srcId="{B8FE7A32-1B20-4D46-8242-6C91907A490E}" destId="{EFE71110-9F14-440A-945D-9BFF90054013}"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7357A128-EC9F-4D5C-B736-EB7D6F761B43}" type="presOf" srcId="{5DA147F9-347F-4A9B-99C6-4679CBA742BD}" destId="{02FBE83C-F7E3-4AC9-9A61-66BF67D7D8B6}"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9C11A9F8-C4A3-49D7-8FDB-9C8A46A985AC}" type="presOf" srcId="{B28448BA-C9A8-43EB-A9DB-A0137196E3B9}" destId="{F5FB40AB-A8F0-43CC-AED2-A0B6D3491F03}" srcOrd="0" destOrd="0" presId="urn:microsoft.com/office/officeart/2005/8/layout/lProcess2"/>
    <dgm:cxn modelId="{2A2D6A5E-7EBE-425D-AE13-7806B7102077}" type="presOf" srcId="{A9A35E3D-01EA-46C6-AED8-865E91E9D6C9}" destId="{F0B767F2-4C7E-481B-967C-8FE0CB529397}"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A998F044-8FDD-4CE8-95A1-4D927DE91897}" type="presOf" srcId="{91B14D9B-61DF-4421-AF43-318BB0021BDF}" destId="{80F88CB8-4B64-4172-B897-E8F8383812F7}"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6ED2BEF2-3311-4488-BCEA-FCD66306DFA7}" type="presOf" srcId="{7DAF4A99-25E1-44F9-90C0-EA66CF00B3B6}" destId="{5473F14B-8F21-412E-B8DE-EADF32D6F521}"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ECFFCF01-16F8-4984-9A67-A7434A24DBAE}" type="presOf" srcId="{5FC74589-1769-4EB4-9E51-9D82632D2E02}" destId="{727186A0-986E-40DF-85B7-ACC6191E0924}" srcOrd="1"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F5D81D7B-D725-4952-932B-22EA350225C2}" type="presOf" srcId="{A0A9AC20-5EC1-4862-BFC8-870928838544}" destId="{4735A497-84C1-49AD-B2D7-A0E2E20F2536}" srcOrd="1"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D2E71B6A-2ED0-4063-83D4-B7F1634C0332}" srcId="{A0A9AC20-5EC1-4862-BFC8-870928838544}" destId="{5DA147F9-347F-4A9B-99C6-4679CBA742BD}" srcOrd="1" destOrd="0" parTransId="{0DD651B9-CD26-4B12-B47E-A345F5C781A5}" sibTransId="{A279CC5C-DF39-4624-BFA5-ADC04410EA91}"/>
    <dgm:cxn modelId="{D4CFB93A-5F16-4E47-84B2-79DE4EA0903D}" type="presOf" srcId="{A0A9AC20-5EC1-4862-BFC8-870928838544}" destId="{9A6AB0E7-12CE-4F4C-9194-CFD62AA0E26B}" srcOrd="0" destOrd="0" presId="urn:microsoft.com/office/officeart/2005/8/layout/lProcess2"/>
    <dgm:cxn modelId="{286571A2-CBBB-41C2-A100-9D30255B4006}" type="presOf" srcId="{E9F388D8-C9C2-45F4-B532-779E8C2CB5E8}" destId="{D6B8C86D-B5C5-4707-BB1C-60E6EB9E4EBA}" srcOrd="0" destOrd="0" presId="urn:microsoft.com/office/officeart/2005/8/layout/lProcess2"/>
    <dgm:cxn modelId="{51954F0A-D86B-4E87-B59A-0BC67301C500}" type="presOf" srcId="{EA22DC01-B1C3-4425-86ED-5B66953397A8}" destId="{AB95B1F2-DB60-4BC5-81D3-1FA274FF69C7}" srcOrd="1"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762CB34A-B7BB-4F03-8AEE-D8F5A066DAA2}" type="presOf" srcId="{86AB53FA-67D7-4EE7-8555-3EE8EB6FA4C8}" destId="{0F3CAB81-CF76-498F-9619-BAF8144FA3C3}" srcOrd="0" destOrd="0" presId="urn:microsoft.com/office/officeart/2005/8/layout/lProcess2"/>
    <dgm:cxn modelId="{96A78BB8-D8C9-48D9-AD40-D00DE30F4E47}" type="presOf" srcId="{7D17D413-1C96-46A5-9E85-72C6636AE3C5}" destId="{5A591EE2-4B7B-40DB-B051-D75F7BFEDDD6}" srcOrd="0" destOrd="0" presId="urn:microsoft.com/office/officeart/2005/8/layout/lProcess2"/>
    <dgm:cxn modelId="{60DB6929-CDB2-4E16-95A9-9A0494A92074}" type="presOf" srcId="{EA22DC01-B1C3-4425-86ED-5B66953397A8}" destId="{18B77C7D-672C-4358-9CA6-BD8FA6E2302A}" srcOrd="0" destOrd="0" presId="urn:microsoft.com/office/officeart/2005/8/layout/lProcess2"/>
    <dgm:cxn modelId="{00B707D9-F7B2-4E44-B102-77C5E741CB3D}" type="presOf" srcId="{7D17D413-1C96-46A5-9E85-72C6636AE3C5}" destId="{34BAB90F-F3E5-4FFB-A339-2946D1CD0CCB}"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A06BFD8E-9EFF-4EC8-8F6A-EF438C19CE2A}" type="presOf" srcId="{BC15291E-510A-4A20-8D69-B0F2ACBA3CC6}" destId="{204F3481-2F4C-45A5-A0A1-C088684F0126}" srcOrd="0" destOrd="0" presId="urn:microsoft.com/office/officeart/2005/8/layout/lProcess2"/>
    <dgm:cxn modelId="{38A8835B-72EC-411C-B725-1E76378A592C}" type="presOf" srcId="{E12CEE09-DEBB-4435-B911-A40A12F7930D}" destId="{20F65450-B565-4F6E-8CBD-65CD2502E3B0}"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0C3F2AA5-37C9-446D-889F-7D9CE30AC47B}" type="presOf" srcId="{63784350-6FB5-4F39-A0AA-A76D20385A1A}" destId="{6C9EBB1C-8DC1-467B-832A-DCA29AD54F62}" srcOrd="0" destOrd="0" presId="urn:microsoft.com/office/officeart/2005/8/layout/lProcess2"/>
    <dgm:cxn modelId="{A9C4A8D6-E1E7-4047-8187-0A88998D3066}" type="presOf" srcId="{5FC74589-1769-4EB4-9E51-9D82632D2E02}" destId="{C1CD2EAA-2E66-4BDA-BB6E-F99B46E1B919}"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47A1AFC6-DAE6-4385-9FC2-2688215FFD01}" type="presOf" srcId="{EFD7AB2D-81E2-448E-B54E-4F3622AF7EF9}" destId="{9E190C18-AEDE-45E1-8A46-924B1190ACB6}"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C3342E9D-E24E-4DAA-AAFA-C8A6E228D1A0}" type="presOf" srcId="{6856B0CF-FE68-485F-BF49-CA4A93F4F38C}" destId="{DECF7DEE-4FD4-4CE5-AEDF-10353AC11531}" srcOrd="0" destOrd="0" presId="urn:microsoft.com/office/officeart/2005/8/layout/lProcess2"/>
    <dgm:cxn modelId="{F3163A37-3AE2-467C-BD38-3FE504E967A2}" type="presOf" srcId="{67EC18BA-DB21-4AAD-BE8A-067C85A9B73E}" destId="{80762C44-FA02-441A-8A8D-FC00E4F372F1}" srcOrd="0" destOrd="0" presId="urn:microsoft.com/office/officeart/2005/8/layout/lProcess2"/>
    <dgm:cxn modelId="{C6D9E08E-67C9-45FF-AE9A-737F8243E159}" type="presOf" srcId="{FF0CDCCC-6F78-4064-A419-5EC5C753206F}" destId="{EB498954-62A4-422D-9DE3-1FA74DD1D37F}" srcOrd="0" destOrd="0" presId="urn:microsoft.com/office/officeart/2005/8/layout/lProcess2"/>
    <dgm:cxn modelId="{C953FADE-CD17-4DF0-83A6-EF8CE0F9D33F}" type="presOf" srcId="{06D87D35-A66C-427C-B6DB-AF958D65D6B3}" destId="{1EC52667-0754-4666-9083-6E56A0F9B67B}"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8BBCC796-CDE2-4047-9ECE-8D8A9B99FAD0}" type="presParOf" srcId="{5473F14B-8F21-412E-B8DE-EADF32D6F521}" destId="{C0D74A84-CA9B-4A55-82D3-C4473BCAB74F}" srcOrd="0" destOrd="0" presId="urn:microsoft.com/office/officeart/2005/8/layout/lProcess2"/>
    <dgm:cxn modelId="{161CF457-1770-4F71-8EFC-11814D5EB742}" type="presParOf" srcId="{C0D74A84-CA9B-4A55-82D3-C4473BCAB74F}" destId="{F5FB40AB-A8F0-43CC-AED2-A0B6D3491F03}" srcOrd="0" destOrd="0" presId="urn:microsoft.com/office/officeart/2005/8/layout/lProcess2"/>
    <dgm:cxn modelId="{BF575377-E369-4AAE-AB8F-6562B33A530C}" type="presParOf" srcId="{C0D74A84-CA9B-4A55-82D3-C4473BCAB74F}" destId="{189EA2CD-99B4-4604-BDBC-34AEB91058A9}" srcOrd="1" destOrd="0" presId="urn:microsoft.com/office/officeart/2005/8/layout/lProcess2"/>
    <dgm:cxn modelId="{5F76818D-36D7-4F22-A27B-341E39609FE5}" type="presParOf" srcId="{C0D74A84-CA9B-4A55-82D3-C4473BCAB74F}" destId="{051CD919-C14E-4FF7-A82B-674D57B30AF8}" srcOrd="2" destOrd="0" presId="urn:microsoft.com/office/officeart/2005/8/layout/lProcess2"/>
    <dgm:cxn modelId="{B6C2BD2B-60AA-46E6-A29E-122947F21F1B}" type="presParOf" srcId="{051CD919-C14E-4FF7-A82B-674D57B30AF8}" destId="{151EFC3A-4B26-48D8-87A4-D28DC0264B02}" srcOrd="0" destOrd="0" presId="urn:microsoft.com/office/officeart/2005/8/layout/lProcess2"/>
    <dgm:cxn modelId="{DDBDB741-B70F-4AB1-9F31-3C1625F273C9}" type="presParOf" srcId="{151EFC3A-4B26-48D8-87A4-D28DC0264B02}" destId="{D6B8C86D-B5C5-4707-BB1C-60E6EB9E4EBA}" srcOrd="0" destOrd="0" presId="urn:microsoft.com/office/officeart/2005/8/layout/lProcess2"/>
    <dgm:cxn modelId="{32D77E3C-528C-4BD0-B9A0-0D6DEF99208D}" type="presParOf" srcId="{151EFC3A-4B26-48D8-87A4-D28DC0264B02}" destId="{FEA7308F-F292-4734-BC92-11C7BB5AF5E5}" srcOrd="1" destOrd="0" presId="urn:microsoft.com/office/officeart/2005/8/layout/lProcess2"/>
    <dgm:cxn modelId="{7C10D60B-9DE5-4D7E-AC9E-28367B2ACA73}" type="presParOf" srcId="{151EFC3A-4B26-48D8-87A4-D28DC0264B02}" destId="{20F65450-B565-4F6E-8CBD-65CD2502E3B0}" srcOrd="2" destOrd="0" presId="urn:microsoft.com/office/officeart/2005/8/layout/lProcess2"/>
    <dgm:cxn modelId="{F899D649-637A-45BF-898B-A1249D6A5ABC}" type="presParOf" srcId="{151EFC3A-4B26-48D8-87A4-D28DC0264B02}" destId="{1943ED51-E95A-4F6E-A717-80400DEEEE20}" srcOrd="3" destOrd="0" presId="urn:microsoft.com/office/officeart/2005/8/layout/lProcess2"/>
    <dgm:cxn modelId="{F30077C4-88EC-4115-9872-D41C4FB630E4}" type="presParOf" srcId="{151EFC3A-4B26-48D8-87A4-D28DC0264B02}" destId="{80F88CB8-4B64-4172-B897-E8F8383812F7}" srcOrd="4" destOrd="0" presId="urn:microsoft.com/office/officeart/2005/8/layout/lProcess2"/>
    <dgm:cxn modelId="{725DAEFA-3358-4431-AF86-C6F0E2CC9914}" type="presParOf" srcId="{5473F14B-8F21-412E-B8DE-EADF32D6F521}" destId="{DC9EA69A-B885-4DA4-818F-1748672594CF}" srcOrd="1" destOrd="0" presId="urn:microsoft.com/office/officeart/2005/8/layout/lProcess2"/>
    <dgm:cxn modelId="{CABC9362-7251-42AD-AC56-CC62AF76E7F2}" type="presParOf" srcId="{5473F14B-8F21-412E-B8DE-EADF32D6F521}" destId="{3A6F3D38-6FA6-469E-B3C3-234BD62E4CCA}" srcOrd="2" destOrd="0" presId="urn:microsoft.com/office/officeart/2005/8/layout/lProcess2"/>
    <dgm:cxn modelId="{BE0DA4E2-34AA-4B8F-ACA5-FFA681A84F03}" type="presParOf" srcId="{3A6F3D38-6FA6-469E-B3C3-234BD62E4CCA}" destId="{C1CD2EAA-2E66-4BDA-BB6E-F99B46E1B919}" srcOrd="0" destOrd="0" presId="urn:microsoft.com/office/officeart/2005/8/layout/lProcess2"/>
    <dgm:cxn modelId="{E72963E8-E743-457C-B285-5D0C03786F04}" type="presParOf" srcId="{3A6F3D38-6FA6-469E-B3C3-234BD62E4CCA}" destId="{727186A0-986E-40DF-85B7-ACC6191E0924}" srcOrd="1" destOrd="0" presId="urn:microsoft.com/office/officeart/2005/8/layout/lProcess2"/>
    <dgm:cxn modelId="{A7D0BE3A-BE7C-42CD-BE76-06E7D0E88DA9}" type="presParOf" srcId="{3A6F3D38-6FA6-469E-B3C3-234BD62E4CCA}" destId="{F4329E4E-5431-4760-B147-9E77700EF61A}" srcOrd="2" destOrd="0" presId="urn:microsoft.com/office/officeart/2005/8/layout/lProcess2"/>
    <dgm:cxn modelId="{B255EDAD-610D-41C4-9844-746E31A88EE5}" type="presParOf" srcId="{F4329E4E-5431-4760-B147-9E77700EF61A}" destId="{B5C22EF8-EBFA-4704-BF77-C1B26E178B0D}" srcOrd="0" destOrd="0" presId="urn:microsoft.com/office/officeart/2005/8/layout/lProcess2"/>
    <dgm:cxn modelId="{62E2E8AB-3FF9-49B3-817A-0DC0A3EBB7FD}" type="presParOf" srcId="{B5C22EF8-EBFA-4704-BF77-C1B26E178B0D}" destId="{EFE71110-9F14-440A-945D-9BFF90054013}" srcOrd="0" destOrd="0" presId="urn:microsoft.com/office/officeart/2005/8/layout/lProcess2"/>
    <dgm:cxn modelId="{11D574B2-499E-4530-B38E-E02B42457B6C}" type="presParOf" srcId="{B5C22EF8-EBFA-4704-BF77-C1B26E178B0D}" destId="{35EA0CEB-E637-4D3C-96EF-C8D3B04060F2}" srcOrd="1" destOrd="0" presId="urn:microsoft.com/office/officeart/2005/8/layout/lProcess2"/>
    <dgm:cxn modelId="{F4F00268-F79B-4252-9657-B7E90093CB47}" type="presParOf" srcId="{B5C22EF8-EBFA-4704-BF77-C1B26E178B0D}" destId="{9E190C18-AEDE-45E1-8A46-924B1190ACB6}" srcOrd="2" destOrd="0" presId="urn:microsoft.com/office/officeart/2005/8/layout/lProcess2"/>
    <dgm:cxn modelId="{BBE7E126-9231-4CD5-A223-3BDEEB9BA9DE}" type="presParOf" srcId="{B5C22EF8-EBFA-4704-BF77-C1B26E178B0D}" destId="{1E1AD27B-2438-4D0B-AB02-AF912F764D09}" srcOrd="3" destOrd="0" presId="urn:microsoft.com/office/officeart/2005/8/layout/lProcess2"/>
    <dgm:cxn modelId="{ECB731B5-4534-44C2-A3F3-7D911154BD14}" type="presParOf" srcId="{B5C22EF8-EBFA-4704-BF77-C1B26E178B0D}" destId="{EB498954-62A4-422D-9DE3-1FA74DD1D37F}" srcOrd="4" destOrd="0" presId="urn:microsoft.com/office/officeart/2005/8/layout/lProcess2"/>
    <dgm:cxn modelId="{A167C93E-9E4E-49C3-A60A-15396C4ACC7B}" type="presParOf" srcId="{5473F14B-8F21-412E-B8DE-EADF32D6F521}" destId="{BB3C6D49-326B-48DE-AC1D-9DC877BB01DD}" srcOrd="3" destOrd="0" presId="urn:microsoft.com/office/officeart/2005/8/layout/lProcess2"/>
    <dgm:cxn modelId="{AD388390-521B-4BE5-B24E-FB16750B1EEF}" type="presParOf" srcId="{5473F14B-8F21-412E-B8DE-EADF32D6F521}" destId="{EF090B29-38A2-4F08-90FA-7BB67BE8B3E2}" srcOrd="4" destOrd="0" presId="urn:microsoft.com/office/officeart/2005/8/layout/lProcess2"/>
    <dgm:cxn modelId="{DBCC7A7A-CC99-4BDF-98D7-0FBF13A8F25A}" type="presParOf" srcId="{EF090B29-38A2-4F08-90FA-7BB67BE8B3E2}" destId="{9A6AB0E7-12CE-4F4C-9194-CFD62AA0E26B}" srcOrd="0" destOrd="0" presId="urn:microsoft.com/office/officeart/2005/8/layout/lProcess2"/>
    <dgm:cxn modelId="{24F16597-28B6-415F-A358-DB98D0D555F4}" type="presParOf" srcId="{EF090B29-38A2-4F08-90FA-7BB67BE8B3E2}" destId="{4735A497-84C1-49AD-B2D7-A0E2E20F2536}" srcOrd="1" destOrd="0" presId="urn:microsoft.com/office/officeart/2005/8/layout/lProcess2"/>
    <dgm:cxn modelId="{0A334A08-28E6-4497-AC92-DB521CA0C8B2}" type="presParOf" srcId="{EF090B29-38A2-4F08-90FA-7BB67BE8B3E2}" destId="{5235814C-D240-476B-A6EA-F820ADA9F290}" srcOrd="2" destOrd="0" presId="urn:microsoft.com/office/officeart/2005/8/layout/lProcess2"/>
    <dgm:cxn modelId="{5995FEF7-31EC-4475-B3EC-76CC287F4D5C}" type="presParOf" srcId="{5235814C-D240-476B-A6EA-F820ADA9F290}" destId="{F8C87951-0BEC-442E-BD13-E67FB71AC42B}" srcOrd="0" destOrd="0" presId="urn:microsoft.com/office/officeart/2005/8/layout/lProcess2"/>
    <dgm:cxn modelId="{2F8FDC40-C556-4B7B-84F8-3E19A87F6767}" type="presParOf" srcId="{F8C87951-0BEC-442E-BD13-E67FB71AC42B}" destId="{DECF7DEE-4FD4-4CE5-AEDF-10353AC11531}" srcOrd="0" destOrd="0" presId="urn:microsoft.com/office/officeart/2005/8/layout/lProcess2"/>
    <dgm:cxn modelId="{7508E8E8-4820-4E59-ACF2-41C6378442E2}" type="presParOf" srcId="{F8C87951-0BEC-442E-BD13-E67FB71AC42B}" destId="{739A0DE6-D28A-493F-A1CB-4B3CCAC72873}" srcOrd="1" destOrd="0" presId="urn:microsoft.com/office/officeart/2005/8/layout/lProcess2"/>
    <dgm:cxn modelId="{7719794E-93CC-427B-A4CB-B864AA7155E9}" type="presParOf" srcId="{F8C87951-0BEC-442E-BD13-E67FB71AC42B}" destId="{02FBE83C-F7E3-4AC9-9A61-66BF67D7D8B6}" srcOrd="2" destOrd="0" presId="urn:microsoft.com/office/officeart/2005/8/layout/lProcess2"/>
    <dgm:cxn modelId="{DF759989-F7AC-48DF-990B-7B70D502065B}" type="presParOf" srcId="{F8C87951-0BEC-442E-BD13-E67FB71AC42B}" destId="{87C5B8B3-4388-4867-AA6C-4B2D717EAAF2}" srcOrd="3" destOrd="0" presId="urn:microsoft.com/office/officeart/2005/8/layout/lProcess2"/>
    <dgm:cxn modelId="{101056E5-716B-4F7A-8368-5C20B51A07A0}" type="presParOf" srcId="{F8C87951-0BEC-442E-BD13-E67FB71AC42B}" destId="{1EC52667-0754-4666-9083-6E56A0F9B67B}" srcOrd="4" destOrd="0" presId="urn:microsoft.com/office/officeart/2005/8/layout/lProcess2"/>
    <dgm:cxn modelId="{ED6B0EAB-0585-4855-95CD-0F22E5348642}" type="presParOf" srcId="{5473F14B-8F21-412E-B8DE-EADF32D6F521}" destId="{9C67C073-8031-4FB8-83D0-BB3987979FB7}" srcOrd="5" destOrd="0" presId="urn:microsoft.com/office/officeart/2005/8/layout/lProcess2"/>
    <dgm:cxn modelId="{E2761FC9-EB8D-429A-BAC4-494A0B365247}" type="presParOf" srcId="{5473F14B-8F21-412E-B8DE-EADF32D6F521}" destId="{3D53649F-3A9D-48AC-B3B4-F9359FF49907}" srcOrd="6" destOrd="0" presId="urn:microsoft.com/office/officeart/2005/8/layout/lProcess2"/>
    <dgm:cxn modelId="{7A9A2B52-B27D-4E27-8DA7-ED1C9A2FFA11}" type="presParOf" srcId="{3D53649F-3A9D-48AC-B3B4-F9359FF49907}" destId="{18B77C7D-672C-4358-9CA6-BD8FA6E2302A}" srcOrd="0" destOrd="0" presId="urn:microsoft.com/office/officeart/2005/8/layout/lProcess2"/>
    <dgm:cxn modelId="{842BF580-99F6-4611-9763-AE9923B0CB1D}" type="presParOf" srcId="{3D53649F-3A9D-48AC-B3B4-F9359FF49907}" destId="{AB95B1F2-DB60-4BC5-81D3-1FA274FF69C7}" srcOrd="1" destOrd="0" presId="urn:microsoft.com/office/officeart/2005/8/layout/lProcess2"/>
    <dgm:cxn modelId="{B567D9EB-1411-457D-9842-6A7BD2075664}" type="presParOf" srcId="{3D53649F-3A9D-48AC-B3B4-F9359FF49907}" destId="{9D4EF955-0664-47BE-890F-75DA470A2A2E}" srcOrd="2" destOrd="0" presId="urn:microsoft.com/office/officeart/2005/8/layout/lProcess2"/>
    <dgm:cxn modelId="{5174CF1A-59A6-4077-91AC-E61762D21B04}" type="presParOf" srcId="{9D4EF955-0664-47BE-890F-75DA470A2A2E}" destId="{CCD58064-6258-410C-B1E0-023DF3946A43}" srcOrd="0" destOrd="0" presId="urn:microsoft.com/office/officeart/2005/8/layout/lProcess2"/>
    <dgm:cxn modelId="{76C174F9-9235-42ED-9D4F-746C4834DF1C}" type="presParOf" srcId="{CCD58064-6258-410C-B1E0-023DF3946A43}" destId="{204F3481-2F4C-45A5-A0A1-C088684F0126}" srcOrd="0" destOrd="0" presId="urn:microsoft.com/office/officeart/2005/8/layout/lProcess2"/>
    <dgm:cxn modelId="{6E99F985-05FD-4228-8FBE-C78389937DC3}" type="presParOf" srcId="{CCD58064-6258-410C-B1E0-023DF3946A43}" destId="{B768FAA9-E2C4-4A6B-82D8-EF54C53E14D8}" srcOrd="1" destOrd="0" presId="urn:microsoft.com/office/officeart/2005/8/layout/lProcess2"/>
    <dgm:cxn modelId="{6D2466CB-F8E3-4831-A6B8-25CAB34909F7}" type="presParOf" srcId="{CCD58064-6258-410C-B1E0-023DF3946A43}" destId="{0F3CAB81-CF76-498F-9619-BAF8144FA3C3}" srcOrd="2" destOrd="0" presId="urn:microsoft.com/office/officeart/2005/8/layout/lProcess2"/>
    <dgm:cxn modelId="{74326A1B-FC28-447B-8350-57F9AE20E21E}" type="presParOf" srcId="{CCD58064-6258-410C-B1E0-023DF3946A43}" destId="{0E0C811E-F3C5-4F24-A485-437F0C0EAD6A}" srcOrd="3" destOrd="0" presId="urn:microsoft.com/office/officeart/2005/8/layout/lProcess2"/>
    <dgm:cxn modelId="{49941AF4-CA06-4889-85D6-6DD98D2DD2CA}" type="presParOf" srcId="{CCD58064-6258-410C-B1E0-023DF3946A43}" destId="{80762C44-FA02-441A-8A8D-FC00E4F372F1}" srcOrd="4" destOrd="0" presId="urn:microsoft.com/office/officeart/2005/8/layout/lProcess2"/>
    <dgm:cxn modelId="{F0D6AD8D-67C7-40F1-8513-B523A0967F21}" type="presParOf" srcId="{5473F14B-8F21-412E-B8DE-EADF32D6F521}" destId="{1EEF13C7-AF43-4380-A8A5-F72A5D476D05}" srcOrd="7" destOrd="0" presId="urn:microsoft.com/office/officeart/2005/8/layout/lProcess2"/>
    <dgm:cxn modelId="{0D3FAC14-1BD1-44A9-9B50-B29FA6CFE258}" type="presParOf" srcId="{5473F14B-8F21-412E-B8DE-EADF32D6F521}" destId="{0618492F-D453-4601-9C36-8CE6AA153D1B}" srcOrd="8" destOrd="0" presId="urn:microsoft.com/office/officeart/2005/8/layout/lProcess2"/>
    <dgm:cxn modelId="{B788709F-0524-44CB-8776-31F2CA6C03E9}" type="presParOf" srcId="{0618492F-D453-4601-9C36-8CE6AA153D1B}" destId="{5A591EE2-4B7B-40DB-B051-D75F7BFEDDD6}" srcOrd="0" destOrd="0" presId="urn:microsoft.com/office/officeart/2005/8/layout/lProcess2"/>
    <dgm:cxn modelId="{54986E37-F887-4EBA-A68B-BAECCC4DB826}" type="presParOf" srcId="{0618492F-D453-4601-9C36-8CE6AA153D1B}" destId="{34BAB90F-F3E5-4FFB-A339-2946D1CD0CCB}" srcOrd="1" destOrd="0" presId="urn:microsoft.com/office/officeart/2005/8/layout/lProcess2"/>
    <dgm:cxn modelId="{18C55C7D-D063-478B-8736-0EF63C47167C}" type="presParOf" srcId="{0618492F-D453-4601-9C36-8CE6AA153D1B}" destId="{BA794F96-F89B-483A-BF3A-9118CA9CCDA4}" srcOrd="2" destOrd="0" presId="urn:microsoft.com/office/officeart/2005/8/layout/lProcess2"/>
    <dgm:cxn modelId="{8E74EC32-E962-4143-93B6-B42DE454A74F}" type="presParOf" srcId="{BA794F96-F89B-483A-BF3A-9118CA9CCDA4}" destId="{76BCF6F8-619E-4477-AF5E-3CC45345624F}" srcOrd="0" destOrd="0" presId="urn:microsoft.com/office/officeart/2005/8/layout/lProcess2"/>
    <dgm:cxn modelId="{34DDC6F3-7270-4566-B46B-09920A121B75}" type="presParOf" srcId="{76BCF6F8-619E-4477-AF5E-3CC45345624F}" destId="{F0B767F2-4C7E-481B-967C-8FE0CB529397}" srcOrd="0" destOrd="0" presId="urn:microsoft.com/office/officeart/2005/8/layout/lProcess2"/>
    <dgm:cxn modelId="{055D4CEC-AA0A-4CDD-9AFB-3B855E724888}" type="presParOf" srcId="{76BCF6F8-619E-4477-AF5E-3CC45345624F}" destId="{B342BD1C-A54C-4F1C-A099-03A03E61088D}" srcOrd="1" destOrd="0" presId="urn:microsoft.com/office/officeart/2005/8/layout/lProcess2"/>
    <dgm:cxn modelId="{B6DD3A76-33AA-4690-8865-3DA2BC838B34}" type="presParOf" srcId="{76BCF6F8-619E-4477-AF5E-3CC45345624F}" destId="{6F277C00-29F7-4ECD-8C97-37788C7BA770}" srcOrd="2" destOrd="0" presId="urn:microsoft.com/office/officeart/2005/8/layout/lProcess2"/>
    <dgm:cxn modelId="{690B6B03-BC83-43A1-A20F-24011EE66252}" type="presParOf" srcId="{76BCF6F8-619E-4477-AF5E-3CC45345624F}" destId="{3945A699-1DD4-41EF-B849-687FF56CB987}" srcOrd="3" destOrd="0" presId="urn:microsoft.com/office/officeart/2005/8/layout/lProcess2"/>
    <dgm:cxn modelId="{AC50EDF9-FE56-4AEE-8984-B79D2AE1043D}"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9/9/2015</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9/9/2015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552EC9B-4434-439B-A9C4-32E0F500F4D4}" type="slidenum">
              <a:rPr lang="en-US"/>
              <a:pPr/>
              <a:t>7</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260475" y="722313"/>
            <a:ext cx="4797425" cy="3598862"/>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6" y="4559301"/>
            <a:ext cx="5365750" cy="4319588"/>
          </a:xfrm>
          <a:prstGeom prst="rect">
            <a:avLst/>
          </a:prstGeom>
          <a:solidFill>
            <a:srgbClr val="FFFFFF"/>
          </a:solidFill>
          <a:ln>
            <a:solidFill>
              <a:srgbClr val="000000"/>
            </a:solidFill>
            <a:miter lim="800000"/>
            <a:headEnd/>
            <a:tailEnd/>
          </a:ln>
        </p:spPr>
        <p:txBody>
          <a:bodyPr lIns="95027" tIns="47512" rIns="95027" bIns="47512"/>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260475" y="722313"/>
            <a:ext cx="4797425" cy="3598862"/>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6" y="4559301"/>
            <a:ext cx="5365750" cy="4319588"/>
          </a:xfrm>
          <a:prstGeom prst="rect">
            <a:avLst/>
          </a:prstGeom>
          <a:solidFill>
            <a:srgbClr val="FFFFFF"/>
          </a:solidFill>
          <a:ln>
            <a:solidFill>
              <a:srgbClr val="000000"/>
            </a:solidFill>
            <a:miter lim="800000"/>
            <a:headEnd/>
            <a:tailEnd/>
          </a:ln>
        </p:spPr>
        <p:txBody>
          <a:bodyPr lIns="95027" tIns="47512" rIns="95027" bIns="47512"/>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74A8514-BC99-4582-BF3B-D9C75292755D}" type="datetime1">
              <a:rPr lang="en-US" smtClean="0"/>
              <a:t>9/9/2015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254A39-D6F3-4AD0-BBCB-12BD485E600D}" type="datetime1">
              <a:rPr lang="en-US" smtClean="0"/>
              <a:t>9/9/2015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E7B0C6-1D92-44F9-BE05-4562A1893768}" type="datetime1">
              <a:rPr lang="en-US" smtClean="0"/>
              <a:t>9/9/2015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77A0EA4-5349-4E02-9594-B9FF91CE0EAF}" type="datetime1">
              <a:rPr lang="en-US" smtClean="0"/>
              <a:t>9/9/2015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6BEAD4D6-E3E4-4355-9573-47AD3DC1F87C}" type="datetime1">
              <a:rPr lang="en-US" smtClean="0"/>
              <a:t>9/9/2015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E62AB8D4-AECF-4F00-9C30-9BF0A072F745}" type="datetime1">
              <a:rPr lang="en-US" smtClean="0"/>
              <a:t>9/9/2015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28688EE1-6A3A-46C6-8BDF-5984ACFF44AA}" type="datetime1">
              <a:rPr lang="en-US" smtClean="0"/>
              <a:t>9/9/2015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3467BF-0A0F-4905-8309-0D7338EA9BD8}" type="datetime1">
              <a:rPr lang="en-US" smtClean="0"/>
              <a:t>9/9/2015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2DDB64-53E2-4C05-B86A-401B12D9679D}" type="datetime1">
              <a:rPr lang="en-US" smtClean="0"/>
              <a:t>9/9/2015</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C320BD-618B-4062-B5D6-590406FBB248}" type="datetime1">
              <a:rPr lang="en-US" smtClean="0"/>
              <a:t>9/9/2015</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A206D-9E0D-460F-B966-F97C45B2B198}" type="datetime1">
              <a:rPr lang="en-US" smtClean="0"/>
              <a:t>9/9/2015</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055504-3494-4AB7-83DB-F97F58FE5B46}" type="datetime1">
              <a:rPr lang="en-US" smtClean="0"/>
              <a:t>9/9/2015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52689D3-9F20-4E32-AF48-778908B57BE6}" type="datetime1">
              <a:rPr lang="en-US" smtClean="0"/>
              <a:t>9/9/2015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19C076DE-0D4D-4173-A86B-7DD5BD601FE7}" type="datetime1">
              <a:rPr lang="en-US" smtClean="0"/>
              <a:t>9/9/2015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smtClean="0"/>
              <a:t/>
            </a:r>
            <a:br>
              <a:rPr lang="en-US" sz="5400" dirty="0" smtClean="0"/>
            </a:br>
            <a:r>
              <a:rPr lang="en-US" sz="5400" dirty="0" smtClean="0"/>
              <a:t>Big Data Analytics (Mining </a:t>
            </a:r>
            <a:r>
              <a:rPr lang="en-US" sz="5400" dirty="0" smtClean="0"/>
              <a:t>of Massive </a:t>
            </a:r>
            <a:r>
              <a:rPr lang="en-US" sz="5400" dirty="0" smtClean="0"/>
              <a:t>Datasets):</a:t>
            </a:r>
            <a:r>
              <a:rPr lang="en-US" sz="5400" dirty="0" smtClean="0"/>
              <a:t/>
            </a:r>
            <a:br>
              <a:rPr lang="en-US" sz="5400" dirty="0" smtClean="0"/>
            </a:br>
            <a:r>
              <a:rPr lang="en-US" sz="5400" dirty="0" smtClean="0"/>
              <a:t>Course Introduction</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91600" cy="987552"/>
          </a:xfrm>
        </p:spPr>
        <p:txBody>
          <a:bodyPr>
            <a:normAutofit/>
          </a:bodyPr>
          <a:lstStyle/>
          <a:p>
            <a:r>
              <a:rPr lang="en-US" dirty="0"/>
              <a:t>Meaningfulness of Analytic </a:t>
            </a:r>
            <a:r>
              <a:rPr lang="en-US" dirty="0" smtClean="0"/>
              <a:t>Answers</a:t>
            </a:r>
            <a:endParaRPr lang="en-US" dirty="0"/>
          </a:p>
        </p:txBody>
      </p:sp>
      <p:sp>
        <p:nvSpPr>
          <p:cNvPr id="2" name="Content Placeholder 1"/>
          <p:cNvSpPr>
            <a:spLocks noGrp="1"/>
          </p:cNvSpPr>
          <p:nvPr>
            <p:ph idx="1"/>
          </p:nvPr>
        </p:nvSpPr>
        <p:spPr>
          <a:xfrm>
            <a:off x="457200" y="1295400"/>
            <a:ext cx="8534400" cy="5562600"/>
          </a:xfrm>
        </p:spPr>
        <p:txBody>
          <a:bodyPr>
            <a:normAutofit fontScale="85000" lnSpcReduction="10000"/>
          </a:bodyPr>
          <a:lstStyle/>
          <a:p>
            <a:pPr marL="109728" indent="0">
              <a:buNone/>
            </a:pPr>
            <a:r>
              <a:rPr lang="en-US" b="1" dirty="0" smtClean="0"/>
              <a:t>Example: </a:t>
            </a:r>
          </a:p>
          <a:p>
            <a:r>
              <a:rPr lang="en-US" dirty="0" smtClean="0"/>
              <a:t>We </a:t>
            </a:r>
            <a:r>
              <a:rPr lang="en-US" dirty="0"/>
              <a:t>want to find (unrelated) people who </a:t>
            </a:r>
            <a:r>
              <a:rPr lang="en-US" b="1" dirty="0">
                <a:solidFill>
                  <a:srgbClr val="FF0066"/>
                </a:solidFill>
              </a:rPr>
              <a:t>at least twice have stayed at the same hotel on the same </a:t>
            </a:r>
            <a:r>
              <a:rPr lang="en-US" b="1" dirty="0" smtClean="0">
                <a:solidFill>
                  <a:srgbClr val="FF0066"/>
                </a:solidFill>
              </a:rPr>
              <a:t>day</a:t>
            </a:r>
          </a:p>
          <a:p>
            <a:pPr lvl="1"/>
            <a:r>
              <a:rPr lang="en-US" dirty="0"/>
              <a:t>10</a:t>
            </a:r>
            <a:r>
              <a:rPr lang="en-US" baseline="30000" dirty="0"/>
              <a:t>9</a:t>
            </a:r>
            <a:r>
              <a:rPr lang="en-US" dirty="0"/>
              <a:t> people being </a:t>
            </a:r>
            <a:r>
              <a:rPr lang="en-US" dirty="0" smtClean="0"/>
              <a:t>tracked</a:t>
            </a:r>
            <a:endParaRPr lang="en-US" dirty="0"/>
          </a:p>
          <a:p>
            <a:pPr lvl="1"/>
            <a:r>
              <a:rPr lang="en-US" dirty="0" smtClean="0"/>
              <a:t>1,000 days</a:t>
            </a:r>
            <a:endParaRPr lang="en-US" dirty="0"/>
          </a:p>
          <a:p>
            <a:pPr lvl="1"/>
            <a:r>
              <a:rPr lang="en-US" dirty="0"/>
              <a:t>Each person stays in a hotel 1% of </a:t>
            </a:r>
            <a:r>
              <a:rPr lang="en-US" dirty="0" smtClean="0"/>
              <a:t>time </a:t>
            </a:r>
            <a:r>
              <a:rPr lang="en-US" dirty="0"/>
              <a:t>(</a:t>
            </a:r>
            <a:r>
              <a:rPr lang="en-US" dirty="0" smtClean="0"/>
              <a:t>1 day </a:t>
            </a:r>
            <a:r>
              <a:rPr lang="en-US" dirty="0"/>
              <a:t>out of </a:t>
            </a:r>
            <a:r>
              <a:rPr lang="en-US" dirty="0" smtClean="0"/>
              <a:t>100)</a:t>
            </a:r>
            <a:endParaRPr lang="en-US" dirty="0"/>
          </a:p>
          <a:p>
            <a:pPr lvl="1"/>
            <a:r>
              <a:rPr lang="en-US" dirty="0"/>
              <a:t>Hotels hold 100 people (so 10</a:t>
            </a:r>
            <a:r>
              <a:rPr lang="en-US" baseline="30000" dirty="0"/>
              <a:t>5</a:t>
            </a:r>
            <a:r>
              <a:rPr lang="en-US" dirty="0"/>
              <a:t> hotels</a:t>
            </a:r>
            <a:r>
              <a:rPr lang="en-US" dirty="0" smtClean="0"/>
              <a:t>)</a:t>
            </a:r>
            <a:endParaRPr lang="en-US" dirty="0"/>
          </a:p>
          <a:p>
            <a:pPr lvl="1"/>
            <a:r>
              <a:rPr lang="en-US" b="1" dirty="0"/>
              <a:t>If everyone behaves randomly </a:t>
            </a:r>
            <a:r>
              <a:rPr lang="en-US" b="1" dirty="0" smtClean="0"/>
              <a:t>(i.e</a:t>
            </a:r>
            <a:r>
              <a:rPr lang="en-US" b="1" dirty="0"/>
              <a:t>., no </a:t>
            </a:r>
            <a:r>
              <a:rPr lang="en-US" b="1" dirty="0" smtClean="0"/>
              <a:t>terrorists) </a:t>
            </a:r>
            <a:r>
              <a:rPr lang="en-US" b="1" dirty="0"/>
              <a:t>will the data mining detect anything suspicious</a:t>
            </a:r>
            <a:r>
              <a:rPr lang="en-US" b="1" dirty="0" smtClean="0"/>
              <a:t>?</a:t>
            </a:r>
          </a:p>
          <a:p>
            <a:r>
              <a:rPr lang="en-US" b="1" dirty="0" smtClean="0">
                <a:solidFill>
                  <a:srgbClr val="0000FF"/>
                </a:solidFill>
              </a:rPr>
              <a:t>Expected </a:t>
            </a:r>
            <a:r>
              <a:rPr lang="en-US" b="1" dirty="0">
                <a:solidFill>
                  <a:srgbClr val="0000FF"/>
                </a:solidFill>
              </a:rPr>
              <a:t>number of “suspicious” pairs of people:</a:t>
            </a:r>
          </a:p>
          <a:p>
            <a:pPr lvl="1"/>
            <a:r>
              <a:rPr lang="en-US" dirty="0" smtClean="0"/>
              <a:t>250,000 </a:t>
            </a:r>
          </a:p>
          <a:p>
            <a:pPr lvl="1"/>
            <a:r>
              <a:rPr lang="en-US" dirty="0" smtClean="0"/>
              <a:t>… too many combinations to check – we need to have some additional evidence to find </a:t>
            </a:r>
            <a:r>
              <a:rPr lang="en-US" dirty="0"/>
              <a:t>“suspicious” </a:t>
            </a:r>
            <a:r>
              <a:rPr lang="en-US" dirty="0" smtClean="0"/>
              <a:t>pairs of people in some more efficient way</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91772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down)">
                                      <p:cBhvr>
                                        <p:cTn id="7" dur="500"/>
                                        <p:tgtEl>
                                          <p:spTgt spid="2">
                                            <p:txEl>
                                              <p:pRg st="7" end="7"/>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wipe(down)">
                                      <p:cBhvr>
                                        <p:cTn id="10" dur="500"/>
                                        <p:tgtEl>
                                          <p:spTgt spid="2">
                                            <p:txEl>
                                              <p:pRg st="8" end="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wipe(down)">
                                      <p:cBhvr>
                                        <p:cTn id="1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fontScale="90000"/>
          </a:bodyPr>
          <a:lstStyle/>
          <a:p>
            <a:r>
              <a:rPr lang="en-US" dirty="0" smtClean="0"/>
              <a:t>What matters when dealing with data?</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grpSp>
        <p:nvGrpSpPr>
          <p:cNvPr id="7" name="Group 6"/>
          <p:cNvGrpSpPr/>
          <p:nvPr/>
        </p:nvGrpSpPr>
        <p:grpSpPr>
          <a:xfrm>
            <a:off x="2355866" y="1677194"/>
            <a:ext cx="4924390" cy="4342606"/>
            <a:chOff x="3200400" y="1677194"/>
            <a:chExt cx="4924390" cy="4342606"/>
          </a:xfrm>
        </p:grpSpPr>
        <p:cxnSp>
          <p:nvCxnSpPr>
            <p:cNvPr id="8" name="Straight Arrow Connector 7"/>
            <p:cNvCxnSpPr/>
            <p:nvPr/>
          </p:nvCxnSpPr>
          <p:spPr>
            <a:xfrm>
              <a:off x="4918763" y="4343400"/>
              <a:ext cx="3206027" cy="1588"/>
            </a:xfrm>
            <a:prstGeom prst="straightConnector1">
              <a:avLst/>
            </a:prstGeom>
            <a:ln w="25400">
              <a:solidFill>
                <a:srgbClr val="0070C0"/>
              </a:solidFill>
              <a:tailEnd type="arrow"/>
            </a:ln>
            <a:scene3d>
              <a:camera prst="orthographicFront"/>
              <a:lightRig rig="threePt" dir="t"/>
            </a:scene3d>
            <a:sp3d prstMaterial="metal"/>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585263" y="3009917"/>
              <a:ext cx="2667000" cy="1554"/>
            </a:xfrm>
            <a:prstGeom prst="straightConnector1">
              <a:avLst/>
            </a:prstGeom>
            <a:ln w="25400">
              <a:solidFill>
                <a:srgbClr val="0070C0"/>
              </a:solidFill>
              <a:tailEnd type="arrow"/>
            </a:ln>
            <a:scene3d>
              <a:camera prst="orthographicFront"/>
              <a:lightRig rig="threePt" dir="t"/>
            </a:scene3d>
            <a:sp3d prstMaterial="metal"/>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3200400" y="4343400"/>
              <a:ext cx="1718364" cy="1676400"/>
            </a:xfrm>
            <a:prstGeom prst="straightConnector1">
              <a:avLst/>
            </a:prstGeom>
            <a:ln w="25400">
              <a:solidFill>
                <a:srgbClr val="0070C0"/>
              </a:solidFill>
              <a:tailEnd type="arrow"/>
            </a:ln>
            <a:scene3d>
              <a:camera prst="orthographicFront"/>
              <a:lightRig rig="threePt" dir="t"/>
            </a:scene3d>
            <a:sp3d prstMaterial="metal"/>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950827" y="4495800"/>
            <a:ext cx="1574470" cy="830997"/>
          </a:xfrm>
          <a:prstGeom prst="rect">
            <a:avLst/>
          </a:prstGeom>
          <a:noFill/>
          <a:ln>
            <a:noFill/>
          </a:ln>
        </p:spPr>
        <p:txBody>
          <a:bodyPr wrap="none" rtlCol="0">
            <a:spAutoFit/>
            <a:scene3d>
              <a:camera prst="orthographicFront"/>
              <a:lightRig rig="threePt" dir="t"/>
            </a:scene3d>
            <a:sp3d extrusionH="57150">
              <a:bevelT w="38100" h="38100"/>
            </a:sp3d>
          </a:bodyPr>
          <a:lstStyle/>
          <a:p>
            <a:r>
              <a:rPr lang="en-US" sz="2400" b="1" dirty="0" smtClean="0">
                <a:solidFill>
                  <a:srgbClr val="0000FF"/>
                </a:solidFill>
              </a:rPr>
              <a:t>Data</a:t>
            </a:r>
          </a:p>
          <a:p>
            <a:r>
              <a:rPr lang="en-US" sz="2400" b="1" dirty="0" smtClean="0">
                <a:solidFill>
                  <a:srgbClr val="0000FF"/>
                </a:solidFill>
              </a:rPr>
              <a:t>Modalities</a:t>
            </a:r>
            <a:endParaRPr lang="en-US" b="1" dirty="0">
              <a:solidFill>
                <a:srgbClr val="0000FF"/>
              </a:solidFill>
            </a:endParaRPr>
          </a:p>
        </p:txBody>
      </p:sp>
      <p:sp>
        <p:nvSpPr>
          <p:cNvPr id="12" name="TextBox 11"/>
          <p:cNvSpPr txBox="1"/>
          <p:nvPr/>
        </p:nvSpPr>
        <p:spPr>
          <a:xfrm>
            <a:off x="3505200" y="1295400"/>
            <a:ext cx="1633781" cy="461665"/>
          </a:xfrm>
          <a:prstGeom prst="rect">
            <a:avLst/>
          </a:prstGeom>
          <a:noFill/>
          <a:ln>
            <a:noFill/>
          </a:ln>
        </p:spPr>
        <p:txBody>
          <a:bodyPr wrap="none" rtlCol="0">
            <a:spAutoFit/>
            <a:scene3d>
              <a:camera prst="orthographicFront"/>
              <a:lightRig rig="threePt" dir="t"/>
            </a:scene3d>
            <a:sp3d extrusionH="57150">
              <a:bevelT w="38100" h="38100"/>
            </a:sp3d>
          </a:bodyPr>
          <a:lstStyle/>
          <a:p>
            <a:r>
              <a:rPr lang="en-US" sz="2400" b="1" dirty="0" smtClean="0">
                <a:solidFill>
                  <a:srgbClr val="0000FF"/>
                </a:solidFill>
              </a:rPr>
              <a:t>Challenges</a:t>
            </a:r>
            <a:endParaRPr lang="en-US" sz="2400" b="1" dirty="0">
              <a:solidFill>
                <a:srgbClr val="0000FF"/>
              </a:solidFill>
            </a:endParaRPr>
          </a:p>
        </p:txBody>
      </p:sp>
      <p:sp>
        <p:nvSpPr>
          <p:cNvPr id="13" name="TextBox 12"/>
          <p:cNvSpPr txBox="1"/>
          <p:nvPr/>
        </p:nvSpPr>
        <p:spPr>
          <a:xfrm>
            <a:off x="1670066" y="6019800"/>
            <a:ext cx="2226059" cy="461665"/>
          </a:xfrm>
          <a:prstGeom prst="rect">
            <a:avLst/>
          </a:prstGeom>
          <a:noFill/>
          <a:ln>
            <a:noFill/>
          </a:ln>
        </p:spPr>
        <p:txBody>
          <a:bodyPr wrap="none" rtlCol="0">
            <a:spAutoFit/>
            <a:scene3d>
              <a:camera prst="orthographicFront"/>
              <a:lightRig rig="threePt" dir="t"/>
            </a:scene3d>
            <a:sp3d extrusionH="57150">
              <a:bevelT w="38100" h="38100"/>
            </a:sp3d>
          </a:bodyPr>
          <a:lstStyle/>
          <a:p>
            <a:r>
              <a:rPr lang="en-US" sz="2400" b="1" dirty="0" smtClean="0">
                <a:solidFill>
                  <a:srgbClr val="0000FF"/>
                </a:solidFill>
              </a:rPr>
              <a:t>Data Operators</a:t>
            </a:r>
            <a:endParaRPr lang="en-US" b="1" dirty="0">
              <a:solidFill>
                <a:srgbClr val="0000FF"/>
              </a:solidFill>
            </a:endParaRPr>
          </a:p>
        </p:txBody>
      </p:sp>
      <p:sp>
        <p:nvSpPr>
          <p:cNvPr id="14" name="TextBox 13"/>
          <p:cNvSpPr txBox="1"/>
          <p:nvPr/>
        </p:nvSpPr>
        <p:spPr>
          <a:xfrm rot="18841630">
            <a:off x="3581027" y="4563821"/>
            <a:ext cx="1237839"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Ontologies</a:t>
            </a:r>
            <a:endParaRPr lang="en-US" sz="1400" dirty="0"/>
          </a:p>
        </p:txBody>
      </p:sp>
      <p:sp>
        <p:nvSpPr>
          <p:cNvPr id="15" name="TextBox 14"/>
          <p:cNvSpPr txBox="1"/>
          <p:nvPr/>
        </p:nvSpPr>
        <p:spPr>
          <a:xfrm rot="18801071">
            <a:off x="4042816" y="4634207"/>
            <a:ext cx="1205779"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Structured</a:t>
            </a:r>
            <a:endParaRPr lang="en-US" sz="1400" dirty="0"/>
          </a:p>
        </p:txBody>
      </p:sp>
      <p:sp>
        <p:nvSpPr>
          <p:cNvPr id="16" name="TextBox 15"/>
          <p:cNvSpPr txBox="1"/>
          <p:nvPr/>
        </p:nvSpPr>
        <p:spPr>
          <a:xfrm rot="18801071">
            <a:off x="4592804" y="4601687"/>
            <a:ext cx="1111202"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Networks</a:t>
            </a:r>
            <a:endParaRPr lang="en-US" sz="1400" dirty="0"/>
          </a:p>
        </p:txBody>
      </p:sp>
      <p:sp>
        <p:nvSpPr>
          <p:cNvPr id="17" name="TextBox 16"/>
          <p:cNvSpPr txBox="1"/>
          <p:nvPr/>
        </p:nvSpPr>
        <p:spPr>
          <a:xfrm rot="18801071">
            <a:off x="5377650" y="4510818"/>
            <a:ext cx="599588"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Text</a:t>
            </a:r>
            <a:endParaRPr lang="en-US" sz="1400" dirty="0"/>
          </a:p>
        </p:txBody>
      </p:sp>
      <p:sp>
        <p:nvSpPr>
          <p:cNvPr id="18" name="TextBox 17"/>
          <p:cNvSpPr txBox="1"/>
          <p:nvPr/>
        </p:nvSpPr>
        <p:spPr>
          <a:xfrm rot="18801071">
            <a:off x="5380843" y="4642096"/>
            <a:ext cx="1276311"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Multimedia</a:t>
            </a:r>
            <a:endParaRPr lang="en-US" sz="1400" dirty="0"/>
          </a:p>
        </p:txBody>
      </p:sp>
      <p:sp>
        <p:nvSpPr>
          <p:cNvPr id="19" name="TextBox 18"/>
          <p:cNvSpPr txBox="1"/>
          <p:nvPr/>
        </p:nvSpPr>
        <p:spPr>
          <a:xfrm rot="18801071">
            <a:off x="6206340" y="4542525"/>
            <a:ext cx="867545" cy="369332"/>
          </a:xfrm>
          <a:prstGeom prst="rect">
            <a:avLst/>
          </a:prstGeom>
          <a:noFill/>
          <a:ln>
            <a:noFill/>
          </a:ln>
          <a:effectLst>
            <a:outerShdw blurRad="50800" dist="38100" dir="2700000" algn="tl" rotWithShape="0">
              <a:prstClr val="black">
                <a:alpha val="40000"/>
              </a:prstClr>
            </a:outerShdw>
          </a:effectLst>
          <a:scene3d>
            <a:camera prst="orthographicFront">
              <a:rot lat="1720775" lon="1005846" rev="703742"/>
            </a:camera>
            <a:lightRig rig="threePt" dir="t"/>
          </a:scene3d>
        </p:spPr>
        <p:txBody>
          <a:bodyPr wrap="none" rtlCol="0">
            <a:spAutoFit/>
          </a:bodyPr>
          <a:lstStyle/>
          <a:p>
            <a:r>
              <a:rPr lang="en-US" dirty="0" smtClean="0"/>
              <a:t>Signals</a:t>
            </a:r>
            <a:endParaRPr lang="en-US" sz="1400" dirty="0"/>
          </a:p>
        </p:txBody>
      </p:sp>
      <p:sp>
        <p:nvSpPr>
          <p:cNvPr id="20" name="TextBox 19"/>
          <p:cNvSpPr txBox="1"/>
          <p:nvPr/>
        </p:nvSpPr>
        <p:spPr>
          <a:xfrm>
            <a:off x="4174586" y="3886200"/>
            <a:ext cx="1165704"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Scalability</a:t>
            </a:r>
            <a:endParaRPr lang="en-US" sz="1400" dirty="0"/>
          </a:p>
        </p:txBody>
      </p:sp>
      <p:sp>
        <p:nvSpPr>
          <p:cNvPr id="21" name="TextBox 20"/>
          <p:cNvSpPr txBox="1"/>
          <p:nvPr/>
        </p:nvSpPr>
        <p:spPr>
          <a:xfrm>
            <a:off x="4162706" y="3429000"/>
            <a:ext cx="1184940"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Streaming</a:t>
            </a:r>
            <a:endParaRPr lang="en-US" sz="1400" dirty="0"/>
          </a:p>
        </p:txBody>
      </p:sp>
      <p:sp>
        <p:nvSpPr>
          <p:cNvPr id="22" name="TextBox 21"/>
          <p:cNvSpPr txBox="1"/>
          <p:nvPr/>
        </p:nvSpPr>
        <p:spPr>
          <a:xfrm>
            <a:off x="4186536" y="2971800"/>
            <a:ext cx="947695"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Context</a:t>
            </a:r>
            <a:endParaRPr lang="en-US" sz="1400" dirty="0"/>
          </a:p>
        </p:txBody>
      </p:sp>
      <p:sp>
        <p:nvSpPr>
          <p:cNvPr id="23" name="TextBox 22"/>
          <p:cNvSpPr txBox="1"/>
          <p:nvPr/>
        </p:nvSpPr>
        <p:spPr>
          <a:xfrm>
            <a:off x="4186536" y="2514600"/>
            <a:ext cx="885179"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Quality</a:t>
            </a:r>
            <a:endParaRPr lang="en-US" sz="1400" dirty="0"/>
          </a:p>
        </p:txBody>
      </p:sp>
      <p:sp>
        <p:nvSpPr>
          <p:cNvPr id="24" name="TextBox 23"/>
          <p:cNvSpPr txBox="1"/>
          <p:nvPr/>
        </p:nvSpPr>
        <p:spPr>
          <a:xfrm>
            <a:off x="4186536" y="2057400"/>
            <a:ext cx="784189" cy="369332"/>
          </a:xfrm>
          <a:prstGeom prst="rect">
            <a:avLst/>
          </a:prstGeom>
          <a:noFill/>
          <a:ln>
            <a:noFill/>
          </a:ln>
          <a:effectLst>
            <a:outerShdw blurRad="50800" dist="38100" dir="5400000" algn="t" rotWithShape="0">
              <a:prstClr val="black">
                <a:alpha val="40000"/>
              </a:prstClr>
            </a:outerShdw>
          </a:effectLst>
        </p:spPr>
        <p:txBody>
          <a:bodyPr wrap="none" rtlCol="0">
            <a:spAutoFit/>
          </a:bodyPr>
          <a:lstStyle/>
          <a:p>
            <a:r>
              <a:rPr lang="en-US" dirty="0" smtClean="0"/>
              <a:t>Usage</a:t>
            </a:r>
            <a:endParaRPr lang="en-US" sz="1400" dirty="0"/>
          </a:p>
        </p:txBody>
      </p:sp>
      <p:sp>
        <p:nvSpPr>
          <p:cNvPr id="25" name="TextBox 24"/>
          <p:cNvSpPr txBox="1"/>
          <p:nvPr/>
        </p:nvSpPr>
        <p:spPr>
          <a:xfrm>
            <a:off x="3092577" y="4188023"/>
            <a:ext cx="846707"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Collect</a:t>
            </a:r>
            <a:endParaRPr lang="en-US" sz="1400" dirty="0"/>
          </a:p>
        </p:txBody>
      </p:sp>
      <p:sp>
        <p:nvSpPr>
          <p:cNvPr id="26" name="TextBox 25"/>
          <p:cNvSpPr txBox="1"/>
          <p:nvPr/>
        </p:nvSpPr>
        <p:spPr>
          <a:xfrm>
            <a:off x="2760497" y="4401970"/>
            <a:ext cx="936475"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Prepare</a:t>
            </a:r>
            <a:endParaRPr lang="en-US" sz="1400" dirty="0"/>
          </a:p>
        </p:txBody>
      </p:sp>
      <p:sp>
        <p:nvSpPr>
          <p:cNvPr id="27" name="TextBox 26"/>
          <p:cNvSpPr txBox="1"/>
          <p:nvPr/>
        </p:nvSpPr>
        <p:spPr>
          <a:xfrm>
            <a:off x="2383189" y="4648200"/>
            <a:ext cx="1156407"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Represent</a:t>
            </a:r>
            <a:endParaRPr lang="en-US" sz="1400" dirty="0"/>
          </a:p>
        </p:txBody>
      </p:sp>
      <p:sp>
        <p:nvSpPr>
          <p:cNvPr id="28" name="TextBox 27"/>
          <p:cNvSpPr txBox="1"/>
          <p:nvPr/>
        </p:nvSpPr>
        <p:spPr>
          <a:xfrm>
            <a:off x="2411401" y="4953000"/>
            <a:ext cx="788999"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Model</a:t>
            </a:r>
            <a:endParaRPr lang="en-US" sz="1400" dirty="0"/>
          </a:p>
        </p:txBody>
      </p:sp>
      <p:sp>
        <p:nvSpPr>
          <p:cNvPr id="29" name="TextBox 28"/>
          <p:cNvSpPr txBox="1"/>
          <p:nvPr/>
        </p:nvSpPr>
        <p:spPr>
          <a:xfrm>
            <a:off x="2049459" y="5254823"/>
            <a:ext cx="883896"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Reason</a:t>
            </a:r>
            <a:endParaRPr lang="en-US" sz="1400" dirty="0"/>
          </a:p>
        </p:txBody>
      </p:sp>
      <p:sp>
        <p:nvSpPr>
          <p:cNvPr id="30" name="TextBox 29"/>
          <p:cNvSpPr txBox="1"/>
          <p:nvPr/>
        </p:nvSpPr>
        <p:spPr>
          <a:xfrm>
            <a:off x="1600200" y="5562600"/>
            <a:ext cx="1027845" cy="369332"/>
          </a:xfrm>
          <a:prstGeom prst="rect">
            <a:avLst/>
          </a:prstGeom>
          <a:noFill/>
          <a:ln>
            <a:noFill/>
          </a:ln>
          <a:effectLst>
            <a:outerShdw blurRad="50800" dist="38100" dir="5400000" algn="t" rotWithShape="0">
              <a:prstClr val="black">
                <a:alpha val="40000"/>
              </a:prstClr>
            </a:outerShdw>
          </a:effectLst>
          <a:scene3d>
            <a:camera prst="orthographicFront">
              <a:rot lat="2938394" lon="20679571" rev="20898435"/>
            </a:camera>
            <a:lightRig rig="threePt" dir="t"/>
          </a:scene3d>
        </p:spPr>
        <p:txBody>
          <a:bodyPr wrap="none" rtlCol="0">
            <a:spAutoFit/>
          </a:bodyPr>
          <a:lstStyle/>
          <a:p>
            <a:r>
              <a:rPr lang="en-US" dirty="0" smtClean="0"/>
              <a:t>Visualize</a:t>
            </a:r>
            <a:endParaRPr lang="en-US" sz="1400" dirty="0"/>
          </a:p>
        </p:txBody>
      </p:sp>
    </p:spTree>
    <p:extLst>
      <p:ext uri="{BB962C8B-B14F-4D97-AF65-F5344CB8AC3E}">
        <p14:creationId xmlns:p14="http://schemas.microsoft.com/office/powerpoint/2010/main" val="3004743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7" name="Rectangle 5"/>
          <p:cNvSpPr>
            <a:spLocks noGrp="1" noChangeArrowheads="1"/>
          </p:cNvSpPr>
          <p:nvPr>
            <p:ph type="title"/>
          </p:nvPr>
        </p:nvSpPr>
        <p:spPr/>
        <p:txBody>
          <a:bodyPr lIns="0" rIns="0">
            <a:normAutofit/>
          </a:bodyPr>
          <a:lstStyle/>
          <a:p>
            <a:r>
              <a:rPr lang="en-US" dirty="0" smtClean="0"/>
              <a:t>Data Mining: Cultures</a:t>
            </a:r>
            <a:endParaRPr lang="en-US" dirty="0"/>
          </a:p>
        </p:txBody>
      </p:sp>
      <p:sp>
        <p:nvSpPr>
          <p:cNvPr id="658434" name="Rectangle 2"/>
          <p:cNvSpPr>
            <a:spLocks noGrp="1" noChangeArrowheads="1"/>
          </p:cNvSpPr>
          <p:nvPr>
            <p:ph idx="1"/>
          </p:nvPr>
        </p:nvSpPr>
        <p:spPr>
          <a:xfrm>
            <a:off x="457200" y="1295400"/>
            <a:ext cx="8229600" cy="5562600"/>
          </a:xfrm>
        </p:spPr>
        <p:txBody>
          <a:bodyPr>
            <a:normAutofit fontScale="92500" lnSpcReduction="10000"/>
          </a:bodyPr>
          <a:lstStyle/>
          <a:p>
            <a:r>
              <a:rPr lang="en-US" b="1" dirty="0" smtClean="0">
                <a:solidFill>
                  <a:srgbClr val="FF0066"/>
                </a:solidFill>
              </a:rPr>
              <a:t>Data mining overlaps with:</a:t>
            </a:r>
          </a:p>
          <a:p>
            <a:pPr lvl="1"/>
            <a:r>
              <a:rPr lang="en-US" b="1" dirty="0">
                <a:solidFill>
                  <a:srgbClr val="0000FF"/>
                </a:solidFill>
              </a:rPr>
              <a:t>Databases:</a:t>
            </a:r>
            <a:r>
              <a:rPr lang="en-US" dirty="0"/>
              <a:t> L</a:t>
            </a:r>
            <a:r>
              <a:rPr lang="en-US" dirty="0" smtClean="0"/>
              <a:t>arge-scale data, simple queries</a:t>
            </a:r>
            <a:endParaRPr lang="en-US" dirty="0"/>
          </a:p>
          <a:p>
            <a:pPr lvl="1"/>
            <a:r>
              <a:rPr lang="en-US" b="1" dirty="0" smtClean="0">
                <a:solidFill>
                  <a:srgbClr val="0000FF"/>
                </a:solidFill>
              </a:rPr>
              <a:t>Machine learning:</a:t>
            </a:r>
            <a:r>
              <a:rPr lang="en-US" dirty="0">
                <a:solidFill>
                  <a:srgbClr val="0000FF"/>
                </a:solidFill>
              </a:rPr>
              <a:t> </a:t>
            </a:r>
            <a:r>
              <a:rPr lang="en-US" dirty="0"/>
              <a:t>Small data, Complex </a:t>
            </a:r>
            <a:r>
              <a:rPr lang="en-US" dirty="0" smtClean="0"/>
              <a:t>models</a:t>
            </a:r>
            <a:endParaRPr lang="en-US" dirty="0"/>
          </a:p>
          <a:p>
            <a:pPr lvl="1"/>
            <a:r>
              <a:rPr lang="en-US" b="1" dirty="0" smtClean="0">
                <a:solidFill>
                  <a:srgbClr val="0000FF"/>
                </a:solidFill>
              </a:rPr>
              <a:t>CS Theory:</a:t>
            </a:r>
            <a:r>
              <a:rPr lang="en-US" dirty="0">
                <a:solidFill>
                  <a:srgbClr val="0000FF"/>
                </a:solidFill>
              </a:rPr>
              <a:t> </a:t>
            </a:r>
            <a:r>
              <a:rPr lang="en-US" dirty="0" smtClean="0"/>
              <a:t>(Randomized) Algorithms </a:t>
            </a:r>
          </a:p>
          <a:p>
            <a:r>
              <a:rPr lang="en-US" b="1" dirty="0" smtClean="0"/>
              <a:t>Different cultures:</a:t>
            </a:r>
          </a:p>
          <a:p>
            <a:pPr lvl="1"/>
            <a:r>
              <a:rPr lang="en-US" dirty="0"/>
              <a:t>To a </a:t>
            </a:r>
            <a:r>
              <a:rPr lang="en-US" dirty="0" smtClean="0"/>
              <a:t>DB person, data mining is </a:t>
            </a:r>
            <a:r>
              <a:rPr lang="en-US" dirty="0"/>
              <a:t>an </a:t>
            </a:r>
            <a:r>
              <a:rPr lang="en-US" dirty="0" smtClean="0"/>
              <a:t>extreme form </a:t>
            </a:r>
            <a:r>
              <a:rPr lang="en-US" dirty="0"/>
              <a:t>of </a:t>
            </a:r>
            <a:r>
              <a:rPr lang="en-US" b="1" dirty="0" smtClean="0">
                <a:solidFill>
                  <a:srgbClr val="FF0066"/>
                </a:solidFill>
              </a:rPr>
              <a:t>analytic </a:t>
            </a:r>
            <a:r>
              <a:rPr lang="en-US" b="1" dirty="0">
                <a:solidFill>
                  <a:srgbClr val="FF0066"/>
                </a:solidFill>
              </a:rPr>
              <a:t>processing</a:t>
            </a:r>
            <a:r>
              <a:rPr lang="en-US" dirty="0"/>
              <a:t> – </a:t>
            </a:r>
            <a:r>
              <a:rPr lang="en-US" dirty="0" smtClean="0"/>
              <a:t>queries </a:t>
            </a:r>
            <a:r>
              <a:rPr lang="en-US" dirty="0"/>
              <a:t>that </a:t>
            </a:r>
            <a:r>
              <a:rPr lang="en-US" dirty="0" smtClean="0"/>
              <a:t/>
            </a:r>
            <a:br>
              <a:rPr lang="en-US" dirty="0" smtClean="0"/>
            </a:br>
            <a:r>
              <a:rPr lang="en-US" dirty="0" smtClean="0"/>
              <a:t>examine </a:t>
            </a:r>
            <a:r>
              <a:rPr lang="en-US" dirty="0"/>
              <a:t>large </a:t>
            </a:r>
            <a:r>
              <a:rPr lang="en-US" dirty="0" smtClean="0"/>
              <a:t>amounts </a:t>
            </a:r>
            <a:r>
              <a:rPr lang="en-US" dirty="0"/>
              <a:t>of </a:t>
            </a:r>
            <a:r>
              <a:rPr lang="en-US" dirty="0" smtClean="0"/>
              <a:t>data</a:t>
            </a:r>
            <a:endParaRPr lang="en-US" dirty="0"/>
          </a:p>
          <a:p>
            <a:pPr lvl="2"/>
            <a:r>
              <a:rPr lang="en-US" dirty="0" smtClean="0"/>
              <a:t>Result is the query answer</a:t>
            </a:r>
          </a:p>
          <a:p>
            <a:pPr lvl="1"/>
            <a:r>
              <a:rPr lang="en-US" dirty="0"/>
              <a:t>To a </a:t>
            </a:r>
            <a:r>
              <a:rPr lang="en-US" dirty="0" smtClean="0"/>
              <a:t>ML </a:t>
            </a:r>
            <a:r>
              <a:rPr lang="en-US" dirty="0"/>
              <a:t>person, data-mining </a:t>
            </a:r>
            <a:br>
              <a:rPr lang="en-US" dirty="0"/>
            </a:br>
            <a:r>
              <a:rPr lang="en-US" dirty="0"/>
              <a:t>is the </a:t>
            </a:r>
            <a:r>
              <a:rPr lang="en-US" b="1" dirty="0">
                <a:solidFill>
                  <a:srgbClr val="FF0066"/>
                </a:solidFill>
              </a:rPr>
              <a:t>inference of models</a:t>
            </a:r>
          </a:p>
          <a:p>
            <a:pPr lvl="2"/>
            <a:r>
              <a:rPr lang="en-US" dirty="0"/>
              <a:t>Result is the parameters of the </a:t>
            </a:r>
            <a:r>
              <a:rPr lang="en-US" dirty="0" smtClean="0"/>
              <a:t>model</a:t>
            </a:r>
          </a:p>
          <a:p>
            <a:r>
              <a:rPr lang="en-US" b="1" dirty="0" smtClean="0"/>
              <a:t>In this class we will do both!</a:t>
            </a:r>
            <a:endParaRPr lang="en-US" b="1" dirty="0"/>
          </a:p>
        </p:txBody>
      </p:sp>
      <p:sp>
        <p:nvSpPr>
          <p:cNvPr id="658435" name="Oval 3"/>
          <p:cNvSpPr>
            <a:spLocks noChangeArrowheads="1"/>
          </p:cNvSpPr>
          <p:nvPr/>
        </p:nvSpPr>
        <p:spPr bwMode="auto">
          <a:xfrm>
            <a:off x="6858000" y="5130800"/>
            <a:ext cx="1676400" cy="1574800"/>
          </a:xfrm>
          <a:prstGeom prst="ellipse">
            <a:avLst/>
          </a:prstGeom>
          <a:solidFill>
            <a:schemeClr val="accent2"/>
          </a:solidFill>
          <a:ln w="12700">
            <a:solidFill>
              <a:schemeClr val="tx1"/>
            </a:solidFill>
            <a:round/>
            <a:headEnd type="none" w="sm" len="sm"/>
            <a:tailEnd type="none" w="sm" len="sm"/>
          </a:ln>
          <a:effectLst/>
        </p:spPr>
        <p:txBody>
          <a:bodyPr wrap="none" anchor="ctr"/>
          <a:lstStyle/>
          <a:p>
            <a:endParaRPr lang="en-US"/>
          </a:p>
        </p:txBody>
      </p:sp>
      <p:sp>
        <p:nvSpPr>
          <p:cNvPr id="658436" name="Oval 4"/>
          <p:cNvSpPr>
            <a:spLocks noChangeArrowheads="1"/>
          </p:cNvSpPr>
          <p:nvPr/>
        </p:nvSpPr>
        <p:spPr bwMode="auto">
          <a:xfrm>
            <a:off x="6248400" y="3987799"/>
            <a:ext cx="1600200" cy="1519027"/>
          </a:xfrm>
          <a:prstGeom prst="ellipse">
            <a:avLst/>
          </a:prstGeom>
          <a:solidFill>
            <a:srgbClr val="CC3300"/>
          </a:solidFill>
          <a:ln w="12700">
            <a:solidFill>
              <a:schemeClr val="tx1"/>
            </a:solidFill>
            <a:round/>
            <a:headEnd type="none" w="sm" len="sm"/>
            <a:tailEnd type="none" w="sm" len="sm"/>
          </a:ln>
          <a:effectLst/>
        </p:spPr>
        <p:txBody>
          <a:bodyPr wrap="none" anchor="ctr"/>
          <a:lstStyle/>
          <a:p>
            <a:endParaRPr lang="en-US"/>
          </a:p>
        </p:txBody>
      </p:sp>
      <p:sp>
        <p:nvSpPr>
          <p:cNvPr id="658441" name="Oval 9"/>
          <p:cNvSpPr>
            <a:spLocks noChangeArrowheads="1"/>
          </p:cNvSpPr>
          <p:nvPr/>
        </p:nvSpPr>
        <p:spPr bwMode="auto">
          <a:xfrm>
            <a:off x="7620000" y="3906627"/>
            <a:ext cx="1600200" cy="1574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58442" name="Text Box 10"/>
          <p:cNvSpPr txBox="1">
            <a:spLocks noChangeArrowheads="1"/>
          </p:cNvSpPr>
          <p:nvPr/>
        </p:nvSpPr>
        <p:spPr bwMode="auto">
          <a:xfrm>
            <a:off x="7785100" y="4370861"/>
            <a:ext cx="1511300" cy="646331"/>
          </a:xfrm>
          <a:prstGeom prst="rect">
            <a:avLst/>
          </a:prstGeom>
          <a:noFill/>
          <a:ln w="12700">
            <a:noFill/>
            <a:miter lim="800000"/>
            <a:headEnd type="none" w="sm" len="sm"/>
            <a:tailEnd type="none" w="sm" len="sm"/>
          </a:ln>
          <a:effectLst/>
        </p:spPr>
        <p:txBody>
          <a:bodyPr wrap="square" lIns="0" rIns="0">
            <a:spAutoFit/>
          </a:bodyPr>
          <a:lstStyle/>
          <a:p>
            <a:pPr algn="ctr">
              <a:spcBef>
                <a:spcPct val="50000"/>
              </a:spcBef>
            </a:pPr>
            <a:r>
              <a:rPr lang="en-US" sz="1800" b="0" dirty="0"/>
              <a:t>Machine </a:t>
            </a:r>
            <a:r>
              <a:rPr lang="en-US" sz="1800" b="0" dirty="0" smtClean="0"/>
              <a:t/>
            </a:r>
            <a:br>
              <a:rPr lang="en-US" sz="1800" b="0" dirty="0" smtClean="0"/>
            </a:br>
            <a:r>
              <a:rPr lang="en-US" sz="1800" b="0" dirty="0" smtClean="0"/>
              <a:t>Learning</a:t>
            </a:r>
            <a:endParaRPr lang="en-US" sz="1800" b="0" dirty="0"/>
          </a:p>
        </p:txBody>
      </p:sp>
      <p:sp>
        <p:nvSpPr>
          <p:cNvPr id="658443" name="Text Box 11"/>
          <p:cNvSpPr txBox="1">
            <a:spLocks noChangeArrowheads="1"/>
          </p:cNvSpPr>
          <p:nvPr/>
        </p:nvSpPr>
        <p:spPr bwMode="auto">
          <a:xfrm>
            <a:off x="6248400" y="4255869"/>
            <a:ext cx="1371600" cy="646331"/>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1800" b="0" dirty="0" smtClean="0"/>
              <a:t>CS</a:t>
            </a:r>
            <a:br>
              <a:rPr lang="en-US" sz="1800" b="0" dirty="0" smtClean="0"/>
            </a:br>
            <a:r>
              <a:rPr lang="en-US" sz="1800" b="0" dirty="0" smtClean="0"/>
              <a:t>Theory</a:t>
            </a:r>
            <a:endParaRPr lang="en-US" sz="1800" b="0" dirty="0"/>
          </a:p>
        </p:txBody>
      </p:sp>
      <p:sp>
        <p:nvSpPr>
          <p:cNvPr id="658444" name="Oval 12"/>
          <p:cNvSpPr>
            <a:spLocks noChangeArrowheads="1"/>
          </p:cNvSpPr>
          <p:nvPr/>
        </p:nvSpPr>
        <p:spPr bwMode="auto">
          <a:xfrm>
            <a:off x="7086600" y="4773744"/>
            <a:ext cx="1225550" cy="1119056"/>
          </a:xfrm>
          <a:prstGeom prst="ellipse">
            <a:avLst/>
          </a:prstGeom>
          <a:solidFill>
            <a:srgbClr val="66CCFF"/>
          </a:solidFill>
          <a:ln w="12700">
            <a:solidFill>
              <a:schemeClr val="tx1"/>
            </a:solidFill>
            <a:round/>
            <a:headEnd type="none" w="sm" len="sm"/>
            <a:tailEnd type="none" w="sm" len="sm"/>
          </a:ln>
          <a:effectLst/>
        </p:spPr>
        <p:txBody>
          <a:bodyPr wrap="none" anchor="ctr"/>
          <a:lstStyle/>
          <a:p>
            <a:pPr algn="ctr"/>
            <a:r>
              <a:rPr lang="en-US" sz="1800" dirty="0"/>
              <a:t>Data </a:t>
            </a:r>
            <a:r>
              <a:rPr lang="en-US" sz="1800" dirty="0" smtClean="0"/>
              <a:t/>
            </a:r>
            <a:br>
              <a:rPr lang="en-US" sz="1800" dirty="0" smtClean="0"/>
            </a:br>
            <a:r>
              <a:rPr lang="en-US" sz="1800" dirty="0" smtClean="0"/>
              <a:t>Mining</a:t>
            </a:r>
            <a:endParaRPr lang="en-US" sz="1800" dirty="0"/>
          </a:p>
        </p:txBody>
      </p:sp>
      <p:sp>
        <p:nvSpPr>
          <p:cNvPr id="658445" name="Text Box 13"/>
          <p:cNvSpPr txBox="1">
            <a:spLocks noChangeArrowheads="1"/>
          </p:cNvSpPr>
          <p:nvPr/>
        </p:nvSpPr>
        <p:spPr bwMode="auto">
          <a:xfrm>
            <a:off x="6972300" y="5937250"/>
            <a:ext cx="1447800" cy="641350"/>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1800" b="0" dirty="0"/>
              <a:t>Database systems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2053138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7" name="Rectangle 5"/>
          <p:cNvSpPr>
            <a:spLocks noGrp="1" noChangeArrowheads="1"/>
          </p:cNvSpPr>
          <p:nvPr>
            <p:ph type="title"/>
          </p:nvPr>
        </p:nvSpPr>
        <p:spPr/>
        <p:txBody>
          <a:bodyPr lIns="0" rIns="0">
            <a:normAutofit/>
          </a:bodyPr>
          <a:lstStyle/>
          <a:p>
            <a:r>
              <a:rPr lang="en-US" dirty="0" smtClean="0"/>
              <a:t>This </a:t>
            </a:r>
            <a:r>
              <a:rPr lang="en-US" dirty="0" smtClean="0"/>
              <a:t>Class</a:t>
            </a:r>
            <a:r>
              <a:rPr lang="en-US" dirty="0" smtClean="0"/>
              <a:t>: Big Data Analytics</a:t>
            </a:r>
            <a:endParaRPr lang="en-US" dirty="0"/>
          </a:p>
        </p:txBody>
      </p:sp>
      <p:sp>
        <p:nvSpPr>
          <p:cNvPr id="658434" name="Rectangle 2"/>
          <p:cNvSpPr>
            <a:spLocks noGrp="1" noChangeArrowheads="1"/>
          </p:cNvSpPr>
          <p:nvPr>
            <p:ph idx="1"/>
          </p:nvPr>
        </p:nvSpPr>
        <p:spPr/>
        <p:txBody>
          <a:bodyPr>
            <a:normAutofit/>
          </a:bodyPr>
          <a:lstStyle/>
          <a:p>
            <a:r>
              <a:rPr lang="en-US" b="1" dirty="0" smtClean="0"/>
              <a:t>This class overlaps with machine learning, statistics, artificial intelligence, databases but more stress on</a:t>
            </a:r>
          </a:p>
          <a:p>
            <a:pPr lvl="1"/>
            <a:r>
              <a:rPr lang="en-US" b="1" dirty="0" smtClean="0">
                <a:solidFill>
                  <a:srgbClr val="0000FF"/>
                </a:solidFill>
              </a:rPr>
              <a:t>Scalability</a:t>
            </a:r>
            <a:r>
              <a:rPr lang="en-US" dirty="0" smtClean="0">
                <a:solidFill>
                  <a:srgbClr val="0000FF"/>
                </a:solidFill>
              </a:rPr>
              <a:t> </a:t>
            </a:r>
            <a:r>
              <a:rPr lang="en-US" dirty="0" smtClean="0"/>
              <a:t>(big data)</a:t>
            </a:r>
          </a:p>
          <a:p>
            <a:pPr lvl="1"/>
            <a:r>
              <a:rPr lang="en-US" b="1" dirty="0" smtClean="0">
                <a:solidFill>
                  <a:srgbClr val="0000FF"/>
                </a:solidFill>
              </a:rPr>
              <a:t>Algorithms</a:t>
            </a:r>
          </a:p>
          <a:p>
            <a:pPr lvl="1"/>
            <a:r>
              <a:rPr lang="en-US" b="1" dirty="0" smtClean="0">
                <a:solidFill>
                  <a:srgbClr val="0000FF"/>
                </a:solidFill>
              </a:rPr>
              <a:t>Computing architectures</a:t>
            </a:r>
          </a:p>
          <a:p>
            <a:pPr lvl="1"/>
            <a:r>
              <a:rPr lang="en-US" dirty="0"/>
              <a:t>A</a:t>
            </a:r>
            <a:r>
              <a:rPr lang="en-US" dirty="0" smtClean="0"/>
              <a:t>utomation for handling </a:t>
            </a:r>
            <a:br>
              <a:rPr lang="en-US" dirty="0" smtClean="0"/>
            </a:br>
            <a:r>
              <a:rPr lang="en-US" b="1" dirty="0" smtClean="0">
                <a:solidFill>
                  <a:srgbClr val="0000FF"/>
                </a:solidFill>
              </a:rPr>
              <a:t>large data</a:t>
            </a:r>
          </a:p>
          <a:p>
            <a:endParaRPr lang="en-US" dirty="0"/>
          </a:p>
        </p:txBody>
      </p:sp>
      <p:sp>
        <p:nvSpPr>
          <p:cNvPr id="12" name="Slide Number Placeholder 11"/>
          <p:cNvSpPr>
            <a:spLocks noGrp="1"/>
          </p:cNvSpPr>
          <p:nvPr>
            <p:ph type="sldNum" sz="quarter" idx="12"/>
          </p:nvPr>
        </p:nvSpPr>
        <p:spPr/>
        <p:txBody>
          <a:bodyPr/>
          <a:lstStyle/>
          <a:p>
            <a:fld id="{19B12225-5612-419B-A8D5-4B8EEE4C217E}" type="slidenum">
              <a:rPr lang="en-US" smtClean="0"/>
              <a:pPr/>
              <a:t>13</a:t>
            </a:fld>
            <a:endParaRPr lang="en-US"/>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Oval 3"/>
          <p:cNvSpPr>
            <a:spLocks noChangeArrowheads="1"/>
          </p:cNvSpPr>
          <p:nvPr/>
        </p:nvSpPr>
        <p:spPr bwMode="auto">
          <a:xfrm>
            <a:off x="6019800" y="4445000"/>
            <a:ext cx="2057400" cy="2108200"/>
          </a:xfrm>
          <a:prstGeom prst="ellipse">
            <a:avLst/>
          </a:prstGeom>
          <a:solidFill>
            <a:schemeClr val="accent2"/>
          </a:solidFill>
          <a:ln w="12700">
            <a:solidFill>
              <a:schemeClr val="tx1"/>
            </a:solidFill>
            <a:round/>
            <a:headEnd type="none" w="sm" len="sm"/>
            <a:tailEnd type="none" w="sm" len="sm"/>
          </a:ln>
          <a:effectLst/>
        </p:spPr>
        <p:txBody>
          <a:bodyPr wrap="none" anchor="ctr"/>
          <a:lstStyle/>
          <a:p>
            <a:endParaRPr lang="en-US"/>
          </a:p>
        </p:txBody>
      </p:sp>
      <p:sp>
        <p:nvSpPr>
          <p:cNvPr id="15" name="Oval 4"/>
          <p:cNvSpPr>
            <a:spLocks noChangeArrowheads="1"/>
          </p:cNvSpPr>
          <p:nvPr/>
        </p:nvSpPr>
        <p:spPr bwMode="auto">
          <a:xfrm>
            <a:off x="5334000" y="2768600"/>
            <a:ext cx="2057400" cy="2108200"/>
          </a:xfrm>
          <a:prstGeom prst="ellipse">
            <a:avLst/>
          </a:prstGeom>
          <a:solidFill>
            <a:srgbClr val="CC3300"/>
          </a:solidFill>
          <a:ln w="12700">
            <a:solidFill>
              <a:schemeClr val="tx1"/>
            </a:solidFill>
            <a:round/>
            <a:headEnd type="none" w="sm" len="sm"/>
            <a:tailEnd type="none" w="sm" len="sm"/>
          </a:ln>
          <a:effectLst/>
        </p:spPr>
        <p:txBody>
          <a:bodyPr wrap="none" anchor="ctr"/>
          <a:lstStyle/>
          <a:p>
            <a:endParaRPr lang="en-US"/>
          </a:p>
        </p:txBody>
      </p:sp>
      <p:sp>
        <p:nvSpPr>
          <p:cNvPr id="16" name="Oval 9"/>
          <p:cNvSpPr>
            <a:spLocks noChangeArrowheads="1"/>
          </p:cNvSpPr>
          <p:nvPr/>
        </p:nvSpPr>
        <p:spPr bwMode="auto">
          <a:xfrm>
            <a:off x="7010400" y="2844800"/>
            <a:ext cx="2057400" cy="2108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7" name="Text Box 10"/>
          <p:cNvSpPr txBox="1">
            <a:spLocks noChangeArrowheads="1"/>
          </p:cNvSpPr>
          <p:nvPr/>
        </p:nvSpPr>
        <p:spPr bwMode="auto">
          <a:xfrm>
            <a:off x="7039441" y="3406170"/>
            <a:ext cx="2057400" cy="784830"/>
          </a:xfrm>
          <a:prstGeom prst="rect">
            <a:avLst/>
          </a:prstGeom>
          <a:noFill/>
          <a:ln w="12700">
            <a:noFill/>
            <a:miter lim="800000"/>
            <a:headEnd type="none" w="sm" len="sm"/>
            <a:tailEnd type="none" w="sm" len="sm"/>
          </a:ln>
          <a:effectLst/>
        </p:spPr>
        <p:txBody>
          <a:bodyPr wrap="square" lIns="0" rIns="0">
            <a:spAutoFit/>
          </a:bodyPr>
          <a:lstStyle/>
          <a:p>
            <a:pPr algn="ctr">
              <a:spcBef>
                <a:spcPct val="50000"/>
              </a:spcBef>
            </a:pPr>
            <a:r>
              <a:rPr lang="en-US" sz="1800" b="0" dirty="0" smtClean="0"/>
              <a:t>Machine</a:t>
            </a:r>
          </a:p>
          <a:p>
            <a:pPr algn="ctr">
              <a:spcBef>
                <a:spcPct val="50000"/>
              </a:spcBef>
            </a:pPr>
            <a:r>
              <a:rPr lang="en-US" sz="1800" b="0" dirty="0" smtClean="0"/>
              <a:t>Learning</a:t>
            </a:r>
            <a:endParaRPr lang="en-US" sz="1800" b="0" dirty="0"/>
          </a:p>
        </p:txBody>
      </p:sp>
      <p:sp>
        <p:nvSpPr>
          <p:cNvPr id="18" name="Text Box 11"/>
          <p:cNvSpPr txBox="1">
            <a:spLocks noChangeArrowheads="1"/>
          </p:cNvSpPr>
          <p:nvPr/>
        </p:nvSpPr>
        <p:spPr bwMode="auto">
          <a:xfrm>
            <a:off x="5562600" y="3362325"/>
            <a:ext cx="1371600" cy="36933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1800" b="0" dirty="0" smtClean="0"/>
              <a:t>Statistics</a:t>
            </a:r>
            <a:endParaRPr lang="en-US" sz="1800" b="0" dirty="0"/>
          </a:p>
        </p:txBody>
      </p:sp>
      <p:sp>
        <p:nvSpPr>
          <p:cNvPr id="19" name="Oval 12"/>
          <p:cNvSpPr>
            <a:spLocks noChangeArrowheads="1"/>
          </p:cNvSpPr>
          <p:nvPr/>
        </p:nvSpPr>
        <p:spPr bwMode="auto">
          <a:xfrm>
            <a:off x="6307667" y="4055532"/>
            <a:ext cx="1504950" cy="1543050"/>
          </a:xfrm>
          <a:prstGeom prst="ellipse">
            <a:avLst/>
          </a:prstGeom>
          <a:solidFill>
            <a:srgbClr val="66CCFF"/>
          </a:solidFill>
          <a:ln w="12700">
            <a:solidFill>
              <a:schemeClr val="tx1"/>
            </a:solidFill>
            <a:round/>
            <a:headEnd type="none" w="sm" len="sm"/>
            <a:tailEnd type="none" w="sm" len="sm"/>
          </a:ln>
          <a:effectLst/>
        </p:spPr>
        <p:txBody>
          <a:bodyPr wrap="none" anchor="ctr"/>
          <a:lstStyle/>
          <a:p>
            <a:pPr algn="ctr"/>
            <a:r>
              <a:rPr lang="en-US" sz="1800"/>
              <a:t>Data Mining</a:t>
            </a:r>
          </a:p>
        </p:txBody>
      </p:sp>
      <p:sp>
        <p:nvSpPr>
          <p:cNvPr id="20" name="Text Box 13"/>
          <p:cNvSpPr txBox="1">
            <a:spLocks noChangeArrowheads="1"/>
          </p:cNvSpPr>
          <p:nvPr/>
        </p:nvSpPr>
        <p:spPr bwMode="auto">
          <a:xfrm>
            <a:off x="6477000" y="5588000"/>
            <a:ext cx="1447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sz="1800" b="0"/>
              <a:t>Database systems</a:t>
            </a:r>
          </a:p>
        </p:txBody>
      </p:sp>
    </p:spTree>
    <p:extLst>
      <p:ext uri="{BB962C8B-B14F-4D97-AF65-F5344CB8AC3E}">
        <p14:creationId xmlns:p14="http://schemas.microsoft.com/office/powerpoint/2010/main" val="347306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What will we learn?</a:t>
            </a:r>
            <a:endParaRPr lang="en-US" dirty="0"/>
          </a:p>
        </p:txBody>
      </p:sp>
      <p:sp>
        <p:nvSpPr>
          <p:cNvPr id="9" name="Content Placeholder 8"/>
          <p:cNvSpPr>
            <a:spLocks noGrp="1"/>
          </p:cNvSpPr>
          <p:nvPr>
            <p:ph idx="1"/>
          </p:nvPr>
        </p:nvSpPr>
        <p:spPr>
          <a:xfrm>
            <a:off x="457200" y="1295400"/>
            <a:ext cx="8229600" cy="5410200"/>
          </a:xfrm>
        </p:spPr>
        <p:txBody>
          <a:bodyPr>
            <a:normAutofit/>
          </a:bodyPr>
          <a:lstStyle/>
          <a:p>
            <a:r>
              <a:rPr lang="en-US" b="1" dirty="0"/>
              <a:t>We will learn to </a:t>
            </a:r>
            <a:r>
              <a:rPr lang="en-US" b="1" dirty="0" smtClean="0">
                <a:solidFill>
                  <a:srgbClr val="0000FF"/>
                </a:solidFill>
              </a:rPr>
              <a:t>mine different types of data:</a:t>
            </a:r>
          </a:p>
          <a:p>
            <a:pPr lvl="1"/>
            <a:r>
              <a:rPr lang="en-US" dirty="0" smtClean="0"/>
              <a:t>Data is high dimensional</a:t>
            </a:r>
          </a:p>
          <a:p>
            <a:pPr lvl="1"/>
            <a:r>
              <a:rPr lang="en-US" dirty="0" smtClean="0"/>
              <a:t>Data is a graph</a:t>
            </a:r>
          </a:p>
          <a:p>
            <a:pPr lvl="1"/>
            <a:r>
              <a:rPr lang="en-US" dirty="0" smtClean="0"/>
              <a:t>Data is infinite/never-ending</a:t>
            </a:r>
          </a:p>
          <a:p>
            <a:pPr lvl="1"/>
            <a:r>
              <a:rPr lang="en-US" dirty="0" smtClean="0"/>
              <a:t>Data is labeled</a:t>
            </a:r>
            <a:endParaRPr lang="en-US" dirty="0"/>
          </a:p>
          <a:p>
            <a:r>
              <a:rPr lang="en-US" b="1" dirty="0"/>
              <a:t>We will learn to </a:t>
            </a:r>
            <a:r>
              <a:rPr lang="en-US" b="1" dirty="0" smtClean="0">
                <a:solidFill>
                  <a:srgbClr val="0000FF"/>
                </a:solidFill>
              </a:rPr>
              <a:t>use different models of computation:</a:t>
            </a:r>
          </a:p>
          <a:p>
            <a:pPr lvl="1"/>
            <a:r>
              <a:rPr lang="en-US" dirty="0" err="1" smtClean="0"/>
              <a:t>MapReduce</a:t>
            </a:r>
            <a:endParaRPr lang="en-US" dirty="0" smtClean="0"/>
          </a:p>
          <a:p>
            <a:pPr lvl="1"/>
            <a:r>
              <a:rPr lang="en-US" dirty="0" smtClean="0"/>
              <a:t>Streams and online algorithms</a:t>
            </a:r>
          </a:p>
          <a:p>
            <a:pPr lvl="1"/>
            <a:r>
              <a:rPr lang="en-US" dirty="0" smtClean="0"/>
              <a:t>Single machine in-memory</a:t>
            </a:r>
          </a:p>
          <a:p>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1308579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will we learn?</a:t>
            </a:r>
          </a:p>
        </p:txBody>
      </p:sp>
      <p:sp>
        <p:nvSpPr>
          <p:cNvPr id="9" name="Content Placeholder 8"/>
          <p:cNvSpPr>
            <a:spLocks noGrp="1"/>
          </p:cNvSpPr>
          <p:nvPr>
            <p:ph idx="1"/>
          </p:nvPr>
        </p:nvSpPr>
        <p:spPr/>
        <p:txBody>
          <a:bodyPr>
            <a:normAutofit/>
          </a:bodyPr>
          <a:lstStyle/>
          <a:p>
            <a:r>
              <a:rPr lang="en-US" b="1" dirty="0"/>
              <a:t>We will learn to </a:t>
            </a:r>
            <a:r>
              <a:rPr lang="en-US" b="1" dirty="0" smtClean="0">
                <a:solidFill>
                  <a:srgbClr val="0000FF"/>
                </a:solidFill>
              </a:rPr>
              <a:t>solve real-world problems:</a:t>
            </a:r>
          </a:p>
          <a:p>
            <a:pPr lvl="1"/>
            <a:r>
              <a:rPr lang="en-US" dirty="0" smtClean="0"/>
              <a:t>Recommender systems</a:t>
            </a:r>
          </a:p>
          <a:p>
            <a:pPr lvl="1"/>
            <a:r>
              <a:rPr lang="en-US" dirty="0" smtClean="0"/>
              <a:t>Market Basket Analysis</a:t>
            </a:r>
          </a:p>
          <a:p>
            <a:pPr lvl="1"/>
            <a:r>
              <a:rPr lang="en-US" dirty="0" smtClean="0"/>
              <a:t>Spam detection</a:t>
            </a:r>
          </a:p>
          <a:p>
            <a:pPr lvl="1"/>
            <a:r>
              <a:rPr lang="en-US" dirty="0" smtClean="0"/>
              <a:t>Duplicate document detection</a:t>
            </a:r>
          </a:p>
          <a:p>
            <a:r>
              <a:rPr lang="en-US" b="1" dirty="0"/>
              <a:t>We will learn </a:t>
            </a:r>
            <a:r>
              <a:rPr lang="en-US" b="1" dirty="0">
                <a:solidFill>
                  <a:srgbClr val="0000FF"/>
                </a:solidFill>
              </a:rPr>
              <a:t>various “tools”:</a:t>
            </a:r>
          </a:p>
          <a:p>
            <a:pPr lvl="1"/>
            <a:r>
              <a:rPr lang="en-US" dirty="0" smtClean="0"/>
              <a:t>Linear algebra (SVD, Rec. Sys., Communities)</a:t>
            </a:r>
          </a:p>
          <a:p>
            <a:pPr lvl="1"/>
            <a:r>
              <a:rPr lang="en-US" dirty="0" smtClean="0"/>
              <a:t>Optimization (stochastic gradient descent)</a:t>
            </a:r>
          </a:p>
          <a:p>
            <a:pPr lvl="1"/>
            <a:r>
              <a:rPr lang="en-US" dirty="0" smtClean="0"/>
              <a:t>Dynamic programming (frequent </a:t>
            </a:r>
            <a:r>
              <a:rPr lang="en-US" dirty="0" err="1" smtClean="0"/>
              <a:t>itemsets</a:t>
            </a:r>
            <a:r>
              <a:rPr lang="en-US" dirty="0" smtClean="0"/>
              <a:t>)</a:t>
            </a:r>
          </a:p>
          <a:p>
            <a:pPr lvl="1"/>
            <a:r>
              <a:rPr lang="en-US" dirty="0" smtClean="0"/>
              <a:t>Hashing (LSH, Bloom filters)</a:t>
            </a:r>
          </a:p>
          <a:p>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577141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It All Fits Together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50355919"/>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034598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pic>
        <p:nvPicPr>
          <p:cNvPr id="10246" name="Picture 6" descr="http://1.bp.blogspot.com/-i3DMgAzrd78/Tc5rsrBeTtI/AAAAAAAABrQ/5-iQRRIwkMA/s1600/barbeque.bmp"/>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86000" y="142875"/>
            <a:ext cx="4600575" cy="595312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843545" y="2817967"/>
            <a:ext cx="686687" cy="551849"/>
            <a:chOff x="4756539" y="2886375"/>
            <a:chExt cx="686687" cy="551849"/>
          </a:xfrm>
        </p:grpSpPr>
        <p:sp>
          <p:nvSpPr>
            <p:cNvPr id="7" name="TextBox 6"/>
            <p:cNvSpPr txBox="1"/>
            <p:nvPr/>
          </p:nvSpPr>
          <p:spPr>
            <a:xfrm rot="1171103">
              <a:off x="4798498" y="2886375"/>
              <a:ext cx="644728" cy="369332"/>
            </a:xfrm>
            <a:prstGeom prst="rect">
              <a:avLst/>
            </a:prstGeom>
            <a:noFill/>
          </p:spPr>
          <p:txBody>
            <a:bodyPr wrap="none" rtlCol="0">
              <a:spAutoFit/>
            </a:bodyPr>
            <a:lstStyle/>
            <a:p>
              <a:r>
                <a:rPr lang="en-US" dirty="0" smtClean="0">
                  <a:solidFill>
                    <a:srgbClr val="FF0066"/>
                  </a:solidFill>
                  <a:latin typeface="Calibri" pitchFamily="34" charset="0"/>
                  <a:cs typeface="Calibri" pitchFamily="34" charset="0"/>
                </a:rPr>
                <a:t>   I </a:t>
              </a:r>
              <a:r>
                <a:rPr lang="en-US" dirty="0" smtClean="0">
                  <a:solidFill>
                    <a:srgbClr val="FF0066"/>
                  </a:solidFill>
                  <a:latin typeface="Calibri" pitchFamily="34" charset="0"/>
                  <a:cs typeface="Calibri" pitchFamily="34" charset="0"/>
                  <a:sym typeface="Webdings"/>
                </a:rPr>
                <a:t>♥ </a:t>
              </a:r>
              <a:endParaRPr lang="en-US" dirty="0" smtClean="0">
                <a:solidFill>
                  <a:srgbClr val="FF0066"/>
                </a:solidFill>
                <a:latin typeface="Calibri" pitchFamily="34" charset="0"/>
                <a:cs typeface="Calibri" pitchFamily="34" charset="0"/>
              </a:endParaRPr>
            </a:p>
          </p:txBody>
        </p:sp>
        <p:sp>
          <p:nvSpPr>
            <p:cNvPr id="13" name="TextBox 12"/>
            <p:cNvSpPr txBox="1"/>
            <p:nvPr/>
          </p:nvSpPr>
          <p:spPr>
            <a:xfrm rot="1171103">
              <a:off x="4756539" y="3068892"/>
              <a:ext cx="599716" cy="369332"/>
            </a:xfrm>
            <a:prstGeom prst="rect">
              <a:avLst/>
            </a:prstGeom>
            <a:noFill/>
          </p:spPr>
          <p:txBody>
            <a:bodyPr wrap="none" rtlCol="0">
              <a:spAutoFit/>
            </a:bodyPr>
            <a:lstStyle/>
            <a:p>
              <a:r>
                <a:rPr lang="en-US" dirty="0" smtClean="0">
                  <a:solidFill>
                    <a:srgbClr val="FF0066"/>
                  </a:solidFill>
                  <a:latin typeface="Calibri" pitchFamily="34" charset="0"/>
                  <a:cs typeface="Calibri" pitchFamily="34" charset="0"/>
                </a:rPr>
                <a:t>data</a:t>
              </a:r>
            </a:p>
          </p:txBody>
        </p:sp>
      </p:grpSp>
      <p:sp>
        <p:nvSpPr>
          <p:cNvPr id="9" name="TextBox 8"/>
          <p:cNvSpPr txBox="1"/>
          <p:nvPr/>
        </p:nvSpPr>
        <p:spPr>
          <a:xfrm>
            <a:off x="1048299" y="5867400"/>
            <a:ext cx="7075976" cy="769441"/>
          </a:xfrm>
          <a:prstGeom prst="rect">
            <a:avLst/>
          </a:prstGeom>
          <a:noFill/>
        </p:spPr>
        <p:txBody>
          <a:bodyPr wrap="none" rtlCol="0">
            <a:spAutoFit/>
          </a:bodyPr>
          <a:lstStyle/>
          <a:p>
            <a:r>
              <a:rPr lang="en-US" sz="4400" b="1" dirty="0" smtClean="0">
                <a:solidFill>
                  <a:srgbClr val="0000FF"/>
                </a:solidFill>
                <a:latin typeface="+mj-lt"/>
                <a:cs typeface="Arial" pitchFamily="34" charset="0"/>
              </a:rPr>
              <a:t>How do you want that data?</a:t>
            </a:r>
          </a:p>
        </p:txBody>
      </p:sp>
    </p:spTree>
    <p:extLst>
      <p:ext uri="{BB962C8B-B14F-4D97-AF65-F5344CB8AC3E}">
        <p14:creationId xmlns:p14="http://schemas.microsoft.com/office/powerpoint/2010/main" val="3610928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33400" y="1981200"/>
            <a:ext cx="8305800" cy="1673352"/>
          </a:xfrm>
        </p:spPr>
        <p:txBody>
          <a:bodyPr>
            <a:noAutofit/>
          </a:bodyPr>
          <a:lstStyle/>
          <a:p>
            <a:r>
              <a:rPr lang="en-US" dirty="0" smtClean="0"/>
              <a:t>Big Data Analytics in a large part is related to Data Mining: Knowledge </a:t>
            </a:r>
            <a:r>
              <a:rPr lang="en-US" dirty="0"/>
              <a:t>discovery </a:t>
            </a:r>
            <a:r>
              <a:rPr lang="en-US" dirty="0" smtClean="0"/>
              <a:t>from massive </a:t>
            </a:r>
            <a:r>
              <a:rPr lang="en-US" dirty="0"/>
              <a:t>data</a:t>
            </a:r>
            <a:br>
              <a:rPr lang="en-US" dirty="0"/>
            </a:br>
            <a:endParaRPr lang="en-US" dirty="0"/>
          </a:p>
        </p:txBody>
      </p:sp>
    </p:spTree>
    <p:extLst>
      <p:ext uri="{BB962C8B-B14F-4D97-AF65-F5344CB8AC3E}">
        <p14:creationId xmlns:p14="http://schemas.microsoft.com/office/powerpoint/2010/main" val="3030848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0973" b="20052"/>
          <a:stretch/>
        </p:blipFill>
        <p:spPr bwMode="auto">
          <a:xfrm>
            <a:off x="873657" y="76200"/>
            <a:ext cx="7368628"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10391" y="4191000"/>
            <a:ext cx="4707390" cy="1295400"/>
          </a:xfrm>
          <a:prstGeom prst="rect">
            <a:avLst/>
          </a:prstGeom>
        </p:spPr>
      </p:pic>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689" t="84126" r="12604" b="505"/>
          <a:stretch/>
        </p:blipFill>
        <p:spPr bwMode="auto">
          <a:xfrm>
            <a:off x="5486400" y="5410200"/>
            <a:ext cx="3651440" cy="139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3032623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B12225-5612-419B-A8D5-4B8EEE4C217E}" type="slidenum">
              <a:rPr lang="en-US" smtClean="0"/>
              <a:pPr/>
              <a:t>4</a:t>
            </a:fld>
            <a:endParaRPr lang="en-US" dirty="0"/>
          </a:p>
        </p:txBody>
      </p:sp>
      <p:pic>
        <p:nvPicPr>
          <p:cNvPr id="5" name="Picture 4" descr="http://www.isgtw.org/sites/default/files/PopularScience_DataIsPower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794" y="209491"/>
            <a:ext cx="4062412" cy="549238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Rectangle 5"/>
          <p:cNvSpPr/>
          <p:nvPr/>
        </p:nvSpPr>
        <p:spPr>
          <a:xfrm>
            <a:off x="176366" y="5859959"/>
            <a:ext cx="8815234" cy="769441"/>
          </a:xfrm>
          <a:prstGeom prst="rect">
            <a:avLst/>
          </a:prstGeom>
        </p:spPr>
        <p:txBody>
          <a:bodyPr wrap="none">
            <a:spAutoFit/>
          </a:bodyPr>
          <a:lstStyle/>
          <a:p>
            <a:r>
              <a:rPr lang="en-US" sz="4400" b="1" dirty="0">
                <a:solidFill>
                  <a:srgbClr val="FF0066"/>
                </a:solidFill>
              </a:rPr>
              <a:t>Data contains value and knowledge</a:t>
            </a:r>
          </a:p>
        </p:txBody>
      </p:sp>
    </p:spTree>
    <p:extLst>
      <p:ext uri="{BB962C8B-B14F-4D97-AF65-F5344CB8AC3E}">
        <p14:creationId xmlns:p14="http://schemas.microsoft.com/office/powerpoint/2010/main" val="415869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Mining</a:t>
            </a:r>
            <a:endParaRPr lang="en-US" dirty="0"/>
          </a:p>
        </p:txBody>
      </p:sp>
      <p:sp>
        <p:nvSpPr>
          <p:cNvPr id="6" name="Content Placeholder 5"/>
          <p:cNvSpPr>
            <a:spLocks noGrp="1"/>
          </p:cNvSpPr>
          <p:nvPr>
            <p:ph idx="1"/>
          </p:nvPr>
        </p:nvSpPr>
        <p:spPr>
          <a:xfrm>
            <a:off x="457200" y="1295400"/>
            <a:ext cx="8229600" cy="5410200"/>
          </a:xfrm>
        </p:spPr>
        <p:txBody>
          <a:bodyPr>
            <a:normAutofit/>
          </a:bodyPr>
          <a:lstStyle/>
          <a:p>
            <a:r>
              <a:rPr lang="en-US" sz="3600" b="1" dirty="0" smtClean="0">
                <a:solidFill>
                  <a:srgbClr val="FF0066"/>
                </a:solidFill>
              </a:rPr>
              <a:t>But to extract the knowledge </a:t>
            </a:r>
            <a:br>
              <a:rPr lang="en-US" sz="3600" b="1" dirty="0" smtClean="0">
                <a:solidFill>
                  <a:srgbClr val="FF0066"/>
                </a:solidFill>
              </a:rPr>
            </a:br>
            <a:r>
              <a:rPr lang="en-US" sz="3600" b="1" dirty="0" smtClean="0">
                <a:solidFill>
                  <a:srgbClr val="FF0066"/>
                </a:solidFill>
              </a:rPr>
              <a:t>data needs to be</a:t>
            </a:r>
          </a:p>
          <a:p>
            <a:pPr lvl="1"/>
            <a:r>
              <a:rPr lang="en-US" sz="3200" b="1" dirty="0" smtClean="0"/>
              <a:t>Stored </a:t>
            </a:r>
          </a:p>
          <a:p>
            <a:pPr lvl="1"/>
            <a:r>
              <a:rPr lang="en-US" sz="3200" b="1" dirty="0"/>
              <a:t>Managed</a:t>
            </a:r>
          </a:p>
          <a:p>
            <a:pPr lvl="1"/>
            <a:r>
              <a:rPr lang="en-US" sz="3200" b="1" dirty="0" smtClean="0"/>
              <a:t>And</a:t>
            </a:r>
            <a:r>
              <a:rPr lang="en-US" sz="3200" b="1" dirty="0" smtClean="0">
                <a:solidFill>
                  <a:srgbClr val="FF0066"/>
                </a:solidFill>
              </a:rPr>
              <a:t> </a:t>
            </a:r>
            <a:r>
              <a:rPr lang="en-US" sz="3200" b="1" dirty="0" smtClean="0">
                <a:solidFill>
                  <a:srgbClr val="0000FF"/>
                </a:solidFill>
              </a:rPr>
              <a:t>ANALYZED</a:t>
            </a:r>
            <a:r>
              <a:rPr lang="en-US" sz="3200" b="1" dirty="0" smtClean="0">
                <a:solidFill>
                  <a:srgbClr val="FF0066"/>
                </a:solidFill>
              </a:rPr>
              <a:t> </a:t>
            </a:r>
            <a:r>
              <a:rPr lang="en-US" sz="3200" b="1" dirty="0" smtClean="0">
                <a:solidFill>
                  <a:srgbClr val="FF0066"/>
                </a:solidFill>
                <a:sym typeface="Wingdings" pitchFamily="2" charset="2"/>
              </a:rPr>
              <a:t> this class</a:t>
            </a:r>
            <a:endParaRPr lang="en-US" sz="3200" b="1" dirty="0" smtClean="0">
              <a:solidFill>
                <a:srgbClr val="FF0066"/>
              </a:solidFill>
            </a:endParaRPr>
          </a:p>
          <a:p>
            <a:pPr lvl="8"/>
            <a:endParaRPr lang="en-US" b="1" dirty="0" smtClean="0">
              <a:solidFill>
                <a:srgbClr val="0000FF"/>
              </a:solidFill>
            </a:endParaRPr>
          </a:p>
          <a:p>
            <a:pPr marL="118872" indent="0" algn="ctr">
              <a:buNone/>
            </a:pPr>
            <a:r>
              <a:rPr lang="en-US" sz="4000" b="1" dirty="0">
                <a:solidFill>
                  <a:srgbClr val="0000FF"/>
                </a:solidFill>
              </a:rPr>
              <a:t>Data Mining ≈ </a:t>
            </a:r>
            <a:r>
              <a:rPr lang="en-US" sz="4000" b="1" dirty="0" smtClean="0">
                <a:solidFill>
                  <a:srgbClr val="0000FF"/>
                </a:solidFill>
              </a:rPr>
              <a:t>Big Data </a:t>
            </a:r>
            <a:r>
              <a:rPr lang="en-US" sz="4000" b="1" dirty="0">
                <a:solidFill>
                  <a:srgbClr val="0000FF"/>
                </a:solidFill>
              </a:rPr>
              <a:t>≈ </a:t>
            </a:r>
            <a:br>
              <a:rPr lang="en-US" sz="4000" b="1" dirty="0">
                <a:solidFill>
                  <a:srgbClr val="0000FF"/>
                </a:solidFill>
              </a:rPr>
            </a:br>
            <a:r>
              <a:rPr lang="en-US" sz="4000" b="1" dirty="0">
                <a:solidFill>
                  <a:srgbClr val="0000FF"/>
                </a:solidFill>
              </a:rPr>
              <a:t>Predictive Analytics ≈ Data Science</a:t>
            </a:r>
          </a:p>
          <a:p>
            <a:endParaRPr lang="en-US" sz="3600" b="1" dirty="0">
              <a:solidFill>
                <a:srgbClr val="0000FF"/>
              </a:solidFill>
            </a:endParaRPr>
          </a:p>
          <a:p>
            <a:endParaRPr lang="en-US" sz="3600" b="1" dirty="0" smtClean="0">
              <a:solidFill>
                <a:srgbClr val="0000FF"/>
              </a:solidFill>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3090390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987552"/>
          </a:xfrm>
        </p:spPr>
        <p:txBody>
          <a:bodyPr>
            <a:noAutofit/>
          </a:bodyPr>
          <a:lstStyle/>
          <a:p>
            <a:r>
              <a:rPr lang="en-US" sz="4400" dirty="0" smtClean="0"/>
              <a:t>Good news: Demand for Data Mining</a:t>
            </a:r>
            <a:endParaRPr lang="en-US" sz="4400" dirty="0"/>
          </a:p>
        </p:txBody>
      </p:sp>
      <p:sp>
        <p:nvSpPr>
          <p:cNvPr id="2" name="Slide Number Placeholder 1"/>
          <p:cNvSpPr>
            <a:spLocks noGrp="1"/>
          </p:cNvSpPr>
          <p:nvPr>
            <p:ph type="sldNum" sz="quarter" idx="12"/>
          </p:nvPr>
        </p:nvSpPr>
        <p:spPr/>
        <p:txBody>
          <a:bodyPr/>
          <a:lstStyle/>
          <a:p>
            <a:fld id="{19B12225-5612-419B-A8D5-4B8EEE4C217E}" type="slidenum">
              <a:rPr lang="en-US" smtClean="0"/>
              <a:pPr/>
              <a:t>6</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085850"/>
            <a:ext cx="7808964"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244008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lstStyle/>
          <a:p>
            <a:r>
              <a:rPr lang="en-US" dirty="0" smtClean="0"/>
              <a:t>What is Data Mining?</a:t>
            </a:r>
            <a:endParaRPr lang="en-US" dirty="0"/>
          </a:p>
        </p:txBody>
      </p:sp>
      <p:sp>
        <p:nvSpPr>
          <p:cNvPr id="77827" name="Rectangle 1027"/>
          <p:cNvSpPr>
            <a:spLocks noGrp="1" noChangeArrowheads="1"/>
          </p:cNvSpPr>
          <p:nvPr>
            <p:ph idx="1"/>
          </p:nvPr>
        </p:nvSpPr>
        <p:spPr>
          <a:xfrm>
            <a:off x="457200" y="1295400"/>
            <a:ext cx="8534400" cy="5257801"/>
          </a:xfrm>
        </p:spPr>
        <p:txBody>
          <a:bodyPr>
            <a:normAutofit/>
          </a:bodyPr>
          <a:lstStyle/>
          <a:p>
            <a:r>
              <a:rPr lang="en-US" b="1" dirty="0" smtClean="0"/>
              <a:t>Given lots of data</a:t>
            </a:r>
          </a:p>
          <a:p>
            <a:r>
              <a:rPr lang="en-US" b="1" dirty="0" smtClean="0">
                <a:solidFill>
                  <a:srgbClr val="0000FF"/>
                </a:solidFill>
              </a:rPr>
              <a:t>Discover</a:t>
            </a:r>
            <a:r>
              <a:rPr lang="en-US" dirty="0" smtClean="0">
                <a:solidFill>
                  <a:srgbClr val="0000FF"/>
                </a:solidFill>
              </a:rPr>
              <a:t> </a:t>
            </a:r>
            <a:r>
              <a:rPr lang="en-US" b="1" dirty="0" smtClean="0">
                <a:solidFill>
                  <a:srgbClr val="0000FF"/>
                </a:solidFill>
              </a:rPr>
              <a:t>patterns and models that </a:t>
            </a:r>
            <a:r>
              <a:rPr lang="en-US" b="1" dirty="0">
                <a:solidFill>
                  <a:srgbClr val="0000FF"/>
                </a:solidFill>
              </a:rPr>
              <a:t>are:</a:t>
            </a:r>
          </a:p>
          <a:p>
            <a:pPr lvl="1"/>
            <a:r>
              <a:rPr lang="en-US" b="1" dirty="0" smtClean="0">
                <a:solidFill>
                  <a:srgbClr val="FF0066"/>
                </a:solidFill>
              </a:rPr>
              <a:t>Valid:</a:t>
            </a:r>
            <a:r>
              <a:rPr lang="en-US" dirty="0" smtClean="0"/>
              <a:t>  </a:t>
            </a:r>
            <a:r>
              <a:rPr lang="en-US" dirty="0"/>
              <a:t>hold on new data with some </a:t>
            </a:r>
            <a:r>
              <a:rPr lang="en-US" dirty="0" smtClean="0"/>
              <a:t>certainty</a:t>
            </a:r>
            <a:endParaRPr lang="en-US" dirty="0"/>
          </a:p>
          <a:p>
            <a:pPr lvl="1"/>
            <a:r>
              <a:rPr lang="en-US" b="1" dirty="0" smtClean="0">
                <a:solidFill>
                  <a:srgbClr val="FF0066"/>
                </a:solidFill>
              </a:rPr>
              <a:t>Useful:</a:t>
            </a:r>
            <a:r>
              <a:rPr lang="en-US" dirty="0" smtClean="0"/>
              <a:t>  </a:t>
            </a:r>
            <a:r>
              <a:rPr lang="en-US" dirty="0"/>
              <a:t>should be possible to act on the item </a:t>
            </a:r>
          </a:p>
          <a:p>
            <a:pPr lvl="1"/>
            <a:r>
              <a:rPr lang="en-US" b="1" dirty="0">
                <a:solidFill>
                  <a:srgbClr val="FF0066"/>
                </a:solidFill>
              </a:rPr>
              <a:t>Unexpected:</a:t>
            </a:r>
            <a:r>
              <a:rPr lang="en-US" dirty="0"/>
              <a:t>  non-obvious to the system</a:t>
            </a:r>
          </a:p>
          <a:p>
            <a:pPr lvl="1"/>
            <a:r>
              <a:rPr lang="en-US" b="1" dirty="0" smtClean="0">
                <a:solidFill>
                  <a:srgbClr val="FF0066"/>
                </a:solidFill>
              </a:rPr>
              <a:t>Understandable:</a:t>
            </a:r>
            <a:r>
              <a:rPr lang="en-US" dirty="0" smtClean="0"/>
              <a:t> </a:t>
            </a:r>
            <a:r>
              <a:rPr lang="en-US" dirty="0"/>
              <a:t>humans should be able to </a:t>
            </a:r>
            <a:r>
              <a:rPr lang="en-US" dirty="0" smtClean="0"/>
              <a:t/>
            </a:r>
            <a:br>
              <a:rPr lang="en-US" dirty="0" smtClean="0"/>
            </a:br>
            <a:r>
              <a:rPr lang="en-US" dirty="0" smtClean="0"/>
              <a:t>interpret </a:t>
            </a:r>
            <a:r>
              <a:rPr lang="en-US" dirty="0"/>
              <a:t>the </a:t>
            </a:r>
            <a:r>
              <a:rPr lang="en-US" dirty="0" smtClean="0"/>
              <a:t>pattern</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535304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Data Mining Tasks</a:t>
            </a:r>
          </a:p>
        </p:txBody>
      </p:sp>
      <p:sp>
        <p:nvSpPr>
          <p:cNvPr id="733187" name="Rectangle 3"/>
          <p:cNvSpPr>
            <a:spLocks noGrp="1" noChangeArrowheads="1"/>
          </p:cNvSpPr>
          <p:nvPr>
            <p:ph idx="1"/>
          </p:nvPr>
        </p:nvSpPr>
        <p:spPr/>
        <p:txBody>
          <a:bodyPr/>
          <a:lstStyle/>
          <a:p>
            <a:r>
              <a:rPr lang="en-US" b="1" dirty="0" smtClean="0">
                <a:solidFill>
                  <a:srgbClr val="FF0066"/>
                </a:solidFill>
              </a:rPr>
              <a:t>Descriptive methods</a:t>
            </a:r>
          </a:p>
          <a:p>
            <a:pPr lvl="1"/>
            <a:r>
              <a:rPr lang="en-US" dirty="0" smtClean="0"/>
              <a:t>Find human-interpretable patterns that </a:t>
            </a:r>
            <a:br>
              <a:rPr lang="en-US" dirty="0" smtClean="0"/>
            </a:br>
            <a:r>
              <a:rPr lang="en-US" dirty="0" smtClean="0"/>
              <a:t>describe the data</a:t>
            </a:r>
          </a:p>
          <a:p>
            <a:pPr lvl="2"/>
            <a:r>
              <a:rPr lang="en-US" b="1" dirty="0" smtClean="0"/>
              <a:t>Example:</a:t>
            </a:r>
            <a:r>
              <a:rPr lang="en-US" dirty="0" smtClean="0"/>
              <a:t> Clustering</a:t>
            </a:r>
          </a:p>
          <a:p>
            <a:pPr lvl="8"/>
            <a:endParaRPr lang="en-US" dirty="0" smtClean="0"/>
          </a:p>
          <a:p>
            <a:r>
              <a:rPr lang="en-US" b="1" dirty="0" smtClean="0">
                <a:solidFill>
                  <a:srgbClr val="FF0066"/>
                </a:solidFill>
              </a:rPr>
              <a:t>Predictive methods</a:t>
            </a:r>
          </a:p>
          <a:p>
            <a:pPr lvl="1"/>
            <a:r>
              <a:rPr lang="en-US" dirty="0" smtClean="0"/>
              <a:t>Use some variables to predict unknown </a:t>
            </a:r>
            <a:br>
              <a:rPr lang="en-US" dirty="0" smtClean="0"/>
            </a:br>
            <a:r>
              <a:rPr lang="en-US" dirty="0" smtClean="0"/>
              <a:t>or future values of other variables</a:t>
            </a:r>
          </a:p>
          <a:p>
            <a:pPr lvl="2"/>
            <a:r>
              <a:rPr lang="en-US" b="1" dirty="0" smtClean="0"/>
              <a:t>Example:</a:t>
            </a:r>
            <a:r>
              <a:rPr lang="en-US" dirty="0" smtClean="0"/>
              <a:t> Recommender systems</a:t>
            </a:r>
          </a:p>
          <a:p>
            <a:endParaRPr lang="en-US" dirty="0" smtClean="0"/>
          </a:p>
          <a:p>
            <a:pPr lvl="2">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2176889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91600" cy="987552"/>
          </a:xfrm>
        </p:spPr>
        <p:txBody>
          <a:bodyPr>
            <a:normAutofit/>
          </a:bodyPr>
          <a:lstStyle/>
          <a:p>
            <a:r>
              <a:rPr lang="en-US" dirty="0"/>
              <a:t>Meaningfulness of </a:t>
            </a:r>
            <a:r>
              <a:rPr lang="en-US" dirty="0" smtClean="0"/>
              <a:t>Analytic Answers</a:t>
            </a:r>
            <a:endParaRPr lang="en-US" dirty="0"/>
          </a:p>
        </p:txBody>
      </p:sp>
      <p:sp>
        <p:nvSpPr>
          <p:cNvPr id="2" name="Content Placeholder 1"/>
          <p:cNvSpPr>
            <a:spLocks noGrp="1"/>
          </p:cNvSpPr>
          <p:nvPr>
            <p:ph idx="1"/>
          </p:nvPr>
        </p:nvSpPr>
        <p:spPr/>
        <p:txBody>
          <a:bodyPr/>
          <a:lstStyle/>
          <a:p>
            <a:r>
              <a:rPr lang="en-US" b="1" dirty="0">
                <a:solidFill>
                  <a:srgbClr val="0000FF"/>
                </a:solidFill>
              </a:rPr>
              <a:t>A </a:t>
            </a:r>
            <a:r>
              <a:rPr lang="en-US" b="1" dirty="0" smtClean="0">
                <a:solidFill>
                  <a:srgbClr val="0000FF"/>
                </a:solidFill>
              </a:rPr>
              <a:t>risk with “Data mining” is </a:t>
            </a:r>
            <a:r>
              <a:rPr lang="en-US" b="1" dirty="0">
                <a:solidFill>
                  <a:srgbClr val="0000FF"/>
                </a:solidFill>
              </a:rPr>
              <a:t>that </a:t>
            </a:r>
            <a:r>
              <a:rPr lang="en-US" b="1" dirty="0" smtClean="0">
                <a:solidFill>
                  <a:srgbClr val="0000FF"/>
                </a:solidFill>
              </a:rPr>
              <a:t>an analyst can “discover</a:t>
            </a:r>
            <a:r>
              <a:rPr lang="en-US" b="1" dirty="0">
                <a:solidFill>
                  <a:srgbClr val="0000FF"/>
                </a:solidFill>
              </a:rPr>
              <a:t>” patterns that are </a:t>
            </a:r>
            <a:r>
              <a:rPr lang="en-US" b="1" dirty="0" smtClean="0">
                <a:solidFill>
                  <a:srgbClr val="0000FF"/>
                </a:solidFill>
              </a:rPr>
              <a:t>meaningless</a:t>
            </a:r>
            <a:endParaRPr lang="en-US" b="1" dirty="0">
              <a:solidFill>
                <a:srgbClr val="0000FF"/>
              </a:solidFill>
            </a:endParaRPr>
          </a:p>
          <a:p>
            <a:r>
              <a:rPr lang="en-US" dirty="0"/>
              <a:t>Statisticians call it </a:t>
            </a:r>
            <a:r>
              <a:rPr lang="en-US" b="1" dirty="0" err="1">
                <a:solidFill>
                  <a:srgbClr val="FF0066"/>
                </a:solidFill>
              </a:rPr>
              <a:t>Bonferroni’s</a:t>
            </a:r>
            <a:r>
              <a:rPr lang="en-US" b="1" dirty="0">
                <a:solidFill>
                  <a:srgbClr val="FF0066"/>
                </a:solidFill>
              </a:rPr>
              <a:t> principle</a:t>
            </a:r>
            <a:r>
              <a:rPr lang="en-US" dirty="0" smtClean="0"/>
              <a:t>:</a:t>
            </a:r>
          </a:p>
          <a:p>
            <a:pPr lvl="1"/>
            <a:r>
              <a:rPr lang="en-US" dirty="0" smtClean="0"/>
              <a:t>Roughly, </a:t>
            </a:r>
            <a:r>
              <a:rPr lang="en-US" dirty="0"/>
              <a:t>if you look in more places for interesting patterns than your amount of data will support, you are bound to find </a:t>
            </a:r>
            <a:r>
              <a:rPr lang="en-US" dirty="0" smtClean="0"/>
              <a:t>crap</a:t>
            </a:r>
            <a:endParaRPr lang="en-US" dirty="0"/>
          </a:p>
        </p:txBody>
      </p:sp>
      <p:pic>
        <p:nvPicPr>
          <p:cNvPr id="8198" name="Picture 6" descr="http://2.bp.blogspot.com/_hc_VAw3YEOk/SdjkJijh7xI/AAAAAAAAAKQ/nuapuWjnbqo/s400/DilbertMiningData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86" y="4495800"/>
            <a:ext cx="5594427" cy="22098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2062516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25814</TotalTime>
  <Words>967</Words>
  <Application>Microsoft Office PowerPoint</Application>
  <PresentationFormat>On-screen Show (4:3)</PresentationFormat>
  <Paragraphs>170</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 Big Data Analytics (Mining of Massive Datasets): Course Introduction</vt:lpstr>
      <vt:lpstr>Big Data Analytics in a large part is related to Data Mining: Knowledge discovery from massive data </vt:lpstr>
      <vt:lpstr>PowerPoint Presentation</vt:lpstr>
      <vt:lpstr>PowerPoint Presentation</vt:lpstr>
      <vt:lpstr>Data Mining</vt:lpstr>
      <vt:lpstr>Good news: Demand for Data Mining</vt:lpstr>
      <vt:lpstr>What is Data Mining?</vt:lpstr>
      <vt:lpstr>Data Mining Tasks</vt:lpstr>
      <vt:lpstr>Meaningfulness of Analytic Answers</vt:lpstr>
      <vt:lpstr>Meaningfulness of Analytic Answers</vt:lpstr>
      <vt:lpstr>What matters when dealing with data?</vt:lpstr>
      <vt:lpstr>Data Mining: Cultures</vt:lpstr>
      <vt:lpstr>This Class: Big Data Analytics</vt:lpstr>
      <vt:lpstr>What will we learn?</vt:lpstr>
      <vt:lpstr>What will we learn?</vt:lpstr>
      <vt:lpstr>How It All Fits Together</vt:lpstr>
      <vt:lpstr>PowerPoint Presentation</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Tingjian Ge</cp:lastModifiedBy>
  <cp:revision>1319</cp:revision>
  <cp:lastPrinted>2011-10-20T04:01:43Z</cp:lastPrinted>
  <dcterms:created xsi:type="dcterms:W3CDTF">2009-06-12T17:14:38Z</dcterms:created>
  <dcterms:modified xsi:type="dcterms:W3CDTF">2015-09-09T14:42:23Z</dcterms:modified>
</cp:coreProperties>
</file>