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8"/>
  </p:notesMasterIdLst>
  <p:handoutMasterIdLst>
    <p:handoutMasterId r:id="rId59"/>
  </p:handoutMasterIdLst>
  <p:sldIdLst>
    <p:sldId id="464" r:id="rId2"/>
    <p:sldId id="458" r:id="rId3"/>
    <p:sldId id="339" r:id="rId4"/>
    <p:sldId id="340" r:id="rId5"/>
    <p:sldId id="343" r:id="rId6"/>
    <p:sldId id="463" r:id="rId7"/>
    <p:sldId id="345" r:id="rId8"/>
    <p:sldId id="347" r:id="rId9"/>
    <p:sldId id="348" r:id="rId10"/>
    <p:sldId id="349" r:id="rId11"/>
    <p:sldId id="350" r:id="rId12"/>
    <p:sldId id="465" r:id="rId13"/>
    <p:sldId id="466" r:id="rId14"/>
    <p:sldId id="467" r:id="rId15"/>
    <p:sldId id="351" r:id="rId16"/>
    <p:sldId id="353" r:id="rId17"/>
    <p:sldId id="468" r:id="rId18"/>
    <p:sldId id="469" r:id="rId19"/>
    <p:sldId id="470" r:id="rId20"/>
    <p:sldId id="471" r:id="rId21"/>
    <p:sldId id="472" r:id="rId22"/>
    <p:sldId id="354" r:id="rId23"/>
    <p:sldId id="420" r:id="rId24"/>
    <p:sldId id="421" r:id="rId25"/>
    <p:sldId id="355" r:id="rId26"/>
    <p:sldId id="356" r:id="rId27"/>
    <p:sldId id="357" r:id="rId28"/>
    <p:sldId id="358" r:id="rId29"/>
    <p:sldId id="359" r:id="rId30"/>
    <p:sldId id="361" r:id="rId31"/>
    <p:sldId id="460" r:id="rId32"/>
    <p:sldId id="362" r:id="rId33"/>
    <p:sldId id="363" r:id="rId34"/>
    <p:sldId id="364" r:id="rId35"/>
    <p:sldId id="365" r:id="rId36"/>
    <p:sldId id="366" r:id="rId37"/>
    <p:sldId id="434" r:id="rId38"/>
    <p:sldId id="422" r:id="rId39"/>
    <p:sldId id="461" r:id="rId40"/>
    <p:sldId id="423" r:id="rId41"/>
    <p:sldId id="439" r:id="rId42"/>
    <p:sldId id="380" r:id="rId43"/>
    <p:sldId id="379" r:id="rId44"/>
    <p:sldId id="430" r:id="rId45"/>
    <p:sldId id="432" r:id="rId46"/>
    <p:sldId id="435" r:id="rId47"/>
    <p:sldId id="436" r:id="rId48"/>
    <p:sldId id="437" r:id="rId49"/>
    <p:sldId id="433" r:id="rId50"/>
    <p:sldId id="440" r:id="rId51"/>
    <p:sldId id="381" r:id="rId52"/>
    <p:sldId id="382" r:id="rId53"/>
    <p:sldId id="388" r:id="rId54"/>
    <p:sldId id="389" r:id="rId55"/>
    <p:sldId id="390" r:id="rId56"/>
    <p:sldId id="391" r:id="rId5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008000"/>
    <a:srgbClr val="D60093"/>
    <a:srgbClr val="CC0066"/>
    <a:srgbClr val="FF00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7" autoAdjust="0"/>
    <p:restoredTop sz="93281" autoAdjust="0"/>
  </p:normalViewPr>
  <p:slideViewPr>
    <p:cSldViewPr>
      <p:cViewPr varScale="1">
        <p:scale>
          <a:sx n="68" d="100"/>
          <a:sy n="68" d="100"/>
        </p:scale>
        <p:origin x="-756" y="-102"/>
      </p:cViewPr>
      <p:guideLst>
        <p:guide orient="horz" pos="2160"/>
        <p:guide pos="2880"/>
      </p:guideLst>
    </p:cSldViewPr>
  </p:slideViewPr>
  <p:notesTextViewPr>
    <p:cViewPr>
      <p:scale>
        <a:sx n="100" d="100"/>
        <a:sy n="100" d="100"/>
      </p:scale>
      <p:origin x="0" y="0"/>
    </p:cViewPr>
  </p:notesTextViewPr>
  <p:sorterViewPr>
    <p:cViewPr>
      <p:scale>
        <a:sx n="51" d="100"/>
        <a:sy n="51" d="100"/>
      </p:scale>
      <p:origin x="0" y="0"/>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9/15/2015</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9/15/2015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fld id="{4200B889-83F8-42CB-B016-E6CFE62D8B99}" type="slidenum">
              <a:rPr lang="en-US"/>
              <a:pPr eaLnBrk="1" hangingPunct="1"/>
              <a:t>19</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fld id="{BDC31E53-CD56-4C50-ABA1-E8157E2433F8}" type="slidenum">
              <a:rPr lang="en-US"/>
              <a:pPr eaLnBrk="1" hangingPunct="1"/>
              <a:t>20</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fld id="{F90002B5-A592-4994-938F-8D75AEEFDDB0}" type="slidenum">
              <a:rPr lang="en-US"/>
              <a:pPr eaLnBrk="1" hangingPunct="1"/>
              <a:t>21</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179BA58-2EF6-4CF0-B254-DF8BFD9A3204}" type="slidenum">
              <a:rPr lang="en-US" smtClean="0"/>
              <a:pPr/>
              <a:t>26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6F8CDA7-E52B-494C-B389-F38CB4400DB8}" type="slidenum">
              <a:rPr lang="en-GB"/>
              <a:pPr/>
              <a:t>28</a:t>
            </a:fld>
            <a:endParaRPr lang="en-GB"/>
          </a:p>
        </p:txBody>
      </p:sp>
      <p:sp>
        <p:nvSpPr>
          <p:cNvPr id="39937" name="Text Box 1"/>
          <p:cNvSpPr txBox="1">
            <a:spLocks noChangeArrowheads="1"/>
          </p:cNvSpPr>
          <p:nvPr/>
        </p:nvSpPr>
        <p:spPr bwMode="auto">
          <a:xfrm>
            <a:off x="1232731" y="719887"/>
            <a:ext cx="4851394" cy="3601064"/>
          </a:xfrm>
          <a:prstGeom prst="rect">
            <a:avLst/>
          </a:prstGeom>
          <a:solidFill>
            <a:srgbClr val="FFFFFF"/>
          </a:solidFill>
          <a:ln w="9525">
            <a:solidFill>
              <a:srgbClr val="000000"/>
            </a:solidFill>
            <a:miter lim="800000"/>
            <a:headEnd/>
            <a:tailEnd/>
          </a:ln>
          <a:effectLst/>
        </p:spPr>
        <p:txBody>
          <a:bodyPr wrap="none" lIns="94855" tIns="47428" rIns="94855" bIns="47428" anchor="ctr"/>
          <a:lstStyle/>
          <a:p>
            <a:endParaRPr lang="en-US"/>
          </a:p>
        </p:txBody>
      </p:sp>
      <p:sp>
        <p:nvSpPr>
          <p:cNvPr id="39938" name="Rectangle 2"/>
          <p:cNvSpPr txBox="1">
            <a:spLocks noGrp="1" noChangeArrowheads="1"/>
          </p:cNvSpPr>
          <p:nvPr>
            <p:ph type="body"/>
          </p:nvPr>
        </p:nvSpPr>
        <p:spPr bwMode="auto">
          <a:xfrm>
            <a:off x="732348" y="4562007"/>
            <a:ext cx="5852160" cy="4320951"/>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AACAA9-CFDF-4E18-9880-33618E3A568B}" type="slidenum">
              <a:rPr lang="en-US"/>
              <a:pPr/>
              <a:t>36</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08C6D8E-2BF0-4BFF-80F6-162900C916A0}" type="slidenum">
              <a:rPr lang="en-US"/>
              <a:pPr/>
              <a:t>3</a:t>
            </a:fld>
            <a:endParaRPr 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F08479A-0051-45DD-8041-5E83DAFD685B}" type="slidenum">
              <a:rPr lang="en-US"/>
              <a:pPr/>
              <a:t>5</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9A1A16BB-2513-471D-9B09-24E0566F1FA6}" type="slidenum">
              <a:rPr lang="en-GB"/>
              <a:pPr/>
              <a:t>11</a:t>
            </a:fld>
            <a:endParaRPr lang="en-GB"/>
          </a:p>
        </p:txBody>
      </p:sp>
      <p:sp>
        <p:nvSpPr>
          <p:cNvPr id="33793" name="Text Box 1"/>
          <p:cNvSpPr txBox="1">
            <a:spLocks noChangeArrowheads="1"/>
          </p:cNvSpPr>
          <p:nvPr/>
        </p:nvSpPr>
        <p:spPr bwMode="auto">
          <a:xfrm>
            <a:off x="4143900" y="9120731"/>
            <a:ext cx="3171300" cy="480471"/>
          </a:xfrm>
          <a:prstGeom prst="rect">
            <a:avLst/>
          </a:prstGeom>
          <a:noFill/>
          <a:ln w="9525">
            <a:noFill/>
            <a:round/>
            <a:headEnd/>
            <a:tailEnd/>
          </a:ln>
          <a:effectLst/>
        </p:spPr>
        <p:txBody>
          <a:bodyPr lIns="96723" tIns="48174" rIns="96723" bIns="48174" anchor="b"/>
          <a:lstStyle/>
          <a:p>
            <a:pPr algn="r">
              <a:tabLst>
                <a:tab pos="0" algn="l"/>
                <a:tab pos="948549" algn="l"/>
                <a:tab pos="1897097" algn="l"/>
                <a:tab pos="2845646" algn="l"/>
                <a:tab pos="3794195" algn="l"/>
                <a:tab pos="4742744" algn="l"/>
                <a:tab pos="5691293" algn="l"/>
                <a:tab pos="6639842" algn="l"/>
                <a:tab pos="7588390" algn="l"/>
                <a:tab pos="8536938" algn="l"/>
                <a:tab pos="9485487" algn="l"/>
                <a:tab pos="10434036" algn="l"/>
              </a:tabLst>
            </a:pPr>
            <a:fld id="{2199D9A9-8D96-4916-B172-08B625A940CF}" type="slidenum">
              <a:rPr lang="en-GB" sz="1300">
                <a:solidFill>
                  <a:srgbClr val="7D7D7D"/>
                </a:solidFill>
              </a:rPr>
              <a:pPr algn="r">
                <a:tabLst>
                  <a:tab pos="0" algn="l"/>
                  <a:tab pos="948549" algn="l"/>
                  <a:tab pos="1897097" algn="l"/>
                  <a:tab pos="2845646" algn="l"/>
                  <a:tab pos="3794195" algn="l"/>
                  <a:tab pos="4742744" algn="l"/>
                  <a:tab pos="5691293" algn="l"/>
                  <a:tab pos="6639842" algn="l"/>
                  <a:tab pos="7588390" algn="l"/>
                  <a:tab pos="8536938" algn="l"/>
                  <a:tab pos="9485487" algn="l"/>
                  <a:tab pos="10434036" algn="l"/>
                </a:tabLst>
              </a:pPr>
              <a:t>11</a:t>
            </a:fld>
            <a:endParaRPr lang="en-GB" sz="1300" dirty="0">
              <a:solidFill>
                <a:srgbClr val="7D7D7D"/>
              </a:solidFill>
            </a:endParaRPr>
          </a:p>
        </p:txBody>
      </p:sp>
      <p:sp>
        <p:nvSpPr>
          <p:cNvPr id="33794" name="Text Box 2"/>
          <p:cNvSpPr txBox="1">
            <a:spLocks noChangeArrowheads="1"/>
          </p:cNvSpPr>
          <p:nvPr/>
        </p:nvSpPr>
        <p:spPr bwMode="auto">
          <a:xfrm>
            <a:off x="1232731" y="719887"/>
            <a:ext cx="4851394" cy="3601064"/>
          </a:xfrm>
          <a:prstGeom prst="rect">
            <a:avLst/>
          </a:prstGeom>
          <a:solidFill>
            <a:srgbClr val="FFFFFF"/>
          </a:solidFill>
          <a:ln w="9525">
            <a:solidFill>
              <a:srgbClr val="000000"/>
            </a:solidFill>
            <a:miter lim="800000"/>
            <a:headEnd/>
            <a:tailEnd/>
          </a:ln>
          <a:effectLst/>
        </p:spPr>
        <p:txBody>
          <a:bodyPr wrap="none" lIns="94855" tIns="47428" rIns="94855" bIns="47428" anchor="ctr"/>
          <a:lstStyle/>
          <a:p>
            <a:endParaRPr lang="en-US"/>
          </a:p>
        </p:txBody>
      </p:sp>
      <p:sp>
        <p:nvSpPr>
          <p:cNvPr id="33795" name="Text Box 3"/>
          <p:cNvSpPr txBox="1">
            <a:spLocks noGrp="1" noChangeArrowheads="1"/>
          </p:cNvSpPr>
          <p:nvPr>
            <p:ph type="body"/>
          </p:nvPr>
        </p:nvSpPr>
        <p:spPr bwMode="auto">
          <a:xfrm>
            <a:off x="732348" y="4562007"/>
            <a:ext cx="5852160" cy="4320951"/>
          </a:xfrm>
          <a:prstGeom prst="rect">
            <a:avLst/>
          </a:prstGeom>
          <a:noFill/>
          <a:ln>
            <a:round/>
            <a:headEnd/>
            <a:tailEnd/>
          </a:ln>
        </p:spPr>
        <p:txBody>
          <a:bodyPr lIns="96723" tIns="48174" rIns="96723" bIns="48174"/>
          <a:lstStyle/>
          <a:p>
            <a:pPr>
              <a:lnSpc>
                <a:spcPct val="98000"/>
              </a:lnSpc>
              <a:spcBef>
                <a:spcPts val="700"/>
              </a:spcBef>
              <a:spcAft>
                <a:spcPts val="207"/>
              </a:spcAft>
              <a:tabLst>
                <a:tab pos="0" algn="l"/>
                <a:tab pos="948549" algn="l"/>
                <a:tab pos="1897097" algn="l"/>
                <a:tab pos="2845646" algn="l"/>
                <a:tab pos="3794195" algn="l"/>
                <a:tab pos="4742744" algn="l"/>
                <a:tab pos="5691293" algn="l"/>
                <a:tab pos="6639842" algn="l"/>
                <a:tab pos="7588390" algn="l"/>
                <a:tab pos="8536938" algn="l"/>
                <a:tab pos="9485487" algn="l"/>
                <a:tab pos="10434036" algn="l"/>
              </a:tabLst>
            </a:pPr>
            <a:endParaRPr lang="en-GB" sz="1900" dirty="0">
              <a:latin typeface="Helvetica" charset="0"/>
              <a:cs typeface="Arial Unicode M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fld id="{5C76DF57-707A-4ADA-BD6B-46213632B8B5}" type="slidenum">
              <a:rPr lang="en-US"/>
              <a:pPr eaLnBrk="1" hangingPunct="1"/>
              <a:t>12</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fld id="{630E2A93-6BA7-4E72-B5AE-85FD6C594EAC}" type="slidenum">
              <a:rPr lang="en-US"/>
              <a:pPr eaLnBrk="1" hangingPunct="1"/>
              <a:t>13</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fld id="{252E92E0-994A-48F4-AB1D-293F34268D9D}" type="slidenum">
              <a:rPr lang="en-US"/>
              <a:pPr eaLnBrk="1" hangingPunct="1"/>
              <a:t>14</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fld id="{3656D700-510F-4092-BA9C-643DE630333D}" type="slidenum">
              <a:rPr lang="en-US"/>
              <a:pPr eaLnBrk="1" hangingPunct="1"/>
              <a:t>17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fld id="{D7F3F432-578D-42E9-9EF4-73C8B01A3BFA}" type="slidenum">
              <a:rPr lang="en-US"/>
              <a:pPr eaLnBrk="1" hangingPunct="1"/>
              <a:t>18</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74E0B15C-66BF-4548-B9F7-ABFD8B692764}" type="datetime1">
              <a:rPr lang="en-US" smtClean="0"/>
              <a:t>9/15/2015</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7E39B9-8394-4A3F-AE29-D25E40635A66}" type="datetime1">
              <a:rPr lang="en-US" smtClean="0"/>
              <a:t>9/15/2015</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89BE1B-109A-4A1E-A524-238B7EF05396}" type="datetime1">
              <a:rPr lang="en-US" smtClean="0"/>
              <a:t>9/15/2015</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8B8FAD7C-9E74-490A-9976-CEAC407DBF81}" type="datetime1">
              <a:rPr lang="en-US" smtClean="0"/>
              <a:t>9/15/2015</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8667AA6D-B4FD-46B1-B3E9-B042C52C85A2}" type="datetime1">
              <a:rPr lang="en-US" smtClean="0"/>
              <a:t>9/15/2015</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649A1004-7A34-4C69-A29F-7848CCE72792}" type="datetime1">
              <a:rPr lang="en-US" smtClean="0"/>
              <a:t>9/15/2015</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27D1924C-0E5F-41F9-9EF2-A30D8DD943B5}" type="datetime1">
              <a:rPr lang="en-US" smtClean="0"/>
              <a:t>9/15/2015</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BD3F3B2-6969-4711-938A-F55A29B51480}" type="datetime1">
              <a:rPr lang="en-US" smtClean="0"/>
              <a:t>9/15/2015</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538DACF-DAC8-4C22-99F4-5AC8B8C6B7F9}" type="datetime1">
              <a:rPr lang="en-US" smtClean="0"/>
              <a:t>9/15/2015</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0F84880-51F2-491D-B30A-1FC47B871D77}" type="datetime1">
              <a:rPr lang="en-US" smtClean="0"/>
              <a:t>9/15/2015</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DC6C30-2214-40E2-AEE5-9AE66D1057D0}" type="datetime1">
              <a:rPr lang="en-US" smtClean="0"/>
              <a:t>9/15/2015</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C6C5491-B905-4984-8643-1B7C9312C1C7}" type="datetime1">
              <a:rPr lang="en-US" smtClean="0"/>
              <a:t>9/15/2015</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D1BAC21-6A2B-4248-BF0F-2BED273A4141}" type="datetime1">
              <a:rPr lang="en-US" smtClean="0"/>
              <a:t>9/15/2015</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C998EF77-6613-48F2-974F-C60E70302254}" type="datetime1">
              <a:rPr lang="en-US" smtClean="0"/>
              <a:t>9/15/2015</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bit.ly/Shh0RO"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hyperlink" Target="http://lucene.apache.org/hadoop/"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labs.google.com/papers/gfs.html" TargetMode="External"/><Relationship Id="rId2" Type="http://schemas.openxmlformats.org/officeDocument/2006/relationships/hyperlink" Target="http://labs.google.com/papers/mapreduce.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iki.apache.org/lucene-hadoop/GettingStartedWithHadoop" TargetMode="External"/><Relationship Id="rId7" Type="http://schemas.openxmlformats.org/officeDocument/2006/relationships/hyperlink" Target="http://lucene.apache.org/hadoop/docs/api/" TargetMode="External"/><Relationship Id="rId2" Type="http://schemas.openxmlformats.org/officeDocument/2006/relationships/hyperlink" Target="http://wiki.apache.org/lucene-hadoop/" TargetMode="External"/><Relationship Id="rId1" Type="http://schemas.openxmlformats.org/officeDocument/2006/relationships/slideLayout" Target="../slideLayouts/slideLayout2.xml"/><Relationship Id="rId6" Type="http://schemas.openxmlformats.org/officeDocument/2006/relationships/hyperlink" Target="http://wiki.apache.org/lucene-hadoop/EclipseEnvironment" TargetMode="External"/><Relationship Id="rId5" Type="http://schemas.openxmlformats.org/officeDocument/2006/relationships/hyperlink" Target="http://wiki.apache.org/lucene-hadoop/HadoopMapRedClasses" TargetMode="External"/><Relationship Id="rId4" Type="http://schemas.openxmlformats.org/officeDocument/2006/relationships/hyperlink" Target="http://wiki.apache.org/lucene-hadoop/HadoopMapReduce"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people.apache.org/dist/lucene/hadoop/nightly/" TargetMode="External"/><Relationship Id="rId2" Type="http://schemas.openxmlformats.org/officeDocument/2006/relationships/hyperlink" Target="http://www.apache.org/dyn/closer.cgi/lucene/hadoop/" TargetMode="External"/><Relationship Id="rId1" Type="http://schemas.openxmlformats.org/officeDocument/2006/relationships/slideLayout" Target="../slideLayouts/slideLayout2.xml"/><Relationship Id="rId4" Type="http://schemas.openxmlformats.org/officeDocument/2006/relationships/hyperlink" Target="http://lucene.apache.org/hadoop/version_control.html"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276600"/>
          </a:xfrm>
        </p:spPr>
        <p:txBody>
          <a:bodyPr anchor="b">
            <a:normAutofit/>
          </a:bodyPr>
          <a:lstStyle/>
          <a:p>
            <a:r>
              <a:rPr lang="en-US" sz="5400" dirty="0" smtClean="0"/>
              <a:t>Map-Reduce </a:t>
            </a:r>
            <a:r>
              <a:rPr lang="en-US" sz="5400" dirty="0"/>
              <a:t>and </a:t>
            </a:r>
            <a:r>
              <a:rPr lang="en-US" sz="5400" dirty="0" smtClean="0"/>
              <a:t/>
            </a:r>
            <a:br>
              <a:rPr lang="en-US" sz="5400" dirty="0" smtClean="0"/>
            </a:br>
            <a:r>
              <a:rPr lang="en-US" sz="5400" dirty="0" smtClean="0"/>
              <a:t>the </a:t>
            </a:r>
            <a:r>
              <a:rPr lang="en-US" sz="5400" dirty="0"/>
              <a:t>New Software Stack</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p14="http://schemas.microsoft.com/office/powerpoint/2010/main" val="208478517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smtClean="0"/>
              <a:t>Distributed File System</a:t>
            </a:r>
            <a:endParaRPr lang="en-US"/>
          </a:p>
        </p:txBody>
      </p:sp>
      <p:sp>
        <p:nvSpPr>
          <p:cNvPr id="106499" name="Rectangle 3"/>
          <p:cNvSpPr>
            <a:spLocks noGrp="1" noChangeArrowheads="1"/>
          </p:cNvSpPr>
          <p:nvPr>
            <p:ph type="body" idx="1"/>
          </p:nvPr>
        </p:nvSpPr>
        <p:spPr/>
        <p:txBody>
          <a:bodyPr>
            <a:normAutofit lnSpcReduction="10000"/>
          </a:bodyPr>
          <a:lstStyle/>
          <a:p>
            <a:pPr>
              <a:lnSpc>
                <a:spcPct val="90000"/>
              </a:lnSpc>
            </a:pPr>
            <a:r>
              <a:rPr lang="en-US" b="1" dirty="0" smtClean="0">
                <a:solidFill>
                  <a:schemeClr val="accent3"/>
                </a:solidFill>
              </a:rPr>
              <a:t>Chunk servers</a:t>
            </a:r>
          </a:p>
          <a:p>
            <a:pPr lvl="1">
              <a:lnSpc>
                <a:spcPct val="90000"/>
              </a:lnSpc>
            </a:pPr>
            <a:r>
              <a:rPr lang="en-US" dirty="0" smtClean="0"/>
              <a:t>File is split into contiguous chunks</a:t>
            </a:r>
          </a:p>
          <a:p>
            <a:pPr lvl="1">
              <a:lnSpc>
                <a:spcPct val="90000"/>
              </a:lnSpc>
            </a:pPr>
            <a:r>
              <a:rPr lang="en-US" dirty="0" smtClean="0"/>
              <a:t>Typically each chunk is 16-64MB</a:t>
            </a:r>
          </a:p>
          <a:p>
            <a:pPr lvl="1">
              <a:lnSpc>
                <a:spcPct val="90000"/>
              </a:lnSpc>
            </a:pPr>
            <a:r>
              <a:rPr lang="en-US" dirty="0" smtClean="0"/>
              <a:t>Each chunk replicated (usually 2x or 3x)</a:t>
            </a:r>
          </a:p>
          <a:p>
            <a:pPr lvl="1">
              <a:lnSpc>
                <a:spcPct val="90000"/>
              </a:lnSpc>
            </a:pPr>
            <a:r>
              <a:rPr lang="en-US" dirty="0" smtClean="0"/>
              <a:t>Try to keep replicas in different racks</a:t>
            </a:r>
          </a:p>
          <a:p>
            <a:pPr>
              <a:lnSpc>
                <a:spcPct val="90000"/>
              </a:lnSpc>
            </a:pPr>
            <a:r>
              <a:rPr lang="en-US" b="1" dirty="0" smtClean="0">
                <a:solidFill>
                  <a:schemeClr val="accent2"/>
                </a:solidFill>
              </a:rPr>
              <a:t>Master node</a:t>
            </a:r>
          </a:p>
          <a:p>
            <a:pPr lvl="1">
              <a:lnSpc>
                <a:spcPct val="90000"/>
              </a:lnSpc>
            </a:pPr>
            <a:r>
              <a:rPr lang="en-US" dirty="0" smtClean="0"/>
              <a:t>a.k.a. Name Node in </a:t>
            </a:r>
            <a:r>
              <a:rPr lang="en-US" dirty="0" err="1" smtClean="0"/>
              <a:t>Hadoop’s</a:t>
            </a:r>
            <a:r>
              <a:rPr lang="en-US" dirty="0" smtClean="0"/>
              <a:t> HDFS</a:t>
            </a:r>
          </a:p>
          <a:p>
            <a:pPr lvl="1">
              <a:lnSpc>
                <a:spcPct val="90000"/>
              </a:lnSpc>
            </a:pPr>
            <a:r>
              <a:rPr lang="en-US" dirty="0" smtClean="0"/>
              <a:t>Stores metadata about where files are stored</a:t>
            </a:r>
          </a:p>
          <a:p>
            <a:pPr lvl="1">
              <a:lnSpc>
                <a:spcPct val="90000"/>
              </a:lnSpc>
            </a:pPr>
            <a:r>
              <a:rPr lang="en-US" dirty="0" smtClean="0"/>
              <a:t>Might be replicated</a:t>
            </a:r>
          </a:p>
          <a:p>
            <a:pPr>
              <a:lnSpc>
                <a:spcPct val="90000"/>
              </a:lnSpc>
            </a:pPr>
            <a:r>
              <a:rPr lang="en-US" b="1" dirty="0" smtClean="0">
                <a:solidFill>
                  <a:schemeClr val="accent4"/>
                </a:solidFill>
              </a:rPr>
              <a:t>Client library for file access</a:t>
            </a:r>
          </a:p>
          <a:p>
            <a:pPr lvl="1">
              <a:lnSpc>
                <a:spcPct val="90000"/>
              </a:lnSpc>
            </a:pPr>
            <a:r>
              <a:rPr lang="en-US" dirty="0" smtClean="0"/>
              <a:t>Talks to master to find chunk servers </a:t>
            </a:r>
          </a:p>
          <a:p>
            <a:pPr lvl="1">
              <a:lnSpc>
                <a:spcPct val="90000"/>
              </a:lnSpc>
            </a:pPr>
            <a:r>
              <a:rPr lang="en-US" dirty="0" smtClean="0"/>
              <a:t>Connects directly to chunk servers to access data</a:t>
            </a:r>
            <a:endParaRPr lang="en-US" dirty="0"/>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Slide Number Placeholder 11"/>
          <p:cNvSpPr>
            <a:spLocks noGrp="1"/>
          </p:cNvSpPr>
          <p:nvPr>
            <p:ph type="sldNum" sz="quarter" idx="12"/>
          </p:nvPr>
        </p:nvSpPr>
        <p:spPr/>
        <p:txBody>
          <a:bodyPr/>
          <a:lstStyle/>
          <a:p>
            <a:fld id="{19B12225-5612-419B-A8D5-4B8EEE4C217E}" type="slidenum">
              <a:rPr lang="en-US" smtClean="0"/>
              <a:pPr/>
              <a:t>10</a:t>
            </a:fld>
            <a:endParaRPr lang="en-US"/>
          </a:p>
        </p:txBody>
      </p:sp>
    </p:spTree>
    <p:extLst>
      <p:ext uri="{BB962C8B-B14F-4D97-AF65-F5344CB8AC3E}">
        <p14:creationId xmlns:p14="http://schemas.microsoft.com/office/powerpoint/2010/main" val="8921134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64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4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4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49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649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499">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649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649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64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23" name="Rectangle 59"/>
          <p:cNvSpPr>
            <a:spLocks noGrp="1" noChangeArrowheads="1"/>
          </p:cNvSpPr>
          <p:nvPr>
            <p:ph type="title"/>
          </p:nvPr>
        </p:nvSpPr>
        <p:spPr/>
        <p:txBody>
          <a:bodyPr/>
          <a:lstStyle/>
          <a:p>
            <a:r>
              <a:rPr lang="en-GB" dirty="0" smtClean="0"/>
              <a:t>Distributed File System</a:t>
            </a:r>
            <a:endParaRPr lang="en-GB" dirty="0"/>
          </a:p>
        </p:txBody>
      </p:sp>
      <p:sp>
        <p:nvSpPr>
          <p:cNvPr id="71" name="Content Placeholder 70"/>
          <p:cNvSpPr>
            <a:spLocks noGrp="1"/>
          </p:cNvSpPr>
          <p:nvPr>
            <p:ph idx="1"/>
          </p:nvPr>
        </p:nvSpPr>
        <p:spPr/>
        <p:txBody>
          <a:bodyPr>
            <a:normAutofit/>
          </a:bodyPr>
          <a:lstStyle/>
          <a:p>
            <a:r>
              <a:rPr lang="en-GB" b="1" dirty="0" smtClean="0"/>
              <a:t>Reliable distributed file system</a:t>
            </a:r>
            <a:endParaRPr lang="en-GB" dirty="0"/>
          </a:p>
          <a:p>
            <a:r>
              <a:rPr lang="en-GB" dirty="0" smtClean="0"/>
              <a:t>Data kept in “chunks” spread across machines</a:t>
            </a:r>
          </a:p>
          <a:p>
            <a:r>
              <a:rPr lang="en-GB" dirty="0" smtClean="0"/>
              <a:t>Each chunk </a:t>
            </a:r>
            <a:r>
              <a:rPr lang="en-GB" dirty="0" smtClean="0">
                <a:solidFill>
                  <a:schemeClr val="accent3"/>
                </a:solidFill>
              </a:rPr>
              <a:t>replicated</a:t>
            </a:r>
            <a:r>
              <a:rPr lang="en-GB" dirty="0" smtClean="0"/>
              <a:t> on different machines </a:t>
            </a:r>
          </a:p>
          <a:p>
            <a:pPr lvl="1"/>
            <a:r>
              <a:rPr lang="en-GB" dirty="0" smtClean="0"/>
              <a:t>Seamless recovery from disk or machine failure</a:t>
            </a:r>
          </a:p>
        </p:txBody>
      </p:sp>
      <p:grpSp>
        <p:nvGrpSpPr>
          <p:cNvPr id="2" name="Group 22"/>
          <p:cNvGrpSpPr>
            <a:grpSpLocks/>
          </p:cNvGrpSpPr>
          <p:nvPr/>
        </p:nvGrpSpPr>
        <p:grpSpPr bwMode="auto">
          <a:xfrm>
            <a:off x="1147762" y="3962400"/>
            <a:ext cx="520700" cy="498475"/>
            <a:chOff x="528" y="2160"/>
            <a:chExt cx="328" cy="314"/>
          </a:xfrm>
        </p:grpSpPr>
        <p:sp>
          <p:nvSpPr>
            <p:cNvPr id="11287" name="AutoShape 23"/>
            <p:cNvSpPr>
              <a:spLocks noChangeArrowheads="1"/>
            </p:cNvSpPr>
            <p:nvPr/>
          </p:nvSpPr>
          <p:spPr bwMode="auto">
            <a:xfrm>
              <a:off x="528" y="2160"/>
              <a:ext cx="329" cy="248"/>
            </a:xfrm>
            <a:prstGeom prst="roundRect">
              <a:avLst>
                <a:gd name="adj" fmla="val 403"/>
              </a:avLst>
            </a:prstGeom>
            <a:solidFill>
              <a:srgbClr val="FFFF00"/>
            </a:solidFill>
            <a:ln w="9360">
              <a:solidFill>
                <a:srgbClr val="000000"/>
              </a:solidFill>
              <a:miter lim="800000"/>
              <a:headEnd/>
              <a:tailEnd/>
            </a:ln>
            <a:effectLst/>
          </p:spPr>
          <p:txBody>
            <a:bodyPr wrap="none" anchor="ctr"/>
            <a:lstStyle/>
            <a:p>
              <a:endParaRPr lang="en-US"/>
            </a:p>
          </p:txBody>
        </p:sp>
        <p:sp>
          <p:nvSpPr>
            <p:cNvPr id="11288" name="AutoShape 24"/>
            <p:cNvSpPr>
              <a:spLocks noChangeArrowheads="1"/>
            </p:cNvSpPr>
            <p:nvPr/>
          </p:nvSpPr>
          <p:spPr bwMode="auto">
            <a:xfrm>
              <a:off x="533" y="2160"/>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0</a:t>
              </a:r>
            </a:p>
          </p:txBody>
        </p:sp>
      </p:grpSp>
      <p:grpSp>
        <p:nvGrpSpPr>
          <p:cNvPr id="3" name="Group 25"/>
          <p:cNvGrpSpPr>
            <a:grpSpLocks/>
          </p:cNvGrpSpPr>
          <p:nvPr/>
        </p:nvGrpSpPr>
        <p:grpSpPr bwMode="auto">
          <a:xfrm>
            <a:off x="1757362" y="3957638"/>
            <a:ext cx="552450" cy="498475"/>
            <a:chOff x="912" y="2157"/>
            <a:chExt cx="348" cy="314"/>
          </a:xfrm>
        </p:grpSpPr>
        <p:sp>
          <p:nvSpPr>
            <p:cNvPr id="11290" name="AutoShape 26"/>
            <p:cNvSpPr>
              <a:spLocks noChangeArrowheads="1"/>
            </p:cNvSpPr>
            <p:nvPr/>
          </p:nvSpPr>
          <p:spPr bwMode="auto">
            <a:xfrm>
              <a:off x="912" y="2157"/>
              <a:ext cx="349" cy="248"/>
            </a:xfrm>
            <a:prstGeom prst="roundRect">
              <a:avLst>
                <a:gd name="adj" fmla="val 403"/>
              </a:avLst>
            </a:prstGeom>
            <a:solidFill>
              <a:srgbClr val="FF9900"/>
            </a:solidFill>
            <a:ln w="9360">
              <a:solidFill>
                <a:srgbClr val="000000"/>
              </a:solidFill>
              <a:miter lim="800000"/>
              <a:headEnd/>
              <a:tailEnd/>
            </a:ln>
            <a:effectLst/>
          </p:spPr>
          <p:txBody>
            <a:bodyPr wrap="none" anchor="ctr"/>
            <a:lstStyle/>
            <a:p>
              <a:endParaRPr lang="en-US"/>
            </a:p>
          </p:txBody>
        </p:sp>
        <p:sp>
          <p:nvSpPr>
            <p:cNvPr id="11291" name="AutoShape 27"/>
            <p:cNvSpPr>
              <a:spLocks noChangeArrowheads="1"/>
            </p:cNvSpPr>
            <p:nvPr/>
          </p:nvSpPr>
          <p:spPr bwMode="auto">
            <a:xfrm>
              <a:off x="918" y="2157"/>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1</a:t>
              </a:r>
            </a:p>
          </p:txBody>
        </p:sp>
      </p:grpSp>
      <p:grpSp>
        <p:nvGrpSpPr>
          <p:cNvPr id="4" name="Group 28"/>
          <p:cNvGrpSpPr>
            <a:grpSpLocks/>
          </p:cNvGrpSpPr>
          <p:nvPr/>
        </p:nvGrpSpPr>
        <p:grpSpPr bwMode="auto">
          <a:xfrm>
            <a:off x="1757362" y="4498975"/>
            <a:ext cx="531813" cy="498475"/>
            <a:chOff x="912" y="2498"/>
            <a:chExt cx="335" cy="314"/>
          </a:xfrm>
        </p:grpSpPr>
        <p:sp>
          <p:nvSpPr>
            <p:cNvPr id="11293" name="AutoShape 29"/>
            <p:cNvSpPr>
              <a:spLocks noChangeArrowheads="1"/>
            </p:cNvSpPr>
            <p:nvPr/>
          </p:nvSpPr>
          <p:spPr bwMode="auto">
            <a:xfrm>
              <a:off x="912" y="2498"/>
              <a:ext cx="336" cy="248"/>
            </a:xfrm>
            <a:prstGeom prst="roundRect">
              <a:avLst>
                <a:gd name="adj" fmla="val 403"/>
              </a:avLst>
            </a:prstGeom>
            <a:solidFill>
              <a:srgbClr val="C0C0C0"/>
            </a:solidFill>
            <a:ln w="9360">
              <a:solidFill>
                <a:srgbClr val="000000"/>
              </a:solidFill>
              <a:miter lim="800000"/>
              <a:headEnd/>
              <a:tailEnd/>
            </a:ln>
            <a:effectLst/>
          </p:spPr>
          <p:txBody>
            <a:bodyPr wrap="none" anchor="ctr"/>
            <a:lstStyle/>
            <a:p>
              <a:endParaRPr lang="en-US"/>
            </a:p>
          </p:txBody>
        </p:sp>
        <p:sp>
          <p:nvSpPr>
            <p:cNvPr id="11294" name="Text Box 30"/>
            <p:cNvSpPr txBox="1">
              <a:spLocks noChangeArrowheads="1"/>
            </p:cNvSpPr>
            <p:nvPr/>
          </p:nvSpPr>
          <p:spPr bwMode="auto">
            <a:xfrm>
              <a:off x="912" y="2498"/>
              <a:ext cx="336" cy="315"/>
            </a:xfrm>
            <a:prstGeom prst="rect">
              <a:avLst/>
            </a:prstGeom>
            <a:noFill/>
            <a:ln w="9525">
              <a:noFill/>
              <a:round/>
              <a:headEnd/>
              <a:tailEnd/>
            </a:ln>
            <a:effectLst/>
          </p:spPr>
          <p:txBody>
            <a:bodyPr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2</a:t>
              </a:r>
            </a:p>
          </p:txBody>
        </p:sp>
      </p:grpSp>
      <p:grpSp>
        <p:nvGrpSpPr>
          <p:cNvPr id="5" name="Group 31"/>
          <p:cNvGrpSpPr>
            <a:grpSpLocks/>
          </p:cNvGrpSpPr>
          <p:nvPr/>
        </p:nvGrpSpPr>
        <p:grpSpPr bwMode="auto">
          <a:xfrm>
            <a:off x="1147762" y="4495800"/>
            <a:ext cx="520700" cy="498475"/>
            <a:chOff x="528" y="2496"/>
            <a:chExt cx="328" cy="314"/>
          </a:xfrm>
        </p:grpSpPr>
        <p:sp>
          <p:nvSpPr>
            <p:cNvPr id="11296" name="AutoShape 32"/>
            <p:cNvSpPr>
              <a:spLocks noChangeArrowheads="1"/>
            </p:cNvSpPr>
            <p:nvPr/>
          </p:nvSpPr>
          <p:spPr bwMode="auto">
            <a:xfrm>
              <a:off x="528" y="2496"/>
              <a:ext cx="329" cy="248"/>
            </a:xfrm>
            <a:prstGeom prst="roundRect">
              <a:avLst>
                <a:gd name="adj" fmla="val 403"/>
              </a:avLst>
            </a:prstGeom>
            <a:solidFill>
              <a:srgbClr val="99CCFF"/>
            </a:solidFill>
            <a:ln w="9360">
              <a:solidFill>
                <a:srgbClr val="000000"/>
              </a:solidFill>
              <a:miter lim="800000"/>
              <a:headEnd/>
              <a:tailEnd/>
            </a:ln>
            <a:effectLst/>
          </p:spPr>
          <p:txBody>
            <a:bodyPr wrap="none" anchor="ctr"/>
            <a:lstStyle/>
            <a:p>
              <a:endParaRPr lang="en-US"/>
            </a:p>
          </p:txBody>
        </p:sp>
        <p:sp>
          <p:nvSpPr>
            <p:cNvPr id="11297" name="AutoShape 33"/>
            <p:cNvSpPr>
              <a:spLocks noChangeArrowheads="1"/>
            </p:cNvSpPr>
            <p:nvPr/>
          </p:nvSpPr>
          <p:spPr bwMode="auto">
            <a:xfrm>
              <a:off x="533" y="2496"/>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5</a:t>
              </a:r>
            </a:p>
          </p:txBody>
        </p:sp>
      </p:grpSp>
      <p:sp>
        <p:nvSpPr>
          <p:cNvPr id="11298" name="AutoShape 34"/>
          <p:cNvSpPr>
            <a:spLocks noChangeArrowheads="1"/>
          </p:cNvSpPr>
          <p:nvPr/>
        </p:nvSpPr>
        <p:spPr bwMode="auto">
          <a:xfrm>
            <a:off x="1047750" y="3886200"/>
            <a:ext cx="1319212" cy="1069975"/>
          </a:xfrm>
          <a:prstGeom prst="roundRect">
            <a:avLst>
              <a:gd name="adj" fmla="val 148"/>
            </a:avLst>
          </a:prstGeom>
          <a:noFill/>
          <a:ln w="28440">
            <a:solidFill>
              <a:srgbClr val="009999"/>
            </a:solidFill>
            <a:prstDash val="dash"/>
            <a:miter lim="800000"/>
            <a:headEnd/>
            <a:tailEnd/>
          </a:ln>
          <a:effectLst/>
        </p:spPr>
        <p:txBody>
          <a:bodyPr wrap="none" anchor="ctr"/>
          <a:lstStyle/>
          <a:p>
            <a:endParaRPr lang="en-US"/>
          </a:p>
        </p:txBody>
      </p:sp>
      <p:sp>
        <p:nvSpPr>
          <p:cNvPr id="11299" name="AutoShape 35"/>
          <p:cNvSpPr>
            <a:spLocks noChangeArrowheads="1"/>
          </p:cNvSpPr>
          <p:nvPr/>
        </p:nvSpPr>
        <p:spPr bwMode="auto">
          <a:xfrm rot="16200000">
            <a:off x="1443371" y="4402451"/>
            <a:ext cx="427979" cy="1485921"/>
          </a:xfrm>
          <a:prstGeom prst="roundRect">
            <a:avLst>
              <a:gd name="adj" fmla="val 370"/>
            </a:avLst>
          </a:prstGeom>
          <a:noFill/>
          <a:ln w="9525">
            <a:noFill/>
            <a:round/>
            <a:headEnd/>
            <a:tailEnd/>
          </a:ln>
          <a:effectLst/>
        </p:spPr>
        <p:txBody>
          <a:bodyPr vert="eaVert" wrap="none" lIns="90000" tIns="46800" rIns="90000" bIns="46800">
            <a:spAutoFit/>
          </a:bodyPr>
          <a:lstStyle/>
          <a:p>
            <a:pPr rtl="1" eaLnBrk="0" hangingPunct="0">
              <a:buClr>
                <a:srgbClr val="009999"/>
              </a:buClr>
              <a:buFont typeface="TradeGothic"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9999"/>
                </a:solidFill>
                <a:latin typeface="TradeGothic" pitchFamily="32" charset="0"/>
              </a:rPr>
              <a:t>Chunk server </a:t>
            </a:r>
            <a:r>
              <a:rPr lang="en-GB" sz="1600" dirty="0">
                <a:solidFill>
                  <a:srgbClr val="009999"/>
                </a:solidFill>
                <a:latin typeface="TradeGothic" pitchFamily="32" charset="0"/>
              </a:rPr>
              <a:t>1</a:t>
            </a:r>
          </a:p>
        </p:txBody>
      </p:sp>
      <p:grpSp>
        <p:nvGrpSpPr>
          <p:cNvPr id="6" name="Group 36"/>
          <p:cNvGrpSpPr>
            <a:grpSpLocks/>
          </p:cNvGrpSpPr>
          <p:nvPr/>
        </p:nvGrpSpPr>
        <p:grpSpPr bwMode="auto">
          <a:xfrm>
            <a:off x="5465822" y="4419600"/>
            <a:ext cx="550863" cy="393700"/>
            <a:chOff x="3099" y="2165"/>
            <a:chExt cx="347" cy="248"/>
          </a:xfrm>
        </p:grpSpPr>
        <p:sp>
          <p:nvSpPr>
            <p:cNvPr id="11301" name="AutoShape 37"/>
            <p:cNvSpPr>
              <a:spLocks noChangeArrowheads="1"/>
            </p:cNvSpPr>
            <p:nvPr/>
          </p:nvSpPr>
          <p:spPr bwMode="auto">
            <a:xfrm>
              <a:off x="3099" y="2165"/>
              <a:ext cx="347" cy="248"/>
            </a:xfrm>
            <a:prstGeom prst="roundRect">
              <a:avLst>
                <a:gd name="adj" fmla="val 403"/>
              </a:avLst>
            </a:prstGeom>
            <a:solidFill>
              <a:srgbClr val="92D050"/>
            </a:solidFill>
            <a:ln w="9360">
              <a:solidFill>
                <a:srgbClr val="000000"/>
              </a:solidFill>
              <a:miter lim="800000"/>
              <a:headEnd/>
              <a:tailEnd/>
            </a:ln>
            <a:effectLst/>
          </p:spPr>
          <p:txBody>
            <a:bodyPr wrap="none" anchor="ctr"/>
            <a:lstStyle/>
            <a:p>
              <a:endParaRPr lang="en-US"/>
            </a:p>
          </p:txBody>
        </p:sp>
        <p:sp>
          <p:nvSpPr>
            <p:cNvPr id="11302" name="AutoShape 38"/>
            <p:cNvSpPr>
              <a:spLocks noChangeArrowheads="1"/>
            </p:cNvSpPr>
            <p:nvPr/>
          </p:nvSpPr>
          <p:spPr bwMode="auto">
            <a:xfrm>
              <a:off x="3105" y="2165"/>
              <a:ext cx="273" cy="24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7D7D7D"/>
                  </a:solidFill>
                  <a:latin typeface="TradeGothic" pitchFamily="32" charset="0"/>
                </a:rPr>
                <a:t>D</a:t>
              </a:r>
              <a:r>
                <a:rPr lang="en-GB" baseline="-25000" dirty="0">
                  <a:solidFill>
                    <a:srgbClr val="7D7D7D"/>
                  </a:solidFill>
                  <a:latin typeface="TradeGothic" pitchFamily="32" charset="0"/>
                </a:rPr>
                <a:t>1</a:t>
              </a:r>
            </a:p>
          </p:txBody>
        </p:sp>
      </p:grpSp>
      <p:grpSp>
        <p:nvGrpSpPr>
          <p:cNvPr id="7" name="Group 39"/>
          <p:cNvGrpSpPr>
            <a:grpSpLocks/>
          </p:cNvGrpSpPr>
          <p:nvPr/>
        </p:nvGrpSpPr>
        <p:grpSpPr bwMode="auto">
          <a:xfrm>
            <a:off x="5459760" y="3970338"/>
            <a:ext cx="558800" cy="498475"/>
            <a:chOff x="3487" y="2165"/>
            <a:chExt cx="352" cy="314"/>
          </a:xfrm>
        </p:grpSpPr>
        <p:sp>
          <p:nvSpPr>
            <p:cNvPr id="11304" name="AutoShape 40"/>
            <p:cNvSpPr>
              <a:spLocks noChangeArrowheads="1"/>
            </p:cNvSpPr>
            <p:nvPr/>
          </p:nvSpPr>
          <p:spPr bwMode="auto">
            <a:xfrm>
              <a:off x="3487" y="2165"/>
              <a:ext cx="353" cy="248"/>
            </a:xfrm>
            <a:prstGeom prst="roundRect">
              <a:avLst>
                <a:gd name="adj" fmla="val 403"/>
              </a:avLst>
            </a:prstGeom>
            <a:solidFill>
              <a:srgbClr val="99CCFF"/>
            </a:solidFill>
            <a:ln w="9360">
              <a:solidFill>
                <a:srgbClr val="000000"/>
              </a:solidFill>
              <a:miter lim="800000"/>
              <a:headEnd/>
              <a:tailEnd/>
            </a:ln>
            <a:effectLst/>
          </p:spPr>
          <p:txBody>
            <a:bodyPr wrap="none" anchor="ctr"/>
            <a:lstStyle/>
            <a:p>
              <a:endParaRPr lang="en-US"/>
            </a:p>
          </p:txBody>
        </p:sp>
        <p:sp>
          <p:nvSpPr>
            <p:cNvPr id="11305" name="AutoShape 41"/>
            <p:cNvSpPr>
              <a:spLocks noChangeArrowheads="1"/>
            </p:cNvSpPr>
            <p:nvPr/>
          </p:nvSpPr>
          <p:spPr bwMode="auto">
            <a:xfrm>
              <a:off x="3493" y="2165"/>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5</a:t>
              </a:r>
            </a:p>
          </p:txBody>
        </p:sp>
      </p:grpSp>
      <p:sp>
        <p:nvSpPr>
          <p:cNvPr id="11306" name="AutoShape 42"/>
          <p:cNvSpPr>
            <a:spLocks noChangeArrowheads="1"/>
          </p:cNvSpPr>
          <p:nvPr/>
        </p:nvSpPr>
        <p:spPr bwMode="auto">
          <a:xfrm>
            <a:off x="4780373" y="3886200"/>
            <a:ext cx="1319213" cy="1069975"/>
          </a:xfrm>
          <a:prstGeom prst="roundRect">
            <a:avLst>
              <a:gd name="adj" fmla="val 148"/>
            </a:avLst>
          </a:prstGeom>
          <a:noFill/>
          <a:ln w="28440">
            <a:solidFill>
              <a:srgbClr val="009999"/>
            </a:solidFill>
            <a:prstDash val="dash"/>
            <a:miter lim="800000"/>
            <a:headEnd/>
            <a:tailEnd/>
          </a:ln>
          <a:effectLst/>
        </p:spPr>
        <p:txBody>
          <a:bodyPr wrap="none" anchor="ctr"/>
          <a:lstStyle/>
          <a:p>
            <a:endParaRPr lang="en-US"/>
          </a:p>
        </p:txBody>
      </p:sp>
      <p:sp>
        <p:nvSpPr>
          <p:cNvPr id="11307" name="AutoShape 43"/>
          <p:cNvSpPr>
            <a:spLocks noChangeArrowheads="1"/>
          </p:cNvSpPr>
          <p:nvPr/>
        </p:nvSpPr>
        <p:spPr bwMode="auto">
          <a:xfrm rot="16200000">
            <a:off x="5186250" y="4410389"/>
            <a:ext cx="427979" cy="1485921"/>
          </a:xfrm>
          <a:prstGeom prst="roundRect">
            <a:avLst>
              <a:gd name="adj" fmla="val 370"/>
            </a:avLst>
          </a:prstGeom>
          <a:noFill/>
          <a:ln w="9525">
            <a:noFill/>
            <a:round/>
            <a:headEnd/>
            <a:tailEnd/>
          </a:ln>
          <a:effectLst/>
        </p:spPr>
        <p:txBody>
          <a:bodyPr vert="eaVert" wrap="none" lIns="90000" tIns="46800" rIns="90000" bIns="46800">
            <a:spAutoFit/>
          </a:bodyPr>
          <a:lstStyle/>
          <a:p>
            <a:pPr rtl="1"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9999"/>
                </a:solidFill>
                <a:latin typeface="TradeGothic" pitchFamily="32" charset="0"/>
              </a:rPr>
              <a:t>Chunk server 3</a:t>
            </a:r>
            <a:endParaRPr lang="en-GB" sz="1600" dirty="0">
              <a:solidFill>
                <a:srgbClr val="009999"/>
              </a:solidFill>
              <a:latin typeface="TradeGothic" pitchFamily="32" charset="0"/>
            </a:endParaRPr>
          </a:p>
        </p:txBody>
      </p:sp>
      <p:grpSp>
        <p:nvGrpSpPr>
          <p:cNvPr id="8" name="Group 44"/>
          <p:cNvGrpSpPr>
            <a:grpSpLocks/>
          </p:cNvGrpSpPr>
          <p:nvPr/>
        </p:nvGrpSpPr>
        <p:grpSpPr bwMode="auto">
          <a:xfrm>
            <a:off x="3586162" y="3962400"/>
            <a:ext cx="520700" cy="498475"/>
            <a:chOff x="2064" y="2160"/>
            <a:chExt cx="328" cy="314"/>
          </a:xfrm>
        </p:grpSpPr>
        <p:sp>
          <p:nvSpPr>
            <p:cNvPr id="11309" name="AutoShape 45"/>
            <p:cNvSpPr>
              <a:spLocks noChangeArrowheads="1"/>
            </p:cNvSpPr>
            <p:nvPr/>
          </p:nvSpPr>
          <p:spPr bwMode="auto">
            <a:xfrm>
              <a:off x="2064" y="2160"/>
              <a:ext cx="329" cy="248"/>
            </a:xfrm>
            <a:prstGeom prst="roundRect">
              <a:avLst>
                <a:gd name="adj" fmla="val 403"/>
              </a:avLst>
            </a:prstGeom>
            <a:solidFill>
              <a:srgbClr val="FF9900"/>
            </a:solidFill>
            <a:ln w="9360">
              <a:solidFill>
                <a:srgbClr val="000000"/>
              </a:solidFill>
              <a:miter lim="800000"/>
              <a:headEnd/>
              <a:tailEnd/>
            </a:ln>
            <a:effectLst/>
          </p:spPr>
          <p:txBody>
            <a:bodyPr wrap="none" anchor="ctr"/>
            <a:lstStyle/>
            <a:p>
              <a:endParaRPr lang="en-US"/>
            </a:p>
          </p:txBody>
        </p:sp>
        <p:sp>
          <p:nvSpPr>
            <p:cNvPr id="11310" name="AutoShape 46"/>
            <p:cNvSpPr>
              <a:spLocks noChangeArrowheads="1"/>
            </p:cNvSpPr>
            <p:nvPr/>
          </p:nvSpPr>
          <p:spPr bwMode="auto">
            <a:xfrm>
              <a:off x="2069" y="2160"/>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1</a:t>
              </a:r>
            </a:p>
          </p:txBody>
        </p:sp>
      </p:grpSp>
      <p:grpSp>
        <p:nvGrpSpPr>
          <p:cNvPr id="9" name="Group 47"/>
          <p:cNvGrpSpPr>
            <a:grpSpLocks/>
          </p:cNvGrpSpPr>
          <p:nvPr/>
        </p:nvGrpSpPr>
        <p:grpSpPr bwMode="auto">
          <a:xfrm>
            <a:off x="3586162" y="4498975"/>
            <a:ext cx="531813" cy="498475"/>
            <a:chOff x="2064" y="2498"/>
            <a:chExt cx="335" cy="314"/>
          </a:xfrm>
        </p:grpSpPr>
        <p:sp>
          <p:nvSpPr>
            <p:cNvPr id="11312" name="AutoShape 48"/>
            <p:cNvSpPr>
              <a:spLocks noChangeArrowheads="1"/>
            </p:cNvSpPr>
            <p:nvPr/>
          </p:nvSpPr>
          <p:spPr bwMode="auto">
            <a:xfrm>
              <a:off x="2064" y="2498"/>
              <a:ext cx="336" cy="248"/>
            </a:xfrm>
            <a:prstGeom prst="roundRect">
              <a:avLst>
                <a:gd name="adj" fmla="val 403"/>
              </a:avLst>
            </a:prstGeom>
            <a:solidFill>
              <a:srgbClr val="00FF00"/>
            </a:solidFill>
            <a:ln w="9360">
              <a:solidFill>
                <a:srgbClr val="000000"/>
              </a:solidFill>
              <a:miter lim="800000"/>
              <a:headEnd/>
              <a:tailEnd/>
            </a:ln>
            <a:effectLst/>
          </p:spPr>
          <p:txBody>
            <a:bodyPr wrap="none" anchor="ctr"/>
            <a:lstStyle/>
            <a:p>
              <a:endParaRPr lang="en-US"/>
            </a:p>
          </p:txBody>
        </p:sp>
        <p:sp>
          <p:nvSpPr>
            <p:cNvPr id="11313" name="Text Box 49"/>
            <p:cNvSpPr txBox="1">
              <a:spLocks noChangeArrowheads="1"/>
            </p:cNvSpPr>
            <p:nvPr/>
          </p:nvSpPr>
          <p:spPr bwMode="auto">
            <a:xfrm>
              <a:off x="2064" y="2498"/>
              <a:ext cx="336" cy="315"/>
            </a:xfrm>
            <a:prstGeom prst="rect">
              <a:avLst/>
            </a:prstGeom>
            <a:noFill/>
            <a:ln w="9525">
              <a:noFill/>
              <a:round/>
              <a:headEnd/>
              <a:tailEnd/>
            </a:ln>
            <a:effectLst/>
          </p:spPr>
          <p:txBody>
            <a:bodyPr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3</a:t>
              </a:r>
            </a:p>
          </p:txBody>
        </p:sp>
      </p:grpSp>
      <p:grpSp>
        <p:nvGrpSpPr>
          <p:cNvPr id="10" name="Group 50"/>
          <p:cNvGrpSpPr>
            <a:grpSpLocks/>
          </p:cNvGrpSpPr>
          <p:nvPr/>
        </p:nvGrpSpPr>
        <p:grpSpPr bwMode="auto">
          <a:xfrm>
            <a:off x="2976562" y="4503738"/>
            <a:ext cx="520700" cy="498475"/>
            <a:chOff x="1680" y="2501"/>
            <a:chExt cx="328" cy="314"/>
          </a:xfrm>
        </p:grpSpPr>
        <p:sp>
          <p:nvSpPr>
            <p:cNvPr id="11315" name="AutoShape 51"/>
            <p:cNvSpPr>
              <a:spLocks noChangeArrowheads="1"/>
            </p:cNvSpPr>
            <p:nvPr/>
          </p:nvSpPr>
          <p:spPr bwMode="auto">
            <a:xfrm>
              <a:off x="1680" y="2501"/>
              <a:ext cx="329" cy="248"/>
            </a:xfrm>
            <a:prstGeom prst="roundRect">
              <a:avLst>
                <a:gd name="adj" fmla="val 403"/>
              </a:avLst>
            </a:prstGeom>
            <a:solidFill>
              <a:srgbClr val="99CCFF"/>
            </a:solidFill>
            <a:ln w="9360">
              <a:solidFill>
                <a:srgbClr val="000000"/>
              </a:solidFill>
              <a:miter lim="800000"/>
              <a:headEnd/>
              <a:tailEnd/>
            </a:ln>
            <a:effectLst/>
          </p:spPr>
          <p:txBody>
            <a:bodyPr wrap="none" anchor="ctr"/>
            <a:lstStyle/>
            <a:p>
              <a:endParaRPr lang="en-US"/>
            </a:p>
          </p:txBody>
        </p:sp>
        <p:sp>
          <p:nvSpPr>
            <p:cNvPr id="11316" name="AutoShape 52"/>
            <p:cNvSpPr>
              <a:spLocks noChangeArrowheads="1"/>
            </p:cNvSpPr>
            <p:nvPr/>
          </p:nvSpPr>
          <p:spPr bwMode="auto">
            <a:xfrm>
              <a:off x="1685" y="2501"/>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5</a:t>
              </a:r>
            </a:p>
          </p:txBody>
        </p:sp>
      </p:grpSp>
      <p:sp>
        <p:nvSpPr>
          <p:cNvPr id="11317" name="AutoShape 53"/>
          <p:cNvSpPr>
            <a:spLocks noChangeArrowheads="1"/>
          </p:cNvSpPr>
          <p:nvPr/>
        </p:nvSpPr>
        <p:spPr bwMode="auto">
          <a:xfrm>
            <a:off x="2876550" y="3886200"/>
            <a:ext cx="1319212" cy="1069975"/>
          </a:xfrm>
          <a:prstGeom prst="roundRect">
            <a:avLst>
              <a:gd name="adj" fmla="val 148"/>
            </a:avLst>
          </a:prstGeom>
          <a:noFill/>
          <a:ln w="28440">
            <a:solidFill>
              <a:srgbClr val="009999"/>
            </a:solidFill>
            <a:prstDash val="dash"/>
            <a:miter lim="800000"/>
            <a:headEnd/>
            <a:tailEnd/>
          </a:ln>
          <a:effectLst/>
        </p:spPr>
        <p:txBody>
          <a:bodyPr wrap="none" anchor="ctr"/>
          <a:lstStyle/>
          <a:p>
            <a:endParaRPr lang="en-US"/>
          </a:p>
        </p:txBody>
      </p:sp>
      <p:sp>
        <p:nvSpPr>
          <p:cNvPr id="11318" name="AutoShape 54"/>
          <p:cNvSpPr>
            <a:spLocks noChangeArrowheads="1"/>
          </p:cNvSpPr>
          <p:nvPr/>
        </p:nvSpPr>
        <p:spPr bwMode="auto">
          <a:xfrm rot="16200000">
            <a:off x="3302334" y="4411975"/>
            <a:ext cx="427979" cy="1485921"/>
          </a:xfrm>
          <a:prstGeom prst="roundRect">
            <a:avLst>
              <a:gd name="adj" fmla="val 370"/>
            </a:avLst>
          </a:prstGeom>
          <a:noFill/>
          <a:ln w="9525">
            <a:noFill/>
            <a:round/>
            <a:headEnd/>
            <a:tailEnd/>
          </a:ln>
          <a:effectLst/>
        </p:spPr>
        <p:txBody>
          <a:bodyPr vert="eaVert" wrap="none" lIns="90000" tIns="46800" rIns="90000" bIns="46800">
            <a:spAutoFit/>
          </a:bodyPr>
          <a:lstStyle/>
          <a:p>
            <a:pPr rtl="1"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9999"/>
                </a:solidFill>
                <a:latin typeface="TradeGothic" pitchFamily="32" charset="0"/>
              </a:rPr>
              <a:t>Chunk server </a:t>
            </a:r>
            <a:r>
              <a:rPr lang="en-GB" sz="1600" dirty="0">
                <a:solidFill>
                  <a:srgbClr val="009999"/>
                </a:solidFill>
                <a:latin typeface="TradeGothic" pitchFamily="32" charset="0"/>
              </a:rPr>
              <a:t>2</a:t>
            </a:r>
          </a:p>
        </p:txBody>
      </p:sp>
      <p:sp>
        <p:nvSpPr>
          <p:cNvPr id="11319" name="AutoShape 55"/>
          <p:cNvSpPr>
            <a:spLocks noChangeArrowheads="1"/>
          </p:cNvSpPr>
          <p:nvPr/>
        </p:nvSpPr>
        <p:spPr bwMode="auto">
          <a:xfrm>
            <a:off x="6316847" y="4191000"/>
            <a:ext cx="638175" cy="606425"/>
          </a:xfrm>
          <a:prstGeom prst="roundRect">
            <a:avLst>
              <a:gd name="adj" fmla="val 245"/>
            </a:avLst>
          </a:prstGeom>
          <a:noFill/>
          <a:ln w="9525">
            <a:noFill/>
            <a:round/>
            <a:headEnd/>
            <a:tailEnd/>
          </a:ln>
          <a:effectLst/>
        </p:spPr>
        <p:txBody>
          <a:bodyPr wrap="none" lIns="90000" tIns="46800" rIns="90000" bIns="4680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b="1" dirty="0">
                <a:solidFill>
                  <a:srgbClr val="7D7D7D"/>
                </a:solidFill>
                <a:latin typeface="TradeGothic" pitchFamily="32" charset="0"/>
              </a:rPr>
              <a:t>…</a:t>
            </a:r>
          </a:p>
        </p:txBody>
      </p:sp>
      <p:grpSp>
        <p:nvGrpSpPr>
          <p:cNvPr id="11" name="Group 60"/>
          <p:cNvGrpSpPr>
            <a:grpSpLocks/>
          </p:cNvGrpSpPr>
          <p:nvPr/>
        </p:nvGrpSpPr>
        <p:grpSpPr bwMode="auto">
          <a:xfrm>
            <a:off x="4869047" y="3962400"/>
            <a:ext cx="531813" cy="498475"/>
            <a:chOff x="3504" y="2496"/>
            <a:chExt cx="335" cy="314"/>
          </a:xfrm>
        </p:grpSpPr>
        <p:sp>
          <p:nvSpPr>
            <p:cNvPr id="11325" name="AutoShape 61"/>
            <p:cNvSpPr>
              <a:spLocks noChangeArrowheads="1"/>
            </p:cNvSpPr>
            <p:nvPr/>
          </p:nvSpPr>
          <p:spPr bwMode="auto">
            <a:xfrm>
              <a:off x="3504" y="2496"/>
              <a:ext cx="336" cy="248"/>
            </a:xfrm>
            <a:prstGeom prst="roundRect">
              <a:avLst>
                <a:gd name="adj" fmla="val 403"/>
              </a:avLst>
            </a:prstGeom>
            <a:solidFill>
              <a:srgbClr val="C0C0C0"/>
            </a:solidFill>
            <a:ln w="9360">
              <a:solidFill>
                <a:srgbClr val="000000"/>
              </a:solidFill>
              <a:miter lim="800000"/>
              <a:headEnd/>
              <a:tailEnd/>
            </a:ln>
            <a:effectLst/>
          </p:spPr>
          <p:txBody>
            <a:bodyPr wrap="none" anchor="ctr"/>
            <a:lstStyle/>
            <a:p>
              <a:endParaRPr lang="en-US"/>
            </a:p>
          </p:txBody>
        </p:sp>
        <p:sp>
          <p:nvSpPr>
            <p:cNvPr id="11326" name="Text Box 62"/>
            <p:cNvSpPr txBox="1">
              <a:spLocks noChangeArrowheads="1"/>
            </p:cNvSpPr>
            <p:nvPr/>
          </p:nvSpPr>
          <p:spPr bwMode="auto">
            <a:xfrm>
              <a:off x="3504" y="2496"/>
              <a:ext cx="336" cy="315"/>
            </a:xfrm>
            <a:prstGeom prst="rect">
              <a:avLst/>
            </a:prstGeom>
            <a:noFill/>
            <a:ln w="9525">
              <a:noFill/>
              <a:round/>
              <a:headEnd/>
              <a:tailEnd/>
            </a:ln>
            <a:effectLst/>
          </p:spPr>
          <p:txBody>
            <a:bodyPr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2</a:t>
              </a:r>
            </a:p>
          </p:txBody>
        </p:sp>
      </p:grpSp>
      <p:grpSp>
        <p:nvGrpSpPr>
          <p:cNvPr id="12" name="Group 22"/>
          <p:cNvGrpSpPr>
            <a:grpSpLocks/>
          </p:cNvGrpSpPr>
          <p:nvPr/>
        </p:nvGrpSpPr>
        <p:grpSpPr bwMode="auto">
          <a:xfrm>
            <a:off x="2976748" y="3962400"/>
            <a:ext cx="522288" cy="393700"/>
            <a:chOff x="528" y="2160"/>
            <a:chExt cx="329" cy="248"/>
          </a:xfrm>
          <a:solidFill>
            <a:schemeClr val="accent3"/>
          </a:solidFill>
        </p:grpSpPr>
        <p:sp>
          <p:nvSpPr>
            <p:cNvPr id="74" name="AutoShape 23"/>
            <p:cNvSpPr>
              <a:spLocks noChangeArrowheads="1"/>
            </p:cNvSpPr>
            <p:nvPr/>
          </p:nvSpPr>
          <p:spPr bwMode="auto">
            <a:xfrm>
              <a:off x="528" y="2160"/>
              <a:ext cx="329" cy="248"/>
            </a:xfrm>
            <a:prstGeom prst="roundRect">
              <a:avLst>
                <a:gd name="adj" fmla="val 403"/>
              </a:avLst>
            </a:prstGeom>
            <a:grpFill/>
            <a:ln w="9360">
              <a:solidFill>
                <a:srgbClr val="000000"/>
              </a:solidFill>
              <a:miter lim="800000"/>
              <a:headEnd/>
              <a:tailEnd/>
            </a:ln>
            <a:effectLst/>
          </p:spPr>
          <p:txBody>
            <a:bodyPr wrap="none" anchor="ctr"/>
            <a:lstStyle/>
            <a:p>
              <a:endParaRPr lang="en-US"/>
            </a:p>
          </p:txBody>
        </p:sp>
        <p:sp>
          <p:nvSpPr>
            <p:cNvPr id="75" name="AutoShape 24"/>
            <p:cNvSpPr>
              <a:spLocks noChangeArrowheads="1"/>
            </p:cNvSpPr>
            <p:nvPr/>
          </p:nvSpPr>
          <p:spPr bwMode="auto">
            <a:xfrm>
              <a:off x="533" y="2160"/>
              <a:ext cx="315" cy="245"/>
            </a:xfrm>
            <a:prstGeom prst="roundRect">
              <a:avLst>
                <a:gd name="adj" fmla="val 403"/>
              </a:avLst>
            </a:prstGeom>
            <a:grpFill/>
            <a:ln w="9525">
              <a:noFill/>
              <a:round/>
              <a:headEnd/>
              <a:tailEnd/>
            </a:ln>
            <a:effectLst/>
          </p:spPr>
          <p:txBody>
            <a:bodyPr wrap="squar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7D7D7D"/>
                  </a:solidFill>
                  <a:latin typeface="TradeGothic" pitchFamily="32" charset="0"/>
                </a:rPr>
                <a:t>D</a:t>
              </a:r>
              <a:r>
                <a:rPr lang="en-GB" baseline="-25000" dirty="0" smtClean="0">
                  <a:solidFill>
                    <a:srgbClr val="7D7D7D"/>
                  </a:solidFill>
                  <a:latin typeface="TradeGothic" pitchFamily="32" charset="0"/>
                </a:rPr>
                <a:t>0</a:t>
              </a:r>
              <a:endParaRPr lang="en-GB" baseline="-25000" dirty="0">
                <a:solidFill>
                  <a:srgbClr val="7D7D7D"/>
                </a:solidFill>
                <a:latin typeface="TradeGothic" pitchFamily="32" charset="0"/>
              </a:endParaRPr>
            </a:p>
          </p:txBody>
        </p:sp>
      </p:grpSp>
      <p:grpSp>
        <p:nvGrpSpPr>
          <p:cNvPr id="13" name="Group 22"/>
          <p:cNvGrpSpPr>
            <a:grpSpLocks/>
          </p:cNvGrpSpPr>
          <p:nvPr/>
        </p:nvGrpSpPr>
        <p:grpSpPr bwMode="auto">
          <a:xfrm>
            <a:off x="4875744" y="4425006"/>
            <a:ext cx="522288" cy="393700"/>
            <a:chOff x="528" y="2160"/>
            <a:chExt cx="329" cy="248"/>
          </a:xfrm>
          <a:solidFill>
            <a:schemeClr val="accent3"/>
          </a:solidFill>
        </p:grpSpPr>
        <p:sp>
          <p:nvSpPr>
            <p:cNvPr id="77" name="AutoShape 23"/>
            <p:cNvSpPr>
              <a:spLocks noChangeArrowheads="1"/>
            </p:cNvSpPr>
            <p:nvPr/>
          </p:nvSpPr>
          <p:spPr bwMode="auto">
            <a:xfrm>
              <a:off x="528" y="2160"/>
              <a:ext cx="329" cy="248"/>
            </a:xfrm>
            <a:prstGeom prst="roundRect">
              <a:avLst>
                <a:gd name="adj" fmla="val 403"/>
              </a:avLst>
            </a:prstGeom>
            <a:grpFill/>
            <a:ln w="9360">
              <a:solidFill>
                <a:srgbClr val="000000"/>
              </a:solidFill>
              <a:miter lim="800000"/>
              <a:headEnd/>
              <a:tailEnd/>
            </a:ln>
            <a:effectLst/>
          </p:spPr>
          <p:txBody>
            <a:bodyPr wrap="none" anchor="ctr"/>
            <a:lstStyle/>
            <a:p>
              <a:endParaRPr lang="en-US"/>
            </a:p>
          </p:txBody>
        </p:sp>
        <p:sp>
          <p:nvSpPr>
            <p:cNvPr id="78" name="AutoShape 24"/>
            <p:cNvSpPr>
              <a:spLocks noChangeArrowheads="1"/>
            </p:cNvSpPr>
            <p:nvPr/>
          </p:nvSpPr>
          <p:spPr bwMode="auto">
            <a:xfrm>
              <a:off x="533" y="2160"/>
              <a:ext cx="315" cy="245"/>
            </a:xfrm>
            <a:prstGeom prst="roundRect">
              <a:avLst>
                <a:gd name="adj" fmla="val 403"/>
              </a:avLst>
            </a:prstGeom>
            <a:grpFill/>
            <a:ln w="9525">
              <a:noFill/>
              <a:round/>
              <a:headEnd/>
              <a:tailEnd/>
            </a:ln>
            <a:effectLst/>
          </p:spPr>
          <p:txBody>
            <a:bodyPr wrap="squar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7D7D7D"/>
                  </a:solidFill>
                  <a:latin typeface="TradeGothic" pitchFamily="32" charset="0"/>
                </a:rPr>
                <a:t>D</a:t>
              </a:r>
              <a:r>
                <a:rPr lang="en-GB" baseline="-25000" dirty="0" smtClean="0">
                  <a:solidFill>
                    <a:srgbClr val="7D7D7D"/>
                  </a:solidFill>
                  <a:latin typeface="TradeGothic" pitchFamily="32" charset="0"/>
                </a:rPr>
                <a:t>0</a:t>
              </a:r>
              <a:endParaRPr lang="en-GB" baseline="-25000" dirty="0">
                <a:solidFill>
                  <a:srgbClr val="7D7D7D"/>
                </a:solidFill>
                <a:latin typeface="TradeGothic" pitchFamily="32" charset="0"/>
              </a:endParaRPr>
            </a:p>
          </p:txBody>
        </p:sp>
      </p:grpSp>
      <p:sp>
        <p:nvSpPr>
          <p:cNvPr id="79" name="Rectangle 78"/>
          <p:cNvSpPr/>
          <p:nvPr/>
        </p:nvSpPr>
        <p:spPr>
          <a:xfrm>
            <a:off x="1045028" y="5410200"/>
            <a:ext cx="6922633" cy="5334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t>Bring computation directly to the data!</a:t>
            </a:r>
            <a:endParaRPr lang="en-US" sz="2800" dirty="0"/>
          </a:p>
        </p:txBody>
      </p:sp>
      <p:grpSp>
        <p:nvGrpSpPr>
          <p:cNvPr id="14" name="Group 36"/>
          <p:cNvGrpSpPr>
            <a:grpSpLocks/>
          </p:cNvGrpSpPr>
          <p:nvPr/>
        </p:nvGrpSpPr>
        <p:grpSpPr bwMode="auto">
          <a:xfrm>
            <a:off x="7058025" y="3970338"/>
            <a:ext cx="549275" cy="498475"/>
            <a:chOff x="3099" y="2165"/>
            <a:chExt cx="346" cy="314"/>
          </a:xfrm>
        </p:grpSpPr>
        <p:sp>
          <p:nvSpPr>
            <p:cNvPr id="81" name="AutoShape 37"/>
            <p:cNvSpPr>
              <a:spLocks noChangeArrowheads="1"/>
            </p:cNvSpPr>
            <p:nvPr/>
          </p:nvSpPr>
          <p:spPr bwMode="auto">
            <a:xfrm>
              <a:off x="3099" y="2165"/>
              <a:ext cx="347" cy="248"/>
            </a:xfrm>
            <a:prstGeom prst="roundRect">
              <a:avLst>
                <a:gd name="adj" fmla="val 403"/>
              </a:avLst>
            </a:prstGeom>
            <a:solidFill>
              <a:srgbClr val="FFFF00"/>
            </a:solidFill>
            <a:ln w="9360">
              <a:solidFill>
                <a:srgbClr val="000000"/>
              </a:solidFill>
              <a:miter lim="800000"/>
              <a:headEnd/>
              <a:tailEnd/>
            </a:ln>
            <a:effectLst/>
          </p:spPr>
          <p:txBody>
            <a:bodyPr wrap="none" anchor="ctr"/>
            <a:lstStyle/>
            <a:p>
              <a:endParaRPr lang="en-US"/>
            </a:p>
          </p:txBody>
        </p:sp>
        <p:sp>
          <p:nvSpPr>
            <p:cNvPr id="82" name="AutoShape 38"/>
            <p:cNvSpPr>
              <a:spLocks noChangeArrowheads="1"/>
            </p:cNvSpPr>
            <p:nvPr/>
          </p:nvSpPr>
          <p:spPr bwMode="auto">
            <a:xfrm>
              <a:off x="3105" y="2165"/>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0</a:t>
              </a:r>
            </a:p>
          </p:txBody>
        </p:sp>
      </p:grpSp>
      <p:grpSp>
        <p:nvGrpSpPr>
          <p:cNvPr id="15" name="Group 39"/>
          <p:cNvGrpSpPr>
            <a:grpSpLocks/>
          </p:cNvGrpSpPr>
          <p:nvPr/>
        </p:nvGrpSpPr>
        <p:grpSpPr bwMode="auto">
          <a:xfrm>
            <a:off x="7673975" y="3970338"/>
            <a:ext cx="558800" cy="498475"/>
            <a:chOff x="3487" y="2165"/>
            <a:chExt cx="352" cy="314"/>
          </a:xfrm>
        </p:grpSpPr>
        <p:sp>
          <p:nvSpPr>
            <p:cNvPr id="84" name="AutoShape 40"/>
            <p:cNvSpPr>
              <a:spLocks noChangeArrowheads="1"/>
            </p:cNvSpPr>
            <p:nvPr/>
          </p:nvSpPr>
          <p:spPr bwMode="auto">
            <a:xfrm>
              <a:off x="3487" y="2165"/>
              <a:ext cx="353" cy="248"/>
            </a:xfrm>
            <a:prstGeom prst="roundRect">
              <a:avLst>
                <a:gd name="adj" fmla="val 403"/>
              </a:avLst>
            </a:prstGeom>
            <a:solidFill>
              <a:srgbClr val="99CCFF"/>
            </a:solidFill>
            <a:ln w="9360">
              <a:solidFill>
                <a:srgbClr val="000000"/>
              </a:solidFill>
              <a:miter lim="800000"/>
              <a:headEnd/>
              <a:tailEnd/>
            </a:ln>
            <a:effectLst/>
          </p:spPr>
          <p:txBody>
            <a:bodyPr wrap="none" anchor="ctr"/>
            <a:lstStyle/>
            <a:p>
              <a:endParaRPr lang="en-US"/>
            </a:p>
          </p:txBody>
        </p:sp>
        <p:sp>
          <p:nvSpPr>
            <p:cNvPr id="85" name="AutoShape 41"/>
            <p:cNvSpPr>
              <a:spLocks noChangeArrowheads="1"/>
            </p:cNvSpPr>
            <p:nvPr/>
          </p:nvSpPr>
          <p:spPr bwMode="auto">
            <a:xfrm>
              <a:off x="3493" y="2165"/>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5</a:t>
              </a:r>
            </a:p>
          </p:txBody>
        </p:sp>
      </p:grpSp>
      <p:sp>
        <p:nvSpPr>
          <p:cNvPr id="86" name="AutoShape 42"/>
          <p:cNvSpPr>
            <a:spLocks noChangeArrowheads="1"/>
          </p:cNvSpPr>
          <p:nvPr/>
        </p:nvSpPr>
        <p:spPr bwMode="auto">
          <a:xfrm>
            <a:off x="6994588" y="3886200"/>
            <a:ext cx="1319213" cy="1069975"/>
          </a:xfrm>
          <a:prstGeom prst="roundRect">
            <a:avLst>
              <a:gd name="adj" fmla="val 148"/>
            </a:avLst>
          </a:prstGeom>
          <a:noFill/>
          <a:ln w="28440">
            <a:solidFill>
              <a:srgbClr val="009999"/>
            </a:solidFill>
            <a:prstDash val="dash"/>
            <a:miter lim="800000"/>
            <a:headEnd/>
            <a:tailEnd/>
          </a:ln>
          <a:effectLst/>
        </p:spPr>
        <p:txBody>
          <a:bodyPr wrap="none" anchor="ctr"/>
          <a:lstStyle/>
          <a:p>
            <a:endParaRPr lang="en-US"/>
          </a:p>
        </p:txBody>
      </p:sp>
      <p:sp>
        <p:nvSpPr>
          <p:cNvPr id="87" name="AutoShape 43"/>
          <p:cNvSpPr>
            <a:spLocks noChangeArrowheads="1"/>
          </p:cNvSpPr>
          <p:nvPr/>
        </p:nvSpPr>
        <p:spPr bwMode="auto">
          <a:xfrm rot="16200000">
            <a:off x="7400465" y="4393557"/>
            <a:ext cx="427979" cy="1519584"/>
          </a:xfrm>
          <a:prstGeom prst="roundRect">
            <a:avLst>
              <a:gd name="adj" fmla="val 370"/>
            </a:avLst>
          </a:prstGeom>
          <a:noFill/>
          <a:ln w="9525">
            <a:noFill/>
            <a:round/>
            <a:headEnd/>
            <a:tailEnd/>
          </a:ln>
          <a:effectLst/>
        </p:spPr>
        <p:txBody>
          <a:bodyPr vert="eaVert" wrap="none" lIns="90000" tIns="46800" rIns="90000" bIns="46800">
            <a:spAutoFit/>
          </a:bodyPr>
          <a:lstStyle/>
          <a:p>
            <a:pPr rtl="1"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9999"/>
                </a:solidFill>
                <a:latin typeface="TradeGothic" pitchFamily="32" charset="0"/>
              </a:rPr>
              <a:t>Chunk server </a:t>
            </a:r>
            <a:r>
              <a:rPr lang="en-GB" sz="1600" dirty="0">
                <a:solidFill>
                  <a:srgbClr val="009999"/>
                </a:solidFill>
                <a:latin typeface="TradeGothic" pitchFamily="32" charset="0"/>
              </a:rPr>
              <a:t>N</a:t>
            </a:r>
          </a:p>
        </p:txBody>
      </p:sp>
      <p:grpSp>
        <p:nvGrpSpPr>
          <p:cNvPr id="16" name="Group 60"/>
          <p:cNvGrpSpPr>
            <a:grpSpLocks/>
          </p:cNvGrpSpPr>
          <p:nvPr/>
        </p:nvGrpSpPr>
        <p:grpSpPr bwMode="auto">
          <a:xfrm>
            <a:off x="7700962" y="4495800"/>
            <a:ext cx="531813" cy="498475"/>
            <a:chOff x="3504" y="2496"/>
            <a:chExt cx="335" cy="314"/>
          </a:xfrm>
        </p:grpSpPr>
        <p:sp>
          <p:nvSpPr>
            <p:cNvPr id="89" name="AutoShape 61"/>
            <p:cNvSpPr>
              <a:spLocks noChangeArrowheads="1"/>
            </p:cNvSpPr>
            <p:nvPr/>
          </p:nvSpPr>
          <p:spPr bwMode="auto">
            <a:xfrm>
              <a:off x="3504" y="2496"/>
              <a:ext cx="336" cy="248"/>
            </a:xfrm>
            <a:prstGeom prst="roundRect">
              <a:avLst>
                <a:gd name="adj" fmla="val 403"/>
              </a:avLst>
            </a:prstGeom>
            <a:solidFill>
              <a:srgbClr val="C0C0C0"/>
            </a:solidFill>
            <a:ln w="9360">
              <a:solidFill>
                <a:srgbClr val="000000"/>
              </a:solidFill>
              <a:miter lim="800000"/>
              <a:headEnd/>
              <a:tailEnd/>
            </a:ln>
            <a:effectLst/>
          </p:spPr>
          <p:txBody>
            <a:bodyPr wrap="none" anchor="ctr"/>
            <a:lstStyle/>
            <a:p>
              <a:endParaRPr lang="en-US"/>
            </a:p>
          </p:txBody>
        </p:sp>
        <p:sp>
          <p:nvSpPr>
            <p:cNvPr id="90" name="Text Box 62"/>
            <p:cNvSpPr txBox="1">
              <a:spLocks noChangeArrowheads="1"/>
            </p:cNvSpPr>
            <p:nvPr/>
          </p:nvSpPr>
          <p:spPr bwMode="auto">
            <a:xfrm>
              <a:off x="3504" y="2496"/>
              <a:ext cx="336" cy="315"/>
            </a:xfrm>
            <a:prstGeom prst="rect">
              <a:avLst/>
            </a:prstGeom>
            <a:noFill/>
            <a:ln w="9525">
              <a:noFill/>
              <a:round/>
              <a:headEnd/>
              <a:tailEnd/>
            </a:ln>
            <a:effectLst/>
          </p:spPr>
          <p:txBody>
            <a:bodyPr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2</a:t>
              </a:r>
            </a:p>
          </p:txBody>
        </p:sp>
      </p:grpSp>
      <p:grpSp>
        <p:nvGrpSpPr>
          <p:cNvPr id="17" name="Group 22"/>
          <p:cNvGrpSpPr>
            <a:grpSpLocks/>
          </p:cNvGrpSpPr>
          <p:nvPr/>
        </p:nvGrpSpPr>
        <p:grpSpPr bwMode="auto">
          <a:xfrm>
            <a:off x="7089959" y="4425006"/>
            <a:ext cx="522288" cy="393700"/>
            <a:chOff x="528" y="2160"/>
            <a:chExt cx="329" cy="248"/>
          </a:xfrm>
          <a:solidFill>
            <a:schemeClr val="accent3"/>
          </a:solidFill>
        </p:grpSpPr>
        <p:sp>
          <p:nvSpPr>
            <p:cNvPr id="92" name="AutoShape 23"/>
            <p:cNvSpPr>
              <a:spLocks noChangeArrowheads="1"/>
            </p:cNvSpPr>
            <p:nvPr/>
          </p:nvSpPr>
          <p:spPr bwMode="auto">
            <a:xfrm>
              <a:off x="528" y="2160"/>
              <a:ext cx="329" cy="248"/>
            </a:xfrm>
            <a:prstGeom prst="roundRect">
              <a:avLst>
                <a:gd name="adj" fmla="val 403"/>
              </a:avLst>
            </a:prstGeom>
            <a:grpFill/>
            <a:ln w="9360">
              <a:solidFill>
                <a:srgbClr val="000000"/>
              </a:solidFill>
              <a:miter lim="800000"/>
              <a:headEnd/>
              <a:tailEnd/>
            </a:ln>
            <a:effectLst/>
          </p:spPr>
          <p:txBody>
            <a:bodyPr wrap="none" anchor="ctr"/>
            <a:lstStyle/>
            <a:p>
              <a:endParaRPr lang="en-US"/>
            </a:p>
          </p:txBody>
        </p:sp>
        <p:sp>
          <p:nvSpPr>
            <p:cNvPr id="93" name="AutoShape 24"/>
            <p:cNvSpPr>
              <a:spLocks noChangeArrowheads="1"/>
            </p:cNvSpPr>
            <p:nvPr/>
          </p:nvSpPr>
          <p:spPr bwMode="auto">
            <a:xfrm>
              <a:off x="533" y="2160"/>
              <a:ext cx="315" cy="245"/>
            </a:xfrm>
            <a:prstGeom prst="roundRect">
              <a:avLst>
                <a:gd name="adj" fmla="val 403"/>
              </a:avLst>
            </a:prstGeom>
            <a:grpFill/>
            <a:ln w="9525">
              <a:noFill/>
              <a:round/>
              <a:headEnd/>
              <a:tailEnd/>
            </a:ln>
            <a:effectLst/>
          </p:spPr>
          <p:txBody>
            <a:bodyPr wrap="squar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7D7D7D"/>
                  </a:solidFill>
                  <a:latin typeface="TradeGothic" pitchFamily="32" charset="0"/>
                </a:rPr>
                <a:t>D</a:t>
              </a:r>
              <a:r>
                <a:rPr lang="en-GB" baseline="-25000" dirty="0" smtClean="0">
                  <a:solidFill>
                    <a:srgbClr val="7D7D7D"/>
                  </a:solidFill>
                  <a:latin typeface="TradeGothic" pitchFamily="32" charset="0"/>
                </a:rPr>
                <a:t>0</a:t>
              </a:r>
              <a:endParaRPr lang="en-GB" baseline="-25000" dirty="0">
                <a:solidFill>
                  <a:srgbClr val="7D7D7D"/>
                </a:solidFill>
                <a:latin typeface="TradeGothic" pitchFamily="32" charset="0"/>
              </a:endParaRPr>
            </a:p>
          </p:txBody>
        </p:sp>
      </p:grpSp>
      <p:sp>
        <p:nvSpPr>
          <p:cNvPr id="19" name="Footer Placeholder 18"/>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0" name="Slide Number Placeholder 19"/>
          <p:cNvSpPr>
            <a:spLocks noGrp="1"/>
          </p:cNvSpPr>
          <p:nvPr>
            <p:ph type="sldNum" sz="quarter" idx="12"/>
          </p:nvPr>
        </p:nvSpPr>
        <p:spPr/>
        <p:txBody>
          <a:bodyPr/>
          <a:lstStyle/>
          <a:p>
            <a:fld id="{19B12225-5612-419B-A8D5-4B8EEE4C217E}" type="slidenum">
              <a:rPr lang="en-US" smtClean="0"/>
              <a:pPr/>
              <a:t>11</a:t>
            </a:fld>
            <a:endParaRPr lang="en-US"/>
          </a:p>
        </p:txBody>
      </p:sp>
      <p:sp>
        <p:nvSpPr>
          <p:cNvPr id="65" name="Rectangle 64"/>
          <p:cNvSpPr/>
          <p:nvPr/>
        </p:nvSpPr>
        <p:spPr>
          <a:xfrm>
            <a:off x="1066800" y="6096000"/>
            <a:ext cx="6922633" cy="533400"/>
          </a:xfrm>
          <a:prstGeom prst="rect">
            <a:avLst/>
          </a:prstGeom>
          <a:solidFill>
            <a:srgbClr val="008000"/>
          </a:solidFill>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t>Chunk servers also serve as compute servers</a:t>
            </a:r>
            <a:endParaRPr lang="en-US" sz="2800" dirty="0"/>
          </a:p>
        </p:txBody>
      </p:sp>
    </p:spTree>
    <p:extLst>
      <p:ext uri="{BB962C8B-B14F-4D97-AF65-F5344CB8AC3E}">
        <p14:creationId xmlns:p14="http://schemas.microsoft.com/office/powerpoint/2010/main" val="145715577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Map/Reduce</a:t>
            </a:r>
          </a:p>
        </p:txBody>
      </p:sp>
      <p:sp>
        <p:nvSpPr>
          <p:cNvPr id="4099" name="Rectangle 3"/>
          <p:cNvSpPr>
            <a:spLocks noGrp="1" noChangeArrowheads="1"/>
          </p:cNvSpPr>
          <p:nvPr>
            <p:ph type="body" idx="1"/>
          </p:nvPr>
        </p:nvSpPr>
        <p:spPr>
          <a:xfrm>
            <a:off x="228600" y="1219200"/>
            <a:ext cx="8726488" cy="5257800"/>
          </a:xfrm>
        </p:spPr>
        <p:txBody>
          <a:bodyPr/>
          <a:lstStyle/>
          <a:p>
            <a:pPr eaLnBrk="1" hangingPunct="1">
              <a:lnSpc>
                <a:spcPct val="90000"/>
              </a:lnSpc>
            </a:pPr>
            <a:r>
              <a:rPr lang="en-US" smtClean="0"/>
              <a:t>Map/Reduce </a:t>
            </a:r>
          </a:p>
          <a:p>
            <a:pPr lvl="1" eaLnBrk="1" hangingPunct="1">
              <a:lnSpc>
                <a:spcPct val="90000"/>
              </a:lnSpc>
            </a:pPr>
            <a:r>
              <a:rPr lang="en-US" smtClean="0"/>
              <a:t>Programming model from Lisp </a:t>
            </a:r>
          </a:p>
          <a:p>
            <a:pPr lvl="1" eaLnBrk="1" hangingPunct="1">
              <a:lnSpc>
                <a:spcPct val="90000"/>
              </a:lnSpc>
            </a:pPr>
            <a:r>
              <a:rPr lang="en-US" smtClean="0"/>
              <a:t>(and other functional languages)</a:t>
            </a:r>
          </a:p>
          <a:p>
            <a:pPr eaLnBrk="1" hangingPunct="1">
              <a:lnSpc>
                <a:spcPct val="90000"/>
              </a:lnSpc>
            </a:pPr>
            <a:r>
              <a:rPr lang="en-US" smtClean="0"/>
              <a:t>Many problems can be phrased this way</a:t>
            </a:r>
          </a:p>
          <a:p>
            <a:pPr eaLnBrk="1" hangingPunct="1">
              <a:lnSpc>
                <a:spcPct val="90000"/>
              </a:lnSpc>
            </a:pPr>
            <a:r>
              <a:rPr lang="en-US" smtClean="0"/>
              <a:t>Easy to distribute across nodes</a:t>
            </a:r>
          </a:p>
          <a:p>
            <a:pPr eaLnBrk="1" hangingPunct="1">
              <a:lnSpc>
                <a:spcPct val="90000"/>
              </a:lnSpc>
            </a:pPr>
            <a:r>
              <a:rPr lang="en-US" smtClean="0"/>
              <a:t>Nice retry/failure semantics</a:t>
            </a:r>
          </a:p>
          <a:p>
            <a:pPr eaLnBrk="1" hangingPunct="1">
              <a:buFont typeface="Wingdings" pitchFamily="2" charset="2"/>
              <a:buNone/>
            </a:pPr>
            <a:endParaRPr lang="en-US" smtClean="0"/>
          </a:p>
        </p:txBody>
      </p:sp>
    </p:spTree>
    <p:extLst>
      <p:ext uri="{BB962C8B-B14F-4D97-AF65-F5344CB8AC3E}">
        <p14:creationId xmlns:p14="http://schemas.microsoft.com/office/powerpoint/2010/main" val="2664214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Map in Lisp (Scheme)</a:t>
            </a:r>
          </a:p>
        </p:txBody>
      </p:sp>
      <p:sp>
        <p:nvSpPr>
          <p:cNvPr id="155651" name="Rectangle 3"/>
          <p:cNvSpPr>
            <a:spLocks noGrp="1" noChangeArrowheads="1"/>
          </p:cNvSpPr>
          <p:nvPr>
            <p:ph type="body" idx="1"/>
          </p:nvPr>
        </p:nvSpPr>
        <p:spPr/>
        <p:txBody>
          <a:bodyPr/>
          <a:lstStyle/>
          <a:p>
            <a:pPr eaLnBrk="1" hangingPunct="1"/>
            <a:r>
              <a:rPr lang="en-US" dirty="0" smtClean="0"/>
              <a:t>(map </a:t>
            </a:r>
            <a:r>
              <a:rPr lang="en-US" b="1" i="1" dirty="0" smtClean="0"/>
              <a:t>f</a:t>
            </a:r>
            <a:r>
              <a:rPr lang="en-US" dirty="0" smtClean="0"/>
              <a:t> </a:t>
            </a:r>
            <a:r>
              <a:rPr lang="en-US" b="1" i="1" dirty="0" smtClean="0"/>
              <a:t>list [list</a:t>
            </a:r>
            <a:r>
              <a:rPr lang="en-US" b="1" i="1" baseline="-25000" dirty="0" smtClean="0"/>
              <a:t>2</a:t>
            </a:r>
            <a:r>
              <a:rPr lang="en-US" b="1" i="1" dirty="0" smtClean="0"/>
              <a:t> list</a:t>
            </a:r>
            <a:r>
              <a:rPr lang="en-US" b="1" i="1" baseline="-25000" dirty="0" smtClean="0"/>
              <a:t>3</a:t>
            </a:r>
            <a:r>
              <a:rPr lang="en-US" b="1" i="1" dirty="0" smtClean="0"/>
              <a:t> …]</a:t>
            </a:r>
            <a:r>
              <a:rPr lang="en-US" dirty="0" smtClean="0"/>
              <a:t>)</a:t>
            </a:r>
          </a:p>
          <a:p>
            <a:pPr eaLnBrk="1" hangingPunct="1"/>
            <a:endParaRPr lang="en-US" dirty="0" smtClean="0"/>
          </a:p>
          <a:p>
            <a:pPr eaLnBrk="1" hangingPunct="1"/>
            <a:r>
              <a:rPr lang="en-US" dirty="0" smtClean="0"/>
              <a:t>(map square ‘(1 2 3 4))</a:t>
            </a:r>
          </a:p>
          <a:p>
            <a:pPr lvl="1" eaLnBrk="1" hangingPunct="1"/>
            <a:r>
              <a:rPr lang="en-US" dirty="0" smtClean="0"/>
              <a:t>(1 4 9 16)</a:t>
            </a:r>
          </a:p>
          <a:p>
            <a:pPr lvl="1" eaLnBrk="1" hangingPunct="1"/>
            <a:endParaRPr lang="en-US" dirty="0" smtClean="0"/>
          </a:p>
          <a:p>
            <a:pPr eaLnBrk="1" hangingPunct="1"/>
            <a:r>
              <a:rPr lang="en-US" dirty="0" smtClean="0"/>
              <a:t>(reduce + ‘(1 4 9 16</a:t>
            </a:r>
            <a:r>
              <a:rPr lang="en-US" dirty="0" smtClean="0"/>
              <a:t>))</a:t>
            </a:r>
            <a:endParaRPr lang="en-US" dirty="0" smtClean="0"/>
          </a:p>
          <a:p>
            <a:pPr lvl="1" eaLnBrk="1" hangingPunct="1">
              <a:spcBef>
                <a:spcPts val="600"/>
              </a:spcBef>
            </a:pPr>
            <a:r>
              <a:rPr lang="en-US" dirty="0" smtClean="0"/>
              <a:t>(+ 16 (+ 9 (+ 4 1) ) )</a:t>
            </a:r>
          </a:p>
          <a:p>
            <a:pPr lvl="1" eaLnBrk="1" hangingPunct="1"/>
            <a:r>
              <a:rPr lang="en-US" dirty="0" smtClean="0"/>
              <a:t>30</a:t>
            </a:r>
            <a:endParaRPr lang="en-US" dirty="0" smtClean="0"/>
          </a:p>
          <a:p>
            <a:pPr eaLnBrk="1" hangingPunct="1"/>
            <a:r>
              <a:rPr lang="en-US" dirty="0" smtClean="0"/>
              <a:t>(reduce + (map square (map – l</a:t>
            </a:r>
            <a:r>
              <a:rPr lang="en-US" baseline="-25000" dirty="0" smtClean="0"/>
              <a:t>1</a:t>
            </a:r>
            <a:r>
              <a:rPr lang="en-US" dirty="0" smtClean="0"/>
              <a:t> l</a:t>
            </a:r>
            <a:r>
              <a:rPr lang="en-US" baseline="-25000" dirty="0" smtClean="0"/>
              <a:t>2</a:t>
            </a:r>
            <a:r>
              <a:rPr lang="en-US" dirty="0" smtClean="0"/>
              <a:t>))))</a:t>
            </a:r>
          </a:p>
          <a:p>
            <a:pPr eaLnBrk="1" hangingPunct="1"/>
            <a:endParaRPr lang="en-US" dirty="0" smtClean="0"/>
          </a:p>
        </p:txBody>
      </p:sp>
      <p:sp>
        <p:nvSpPr>
          <p:cNvPr id="155652" name="Text Box 4"/>
          <p:cNvSpPr txBox="1">
            <a:spLocks noChangeArrowheads="1"/>
          </p:cNvSpPr>
          <p:nvPr/>
        </p:nvSpPr>
        <p:spPr bwMode="auto">
          <a:xfrm rot="-1389819">
            <a:off x="5943600" y="1295400"/>
            <a:ext cx="2360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solidFill>
                  <a:srgbClr val="FF0000"/>
                </a:solidFill>
                <a:latin typeface="Comic Sans MS" pitchFamily="66" charset="0"/>
              </a:rPr>
              <a:t>Unary operator</a:t>
            </a:r>
          </a:p>
        </p:txBody>
      </p:sp>
      <p:sp>
        <p:nvSpPr>
          <p:cNvPr id="155653" name="Arc 5"/>
          <p:cNvSpPr>
            <a:spLocks/>
          </p:cNvSpPr>
          <p:nvPr/>
        </p:nvSpPr>
        <p:spPr bwMode="auto">
          <a:xfrm flipH="1">
            <a:off x="2438400" y="1371600"/>
            <a:ext cx="4343400" cy="1143000"/>
          </a:xfrm>
          <a:custGeom>
            <a:avLst/>
            <a:gdLst>
              <a:gd name="T0" fmla="*/ 0 w 21600"/>
              <a:gd name="T1" fmla="*/ 0 h 21600"/>
              <a:gd name="T2" fmla="*/ 4343400 w 21600"/>
              <a:gd name="T3" fmla="*/ 1143000 h 21600"/>
              <a:gd name="T4" fmla="*/ 0 w 21600"/>
              <a:gd name="T5" fmla="*/ 11430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5654" name="Text Box 6"/>
          <p:cNvSpPr txBox="1">
            <a:spLocks noChangeArrowheads="1"/>
          </p:cNvSpPr>
          <p:nvPr/>
        </p:nvSpPr>
        <p:spPr bwMode="auto">
          <a:xfrm rot="-1389819">
            <a:off x="5865813" y="2808288"/>
            <a:ext cx="2414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solidFill>
                  <a:srgbClr val="FF0000"/>
                </a:solidFill>
                <a:latin typeface="Comic Sans MS" pitchFamily="66" charset="0"/>
              </a:rPr>
              <a:t>Binary operator</a:t>
            </a:r>
          </a:p>
        </p:txBody>
      </p:sp>
      <p:sp>
        <p:nvSpPr>
          <p:cNvPr id="155655" name="Arc 7"/>
          <p:cNvSpPr>
            <a:spLocks/>
          </p:cNvSpPr>
          <p:nvPr/>
        </p:nvSpPr>
        <p:spPr bwMode="auto">
          <a:xfrm flipH="1">
            <a:off x="2362200" y="2895600"/>
            <a:ext cx="4343400" cy="1143000"/>
          </a:xfrm>
          <a:custGeom>
            <a:avLst/>
            <a:gdLst>
              <a:gd name="T0" fmla="*/ 0 w 21600"/>
              <a:gd name="T1" fmla="*/ 0 h 21600"/>
              <a:gd name="T2" fmla="*/ 4343400 w 21600"/>
              <a:gd name="T3" fmla="*/ 1143000 h 21600"/>
              <a:gd name="T4" fmla="*/ 0 w 21600"/>
              <a:gd name="T5" fmla="*/ 11430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5659" name="Rectangle 11"/>
          <p:cNvSpPr>
            <a:spLocks noChangeArrowheads="1"/>
          </p:cNvSpPr>
          <p:nvPr/>
        </p:nvSpPr>
        <p:spPr bwMode="auto">
          <a:xfrm>
            <a:off x="4038600" y="4648200"/>
            <a:ext cx="304800" cy="4572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2" name="TextBox 1"/>
          <p:cNvSpPr txBox="1"/>
          <p:nvPr/>
        </p:nvSpPr>
        <p:spPr>
          <a:xfrm>
            <a:off x="5334000" y="3810000"/>
            <a:ext cx="3810000" cy="400110"/>
          </a:xfrm>
          <a:prstGeom prst="rect">
            <a:avLst/>
          </a:prstGeom>
          <a:noFill/>
        </p:spPr>
        <p:txBody>
          <a:bodyPr wrap="square" rtlCol="0">
            <a:spAutoFit/>
          </a:bodyPr>
          <a:lstStyle/>
          <a:p>
            <a:r>
              <a:rPr lang="en-US" sz="2000" dirty="0" smtClean="0">
                <a:solidFill>
                  <a:srgbClr val="C00000"/>
                </a:solidFill>
              </a:rPr>
              <a:t>What does this remind you of?</a:t>
            </a:r>
            <a:endParaRPr lang="en-US" sz="2000" dirty="0">
              <a:solidFill>
                <a:srgbClr val="C00000"/>
              </a:solidFill>
            </a:endParaRPr>
          </a:p>
        </p:txBody>
      </p:sp>
      <p:sp>
        <p:nvSpPr>
          <p:cNvPr id="14" name="TextBox 13"/>
          <p:cNvSpPr txBox="1"/>
          <p:nvPr/>
        </p:nvSpPr>
        <p:spPr>
          <a:xfrm>
            <a:off x="5334000" y="4306669"/>
            <a:ext cx="3429000" cy="707886"/>
          </a:xfrm>
          <a:prstGeom prst="rect">
            <a:avLst/>
          </a:prstGeom>
          <a:noFill/>
        </p:spPr>
        <p:txBody>
          <a:bodyPr wrap="square" rtlCol="0">
            <a:spAutoFit/>
          </a:bodyPr>
          <a:lstStyle/>
          <a:p>
            <a:r>
              <a:rPr lang="en-US" sz="2000" dirty="0" smtClean="0">
                <a:solidFill>
                  <a:srgbClr val="0070C0"/>
                </a:solidFill>
              </a:rPr>
              <a:t>Map ~~ select row by row</a:t>
            </a:r>
          </a:p>
          <a:p>
            <a:r>
              <a:rPr lang="en-US" sz="2000" dirty="0" smtClean="0">
                <a:solidFill>
                  <a:srgbClr val="0070C0"/>
                </a:solidFill>
              </a:rPr>
              <a:t>Reduce ~~ aggregation</a:t>
            </a:r>
            <a:endParaRPr lang="en-US" sz="2000" dirty="0">
              <a:solidFill>
                <a:srgbClr val="0070C0"/>
              </a:solidFill>
            </a:endParaRPr>
          </a:p>
        </p:txBody>
      </p:sp>
    </p:spTree>
    <p:extLst>
      <p:ext uri="{BB962C8B-B14F-4D97-AF65-F5344CB8AC3E}">
        <p14:creationId xmlns:p14="http://schemas.microsoft.com/office/powerpoint/2010/main" val="3504592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565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56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565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5565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55651">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56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5655"/>
                                        </p:tgtEl>
                                        <p:attrNameLst>
                                          <p:attrName>style.visibility</p:attrName>
                                        </p:attrNameLst>
                                      </p:cBhvr>
                                      <p:to>
                                        <p:strVal val="visible"/>
                                      </p:to>
                                    </p:set>
                                  </p:childTnLst>
                                </p:cTn>
                              </p:par>
                              <p:par>
                                <p:cTn id="27" presetID="1" presetClass="exit" presetSubtype="0" fill="hold" grpId="0" nodeType="withEffect">
                                  <p:stCondLst>
                                    <p:cond delay="0"/>
                                  </p:stCondLst>
                                  <p:childTnLst>
                                    <p:set>
                                      <p:cBhvr>
                                        <p:cTn id="28" dur="1" fill="hold">
                                          <p:stCondLst>
                                            <p:cond delay="0"/>
                                          </p:stCondLst>
                                        </p:cTn>
                                        <p:tgtEl>
                                          <p:spTgt spid="155659"/>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55651">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5651">
                                            <p:txEl>
                                              <p:pRg st="7" end="7"/>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55651">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2" grpId="0"/>
      <p:bldP spid="155653" grpId="0" animBg="1"/>
      <p:bldP spid="155654" grpId="0"/>
      <p:bldP spid="155655" grpId="0" animBg="1"/>
      <p:bldP spid="155659" grpId="0" animBg="1"/>
      <p:bldP spid="2"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Map/Reduce ala Google</a:t>
            </a:r>
          </a:p>
        </p:txBody>
      </p:sp>
      <p:sp>
        <p:nvSpPr>
          <p:cNvPr id="153603" name="Rectangle 3"/>
          <p:cNvSpPr>
            <a:spLocks noGrp="1" noChangeArrowheads="1"/>
          </p:cNvSpPr>
          <p:nvPr>
            <p:ph type="body" idx="1"/>
          </p:nvPr>
        </p:nvSpPr>
        <p:spPr>
          <a:xfrm>
            <a:off x="228600" y="1219200"/>
            <a:ext cx="8726488" cy="3886200"/>
          </a:xfrm>
        </p:spPr>
        <p:txBody>
          <a:bodyPr/>
          <a:lstStyle/>
          <a:p>
            <a:pPr eaLnBrk="1" hangingPunct="1">
              <a:lnSpc>
                <a:spcPct val="90000"/>
              </a:lnSpc>
            </a:pPr>
            <a:r>
              <a:rPr lang="en-US" smtClean="0">
                <a:solidFill>
                  <a:srgbClr val="FF0000"/>
                </a:solidFill>
              </a:rPr>
              <a:t>map(key, val)</a:t>
            </a:r>
            <a:r>
              <a:rPr lang="en-US" smtClean="0"/>
              <a:t> is run on each item in set</a:t>
            </a:r>
          </a:p>
          <a:p>
            <a:pPr lvl="1" eaLnBrk="1" hangingPunct="1">
              <a:lnSpc>
                <a:spcPct val="90000"/>
              </a:lnSpc>
            </a:pPr>
            <a:r>
              <a:rPr lang="en-US" smtClean="0"/>
              <a:t>emits new-key / new-val pairs</a:t>
            </a:r>
          </a:p>
          <a:p>
            <a:pPr lvl="1" eaLnBrk="1" hangingPunct="1">
              <a:lnSpc>
                <a:spcPct val="90000"/>
              </a:lnSpc>
            </a:pPr>
            <a:endParaRPr lang="en-US" smtClean="0"/>
          </a:p>
          <a:p>
            <a:pPr eaLnBrk="1" hangingPunct="1">
              <a:lnSpc>
                <a:spcPct val="90000"/>
              </a:lnSpc>
            </a:pPr>
            <a:r>
              <a:rPr lang="en-US" smtClean="0">
                <a:solidFill>
                  <a:srgbClr val="FF0000"/>
                </a:solidFill>
              </a:rPr>
              <a:t>reduce(key, vals)</a:t>
            </a:r>
            <a:r>
              <a:rPr lang="en-US" smtClean="0">
                <a:solidFill>
                  <a:schemeClr val="hlink"/>
                </a:solidFill>
              </a:rPr>
              <a:t> </a:t>
            </a:r>
            <a:r>
              <a:rPr lang="en-US" smtClean="0"/>
              <a:t>is run for each unique key emitted by </a:t>
            </a:r>
            <a:r>
              <a:rPr lang="en-US" smtClean="0">
                <a:solidFill>
                  <a:srgbClr val="FF0000"/>
                </a:solidFill>
              </a:rPr>
              <a:t>map()</a:t>
            </a:r>
          </a:p>
          <a:p>
            <a:pPr lvl="1" eaLnBrk="1" hangingPunct="1">
              <a:lnSpc>
                <a:spcPct val="90000"/>
              </a:lnSpc>
            </a:pPr>
            <a:r>
              <a:rPr lang="en-US" smtClean="0"/>
              <a:t>emits final output</a:t>
            </a:r>
          </a:p>
          <a:p>
            <a:pPr eaLnBrk="1" hangingPunct="1"/>
            <a:endParaRPr lang="en-US" smtClean="0"/>
          </a:p>
        </p:txBody>
      </p:sp>
    </p:spTree>
    <p:extLst>
      <p:ext uri="{BB962C8B-B14F-4D97-AF65-F5344CB8AC3E}">
        <p14:creationId xmlns:p14="http://schemas.microsoft.com/office/powerpoint/2010/main" val="113867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0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76200"/>
            <a:ext cx="8686800" cy="987552"/>
          </a:xfrm>
        </p:spPr>
        <p:txBody>
          <a:bodyPr>
            <a:normAutofit/>
          </a:bodyPr>
          <a:lstStyle/>
          <a:p>
            <a:r>
              <a:rPr lang="en-US" dirty="0" smtClean="0"/>
              <a:t>Programming Model: </a:t>
            </a:r>
            <a:r>
              <a:rPr lang="en-US" dirty="0" err="1" smtClean="0"/>
              <a:t>MapReduce</a:t>
            </a:r>
            <a:endParaRPr lang="en-US" dirty="0"/>
          </a:p>
        </p:txBody>
      </p:sp>
      <p:sp>
        <p:nvSpPr>
          <p:cNvPr id="99331" name="Rectangle 3"/>
          <p:cNvSpPr>
            <a:spLocks noGrp="1" noChangeArrowheads="1"/>
          </p:cNvSpPr>
          <p:nvPr>
            <p:ph type="body" idx="1"/>
          </p:nvPr>
        </p:nvSpPr>
        <p:spPr/>
        <p:txBody>
          <a:bodyPr/>
          <a:lstStyle/>
          <a:p>
            <a:pPr marL="118872" indent="0">
              <a:buNone/>
            </a:pPr>
            <a:r>
              <a:rPr lang="en-US" b="1" dirty="0" smtClean="0">
                <a:solidFill>
                  <a:srgbClr val="0000FF"/>
                </a:solidFill>
              </a:rPr>
              <a:t>Warm-up task:</a:t>
            </a:r>
          </a:p>
          <a:p>
            <a:r>
              <a:rPr lang="en-US" dirty="0" smtClean="0"/>
              <a:t>We </a:t>
            </a:r>
            <a:r>
              <a:rPr lang="en-US" dirty="0"/>
              <a:t>have a </a:t>
            </a:r>
            <a:r>
              <a:rPr lang="en-US" dirty="0" smtClean="0"/>
              <a:t>huge text document</a:t>
            </a:r>
          </a:p>
          <a:p>
            <a:pPr lvl="8"/>
            <a:endParaRPr lang="en-US" dirty="0" smtClean="0"/>
          </a:p>
          <a:p>
            <a:r>
              <a:rPr lang="en-US" dirty="0" smtClean="0"/>
              <a:t>Count </a:t>
            </a:r>
            <a:r>
              <a:rPr lang="en-US" dirty="0"/>
              <a:t>the number of times each </a:t>
            </a:r>
            <a:r>
              <a:rPr lang="en-US" dirty="0" smtClean="0"/>
              <a:t/>
            </a:r>
            <a:br>
              <a:rPr lang="en-US" dirty="0" smtClean="0"/>
            </a:br>
            <a:r>
              <a:rPr lang="en-US" dirty="0" smtClean="0"/>
              <a:t>distinct </a:t>
            </a:r>
            <a:r>
              <a:rPr lang="en-US" dirty="0"/>
              <a:t>word appears in the </a:t>
            </a:r>
            <a:r>
              <a:rPr lang="en-US" dirty="0" smtClean="0"/>
              <a:t>file</a:t>
            </a:r>
          </a:p>
          <a:p>
            <a:pPr lvl="8"/>
            <a:endParaRPr lang="en-US" dirty="0"/>
          </a:p>
          <a:p>
            <a:r>
              <a:rPr lang="en-US" b="1" dirty="0">
                <a:solidFill>
                  <a:srgbClr val="008000"/>
                </a:solidFill>
              </a:rPr>
              <a:t>Sample application: </a:t>
            </a:r>
            <a:endParaRPr lang="en-US" b="1" dirty="0" smtClean="0">
              <a:solidFill>
                <a:srgbClr val="008000"/>
              </a:solidFill>
            </a:endParaRPr>
          </a:p>
          <a:p>
            <a:pPr lvl="1"/>
            <a:r>
              <a:rPr lang="en-US" dirty="0" smtClean="0"/>
              <a:t>Analyze </a:t>
            </a:r>
            <a:r>
              <a:rPr lang="en-US" dirty="0"/>
              <a:t>web server logs to find popular URLs</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15</a:t>
            </a:fld>
            <a:endParaRPr lang="en-US"/>
          </a:p>
        </p:txBody>
      </p:sp>
    </p:spTree>
    <p:extLst>
      <p:ext uri="{BB962C8B-B14F-4D97-AF65-F5344CB8AC3E}">
        <p14:creationId xmlns:p14="http://schemas.microsoft.com/office/powerpoint/2010/main" val="268837789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dirty="0" smtClean="0"/>
              <a:t>Task: Word Count</a:t>
            </a:r>
            <a:endParaRPr lang="en-US" dirty="0"/>
          </a:p>
        </p:txBody>
      </p:sp>
      <p:sp>
        <p:nvSpPr>
          <p:cNvPr id="84995" name="Rectangle 3"/>
          <p:cNvSpPr>
            <a:spLocks noGrp="1" noChangeArrowheads="1"/>
          </p:cNvSpPr>
          <p:nvPr>
            <p:ph type="body" idx="1"/>
          </p:nvPr>
        </p:nvSpPr>
        <p:spPr/>
        <p:txBody>
          <a:bodyPr>
            <a:normAutofit/>
          </a:bodyPr>
          <a:lstStyle/>
          <a:p>
            <a:pPr marL="118872" indent="0">
              <a:buNone/>
            </a:pPr>
            <a:r>
              <a:rPr lang="en-US" b="1" dirty="0" smtClean="0">
                <a:solidFill>
                  <a:schemeClr val="accent2"/>
                </a:solidFill>
              </a:rPr>
              <a:t>Case 1:</a:t>
            </a:r>
            <a:r>
              <a:rPr lang="en-US" dirty="0" smtClean="0">
                <a:solidFill>
                  <a:schemeClr val="accent2"/>
                </a:solidFill>
              </a:rPr>
              <a:t> </a:t>
            </a:r>
          </a:p>
          <a:p>
            <a:pPr lvl="1"/>
            <a:r>
              <a:rPr lang="en-US" dirty="0" smtClean="0"/>
              <a:t>File </a:t>
            </a:r>
            <a:r>
              <a:rPr lang="en-US" dirty="0"/>
              <a:t>too large for memory, but all &lt;word, count&gt; pairs fit in memory</a:t>
            </a:r>
          </a:p>
          <a:p>
            <a:pPr marL="118872" indent="0">
              <a:buNone/>
            </a:pPr>
            <a:r>
              <a:rPr lang="en-US" b="1" dirty="0">
                <a:solidFill>
                  <a:schemeClr val="accent2"/>
                </a:solidFill>
              </a:rPr>
              <a:t>Case </a:t>
            </a:r>
            <a:r>
              <a:rPr lang="en-US" b="1" dirty="0" smtClean="0">
                <a:solidFill>
                  <a:schemeClr val="accent2"/>
                </a:solidFill>
              </a:rPr>
              <a:t>2:</a:t>
            </a:r>
          </a:p>
          <a:p>
            <a:r>
              <a:rPr lang="en-US" dirty="0" smtClean="0"/>
              <a:t>Count occurrences of words:</a:t>
            </a:r>
            <a:endParaRPr lang="en-US" dirty="0"/>
          </a:p>
          <a:p>
            <a:pPr lvl="1"/>
            <a:r>
              <a:rPr lang="en-US" b="1" dirty="0" smtClean="0">
                <a:latin typeface="Courier New" pitchFamily="49" charset="0"/>
              </a:rPr>
              <a:t>words(doc.txt) </a:t>
            </a:r>
            <a:r>
              <a:rPr lang="en-US" b="1" dirty="0">
                <a:latin typeface="Courier New" pitchFamily="49" charset="0"/>
              </a:rPr>
              <a:t>| sort | </a:t>
            </a:r>
            <a:r>
              <a:rPr lang="en-US" b="1" dirty="0" err="1">
                <a:latin typeface="Courier New" pitchFamily="49" charset="0"/>
              </a:rPr>
              <a:t>uniq</a:t>
            </a:r>
            <a:r>
              <a:rPr lang="en-US" b="1" dirty="0">
                <a:latin typeface="Courier New" pitchFamily="49" charset="0"/>
              </a:rPr>
              <a:t> -c</a:t>
            </a:r>
          </a:p>
          <a:p>
            <a:pPr lvl="2"/>
            <a:r>
              <a:rPr lang="en-US" dirty="0"/>
              <a:t>where </a:t>
            </a:r>
            <a:r>
              <a:rPr lang="en-US" b="1" dirty="0">
                <a:latin typeface="Courier New" pitchFamily="49" charset="0"/>
              </a:rPr>
              <a:t>words</a:t>
            </a:r>
            <a:r>
              <a:rPr lang="en-US" dirty="0"/>
              <a:t> takes a file and outputs the words in it, one </a:t>
            </a:r>
            <a:r>
              <a:rPr lang="en-US" dirty="0" smtClean="0"/>
              <a:t>per a </a:t>
            </a:r>
            <a:r>
              <a:rPr lang="en-US" dirty="0"/>
              <a:t>line</a:t>
            </a:r>
          </a:p>
          <a:p>
            <a:r>
              <a:rPr lang="en-US" dirty="0" smtClean="0"/>
              <a:t>Case 2 captures </a:t>
            </a:r>
            <a:r>
              <a:rPr lang="en-US" dirty="0"/>
              <a:t>the essence of </a:t>
            </a:r>
            <a:r>
              <a:rPr lang="en-US" b="1" dirty="0" err="1">
                <a:solidFill>
                  <a:schemeClr val="accent2"/>
                </a:solidFill>
              </a:rPr>
              <a:t>MapReduce</a:t>
            </a:r>
            <a:endParaRPr lang="en-US" b="1" dirty="0">
              <a:solidFill>
                <a:schemeClr val="accent2"/>
              </a:solidFill>
            </a:endParaRPr>
          </a:p>
          <a:p>
            <a:pPr lvl="1"/>
            <a:r>
              <a:rPr lang="en-US" dirty="0"/>
              <a:t>Great thing is </a:t>
            </a:r>
            <a:r>
              <a:rPr lang="en-US" dirty="0" smtClean="0"/>
              <a:t>that it </a:t>
            </a:r>
            <a:r>
              <a:rPr lang="en-US" dirty="0"/>
              <a:t>is naturally parallelizable</a:t>
            </a:r>
          </a:p>
          <a:p>
            <a:pPr lvl="1">
              <a:buFont typeface="Wingdings" pitchFamily="2" charset="2"/>
              <a:buNone/>
            </a:pPr>
            <a:endParaRPr lang="en-US" dirty="0"/>
          </a:p>
          <a:p>
            <a:endParaRPr lang="en-US" dirty="0"/>
          </a:p>
          <a:p>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16</a:t>
            </a:fld>
            <a:endParaRPr lang="en-US"/>
          </a:p>
        </p:txBody>
      </p:sp>
    </p:spTree>
    <p:extLst>
      <p:ext uri="{BB962C8B-B14F-4D97-AF65-F5344CB8AC3E}">
        <p14:creationId xmlns:p14="http://schemas.microsoft.com/office/powerpoint/2010/main" val="27748087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49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49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9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99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9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uiExpand="1"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C</a:t>
            </a:r>
            <a:r>
              <a:rPr lang="en-US" dirty="0" smtClean="0"/>
              <a:t>ount </a:t>
            </a:r>
            <a:r>
              <a:rPr lang="en-US" dirty="0"/>
              <a:t>W</a:t>
            </a:r>
            <a:r>
              <a:rPr lang="en-US" dirty="0" smtClean="0"/>
              <a:t>ords </a:t>
            </a:r>
            <a:r>
              <a:rPr lang="en-US" dirty="0" smtClean="0"/>
              <a:t>in </a:t>
            </a:r>
            <a:r>
              <a:rPr lang="en-US" dirty="0" smtClean="0"/>
              <a:t>Docs</a:t>
            </a:r>
            <a:endParaRPr lang="en-US" dirty="0" smtClean="0"/>
          </a:p>
        </p:txBody>
      </p:sp>
      <p:sp>
        <p:nvSpPr>
          <p:cNvPr id="149507" name="Rectangle 3"/>
          <p:cNvSpPr>
            <a:spLocks noGrp="1" noChangeArrowheads="1"/>
          </p:cNvSpPr>
          <p:nvPr>
            <p:ph type="body" idx="1"/>
          </p:nvPr>
        </p:nvSpPr>
        <p:spPr/>
        <p:txBody>
          <a:bodyPr/>
          <a:lstStyle/>
          <a:p>
            <a:pPr lvl="1" eaLnBrk="1" hangingPunct="1"/>
            <a:r>
              <a:rPr lang="en-US" smtClean="0"/>
              <a:t>Input consists of (url, contents) pairs</a:t>
            </a:r>
          </a:p>
          <a:p>
            <a:pPr lvl="2" eaLnBrk="1" hangingPunct="1"/>
            <a:endParaRPr lang="en-US" smtClean="0"/>
          </a:p>
          <a:p>
            <a:pPr lvl="1" eaLnBrk="1" hangingPunct="1"/>
            <a:r>
              <a:rPr lang="en-US" smtClean="0">
                <a:solidFill>
                  <a:srgbClr val="9900CC"/>
                </a:solidFill>
              </a:rPr>
              <a:t>map(key=url, val=contents):</a:t>
            </a:r>
          </a:p>
          <a:p>
            <a:pPr lvl="2" eaLnBrk="1" hangingPunct="1"/>
            <a:r>
              <a:rPr lang="en-US" smtClean="0">
                <a:solidFill>
                  <a:srgbClr val="9900CC"/>
                </a:solidFill>
              </a:rPr>
              <a:t>For each word </a:t>
            </a:r>
            <a:r>
              <a:rPr lang="en-US" i="1" smtClean="0">
                <a:solidFill>
                  <a:srgbClr val="9900CC"/>
                </a:solidFill>
              </a:rPr>
              <a:t>w</a:t>
            </a:r>
            <a:r>
              <a:rPr lang="en-US" smtClean="0">
                <a:solidFill>
                  <a:srgbClr val="9900CC"/>
                </a:solidFill>
              </a:rPr>
              <a:t> in contents, emit (w, “1”)</a:t>
            </a:r>
          </a:p>
          <a:p>
            <a:pPr lvl="2" eaLnBrk="1" hangingPunct="1"/>
            <a:endParaRPr lang="en-US" smtClean="0">
              <a:solidFill>
                <a:srgbClr val="9900CC"/>
              </a:solidFill>
            </a:endParaRPr>
          </a:p>
          <a:p>
            <a:pPr lvl="1" eaLnBrk="1" hangingPunct="1"/>
            <a:r>
              <a:rPr lang="en-US" smtClean="0">
                <a:solidFill>
                  <a:srgbClr val="9900CC"/>
                </a:solidFill>
              </a:rPr>
              <a:t>reduce(key=word, values=uniq_counts):</a:t>
            </a:r>
          </a:p>
          <a:p>
            <a:pPr lvl="2" eaLnBrk="1" hangingPunct="1"/>
            <a:r>
              <a:rPr lang="en-US" smtClean="0">
                <a:solidFill>
                  <a:srgbClr val="9900CC"/>
                </a:solidFill>
              </a:rPr>
              <a:t>Sum all “1”s in values list</a:t>
            </a:r>
          </a:p>
          <a:p>
            <a:pPr lvl="2" eaLnBrk="1" hangingPunct="1"/>
            <a:r>
              <a:rPr lang="en-US" smtClean="0">
                <a:solidFill>
                  <a:srgbClr val="9900CC"/>
                </a:solidFill>
              </a:rPr>
              <a:t>Emit result “(word, sum)”</a:t>
            </a:r>
          </a:p>
        </p:txBody>
      </p:sp>
    </p:spTree>
    <p:extLst>
      <p:ext uri="{BB962C8B-B14F-4D97-AF65-F5344CB8AC3E}">
        <p14:creationId xmlns:p14="http://schemas.microsoft.com/office/powerpoint/2010/main" val="4391260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950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4950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950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95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2400" y="-28136"/>
            <a:ext cx="8229600" cy="1143000"/>
          </a:xfrm>
        </p:spPr>
        <p:txBody>
          <a:bodyPr>
            <a:normAutofit fontScale="90000"/>
          </a:bodyPr>
          <a:lstStyle/>
          <a:p>
            <a:pPr algn="l" eaLnBrk="1" hangingPunct="1"/>
            <a:r>
              <a:rPr lang="en-US" sz="4000" dirty="0" smtClean="0"/>
              <a:t>Count, </a:t>
            </a:r>
            <a:br>
              <a:rPr lang="en-US" sz="4000" dirty="0" smtClean="0"/>
            </a:br>
            <a:r>
              <a:rPr lang="en-US" sz="4000" dirty="0" smtClean="0"/>
              <a:t>Illustrated</a:t>
            </a:r>
          </a:p>
        </p:txBody>
      </p:sp>
      <p:sp>
        <p:nvSpPr>
          <p:cNvPr id="8195" name="Rectangle 4"/>
          <p:cNvSpPr>
            <a:spLocks noGrp="1" noChangeArrowheads="1"/>
          </p:cNvSpPr>
          <p:nvPr>
            <p:ph type="body" idx="1"/>
          </p:nvPr>
        </p:nvSpPr>
        <p:spPr>
          <a:xfrm>
            <a:off x="2819400" y="152400"/>
            <a:ext cx="6324600" cy="2057400"/>
          </a:xfrm>
          <a:noFill/>
        </p:spPr>
        <p:txBody>
          <a:bodyPr/>
          <a:lstStyle/>
          <a:p>
            <a:pPr lvl="1" eaLnBrk="1" hangingPunct="1">
              <a:buFont typeface="Wingdings" pitchFamily="2" charset="2"/>
              <a:buNone/>
            </a:pPr>
            <a:r>
              <a:rPr lang="en-US" sz="2400" dirty="0" smtClean="0">
                <a:solidFill>
                  <a:srgbClr val="FF0000"/>
                </a:solidFill>
              </a:rPr>
              <a:t>map(key=</a:t>
            </a:r>
            <a:r>
              <a:rPr lang="en-US" sz="2400" dirty="0" err="1" smtClean="0">
                <a:solidFill>
                  <a:srgbClr val="FF0000"/>
                </a:solidFill>
              </a:rPr>
              <a:t>url</a:t>
            </a:r>
            <a:r>
              <a:rPr lang="en-US" sz="2400" dirty="0" smtClean="0">
                <a:solidFill>
                  <a:srgbClr val="FF0000"/>
                </a:solidFill>
              </a:rPr>
              <a:t>, </a:t>
            </a:r>
            <a:r>
              <a:rPr lang="en-US" sz="2400" dirty="0" err="1" smtClean="0">
                <a:solidFill>
                  <a:srgbClr val="FF0000"/>
                </a:solidFill>
              </a:rPr>
              <a:t>val</a:t>
            </a:r>
            <a:r>
              <a:rPr lang="en-US" sz="2400" dirty="0" smtClean="0">
                <a:solidFill>
                  <a:srgbClr val="FF0000"/>
                </a:solidFill>
              </a:rPr>
              <a:t>=contents):</a:t>
            </a:r>
          </a:p>
          <a:p>
            <a:pPr lvl="2" eaLnBrk="1" hangingPunct="1">
              <a:buFont typeface="Arial" charset="0"/>
              <a:buNone/>
            </a:pPr>
            <a:r>
              <a:rPr lang="en-US" sz="2000" dirty="0" smtClean="0">
                <a:solidFill>
                  <a:srgbClr val="FF0000"/>
                </a:solidFill>
              </a:rPr>
              <a:t>For each word </a:t>
            </a:r>
            <a:r>
              <a:rPr lang="en-US" sz="2000" i="1" dirty="0" smtClean="0">
                <a:solidFill>
                  <a:srgbClr val="FF0000"/>
                </a:solidFill>
              </a:rPr>
              <a:t>w</a:t>
            </a:r>
            <a:r>
              <a:rPr lang="en-US" sz="2000" dirty="0" smtClean="0">
                <a:solidFill>
                  <a:srgbClr val="FF0000"/>
                </a:solidFill>
              </a:rPr>
              <a:t> in contents, emit (w, “1”)</a:t>
            </a:r>
          </a:p>
          <a:p>
            <a:pPr lvl="1" eaLnBrk="1" hangingPunct="1">
              <a:buFont typeface="Wingdings" pitchFamily="2" charset="2"/>
              <a:buNone/>
            </a:pPr>
            <a:r>
              <a:rPr lang="en-US" sz="2400" dirty="0" smtClean="0">
                <a:solidFill>
                  <a:srgbClr val="9900CC"/>
                </a:solidFill>
              </a:rPr>
              <a:t>reduce(key=word, values=</a:t>
            </a:r>
            <a:r>
              <a:rPr lang="en-US" sz="2400" dirty="0" err="1" smtClean="0">
                <a:solidFill>
                  <a:srgbClr val="9900CC"/>
                </a:solidFill>
              </a:rPr>
              <a:t>uniq_counts</a:t>
            </a:r>
            <a:r>
              <a:rPr lang="en-US" sz="2400" dirty="0" smtClean="0">
                <a:solidFill>
                  <a:srgbClr val="9900CC"/>
                </a:solidFill>
              </a:rPr>
              <a:t>):</a:t>
            </a:r>
          </a:p>
          <a:p>
            <a:pPr lvl="2" eaLnBrk="1" hangingPunct="1">
              <a:buFont typeface="Arial" charset="0"/>
              <a:buNone/>
            </a:pPr>
            <a:r>
              <a:rPr lang="en-US" sz="2000" dirty="0" smtClean="0">
                <a:solidFill>
                  <a:srgbClr val="9900CC"/>
                </a:solidFill>
              </a:rPr>
              <a:t>Sum all “1”s in values list</a:t>
            </a:r>
          </a:p>
          <a:p>
            <a:pPr lvl="2" eaLnBrk="1" hangingPunct="1">
              <a:buFont typeface="Arial" charset="0"/>
              <a:buNone/>
            </a:pPr>
            <a:r>
              <a:rPr lang="en-US" sz="2000" dirty="0" smtClean="0">
                <a:solidFill>
                  <a:srgbClr val="9900CC"/>
                </a:solidFill>
              </a:rPr>
              <a:t>Emit result “(word, sum)”</a:t>
            </a:r>
          </a:p>
        </p:txBody>
      </p:sp>
      <p:sp>
        <p:nvSpPr>
          <p:cNvPr id="8196" name="Rectangle 5"/>
          <p:cNvSpPr>
            <a:spLocks noChangeArrowheads="1"/>
          </p:cNvSpPr>
          <p:nvPr/>
        </p:nvSpPr>
        <p:spPr bwMode="auto">
          <a:xfrm>
            <a:off x="152400" y="3276600"/>
            <a:ext cx="2819400" cy="1447800"/>
          </a:xfrm>
          <a:prstGeom prst="rect">
            <a:avLst/>
          </a:prstGeom>
          <a:solidFill>
            <a:srgbClr val="FFFFCC"/>
          </a:solidFill>
          <a:ln w="9525">
            <a:solidFill>
              <a:schemeClr val="tx1"/>
            </a:solidFill>
            <a:miter lim="800000"/>
            <a:headEnd/>
            <a:tailEnd/>
          </a:ln>
        </p:spPr>
        <p:txBody>
          <a:bodyPr/>
          <a:lstStyle/>
          <a:p>
            <a:pPr marL="742950" lvl="1" indent="-285750">
              <a:spcBef>
                <a:spcPct val="20000"/>
              </a:spcBef>
              <a:buSzPct val="50000"/>
              <a:buFont typeface="Wingdings" pitchFamily="2" charset="2"/>
              <a:buNone/>
            </a:pPr>
            <a:r>
              <a:rPr lang="en-US" sz="2400" dirty="0">
                <a:latin typeface="Comic Sans MS" pitchFamily="66" charset="0"/>
              </a:rPr>
              <a:t>see bob throw</a:t>
            </a:r>
          </a:p>
          <a:p>
            <a:pPr marL="742950" lvl="1" indent="-285750">
              <a:spcBef>
                <a:spcPct val="20000"/>
              </a:spcBef>
              <a:buSzPct val="50000"/>
              <a:buFont typeface="Wingdings" pitchFamily="2" charset="2"/>
              <a:buNone/>
            </a:pPr>
            <a:r>
              <a:rPr lang="en-US" sz="2400" dirty="0">
                <a:latin typeface="Comic Sans MS" pitchFamily="66" charset="0"/>
              </a:rPr>
              <a:t>see spot run</a:t>
            </a:r>
          </a:p>
        </p:txBody>
      </p:sp>
      <p:sp>
        <p:nvSpPr>
          <p:cNvPr id="156678" name="Rectangle 6"/>
          <p:cNvSpPr>
            <a:spLocks noChangeArrowheads="1"/>
          </p:cNvSpPr>
          <p:nvPr/>
        </p:nvSpPr>
        <p:spPr bwMode="auto">
          <a:xfrm>
            <a:off x="3276600" y="3124200"/>
            <a:ext cx="2819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ct val="20000"/>
              </a:spcBef>
              <a:buSzPct val="50000"/>
              <a:buFont typeface="Wingdings" pitchFamily="2" charset="2"/>
              <a:buNone/>
            </a:pPr>
            <a:r>
              <a:rPr lang="en-US" sz="2400">
                <a:solidFill>
                  <a:srgbClr val="FF0000"/>
                </a:solidFill>
                <a:latin typeface="Comic Sans MS" pitchFamily="66" charset="0"/>
              </a:rPr>
              <a:t>see	1</a:t>
            </a:r>
          </a:p>
          <a:p>
            <a:pPr marL="742950" lvl="1" indent="-285750">
              <a:spcBef>
                <a:spcPct val="20000"/>
              </a:spcBef>
              <a:buSzPct val="50000"/>
              <a:buFont typeface="Wingdings" pitchFamily="2" charset="2"/>
              <a:buNone/>
            </a:pPr>
            <a:r>
              <a:rPr lang="en-US" sz="2400">
                <a:solidFill>
                  <a:srgbClr val="FF0000"/>
                </a:solidFill>
                <a:latin typeface="Comic Sans MS" pitchFamily="66" charset="0"/>
              </a:rPr>
              <a:t>bob	1 </a:t>
            </a:r>
          </a:p>
          <a:p>
            <a:pPr marL="742950" lvl="1" indent="-285750">
              <a:spcBef>
                <a:spcPct val="20000"/>
              </a:spcBef>
              <a:buSzPct val="50000"/>
              <a:buFont typeface="Wingdings" pitchFamily="2" charset="2"/>
              <a:buNone/>
            </a:pPr>
            <a:r>
              <a:rPr lang="en-US" sz="2400">
                <a:solidFill>
                  <a:srgbClr val="FF0000"/>
                </a:solidFill>
                <a:latin typeface="Comic Sans MS" pitchFamily="66" charset="0"/>
              </a:rPr>
              <a:t>run	1</a:t>
            </a:r>
          </a:p>
          <a:p>
            <a:pPr marL="742950" lvl="1" indent="-285750">
              <a:spcBef>
                <a:spcPct val="20000"/>
              </a:spcBef>
              <a:buSzPct val="50000"/>
              <a:buFont typeface="Wingdings" pitchFamily="2" charset="2"/>
              <a:buNone/>
            </a:pPr>
            <a:r>
              <a:rPr lang="en-US" sz="2400">
                <a:solidFill>
                  <a:srgbClr val="FF0000"/>
                </a:solidFill>
                <a:latin typeface="Comic Sans MS" pitchFamily="66" charset="0"/>
              </a:rPr>
              <a:t>see 	1</a:t>
            </a:r>
          </a:p>
          <a:p>
            <a:pPr marL="742950" lvl="1" indent="-285750">
              <a:spcBef>
                <a:spcPct val="20000"/>
              </a:spcBef>
              <a:buSzPct val="50000"/>
              <a:buFont typeface="Wingdings" pitchFamily="2" charset="2"/>
              <a:buNone/>
            </a:pPr>
            <a:r>
              <a:rPr lang="en-US" sz="2400">
                <a:solidFill>
                  <a:srgbClr val="FF0000"/>
                </a:solidFill>
                <a:latin typeface="Comic Sans MS" pitchFamily="66" charset="0"/>
              </a:rPr>
              <a:t>spot 	1</a:t>
            </a:r>
          </a:p>
          <a:p>
            <a:pPr marL="742950" lvl="1" indent="-285750">
              <a:spcBef>
                <a:spcPct val="20000"/>
              </a:spcBef>
              <a:buSzPct val="50000"/>
              <a:buFont typeface="Wingdings" pitchFamily="2" charset="2"/>
              <a:buNone/>
            </a:pPr>
            <a:r>
              <a:rPr lang="en-US" sz="2400">
                <a:solidFill>
                  <a:srgbClr val="FF0000"/>
                </a:solidFill>
                <a:latin typeface="Comic Sans MS" pitchFamily="66" charset="0"/>
              </a:rPr>
              <a:t>throw	1</a:t>
            </a:r>
          </a:p>
          <a:p>
            <a:pPr marL="742950" lvl="1" indent="-285750">
              <a:spcBef>
                <a:spcPct val="20000"/>
              </a:spcBef>
              <a:buSzPct val="50000"/>
              <a:buFont typeface="Wingdings" pitchFamily="2" charset="2"/>
              <a:buNone/>
            </a:pPr>
            <a:endParaRPr lang="en-US" sz="2400">
              <a:solidFill>
                <a:srgbClr val="FF0000"/>
              </a:solidFill>
              <a:latin typeface="Comic Sans MS" pitchFamily="66" charset="0"/>
            </a:endParaRPr>
          </a:p>
          <a:p>
            <a:pPr marL="742950" lvl="1" indent="-285750">
              <a:spcBef>
                <a:spcPct val="20000"/>
              </a:spcBef>
              <a:buSzPct val="50000"/>
              <a:buFont typeface="Wingdings" pitchFamily="2" charset="2"/>
              <a:buNone/>
            </a:pPr>
            <a:endParaRPr lang="en-US" sz="2400">
              <a:solidFill>
                <a:srgbClr val="FF0000"/>
              </a:solidFill>
              <a:latin typeface="Comic Sans MS" pitchFamily="66" charset="0"/>
            </a:endParaRPr>
          </a:p>
        </p:txBody>
      </p:sp>
      <p:sp>
        <p:nvSpPr>
          <p:cNvPr id="156679" name="Rectangle 7"/>
          <p:cNvSpPr>
            <a:spLocks noChangeArrowheads="1"/>
          </p:cNvSpPr>
          <p:nvPr/>
        </p:nvSpPr>
        <p:spPr bwMode="auto">
          <a:xfrm>
            <a:off x="6324600" y="3124200"/>
            <a:ext cx="2819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ct val="20000"/>
              </a:spcBef>
              <a:buSzPct val="50000"/>
              <a:buFont typeface="Wingdings" pitchFamily="2" charset="2"/>
              <a:buNone/>
            </a:pPr>
            <a:r>
              <a:rPr lang="en-US" sz="2400">
                <a:solidFill>
                  <a:srgbClr val="9900CC"/>
                </a:solidFill>
                <a:latin typeface="Comic Sans MS" pitchFamily="66" charset="0"/>
              </a:rPr>
              <a:t>bob	1 </a:t>
            </a:r>
          </a:p>
          <a:p>
            <a:pPr marL="742950" lvl="1" indent="-285750">
              <a:spcBef>
                <a:spcPct val="20000"/>
              </a:spcBef>
              <a:buSzPct val="50000"/>
              <a:buFont typeface="Wingdings" pitchFamily="2" charset="2"/>
              <a:buNone/>
            </a:pPr>
            <a:r>
              <a:rPr lang="en-US" sz="2400">
                <a:solidFill>
                  <a:srgbClr val="9900CC"/>
                </a:solidFill>
                <a:latin typeface="Comic Sans MS" pitchFamily="66" charset="0"/>
              </a:rPr>
              <a:t>run	1</a:t>
            </a:r>
          </a:p>
          <a:p>
            <a:pPr marL="742950" lvl="1" indent="-285750">
              <a:spcBef>
                <a:spcPct val="20000"/>
              </a:spcBef>
              <a:buSzPct val="50000"/>
              <a:buFont typeface="Wingdings" pitchFamily="2" charset="2"/>
              <a:buNone/>
            </a:pPr>
            <a:r>
              <a:rPr lang="en-US" sz="2400">
                <a:solidFill>
                  <a:srgbClr val="9900CC"/>
                </a:solidFill>
                <a:latin typeface="Comic Sans MS" pitchFamily="66" charset="0"/>
              </a:rPr>
              <a:t>see 	2</a:t>
            </a:r>
          </a:p>
          <a:p>
            <a:pPr marL="742950" lvl="1" indent="-285750">
              <a:spcBef>
                <a:spcPct val="20000"/>
              </a:spcBef>
              <a:buSzPct val="50000"/>
              <a:buFont typeface="Wingdings" pitchFamily="2" charset="2"/>
              <a:buNone/>
            </a:pPr>
            <a:r>
              <a:rPr lang="en-US" sz="2400">
                <a:solidFill>
                  <a:srgbClr val="9900CC"/>
                </a:solidFill>
                <a:latin typeface="Comic Sans MS" pitchFamily="66" charset="0"/>
              </a:rPr>
              <a:t>spot 	1</a:t>
            </a:r>
          </a:p>
          <a:p>
            <a:pPr marL="742950" lvl="1" indent="-285750">
              <a:spcBef>
                <a:spcPct val="20000"/>
              </a:spcBef>
              <a:buSzPct val="50000"/>
              <a:buFont typeface="Wingdings" pitchFamily="2" charset="2"/>
              <a:buNone/>
            </a:pPr>
            <a:r>
              <a:rPr lang="en-US" sz="2400">
                <a:solidFill>
                  <a:srgbClr val="9900CC"/>
                </a:solidFill>
                <a:latin typeface="Comic Sans MS" pitchFamily="66" charset="0"/>
              </a:rPr>
              <a:t>throw	1</a:t>
            </a:r>
          </a:p>
          <a:p>
            <a:pPr marL="742950" lvl="1" indent="-285750">
              <a:spcBef>
                <a:spcPct val="20000"/>
              </a:spcBef>
              <a:buSzPct val="50000"/>
              <a:buFont typeface="Wingdings" pitchFamily="2" charset="2"/>
              <a:buNone/>
            </a:pPr>
            <a:endParaRPr lang="en-US" sz="2400">
              <a:solidFill>
                <a:srgbClr val="9900CC"/>
              </a:solidFill>
              <a:latin typeface="Comic Sans MS" pitchFamily="66" charset="0"/>
            </a:endParaRPr>
          </a:p>
          <a:p>
            <a:pPr marL="742950" lvl="1" indent="-285750">
              <a:spcBef>
                <a:spcPct val="20000"/>
              </a:spcBef>
              <a:buSzPct val="50000"/>
              <a:buFont typeface="Wingdings" pitchFamily="2" charset="2"/>
              <a:buNone/>
            </a:pPr>
            <a:endParaRPr lang="en-US" sz="2400">
              <a:solidFill>
                <a:srgbClr val="9900CC"/>
              </a:solidFill>
              <a:latin typeface="Comic Sans MS" pitchFamily="66" charset="0"/>
            </a:endParaRPr>
          </a:p>
        </p:txBody>
      </p:sp>
      <p:sp>
        <p:nvSpPr>
          <p:cNvPr id="156680" name="AutoShape 8"/>
          <p:cNvSpPr>
            <a:spLocks noChangeArrowheads="1"/>
          </p:cNvSpPr>
          <p:nvPr/>
        </p:nvSpPr>
        <p:spPr bwMode="auto">
          <a:xfrm>
            <a:off x="2895600" y="3886200"/>
            <a:ext cx="533400" cy="609600"/>
          </a:xfrm>
          <a:prstGeom prst="rightArrow">
            <a:avLst>
              <a:gd name="adj1" fmla="val 50000"/>
              <a:gd name="adj2" fmla="val 25000"/>
            </a:avLst>
          </a:prstGeom>
          <a:solidFill>
            <a:srgbClr val="FF0000"/>
          </a:solidFill>
          <a:ln w="9525">
            <a:solidFill>
              <a:schemeClr val="tx1"/>
            </a:solidFill>
            <a:miter lim="800000"/>
            <a:headEnd/>
            <a:tailEnd/>
          </a:ln>
        </p:spPr>
        <p:txBody>
          <a:bodyPr wrap="none" anchor="ctr"/>
          <a:lstStyle/>
          <a:p>
            <a:endParaRPr lang="en-US"/>
          </a:p>
        </p:txBody>
      </p:sp>
      <p:sp>
        <p:nvSpPr>
          <p:cNvPr id="156681" name="AutoShape 9"/>
          <p:cNvSpPr>
            <a:spLocks noChangeArrowheads="1"/>
          </p:cNvSpPr>
          <p:nvPr/>
        </p:nvSpPr>
        <p:spPr bwMode="auto">
          <a:xfrm>
            <a:off x="5791200" y="3962400"/>
            <a:ext cx="533400" cy="609600"/>
          </a:xfrm>
          <a:prstGeom prst="rightArrow">
            <a:avLst>
              <a:gd name="adj1" fmla="val 50000"/>
              <a:gd name="adj2" fmla="val 25000"/>
            </a:avLst>
          </a:prstGeom>
          <a:solidFill>
            <a:srgbClr val="9900CC"/>
          </a:solidFill>
          <a:ln w="9525">
            <a:solidFill>
              <a:schemeClr val="tx1"/>
            </a:solidFill>
            <a:miter lim="800000"/>
            <a:headEnd/>
            <a:tailEnd/>
          </a:ln>
        </p:spPr>
        <p:txBody>
          <a:bodyPr wrap="none" anchor="ctr"/>
          <a:lstStyle/>
          <a:p>
            <a:pPr algn="ctr"/>
            <a:endParaRPr lang="en-US">
              <a:solidFill>
                <a:srgbClr val="9900CC"/>
              </a:solidFill>
            </a:endParaRPr>
          </a:p>
        </p:txBody>
      </p:sp>
    </p:spTree>
    <p:extLst>
      <p:ext uri="{BB962C8B-B14F-4D97-AF65-F5344CB8AC3E}">
        <p14:creationId xmlns:p14="http://schemas.microsoft.com/office/powerpoint/2010/main" val="21919009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66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668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66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66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8" grpId="0" autoUpdateAnimBg="0"/>
      <p:bldP spid="156679" grpId="0" autoUpdateAnimBg="0"/>
      <p:bldP spid="156680" grpId="0" animBg="1"/>
      <p:bldP spid="15668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Grep</a:t>
            </a:r>
          </a:p>
        </p:txBody>
      </p:sp>
      <p:sp>
        <p:nvSpPr>
          <p:cNvPr id="151555" name="Rectangle 3"/>
          <p:cNvSpPr>
            <a:spLocks noGrp="1" noChangeArrowheads="1"/>
          </p:cNvSpPr>
          <p:nvPr>
            <p:ph type="body" idx="1"/>
          </p:nvPr>
        </p:nvSpPr>
        <p:spPr/>
        <p:txBody>
          <a:bodyPr/>
          <a:lstStyle/>
          <a:p>
            <a:pPr lvl="1" eaLnBrk="1" hangingPunct="1"/>
            <a:r>
              <a:rPr lang="en-US" smtClean="0"/>
              <a:t>Input consists of (regexp, file)</a:t>
            </a:r>
          </a:p>
          <a:p>
            <a:pPr lvl="1" eaLnBrk="1" hangingPunct="1"/>
            <a:r>
              <a:rPr lang="en-US" smtClean="0"/>
              <a:t>map(key=regexp, val=file):</a:t>
            </a:r>
          </a:p>
          <a:p>
            <a:pPr lvl="2" eaLnBrk="1" hangingPunct="1"/>
            <a:r>
              <a:rPr lang="en-US" smtClean="0"/>
              <a:t>If contents matches regexp, emit (line, “1”)</a:t>
            </a:r>
          </a:p>
          <a:p>
            <a:pPr lvl="2" eaLnBrk="1" hangingPunct="1"/>
            <a:endParaRPr lang="en-US" smtClean="0"/>
          </a:p>
          <a:p>
            <a:pPr lvl="1" eaLnBrk="1" hangingPunct="1"/>
            <a:r>
              <a:rPr lang="en-US" smtClean="0"/>
              <a:t>reduce(key=line, values=uniq_counts):</a:t>
            </a:r>
          </a:p>
          <a:p>
            <a:pPr lvl="2" eaLnBrk="1" hangingPunct="1"/>
            <a:r>
              <a:rPr lang="en-US" smtClean="0"/>
              <a:t>Don’t do anything; just emit line</a:t>
            </a:r>
          </a:p>
        </p:txBody>
      </p:sp>
    </p:spTree>
    <p:extLst>
      <p:ext uri="{BB962C8B-B14F-4D97-AF65-F5344CB8AC3E}">
        <p14:creationId xmlns:p14="http://schemas.microsoft.com/office/powerpoint/2010/main" val="1559464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155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155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5155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1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endParaRPr lang="en-US" dirty="0"/>
          </a:p>
        </p:txBody>
      </p:sp>
      <p:sp>
        <p:nvSpPr>
          <p:cNvPr id="3" name="Content Placeholder 2"/>
          <p:cNvSpPr>
            <a:spLocks noGrp="1"/>
          </p:cNvSpPr>
          <p:nvPr>
            <p:ph idx="1"/>
          </p:nvPr>
        </p:nvSpPr>
        <p:spPr/>
        <p:txBody>
          <a:bodyPr>
            <a:normAutofit/>
          </a:bodyPr>
          <a:lstStyle/>
          <a:p>
            <a:r>
              <a:rPr lang="en-US" dirty="0" smtClean="0">
                <a:solidFill>
                  <a:srgbClr val="FF0066"/>
                </a:solidFill>
              </a:rPr>
              <a:t>Much of the course will be devoted to </a:t>
            </a:r>
            <a:br>
              <a:rPr lang="en-US" dirty="0" smtClean="0">
                <a:solidFill>
                  <a:srgbClr val="FF0066"/>
                </a:solidFill>
              </a:rPr>
            </a:br>
            <a:r>
              <a:rPr lang="en-US" b="1" dirty="0" smtClean="0">
                <a:solidFill>
                  <a:srgbClr val="FF0066"/>
                </a:solidFill>
              </a:rPr>
              <a:t>large scale computing</a:t>
            </a:r>
            <a:r>
              <a:rPr lang="en-US" dirty="0" smtClean="0">
                <a:solidFill>
                  <a:srgbClr val="FF0066"/>
                </a:solidFill>
              </a:rPr>
              <a:t> for </a:t>
            </a:r>
            <a:r>
              <a:rPr lang="en-US" b="1" dirty="0" smtClean="0">
                <a:solidFill>
                  <a:srgbClr val="FF0066"/>
                </a:solidFill>
              </a:rPr>
              <a:t>data mining</a:t>
            </a:r>
          </a:p>
          <a:p>
            <a:r>
              <a:rPr lang="en-US" b="1" dirty="0" smtClean="0">
                <a:solidFill>
                  <a:srgbClr val="0000FF"/>
                </a:solidFill>
              </a:rPr>
              <a:t>Challenges:</a:t>
            </a:r>
          </a:p>
          <a:p>
            <a:pPr lvl="1"/>
            <a:r>
              <a:rPr lang="en-US" dirty="0" smtClean="0"/>
              <a:t>How to distribute computation?</a:t>
            </a:r>
          </a:p>
          <a:p>
            <a:pPr lvl="1"/>
            <a:r>
              <a:rPr lang="en-US" dirty="0" smtClean="0"/>
              <a:t>Distributed/parallel programming is hard</a:t>
            </a:r>
          </a:p>
          <a:p>
            <a:pPr lvl="8"/>
            <a:endParaRPr lang="en-US" dirty="0" smtClean="0"/>
          </a:p>
          <a:p>
            <a:r>
              <a:rPr lang="en-US" b="1" dirty="0" smtClean="0">
                <a:solidFill>
                  <a:srgbClr val="008000"/>
                </a:solidFill>
              </a:rPr>
              <a:t>Map-reduce</a:t>
            </a:r>
            <a:r>
              <a:rPr lang="en-US" dirty="0" smtClean="0">
                <a:solidFill>
                  <a:schemeClr val="accent4"/>
                </a:solidFill>
              </a:rPr>
              <a:t> </a:t>
            </a:r>
            <a:r>
              <a:rPr lang="en-US" dirty="0" smtClean="0"/>
              <a:t>addresses all of the above</a:t>
            </a:r>
          </a:p>
          <a:p>
            <a:pPr lvl="1"/>
            <a:r>
              <a:rPr lang="en-US" dirty="0" smtClean="0"/>
              <a:t>Google’s computational/data manipulation model</a:t>
            </a:r>
          </a:p>
          <a:p>
            <a:pPr lvl="1"/>
            <a:r>
              <a:rPr lang="en-US" dirty="0" smtClean="0"/>
              <a:t>Elegant way to work with big data</a:t>
            </a:r>
          </a:p>
          <a:p>
            <a:endParaRPr lang="en-US" dirty="0"/>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2</a:t>
            </a:fld>
            <a:endParaRPr lang="en-US"/>
          </a:p>
        </p:txBody>
      </p:sp>
    </p:spTree>
    <p:extLst>
      <p:ext uri="{BB962C8B-B14F-4D97-AF65-F5344CB8AC3E}">
        <p14:creationId xmlns:p14="http://schemas.microsoft.com/office/powerpoint/2010/main" val="35339976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Reverse Web-Link Graph</a:t>
            </a:r>
          </a:p>
        </p:txBody>
      </p:sp>
      <p:sp>
        <p:nvSpPr>
          <p:cNvPr id="157699" name="Rectangle 3"/>
          <p:cNvSpPr>
            <a:spLocks noGrp="1" noChangeArrowheads="1"/>
          </p:cNvSpPr>
          <p:nvPr>
            <p:ph type="body" idx="1"/>
          </p:nvPr>
        </p:nvSpPr>
        <p:spPr/>
        <p:txBody>
          <a:bodyPr/>
          <a:lstStyle/>
          <a:p>
            <a:pPr eaLnBrk="1" hangingPunct="1"/>
            <a:r>
              <a:rPr lang="en-US" smtClean="0"/>
              <a:t>Map</a:t>
            </a:r>
          </a:p>
          <a:p>
            <a:pPr lvl="1" eaLnBrk="1" hangingPunct="1"/>
            <a:r>
              <a:rPr lang="en-US" smtClean="0"/>
              <a:t>For each URL linking to target, …</a:t>
            </a:r>
          </a:p>
          <a:p>
            <a:pPr lvl="1" eaLnBrk="1" hangingPunct="1"/>
            <a:r>
              <a:rPr lang="en-US" smtClean="0"/>
              <a:t>Output &lt;target, source&gt; pairs </a:t>
            </a:r>
          </a:p>
          <a:p>
            <a:pPr eaLnBrk="1" hangingPunct="1"/>
            <a:r>
              <a:rPr lang="en-US" smtClean="0"/>
              <a:t>Reduce</a:t>
            </a:r>
          </a:p>
          <a:p>
            <a:pPr lvl="1" eaLnBrk="1" hangingPunct="1"/>
            <a:r>
              <a:rPr lang="en-US" smtClean="0"/>
              <a:t>Concatenate list of all source URLs</a:t>
            </a:r>
          </a:p>
          <a:p>
            <a:pPr lvl="1" eaLnBrk="1" hangingPunct="1"/>
            <a:r>
              <a:rPr lang="en-US" smtClean="0"/>
              <a:t>Outputs: &lt;target, </a:t>
            </a:r>
            <a:r>
              <a:rPr lang="en-US" b="1" i="1" smtClean="0"/>
              <a:t>list </a:t>
            </a:r>
            <a:r>
              <a:rPr lang="en-US" smtClean="0"/>
              <a:t>(source)&gt; pairs</a:t>
            </a:r>
          </a:p>
        </p:txBody>
      </p:sp>
    </p:spTree>
    <p:extLst>
      <p:ext uri="{BB962C8B-B14F-4D97-AF65-F5344CB8AC3E}">
        <p14:creationId xmlns:p14="http://schemas.microsoft.com/office/powerpoint/2010/main" val="1523661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76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7699">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5769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7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Inverted Index</a:t>
            </a:r>
          </a:p>
        </p:txBody>
      </p:sp>
      <p:sp>
        <p:nvSpPr>
          <p:cNvPr id="158723" name="Rectangle 3"/>
          <p:cNvSpPr>
            <a:spLocks noGrp="1" noChangeArrowheads="1"/>
          </p:cNvSpPr>
          <p:nvPr>
            <p:ph type="body" idx="1"/>
          </p:nvPr>
        </p:nvSpPr>
        <p:spPr/>
        <p:txBody>
          <a:bodyPr/>
          <a:lstStyle/>
          <a:p>
            <a:pPr eaLnBrk="1" hangingPunct="1"/>
            <a:r>
              <a:rPr lang="en-US" smtClean="0"/>
              <a:t>Map</a:t>
            </a:r>
          </a:p>
          <a:p>
            <a:pPr lvl="1" eaLnBrk="1" hangingPunct="1"/>
            <a:r>
              <a:rPr lang="en-US" smtClean="0"/>
              <a:t>parses each document,</a:t>
            </a:r>
          </a:p>
          <a:p>
            <a:pPr lvl="1" eaLnBrk="1" hangingPunct="1"/>
            <a:r>
              <a:rPr lang="en-US" smtClean="0"/>
              <a:t>emits a sequence of &lt;word, document ID&gt; pairs</a:t>
            </a:r>
          </a:p>
          <a:p>
            <a:pPr eaLnBrk="1" hangingPunct="1"/>
            <a:r>
              <a:rPr lang="en-US" smtClean="0"/>
              <a:t>Reduce</a:t>
            </a:r>
          </a:p>
          <a:p>
            <a:pPr lvl="1" eaLnBrk="1" hangingPunct="1"/>
            <a:r>
              <a:rPr lang="en-US" smtClean="0"/>
              <a:t>accepts all pairs for a given word, sorts the corresponding document IDs</a:t>
            </a:r>
          </a:p>
          <a:p>
            <a:pPr lvl="1" eaLnBrk="1" hangingPunct="1"/>
            <a:r>
              <a:rPr lang="en-US" smtClean="0"/>
              <a:t>emits a &lt;word, list(document ID)&gt; pair</a:t>
            </a:r>
          </a:p>
        </p:txBody>
      </p:sp>
    </p:spTree>
    <p:extLst>
      <p:ext uri="{BB962C8B-B14F-4D97-AF65-F5344CB8AC3E}">
        <p14:creationId xmlns:p14="http://schemas.microsoft.com/office/powerpoint/2010/main" val="3687630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87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872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5872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8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Overview</a:t>
            </a:r>
            <a:endParaRPr lang="en-US" dirty="0"/>
          </a:p>
        </p:txBody>
      </p:sp>
      <p:sp>
        <p:nvSpPr>
          <p:cNvPr id="3" name="Content Placeholder 2"/>
          <p:cNvSpPr>
            <a:spLocks noGrp="1"/>
          </p:cNvSpPr>
          <p:nvPr>
            <p:ph idx="1"/>
          </p:nvPr>
        </p:nvSpPr>
        <p:spPr/>
        <p:txBody>
          <a:bodyPr/>
          <a:lstStyle/>
          <a:p>
            <a:r>
              <a:rPr lang="en-US" dirty="0" smtClean="0"/>
              <a:t>Sequentially read a lot of data</a:t>
            </a:r>
          </a:p>
          <a:p>
            <a:r>
              <a:rPr lang="en-US" b="1" dirty="0" smtClean="0">
                <a:solidFill>
                  <a:schemeClr val="accent2"/>
                </a:solidFill>
              </a:rPr>
              <a:t>Map:</a:t>
            </a:r>
          </a:p>
          <a:p>
            <a:pPr lvl="1"/>
            <a:r>
              <a:rPr lang="en-US" dirty="0" smtClean="0"/>
              <a:t>Extract something you care about</a:t>
            </a:r>
          </a:p>
          <a:p>
            <a:r>
              <a:rPr lang="en-US" b="1" dirty="0"/>
              <a:t>Group by </a:t>
            </a:r>
            <a:r>
              <a:rPr lang="en-US" b="1" dirty="0" smtClean="0"/>
              <a:t>key:</a:t>
            </a:r>
            <a:r>
              <a:rPr lang="en-US" dirty="0" smtClean="0"/>
              <a:t> Sort and Shuffle</a:t>
            </a:r>
          </a:p>
          <a:p>
            <a:r>
              <a:rPr lang="en-US" b="1" dirty="0" smtClean="0">
                <a:solidFill>
                  <a:schemeClr val="accent4"/>
                </a:solidFill>
              </a:rPr>
              <a:t>Reduce:</a:t>
            </a:r>
          </a:p>
          <a:p>
            <a:pPr lvl="1"/>
            <a:r>
              <a:rPr lang="en-US" dirty="0" smtClean="0"/>
              <a:t>Aggregate, summarize, filter or transform</a:t>
            </a:r>
          </a:p>
          <a:p>
            <a:r>
              <a:rPr lang="en-US" dirty="0" smtClean="0"/>
              <a:t>Write the result</a:t>
            </a:r>
            <a:endParaRPr lang="en-US" dirty="0"/>
          </a:p>
        </p:txBody>
      </p:sp>
      <p:sp>
        <p:nvSpPr>
          <p:cNvPr id="4" name="Rectangle 3"/>
          <p:cNvSpPr/>
          <p:nvPr/>
        </p:nvSpPr>
        <p:spPr>
          <a:xfrm>
            <a:off x="1752600" y="5257800"/>
            <a:ext cx="5410200" cy="10668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smtClean="0"/>
              <a:t>Outline stays the same, </a:t>
            </a:r>
            <a:r>
              <a:rPr lang="en-US" sz="2400" b="1" dirty="0" smtClean="0"/>
              <a:t>Map </a:t>
            </a:r>
            <a:r>
              <a:rPr lang="en-US" sz="2400" dirty="0" smtClean="0"/>
              <a:t>and </a:t>
            </a:r>
            <a:r>
              <a:rPr lang="en-US" sz="2400" b="1" dirty="0"/>
              <a:t>R</a:t>
            </a:r>
            <a:r>
              <a:rPr lang="en-US" sz="2400" b="1" dirty="0" smtClean="0"/>
              <a:t>educe </a:t>
            </a:r>
            <a:r>
              <a:rPr lang="en-US" sz="2400" dirty="0" smtClean="0"/>
              <a:t>change to fit the problem</a:t>
            </a:r>
            <a:endParaRPr lang="en-US" sz="2400"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22</a:t>
            </a:fld>
            <a:endParaRPr lang="en-US"/>
          </a:p>
        </p:txBody>
      </p:sp>
    </p:spTree>
    <p:extLst>
      <p:ext uri="{BB962C8B-B14F-4D97-AF65-F5344CB8AC3E}">
        <p14:creationId xmlns:p14="http://schemas.microsoft.com/office/powerpoint/2010/main" val="2046636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err="1"/>
              <a:t>MapReduce</a:t>
            </a:r>
            <a:r>
              <a:rPr lang="en-US" dirty="0"/>
              <a:t>: The </a:t>
            </a:r>
            <a:r>
              <a:rPr lang="en-US" u="sng" dirty="0" smtClean="0"/>
              <a:t>Map</a:t>
            </a:r>
            <a:r>
              <a:rPr lang="en-US" dirty="0" smtClean="0"/>
              <a:t> Step</a:t>
            </a:r>
            <a:endParaRPr lang="en-US" dirty="0"/>
          </a:p>
        </p:txBody>
      </p:sp>
      <p:grpSp>
        <p:nvGrpSpPr>
          <p:cNvPr id="108565" name="Group 21"/>
          <p:cNvGrpSpPr>
            <a:grpSpLocks/>
          </p:cNvGrpSpPr>
          <p:nvPr/>
        </p:nvGrpSpPr>
        <p:grpSpPr bwMode="auto">
          <a:xfrm>
            <a:off x="762000" y="3810000"/>
            <a:ext cx="1219200" cy="381000"/>
            <a:chOff x="240" y="2016"/>
            <a:chExt cx="768" cy="240"/>
          </a:xfrm>
        </p:grpSpPr>
        <p:sp>
          <p:nvSpPr>
            <p:cNvPr id="108548" name="Rectangle 4"/>
            <p:cNvSpPr>
              <a:spLocks noChangeArrowheads="1"/>
            </p:cNvSpPr>
            <p:nvPr/>
          </p:nvSpPr>
          <p:spPr bwMode="auto">
            <a:xfrm>
              <a:off x="576" y="2016"/>
              <a:ext cx="43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8549" name="AutoShape 5"/>
            <p:cNvSpPr>
              <a:spLocks noChangeArrowheads="1"/>
            </p:cNvSpPr>
            <p:nvPr/>
          </p:nvSpPr>
          <p:spPr bwMode="auto">
            <a:xfrm>
              <a:off x="240" y="2016"/>
              <a:ext cx="288" cy="240"/>
            </a:xfrm>
            <a:prstGeom prst="triangle">
              <a:avLst>
                <a:gd name="adj" fmla="val 50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grpSp>
      <p:grpSp>
        <p:nvGrpSpPr>
          <p:cNvPr id="108580" name="Group 36"/>
          <p:cNvGrpSpPr>
            <a:grpSpLocks/>
          </p:cNvGrpSpPr>
          <p:nvPr/>
        </p:nvGrpSpPr>
        <p:grpSpPr bwMode="auto">
          <a:xfrm>
            <a:off x="3200400" y="2514600"/>
            <a:ext cx="1676400" cy="1219200"/>
            <a:chOff x="1776" y="1152"/>
            <a:chExt cx="1056" cy="768"/>
          </a:xfrm>
        </p:grpSpPr>
        <p:grpSp>
          <p:nvGrpSpPr>
            <p:cNvPr id="108554" name="Group 10"/>
            <p:cNvGrpSpPr>
              <a:grpSpLocks/>
            </p:cNvGrpSpPr>
            <p:nvPr/>
          </p:nvGrpSpPr>
          <p:grpSpPr bwMode="auto">
            <a:xfrm>
              <a:off x="1776" y="1152"/>
              <a:ext cx="1056" cy="336"/>
              <a:chOff x="2256" y="1344"/>
              <a:chExt cx="1056" cy="336"/>
            </a:xfrm>
          </p:grpSpPr>
          <p:sp>
            <p:nvSpPr>
              <p:cNvPr id="108552" name="AutoShape 8"/>
              <p:cNvSpPr>
                <a:spLocks noChangeArrowheads="1"/>
              </p:cNvSpPr>
              <p:nvPr/>
            </p:nvSpPr>
            <p:spPr bwMode="auto">
              <a:xfrm>
                <a:off x="2256" y="1344"/>
                <a:ext cx="432" cy="336"/>
              </a:xfrm>
              <a:prstGeom prst="diamond">
                <a:avLst/>
              </a:prstGeom>
              <a:solidFill>
                <a:srgbClr val="99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8553" name="AutoShape 9"/>
              <p:cNvSpPr>
                <a:spLocks noChangeArrowheads="1"/>
              </p:cNvSpPr>
              <p:nvPr/>
            </p:nvSpPr>
            <p:spPr bwMode="auto">
              <a:xfrm>
                <a:off x="2688" y="1344"/>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grpSp>
          <p:nvGrpSpPr>
            <p:cNvPr id="108555" name="Group 11"/>
            <p:cNvGrpSpPr>
              <a:grpSpLocks/>
            </p:cNvGrpSpPr>
            <p:nvPr/>
          </p:nvGrpSpPr>
          <p:grpSpPr bwMode="auto">
            <a:xfrm>
              <a:off x="1776" y="1584"/>
              <a:ext cx="1056" cy="336"/>
              <a:chOff x="2256" y="1344"/>
              <a:chExt cx="1056" cy="336"/>
            </a:xfrm>
          </p:grpSpPr>
          <p:sp>
            <p:nvSpPr>
              <p:cNvPr id="108556" name="AutoShape 12"/>
              <p:cNvSpPr>
                <a:spLocks noChangeArrowheads="1"/>
              </p:cNvSpPr>
              <p:nvPr/>
            </p:nvSpPr>
            <p:spPr bwMode="auto">
              <a:xfrm>
                <a:off x="2256" y="1344"/>
                <a:ext cx="432" cy="336"/>
              </a:xfrm>
              <a:prstGeom prst="diamond">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8557" name="AutoShape 13"/>
              <p:cNvSpPr>
                <a:spLocks noChangeArrowheads="1"/>
              </p:cNvSpPr>
              <p:nvPr/>
            </p:nvSpPr>
            <p:spPr bwMode="auto">
              <a:xfrm>
                <a:off x="2688" y="1344"/>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grpSp>
      <p:grpSp>
        <p:nvGrpSpPr>
          <p:cNvPr id="108579" name="Group 35"/>
          <p:cNvGrpSpPr>
            <a:grpSpLocks/>
          </p:cNvGrpSpPr>
          <p:nvPr/>
        </p:nvGrpSpPr>
        <p:grpSpPr bwMode="auto">
          <a:xfrm>
            <a:off x="2133600" y="2895600"/>
            <a:ext cx="762000" cy="609600"/>
            <a:chOff x="1104" y="1296"/>
            <a:chExt cx="480" cy="384"/>
          </a:xfrm>
        </p:grpSpPr>
        <p:sp>
          <p:nvSpPr>
            <p:cNvPr id="108563" name="AutoShape 19"/>
            <p:cNvSpPr>
              <a:spLocks noChangeArrowheads="1"/>
            </p:cNvSpPr>
            <p:nvPr/>
          </p:nvSpPr>
          <p:spPr bwMode="auto">
            <a:xfrm>
              <a:off x="1152" y="1488"/>
              <a:ext cx="432" cy="192"/>
            </a:xfrm>
            <a:prstGeom prst="rightArrow">
              <a:avLst>
                <a:gd name="adj1" fmla="val 50000"/>
                <a:gd name="adj2" fmla="val 5625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4" name="Text Box 20"/>
            <p:cNvSpPr txBox="1">
              <a:spLocks noChangeArrowheads="1"/>
            </p:cNvSpPr>
            <p:nvPr/>
          </p:nvSpPr>
          <p:spPr bwMode="auto">
            <a:xfrm>
              <a:off x="1104" y="1296"/>
              <a:ext cx="39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map</a:t>
              </a:r>
            </a:p>
          </p:txBody>
        </p:sp>
      </p:grpSp>
      <p:grpSp>
        <p:nvGrpSpPr>
          <p:cNvPr id="108569" name="Group 25"/>
          <p:cNvGrpSpPr>
            <a:grpSpLocks/>
          </p:cNvGrpSpPr>
          <p:nvPr/>
        </p:nvGrpSpPr>
        <p:grpSpPr bwMode="auto">
          <a:xfrm>
            <a:off x="762000" y="3124200"/>
            <a:ext cx="1219200" cy="381000"/>
            <a:chOff x="240" y="2016"/>
            <a:chExt cx="768" cy="240"/>
          </a:xfrm>
        </p:grpSpPr>
        <p:sp>
          <p:nvSpPr>
            <p:cNvPr id="108570" name="Rectangle 26"/>
            <p:cNvSpPr>
              <a:spLocks noChangeArrowheads="1"/>
            </p:cNvSpPr>
            <p:nvPr/>
          </p:nvSpPr>
          <p:spPr bwMode="auto">
            <a:xfrm>
              <a:off x="576" y="2016"/>
              <a:ext cx="432" cy="24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8571" name="AutoShape 27"/>
            <p:cNvSpPr>
              <a:spLocks noChangeArrowheads="1"/>
            </p:cNvSpPr>
            <p:nvPr/>
          </p:nvSpPr>
          <p:spPr bwMode="auto">
            <a:xfrm>
              <a:off x="240" y="2016"/>
              <a:ext cx="288" cy="240"/>
            </a:xfrm>
            <a:prstGeom prst="triangle">
              <a:avLst>
                <a:gd name="adj" fmla="val 50000"/>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grpSp>
      <p:grpSp>
        <p:nvGrpSpPr>
          <p:cNvPr id="108572" name="Group 28"/>
          <p:cNvGrpSpPr>
            <a:grpSpLocks/>
          </p:cNvGrpSpPr>
          <p:nvPr/>
        </p:nvGrpSpPr>
        <p:grpSpPr bwMode="auto">
          <a:xfrm>
            <a:off x="685800" y="5257800"/>
            <a:ext cx="1219200" cy="381000"/>
            <a:chOff x="240" y="2016"/>
            <a:chExt cx="768" cy="240"/>
          </a:xfrm>
        </p:grpSpPr>
        <p:sp>
          <p:nvSpPr>
            <p:cNvPr id="108573" name="Rectangle 29"/>
            <p:cNvSpPr>
              <a:spLocks noChangeArrowheads="1"/>
            </p:cNvSpPr>
            <p:nvPr/>
          </p:nvSpPr>
          <p:spPr bwMode="auto">
            <a:xfrm>
              <a:off x="576" y="2016"/>
              <a:ext cx="432" cy="24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8574" name="AutoShape 30"/>
            <p:cNvSpPr>
              <a:spLocks noChangeArrowheads="1"/>
            </p:cNvSpPr>
            <p:nvPr/>
          </p:nvSpPr>
          <p:spPr bwMode="auto">
            <a:xfrm>
              <a:off x="240" y="2016"/>
              <a:ext cx="288" cy="240"/>
            </a:xfrm>
            <a:prstGeom prst="triangle">
              <a:avLst>
                <a:gd name="adj" fmla="val 50000"/>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grpSp>
      <p:sp>
        <p:nvSpPr>
          <p:cNvPr id="108577" name="Text Box 33"/>
          <p:cNvSpPr txBox="1">
            <a:spLocks noChangeArrowheads="1"/>
          </p:cNvSpPr>
          <p:nvPr/>
        </p:nvSpPr>
        <p:spPr bwMode="auto">
          <a:xfrm>
            <a:off x="1020763" y="4419600"/>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grpSp>
        <p:nvGrpSpPr>
          <p:cNvPr id="108581" name="Group 37"/>
          <p:cNvGrpSpPr>
            <a:grpSpLocks/>
          </p:cNvGrpSpPr>
          <p:nvPr/>
        </p:nvGrpSpPr>
        <p:grpSpPr bwMode="auto">
          <a:xfrm>
            <a:off x="3200400" y="3886200"/>
            <a:ext cx="1676400" cy="533400"/>
            <a:chOff x="2256" y="1344"/>
            <a:chExt cx="1056" cy="336"/>
          </a:xfrm>
        </p:grpSpPr>
        <p:sp>
          <p:nvSpPr>
            <p:cNvPr id="108582" name="AutoShape 38"/>
            <p:cNvSpPr>
              <a:spLocks noChangeArrowheads="1"/>
            </p:cNvSpPr>
            <p:nvPr/>
          </p:nvSpPr>
          <p:spPr bwMode="auto">
            <a:xfrm>
              <a:off x="2256" y="1344"/>
              <a:ext cx="432" cy="336"/>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8583" name="AutoShape 39"/>
            <p:cNvSpPr>
              <a:spLocks noChangeArrowheads="1"/>
            </p:cNvSpPr>
            <p:nvPr/>
          </p:nvSpPr>
          <p:spPr bwMode="auto">
            <a:xfrm>
              <a:off x="2688" y="1344"/>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grpSp>
        <p:nvGrpSpPr>
          <p:cNvPr id="108584" name="Group 40"/>
          <p:cNvGrpSpPr>
            <a:grpSpLocks/>
          </p:cNvGrpSpPr>
          <p:nvPr/>
        </p:nvGrpSpPr>
        <p:grpSpPr bwMode="auto">
          <a:xfrm>
            <a:off x="2133600" y="3657600"/>
            <a:ext cx="762000" cy="609600"/>
            <a:chOff x="1104" y="1296"/>
            <a:chExt cx="480" cy="384"/>
          </a:xfrm>
        </p:grpSpPr>
        <p:sp>
          <p:nvSpPr>
            <p:cNvPr id="108585" name="AutoShape 41"/>
            <p:cNvSpPr>
              <a:spLocks noChangeArrowheads="1"/>
            </p:cNvSpPr>
            <p:nvPr/>
          </p:nvSpPr>
          <p:spPr bwMode="auto">
            <a:xfrm>
              <a:off x="1152" y="1488"/>
              <a:ext cx="432" cy="192"/>
            </a:xfrm>
            <a:prstGeom prst="rightArrow">
              <a:avLst>
                <a:gd name="adj1" fmla="val 50000"/>
                <a:gd name="adj2" fmla="val 5625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86" name="Text Box 42"/>
            <p:cNvSpPr txBox="1">
              <a:spLocks noChangeArrowheads="1"/>
            </p:cNvSpPr>
            <p:nvPr/>
          </p:nvSpPr>
          <p:spPr bwMode="auto">
            <a:xfrm>
              <a:off x="1104" y="1296"/>
              <a:ext cx="39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map</a:t>
              </a:r>
            </a:p>
          </p:txBody>
        </p:sp>
      </p:grpSp>
      <p:sp>
        <p:nvSpPr>
          <p:cNvPr id="108611" name="Text Box 67"/>
          <p:cNvSpPr txBox="1">
            <a:spLocks noChangeArrowheads="1"/>
          </p:cNvSpPr>
          <p:nvPr/>
        </p:nvSpPr>
        <p:spPr bwMode="auto">
          <a:xfrm>
            <a:off x="762000" y="1828800"/>
            <a:ext cx="18517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8000"/>
                </a:solidFill>
                <a:latin typeface="Arial" pitchFamily="34" charset="0"/>
                <a:cs typeface="Arial" pitchFamily="34" charset="0"/>
              </a:rPr>
              <a:t>Input</a:t>
            </a:r>
          </a:p>
          <a:p>
            <a:r>
              <a:rPr lang="en-US" b="1" dirty="0">
                <a:solidFill>
                  <a:srgbClr val="008000"/>
                </a:solidFill>
                <a:latin typeface="Arial" pitchFamily="34" charset="0"/>
                <a:cs typeface="Arial" pitchFamily="34" charset="0"/>
              </a:rPr>
              <a:t>key-value pairs</a:t>
            </a:r>
          </a:p>
        </p:txBody>
      </p:sp>
      <p:sp>
        <p:nvSpPr>
          <p:cNvPr id="108578" name="Text Box 34"/>
          <p:cNvSpPr txBox="1">
            <a:spLocks noChangeArrowheads="1"/>
          </p:cNvSpPr>
          <p:nvPr/>
        </p:nvSpPr>
        <p:spPr bwMode="auto">
          <a:xfrm>
            <a:off x="3200400" y="1828800"/>
            <a:ext cx="18517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8000"/>
                </a:solidFill>
                <a:latin typeface="Arial" pitchFamily="34" charset="0"/>
                <a:cs typeface="Arial" pitchFamily="34" charset="0"/>
              </a:rPr>
              <a:t>Intermediate</a:t>
            </a:r>
          </a:p>
          <a:p>
            <a:r>
              <a:rPr lang="en-US" b="1" dirty="0">
                <a:solidFill>
                  <a:srgbClr val="008000"/>
                </a:solidFill>
                <a:latin typeface="Arial" pitchFamily="34" charset="0"/>
                <a:cs typeface="Arial" pitchFamily="34" charset="0"/>
              </a:rPr>
              <a:t>key-value pairs</a:t>
            </a:r>
          </a:p>
        </p:txBody>
      </p:sp>
      <p:sp>
        <p:nvSpPr>
          <p:cNvPr id="108619" name="Text Box 75"/>
          <p:cNvSpPr txBox="1">
            <a:spLocks noChangeArrowheads="1"/>
          </p:cNvSpPr>
          <p:nvPr/>
        </p:nvSpPr>
        <p:spPr bwMode="auto">
          <a:xfrm>
            <a:off x="3505200" y="4495800"/>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108620" name="AutoShape 76"/>
          <p:cNvSpPr>
            <a:spLocks noChangeArrowheads="1"/>
          </p:cNvSpPr>
          <p:nvPr/>
        </p:nvSpPr>
        <p:spPr bwMode="auto">
          <a:xfrm>
            <a:off x="3276600" y="5181600"/>
            <a:ext cx="685800" cy="533400"/>
          </a:xfrm>
          <a:prstGeom prst="diamond">
            <a:avLst/>
          </a:prstGeom>
          <a:solidFill>
            <a:srgbClr val="FFFF00"/>
          </a:solidFill>
          <a:ln w="9525">
            <a:solidFill>
              <a:schemeClr val="tx1"/>
            </a:solidFill>
            <a:miter lim="800000"/>
            <a:headEnd/>
            <a:tailEnd/>
          </a:ln>
          <a:effectLst/>
          <a:extLst/>
        </p:spPr>
        <p:txBody>
          <a:bodyPr wrap="none" anchor="ctr"/>
          <a:lstStyle/>
          <a:p>
            <a:pPr algn="ctr"/>
            <a:r>
              <a:rPr lang="en-US"/>
              <a:t>k</a:t>
            </a:r>
          </a:p>
        </p:txBody>
      </p:sp>
      <p:sp>
        <p:nvSpPr>
          <p:cNvPr id="108621" name="AutoShape 77"/>
          <p:cNvSpPr>
            <a:spLocks noChangeArrowheads="1"/>
          </p:cNvSpPr>
          <p:nvPr/>
        </p:nvSpPr>
        <p:spPr bwMode="auto">
          <a:xfrm>
            <a:off x="3962400" y="5181600"/>
            <a:ext cx="990600" cy="533400"/>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23</a:t>
            </a:fld>
            <a:endParaRPr lang="en-US"/>
          </a:p>
        </p:txBody>
      </p:sp>
    </p:spTree>
    <p:extLst>
      <p:ext uri="{BB962C8B-B14F-4D97-AF65-F5344CB8AC3E}">
        <p14:creationId xmlns:p14="http://schemas.microsoft.com/office/powerpoint/2010/main" val="1752414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5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5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858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858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08579"/>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858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10858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086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86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8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78" grpId="0"/>
      <p:bldP spid="108619" grpId="0"/>
      <p:bldP spid="108620" grpId="0" animBg="1"/>
      <p:bldP spid="1086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dirty="0" err="1"/>
              <a:t>MapReduce</a:t>
            </a:r>
            <a:r>
              <a:rPr lang="en-US" dirty="0"/>
              <a:t>: The </a:t>
            </a:r>
            <a:r>
              <a:rPr lang="en-US" u="sng" dirty="0" smtClean="0"/>
              <a:t>Reduce </a:t>
            </a:r>
            <a:r>
              <a:rPr lang="en-US" dirty="0" smtClean="0"/>
              <a:t>Step</a:t>
            </a:r>
            <a:endParaRPr lang="en-US" dirty="0"/>
          </a:p>
        </p:txBody>
      </p:sp>
      <p:grpSp>
        <p:nvGrpSpPr>
          <p:cNvPr id="109583" name="Group 15"/>
          <p:cNvGrpSpPr>
            <a:grpSpLocks/>
          </p:cNvGrpSpPr>
          <p:nvPr/>
        </p:nvGrpSpPr>
        <p:grpSpPr bwMode="auto">
          <a:xfrm>
            <a:off x="609600" y="1828800"/>
            <a:ext cx="1873250" cy="3733800"/>
            <a:chOff x="3476" y="960"/>
            <a:chExt cx="1180" cy="2352"/>
          </a:xfrm>
        </p:grpSpPr>
        <p:grpSp>
          <p:nvGrpSpPr>
            <p:cNvPr id="109584" name="Group 16"/>
            <p:cNvGrpSpPr>
              <a:grpSpLocks/>
            </p:cNvGrpSpPr>
            <p:nvPr/>
          </p:nvGrpSpPr>
          <p:grpSpPr bwMode="auto">
            <a:xfrm>
              <a:off x="3552" y="1392"/>
              <a:ext cx="1104" cy="1920"/>
              <a:chOff x="3552" y="1392"/>
              <a:chExt cx="1104" cy="1920"/>
            </a:xfrm>
          </p:grpSpPr>
          <p:sp>
            <p:nvSpPr>
              <p:cNvPr id="109585" name="AutoShape 17"/>
              <p:cNvSpPr>
                <a:spLocks noChangeArrowheads="1"/>
              </p:cNvSpPr>
              <p:nvPr/>
            </p:nvSpPr>
            <p:spPr bwMode="auto">
              <a:xfrm>
                <a:off x="3600" y="2976"/>
                <a:ext cx="432" cy="336"/>
              </a:xfrm>
              <a:prstGeom prst="diamond">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86" name="AutoShape 18"/>
              <p:cNvSpPr>
                <a:spLocks noChangeArrowheads="1"/>
              </p:cNvSpPr>
              <p:nvPr/>
            </p:nvSpPr>
            <p:spPr bwMode="auto">
              <a:xfrm>
                <a:off x="4032" y="2976"/>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587" name="Text Box 19"/>
              <p:cNvSpPr txBox="1">
                <a:spLocks noChangeArrowheads="1"/>
              </p:cNvSpPr>
              <p:nvPr/>
            </p:nvSpPr>
            <p:spPr bwMode="auto">
              <a:xfrm>
                <a:off x="3840" y="2592"/>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grpSp>
            <p:nvGrpSpPr>
              <p:cNvPr id="109588" name="Group 20"/>
              <p:cNvGrpSpPr>
                <a:grpSpLocks/>
              </p:cNvGrpSpPr>
              <p:nvPr/>
            </p:nvGrpSpPr>
            <p:grpSpPr bwMode="auto">
              <a:xfrm>
                <a:off x="3552" y="1392"/>
                <a:ext cx="1056" cy="336"/>
                <a:chOff x="2256" y="1344"/>
                <a:chExt cx="1056" cy="336"/>
              </a:xfrm>
            </p:grpSpPr>
            <p:sp>
              <p:nvSpPr>
                <p:cNvPr id="109589" name="AutoShape 21"/>
                <p:cNvSpPr>
                  <a:spLocks noChangeArrowheads="1"/>
                </p:cNvSpPr>
                <p:nvPr/>
              </p:nvSpPr>
              <p:spPr bwMode="auto">
                <a:xfrm>
                  <a:off x="2256" y="1344"/>
                  <a:ext cx="432" cy="336"/>
                </a:xfrm>
                <a:prstGeom prst="diamond">
                  <a:avLst/>
                </a:prstGeom>
                <a:solidFill>
                  <a:srgbClr val="99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90" name="AutoShape 22"/>
                <p:cNvSpPr>
                  <a:spLocks noChangeArrowheads="1"/>
                </p:cNvSpPr>
                <p:nvPr/>
              </p:nvSpPr>
              <p:spPr bwMode="auto">
                <a:xfrm>
                  <a:off x="2688" y="1344"/>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grpSp>
            <p:nvGrpSpPr>
              <p:cNvPr id="109591" name="Group 23"/>
              <p:cNvGrpSpPr>
                <a:grpSpLocks/>
              </p:cNvGrpSpPr>
              <p:nvPr/>
            </p:nvGrpSpPr>
            <p:grpSpPr bwMode="auto">
              <a:xfrm>
                <a:off x="3552" y="1824"/>
                <a:ext cx="1056" cy="336"/>
                <a:chOff x="2256" y="1344"/>
                <a:chExt cx="1056" cy="336"/>
              </a:xfrm>
            </p:grpSpPr>
            <p:sp>
              <p:nvSpPr>
                <p:cNvPr id="109592" name="AutoShape 24"/>
                <p:cNvSpPr>
                  <a:spLocks noChangeArrowheads="1"/>
                </p:cNvSpPr>
                <p:nvPr/>
              </p:nvSpPr>
              <p:spPr bwMode="auto">
                <a:xfrm>
                  <a:off x="2256" y="1344"/>
                  <a:ext cx="432" cy="336"/>
                </a:xfrm>
                <a:prstGeom prst="diamond">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93" name="AutoShape 25"/>
                <p:cNvSpPr>
                  <a:spLocks noChangeArrowheads="1"/>
                </p:cNvSpPr>
                <p:nvPr/>
              </p:nvSpPr>
              <p:spPr bwMode="auto">
                <a:xfrm>
                  <a:off x="2688" y="1344"/>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sp>
            <p:nvSpPr>
              <p:cNvPr id="109594" name="AutoShape 26"/>
              <p:cNvSpPr>
                <a:spLocks noChangeArrowheads="1"/>
              </p:cNvSpPr>
              <p:nvPr/>
            </p:nvSpPr>
            <p:spPr bwMode="auto">
              <a:xfrm>
                <a:off x="3552" y="2256"/>
                <a:ext cx="432" cy="336"/>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95" name="AutoShape 27"/>
              <p:cNvSpPr>
                <a:spLocks noChangeArrowheads="1"/>
              </p:cNvSpPr>
              <p:nvPr/>
            </p:nvSpPr>
            <p:spPr bwMode="auto">
              <a:xfrm>
                <a:off x="3984" y="2256"/>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sp>
          <p:nvSpPr>
            <p:cNvPr id="109596" name="Text Box 28"/>
            <p:cNvSpPr txBox="1">
              <a:spLocks noChangeArrowheads="1"/>
            </p:cNvSpPr>
            <p:nvPr/>
          </p:nvSpPr>
          <p:spPr bwMode="auto">
            <a:xfrm>
              <a:off x="3476" y="960"/>
              <a:ext cx="116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8000"/>
                  </a:solidFill>
                  <a:latin typeface="Arial" pitchFamily="34" charset="0"/>
                  <a:cs typeface="Arial" pitchFamily="34" charset="0"/>
                </a:rPr>
                <a:t>Intermediate</a:t>
              </a:r>
            </a:p>
            <a:p>
              <a:r>
                <a:rPr lang="en-US" b="1" dirty="0" smtClean="0">
                  <a:solidFill>
                    <a:srgbClr val="008000"/>
                  </a:solidFill>
                  <a:latin typeface="Arial" pitchFamily="34" charset="0"/>
                  <a:cs typeface="Arial" pitchFamily="34" charset="0"/>
                </a:rPr>
                <a:t>key-value pairs</a:t>
              </a:r>
              <a:endParaRPr lang="en-US" b="1" dirty="0">
                <a:solidFill>
                  <a:srgbClr val="008000"/>
                </a:solidFill>
                <a:latin typeface="Arial" pitchFamily="34" charset="0"/>
                <a:cs typeface="Arial" pitchFamily="34" charset="0"/>
              </a:endParaRPr>
            </a:p>
          </p:txBody>
        </p:sp>
      </p:grpSp>
      <p:grpSp>
        <p:nvGrpSpPr>
          <p:cNvPr id="109635" name="Group 67"/>
          <p:cNvGrpSpPr>
            <a:grpSpLocks/>
          </p:cNvGrpSpPr>
          <p:nvPr/>
        </p:nvGrpSpPr>
        <p:grpSpPr bwMode="auto">
          <a:xfrm>
            <a:off x="2427288" y="3087689"/>
            <a:ext cx="849312" cy="874713"/>
            <a:chOff x="1529" y="1753"/>
            <a:chExt cx="535" cy="551"/>
          </a:xfrm>
        </p:grpSpPr>
        <p:sp>
          <p:nvSpPr>
            <p:cNvPr id="109597" name="AutoShape 29"/>
            <p:cNvSpPr>
              <a:spLocks noChangeArrowheads="1"/>
            </p:cNvSpPr>
            <p:nvPr/>
          </p:nvSpPr>
          <p:spPr bwMode="auto">
            <a:xfrm>
              <a:off x="1584" y="2112"/>
              <a:ext cx="480" cy="192"/>
            </a:xfrm>
            <a:prstGeom prst="rightArrow">
              <a:avLst>
                <a:gd name="adj1" fmla="val 50000"/>
                <a:gd name="adj2" fmla="val 6250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98" name="Text Box 30"/>
            <p:cNvSpPr txBox="1">
              <a:spLocks noChangeArrowheads="1"/>
            </p:cNvSpPr>
            <p:nvPr/>
          </p:nvSpPr>
          <p:spPr bwMode="auto">
            <a:xfrm>
              <a:off x="1529" y="1753"/>
              <a:ext cx="523"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t>Group</a:t>
              </a:r>
            </a:p>
            <a:p>
              <a:r>
                <a:rPr lang="en-US" b="1" dirty="0" smtClean="0"/>
                <a:t>by key</a:t>
              </a:r>
              <a:endParaRPr lang="en-US" b="1" dirty="0"/>
            </a:p>
          </p:txBody>
        </p:sp>
      </p:grpSp>
      <p:grpSp>
        <p:nvGrpSpPr>
          <p:cNvPr id="109601" name="Group 33"/>
          <p:cNvGrpSpPr>
            <a:grpSpLocks/>
          </p:cNvGrpSpPr>
          <p:nvPr/>
        </p:nvGrpSpPr>
        <p:grpSpPr bwMode="auto">
          <a:xfrm>
            <a:off x="5943600" y="2362200"/>
            <a:ext cx="1066800" cy="533400"/>
            <a:chOff x="3456" y="1296"/>
            <a:chExt cx="672" cy="336"/>
          </a:xfrm>
        </p:grpSpPr>
        <p:sp>
          <p:nvSpPr>
            <p:cNvPr id="109599" name="AutoShape 31"/>
            <p:cNvSpPr>
              <a:spLocks noChangeArrowheads="1"/>
            </p:cNvSpPr>
            <p:nvPr/>
          </p:nvSpPr>
          <p:spPr bwMode="auto">
            <a:xfrm>
              <a:off x="3504" y="1488"/>
              <a:ext cx="624" cy="144"/>
            </a:xfrm>
            <a:prstGeom prst="rightArrow">
              <a:avLst>
                <a:gd name="adj1" fmla="val 50000"/>
                <a:gd name="adj2" fmla="val 108333"/>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00" name="Text Box 32"/>
            <p:cNvSpPr txBox="1">
              <a:spLocks noChangeArrowheads="1"/>
            </p:cNvSpPr>
            <p:nvPr/>
          </p:nvSpPr>
          <p:spPr bwMode="auto">
            <a:xfrm>
              <a:off x="3456" y="1296"/>
              <a:ext cx="53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reduce</a:t>
              </a:r>
            </a:p>
          </p:txBody>
        </p:sp>
      </p:grpSp>
      <p:grpSp>
        <p:nvGrpSpPr>
          <p:cNvPr id="109602" name="Group 34"/>
          <p:cNvGrpSpPr>
            <a:grpSpLocks/>
          </p:cNvGrpSpPr>
          <p:nvPr/>
        </p:nvGrpSpPr>
        <p:grpSpPr bwMode="auto">
          <a:xfrm>
            <a:off x="5943600" y="2971800"/>
            <a:ext cx="1066800" cy="533400"/>
            <a:chOff x="3456" y="1296"/>
            <a:chExt cx="672" cy="336"/>
          </a:xfrm>
        </p:grpSpPr>
        <p:sp>
          <p:nvSpPr>
            <p:cNvPr id="109603" name="AutoShape 35"/>
            <p:cNvSpPr>
              <a:spLocks noChangeArrowheads="1"/>
            </p:cNvSpPr>
            <p:nvPr/>
          </p:nvSpPr>
          <p:spPr bwMode="auto">
            <a:xfrm>
              <a:off x="3504" y="1488"/>
              <a:ext cx="624" cy="144"/>
            </a:xfrm>
            <a:prstGeom prst="rightArrow">
              <a:avLst>
                <a:gd name="adj1" fmla="val 50000"/>
                <a:gd name="adj2" fmla="val 108333"/>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04" name="Text Box 36"/>
            <p:cNvSpPr txBox="1">
              <a:spLocks noChangeArrowheads="1"/>
            </p:cNvSpPr>
            <p:nvPr/>
          </p:nvSpPr>
          <p:spPr bwMode="auto">
            <a:xfrm>
              <a:off x="3456" y="1296"/>
              <a:ext cx="53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reduce</a:t>
              </a:r>
            </a:p>
          </p:txBody>
        </p:sp>
      </p:grpSp>
      <p:grpSp>
        <p:nvGrpSpPr>
          <p:cNvPr id="109610" name="Group 42"/>
          <p:cNvGrpSpPr>
            <a:grpSpLocks/>
          </p:cNvGrpSpPr>
          <p:nvPr/>
        </p:nvGrpSpPr>
        <p:grpSpPr bwMode="auto">
          <a:xfrm>
            <a:off x="7086600" y="2514600"/>
            <a:ext cx="1295400" cy="533400"/>
            <a:chOff x="4464" y="1392"/>
            <a:chExt cx="816" cy="336"/>
          </a:xfrm>
        </p:grpSpPr>
        <p:sp>
          <p:nvSpPr>
            <p:cNvPr id="109605" name="AutoShape 37"/>
            <p:cNvSpPr>
              <a:spLocks noChangeArrowheads="1"/>
            </p:cNvSpPr>
            <p:nvPr/>
          </p:nvSpPr>
          <p:spPr bwMode="auto">
            <a:xfrm>
              <a:off x="4464" y="1392"/>
              <a:ext cx="432" cy="336"/>
            </a:xfrm>
            <a:prstGeom prst="diamond">
              <a:avLst/>
            </a:prstGeom>
            <a:solidFill>
              <a:srgbClr val="99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607" name="AutoShape 39"/>
            <p:cNvSpPr>
              <a:spLocks noChangeArrowheads="1"/>
            </p:cNvSpPr>
            <p:nvPr/>
          </p:nvSpPr>
          <p:spPr bwMode="auto">
            <a:xfrm>
              <a:off x="4944" y="1392"/>
              <a:ext cx="336" cy="33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grpSp>
        <p:nvGrpSpPr>
          <p:cNvPr id="109611" name="Group 43"/>
          <p:cNvGrpSpPr>
            <a:grpSpLocks/>
          </p:cNvGrpSpPr>
          <p:nvPr/>
        </p:nvGrpSpPr>
        <p:grpSpPr bwMode="auto">
          <a:xfrm>
            <a:off x="7086600" y="3124200"/>
            <a:ext cx="1295400" cy="533400"/>
            <a:chOff x="4464" y="1392"/>
            <a:chExt cx="816" cy="336"/>
          </a:xfrm>
        </p:grpSpPr>
        <p:sp>
          <p:nvSpPr>
            <p:cNvPr id="109612" name="AutoShape 44"/>
            <p:cNvSpPr>
              <a:spLocks noChangeArrowheads="1"/>
            </p:cNvSpPr>
            <p:nvPr/>
          </p:nvSpPr>
          <p:spPr bwMode="auto">
            <a:xfrm>
              <a:off x="4464" y="1392"/>
              <a:ext cx="432" cy="336"/>
            </a:xfrm>
            <a:prstGeom prst="diamond">
              <a:avLst/>
            </a:prstGeom>
            <a:solidFill>
              <a:schemeClr val="accent1">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k</a:t>
              </a:r>
            </a:p>
          </p:txBody>
        </p:sp>
        <p:sp>
          <p:nvSpPr>
            <p:cNvPr id="109613" name="AutoShape 45"/>
            <p:cNvSpPr>
              <a:spLocks noChangeArrowheads="1"/>
            </p:cNvSpPr>
            <p:nvPr/>
          </p:nvSpPr>
          <p:spPr bwMode="auto">
            <a:xfrm>
              <a:off x="4944" y="1392"/>
              <a:ext cx="336" cy="33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grpSp>
        <p:nvGrpSpPr>
          <p:cNvPr id="109614" name="Group 46"/>
          <p:cNvGrpSpPr>
            <a:grpSpLocks/>
          </p:cNvGrpSpPr>
          <p:nvPr/>
        </p:nvGrpSpPr>
        <p:grpSpPr bwMode="auto">
          <a:xfrm>
            <a:off x="7162800" y="5105400"/>
            <a:ext cx="1295400" cy="533400"/>
            <a:chOff x="4464" y="1392"/>
            <a:chExt cx="816" cy="336"/>
          </a:xfrm>
        </p:grpSpPr>
        <p:sp>
          <p:nvSpPr>
            <p:cNvPr id="109615" name="AutoShape 47"/>
            <p:cNvSpPr>
              <a:spLocks noChangeArrowheads="1"/>
            </p:cNvSpPr>
            <p:nvPr/>
          </p:nvSpPr>
          <p:spPr bwMode="auto">
            <a:xfrm>
              <a:off x="4464" y="1392"/>
              <a:ext cx="432" cy="336"/>
            </a:xfrm>
            <a:prstGeom prst="diamond">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616" name="AutoShape 48"/>
            <p:cNvSpPr>
              <a:spLocks noChangeArrowheads="1"/>
            </p:cNvSpPr>
            <p:nvPr/>
          </p:nvSpPr>
          <p:spPr bwMode="auto">
            <a:xfrm>
              <a:off x="4944" y="1392"/>
              <a:ext cx="336" cy="33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sp>
        <p:nvSpPr>
          <p:cNvPr id="109617" name="Text Box 49"/>
          <p:cNvSpPr txBox="1">
            <a:spLocks noChangeArrowheads="1"/>
          </p:cNvSpPr>
          <p:nvPr/>
        </p:nvSpPr>
        <p:spPr bwMode="auto">
          <a:xfrm>
            <a:off x="7573963" y="4267200"/>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grpSp>
        <p:nvGrpSpPr>
          <p:cNvPr id="109634" name="Group 66"/>
          <p:cNvGrpSpPr>
            <a:grpSpLocks/>
          </p:cNvGrpSpPr>
          <p:nvPr/>
        </p:nvGrpSpPr>
        <p:grpSpPr bwMode="auto">
          <a:xfrm>
            <a:off x="3276600" y="1905000"/>
            <a:ext cx="2743200" cy="3657600"/>
            <a:chOff x="2064" y="1008"/>
            <a:chExt cx="1728" cy="2304"/>
          </a:xfrm>
        </p:grpSpPr>
        <p:sp>
          <p:nvSpPr>
            <p:cNvPr id="109573" name="AutoShape 5"/>
            <p:cNvSpPr>
              <a:spLocks noChangeArrowheads="1"/>
            </p:cNvSpPr>
            <p:nvPr/>
          </p:nvSpPr>
          <p:spPr bwMode="auto">
            <a:xfrm>
              <a:off x="2112" y="2976"/>
              <a:ext cx="432" cy="336"/>
            </a:xfrm>
            <a:prstGeom prst="diamond">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74" name="AutoShape 6"/>
            <p:cNvSpPr>
              <a:spLocks noChangeArrowheads="1"/>
            </p:cNvSpPr>
            <p:nvPr/>
          </p:nvSpPr>
          <p:spPr bwMode="auto">
            <a:xfrm>
              <a:off x="2544" y="2976"/>
              <a:ext cx="528" cy="336"/>
            </a:xfrm>
            <a:prstGeom prst="parallelogram">
              <a:avLst>
                <a:gd name="adj" fmla="val 392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575" name="Text Box 7"/>
            <p:cNvSpPr txBox="1">
              <a:spLocks noChangeArrowheads="1"/>
            </p:cNvSpPr>
            <p:nvPr/>
          </p:nvSpPr>
          <p:spPr bwMode="auto">
            <a:xfrm>
              <a:off x="2467" y="2496"/>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109576" name="AutoShape 8"/>
            <p:cNvSpPr>
              <a:spLocks noChangeArrowheads="1"/>
            </p:cNvSpPr>
            <p:nvPr/>
          </p:nvSpPr>
          <p:spPr bwMode="auto">
            <a:xfrm>
              <a:off x="2064" y="1392"/>
              <a:ext cx="432" cy="336"/>
            </a:xfrm>
            <a:prstGeom prst="diamond">
              <a:avLst/>
            </a:prstGeom>
            <a:solidFill>
              <a:srgbClr val="99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77" name="AutoShape 9"/>
            <p:cNvSpPr>
              <a:spLocks noChangeArrowheads="1"/>
            </p:cNvSpPr>
            <p:nvPr/>
          </p:nvSpPr>
          <p:spPr bwMode="auto">
            <a:xfrm>
              <a:off x="2496" y="1392"/>
              <a:ext cx="528" cy="336"/>
            </a:xfrm>
            <a:prstGeom prst="parallelogram">
              <a:avLst>
                <a:gd name="adj" fmla="val 392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578" name="AutoShape 10"/>
            <p:cNvSpPr>
              <a:spLocks noChangeArrowheads="1"/>
            </p:cNvSpPr>
            <p:nvPr/>
          </p:nvSpPr>
          <p:spPr bwMode="auto">
            <a:xfrm>
              <a:off x="2064" y="1824"/>
              <a:ext cx="432" cy="336"/>
            </a:xfrm>
            <a:prstGeom prst="diamond">
              <a:avLst/>
            </a:prstGeom>
            <a:solidFill>
              <a:schemeClr val="accent1">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79" name="AutoShape 11"/>
            <p:cNvSpPr>
              <a:spLocks noChangeArrowheads="1"/>
            </p:cNvSpPr>
            <p:nvPr/>
          </p:nvSpPr>
          <p:spPr bwMode="auto">
            <a:xfrm>
              <a:off x="2496" y="1824"/>
              <a:ext cx="480" cy="336"/>
            </a:xfrm>
            <a:prstGeom prst="parallelogram">
              <a:avLst>
                <a:gd name="adj"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580" name="AutoShape 12"/>
            <p:cNvSpPr>
              <a:spLocks noChangeArrowheads="1"/>
            </p:cNvSpPr>
            <p:nvPr/>
          </p:nvSpPr>
          <p:spPr bwMode="auto">
            <a:xfrm>
              <a:off x="2832" y="1824"/>
              <a:ext cx="528" cy="336"/>
            </a:xfrm>
            <a:prstGeom prst="parallelogram">
              <a:avLst>
                <a:gd name="adj" fmla="val 392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581" name="AutoShape 13"/>
            <p:cNvSpPr>
              <a:spLocks noChangeArrowheads="1"/>
            </p:cNvSpPr>
            <p:nvPr/>
          </p:nvSpPr>
          <p:spPr bwMode="auto">
            <a:xfrm>
              <a:off x="2880" y="1392"/>
              <a:ext cx="528" cy="336"/>
            </a:xfrm>
            <a:prstGeom prst="parallelogram">
              <a:avLst>
                <a:gd name="adj" fmla="val 392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582" name="AutoShape 14"/>
            <p:cNvSpPr>
              <a:spLocks noChangeArrowheads="1"/>
            </p:cNvSpPr>
            <p:nvPr/>
          </p:nvSpPr>
          <p:spPr bwMode="auto">
            <a:xfrm>
              <a:off x="3264" y="1392"/>
              <a:ext cx="528" cy="336"/>
            </a:xfrm>
            <a:prstGeom prst="parallelogram">
              <a:avLst>
                <a:gd name="adj" fmla="val 392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632" name="Rectangle 64"/>
            <p:cNvSpPr>
              <a:spLocks noChangeArrowheads="1"/>
            </p:cNvSpPr>
            <p:nvPr/>
          </p:nvSpPr>
          <p:spPr bwMode="auto">
            <a:xfrm>
              <a:off x="2160" y="1008"/>
              <a:ext cx="1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a:solidFill>
                    <a:srgbClr val="008000"/>
                  </a:solidFill>
                  <a:latin typeface="Arial" pitchFamily="34" charset="0"/>
                  <a:cs typeface="Arial" pitchFamily="34" charset="0"/>
                </a:rPr>
                <a:t>Key-value groups</a:t>
              </a:r>
            </a:p>
          </p:txBody>
        </p:sp>
      </p:grpSp>
      <p:sp>
        <p:nvSpPr>
          <p:cNvPr id="109633" name="Rectangle 65"/>
          <p:cNvSpPr>
            <a:spLocks noChangeArrowheads="1"/>
          </p:cNvSpPr>
          <p:nvPr/>
        </p:nvSpPr>
        <p:spPr bwMode="auto">
          <a:xfrm>
            <a:off x="6705600" y="1676400"/>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a:solidFill>
                  <a:srgbClr val="008000"/>
                </a:solidFill>
                <a:latin typeface="Arial" pitchFamily="34" charset="0"/>
                <a:cs typeface="Arial" pitchFamily="34" charset="0"/>
              </a:rPr>
              <a:t>Output </a:t>
            </a:r>
          </a:p>
          <a:p>
            <a:r>
              <a:rPr lang="en-US" b="1" dirty="0">
                <a:solidFill>
                  <a:srgbClr val="008000"/>
                </a:solidFill>
                <a:latin typeface="Arial" pitchFamily="34" charset="0"/>
                <a:cs typeface="Arial" pitchFamily="34" charset="0"/>
              </a:rPr>
              <a:t>key-value pairs</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24</a:t>
            </a:fld>
            <a:endParaRPr lang="en-US"/>
          </a:p>
        </p:txBody>
      </p:sp>
    </p:spTree>
    <p:extLst>
      <p:ext uri="{BB962C8B-B14F-4D97-AF65-F5344CB8AC3E}">
        <p14:creationId xmlns:p14="http://schemas.microsoft.com/office/powerpoint/2010/main" val="4204842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6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96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960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961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9602"/>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109601"/>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96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96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96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96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17" grpId="0"/>
      <p:bldP spid="1096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Specifically</a:t>
            </a:r>
            <a:endParaRPr lang="en-US" dirty="0"/>
          </a:p>
        </p:txBody>
      </p:sp>
      <p:sp>
        <p:nvSpPr>
          <p:cNvPr id="3" name="Content Placeholder 2"/>
          <p:cNvSpPr>
            <a:spLocks noGrp="1"/>
          </p:cNvSpPr>
          <p:nvPr>
            <p:ph idx="1"/>
          </p:nvPr>
        </p:nvSpPr>
        <p:spPr>
          <a:xfrm>
            <a:off x="457200" y="1295400"/>
            <a:ext cx="8534400" cy="5257801"/>
          </a:xfrm>
        </p:spPr>
        <p:txBody>
          <a:bodyPr/>
          <a:lstStyle/>
          <a:p>
            <a:r>
              <a:rPr lang="en-US" b="1" dirty="0">
                <a:solidFill>
                  <a:srgbClr val="0000FF"/>
                </a:solidFill>
              </a:rPr>
              <a:t>Input:</a:t>
            </a:r>
            <a:r>
              <a:rPr lang="en-US" dirty="0"/>
              <a:t> a set of </a:t>
            </a:r>
            <a:r>
              <a:rPr lang="en-US" dirty="0" smtClean="0"/>
              <a:t>key-value </a:t>
            </a:r>
            <a:r>
              <a:rPr lang="en-US" dirty="0"/>
              <a:t>pairs</a:t>
            </a:r>
          </a:p>
          <a:p>
            <a:r>
              <a:rPr lang="en-US" dirty="0" smtClean="0"/>
              <a:t>Programmer specifies two methods:</a:t>
            </a:r>
          </a:p>
          <a:p>
            <a:pPr lvl="1"/>
            <a:r>
              <a:rPr lang="en-US" b="1" dirty="0" smtClean="0">
                <a:solidFill>
                  <a:schemeClr val="accent4"/>
                </a:solidFill>
                <a:latin typeface="Arial" pitchFamily="34" charset="0"/>
                <a:cs typeface="Arial" pitchFamily="34" charset="0"/>
              </a:rPr>
              <a:t>Map(k, v)</a:t>
            </a:r>
            <a:r>
              <a:rPr lang="en-US" dirty="0" smtClean="0">
                <a:latin typeface="Arial" pitchFamily="34" charset="0"/>
                <a:cs typeface="Arial" pitchFamily="34" charset="0"/>
              </a:rPr>
              <a:t> </a:t>
            </a:r>
            <a:r>
              <a:rPr lang="en-US" dirty="0" smtClean="0">
                <a:latin typeface="Arial" pitchFamily="34" charset="0"/>
                <a:cs typeface="Arial" pitchFamily="34" charset="0"/>
                <a:sym typeface="Symbol"/>
              </a:rPr>
              <a:t></a:t>
            </a:r>
            <a:r>
              <a:rPr lang="en-US" dirty="0" smtClean="0">
                <a:latin typeface="Arial" pitchFamily="34" charset="0"/>
                <a:cs typeface="Arial" pitchFamily="34" charset="0"/>
                <a:sym typeface="Wingdings" pitchFamily="2" charset="2"/>
              </a:rPr>
              <a:t> &lt;k’, v’&gt;*</a:t>
            </a:r>
          </a:p>
          <a:p>
            <a:pPr lvl="2"/>
            <a:r>
              <a:rPr lang="en-US" dirty="0" smtClean="0">
                <a:sym typeface="Wingdings" pitchFamily="2" charset="2"/>
              </a:rPr>
              <a:t>Takes a key-value pair and outputs a set of key-value pairs</a:t>
            </a:r>
          </a:p>
          <a:p>
            <a:pPr lvl="3"/>
            <a:r>
              <a:rPr lang="en-US" dirty="0" smtClean="0">
                <a:sym typeface="Wingdings" pitchFamily="2" charset="2"/>
              </a:rPr>
              <a:t>E.g., key is the filename, value is a single line in the file</a:t>
            </a:r>
          </a:p>
          <a:p>
            <a:pPr lvl="2"/>
            <a:r>
              <a:rPr lang="en-US" dirty="0" smtClean="0">
                <a:sym typeface="Wingdings" pitchFamily="2" charset="2"/>
              </a:rPr>
              <a:t>There is one Map call for every </a:t>
            </a:r>
            <a:r>
              <a:rPr lang="en-US" i="1" dirty="0" smtClean="0">
                <a:sym typeface="Wingdings" pitchFamily="2" charset="2"/>
              </a:rPr>
              <a:t>(</a:t>
            </a:r>
            <a:r>
              <a:rPr lang="en-US" i="1" dirty="0" err="1" smtClean="0">
                <a:sym typeface="Wingdings" pitchFamily="2" charset="2"/>
              </a:rPr>
              <a:t>k,v</a:t>
            </a:r>
            <a:r>
              <a:rPr lang="en-US" i="1" dirty="0" smtClean="0">
                <a:sym typeface="Wingdings" pitchFamily="2" charset="2"/>
              </a:rPr>
              <a:t>) </a:t>
            </a:r>
            <a:r>
              <a:rPr lang="en-US" dirty="0" smtClean="0">
                <a:sym typeface="Wingdings" pitchFamily="2" charset="2"/>
              </a:rPr>
              <a:t>pair</a:t>
            </a:r>
          </a:p>
          <a:p>
            <a:pPr lvl="1"/>
            <a:r>
              <a:rPr lang="en-US" b="1" dirty="0" smtClean="0">
                <a:solidFill>
                  <a:schemeClr val="accent2"/>
                </a:solidFill>
                <a:latin typeface="Arial" pitchFamily="34" charset="0"/>
                <a:cs typeface="Arial" pitchFamily="34" charset="0"/>
                <a:sym typeface="Wingdings" pitchFamily="2" charset="2"/>
              </a:rPr>
              <a:t>Reduce(k’, &lt;v’&gt;*)</a:t>
            </a:r>
            <a:r>
              <a:rPr lang="en-US" dirty="0" smtClean="0">
                <a:solidFill>
                  <a:schemeClr val="accent2"/>
                </a:solidFill>
                <a:latin typeface="Arial" pitchFamily="34" charset="0"/>
                <a:cs typeface="Arial" pitchFamily="34" charset="0"/>
                <a:sym typeface="Wingdings" pitchFamily="2" charset="2"/>
              </a:rPr>
              <a:t> </a:t>
            </a:r>
            <a:r>
              <a:rPr lang="en-US" dirty="0">
                <a:latin typeface="Arial" pitchFamily="34" charset="0"/>
                <a:cs typeface="Arial" pitchFamily="34" charset="0"/>
                <a:sym typeface="Symbol"/>
              </a:rPr>
              <a:t></a:t>
            </a:r>
            <a:r>
              <a:rPr lang="en-US" dirty="0" smtClean="0">
                <a:latin typeface="Arial" pitchFamily="34" charset="0"/>
                <a:cs typeface="Arial" pitchFamily="34" charset="0"/>
                <a:sym typeface="Wingdings" pitchFamily="2" charset="2"/>
              </a:rPr>
              <a:t> &lt;k’, v’’&gt;*</a:t>
            </a:r>
          </a:p>
          <a:p>
            <a:pPr lvl="2"/>
            <a:r>
              <a:rPr lang="en-US" b="1" dirty="0" smtClean="0">
                <a:sym typeface="Wingdings" pitchFamily="2" charset="2"/>
              </a:rPr>
              <a:t>All values </a:t>
            </a:r>
            <a:r>
              <a:rPr lang="en-US" b="1" i="1" dirty="0" smtClean="0">
                <a:sym typeface="Wingdings" pitchFamily="2" charset="2"/>
              </a:rPr>
              <a:t>v’</a:t>
            </a:r>
            <a:r>
              <a:rPr lang="en-US" b="1" dirty="0" smtClean="0">
                <a:sym typeface="Wingdings" pitchFamily="2" charset="2"/>
              </a:rPr>
              <a:t> with same key </a:t>
            </a:r>
            <a:r>
              <a:rPr lang="en-US" b="1" i="1" dirty="0" smtClean="0">
                <a:sym typeface="Wingdings" pitchFamily="2" charset="2"/>
              </a:rPr>
              <a:t>k’</a:t>
            </a:r>
            <a:r>
              <a:rPr lang="en-US" b="1" dirty="0" smtClean="0">
                <a:sym typeface="Wingdings" pitchFamily="2" charset="2"/>
              </a:rPr>
              <a:t> are reduced together </a:t>
            </a:r>
            <a:br>
              <a:rPr lang="en-US" b="1" dirty="0" smtClean="0">
                <a:sym typeface="Wingdings" pitchFamily="2" charset="2"/>
              </a:rPr>
            </a:br>
            <a:r>
              <a:rPr lang="en-US" b="1" dirty="0" smtClean="0">
                <a:sym typeface="Wingdings" pitchFamily="2" charset="2"/>
              </a:rPr>
              <a:t>and processed in </a:t>
            </a:r>
            <a:r>
              <a:rPr lang="en-US" b="1" i="1" dirty="0" smtClean="0">
                <a:sym typeface="Wingdings" pitchFamily="2" charset="2"/>
              </a:rPr>
              <a:t>v’</a:t>
            </a:r>
            <a:r>
              <a:rPr lang="en-US" b="1" dirty="0" smtClean="0">
                <a:sym typeface="Wingdings" pitchFamily="2" charset="2"/>
              </a:rPr>
              <a:t> order</a:t>
            </a:r>
          </a:p>
          <a:p>
            <a:pPr lvl="2"/>
            <a:r>
              <a:rPr lang="en-US" dirty="0"/>
              <a:t>There is one </a:t>
            </a:r>
            <a:r>
              <a:rPr lang="en-US" dirty="0" smtClean="0"/>
              <a:t>Reduce </a:t>
            </a:r>
            <a:r>
              <a:rPr lang="en-US" dirty="0"/>
              <a:t>function call per unique </a:t>
            </a:r>
            <a:r>
              <a:rPr lang="en-US" dirty="0" smtClean="0"/>
              <a:t>key </a:t>
            </a:r>
            <a:r>
              <a:rPr lang="en-US" i="1" dirty="0" smtClean="0"/>
              <a:t>k’</a:t>
            </a:r>
            <a:endParaRPr lang="en-US" i="1"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25</a:t>
            </a:fld>
            <a:endParaRPr lang="en-US"/>
          </a:p>
        </p:txBody>
      </p:sp>
    </p:spTree>
    <p:extLst>
      <p:ext uri="{BB962C8B-B14F-4D97-AF65-F5344CB8AC3E}">
        <p14:creationId xmlns:p14="http://schemas.microsoft.com/office/powerpoint/2010/main" val="13078542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Word Counting</a:t>
            </a:r>
            <a:endParaRPr lang="en-US" dirty="0"/>
          </a:p>
        </p:txBody>
      </p:sp>
      <p:sp>
        <p:nvSpPr>
          <p:cNvPr id="5" name="Rectangle 4"/>
          <p:cNvSpPr/>
          <p:nvPr/>
        </p:nvSpPr>
        <p:spPr>
          <a:xfrm>
            <a:off x="228600" y="3468468"/>
            <a:ext cx="1600200" cy="2627531"/>
          </a:xfrm>
          <a:prstGeom prst="rect">
            <a:avLst/>
          </a:prstGeom>
          <a:ln cmpd="sng"/>
        </p:spPr>
        <p:style>
          <a:lnRef idx="2">
            <a:schemeClr val="dk1"/>
          </a:lnRef>
          <a:fillRef idx="1">
            <a:schemeClr val="lt1"/>
          </a:fillRef>
          <a:effectRef idx="0">
            <a:schemeClr val="dk1"/>
          </a:effectRef>
          <a:fontRef idx="minor">
            <a:schemeClr val="dk1"/>
          </a:fontRef>
        </p:style>
        <p:txBody>
          <a:bodyPr rtlCol="0" anchor="ctr"/>
          <a:lstStyle/>
          <a:p>
            <a:pPr algn="just"/>
            <a:r>
              <a:rPr lang="en-US" sz="1100" dirty="0" smtClean="0">
                <a:latin typeface="Arial Narrow" pitchFamily="34" charset="0"/>
                <a:cs typeface="Arial" pitchFamily="34" charset="0"/>
              </a:rPr>
              <a:t>The crew of the space shuttle Endeavor recently returned to Earth as ambassadors, harbingers of a new era of space exploration. Scientists at NASA are saying that the recent assembly of the </a:t>
            </a:r>
            <a:r>
              <a:rPr lang="en-US" sz="1100" dirty="0" err="1" smtClean="0">
                <a:latin typeface="Arial Narrow" pitchFamily="34" charset="0"/>
                <a:cs typeface="Arial" pitchFamily="34" charset="0"/>
              </a:rPr>
              <a:t>Dextre</a:t>
            </a:r>
            <a:r>
              <a:rPr lang="en-US" sz="1100" dirty="0" smtClean="0">
                <a:latin typeface="Arial Narrow" pitchFamily="34" charset="0"/>
                <a:cs typeface="Arial" pitchFamily="34" charset="0"/>
              </a:rPr>
              <a:t> bot is the first step in a long-term space-based man/</a:t>
            </a:r>
            <a:r>
              <a:rPr lang="en-US" sz="1100" dirty="0" err="1" smtClean="0">
                <a:latin typeface="Arial Narrow" pitchFamily="34" charset="0"/>
                <a:cs typeface="Arial" pitchFamily="34" charset="0"/>
              </a:rPr>
              <a:t>mache</a:t>
            </a:r>
            <a:r>
              <a:rPr lang="en-US" sz="1100" dirty="0" smtClean="0">
                <a:latin typeface="Arial Narrow" pitchFamily="34" charset="0"/>
                <a:cs typeface="Arial" pitchFamily="34" charset="0"/>
              </a:rPr>
              <a:t> partnership. '"The work we're doing now -- the robotics we're doing -- is what we're going to need ……………………..</a:t>
            </a:r>
            <a:endParaRPr lang="en-US" sz="1100" dirty="0">
              <a:latin typeface="Arial Narrow" pitchFamily="34" charset="0"/>
              <a:cs typeface="Arial" pitchFamily="34" charset="0"/>
            </a:endParaRPr>
          </a:p>
        </p:txBody>
      </p:sp>
      <p:sp>
        <p:nvSpPr>
          <p:cNvPr id="38" name="TextBox 37"/>
          <p:cNvSpPr txBox="1"/>
          <p:nvPr/>
        </p:nvSpPr>
        <p:spPr>
          <a:xfrm>
            <a:off x="304800" y="6107668"/>
            <a:ext cx="1723549"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Big document</a:t>
            </a:r>
            <a:endParaRPr lang="en-US" b="1" dirty="0">
              <a:solidFill>
                <a:srgbClr val="008000"/>
              </a:solidFill>
              <a:latin typeface="Arial" pitchFamily="34" charset="0"/>
              <a:cs typeface="Arial" pitchFamily="34" charset="0"/>
            </a:endParaRPr>
          </a:p>
        </p:txBody>
      </p:sp>
      <p:sp>
        <p:nvSpPr>
          <p:cNvPr id="47" name="Rectangle 46"/>
          <p:cNvSpPr/>
          <p:nvPr/>
        </p:nvSpPr>
        <p:spPr>
          <a:xfrm>
            <a:off x="2178804" y="3468469"/>
            <a:ext cx="1600200" cy="2590800"/>
          </a:xfrm>
          <a:prstGeom prst="rect">
            <a:avLst/>
          </a:prstGeom>
          <a:ln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(The, 1)</a:t>
            </a:r>
          </a:p>
          <a:p>
            <a:pPr algn="ctr"/>
            <a:r>
              <a:rPr lang="en-US" dirty="0" smtClean="0"/>
              <a:t>(crew, 1)</a:t>
            </a:r>
          </a:p>
          <a:p>
            <a:pPr algn="ctr"/>
            <a:r>
              <a:rPr lang="en-US" dirty="0" smtClean="0"/>
              <a:t>(of, 1)</a:t>
            </a:r>
          </a:p>
          <a:p>
            <a:pPr algn="ctr"/>
            <a:r>
              <a:rPr lang="en-US" dirty="0" smtClean="0"/>
              <a:t>(the, 1)</a:t>
            </a:r>
          </a:p>
          <a:p>
            <a:pPr algn="ctr"/>
            <a:r>
              <a:rPr lang="en-US" dirty="0" smtClean="0"/>
              <a:t>(space, 1)</a:t>
            </a:r>
          </a:p>
          <a:p>
            <a:pPr algn="ctr"/>
            <a:r>
              <a:rPr lang="en-US" dirty="0" smtClean="0"/>
              <a:t>(shuttle, 1)</a:t>
            </a:r>
          </a:p>
          <a:p>
            <a:pPr algn="ctr"/>
            <a:r>
              <a:rPr lang="en-US" dirty="0" smtClean="0"/>
              <a:t>(Endeavor, 1)</a:t>
            </a:r>
          </a:p>
          <a:p>
            <a:pPr algn="ctr"/>
            <a:r>
              <a:rPr lang="en-US" dirty="0" smtClean="0"/>
              <a:t>(recently, 1)</a:t>
            </a:r>
          </a:p>
          <a:p>
            <a:pPr algn="ctr"/>
            <a:r>
              <a:rPr lang="en-US" dirty="0" smtClean="0"/>
              <a:t>….</a:t>
            </a:r>
            <a:endParaRPr lang="en-US" dirty="0"/>
          </a:p>
        </p:txBody>
      </p:sp>
      <p:sp>
        <p:nvSpPr>
          <p:cNvPr id="51" name="Rectangle 50"/>
          <p:cNvSpPr/>
          <p:nvPr/>
        </p:nvSpPr>
        <p:spPr>
          <a:xfrm>
            <a:off x="4160004" y="3468469"/>
            <a:ext cx="1600200" cy="2590800"/>
          </a:xfrm>
          <a:prstGeom prst="rect">
            <a:avLst/>
          </a:prstGeom>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(crew, 1)</a:t>
            </a:r>
          </a:p>
          <a:p>
            <a:pPr algn="ctr"/>
            <a:r>
              <a:rPr lang="en-US" dirty="0" smtClean="0"/>
              <a:t>(crew, 1)</a:t>
            </a:r>
          </a:p>
          <a:p>
            <a:pPr algn="ctr"/>
            <a:r>
              <a:rPr lang="en-US" dirty="0" smtClean="0"/>
              <a:t>(space, 1)</a:t>
            </a:r>
          </a:p>
          <a:p>
            <a:pPr algn="ctr"/>
            <a:r>
              <a:rPr lang="en-US" dirty="0" smtClean="0"/>
              <a:t>(the, 1)</a:t>
            </a:r>
          </a:p>
          <a:p>
            <a:pPr algn="ctr"/>
            <a:r>
              <a:rPr lang="en-US" dirty="0" smtClean="0"/>
              <a:t>(the, 1)</a:t>
            </a:r>
          </a:p>
          <a:p>
            <a:pPr algn="ctr"/>
            <a:r>
              <a:rPr lang="en-US" dirty="0" smtClean="0"/>
              <a:t>(the, 1)</a:t>
            </a:r>
          </a:p>
          <a:p>
            <a:pPr algn="ctr"/>
            <a:r>
              <a:rPr lang="en-US" dirty="0" smtClean="0"/>
              <a:t>(shuttle, 1)</a:t>
            </a:r>
          </a:p>
          <a:p>
            <a:pPr algn="ctr"/>
            <a:r>
              <a:rPr lang="en-US" dirty="0" smtClean="0"/>
              <a:t>(recently, 1)</a:t>
            </a:r>
          </a:p>
          <a:p>
            <a:pPr algn="ctr"/>
            <a:r>
              <a:rPr lang="en-US" dirty="0" smtClean="0"/>
              <a:t>…</a:t>
            </a:r>
          </a:p>
        </p:txBody>
      </p:sp>
      <p:sp>
        <p:nvSpPr>
          <p:cNvPr id="54" name="Rectangle 53"/>
          <p:cNvSpPr/>
          <p:nvPr/>
        </p:nvSpPr>
        <p:spPr>
          <a:xfrm>
            <a:off x="6141204" y="3468469"/>
            <a:ext cx="1600200" cy="2590800"/>
          </a:xfrm>
          <a:prstGeom prst="rect">
            <a:avLst/>
          </a:prstGeom>
          <a:ln cmpd="sng"/>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(crew, 2)</a:t>
            </a:r>
          </a:p>
          <a:p>
            <a:pPr algn="ctr"/>
            <a:r>
              <a:rPr lang="en-US" dirty="0" smtClean="0"/>
              <a:t>(space, 1)</a:t>
            </a:r>
          </a:p>
          <a:p>
            <a:pPr algn="ctr"/>
            <a:r>
              <a:rPr lang="en-US" dirty="0" smtClean="0"/>
              <a:t>(the, 3)</a:t>
            </a:r>
          </a:p>
          <a:p>
            <a:pPr algn="ctr"/>
            <a:r>
              <a:rPr lang="en-US" dirty="0" smtClean="0"/>
              <a:t>(shuttle, 1)</a:t>
            </a:r>
          </a:p>
          <a:p>
            <a:pPr algn="ctr"/>
            <a:r>
              <a:rPr lang="en-US" dirty="0" smtClean="0"/>
              <a:t>(recently, 1)</a:t>
            </a:r>
          </a:p>
          <a:p>
            <a:pPr algn="ctr"/>
            <a:r>
              <a:rPr lang="en-US" dirty="0" smtClean="0"/>
              <a:t>…</a:t>
            </a:r>
          </a:p>
        </p:txBody>
      </p:sp>
      <p:sp>
        <p:nvSpPr>
          <p:cNvPr id="55" name="Rectangle 54"/>
          <p:cNvSpPr/>
          <p:nvPr/>
        </p:nvSpPr>
        <p:spPr>
          <a:xfrm>
            <a:off x="2178804" y="2057400"/>
            <a:ext cx="1600200" cy="1143000"/>
          </a:xfrm>
          <a:prstGeom prst="rect">
            <a:avLst/>
          </a:prstGeom>
          <a:ln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MAP:</a:t>
            </a:r>
          </a:p>
          <a:p>
            <a:pPr algn="ctr"/>
            <a:r>
              <a:rPr lang="en-US" sz="1400" dirty="0" smtClean="0"/>
              <a:t>Read input and produces a set of key-value pairs</a:t>
            </a:r>
            <a:endParaRPr lang="en-US" b="1" dirty="0"/>
          </a:p>
        </p:txBody>
      </p:sp>
      <p:sp>
        <p:nvSpPr>
          <p:cNvPr id="56" name="Rectangle 55"/>
          <p:cNvSpPr/>
          <p:nvPr/>
        </p:nvSpPr>
        <p:spPr>
          <a:xfrm>
            <a:off x="4160004" y="2057400"/>
            <a:ext cx="1600200" cy="1143000"/>
          </a:xfrm>
          <a:prstGeom prst="rect">
            <a:avLst/>
          </a:prstGeom>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Group by key:</a:t>
            </a:r>
          </a:p>
          <a:p>
            <a:pPr algn="ctr"/>
            <a:r>
              <a:rPr lang="en-US" sz="1400" dirty="0" smtClean="0"/>
              <a:t>Collect all pairs with same key</a:t>
            </a:r>
            <a:endParaRPr lang="en-US" b="1" dirty="0"/>
          </a:p>
        </p:txBody>
      </p:sp>
      <p:sp>
        <p:nvSpPr>
          <p:cNvPr id="57" name="Rectangle 56"/>
          <p:cNvSpPr/>
          <p:nvPr/>
        </p:nvSpPr>
        <p:spPr>
          <a:xfrm>
            <a:off x="6141204" y="2057400"/>
            <a:ext cx="1600200" cy="1143000"/>
          </a:xfrm>
          <a:prstGeom prst="rect">
            <a:avLst/>
          </a:prstGeom>
          <a:ln cmpd="sng"/>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t>Reduce:</a:t>
            </a:r>
          </a:p>
          <a:p>
            <a:pPr algn="ctr"/>
            <a:r>
              <a:rPr lang="en-US" sz="1400" dirty="0" smtClean="0"/>
              <a:t>Collect all values belonging to the key and output</a:t>
            </a:r>
            <a:endParaRPr lang="en-US" b="1" dirty="0"/>
          </a:p>
        </p:txBody>
      </p:sp>
      <p:sp>
        <p:nvSpPr>
          <p:cNvPr id="58" name="TextBox 57"/>
          <p:cNvSpPr txBox="1"/>
          <p:nvPr/>
        </p:nvSpPr>
        <p:spPr>
          <a:xfrm>
            <a:off x="2362200" y="6107668"/>
            <a:ext cx="1424301"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(key, value)</a:t>
            </a:r>
            <a:endParaRPr lang="en-US" b="1" dirty="0">
              <a:solidFill>
                <a:srgbClr val="008000"/>
              </a:solidFill>
              <a:latin typeface="Arial" pitchFamily="34" charset="0"/>
              <a:cs typeface="Arial" pitchFamily="34" charset="0"/>
            </a:endParaRPr>
          </a:p>
        </p:txBody>
      </p:sp>
      <p:sp>
        <p:nvSpPr>
          <p:cNvPr id="59" name="TextBox 58"/>
          <p:cNvSpPr txBox="1"/>
          <p:nvPr/>
        </p:nvSpPr>
        <p:spPr>
          <a:xfrm>
            <a:off x="2012196" y="1411069"/>
            <a:ext cx="2133600" cy="646331"/>
          </a:xfrm>
          <a:prstGeom prst="rect">
            <a:avLst/>
          </a:prstGeom>
          <a:noFill/>
        </p:spPr>
        <p:txBody>
          <a:bodyPr wrap="square" rtlCol="0">
            <a:spAutoFit/>
          </a:bodyPr>
          <a:lstStyle/>
          <a:p>
            <a:pPr algn="ctr"/>
            <a:r>
              <a:rPr lang="en-US" b="1" dirty="0" smtClean="0">
                <a:latin typeface="Arial" pitchFamily="34" charset="0"/>
                <a:cs typeface="Arial" pitchFamily="34" charset="0"/>
              </a:rPr>
              <a:t>Provided by the programmer</a:t>
            </a:r>
            <a:endParaRPr lang="en-US" b="1" dirty="0">
              <a:latin typeface="Arial" pitchFamily="34" charset="0"/>
              <a:cs typeface="Arial" pitchFamily="34" charset="0"/>
            </a:endParaRPr>
          </a:p>
        </p:txBody>
      </p:sp>
      <p:sp>
        <p:nvSpPr>
          <p:cNvPr id="60" name="TextBox 59"/>
          <p:cNvSpPr txBox="1"/>
          <p:nvPr/>
        </p:nvSpPr>
        <p:spPr>
          <a:xfrm>
            <a:off x="6019800" y="1411069"/>
            <a:ext cx="2133600" cy="646331"/>
          </a:xfrm>
          <a:prstGeom prst="rect">
            <a:avLst/>
          </a:prstGeom>
          <a:noFill/>
        </p:spPr>
        <p:txBody>
          <a:bodyPr wrap="square" rtlCol="0">
            <a:spAutoFit/>
          </a:bodyPr>
          <a:lstStyle/>
          <a:p>
            <a:pPr algn="ctr"/>
            <a:r>
              <a:rPr lang="en-US" b="1" dirty="0" smtClean="0">
                <a:latin typeface="Arial" pitchFamily="34" charset="0"/>
                <a:cs typeface="Arial" pitchFamily="34" charset="0"/>
              </a:rPr>
              <a:t>Provided by the programmer</a:t>
            </a:r>
            <a:endParaRPr lang="en-US" b="1" dirty="0">
              <a:latin typeface="Arial" pitchFamily="34" charset="0"/>
              <a:cs typeface="Arial" pitchFamily="34" charset="0"/>
            </a:endParaRPr>
          </a:p>
        </p:txBody>
      </p:sp>
      <p:sp>
        <p:nvSpPr>
          <p:cNvPr id="65" name="TextBox 64"/>
          <p:cNvSpPr txBox="1"/>
          <p:nvPr/>
        </p:nvSpPr>
        <p:spPr>
          <a:xfrm>
            <a:off x="6252907" y="6107668"/>
            <a:ext cx="1424301"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(key, value)</a:t>
            </a:r>
            <a:endParaRPr lang="en-US" b="1" dirty="0">
              <a:solidFill>
                <a:srgbClr val="008000"/>
              </a:solidFill>
              <a:latin typeface="Arial" pitchFamily="34" charset="0"/>
              <a:cs typeface="Arial" pitchFamily="34" charset="0"/>
            </a:endParaRPr>
          </a:p>
        </p:txBody>
      </p:sp>
      <p:sp>
        <p:nvSpPr>
          <p:cNvPr id="66" name="TextBox 65"/>
          <p:cNvSpPr txBox="1"/>
          <p:nvPr/>
        </p:nvSpPr>
        <p:spPr>
          <a:xfrm>
            <a:off x="4343400" y="6107668"/>
            <a:ext cx="1424301"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(key, value)</a:t>
            </a:r>
            <a:endParaRPr lang="en-US" b="1" dirty="0">
              <a:solidFill>
                <a:srgbClr val="008000"/>
              </a:solidFill>
              <a:latin typeface="Arial" pitchFamily="34" charset="0"/>
              <a:cs typeface="Arial" pitchFamily="34" charset="0"/>
            </a:endParaRPr>
          </a:p>
        </p:txBody>
      </p:sp>
      <p:grpSp>
        <p:nvGrpSpPr>
          <p:cNvPr id="3" name="Group 68"/>
          <p:cNvGrpSpPr/>
          <p:nvPr/>
        </p:nvGrpSpPr>
        <p:grpSpPr>
          <a:xfrm>
            <a:off x="8001000" y="3200400"/>
            <a:ext cx="762000" cy="3200400"/>
            <a:chOff x="8001000" y="1752600"/>
            <a:chExt cx="762000" cy="3200400"/>
          </a:xfrm>
        </p:grpSpPr>
        <p:sp>
          <p:nvSpPr>
            <p:cNvPr id="64" name="TextBox 63"/>
            <p:cNvSpPr txBox="1"/>
            <p:nvPr/>
          </p:nvSpPr>
          <p:spPr>
            <a:xfrm rot="16200000">
              <a:off x="7070789" y="2911411"/>
              <a:ext cx="2686954" cy="369332"/>
            </a:xfrm>
            <a:prstGeom prst="rect">
              <a:avLst/>
            </a:prstGeom>
            <a:noFill/>
            <a:ln cmpd="sng">
              <a:solidFill>
                <a:schemeClr val="tx1"/>
              </a:solidFill>
            </a:ln>
          </p:spPr>
          <p:txBody>
            <a:bodyPr wrap="none" rtlCol="0">
              <a:spAutoFit/>
            </a:bodyPr>
            <a:lstStyle/>
            <a:p>
              <a:r>
                <a:rPr lang="en-US" dirty="0" smtClean="0"/>
                <a:t>Sequentially read the data</a:t>
              </a:r>
              <a:endParaRPr lang="en-US" dirty="0"/>
            </a:p>
          </p:txBody>
        </p:sp>
        <p:sp>
          <p:nvSpPr>
            <p:cNvPr id="67" name="Down Arrow 66"/>
            <p:cNvSpPr/>
            <p:nvPr/>
          </p:nvSpPr>
          <p:spPr>
            <a:xfrm>
              <a:off x="8001000" y="1752600"/>
              <a:ext cx="762000" cy="3200400"/>
            </a:xfrm>
            <a:prstGeom prst="downArrow">
              <a:avLst/>
            </a:prstGeom>
            <a:ln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8" name="TextBox 67"/>
            <p:cNvSpPr txBox="1"/>
            <p:nvPr/>
          </p:nvSpPr>
          <p:spPr>
            <a:xfrm rot="16200000">
              <a:off x="7119681" y="3059689"/>
              <a:ext cx="2542684" cy="369332"/>
            </a:xfrm>
            <a:prstGeom prst="rect">
              <a:avLst/>
            </a:prstGeom>
            <a:noFill/>
            <a:ln cmpd="sng">
              <a:noFill/>
            </a:ln>
          </p:spPr>
          <p:txBody>
            <a:bodyPr wrap="none" rtlCol="0">
              <a:spAutoFit/>
            </a:bodyPr>
            <a:lstStyle/>
            <a:p>
              <a:r>
                <a:rPr lang="en-US" b="1" dirty="0" smtClean="0">
                  <a:solidFill>
                    <a:schemeClr val="bg1"/>
                  </a:solidFill>
                </a:rPr>
                <a:t>Only  </a:t>
              </a:r>
              <a:r>
                <a:rPr lang="en-US" dirty="0" smtClean="0">
                  <a:solidFill>
                    <a:schemeClr val="bg1"/>
                  </a:solidFill>
                </a:rPr>
                <a:t>  sequential    reads</a:t>
              </a:r>
              <a:endParaRPr lang="en-US" dirty="0">
                <a:solidFill>
                  <a:schemeClr val="bg1"/>
                </a:solidFill>
              </a:endParaRPr>
            </a:p>
          </p:txBody>
        </p:sp>
      </p:grpSp>
      <p:grpSp>
        <p:nvGrpSpPr>
          <p:cNvPr id="4" name="Group 76"/>
          <p:cNvGrpSpPr/>
          <p:nvPr/>
        </p:nvGrpSpPr>
        <p:grpSpPr>
          <a:xfrm>
            <a:off x="2102665" y="4056286"/>
            <a:ext cx="1707335" cy="1104600"/>
            <a:chOff x="179559" y="4370559"/>
            <a:chExt cx="1707335" cy="1104600"/>
          </a:xfrm>
        </p:grpSpPr>
        <p:cxnSp>
          <p:nvCxnSpPr>
            <p:cNvPr id="78" name="Straight Connector 77"/>
            <p:cNvCxnSpPr/>
            <p:nvPr/>
          </p:nvCxnSpPr>
          <p:spPr>
            <a:xfrm>
              <a:off x="179559" y="5473571"/>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cxnSp>
          <p:nvCxnSpPr>
            <p:cNvPr id="79" name="Straight Connector 78"/>
            <p:cNvCxnSpPr/>
            <p:nvPr/>
          </p:nvCxnSpPr>
          <p:spPr>
            <a:xfrm>
              <a:off x="210494" y="4938583"/>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cxnSp>
          <p:nvCxnSpPr>
            <p:cNvPr id="80" name="Straight Connector 79"/>
            <p:cNvCxnSpPr/>
            <p:nvPr/>
          </p:nvCxnSpPr>
          <p:spPr>
            <a:xfrm>
              <a:off x="210494" y="4370559"/>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grpSp>
      <p:grpSp>
        <p:nvGrpSpPr>
          <p:cNvPr id="6" name="Group 80"/>
          <p:cNvGrpSpPr/>
          <p:nvPr/>
        </p:nvGrpSpPr>
        <p:grpSpPr>
          <a:xfrm>
            <a:off x="4114800" y="4371984"/>
            <a:ext cx="1707335" cy="782628"/>
            <a:chOff x="179559" y="4627743"/>
            <a:chExt cx="1707335" cy="782628"/>
          </a:xfrm>
        </p:grpSpPr>
        <p:cxnSp>
          <p:nvCxnSpPr>
            <p:cNvPr id="82" name="Straight Connector 81"/>
            <p:cNvCxnSpPr/>
            <p:nvPr/>
          </p:nvCxnSpPr>
          <p:spPr>
            <a:xfrm>
              <a:off x="179559" y="5408783"/>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cxnSp>
          <p:nvCxnSpPr>
            <p:cNvPr id="84" name="Straight Connector 83"/>
            <p:cNvCxnSpPr/>
            <p:nvPr/>
          </p:nvCxnSpPr>
          <p:spPr>
            <a:xfrm>
              <a:off x="210494" y="4627743"/>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grpSp>
      <p:grpSp>
        <p:nvGrpSpPr>
          <p:cNvPr id="7" name="Group 84"/>
          <p:cNvGrpSpPr/>
          <p:nvPr/>
        </p:nvGrpSpPr>
        <p:grpSpPr>
          <a:xfrm>
            <a:off x="152400" y="4021245"/>
            <a:ext cx="1707335" cy="1104600"/>
            <a:chOff x="179559" y="4370559"/>
            <a:chExt cx="1707335" cy="1104600"/>
          </a:xfrm>
        </p:grpSpPr>
        <p:cxnSp>
          <p:nvCxnSpPr>
            <p:cNvPr id="86" name="Straight Connector 85"/>
            <p:cNvCxnSpPr/>
            <p:nvPr/>
          </p:nvCxnSpPr>
          <p:spPr>
            <a:xfrm>
              <a:off x="179559" y="5473571"/>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cxnSp>
          <p:nvCxnSpPr>
            <p:cNvPr id="87" name="Straight Connector 86"/>
            <p:cNvCxnSpPr/>
            <p:nvPr/>
          </p:nvCxnSpPr>
          <p:spPr>
            <a:xfrm>
              <a:off x="210494" y="4916281"/>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cxnSp>
          <p:nvCxnSpPr>
            <p:cNvPr id="88" name="Straight Connector 87"/>
            <p:cNvCxnSpPr/>
            <p:nvPr/>
          </p:nvCxnSpPr>
          <p:spPr>
            <a:xfrm>
              <a:off x="210494" y="4370559"/>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grpSp>
      <p:grpSp>
        <p:nvGrpSpPr>
          <p:cNvPr id="8" name="Group 97"/>
          <p:cNvGrpSpPr/>
          <p:nvPr/>
        </p:nvGrpSpPr>
        <p:grpSpPr>
          <a:xfrm>
            <a:off x="3810000" y="3886200"/>
            <a:ext cx="228600" cy="1600200"/>
            <a:chOff x="3810000" y="4114800"/>
            <a:chExt cx="228600" cy="1600200"/>
          </a:xfrm>
        </p:grpSpPr>
        <p:cxnSp>
          <p:nvCxnSpPr>
            <p:cNvPr id="90" name="Straight Connector 89"/>
            <p:cNvCxnSpPr/>
            <p:nvPr/>
          </p:nvCxnSpPr>
          <p:spPr>
            <a:xfrm rot="16200000" flipH="1">
              <a:off x="3619500" y="4381500"/>
              <a:ext cx="685800" cy="152400"/>
            </a:xfrm>
            <a:prstGeom prst="line">
              <a:avLst/>
            </a:prstGeom>
            <a:ln cmpd="sng"/>
          </p:spPr>
          <p:style>
            <a:lnRef idx="2">
              <a:schemeClr val="dk1"/>
            </a:lnRef>
            <a:fillRef idx="0">
              <a:schemeClr val="dk1"/>
            </a:fillRef>
            <a:effectRef idx="1">
              <a:schemeClr val="dk1"/>
            </a:effectRef>
            <a:fontRef idx="minor">
              <a:schemeClr val="tx1"/>
            </a:fontRef>
          </p:style>
        </p:cxnSp>
        <p:cxnSp>
          <p:nvCxnSpPr>
            <p:cNvPr id="92" name="Straight Connector 91"/>
            <p:cNvCxnSpPr/>
            <p:nvPr/>
          </p:nvCxnSpPr>
          <p:spPr>
            <a:xfrm rot="5400000" flipH="1" flipV="1">
              <a:off x="3505200" y="5181600"/>
              <a:ext cx="914400" cy="152400"/>
            </a:xfrm>
            <a:prstGeom prst="line">
              <a:avLst/>
            </a:prstGeom>
            <a:ln cmpd="sng"/>
          </p:spPr>
          <p:style>
            <a:lnRef idx="2">
              <a:schemeClr val="dk1"/>
            </a:lnRef>
            <a:fillRef idx="0">
              <a:schemeClr val="dk1"/>
            </a:fillRef>
            <a:effectRef idx="1">
              <a:schemeClr val="dk1"/>
            </a:effectRef>
            <a:fontRef idx="minor">
              <a:schemeClr val="tx1"/>
            </a:fontRef>
          </p:style>
        </p:cxnSp>
        <p:cxnSp>
          <p:nvCxnSpPr>
            <p:cNvPr id="94" name="Straight Connector 93"/>
            <p:cNvCxnSpPr/>
            <p:nvPr/>
          </p:nvCxnSpPr>
          <p:spPr>
            <a:xfrm rot="5400000" flipH="1" flipV="1">
              <a:off x="3657600" y="4953000"/>
              <a:ext cx="533400" cy="228600"/>
            </a:xfrm>
            <a:prstGeom prst="line">
              <a:avLst/>
            </a:prstGeom>
            <a:ln cmpd="sng"/>
          </p:spPr>
          <p:style>
            <a:lnRef idx="2">
              <a:schemeClr val="dk1"/>
            </a:lnRef>
            <a:fillRef idx="0">
              <a:schemeClr val="dk1"/>
            </a:fillRef>
            <a:effectRef idx="1">
              <a:schemeClr val="dk1"/>
            </a:effectRef>
            <a:fontRef idx="minor">
              <a:schemeClr val="tx1"/>
            </a:fontRef>
          </p:style>
        </p:cxnSp>
        <p:cxnSp>
          <p:nvCxnSpPr>
            <p:cNvPr id="96" name="Straight Connector 95"/>
            <p:cNvCxnSpPr/>
            <p:nvPr/>
          </p:nvCxnSpPr>
          <p:spPr>
            <a:xfrm rot="16200000" flipH="1">
              <a:off x="3733800" y="4495800"/>
              <a:ext cx="381000" cy="228600"/>
            </a:xfrm>
            <a:prstGeom prst="line">
              <a:avLst/>
            </a:prstGeom>
            <a:ln cmpd="sng"/>
          </p:spPr>
          <p:style>
            <a:lnRef idx="2">
              <a:schemeClr val="dk1"/>
            </a:lnRef>
            <a:fillRef idx="0">
              <a:schemeClr val="dk1"/>
            </a:fillRef>
            <a:effectRef idx="1">
              <a:schemeClr val="dk1"/>
            </a:effectRef>
            <a:fontRef idx="minor">
              <a:schemeClr val="tx1"/>
            </a:fontRef>
          </p:style>
        </p:cxnSp>
      </p:grpSp>
      <p:sp>
        <p:nvSpPr>
          <p:cNvPr id="10" name="Footer Placeholder 9"/>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1" name="Slide Number Placeholder 10"/>
          <p:cNvSpPr>
            <a:spLocks noGrp="1"/>
          </p:cNvSpPr>
          <p:nvPr>
            <p:ph type="sldNum" sz="quarter" idx="12"/>
          </p:nvPr>
        </p:nvSpPr>
        <p:spPr/>
        <p:txBody>
          <a:bodyPr/>
          <a:lstStyle/>
          <a:p>
            <a:fld id="{19B12225-5612-419B-A8D5-4B8EEE4C217E}" type="slidenum">
              <a:rPr lang="en-US" smtClean="0"/>
              <a:pPr/>
              <a:t>26</a:t>
            </a:fld>
            <a:endParaRPr lang="en-US"/>
          </a:p>
        </p:txBody>
      </p:sp>
    </p:spTree>
    <p:extLst>
      <p:ext uri="{BB962C8B-B14F-4D97-AF65-F5344CB8AC3E}">
        <p14:creationId xmlns:p14="http://schemas.microsoft.com/office/powerpoint/2010/main" val="262676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1" grpId="0" animBg="1"/>
      <p:bldP spid="54" grpId="0" animBg="1"/>
      <p:bldP spid="55" grpId="0" animBg="1"/>
      <p:bldP spid="56" grpId="0" animBg="1"/>
      <p:bldP spid="57" grpId="0" animBg="1"/>
      <p:bldP spid="58" grpId="0"/>
      <p:bldP spid="59" grpId="0"/>
      <p:bldP spid="60" grpId="0"/>
      <p:bldP spid="65" grpId="0"/>
      <p:bldP spid="6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t>Word Count </a:t>
            </a:r>
            <a:r>
              <a:rPr lang="en-US" dirty="0" smtClean="0"/>
              <a:t>Using </a:t>
            </a:r>
            <a:r>
              <a:rPr lang="en-US" dirty="0" err="1"/>
              <a:t>MapReduce</a:t>
            </a:r>
            <a:endParaRPr lang="en-US" dirty="0"/>
          </a:p>
        </p:txBody>
      </p:sp>
      <p:sp>
        <p:nvSpPr>
          <p:cNvPr id="89091" name="Rectangle 3"/>
          <p:cNvSpPr>
            <a:spLocks noGrp="1" noChangeArrowheads="1"/>
          </p:cNvSpPr>
          <p:nvPr>
            <p:ph type="body" idx="1"/>
          </p:nvPr>
        </p:nvSpPr>
        <p:spPr>
          <a:xfrm>
            <a:off x="566738" y="1752600"/>
            <a:ext cx="8001000" cy="2057400"/>
          </a:xfrm>
        </p:spPr>
        <p:txBody>
          <a:bodyPr>
            <a:normAutofit/>
          </a:bodyPr>
          <a:lstStyle/>
          <a:p>
            <a:pPr>
              <a:buFont typeface="Wingdings" pitchFamily="2" charset="2"/>
              <a:buNone/>
            </a:pPr>
            <a:r>
              <a:rPr lang="en-US" sz="2000" b="1" dirty="0">
                <a:latin typeface="Courier New" pitchFamily="49" charset="0"/>
                <a:cs typeface="Courier New" pitchFamily="49" charset="0"/>
              </a:rPr>
              <a:t>map(key, value):</a:t>
            </a:r>
          </a:p>
          <a:p>
            <a:pPr>
              <a:buFont typeface="Wingdings" pitchFamily="2" charset="2"/>
              <a:buNone/>
            </a:pPr>
            <a:r>
              <a:rPr lang="en-US" sz="2000" dirty="0">
                <a:latin typeface="Courier New" pitchFamily="49" charset="0"/>
                <a:cs typeface="Courier New" pitchFamily="49" charset="0"/>
              </a:rPr>
              <a:t>// key: document name; value: text of </a:t>
            </a:r>
            <a:r>
              <a:rPr lang="en-US" sz="2000" dirty="0" smtClean="0">
                <a:latin typeface="Courier New" pitchFamily="49" charset="0"/>
                <a:cs typeface="Courier New" pitchFamily="49" charset="0"/>
              </a:rPr>
              <a:t>the document</a:t>
            </a:r>
            <a:endParaRPr lang="en-US" sz="2000" dirty="0">
              <a:latin typeface="Courier New" pitchFamily="49" charset="0"/>
              <a:cs typeface="Courier New" pitchFamily="49" charset="0"/>
            </a:endParaRPr>
          </a:p>
          <a:p>
            <a:pPr>
              <a:buFont typeface="Wingdings" pitchFamily="2" charset="2"/>
              <a:buNone/>
            </a:pPr>
            <a:r>
              <a:rPr lang="en-US" sz="2000" dirty="0">
                <a:latin typeface="Courier New" pitchFamily="49" charset="0"/>
                <a:cs typeface="Courier New" pitchFamily="49" charset="0"/>
              </a:rPr>
              <a:t>	for each word w in value:</a:t>
            </a:r>
          </a:p>
          <a:p>
            <a:pPr>
              <a:buFont typeface="Wingdings" pitchFamily="2" charset="2"/>
              <a:buNone/>
            </a:pPr>
            <a:r>
              <a:rPr lang="en-US" sz="2000" dirty="0">
                <a:latin typeface="Courier New" pitchFamily="49" charset="0"/>
                <a:cs typeface="Courier New" pitchFamily="49" charset="0"/>
              </a:rPr>
              <a:t>		emit(w, 1)</a:t>
            </a:r>
          </a:p>
          <a:p>
            <a:pPr>
              <a:buFont typeface="Wingdings" pitchFamily="2" charset="2"/>
              <a:buNone/>
            </a:pPr>
            <a:endParaRPr lang="en-US" sz="2000" dirty="0">
              <a:latin typeface="Courier New" pitchFamily="49" charset="0"/>
              <a:cs typeface="Courier New" pitchFamily="49" charset="0"/>
            </a:endParaRPr>
          </a:p>
        </p:txBody>
      </p:sp>
      <p:sp>
        <p:nvSpPr>
          <p:cNvPr id="89092" name="Rectangle 4"/>
          <p:cNvSpPr>
            <a:spLocks noChangeArrowheads="1"/>
          </p:cNvSpPr>
          <p:nvPr/>
        </p:nvSpPr>
        <p:spPr bwMode="auto">
          <a:xfrm>
            <a:off x="609600" y="3810000"/>
            <a:ext cx="7772400" cy="1938992"/>
          </a:xfrm>
          <a:prstGeom prst="rect">
            <a:avLst/>
          </a:prstGeom>
          <a:noFill/>
          <a:ln w="9525">
            <a:noFill/>
            <a:miter lim="800000"/>
            <a:headEnd/>
            <a:tailEnd/>
          </a:ln>
          <a:effectLst/>
        </p:spPr>
        <p:txBody>
          <a:bodyPr>
            <a:spAutoFit/>
          </a:bodyPr>
          <a:lstStyle/>
          <a:p>
            <a:r>
              <a:rPr lang="en-US" sz="2000" b="1" dirty="0">
                <a:latin typeface="Courier New" pitchFamily="49" charset="0"/>
                <a:cs typeface="Courier New" pitchFamily="49" charset="0"/>
              </a:rPr>
              <a:t>reduce(key, values):</a:t>
            </a:r>
          </a:p>
          <a:p>
            <a:r>
              <a:rPr lang="en-US" sz="2000" dirty="0">
                <a:latin typeface="Courier New" pitchFamily="49" charset="0"/>
                <a:cs typeface="Courier New" pitchFamily="49" charset="0"/>
              </a:rPr>
              <a:t>// key: a word; value: an </a:t>
            </a:r>
            <a:r>
              <a:rPr lang="en-US" sz="2000" dirty="0" err="1">
                <a:latin typeface="Courier New" pitchFamily="49" charset="0"/>
                <a:cs typeface="Courier New" pitchFamily="49" charset="0"/>
              </a:rPr>
              <a:t>iterator</a:t>
            </a:r>
            <a:r>
              <a:rPr lang="en-US" sz="2000" dirty="0">
                <a:latin typeface="Courier New" pitchFamily="49" charset="0"/>
                <a:cs typeface="Courier New" pitchFamily="49" charset="0"/>
              </a:rPr>
              <a:t> over counts</a:t>
            </a:r>
          </a:p>
          <a:p>
            <a:r>
              <a:rPr lang="en-US" sz="2000" dirty="0">
                <a:latin typeface="Courier New" pitchFamily="49" charset="0"/>
                <a:cs typeface="Courier New" pitchFamily="49" charset="0"/>
              </a:rPr>
              <a:t>	result = 0</a:t>
            </a:r>
          </a:p>
          <a:p>
            <a:r>
              <a:rPr lang="en-US" sz="2000" dirty="0">
                <a:latin typeface="Courier New" pitchFamily="49" charset="0"/>
                <a:cs typeface="Courier New" pitchFamily="49" charset="0"/>
              </a:rPr>
              <a:t>	for each count v in values:</a:t>
            </a:r>
          </a:p>
          <a:p>
            <a:r>
              <a:rPr lang="en-US" sz="2000" dirty="0">
                <a:latin typeface="Courier New" pitchFamily="49" charset="0"/>
                <a:cs typeface="Courier New" pitchFamily="49" charset="0"/>
              </a:rPr>
              <a:t>		result += v</a:t>
            </a:r>
          </a:p>
          <a:p>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emit(key, result</a:t>
            </a:r>
            <a:r>
              <a:rPr lang="en-US" sz="2000" dirty="0">
                <a:latin typeface="Courier New" pitchFamily="49" charset="0"/>
                <a:cs typeface="Courier New" pitchFamily="49" charset="0"/>
              </a:rPr>
              <a:t>)</a:t>
            </a:r>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27</a:t>
            </a:fld>
            <a:endParaRPr lang="en-US"/>
          </a:p>
        </p:txBody>
      </p:sp>
    </p:spTree>
    <p:extLst>
      <p:ext uri="{BB962C8B-B14F-4D97-AF65-F5344CB8AC3E}">
        <p14:creationId xmlns:p14="http://schemas.microsoft.com/office/powerpoint/2010/main" val="223760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p:bldP spid="8909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p:txBody>
          <a:bodyPr>
            <a:normAutofit/>
          </a:bodyPr>
          <a:lstStyle/>
          <a:p>
            <a:r>
              <a:rPr lang="en-GB" dirty="0" smtClean="0"/>
              <a:t>Map-Reduce: Environment</a:t>
            </a:r>
            <a:endParaRPr lang="en-GB" dirty="0"/>
          </a:p>
        </p:txBody>
      </p:sp>
      <p:sp>
        <p:nvSpPr>
          <p:cNvPr id="17410" name="Rectangle 2"/>
          <p:cNvSpPr>
            <a:spLocks noGrp="1" noChangeArrowheads="1"/>
          </p:cNvSpPr>
          <p:nvPr>
            <p:ph type="body" idx="1"/>
          </p:nvPr>
        </p:nvSpPr>
        <p:spPr/>
        <p:txBody>
          <a:bodyPr>
            <a:normAutofit/>
          </a:bodyPr>
          <a:lstStyle/>
          <a:p>
            <a:pPr marL="118872" indent="0">
              <a:buNone/>
            </a:pPr>
            <a:r>
              <a:rPr lang="en-GB" b="1" dirty="0" smtClean="0">
                <a:solidFill>
                  <a:srgbClr val="0000FF"/>
                </a:solidFill>
              </a:rPr>
              <a:t>Map-Reduce environment takes care of:</a:t>
            </a:r>
          </a:p>
          <a:p>
            <a:r>
              <a:rPr lang="en-GB" dirty="0" smtClean="0">
                <a:solidFill>
                  <a:schemeClr val="accent4"/>
                </a:solidFill>
              </a:rPr>
              <a:t>Partitioning</a:t>
            </a:r>
            <a:r>
              <a:rPr lang="en-GB" dirty="0" smtClean="0"/>
              <a:t> the input data</a:t>
            </a:r>
          </a:p>
          <a:p>
            <a:r>
              <a:rPr lang="en-GB" dirty="0" smtClean="0">
                <a:solidFill>
                  <a:schemeClr val="accent4"/>
                </a:solidFill>
              </a:rPr>
              <a:t>Scheduling</a:t>
            </a:r>
            <a:r>
              <a:rPr lang="en-GB" dirty="0" smtClean="0"/>
              <a:t> the program’s execution across a </a:t>
            </a:r>
            <a:br>
              <a:rPr lang="en-GB" dirty="0" smtClean="0"/>
            </a:br>
            <a:r>
              <a:rPr lang="en-GB" dirty="0" smtClean="0"/>
              <a:t>set of machines</a:t>
            </a:r>
          </a:p>
          <a:p>
            <a:r>
              <a:rPr lang="en-GB" dirty="0" smtClean="0"/>
              <a:t>Performing the </a:t>
            </a:r>
            <a:r>
              <a:rPr lang="en-GB" b="1" dirty="0" smtClean="0">
                <a:solidFill>
                  <a:schemeClr val="accent4"/>
                </a:solidFill>
              </a:rPr>
              <a:t>group by key</a:t>
            </a:r>
            <a:r>
              <a:rPr lang="en-GB" dirty="0" smtClean="0"/>
              <a:t> step</a:t>
            </a:r>
          </a:p>
          <a:p>
            <a:r>
              <a:rPr lang="en-GB" dirty="0" smtClean="0"/>
              <a:t>Handling machine </a:t>
            </a:r>
            <a:r>
              <a:rPr lang="en-GB" dirty="0" smtClean="0">
                <a:solidFill>
                  <a:schemeClr val="accent4"/>
                </a:solidFill>
              </a:rPr>
              <a:t>failures</a:t>
            </a:r>
            <a:endParaRPr lang="en-GB" dirty="0" smtClean="0"/>
          </a:p>
          <a:p>
            <a:r>
              <a:rPr lang="en-GB" dirty="0" smtClean="0"/>
              <a:t>Managing required inter-machine </a:t>
            </a:r>
            <a:r>
              <a:rPr lang="en-GB" dirty="0" smtClean="0">
                <a:solidFill>
                  <a:schemeClr val="accent4"/>
                </a:solidFill>
              </a:rPr>
              <a:t>communication</a:t>
            </a:r>
            <a:endParaRPr lang="en-GB" dirty="0" smtClean="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28</a:t>
            </a:fld>
            <a:endParaRPr lang="en-US"/>
          </a:p>
        </p:txBody>
      </p:sp>
    </p:spTree>
    <p:extLst>
      <p:ext uri="{BB962C8B-B14F-4D97-AF65-F5344CB8AC3E}">
        <p14:creationId xmlns:p14="http://schemas.microsoft.com/office/powerpoint/2010/main" val="121201904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A diagram</a:t>
            </a:r>
            <a:endParaRPr lang="en-US" dirty="0"/>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1" name="Slide Number Placeholder 10"/>
          <p:cNvSpPr>
            <a:spLocks noGrp="1"/>
          </p:cNvSpPr>
          <p:nvPr>
            <p:ph type="sldNum" sz="quarter" idx="12"/>
          </p:nvPr>
        </p:nvSpPr>
        <p:spPr/>
        <p:txBody>
          <a:bodyPr/>
          <a:lstStyle/>
          <a:p>
            <a:fld id="{19B12225-5612-419B-A8D5-4B8EEE4C217E}" type="slidenum">
              <a:rPr lang="en-US" smtClean="0"/>
              <a:pPr/>
              <a:t>29</a:t>
            </a:fld>
            <a:endParaRPr lang="en-US"/>
          </a:p>
        </p:txBody>
      </p:sp>
      <p:pic>
        <p:nvPicPr>
          <p:cNvPr id="4" name="Picture 6" descr="index-auto-0007-0001"/>
          <p:cNvPicPr>
            <a:picLocks noChangeAspect="1" noChangeArrowheads="1"/>
          </p:cNvPicPr>
          <p:nvPr/>
        </p:nvPicPr>
        <p:blipFill>
          <a:blip r:embed="rId2" cstate="print"/>
          <a:srcRect/>
          <a:stretch>
            <a:fillRect/>
          </a:stretch>
        </p:blipFill>
        <p:spPr bwMode="auto">
          <a:xfrm>
            <a:off x="918210" y="1219200"/>
            <a:ext cx="7844790" cy="5410200"/>
          </a:xfrm>
          <a:prstGeom prst="rect">
            <a:avLst/>
          </a:prstGeom>
          <a:noFill/>
        </p:spPr>
      </p:pic>
      <p:sp>
        <p:nvSpPr>
          <p:cNvPr id="5" name="TextBox 4"/>
          <p:cNvSpPr txBox="1"/>
          <p:nvPr/>
        </p:nvSpPr>
        <p:spPr>
          <a:xfrm>
            <a:off x="2143046" y="1371600"/>
            <a:ext cx="1576072" cy="369332"/>
          </a:xfrm>
          <a:prstGeom prst="rect">
            <a:avLst/>
          </a:prstGeom>
          <a:noFill/>
        </p:spPr>
        <p:txBody>
          <a:bodyPr wrap="none" rtlCol="0">
            <a:spAutoFit/>
          </a:bodyPr>
          <a:lstStyle/>
          <a:p>
            <a:r>
              <a:rPr lang="en-US" b="1" dirty="0" smtClean="0"/>
              <a:t>Big document</a:t>
            </a:r>
            <a:endParaRPr lang="en-US" b="1" dirty="0"/>
          </a:p>
        </p:txBody>
      </p:sp>
      <p:sp>
        <p:nvSpPr>
          <p:cNvPr id="8" name="Rectangle 7"/>
          <p:cNvSpPr/>
          <p:nvPr/>
        </p:nvSpPr>
        <p:spPr>
          <a:xfrm>
            <a:off x="232410" y="1752600"/>
            <a:ext cx="1672590" cy="1143000"/>
          </a:xfrm>
          <a:prstGeom prst="rect">
            <a:avLst/>
          </a:prstGeom>
          <a:ln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MAP:</a:t>
            </a:r>
          </a:p>
          <a:p>
            <a:pPr algn="ctr"/>
            <a:r>
              <a:rPr lang="en-US" sz="1400" dirty="0" smtClean="0"/>
              <a:t>Read input and produces a set of key-value pairs</a:t>
            </a:r>
            <a:endParaRPr lang="en-US" b="1" dirty="0"/>
          </a:p>
        </p:txBody>
      </p:sp>
      <p:sp>
        <p:nvSpPr>
          <p:cNvPr id="9" name="Rectangle 8"/>
          <p:cNvSpPr/>
          <p:nvPr/>
        </p:nvSpPr>
        <p:spPr>
          <a:xfrm>
            <a:off x="232410" y="3429000"/>
            <a:ext cx="1672590" cy="1371600"/>
          </a:xfrm>
          <a:prstGeom prst="rect">
            <a:avLst/>
          </a:prstGeom>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Group by key:</a:t>
            </a:r>
          </a:p>
          <a:p>
            <a:pPr algn="ctr"/>
            <a:r>
              <a:rPr lang="en-US" sz="1400" dirty="0" smtClean="0"/>
              <a:t>Collect all pairs with same key</a:t>
            </a:r>
          </a:p>
          <a:p>
            <a:pPr algn="ctr"/>
            <a:r>
              <a:rPr lang="en-US" sz="1200" b="1" dirty="0" smtClean="0"/>
              <a:t>(Hash merge, Shuffle, Sort, Partition)</a:t>
            </a:r>
            <a:endParaRPr lang="en-US" sz="1200" b="1" dirty="0"/>
          </a:p>
        </p:txBody>
      </p:sp>
      <p:sp>
        <p:nvSpPr>
          <p:cNvPr id="10" name="Rectangle 9"/>
          <p:cNvSpPr/>
          <p:nvPr/>
        </p:nvSpPr>
        <p:spPr>
          <a:xfrm>
            <a:off x="232410" y="4953000"/>
            <a:ext cx="1672590" cy="1143000"/>
          </a:xfrm>
          <a:prstGeom prst="rect">
            <a:avLst/>
          </a:prstGeom>
          <a:ln cmpd="sng"/>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t>Reduce:</a:t>
            </a:r>
          </a:p>
          <a:p>
            <a:pPr algn="ctr"/>
            <a:r>
              <a:rPr lang="en-US" sz="1400" dirty="0" smtClean="0"/>
              <a:t>Collect all values belonging to the key and output</a:t>
            </a:r>
            <a:endParaRPr lang="en-US" b="1" dirty="0"/>
          </a:p>
        </p:txBody>
      </p:sp>
    </p:spTree>
    <p:extLst>
      <p:ext uri="{BB962C8B-B14F-4D97-AF65-F5344CB8AC3E}">
        <p14:creationId xmlns:p14="http://schemas.microsoft.com/office/powerpoint/2010/main" val="2382069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Single Node Architecture</a:t>
            </a:r>
            <a:endParaRPr lang="en-US" dirty="0"/>
          </a:p>
        </p:txBody>
      </p:sp>
      <p:sp>
        <p:nvSpPr>
          <p:cNvPr id="51204" name="Rectangle 4"/>
          <p:cNvSpPr>
            <a:spLocks noChangeArrowheads="1"/>
          </p:cNvSpPr>
          <p:nvPr/>
        </p:nvSpPr>
        <p:spPr bwMode="auto">
          <a:xfrm>
            <a:off x="1905000" y="3505200"/>
            <a:ext cx="1447800" cy="838200"/>
          </a:xfrm>
          <a:prstGeom prst="rect">
            <a:avLst/>
          </a:prstGeom>
          <a:noFill/>
          <a:ln w="9525">
            <a:solidFill>
              <a:schemeClr val="tx1"/>
            </a:solidFill>
            <a:miter lim="800000"/>
            <a:headEnd/>
            <a:tailEnd/>
          </a:ln>
          <a:effectLst/>
        </p:spPr>
        <p:txBody>
          <a:bodyPr wrap="none" anchor="ctr"/>
          <a:lstStyle/>
          <a:p>
            <a:pPr algn="ctr"/>
            <a:r>
              <a:rPr lang="en-US" b="1"/>
              <a:t>Memory</a:t>
            </a:r>
          </a:p>
        </p:txBody>
      </p:sp>
      <p:sp>
        <p:nvSpPr>
          <p:cNvPr id="51206" name="AutoShape 6"/>
          <p:cNvSpPr>
            <a:spLocks noChangeArrowheads="1"/>
          </p:cNvSpPr>
          <p:nvPr/>
        </p:nvSpPr>
        <p:spPr bwMode="auto">
          <a:xfrm>
            <a:off x="1905000" y="4648200"/>
            <a:ext cx="1524000" cy="914400"/>
          </a:xfrm>
          <a:prstGeom prst="can">
            <a:avLst>
              <a:gd name="adj" fmla="val 25000"/>
            </a:avLst>
          </a:prstGeom>
          <a:noFill/>
          <a:ln w="9525">
            <a:solidFill>
              <a:schemeClr val="tx1"/>
            </a:solidFill>
            <a:round/>
            <a:headEnd/>
            <a:tailEnd/>
          </a:ln>
          <a:effectLst/>
        </p:spPr>
        <p:txBody>
          <a:bodyPr wrap="none" anchor="ctr"/>
          <a:lstStyle/>
          <a:p>
            <a:pPr algn="ctr"/>
            <a:r>
              <a:rPr lang="en-US" b="1"/>
              <a:t>Disk</a:t>
            </a:r>
          </a:p>
        </p:txBody>
      </p:sp>
      <p:sp>
        <p:nvSpPr>
          <p:cNvPr id="51207" name="Rectangle 7"/>
          <p:cNvSpPr>
            <a:spLocks noChangeArrowheads="1"/>
          </p:cNvSpPr>
          <p:nvPr/>
        </p:nvSpPr>
        <p:spPr bwMode="auto">
          <a:xfrm>
            <a:off x="1905000" y="2743200"/>
            <a:ext cx="1447800" cy="609600"/>
          </a:xfrm>
          <a:prstGeom prst="rect">
            <a:avLst/>
          </a:prstGeom>
          <a:noFill/>
          <a:ln w="9525">
            <a:solidFill>
              <a:schemeClr val="tx1"/>
            </a:solidFill>
            <a:miter lim="800000"/>
            <a:headEnd/>
            <a:tailEnd/>
          </a:ln>
          <a:effectLst/>
        </p:spPr>
        <p:txBody>
          <a:bodyPr wrap="none" anchor="ctr"/>
          <a:lstStyle/>
          <a:p>
            <a:pPr algn="ctr"/>
            <a:r>
              <a:rPr lang="en-US" b="1"/>
              <a:t>CPU</a:t>
            </a:r>
          </a:p>
        </p:txBody>
      </p:sp>
      <p:sp>
        <p:nvSpPr>
          <p:cNvPr id="51208" name="Rectangle 8"/>
          <p:cNvSpPr>
            <a:spLocks noChangeArrowheads="1"/>
          </p:cNvSpPr>
          <p:nvPr/>
        </p:nvSpPr>
        <p:spPr bwMode="auto">
          <a:xfrm>
            <a:off x="1447800" y="2438400"/>
            <a:ext cx="2362200" cy="3429000"/>
          </a:xfrm>
          <a:prstGeom prst="rect">
            <a:avLst/>
          </a:prstGeom>
          <a:noFill/>
          <a:ln w="9525">
            <a:solidFill>
              <a:schemeClr val="tx1"/>
            </a:solidFill>
            <a:miter lim="800000"/>
            <a:headEnd/>
            <a:tailEnd/>
          </a:ln>
          <a:effectLst/>
        </p:spPr>
        <p:txBody>
          <a:bodyPr wrap="none" anchor="ctr"/>
          <a:lstStyle/>
          <a:p>
            <a:endParaRPr lang="en-US"/>
          </a:p>
        </p:txBody>
      </p:sp>
      <p:sp>
        <p:nvSpPr>
          <p:cNvPr id="51210" name="Text Box 10"/>
          <p:cNvSpPr txBox="1">
            <a:spLocks noChangeArrowheads="1"/>
          </p:cNvSpPr>
          <p:nvPr/>
        </p:nvSpPr>
        <p:spPr bwMode="auto">
          <a:xfrm>
            <a:off x="4175125" y="3232150"/>
            <a:ext cx="3945824" cy="461665"/>
          </a:xfrm>
          <a:prstGeom prst="rect">
            <a:avLst/>
          </a:prstGeom>
          <a:noFill/>
          <a:ln w="9525">
            <a:noFill/>
            <a:miter lim="800000"/>
            <a:headEnd/>
            <a:tailEnd/>
          </a:ln>
          <a:effectLst/>
        </p:spPr>
        <p:txBody>
          <a:bodyPr wrap="none">
            <a:spAutoFit/>
          </a:bodyPr>
          <a:lstStyle/>
          <a:p>
            <a:r>
              <a:rPr lang="en-US" sz="2400" b="1" dirty="0">
                <a:solidFill>
                  <a:srgbClr val="008000"/>
                </a:solidFill>
              </a:rPr>
              <a:t>Machine Learning, Statistics</a:t>
            </a:r>
          </a:p>
        </p:txBody>
      </p:sp>
      <p:sp>
        <p:nvSpPr>
          <p:cNvPr id="51211" name="Text Box 11"/>
          <p:cNvSpPr txBox="1">
            <a:spLocks noChangeArrowheads="1"/>
          </p:cNvSpPr>
          <p:nvPr/>
        </p:nvSpPr>
        <p:spPr bwMode="auto">
          <a:xfrm>
            <a:off x="4251325" y="4451350"/>
            <a:ext cx="3283271" cy="461665"/>
          </a:xfrm>
          <a:prstGeom prst="rect">
            <a:avLst/>
          </a:prstGeom>
          <a:noFill/>
          <a:ln w="9525">
            <a:noFill/>
            <a:miter lim="800000"/>
            <a:headEnd/>
            <a:tailEnd/>
          </a:ln>
          <a:effectLst/>
        </p:spPr>
        <p:txBody>
          <a:bodyPr wrap="none">
            <a:spAutoFit/>
          </a:bodyPr>
          <a:lstStyle/>
          <a:p>
            <a:r>
              <a:rPr lang="en-US" sz="2400" b="1">
                <a:solidFill>
                  <a:srgbClr val="008000"/>
                </a:solidFill>
              </a:rPr>
              <a:t>“Classical” Data Mining</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a:t>
            </a:fld>
            <a:endParaRPr lang="en-US"/>
          </a:p>
        </p:txBody>
      </p:sp>
    </p:spTree>
    <p:extLst>
      <p:ext uri="{BB962C8B-B14F-4D97-AF65-F5344CB8AC3E}">
        <p14:creationId xmlns:p14="http://schemas.microsoft.com/office/powerpoint/2010/main" val="40673574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11"/>
                                        </p:tgtEl>
                                        <p:attrNameLst>
                                          <p:attrName>style.visibility</p:attrName>
                                        </p:attrNameLst>
                                      </p:cBhvr>
                                      <p:to>
                                        <p:strVal val="visible"/>
                                      </p:to>
                                    </p:set>
                                  </p:childTnLst>
                                </p:cTn>
                              </p:par>
                              <p:par>
                                <p:cTn id="9" presetID="3" presetClass="emph" presetSubtype="2" fill="hold" grpId="0" nodeType="withEffect">
                                  <p:stCondLst>
                                    <p:cond delay="0"/>
                                  </p:stCondLst>
                                  <p:childTnLst>
                                    <p:animClr clrSpc="rgb" dir="cw">
                                      <p:cBhvr override="childStyle">
                                        <p:cTn id="10" dur="500" fill="hold"/>
                                        <p:tgtEl>
                                          <p:spTgt spid="51210"/>
                                        </p:tgtEl>
                                        <p:attrNameLst>
                                          <p:attrName>style.color</p:attrName>
                                        </p:attrNameLst>
                                      </p:cBhvr>
                                      <p:to>
                                        <a:schemeClr val="bg2"/>
                                      </p:to>
                                    </p:animClr>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animBg="1"/>
      <p:bldP spid="51208" grpId="0" animBg="1"/>
      <p:bldP spid="51210" grpId="0"/>
      <p:bldP spid="512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In Parallel</a:t>
            </a:r>
            <a:endParaRPr lang="en-US" dirty="0"/>
          </a:p>
        </p:txBody>
      </p:sp>
      <p:pic>
        <p:nvPicPr>
          <p:cNvPr id="2050" name="Picture 2" descr="http://labs.google.com/papers/mapreduce-osdi04-slides/index-auto-0008-0001.gif"/>
          <p:cNvPicPr>
            <a:picLocks noChangeAspect="1" noChangeArrowheads="1"/>
          </p:cNvPicPr>
          <p:nvPr/>
        </p:nvPicPr>
        <p:blipFill>
          <a:blip r:embed="rId2" cstate="print"/>
          <a:srcRect/>
          <a:stretch>
            <a:fillRect/>
          </a:stretch>
        </p:blipFill>
        <p:spPr bwMode="auto">
          <a:xfrm>
            <a:off x="1143000" y="1371600"/>
            <a:ext cx="6800850" cy="4705351"/>
          </a:xfrm>
          <a:prstGeom prst="rect">
            <a:avLst/>
          </a:prstGeom>
          <a:noFill/>
        </p:spPr>
      </p:pic>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30</a:t>
            </a:fld>
            <a:endParaRPr lang="en-US"/>
          </a:p>
        </p:txBody>
      </p:sp>
      <p:sp>
        <p:nvSpPr>
          <p:cNvPr id="6" name="Rectangle 5"/>
          <p:cNvSpPr/>
          <p:nvPr/>
        </p:nvSpPr>
        <p:spPr>
          <a:xfrm>
            <a:off x="685800" y="6179403"/>
            <a:ext cx="7848600" cy="461665"/>
          </a:xfrm>
          <a:prstGeom prst="rect">
            <a:avLst/>
          </a:prstGeom>
        </p:spPr>
        <p:txBody>
          <a:bodyPr wrap="square">
            <a:spAutoFit/>
          </a:bodyPr>
          <a:lstStyle/>
          <a:p>
            <a:pPr lvl="0"/>
            <a:r>
              <a:rPr lang="en-GB" sz="2400" b="1" dirty="0">
                <a:solidFill>
                  <a:schemeClr val="accent3"/>
                </a:solidFill>
              </a:rPr>
              <a:t>All phases are distributed with many tasks doing the work</a:t>
            </a:r>
          </a:p>
        </p:txBody>
      </p:sp>
    </p:spTree>
    <p:extLst>
      <p:ext uri="{BB962C8B-B14F-4D97-AF65-F5344CB8AC3E}">
        <p14:creationId xmlns:p14="http://schemas.microsoft.com/office/powerpoint/2010/main" val="24811568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a:t>
            </a:r>
            <a:endParaRPr lang="en-US" dirty="0"/>
          </a:p>
        </p:txBody>
      </p:sp>
      <p:sp>
        <p:nvSpPr>
          <p:cNvPr id="30" name="Content Placeholder 29"/>
          <p:cNvSpPr>
            <a:spLocks noGrp="1"/>
          </p:cNvSpPr>
          <p:nvPr>
            <p:ph idx="1"/>
          </p:nvPr>
        </p:nvSpPr>
        <p:spPr>
          <a:xfrm>
            <a:off x="304800" y="1447800"/>
            <a:ext cx="5105400" cy="5257801"/>
          </a:xfrm>
        </p:spPr>
        <p:txBody>
          <a:bodyPr>
            <a:normAutofit fontScale="77500" lnSpcReduction="20000"/>
          </a:bodyPr>
          <a:lstStyle/>
          <a:p>
            <a:pPr lvl="0"/>
            <a:r>
              <a:rPr lang="en-GB" dirty="0" smtClean="0">
                <a:solidFill>
                  <a:schemeClr val="accent3"/>
                </a:solidFill>
              </a:rPr>
              <a:t>Programmer specifies:</a:t>
            </a:r>
          </a:p>
          <a:p>
            <a:pPr lvl="1"/>
            <a:r>
              <a:rPr lang="en-GB" dirty="0" smtClean="0"/>
              <a:t>Map and Reduce and input files</a:t>
            </a:r>
          </a:p>
          <a:p>
            <a:pPr lvl="0"/>
            <a:r>
              <a:rPr lang="en-GB" b="1" dirty="0" smtClean="0"/>
              <a:t>Workflow:</a:t>
            </a:r>
          </a:p>
          <a:p>
            <a:pPr lvl="1"/>
            <a:r>
              <a:rPr lang="en-GB" dirty="0" smtClean="0"/>
              <a:t>Read inputs as a set of key-value-pairs</a:t>
            </a:r>
          </a:p>
          <a:p>
            <a:pPr lvl="1"/>
            <a:r>
              <a:rPr lang="en-GB" b="1" dirty="0" smtClean="0">
                <a:solidFill>
                  <a:schemeClr val="accent2"/>
                </a:solidFill>
              </a:rPr>
              <a:t>Map</a:t>
            </a:r>
            <a:r>
              <a:rPr lang="en-GB" b="1" dirty="0" smtClean="0"/>
              <a:t> </a:t>
            </a:r>
            <a:r>
              <a:rPr lang="en-GB" dirty="0" smtClean="0"/>
              <a:t>transforms input </a:t>
            </a:r>
            <a:r>
              <a:rPr lang="en-GB" dirty="0" err="1" smtClean="0"/>
              <a:t>kv</a:t>
            </a:r>
            <a:r>
              <a:rPr lang="en-GB" dirty="0" smtClean="0"/>
              <a:t>-pairs into a new set of </a:t>
            </a:r>
            <a:r>
              <a:rPr lang="en-GB" dirty="0" err="1" smtClean="0"/>
              <a:t>k'v</a:t>
            </a:r>
            <a:r>
              <a:rPr lang="en-GB" dirty="0" smtClean="0"/>
              <a:t>'-pairs</a:t>
            </a:r>
          </a:p>
          <a:p>
            <a:pPr lvl="1"/>
            <a:r>
              <a:rPr lang="en-GB" dirty="0" smtClean="0"/>
              <a:t>Sorts &amp; Shuffles the </a:t>
            </a:r>
            <a:r>
              <a:rPr lang="en-GB" dirty="0" err="1" smtClean="0"/>
              <a:t>k'v</a:t>
            </a:r>
            <a:r>
              <a:rPr lang="en-GB" dirty="0" smtClean="0"/>
              <a:t>'-pairs to output nodes</a:t>
            </a:r>
          </a:p>
          <a:p>
            <a:pPr lvl="1"/>
            <a:r>
              <a:rPr lang="en-GB" dirty="0" smtClean="0"/>
              <a:t>All </a:t>
            </a:r>
            <a:r>
              <a:rPr lang="en-GB" dirty="0" err="1" smtClean="0"/>
              <a:t>k’v</a:t>
            </a:r>
            <a:r>
              <a:rPr lang="en-GB" dirty="0" smtClean="0"/>
              <a:t>’-pairs with a given k’ are sent to the same </a:t>
            </a:r>
            <a:r>
              <a:rPr lang="en-GB" b="1" dirty="0" smtClean="0">
                <a:solidFill>
                  <a:schemeClr val="accent4"/>
                </a:solidFill>
              </a:rPr>
              <a:t>reduce</a:t>
            </a:r>
            <a:endParaRPr lang="en-GB" dirty="0" smtClean="0"/>
          </a:p>
          <a:p>
            <a:pPr lvl="1"/>
            <a:r>
              <a:rPr lang="en-GB" b="1" dirty="0" smtClean="0">
                <a:solidFill>
                  <a:schemeClr val="accent4"/>
                </a:solidFill>
              </a:rPr>
              <a:t>Reduce</a:t>
            </a:r>
            <a:r>
              <a:rPr lang="en-GB" b="1" dirty="0" smtClean="0"/>
              <a:t> </a:t>
            </a:r>
            <a:r>
              <a:rPr lang="en-GB" dirty="0" smtClean="0"/>
              <a:t>processes all </a:t>
            </a:r>
            <a:r>
              <a:rPr lang="en-GB" dirty="0" err="1" smtClean="0"/>
              <a:t>k'v</a:t>
            </a:r>
            <a:r>
              <a:rPr lang="en-GB" dirty="0" smtClean="0"/>
              <a:t>'-pairs grouped by key into new </a:t>
            </a:r>
            <a:r>
              <a:rPr lang="en-GB" dirty="0" err="1" smtClean="0"/>
              <a:t>k''v</a:t>
            </a:r>
            <a:r>
              <a:rPr lang="en-GB" dirty="0" smtClean="0"/>
              <a:t>''-pairs</a:t>
            </a:r>
          </a:p>
          <a:p>
            <a:pPr lvl="1"/>
            <a:r>
              <a:rPr lang="en-GB" dirty="0" smtClean="0"/>
              <a:t>Write the resulting pairs to files</a:t>
            </a:r>
          </a:p>
          <a:p>
            <a:pPr lvl="8"/>
            <a:endParaRPr lang="en-GB" dirty="0" smtClean="0"/>
          </a:p>
          <a:p>
            <a:pPr lvl="0"/>
            <a:r>
              <a:rPr lang="en-GB" dirty="0" smtClean="0">
                <a:solidFill>
                  <a:schemeClr val="accent3"/>
                </a:solidFill>
              </a:rPr>
              <a:t>All phases are distributed with many tasks doing the work</a:t>
            </a:r>
          </a:p>
          <a:p>
            <a:endParaRPr lang="en-US" dirty="0"/>
          </a:p>
        </p:txBody>
      </p:sp>
      <p:sp>
        <p:nvSpPr>
          <p:cNvPr id="5" name="Oval 4"/>
          <p:cNvSpPr>
            <a:spLocks noChangeArrowheads="1"/>
          </p:cNvSpPr>
          <p:nvPr/>
        </p:nvSpPr>
        <p:spPr bwMode="auto">
          <a:xfrm>
            <a:off x="5541963" y="1676400"/>
            <a:ext cx="566737" cy="533400"/>
          </a:xfrm>
          <a:prstGeom prst="ellipse">
            <a:avLst/>
          </a:prstGeom>
          <a:solidFill>
            <a:srgbClr val="BBE0E3"/>
          </a:solidFill>
          <a:ln w="9360">
            <a:solidFill>
              <a:srgbClr val="000000"/>
            </a:solidFill>
            <a:miter lim="800000"/>
            <a:headEnd/>
            <a:tailEnd/>
          </a:ln>
          <a:effectLst/>
        </p:spPr>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a:solidFill>
                  <a:srgbClr val="000000"/>
                </a:solidFill>
                <a:cs typeface="Arial" charset="0"/>
              </a:rPr>
              <a:t>Input 0</a:t>
            </a:r>
          </a:p>
        </p:txBody>
      </p:sp>
      <p:sp>
        <p:nvSpPr>
          <p:cNvPr id="6" name="Line 5"/>
          <p:cNvSpPr>
            <a:spLocks noChangeShapeType="1"/>
          </p:cNvSpPr>
          <p:nvPr/>
        </p:nvSpPr>
        <p:spPr bwMode="auto">
          <a:xfrm>
            <a:off x="5803900" y="2209800"/>
            <a:ext cx="1588" cy="381000"/>
          </a:xfrm>
          <a:prstGeom prst="line">
            <a:avLst/>
          </a:prstGeom>
          <a:noFill/>
          <a:ln w="9360">
            <a:solidFill>
              <a:srgbClr val="000000"/>
            </a:solidFill>
            <a:miter lim="800000"/>
            <a:headEnd/>
            <a:tailEnd type="triangle" w="med" len="med"/>
          </a:ln>
          <a:effectLst/>
        </p:spPr>
        <p:txBody>
          <a:bodyPr/>
          <a:lstStyle/>
          <a:p>
            <a:endParaRPr lang="en-US"/>
          </a:p>
        </p:txBody>
      </p:sp>
      <p:sp>
        <p:nvSpPr>
          <p:cNvPr id="7" name="Rectangle 6"/>
          <p:cNvSpPr>
            <a:spLocks noChangeArrowheads="1"/>
          </p:cNvSpPr>
          <p:nvPr/>
        </p:nvSpPr>
        <p:spPr bwMode="auto">
          <a:xfrm>
            <a:off x="5410200" y="2590800"/>
            <a:ext cx="873125" cy="6858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chemeClr val="bg1"/>
                </a:solidFill>
                <a:cs typeface="Arial" charset="0"/>
              </a:rPr>
              <a:t>Map 0</a:t>
            </a:r>
          </a:p>
        </p:txBody>
      </p:sp>
      <p:sp>
        <p:nvSpPr>
          <p:cNvPr id="8" name="Oval 7"/>
          <p:cNvSpPr>
            <a:spLocks noChangeArrowheads="1"/>
          </p:cNvSpPr>
          <p:nvPr/>
        </p:nvSpPr>
        <p:spPr bwMode="auto">
          <a:xfrm>
            <a:off x="6764338" y="1676400"/>
            <a:ext cx="568325" cy="533400"/>
          </a:xfrm>
          <a:prstGeom prst="ellipse">
            <a:avLst/>
          </a:prstGeom>
          <a:solidFill>
            <a:srgbClr val="BBE0E3"/>
          </a:solidFill>
          <a:ln w="9360">
            <a:solidFill>
              <a:srgbClr val="000000"/>
            </a:solidFill>
            <a:miter lim="800000"/>
            <a:headEnd/>
            <a:tailEnd/>
          </a:ln>
          <a:effectLst/>
        </p:spPr>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a:solidFill>
                  <a:srgbClr val="000000"/>
                </a:solidFill>
                <a:cs typeface="Arial" charset="0"/>
              </a:rPr>
              <a:t>Input 1</a:t>
            </a:r>
          </a:p>
        </p:txBody>
      </p:sp>
      <p:sp>
        <p:nvSpPr>
          <p:cNvPr id="9" name="Line 8"/>
          <p:cNvSpPr>
            <a:spLocks noChangeShapeType="1"/>
          </p:cNvSpPr>
          <p:nvPr/>
        </p:nvSpPr>
        <p:spPr bwMode="auto">
          <a:xfrm>
            <a:off x="7070725" y="2209800"/>
            <a:ext cx="1588" cy="381000"/>
          </a:xfrm>
          <a:prstGeom prst="line">
            <a:avLst/>
          </a:prstGeom>
          <a:noFill/>
          <a:ln w="9360">
            <a:solidFill>
              <a:srgbClr val="000000"/>
            </a:solidFill>
            <a:miter lim="800000"/>
            <a:headEnd/>
            <a:tailEnd type="triangle" w="med" len="med"/>
          </a:ln>
          <a:effectLst/>
        </p:spPr>
        <p:txBody>
          <a:bodyPr/>
          <a:lstStyle/>
          <a:p>
            <a:endParaRPr lang="en-US"/>
          </a:p>
        </p:txBody>
      </p:sp>
      <p:sp>
        <p:nvSpPr>
          <p:cNvPr id="10" name="Rectangle 9"/>
          <p:cNvSpPr>
            <a:spLocks noChangeArrowheads="1"/>
          </p:cNvSpPr>
          <p:nvPr/>
        </p:nvSpPr>
        <p:spPr bwMode="auto">
          <a:xfrm>
            <a:off x="6634163" y="2590800"/>
            <a:ext cx="873125" cy="6858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dirty="0">
                <a:solidFill>
                  <a:schemeClr val="bg1"/>
                </a:solidFill>
                <a:cs typeface="Arial" charset="0"/>
              </a:rPr>
              <a:t>Map 1</a:t>
            </a:r>
          </a:p>
        </p:txBody>
      </p:sp>
      <p:sp>
        <p:nvSpPr>
          <p:cNvPr id="11" name="Oval 10"/>
          <p:cNvSpPr>
            <a:spLocks noChangeArrowheads="1"/>
          </p:cNvSpPr>
          <p:nvPr/>
        </p:nvSpPr>
        <p:spPr bwMode="auto">
          <a:xfrm>
            <a:off x="7943850" y="1676400"/>
            <a:ext cx="568325" cy="533400"/>
          </a:xfrm>
          <a:prstGeom prst="ellipse">
            <a:avLst/>
          </a:prstGeom>
          <a:solidFill>
            <a:srgbClr val="BBE0E3"/>
          </a:solidFill>
          <a:ln w="9360">
            <a:solidFill>
              <a:srgbClr val="000000"/>
            </a:solidFill>
            <a:miter lim="800000"/>
            <a:headEnd/>
            <a:tailEnd/>
          </a:ln>
          <a:effectLst/>
        </p:spPr>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a:solidFill>
                  <a:srgbClr val="000000"/>
                </a:solidFill>
                <a:cs typeface="Arial" charset="0"/>
              </a:rPr>
              <a:t>Input 2</a:t>
            </a:r>
          </a:p>
        </p:txBody>
      </p:sp>
      <p:sp>
        <p:nvSpPr>
          <p:cNvPr id="12" name="Line 11"/>
          <p:cNvSpPr>
            <a:spLocks noChangeShapeType="1"/>
          </p:cNvSpPr>
          <p:nvPr/>
        </p:nvSpPr>
        <p:spPr bwMode="auto">
          <a:xfrm>
            <a:off x="8205788" y="2209800"/>
            <a:ext cx="1587" cy="381000"/>
          </a:xfrm>
          <a:prstGeom prst="line">
            <a:avLst/>
          </a:prstGeom>
          <a:noFill/>
          <a:ln w="9360">
            <a:solidFill>
              <a:srgbClr val="000000"/>
            </a:solidFill>
            <a:miter lim="800000"/>
            <a:headEnd/>
            <a:tailEnd type="triangle" w="med" len="med"/>
          </a:ln>
          <a:effectLst/>
        </p:spPr>
        <p:txBody>
          <a:bodyPr/>
          <a:lstStyle/>
          <a:p>
            <a:endParaRPr lang="en-US"/>
          </a:p>
        </p:txBody>
      </p:sp>
      <p:sp>
        <p:nvSpPr>
          <p:cNvPr id="13" name="Rectangle 12"/>
          <p:cNvSpPr>
            <a:spLocks noChangeArrowheads="1"/>
          </p:cNvSpPr>
          <p:nvPr/>
        </p:nvSpPr>
        <p:spPr bwMode="auto">
          <a:xfrm>
            <a:off x="7813675" y="2590800"/>
            <a:ext cx="873125" cy="6858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chemeClr val="bg1"/>
                </a:solidFill>
                <a:cs typeface="Arial" charset="0"/>
              </a:rPr>
              <a:t>Map 2</a:t>
            </a:r>
          </a:p>
        </p:txBody>
      </p:sp>
      <p:sp>
        <p:nvSpPr>
          <p:cNvPr id="14" name="AutoShape 13"/>
          <p:cNvSpPr>
            <a:spLocks noChangeArrowheads="1"/>
          </p:cNvSpPr>
          <p:nvPr/>
        </p:nvSpPr>
        <p:spPr bwMode="auto">
          <a:xfrm>
            <a:off x="5716588" y="4267200"/>
            <a:ext cx="1004887" cy="762000"/>
          </a:xfrm>
          <a:prstGeom prst="roundRect">
            <a:avLst>
              <a:gd name="adj" fmla="val 16667"/>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dirty="0">
                <a:solidFill>
                  <a:schemeClr val="bg1"/>
                </a:solidFill>
                <a:cs typeface="Arial" charset="0"/>
              </a:rPr>
              <a:t>Reduce 0</a:t>
            </a:r>
          </a:p>
        </p:txBody>
      </p:sp>
      <p:sp>
        <p:nvSpPr>
          <p:cNvPr id="15" name="AutoShape 14"/>
          <p:cNvSpPr>
            <a:spLocks noChangeArrowheads="1"/>
          </p:cNvSpPr>
          <p:nvPr/>
        </p:nvSpPr>
        <p:spPr bwMode="auto">
          <a:xfrm>
            <a:off x="7462838" y="4267200"/>
            <a:ext cx="1004887" cy="762000"/>
          </a:xfrm>
          <a:prstGeom prst="roundRect">
            <a:avLst>
              <a:gd name="adj" fmla="val 16667"/>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chemeClr val="bg1"/>
                </a:solidFill>
                <a:cs typeface="Arial" charset="0"/>
              </a:rPr>
              <a:t>Reduce 1</a:t>
            </a:r>
          </a:p>
        </p:txBody>
      </p:sp>
      <p:sp>
        <p:nvSpPr>
          <p:cNvPr id="16" name="Line 15"/>
          <p:cNvSpPr>
            <a:spLocks noChangeShapeType="1"/>
          </p:cNvSpPr>
          <p:nvPr/>
        </p:nvSpPr>
        <p:spPr bwMode="auto">
          <a:xfrm>
            <a:off x="5803900" y="3276600"/>
            <a:ext cx="349250" cy="990600"/>
          </a:xfrm>
          <a:prstGeom prst="line">
            <a:avLst/>
          </a:prstGeom>
          <a:noFill/>
          <a:ln w="9360">
            <a:solidFill>
              <a:srgbClr val="000000"/>
            </a:solidFill>
            <a:miter lim="800000"/>
            <a:headEnd/>
            <a:tailEnd type="triangle" w="med" len="med"/>
          </a:ln>
          <a:effectLst/>
        </p:spPr>
        <p:txBody>
          <a:bodyPr/>
          <a:lstStyle/>
          <a:p>
            <a:endParaRPr lang="en-US"/>
          </a:p>
        </p:txBody>
      </p:sp>
      <p:sp>
        <p:nvSpPr>
          <p:cNvPr id="17" name="Line 16"/>
          <p:cNvSpPr>
            <a:spLocks noChangeShapeType="1"/>
          </p:cNvSpPr>
          <p:nvPr/>
        </p:nvSpPr>
        <p:spPr bwMode="auto">
          <a:xfrm>
            <a:off x="5803900" y="3276600"/>
            <a:ext cx="2184400" cy="990600"/>
          </a:xfrm>
          <a:prstGeom prst="line">
            <a:avLst/>
          </a:prstGeom>
          <a:noFill/>
          <a:ln w="9360">
            <a:solidFill>
              <a:srgbClr val="000000"/>
            </a:solidFill>
            <a:miter lim="800000"/>
            <a:headEnd/>
            <a:tailEnd type="triangle" w="med" len="med"/>
          </a:ln>
          <a:effectLst/>
        </p:spPr>
        <p:txBody>
          <a:bodyPr/>
          <a:lstStyle/>
          <a:p>
            <a:endParaRPr lang="en-US"/>
          </a:p>
        </p:txBody>
      </p:sp>
      <p:sp>
        <p:nvSpPr>
          <p:cNvPr id="18" name="Line 17"/>
          <p:cNvSpPr>
            <a:spLocks noChangeShapeType="1"/>
          </p:cNvSpPr>
          <p:nvPr/>
        </p:nvSpPr>
        <p:spPr bwMode="auto">
          <a:xfrm flipH="1">
            <a:off x="6148388" y="3276600"/>
            <a:ext cx="839787" cy="990600"/>
          </a:xfrm>
          <a:prstGeom prst="line">
            <a:avLst/>
          </a:prstGeom>
          <a:noFill/>
          <a:ln w="9360">
            <a:solidFill>
              <a:srgbClr val="000000"/>
            </a:solidFill>
            <a:miter lim="800000"/>
            <a:headEnd/>
            <a:tailEnd type="triangle" w="med" len="med"/>
          </a:ln>
          <a:effectLst/>
        </p:spPr>
        <p:txBody>
          <a:bodyPr/>
          <a:lstStyle/>
          <a:p>
            <a:endParaRPr lang="en-US"/>
          </a:p>
        </p:txBody>
      </p:sp>
      <p:sp>
        <p:nvSpPr>
          <p:cNvPr id="19" name="Line 18"/>
          <p:cNvSpPr>
            <a:spLocks noChangeShapeType="1"/>
          </p:cNvSpPr>
          <p:nvPr/>
        </p:nvSpPr>
        <p:spPr bwMode="auto">
          <a:xfrm>
            <a:off x="7026275" y="3276600"/>
            <a:ext cx="962025" cy="990600"/>
          </a:xfrm>
          <a:prstGeom prst="line">
            <a:avLst/>
          </a:prstGeom>
          <a:noFill/>
          <a:ln w="9360">
            <a:solidFill>
              <a:srgbClr val="000000"/>
            </a:solidFill>
            <a:miter lim="800000"/>
            <a:headEnd/>
            <a:tailEnd type="triangle" w="med" len="med"/>
          </a:ln>
          <a:effectLst/>
        </p:spPr>
        <p:txBody>
          <a:bodyPr/>
          <a:lstStyle/>
          <a:p>
            <a:endParaRPr lang="en-US"/>
          </a:p>
        </p:txBody>
      </p:sp>
      <p:sp>
        <p:nvSpPr>
          <p:cNvPr id="20" name="Line 19"/>
          <p:cNvSpPr>
            <a:spLocks noChangeShapeType="1"/>
          </p:cNvSpPr>
          <p:nvPr/>
        </p:nvSpPr>
        <p:spPr bwMode="auto">
          <a:xfrm flipH="1">
            <a:off x="6235700" y="3276600"/>
            <a:ext cx="2019300" cy="990600"/>
          </a:xfrm>
          <a:prstGeom prst="line">
            <a:avLst/>
          </a:prstGeom>
          <a:noFill/>
          <a:ln w="9360">
            <a:solidFill>
              <a:srgbClr val="000000"/>
            </a:solidFill>
            <a:miter lim="800000"/>
            <a:headEnd/>
            <a:tailEnd type="triangle" w="med" len="med"/>
          </a:ln>
          <a:effectLst/>
        </p:spPr>
        <p:txBody>
          <a:bodyPr/>
          <a:lstStyle/>
          <a:p>
            <a:endParaRPr lang="en-US"/>
          </a:p>
        </p:txBody>
      </p:sp>
      <p:sp>
        <p:nvSpPr>
          <p:cNvPr id="21" name="Line 20"/>
          <p:cNvSpPr>
            <a:spLocks noChangeShapeType="1"/>
          </p:cNvSpPr>
          <p:nvPr/>
        </p:nvSpPr>
        <p:spPr bwMode="auto">
          <a:xfrm flipH="1">
            <a:off x="8026400" y="3276600"/>
            <a:ext cx="228600" cy="990600"/>
          </a:xfrm>
          <a:prstGeom prst="line">
            <a:avLst/>
          </a:prstGeom>
          <a:noFill/>
          <a:ln w="9360">
            <a:solidFill>
              <a:srgbClr val="000000"/>
            </a:solidFill>
            <a:miter lim="800000"/>
            <a:headEnd/>
            <a:tailEnd type="triangle" w="med" len="med"/>
          </a:ln>
          <a:effectLst/>
        </p:spPr>
        <p:txBody>
          <a:bodyPr/>
          <a:lstStyle/>
          <a:p>
            <a:endParaRPr lang="en-US"/>
          </a:p>
        </p:txBody>
      </p:sp>
      <p:sp>
        <p:nvSpPr>
          <p:cNvPr id="22" name="Oval 21"/>
          <p:cNvSpPr>
            <a:spLocks noChangeArrowheads="1"/>
          </p:cNvSpPr>
          <p:nvPr/>
        </p:nvSpPr>
        <p:spPr bwMode="auto">
          <a:xfrm>
            <a:off x="5867400" y="5486400"/>
            <a:ext cx="619125" cy="609600"/>
          </a:xfrm>
          <a:prstGeom prst="ellipse">
            <a:avLst/>
          </a:prstGeom>
          <a:solidFill>
            <a:srgbClr val="BBE0E3"/>
          </a:solidFill>
          <a:ln w="9360">
            <a:solidFill>
              <a:srgbClr val="000000"/>
            </a:solidFill>
            <a:miter lim="800000"/>
            <a:headEnd/>
            <a:tailEnd/>
          </a:ln>
          <a:effectLst/>
        </p:spPr>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a:solidFill>
                  <a:srgbClr val="000000"/>
                </a:solidFill>
                <a:cs typeface="Arial" charset="0"/>
              </a:rPr>
              <a:t>Out 0</a:t>
            </a:r>
          </a:p>
        </p:txBody>
      </p:sp>
      <p:sp>
        <p:nvSpPr>
          <p:cNvPr id="23" name="Oval 22"/>
          <p:cNvSpPr>
            <a:spLocks noChangeArrowheads="1"/>
          </p:cNvSpPr>
          <p:nvPr/>
        </p:nvSpPr>
        <p:spPr bwMode="auto">
          <a:xfrm>
            <a:off x="7769225" y="5486400"/>
            <a:ext cx="536575" cy="533400"/>
          </a:xfrm>
          <a:prstGeom prst="ellipse">
            <a:avLst/>
          </a:prstGeom>
          <a:solidFill>
            <a:srgbClr val="BBE0E3"/>
          </a:solidFill>
          <a:ln w="9360">
            <a:solidFill>
              <a:srgbClr val="000000"/>
            </a:solidFill>
            <a:miter lim="800000"/>
            <a:headEnd/>
            <a:tailEnd/>
          </a:ln>
          <a:effectLst/>
        </p:spPr>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a:solidFill>
                  <a:srgbClr val="000000"/>
                </a:solidFill>
                <a:cs typeface="Arial" charset="0"/>
              </a:rPr>
              <a:t>Out 1</a:t>
            </a:r>
          </a:p>
        </p:txBody>
      </p:sp>
      <p:sp>
        <p:nvSpPr>
          <p:cNvPr id="24" name="Line 23"/>
          <p:cNvSpPr>
            <a:spLocks noChangeShapeType="1"/>
          </p:cNvSpPr>
          <p:nvPr/>
        </p:nvSpPr>
        <p:spPr bwMode="auto">
          <a:xfrm>
            <a:off x="6196013" y="5029200"/>
            <a:ext cx="1587" cy="457200"/>
          </a:xfrm>
          <a:prstGeom prst="line">
            <a:avLst/>
          </a:prstGeom>
          <a:noFill/>
          <a:ln w="9360">
            <a:solidFill>
              <a:srgbClr val="000000"/>
            </a:solidFill>
            <a:miter lim="800000"/>
            <a:headEnd/>
            <a:tailEnd type="triangle" w="med" len="med"/>
          </a:ln>
          <a:effectLst/>
        </p:spPr>
        <p:txBody>
          <a:bodyPr/>
          <a:lstStyle/>
          <a:p>
            <a:endParaRPr lang="en-US"/>
          </a:p>
        </p:txBody>
      </p:sp>
      <p:sp>
        <p:nvSpPr>
          <p:cNvPr id="25" name="Line 24"/>
          <p:cNvSpPr>
            <a:spLocks noChangeShapeType="1"/>
          </p:cNvSpPr>
          <p:nvPr/>
        </p:nvSpPr>
        <p:spPr bwMode="auto">
          <a:xfrm>
            <a:off x="8031163" y="5029200"/>
            <a:ext cx="1587" cy="457200"/>
          </a:xfrm>
          <a:prstGeom prst="line">
            <a:avLst/>
          </a:prstGeom>
          <a:noFill/>
          <a:ln w="9360">
            <a:solidFill>
              <a:srgbClr val="000000"/>
            </a:solidFill>
            <a:miter lim="800000"/>
            <a:headEnd/>
            <a:tailEnd type="triangle" w="med" len="med"/>
          </a:ln>
          <a:effectLst/>
        </p:spPr>
        <p:txBody>
          <a:bodyPr/>
          <a:lstStyle/>
          <a:p>
            <a:endParaRPr lang="en-US"/>
          </a:p>
        </p:txBody>
      </p:sp>
      <p:sp>
        <p:nvSpPr>
          <p:cNvPr id="26" name="Rectangle 25"/>
          <p:cNvSpPr>
            <a:spLocks noChangeArrowheads="1"/>
          </p:cNvSpPr>
          <p:nvPr/>
        </p:nvSpPr>
        <p:spPr bwMode="auto">
          <a:xfrm>
            <a:off x="5410200" y="3657600"/>
            <a:ext cx="3276600" cy="228600"/>
          </a:xfrm>
          <a:prstGeom prst="rect">
            <a:avLst/>
          </a:prstGeom>
          <a:solidFill>
            <a:srgbClr val="BBE0E3"/>
          </a:solidFill>
          <a:ln w="9525">
            <a:noFill/>
            <a:round/>
            <a:headEnd/>
            <a:tailEnd/>
          </a:ln>
          <a:effectLst/>
        </p:spPr>
        <p:txBody>
          <a:bodyPr wrap="none" anchor="ctr"/>
          <a:lstStyle/>
          <a:p>
            <a:endParaRPr lang="en-US"/>
          </a:p>
        </p:txBody>
      </p:sp>
      <p:sp>
        <p:nvSpPr>
          <p:cNvPr id="27" name="Text Box 26"/>
          <p:cNvSpPr txBox="1">
            <a:spLocks noChangeArrowheads="1"/>
          </p:cNvSpPr>
          <p:nvPr/>
        </p:nvSpPr>
        <p:spPr bwMode="auto">
          <a:xfrm>
            <a:off x="6629400" y="3581400"/>
            <a:ext cx="892175" cy="366713"/>
          </a:xfrm>
          <a:prstGeom prst="rect">
            <a:avLst/>
          </a:prstGeom>
          <a:noFill/>
          <a:ln w="9525">
            <a:noFill/>
            <a:round/>
            <a:headEnd/>
            <a:tailEnd/>
          </a:ln>
          <a:effectLst/>
        </p:spPr>
        <p:txBody>
          <a:bodyPr wrap="none" lIns="90000" tIns="46800" rIns="90000" bIns="46800">
            <a:spAutoFit/>
          </a:bodyPr>
          <a:lstStyle/>
          <a:p>
            <a:pP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cs typeface="Arial" charset="0"/>
              </a:rPr>
              <a:t>Shuffle</a:t>
            </a:r>
          </a:p>
        </p:txBody>
      </p:sp>
      <p:sp>
        <p:nvSpPr>
          <p:cNvPr id="33" name="Slide Number Placeholder 32"/>
          <p:cNvSpPr>
            <a:spLocks noGrp="1"/>
          </p:cNvSpPr>
          <p:nvPr>
            <p:ph type="sldNum" sz="quarter" idx="12"/>
          </p:nvPr>
        </p:nvSpPr>
        <p:spPr/>
        <p:txBody>
          <a:bodyPr/>
          <a:lstStyle/>
          <a:p>
            <a:fld id="{19B12225-5612-419B-A8D5-4B8EEE4C217E}" type="slidenum">
              <a:rPr lang="en-US" smtClean="0"/>
              <a:pPr/>
              <a:t>31</a:t>
            </a:fld>
            <a:endParaRPr lang="en-US"/>
          </a:p>
        </p:txBody>
      </p:sp>
      <p:sp>
        <p:nvSpPr>
          <p:cNvPr id="34" name="Footer Placeholder 3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569919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dirty="0"/>
              <a:t>Data </a:t>
            </a:r>
            <a:r>
              <a:rPr lang="en-US" dirty="0" smtClean="0"/>
              <a:t>Flow</a:t>
            </a:r>
            <a:endParaRPr lang="en-US" dirty="0"/>
          </a:p>
        </p:txBody>
      </p:sp>
      <p:sp>
        <p:nvSpPr>
          <p:cNvPr id="91139" name="Rectangle 3"/>
          <p:cNvSpPr>
            <a:spLocks noGrp="1" noChangeArrowheads="1"/>
          </p:cNvSpPr>
          <p:nvPr>
            <p:ph type="body" idx="1"/>
          </p:nvPr>
        </p:nvSpPr>
        <p:spPr/>
        <p:txBody>
          <a:bodyPr/>
          <a:lstStyle/>
          <a:p>
            <a:r>
              <a:rPr lang="en-US" b="1" dirty="0" smtClean="0">
                <a:solidFill>
                  <a:schemeClr val="accent4"/>
                </a:solidFill>
              </a:rPr>
              <a:t>Input and final </a:t>
            </a:r>
            <a:r>
              <a:rPr lang="en-US" b="1" dirty="0">
                <a:solidFill>
                  <a:schemeClr val="accent4"/>
                </a:solidFill>
              </a:rPr>
              <a:t>output </a:t>
            </a:r>
            <a:r>
              <a:rPr lang="en-US" b="1" dirty="0"/>
              <a:t>are stored on a</a:t>
            </a:r>
            <a:r>
              <a:rPr lang="en-US" b="1" dirty="0">
                <a:solidFill>
                  <a:schemeClr val="accent4"/>
                </a:solidFill>
              </a:rPr>
              <a:t> distributed file </a:t>
            </a:r>
            <a:r>
              <a:rPr lang="en-US" b="1" dirty="0" smtClean="0">
                <a:solidFill>
                  <a:schemeClr val="accent4"/>
                </a:solidFill>
              </a:rPr>
              <a:t>system (FS):</a:t>
            </a:r>
            <a:endParaRPr lang="en-US" b="1" dirty="0">
              <a:solidFill>
                <a:schemeClr val="accent4"/>
              </a:solidFill>
            </a:endParaRPr>
          </a:p>
          <a:p>
            <a:pPr lvl="1"/>
            <a:r>
              <a:rPr lang="en-US" dirty="0"/>
              <a:t>Scheduler tries to schedule map tasks “close” to physical storage location of input data</a:t>
            </a:r>
          </a:p>
          <a:p>
            <a:pPr lvl="8"/>
            <a:endParaRPr lang="en-US" dirty="0" smtClean="0"/>
          </a:p>
          <a:p>
            <a:r>
              <a:rPr lang="en-US" b="1" dirty="0" smtClean="0">
                <a:solidFill>
                  <a:schemeClr val="accent2"/>
                </a:solidFill>
              </a:rPr>
              <a:t>Intermediate </a:t>
            </a:r>
            <a:r>
              <a:rPr lang="en-US" b="1" dirty="0">
                <a:solidFill>
                  <a:schemeClr val="accent2"/>
                </a:solidFill>
              </a:rPr>
              <a:t>results</a:t>
            </a:r>
            <a:r>
              <a:rPr lang="en-US" b="1" dirty="0"/>
              <a:t> are stored on </a:t>
            </a:r>
            <a:r>
              <a:rPr lang="en-US" b="1" dirty="0">
                <a:solidFill>
                  <a:schemeClr val="accent2"/>
                </a:solidFill>
              </a:rPr>
              <a:t>local FS</a:t>
            </a:r>
            <a:r>
              <a:rPr lang="en-US" b="1" dirty="0"/>
              <a:t> </a:t>
            </a:r>
            <a:r>
              <a:rPr lang="en-US" b="1" dirty="0" smtClean="0"/>
              <a:t/>
            </a:r>
            <a:br>
              <a:rPr lang="en-US" b="1" dirty="0" smtClean="0"/>
            </a:br>
            <a:r>
              <a:rPr lang="en-US" b="1" dirty="0" smtClean="0"/>
              <a:t>of Map </a:t>
            </a:r>
            <a:r>
              <a:rPr lang="en-US" b="1" dirty="0"/>
              <a:t>and </a:t>
            </a:r>
            <a:r>
              <a:rPr lang="en-US" b="1" dirty="0" smtClean="0"/>
              <a:t>Reduce </a:t>
            </a:r>
            <a:r>
              <a:rPr lang="en-US" b="1" dirty="0"/>
              <a:t>workers</a:t>
            </a:r>
          </a:p>
          <a:p>
            <a:pPr lvl="8"/>
            <a:endParaRPr lang="en-US" dirty="0" smtClean="0"/>
          </a:p>
          <a:p>
            <a:r>
              <a:rPr lang="en-US" b="1" dirty="0" smtClean="0"/>
              <a:t>Output </a:t>
            </a:r>
            <a:r>
              <a:rPr lang="en-US" b="1" dirty="0"/>
              <a:t>is often input to another </a:t>
            </a:r>
            <a:r>
              <a:rPr lang="en-US" b="1" dirty="0" smtClean="0"/>
              <a:t/>
            </a:r>
            <a:br>
              <a:rPr lang="en-US" b="1" dirty="0" smtClean="0"/>
            </a:br>
            <a:r>
              <a:rPr lang="en-US" b="1" dirty="0" err="1" smtClean="0"/>
              <a:t>MapReduce</a:t>
            </a:r>
            <a:r>
              <a:rPr lang="en-US" b="1" dirty="0" smtClean="0"/>
              <a:t> </a:t>
            </a:r>
            <a:r>
              <a:rPr lang="en-US" b="1" dirty="0"/>
              <a:t>task</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32</a:t>
            </a:fld>
            <a:endParaRPr lang="en-US"/>
          </a:p>
        </p:txBody>
      </p:sp>
    </p:spTree>
    <p:extLst>
      <p:ext uri="{BB962C8B-B14F-4D97-AF65-F5344CB8AC3E}">
        <p14:creationId xmlns:p14="http://schemas.microsoft.com/office/powerpoint/2010/main" val="139613116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smtClean="0"/>
              <a:t>Coordination: Master</a:t>
            </a:r>
            <a:endParaRPr lang="en-US" dirty="0"/>
          </a:p>
        </p:txBody>
      </p:sp>
      <p:sp>
        <p:nvSpPr>
          <p:cNvPr id="92163" name="Rectangle 3"/>
          <p:cNvSpPr>
            <a:spLocks noGrp="1" noChangeArrowheads="1"/>
          </p:cNvSpPr>
          <p:nvPr>
            <p:ph idx="1"/>
          </p:nvPr>
        </p:nvSpPr>
        <p:spPr/>
        <p:txBody>
          <a:bodyPr>
            <a:normAutofit/>
          </a:bodyPr>
          <a:lstStyle/>
          <a:p>
            <a:r>
              <a:rPr lang="en-US" b="1" dirty="0">
                <a:solidFill>
                  <a:schemeClr val="accent3"/>
                </a:solidFill>
              </a:rPr>
              <a:t>Master </a:t>
            </a:r>
            <a:r>
              <a:rPr lang="en-US" b="1" dirty="0" smtClean="0">
                <a:solidFill>
                  <a:schemeClr val="accent3"/>
                </a:solidFill>
              </a:rPr>
              <a:t>node takes care of coordination:</a:t>
            </a:r>
            <a:endParaRPr lang="en-US" b="1" dirty="0">
              <a:solidFill>
                <a:schemeClr val="accent3"/>
              </a:solidFill>
            </a:endParaRPr>
          </a:p>
          <a:p>
            <a:pPr lvl="1"/>
            <a:r>
              <a:rPr lang="en-US" b="1" dirty="0"/>
              <a:t>Task status:</a:t>
            </a:r>
            <a:r>
              <a:rPr lang="en-US" dirty="0"/>
              <a:t> (idle, in-progress, completed)</a:t>
            </a:r>
          </a:p>
          <a:p>
            <a:pPr lvl="1"/>
            <a:r>
              <a:rPr lang="en-US" b="1" dirty="0"/>
              <a:t>Idle tasks</a:t>
            </a:r>
            <a:r>
              <a:rPr lang="en-US" dirty="0"/>
              <a:t> get scheduled as workers become available</a:t>
            </a:r>
          </a:p>
          <a:p>
            <a:pPr lvl="1"/>
            <a:r>
              <a:rPr lang="en-US" dirty="0"/>
              <a:t>When a map task completes, it sends the master the location and sizes of its </a:t>
            </a:r>
            <a:r>
              <a:rPr lang="en-US" i="1" dirty="0"/>
              <a:t>R</a:t>
            </a:r>
            <a:r>
              <a:rPr lang="en-US" dirty="0"/>
              <a:t> intermediate files, one for each reducer</a:t>
            </a:r>
          </a:p>
          <a:p>
            <a:pPr lvl="1"/>
            <a:r>
              <a:rPr lang="en-US" dirty="0"/>
              <a:t>Master pushes this info to </a:t>
            </a:r>
            <a:r>
              <a:rPr lang="en-US" dirty="0" smtClean="0"/>
              <a:t>reducers</a:t>
            </a:r>
          </a:p>
          <a:p>
            <a:pPr lvl="7"/>
            <a:endParaRPr lang="en-US" dirty="0"/>
          </a:p>
          <a:p>
            <a:r>
              <a:rPr lang="en-US" dirty="0"/>
              <a:t>Master pings workers periodically </a:t>
            </a:r>
            <a:r>
              <a:rPr lang="en-US" dirty="0" smtClean="0"/>
              <a:t>to </a:t>
            </a:r>
            <a:r>
              <a:rPr lang="en-US" dirty="0"/>
              <a:t>detect failures</a:t>
            </a:r>
          </a:p>
          <a:p>
            <a:pPr>
              <a:buFont typeface="Wingdings" pitchFamily="2" charset="2"/>
              <a:buNone/>
            </a:pP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33</a:t>
            </a:fld>
            <a:endParaRPr lang="en-US"/>
          </a:p>
        </p:txBody>
      </p:sp>
    </p:spTree>
    <p:extLst>
      <p:ext uri="{BB962C8B-B14F-4D97-AF65-F5344CB8AC3E}">
        <p14:creationId xmlns:p14="http://schemas.microsoft.com/office/powerpoint/2010/main" val="62113971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Dealing with Failures</a:t>
            </a:r>
            <a:endParaRPr lang="en-US" dirty="0"/>
          </a:p>
        </p:txBody>
      </p:sp>
      <p:sp>
        <p:nvSpPr>
          <p:cNvPr id="100355" name="Rectangle 3"/>
          <p:cNvSpPr>
            <a:spLocks noGrp="1" noChangeArrowheads="1"/>
          </p:cNvSpPr>
          <p:nvPr>
            <p:ph type="body" idx="1"/>
          </p:nvPr>
        </p:nvSpPr>
        <p:spPr/>
        <p:txBody>
          <a:bodyPr/>
          <a:lstStyle/>
          <a:p>
            <a:r>
              <a:rPr lang="en-US" b="1" dirty="0">
                <a:solidFill>
                  <a:schemeClr val="accent3"/>
                </a:solidFill>
              </a:rPr>
              <a:t>Map worker failure</a:t>
            </a:r>
          </a:p>
          <a:p>
            <a:pPr lvl="1"/>
            <a:r>
              <a:rPr lang="en-US" dirty="0"/>
              <a:t>Map tasks completed or in-progress at </a:t>
            </a:r>
            <a:r>
              <a:rPr lang="en-US" dirty="0" smtClean="0"/>
              <a:t/>
            </a:r>
            <a:br>
              <a:rPr lang="en-US" dirty="0" smtClean="0"/>
            </a:br>
            <a:r>
              <a:rPr lang="en-US" dirty="0" smtClean="0"/>
              <a:t>worker </a:t>
            </a:r>
            <a:r>
              <a:rPr lang="en-US" dirty="0"/>
              <a:t>are reset to idle</a:t>
            </a:r>
          </a:p>
          <a:p>
            <a:pPr lvl="1"/>
            <a:r>
              <a:rPr lang="en-US" dirty="0"/>
              <a:t>Reduce workers are notified when task is rescheduled on another worker</a:t>
            </a:r>
          </a:p>
          <a:p>
            <a:r>
              <a:rPr lang="en-US" b="1" dirty="0">
                <a:solidFill>
                  <a:schemeClr val="accent3"/>
                </a:solidFill>
              </a:rPr>
              <a:t>Reduce worker failure</a:t>
            </a:r>
          </a:p>
          <a:p>
            <a:pPr lvl="1"/>
            <a:r>
              <a:rPr lang="en-US" dirty="0"/>
              <a:t>Only in-progress tasks are reset to </a:t>
            </a:r>
            <a:r>
              <a:rPr lang="en-US" dirty="0" smtClean="0"/>
              <a:t>idle </a:t>
            </a:r>
          </a:p>
          <a:p>
            <a:pPr lvl="1"/>
            <a:r>
              <a:rPr lang="en-US" dirty="0" smtClean="0"/>
              <a:t>Reduce task is restarted</a:t>
            </a:r>
            <a:endParaRPr lang="en-US" dirty="0"/>
          </a:p>
          <a:p>
            <a:r>
              <a:rPr lang="en-US" b="1" dirty="0">
                <a:solidFill>
                  <a:schemeClr val="accent3"/>
                </a:solidFill>
              </a:rPr>
              <a:t>Master failure</a:t>
            </a:r>
          </a:p>
          <a:p>
            <a:pPr lvl="1"/>
            <a:r>
              <a:rPr lang="en-US" dirty="0" err="1"/>
              <a:t>MapReduce</a:t>
            </a:r>
            <a:r>
              <a:rPr lang="en-US" dirty="0"/>
              <a:t> task is aborted and client is notified</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34</a:t>
            </a:fld>
            <a:endParaRPr lang="en-US"/>
          </a:p>
        </p:txBody>
      </p:sp>
    </p:spTree>
    <p:extLst>
      <p:ext uri="{BB962C8B-B14F-4D97-AF65-F5344CB8AC3E}">
        <p14:creationId xmlns:p14="http://schemas.microsoft.com/office/powerpoint/2010/main" val="298306591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76200"/>
            <a:ext cx="8686800" cy="987552"/>
          </a:xfrm>
        </p:spPr>
        <p:txBody>
          <a:bodyPr>
            <a:normAutofit/>
          </a:bodyPr>
          <a:lstStyle/>
          <a:p>
            <a:r>
              <a:rPr lang="en-US" dirty="0"/>
              <a:t>How many Map and Reduce jobs?</a:t>
            </a:r>
          </a:p>
        </p:txBody>
      </p:sp>
      <p:sp>
        <p:nvSpPr>
          <p:cNvPr id="98307" name="Rectangle 3"/>
          <p:cNvSpPr>
            <a:spLocks noGrp="1" noChangeArrowheads="1"/>
          </p:cNvSpPr>
          <p:nvPr>
            <p:ph idx="1"/>
          </p:nvPr>
        </p:nvSpPr>
        <p:spPr>
          <a:xfrm>
            <a:off x="457200" y="1295400"/>
            <a:ext cx="7924800" cy="5257801"/>
          </a:xfrm>
        </p:spPr>
        <p:txBody>
          <a:bodyPr/>
          <a:lstStyle/>
          <a:p>
            <a:r>
              <a:rPr lang="en-US" i="1" dirty="0"/>
              <a:t>M</a:t>
            </a:r>
            <a:r>
              <a:rPr lang="en-US" dirty="0"/>
              <a:t> map tasks, </a:t>
            </a:r>
            <a:r>
              <a:rPr lang="en-US" i="1" dirty="0"/>
              <a:t>R</a:t>
            </a:r>
            <a:r>
              <a:rPr lang="en-US" dirty="0"/>
              <a:t> reduce tasks</a:t>
            </a:r>
          </a:p>
          <a:p>
            <a:r>
              <a:rPr lang="en-US" b="1" dirty="0">
                <a:solidFill>
                  <a:schemeClr val="accent3"/>
                </a:solidFill>
              </a:rPr>
              <a:t>Rule of </a:t>
            </a:r>
            <a:r>
              <a:rPr lang="en-US" b="1" dirty="0" smtClean="0">
                <a:solidFill>
                  <a:schemeClr val="accent3"/>
                </a:solidFill>
              </a:rPr>
              <a:t>a thumb</a:t>
            </a:r>
            <a:r>
              <a:rPr lang="en-US" b="1" dirty="0">
                <a:solidFill>
                  <a:schemeClr val="accent3"/>
                </a:solidFill>
              </a:rPr>
              <a:t>:</a:t>
            </a:r>
          </a:p>
          <a:p>
            <a:pPr lvl="1"/>
            <a:r>
              <a:rPr lang="en-US" dirty="0"/>
              <a:t>Make </a:t>
            </a:r>
            <a:r>
              <a:rPr lang="en-US" i="1" dirty="0"/>
              <a:t>M</a:t>
            </a:r>
            <a:r>
              <a:rPr lang="en-US" dirty="0"/>
              <a:t> </a:t>
            </a:r>
            <a:r>
              <a:rPr lang="en-US" dirty="0" smtClean="0"/>
              <a:t>much </a:t>
            </a:r>
            <a:r>
              <a:rPr lang="en-US" dirty="0"/>
              <a:t>larger than the number of nodes in </a:t>
            </a:r>
            <a:r>
              <a:rPr lang="en-US" dirty="0" smtClean="0"/>
              <a:t>the cluster</a:t>
            </a:r>
            <a:endParaRPr lang="en-US" dirty="0"/>
          </a:p>
          <a:p>
            <a:pPr lvl="1"/>
            <a:r>
              <a:rPr lang="en-US" dirty="0"/>
              <a:t>One DFS chunk per map is common</a:t>
            </a:r>
          </a:p>
          <a:p>
            <a:pPr lvl="1"/>
            <a:r>
              <a:rPr lang="en-US" dirty="0"/>
              <a:t>Improves dynamic load balancing and speeds </a:t>
            </a:r>
            <a:r>
              <a:rPr lang="en-US" dirty="0" smtClean="0"/>
              <a:t>up recovery </a:t>
            </a:r>
            <a:r>
              <a:rPr lang="en-US" dirty="0"/>
              <a:t>from worker </a:t>
            </a:r>
            <a:r>
              <a:rPr lang="en-US" dirty="0" smtClean="0"/>
              <a:t>failures</a:t>
            </a:r>
            <a:endParaRPr lang="en-US" dirty="0"/>
          </a:p>
          <a:p>
            <a:r>
              <a:rPr lang="en-US" b="1" dirty="0"/>
              <a:t>Usually </a:t>
            </a:r>
            <a:r>
              <a:rPr lang="en-US" b="1" i="1" dirty="0"/>
              <a:t>R</a:t>
            </a:r>
            <a:r>
              <a:rPr lang="en-US" b="1" dirty="0"/>
              <a:t> is smaller than </a:t>
            </a:r>
            <a:r>
              <a:rPr lang="en-US" b="1" i="1" dirty="0" smtClean="0"/>
              <a:t>M</a:t>
            </a:r>
          </a:p>
          <a:p>
            <a:pPr lvl="1"/>
            <a:r>
              <a:rPr lang="en-US" dirty="0"/>
              <a:t>B</a:t>
            </a:r>
            <a:r>
              <a:rPr lang="en-US" dirty="0" smtClean="0"/>
              <a:t>ecause </a:t>
            </a:r>
            <a:r>
              <a:rPr lang="en-US" dirty="0"/>
              <a:t>output is spread across </a:t>
            </a:r>
            <a:r>
              <a:rPr lang="en-US" i="1" dirty="0"/>
              <a:t>R</a:t>
            </a:r>
            <a:r>
              <a:rPr lang="en-US" dirty="0"/>
              <a:t> files</a:t>
            </a:r>
          </a:p>
          <a:p>
            <a:pPr lvl="1"/>
            <a:endParaRPr lang="en-US" dirty="0"/>
          </a:p>
          <a:p>
            <a:pPr lvl="1"/>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35</a:t>
            </a:fld>
            <a:endParaRPr lang="en-US"/>
          </a:p>
        </p:txBody>
      </p:sp>
    </p:spTree>
    <p:extLst>
      <p:ext uri="{BB962C8B-B14F-4D97-AF65-F5344CB8AC3E}">
        <p14:creationId xmlns:p14="http://schemas.microsoft.com/office/powerpoint/2010/main" val="364254668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US" dirty="0" smtClean="0"/>
              <a:t>Task Granularity &amp; Pipelining</a:t>
            </a:r>
            <a:endParaRPr lang="en-US" dirty="0"/>
          </a:p>
        </p:txBody>
      </p:sp>
      <p:sp>
        <p:nvSpPr>
          <p:cNvPr id="13321" name="Rectangle 9"/>
          <p:cNvSpPr>
            <a:spLocks noGrp="1" noChangeArrowheads="1"/>
          </p:cNvSpPr>
          <p:nvPr>
            <p:ph idx="1"/>
          </p:nvPr>
        </p:nvSpPr>
        <p:spPr>
          <a:xfrm>
            <a:off x="457200" y="1295400"/>
            <a:ext cx="8382000" cy="5257801"/>
          </a:xfrm>
        </p:spPr>
        <p:txBody>
          <a:bodyPr>
            <a:normAutofit/>
          </a:bodyPr>
          <a:lstStyle/>
          <a:p>
            <a:r>
              <a:rPr lang="en-US" b="1" dirty="0" smtClean="0">
                <a:solidFill>
                  <a:schemeClr val="accent3"/>
                </a:solidFill>
              </a:rPr>
              <a:t>Fine granularity tasks:</a:t>
            </a:r>
            <a:r>
              <a:rPr lang="en-US" dirty="0" smtClean="0">
                <a:solidFill>
                  <a:schemeClr val="accent3"/>
                </a:solidFill>
              </a:rPr>
              <a:t>  </a:t>
            </a:r>
            <a:r>
              <a:rPr lang="en-US" dirty="0" smtClean="0"/>
              <a:t>map tasks &gt;&gt; machines</a:t>
            </a:r>
          </a:p>
          <a:p>
            <a:pPr lvl="1"/>
            <a:r>
              <a:rPr lang="en-US" dirty="0" smtClean="0"/>
              <a:t>Minimizes time for fault recovery</a:t>
            </a:r>
          </a:p>
          <a:p>
            <a:pPr lvl="1"/>
            <a:r>
              <a:rPr lang="en-US" dirty="0"/>
              <a:t>Can do pipeline shuffling with map execution</a:t>
            </a:r>
            <a:endParaRPr lang="en-US" dirty="0" smtClean="0"/>
          </a:p>
          <a:p>
            <a:pPr lvl="1"/>
            <a:r>
              <a:rPr lang="en-US" dirty="0" smtClean="0"/>
              <a:t>Better dynamic load balancing </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36</a:t>
            </a:fld>
            <a:endParaRPr lang="en-US"/>
          </a:p>
        </p:txBody>
      </p:sp>
      <p:pic>
        <p:nvPicPr>
          <p:cNvPr id="13318" name="Picture 6" descr="index-auto-0009-0001"/>
          <p:cNvPicPr>
            <a:picLocks noChangeAspect="1" noChangeArrowheads="1"/>
          </p:cNvPicPr>
          <p:nvPr/>
        </p:nvPicPr>
        <p:blipFill>
          <a:blip r:embed="rId3" cstate="print"/>
          <a:srcRect/>
          <a:stretch>
            <a:fillRect/>
          </a:stretch>
        </p:blipFill>
        <p:spPr bwMode="auto">
          <a:xfrm>
            <a:off x="857250" y="3505200"/>
            <a:ext cx="7753350" cy="2590800"/>
          </a:xfrm>
          <a:prstGeom prst="rect">
            <a:avLst/>
          </a:prstGeom>
          <a:noFill/>
        </p:spPr>
      </p:pic>
      <p:sp>
        <p:nvSpPr>
          <p:cNvPr id="13319" name="Rectangle 7"/>
          <p:cNvSpPr>
            <a:spLocks noChangeArrowheads="1"/>
          </p:cNvSpPr>
          <p:nvPr/>
        </p:nvSpPr>
        <p:spPr bwMode="auto">
          <a:xfrm>
            <a:off x="228600" y="228600"/>
            <a:ext cx="8229600" cy="990600"/>
          </a:xfrm>
          <a:prstGeom prst="rect">
            <a:avLst/>
          </a:prstGeom>
          <a:noFill/>
          <a:ln w="9525">
            <a:noFill/>
            <a:miter lim="800000"/>
            <a:headEnd/>
            <a:tailEnd/>
          </a:ln>
          <a:effectLst/>
        </p:spPr>
        <p:txBody>
          <a:bodyPr anchor="ctr"/>
          <a:lstStyle/>
          <a:p>
            <a:pPr>
              <a:tabLst>
                <a:tab pos="293688" algn="l"/>
                <a:tab pos="457200" algn="l"/>
              </a:tabLst>
            </a:pPr>
            <a:endParaRPr lang="en-US" b="1">
              <a:solidFill>
                <a:srgbClr val="0000FF"/>
              </a:solidFill>
              <a:latin typeface="Comic Sans MS" pitchFamily="66" charset="0"/>
            </a:endParaRPr>
          </a:p>
        </p:txBody>
      </p:sp>
    </p:spTree>
    <p:extLst>
      <p:ext uri="{BB962C8B-B14F-4D97-AF65-F5344CB8AC3E}">
        <p14:creationId xmlns:p14="http://schemas.microsoft.com/office/powerpoint/2010/main" val="27365226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Refinements: Backup Tasks</a:t>
            </a:r>
            <a:endParaRPr lang="en-US" dirty="0"/>
          </a:p>
        </p:txBody>
      </p:sp>
      <p:sp>
        <p:nvSpPr>
          <p:cNvPr id="3" name="Content Placeholder 2"/>
          <p:cNvSpPr>
            <a:spLocks noGrp="1"/>
          </p:cNvSpPr>
          <p:nvPr>
            <p:ph idx="1"/>
          </p:nvPr>
        </p:nvSpPr>
        <p:spPr/>
        <p:txBody>
          <a:bodyPr>
            <a:normAutofit lnSpcReduction="10000"/>
          </a:bodyPr>
          <a:lstStyle/>
          <a:p>
            <a:r>
              <a:rPr lang="en-US" b="1" dirty="0" smtClean="0">
                <a:solidFill>
                  <a:schemeClr val="accent3"/>
                </a:solidFill>
              </a:rPr>
              <a:t>Problem</a:t>
            </a:r>
          </a:p>
          <a:p>
            <a:pPr lvl="1"/>
            <a:r>
              <a:rPr lang="en-US" dirty="0" smtClean="0"/>
              <a:t>Slow workers significantly lengthen the job completion time:</a:t>
            </a:r>
          </a:p>
          <a:p>
            <a:pPr lvl="2"/>
            <a:r>
              <a:rPr lang="en-US" dirty="0" smtClean="0"/>
              <a:t>Other jobs on the machine</a:t>
            </a:r>
          </a:p>
          <a:p>
            <a:pPr lvl="2"/>
            <a:r>
              <a:rPr lang="en-US" dirty="0" smtClean="0"/>
              <a:t>Bad disks</a:t>
            </a:r>
          </a:p>
          <a:p>
            <a:pPr lvl="2"/>
            <a:r>
              <a:rPr lang="en-US" dirty="0" smtClean="0"/>
              <a:t>Weird things</a:t>
            </a:r>
          </a:p>
          <a:p>
            <a:r>
              <a:rPr lang="en-US" b="1" dirty="0" smtClean="0">
                <a:solidFill>
                  <a:schemeClr val="accent2"/>
                </a:solidFill>
              </a:rPr>
              <a:t>Solution</a:t>
            </a:r>
          </a:p>
          <a:p>
            <a:pPr lvl="1"/>
            <a:r>
              <a:rPr lang="en-US" dirty="0" smtClean="0"/>
              <a:t>Near end of phase, spawn backup copies of tasks</a:t>
            </a:r>
          </a:p>
          <a:p>
            <a:pPr lvl="2"/>
            <a:r>
              <a:rPr lang="en-US" dirty="0" smtClean="0"/>
              <a:t>Whichever one finishes first “wins”</a:t>
            </a:r>
          </a:p>
          <a:p>
            <a:r>
              <a:rPr lang="en-US" b="1" dirty="0" smtClean="0">
                <a:solidFill>
                  <a:schemeClr val="accent4"/>
                </a:solidFill>
              </a:rPr>
              <a:t>Effect</a:t>
            </a:r>
          </a:p>
          <a:p>
            <a:pPr lvl="1"/>
            <a:r>
              <a:rPr lang="en-US" dirty="0" smtClean="0"/>
              <a:t>Dramatically shortens job completion time</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37</a:t>
            </a:fld>
            <a:endParaRPr lang="en-US"/>
          </a:p>
        </p:txBody>
      </p:sp>
    </p:spTree>
    <p:extLst>
      <p:ext uri="{BB962C8B-B14F-4D97-AF65-F5344CB8AC3E}">
        <p14:creationId xmlns:p14="http://schemas.microsoft.com/office/powerpoint/2010/main" val="513059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dirty="0" smtClean="0"/>
              <a:t>Refinement: Combiners</a:t>
            </a:r>
            <a:endParaRPr lang="en-US" dirty="0"/>
          </a:p>
        </p:txBody>
      </p:sp>
      <p:sp>
        <p:nvSpPr>
          <p:cNvPr id="101379" name="Rectangle 3"/>
          <p:cNvSpPr>
            <a:spLocks noGrp="1" noChangeArrowheads="1"/>
          </p:cNvSpPr>
          <p:nvPr>
            <p:ph type="body" idx="1"/>
          </p:nvPr>
        </p:nvSpPr>
        <p:spPr>
          <a:xfrm>
            <a:off x="457200" y="1295400"/>
            <a:ext cx="8229600" cy="5410200"/>
          </a:xfrm>
        </p:spPr>
        <p:txBody>
          <a:bodyPr>
            <a:normAutofit/>
          </a:bodyPr>
          <a:lstStyle/>
          <a:p>
            <a:pPr>
              <a:lnSpc>
                <a:spcPct val="90000"/>
              </a:lnSpc>
            </a:pPr>
            <a:r>
              <a:rPr lang="en-US" dirty="0"/>
              <a:t>Often a </a:t>
            </a:r>
            <a:r>
              <a:rPr lang="en-US" dirty="0" smtClean="0"/>
              <a:t>Map </a:t>
            </a:r>
            <a:r>
              <a:rPr lang="en-US" dirty="0"/>
              <a:t>task will produce many pairs of the form </a:t>
            </a:r>
            <a:r>
              <a:rPr lang="en-US" i="1" dirty="0"/>
              <a:t>(k,v</a:t>
            </a:r>
            <a:r>
              <a:rPr lang="en-US" i="1" baseline="-25000" dirty="0"/>
              <a:t>1</a:t>
            </a:r>
            <a:r>
              <a:rPr lang="en-US" i="1" dirty="0"/>
              <a:t>), (k,v</a:t>
            </a:r>
            <a:r>
              <a:rPr lang="en-US" i="1" baseline="-25000" dirty="0"/>
              <a:t>2</a:t>
            </a:r>
            <a:r>
              <a:rPr lang="en-US" i="1" dirty="0"/>
              <a:t>), …</a:t>
            </a:r>
            <a:r>
              <a:rPr lang="en-US" dirty="0"/>
              <a:t> for the same key </a:t>
            </a:r>
            <a:r>
              <a:rPr lang="en-US" i="1" dirty="0"/>
              <a:t>k</a:t>
            </a:r>
          </a:p>
          <a:p>
            <a:pPr lvl="1">
              <a:lnSpc>
                <a:spcPct val="90000"/>
              </a:lnSpc>
            </a:pPr>
            <a:r>
              <a:rPr lang="en-US" dirty="0"/>
              <a:t>E.g., popular words in </a:t>
            </a:r>
            <a:r>
              <a:rPr lang="en-US" dirty="0" smtClean="0"/>
              <a:t>the word count example</a:t>
            </a:r>
          </a:p>
          <a:p>
            <a:pPr>
              <a:lnSpc>
                <a:spcPct val="90000"/>
              </a:lnSpc>
            </a:pPr>
            <a:r>
              <a:rPr lang="en-US" b="1" dirty="0" smtClean="0"/>
              <a:t>Can </a:t>
            </a:r>
            <a:r>
              <a:rPr lang="en-US" b="1" dirty="0"/>
              <a:t>save network time by </a:t>
            </a:r>
            <a:r>
              <a:rPr lang="en-US" b="1" dirty="0" smtClean="0"/>
              <a:t/>
            </a:r>
            <a:br>
              <a:rPr lang="en-US" b="1" dirty="0" smtClean="0"/>
            </a:br>
            <a:r>
              <a:rPr lang="en-US" b="1" dirty="0" smtClean="0">
                <a:solidFill>
                  <a:schemeClr val="accent3"/>
                </a:solidFill>
              </a:rPr>
              <a:t>pre-aggregating values in </a:t>
            </a:r>
            <a:br>
              <a:rPr lang="en-US" b="1" dirty="0" smtClean="0">
                <a:solidFill>
                  <a:schemeClr val="accent3"/>
                </a:solidFill>
              </a:rPr>
            </a:br>
            <a:r>
              <a:rPr lang="en-US" b="1" dirty="0" smtClean="0">
                <a:solidFill>
                  <a:schemeClr val="accent3"/>
                </a:solidFill>
              </a:rPr>
              <a:t>the</a:t>
            </a:r>
            <a:r>
              <a:rPr lang="en-US" b="1" dirty="0">
                <a:solidFill>
                  <a:schemeClr val="accent3"/>
                </a:solidFill>
              </a:rPr>
              <a:t> </a:t>
            </a:r>
            <a:r>
              <a:rPr lang="en-US" b="1" dirty="0" smtClean="0">
                <a:solidFill>
                  <a:schemeClr val="accent3"/>
                </a:solidFill>
              </a:rPr>
              <a:t>mapper:</a:t>
            </a:r>
            <a:endParaRPr lang="en-US" b="1" dirty="0">
              <a:solidFill>
                <a:schemeClr val="accent3"/>
              </a:solidFill>
            </a:endParaRPr>
          </a:p>
          <a:p>
            <a:pPr lvl="1">
              <a:lnSpc>
                <a:spcPct val="90000"/>
              </a:lnSpc>
            </a:pPr>
            <a:r>
              <a:rPr lang="en-US" dirty="0" smtClean="0">
                <a:latin typeface="Arial" pitchFamily="34" charset="0"/>
                <a:cs typeface="Arial" pitchFamily="34" charset="0"/>
              </a:rPr>
              <a:t>combine(k, </a:t>
            </a:r>
            <a:r>
              <a:rPr lang="en-US" dirty="0">
                <a:latin typeface="Arial" pitchFamily="34" charset="0"/>
                <a:cs typeface="Arial" pitchFamily="34" charset="0"/>
              </a:rPr>
              <a:t>list(v</a:t>
            </a:r>
            <a:r>
              <a:rPr lang="en-US" baseline="-25000" dirty="0">
                <a:latin typeface="Arial" pitchFamily="34" charset="0"/>
                <a:cs typeface="Arial" pitchFamily="34" charset="0"/>
              </a:rPr>
              <a:t>1</a:t>
            </a:r>
            <a:r>
              <a:rPr lang="en-US" dirty="0">
                <a:latin typeface="Arial" pitchFamily="34" charset="0"/>
                <a:cs typeface="Arial" pitchFamily="34" charset="0"/>
              </a:rPr>
              <a:t>)) </a:t>
            </a:r>
            <a:r>
              <a:rPr lang="en-US" dirty="0" smtClean="0">
                <a:latin typeface="Arial" pitchFamily="34" charset="0"/>
                <a:cs typeface="Arial" pitchFamily="34" charset="0"/>
                <a:sym typeface="Wingdings" pitchFamily="2" charset="2"/>
              </a:rPr>
              <a:t> </a:t>
            </a:r>
            <a:r>
              <a:rPr lang="en-US" dirty="0">
                <a:latin typeface="Arial" pitchFamily="34" charset="0"/>
                <a:cs typeface="Arial" pitchFamily="34" charset="0"/>
                <a:sym typeface="Wingdings" pitchFamily="2" charset="2"/>
              </a:rPr>
              <a:t>v</a:t>
            </a:r>
            <a:r>
              <a:rPr lang="en-US" baseline="-25000" dirty="0">
                <a:latin typeface="Arial" pitchFamily="34" charset="0"/>
                <a:cs typeface="Arial" pitchFamily="34" charset="0"/>
                <a:sym typeface="Wingdings" pitchFamily="2" charset="2"/>
              </a:rPr>
              <a:t>2</a:t>
            </a:r>
          </a:p>
          <a:p>
            <a:pPr lvl="1">
              <a:lnSpc>
                <a:spcPct val="90000"/>
              </a:lnSpc>
            </a:pPr>
            <a:r>
              <a:rPr lang="en-US" dirty="0" smtClean="0">
                <a:sym typeface="Wingdings" pitchFamily="2" charset="2"/>
              </a:rPr>
              <a:t>Combiner is usually </a:t>
            </a:r>
            <a:r>
              <a:rPr lang="en-US" dirty="0">
                <a:sym typeface="Wingdings" pitchFamily="2" charset="2"/>
              </a:rPr>
              <a:t>same </a:t>
            </a:r>
            <a:r>
              <a:rPr lang="en-US" dirty="0" smtClean="0">
                <a:sym typeface="Wingdings" pitchFamily="2" charset="2"/>
              </a:rPr>
              <a:t/>
            </a:r>
            <a:br>
              <a:rPr lang="en-US" dirty="0" smtClean="0">
                <a:sym typeface="Wingdings" pitchFamily="2" charset="2"/>
              </a:rPr>
            </a:br>
            <a:r>
              <a:rPr lang="en-US" dirty="0" smtClean="0">
                <a:sym typeface="Wingdings" pitchFamily="2" charset="2"/>
              </a:rPr>
              <a:t>as the reduce function</a:t>
            </a:r>
          </a:p>
          <a:p>
            <a:pPr>
              <a:lnSpc>
                <a:spcPct val="90000"/>
              </a:lnSpc>
            </a:pPr>
            <a:r>
              <a:rPr lang="en-US" dirty="0" smtClean="0"/>
              <a:t>Works </a:t>
            </a:r>
            <a:r>
              <a:rPr lang="en-US" dirty="0"/>
              <a:t>only if reduce </a:t>
            </a:r>
            <a:r>
              <a:rPr lang="en-US" dirty="0" smtClean="0"/>
              <a:t/>
            </a:r>
            <a:br>
              <a:rPr lang="en-US" dirty="0" smtClean="0"/>
            </a:br>
            <a:r>
              <a:rPr lang="en-US" dirty="0" smtClean="0"/>
              <a:t>function is commutative </a:t>
            </a:r>
            <a:r>
              <a:rPr lang="en-US" dirty="0"/>
              <a:t>and associative</a:t>
            </a:r>
          </a:p>
        </p:txBody>
      </p:sp>
      <p:pic>
        <p:nvPicPr>
          <p:cNvPr id="10" name="Picture 2" descr="http://labs.google.com/papers/mapreduce-osdi04-slides/index-auto-0008-0001.gif"/>
          <p:cNvPicPr>
            <a:picLocks noChangeAspect="1" noChangeArrowheads="1"/>
          </p:cNvPicPr>
          <p:nvPr/>
        </p:nvPicPr>
        <p:blipFill>
          <a:blip r:embed="rId2" cstate="print"/>
          <a:srcRect/>
          <a:stretch>
            <a:fillRect/>
          </a:stretch>
        </p:blipFill>
        <p:spPr bwMode="auto">
          <a:xfrm>
            <a:off x="5497346" y="3048000"/>
            <a:ext cx="3634462" cy="2514600"/>
          </a:xfrm>
          <a:prstGeom prst="rect">
            <a:avLst/>
          </a:prstGeom>
          <a:noFill/>
        </p:spPr>
      </p:pic>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38</a:t>
            </a:fld>
            <a:endParaRPr lang="en-US"/>
          </a:p>
        </p:txBody>
      </p:sp>
    </p:spTree>
    <p:extLst>
      <p:ext uri="{BB962C8B-B14F-4D97-AF65-F5344CB8AC3E}">
        <p14:creationId xmlns:p14="http://schemas.microsoft.com/office/powerpoint/2010/main" val="125056746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Refinement: </a:t>
            </a:r>
            <a:r>
              <a:rPr lang="en-US" dirty="0"/>
              <a:t>Combiners</a:t>
            </a:r>
            <a:endParaRPr lang="en-US" b="0" dirty="0"/>
          </a:p>
        </p:txBody>
      </p:sp>
      <p:sp>
        <p:nvSpPr>
          <p:cNvPr id="3" name="Content Placeholder 2"/>
          <p:cNvSpPr>
            <a:spLocks noGrp="1"/>
          </p:cNvSpPr>
          <p:nvPr>
            <p:ph idx="1"/>
          </p:nvPr>
        </p:nvSpPr>
        <p:spPr>
          <a:xfrm>
            <a:off x="457200" y="1295400"/>
            <a:ext cx="8229600" cy="5410200"/>
          </a:xfrm>
        </p:spPr>
        <p:txBody>
          <a:bodyPr>
            <a:normAutofit/>
          </a:bodyPr>
          <a:lstStyle/>
          <a:p>
            <a:r>
              <a:rPr lang="en-US" b="1" dirty="0" smtClean="0">
                <a:solidFill>
                  <a:srgbClr val="0000FF"/>
                </a:solidFill>
              </a:rPr>
              <a:t>Back to our word counting example:</a:t>
            </a:r>
          </a:p>
          <a:p>
            <a:pPr lvl="1"/>
            <a:r>
              <a:rPr lang="en-US" dirty="0" smtClean="0"/>
              <a:t>Combiner combines the values of all keys of a single mapper (single machine):</a:t>
            </a:r>
          </a:p>
          <a:p>
            <a:pPr lvl="1"/>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a:p>
          <a:p>
            <a:pPr lvl="1"/>
            <a:r>
              <a:rPr lang="en-US" dirty="0" smtClean="0"/>
              <a:t>Much less data needs to be copied and shuffled!</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39</a:t>
            </a:fld>
            <a:endParaRPr lang="en-US"/>
          </a:p>
        </p:txBody>
      </p:sp>
      <p:pic>
        <p:nvPicPr>
          <p:cNvPr id="1026" name="Picture 2" descr="http://www.admin-magazine.com/var/ezflow_site/storage/images/media/images/hadoop-f03/47069-1-eng-US/hadoop-F03_referen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036220"/>
            <a:ext cx="6553200" cy="25263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066800" y="3036220"/>
            <a:ext cx="3581400" cy="126319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Rectangle 10"/>
          <p:cNvSpPr/>
          <p:nvPr/>
        </p:nvSpPr>
        <p:spPr>
          <a:xfrm>
            <a:off x="1066800" y="4287630"/>
            <a:ext cx="3581400" cy="126319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19415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Google Example</a:t>
            </a:r>
            <a:endParaRPr lang="en-US" dirty="0"/>
          </a:p>
        </p:txBody>
      </p:sp>
      <p:sp>
        <p:nvSpPr>
          <p:cNvPr id="3" name="Content Placeholder 2"/>
          <p:cNvSpPr>
            <a:spLocks noGrp="1"/>
          </p:cNvSpPr>
          <p:nvPr>
            <p:ph idx="1"/>
          </p:nvPr>
        </p:nvSpPr>
        <p:spPr/>
        <p:txBody>
          <a:bodyPr>
            <a:normAutofit/>
          </a:bodyPr>
          <a:lstStyle/>
          <a:p>
            <a:r>
              <a:rPr lang="en-US" dirty="0" smtClean="0"/>
              <a:t>20+ billion web pages x 20KB = 400+ TB</a:t>
            </a:r>
          </a:p>
          <a:p>
            <a:r>
              <a:rPr lang="en-US" dirty="0" smtClean="0"/>
              <a:t>1 computer reads 30-35 MB/sec from disk</a:t>
            </a:r>
          </a:p>
          <a:p>
            <a:pPr lvl="1"/>
            <a:r>
              <a:rPr lang="en-US" dirty="0" smtClean="0"/>
              <a:t>~4 months to read the web</a:t>
            </a:r>
          </a:p>
          <a:p>
            <a:r>
              <a:rPr lang="en-US" dirty="0" smtClean="0"/>
              <a:t>~1,000 hard drives to store the web</a:t>
            </a:r>
          </a:p>
          <a:p>
            <a:r>
              <a:rPr lang="en-US" dirty="0" smtClean="0">
                <a:solidFill>
                  <a:srgbClr val="D60093"/>
                </a:solidFill>
              </a:rPr>
              <a:t>Takes even more to </a:t>
            </a:r>
            <a:r>
              <a:rPr lang="en-US" b="1" dirty="0" smtClean="0">
                <a:solidFill>
                  <a:srgbClr val="D60093"/>
                </a:solidFill>
              </a:rPr>
              <a:t>do</a:t>
            </a:r>
            <a:r>
              <a:rPr lang="en-US" dirty="0" smtClean="0">
                <a:solidFill>
                  <a:srgbClr val="D60093"/>
                </a:solidFill>
              </a:rPr>
              <a:t> something useful </a:t>
            </a:r>
            <a:br>
              <a:rPr lang="en-US" dirty="0" smtClean="0">
                <a:solidFill>
                  <a:srgbClr val="D60093"/>
                </a:solidFill>
              </a:rPr>
            </a:br>
            <a:r>
              <a:rPr lang="en-US" dirty="0" smtClean="0">
                <a:solidFill>
                  <a:srgbClr val="D60093"/>
                </a:solidFill>
              </a:rPr>
              <a:t>with the data!</a:t>
            </a:r>
          </a:p>
          <a:p>
            <a:r>
              <a:rPr lang="en-US" b="1" dirty="0" smtClean="0">
                <a:solidFill>
                  <a:srgbClr val="008000"/>
                </a:solidFill>
              </a:rPr>
              <a:t>Today, a standard </a:t>
            </a:r>
            <a:r>
              <a:rPr lang="en-US" b="1" dirty="0">
                <a:solidFill>
                  <a:srgbClr val="008000"/>
                </a:solidFill>
              </a:rPr>
              <a:t>architecture </a:t>
            </a:r>
            <a:r>
              <a:rPr lang="en-US" b="1" dirty="0" smtClean="0">
                <a:solidFill>
                  <a:srgbClr val="008000"/>
                </a:solidFill>
              </a:rPr>
              <a:t>for such problems is emerging</a:t>
            </a:r>
            <a:r>
              <a:rPr lang="en-US" b="1" dirty="0">
                <a:solidFill>
                  <a:srgbClr val="008000"/>
                </a:solidFill>
              </a:rPr>
              <a:t>:</a:t>
            </a:r>
          </a:p>
          <a:p>
            <a:pPr lvl="1"/>
            <a:r>
              <a:rPr lang="en-US" dirty="0"/>
              <a:t>Cluster of commodity Linux nodes</a:t>
            </a:r>
          </a:p>
          <a:p>
            <a:pPr lvl="1"/>
            <a:r>
              <a:rPr lang="en-US" dirty="0" smtClean="0"/>
              <a:t>Commodity network (</a:t>
            </a:r>
            <a:r>
              <a:rPr lang="en-US" dirty="0" err="1" smtClean="0"/>
              <a:t>ethernet</a:t>
            </a:r>
            <a:r>
              <a:rPr lang="en-US" dirty="0" smtClean="0"/>
              <a:t>) to connect them</a:t>
            </a:r>
            <a:endParaRPr lang="en-US" dirty="0">
              <a:solidFill>
                <a:schemeClr val="accent3"/>
              </a:solidFill>
            </a:endParaRPr>
          </a:p>
          <a:p>
            <a:endParaRPr lang="en-US" dirty="0" smtClean="0">
              <a:solidFill>
                <a:schemeClr val="accent3"/>
              </a:solidFill>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a:t>
            </a:fld>
            <a:endParaRPr lang="en-US"/>
          </a:p>
        </p:txBody>
      </p:sp>
    </p:spTree>
    <p:extLst>
      <p:ext uri="{BB962C8B-B14F-4D97-AF65-F5344CB8AC3E}">
        <p14:creationId xmlns:p14="http://schemas.microsoft.com/office/powerpoint/2010/main" val="31336076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dirty="0" smtClean="0"/>
              <a:t>Refinement: Partition </a:t>
            </a:r>
            <a:r>
              <a:rPr lang="en-US" dirty="0"/>
              <a:t>Function</a:t>
            </a:r>
          </a:p>
        </p:txBody>
      </p:sp>
      <p:sp>
        <p:nvSpPr>
          <p:cNvPr id="102403" name="Rectangle 3"/>
          <p:cNvSpPr>
            <a:spLocks noGrp="1" noChangeArrowheads="1"/>
          </p:cNvSpPr>
          <p:nvPr>
            <p:ph idx="1"/>
          </p:nvPr>
        </p:nvSpPr>
        <p:spPr>
          <a:xfrm>
            <a:off x="457200" y="1295400"/>
            <a:ext cx="8229600" cy="5410200"/>
          </a:xfrm>
        </p:spPr>
        <p:txBody>
          <a:bodyPr>
            <a:normAutofit/>
          </a:bodyPr>
          <a:lstStyle/>
          <a:p>
            <a:pPr>
              <a:lnSpc>
                <a:spcPct val="90000"/>
              </a:lnSpc>
            </a:pPr>
            <a:r>
              <a:rPr lang="en-US" b="1" dirty="0" smtClean="0">
                <a:solidFill>
                  <a:srgbClr val="0000FF"/>
                </a:solidFill>
              </a:rPr>
              <a:t>Want to control how keys get partitioned</a:t>
            </a:r>
          </a:p>
          <a:p>
            <a:pPr lvl="1">
              <a:lnSpc>
                <a:spcPct val="90000"/>
              </a:lnSpc>
            </a:pPr>
            <a:r>
              <a:rPr lang="en-US" dirty="0" smtClean="0"/>
              <a:t>Inputs </a:t>
            </a:r>
            <a:r>
              <a:rPr lang="en-US" dirty="0"/>
              <a:t>to map tasks are created by contiguous splits of input </a:t>
            </a:r>
            <a:r>
              <a:rPr lang="en-US" dirty="0" smtClean="0"/>
              <a:t>file</a:t>
            </a:r>
          </a:p>
          <a:p>
            <a:pPr lvl="1">
              <a:lnSpc>
                <a:spcPct val="90000"/>
              </a:lnSpc>
            </a:pPr>
            <a:r>
              <a:rPr lang="en-US" dirty="0" smtClean="0"/>
              <a:t>Reduce needs </a:t>
            </a:r>
            <a:r>
              <a:rPr lang="en-US" dirty="0"/>
              <a:t>to ensure that records with the same intermediate key end up at the same </a:t>
            </a:r>
            <a:r>
              <a:rPr lang="en-US" dirty="0" smtClean="0"/>
              <a:t>worker</a:t>
            </a:r>
          </a:p>
          <a:p>
            <a:pPr>
              <a:lnSpc>
                <a:spcPct val="90000"/>
              </a:lnSpc>
            </a:pPr>
            <a:r>
              <a:rPr lang="en-US" b="1" dirty="0" smtClean="0"/>
              <a:t>System </a:t>
            </a:r>
            <a:r>
              <a:rPr lang="en-US" b="1" dirty="0"/>
              <a:t>uses a default partition </a:t>
            </a:r>
            <a:r>
              <a:rPr lang="en-US" b="1" dirty="0" smtClean="0"/>
              <a:t>function:</a:t>
            </a:r>
          </a:p>
          <a:p>
            <a:pPr lvl="1">
              <a:lnSpc>
                <a:spcPct val="90000"/>
              </a:lnSpc>
            </a:pPr>
            <a:r>
              <a:rPr lang="en-US" b="1" dirty="0" smtClean="0">
                <a:solidFill>
                  <a:srgbClr val="008000"/>
                </a:solidFill>
                <a:latin typeface="Arial" pitchFamily="34" charset="0"/>
                <a:cs typeface="Arial" pitchFamily="34" charset="0"/>
              </a:rPr>
              <a:t>hash(key</a:t>
            </a:r>
            <a:r>
              <a:rPr lang="en-US" b="1" dirty="0">
                <a:solidFill>
                  <a:srgbClr val="008000"/>
                </a:solidFill>
                <a:latin typeface="Arial" pitchFamily="34" charset="0"/>
                <a:cs typeface="Arial" pitchFamily="34" charset="0"/>
              </a:rPr>
              <a:t>) mod </a:t>
            </a:r>
            <a:r>
              <a:rPr lang="en-US" b="1" i="1" dirty="0" smtClean="0">
                <a:solidFill>
                  <a:srgbClr val="008000"/>
                </a:solidFill>
                <a:latin typeface="Arial" pitchFamily="34" charset="0"/>
                <a:cs typeface="Arial" pitchFamily="34" charset="0"/>
              </a:rPr>
              <a:t>R</a:t>
            </a:r>
          </a:p>
          <a:p>
            <a:pPr lvl="8">
              <a:lnSpc>
                <a:spcPct val="90000"/>
              </a:lnSpc>
            </a:pPr>
            <a:endParaRPr lang="en-US" b="1" i="1" dirty="0" smtClean="0">
              <a:solidFill>
                <a:schemeClr val="accent3"/>
              </a:solidFill>
            </a:endParaRPr>
          </a:p>
          <a:p>
            <a:pPr>
              <a:lnSpc>
                <a:spcPct val="90000"/>
              </a:lnSpc>
            </a:pPr>
            <a:r>
              <a:rPr lang="en-US" b="1" dirty="0" smtClean="0">
                <a:solidFill>
                  <a:srgbClr val="D60093"/>
                </a:solidFill>
              </a:rPr>
              <a:t>Sometimes useful </a:t>
            </a:r>
            <a:r>
              <a:rPr lang="en-US" b="1" dirty="0">
                <a:solidFill>
                  <a:srgbClr val="D60093"/>
                </a:solidFill>
              </a:rPr>
              <a:t>to </a:t>
            </a:r>
            <a:r>
              <a:rPr lang="en-US" b="1" dirty="0" smtClean="0">
                <a:solidFill>
                  <a:srgbClr val="D60093"/>
                </a:solidFill>
              </a:rPr>
              <a:t>override the hash function:</a:t>
            </a:r>
            <a:endParaRPr lang="en-US" b="1" dirty="0">
              <a:solidFill>
                <a:srgbClr val="D60093"/>
              </a:solidFill>
            </a:endParaRPr>
          </a:p>
          <a:p>
            <a:pPr lvl="1">
              <a:lnSpc>
                <a:spcPct val="90000"/>
              </a:lnSpc>
            </a:pPr>
            <a:r>
              <a:rPr lang="en-US" dirty="0"/>
              <a:t>E.g., </a:t>
            </a:r>
            <a:r>
              <a:rPr lang="en-US" sz="2400" b="1" dirty="0">
                <a:latin typeface="Arial" pitchFamily="34" charset="0"/>
                <a:cs typeface="Arial" pitchFamily="34" charset="0"/>
              </a:rPr>
              <a:t>hash(hostname(URL)) mod </a:t>
            </a:r>
            <a:r>
              <a:rPr lang="en-US" sz="2400" b="1" i="1" dirty="0">
                <a:latin typeface="Arial" pitchFamily="34" charset="0"/>
                <a:cs typeface="Arial" pitchFamily="34" charset="0"/>
              </a:rPr>
              <a:t>R</a:t>
            </a:r>
            <a:r>
              <a:rPr lang="en-US" dirty="0"/>
              <a:t> ensures URLs from a host end up in the same output file</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40</a:t>
            </a:fld>
            <a:endParaRPr lang="en-US"/>
          </a:p>
        </p:txBody>
      </p:sp>
    </p:spTree>
    <p:extLst>
      <p:ext uri="{BB962C8B-B14F-4D97-AF65-F5344CB8AC3E}">
        <p14:creationId xmlns:p14="http://schemas.microsoft.com/office/powerpoint/2010/main" val="177545726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Problems </a:t>
            </a:r>
            <a:r>
              <a:rPr lang="en-US" dirty="0" smtClean="0"/>
              <a:t>Suited </a:t>
            </a:r>
            <a:r>
              <a:rPr lang="en-US" dirty="0"/>
              <a:t>for </a:t>
            </a:r>
            <a:r>
              <a:rPr lang="en-US" dirty="0" smtClean="0"/>
              <a:t/>
            </a:r>
            <a:br>
              <a:rPr lang="en-US" dirty="0" smtClean="0"/>
            </a:br>
            <a:r>
              <a:rPr lang="en-US" dirty="0" smtClean="0"/>
              <a:t>Map-Reduce</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639937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smtClean="0"/>
              <a:t>Example: </a:t>
            </a:r>
            <a:r>
              <a:rPr lang="en-US" dirty="0"/>
              <a:t>Host size</a:t>
            </a:r>
          </a:p>
        </p:txBody>
      </p:sp>
      <p:sp>
        <p:nvSpPr>
          <p:cNvPr id="82947" name="Rectangle 3"/>
          <p:cNvSpPr>
            <a:spLocks noGrp="1" noChangeArrowheads="1"/>
          </p:cNvSpPr>
          <p:nvPr>
            <p:ph type="body" idx="1"/>
          </p:nvPr>
        </p:nvSpPr>
        <p:spPr/>
        <p:txBody>
          <a:bodyPr>
            <a:normAutofit/>
          </a:bodyPr>
          <a:lstStyle/>
          <a:p>
            <a:r>
              <a:rPr lang="en-US" b="1" dirty="0"/>
              <a:t>Suppose we have a large web corpus</a:t>
            </a:r>
          </a:p>
          <a:p>
            <a:r>
              <a:rPr lang="en-US" dirty="0" smtClean="0"/>
              <a:t>Look </a:t>
            </a:r>
            <a:r>
              <a:rPr lang="en-US" dirty="0"/>
              <a:t>at the metadata file</a:t>
            </a:r>
          </a:p>
          <a:p>
            <a:pPr lvl="1"/>
            <a:r>
              <a:rPr lang="en-US" dirty="0"/>
              <a:t>Lines of the </a:t>
            </a:r>
            <a:r>
              <a:rPr lang="en-US" dirty="0" smtClean="0"/>
              <a:t>form: </a:t>
            </a:r>
            <a:r>
              <a:rPr lang="en-US" dirty="0"/>
              <a:t>(URL, size, date, …)</a:t>
            </a:r>
          </a:p>
          <a:p>
            <a:r>
              <a:rPr lang="en-US" b="1" dirty="0" smtClean="0"/>
              <a:t>For </a:t>
            </a:r>
            <a:r>
              <a:rPr lang="en-US" b="1" dirty="0"/>
              <a:t>each host, find the total number of bytes</a:t>
            </a:r>
          </a:p>
          <a:p>
            <a:pPr lvl="1"/>
            <a:r>
              <a:rPr lang="en-US" dirty="0" smtClean="0"/>
              <a:t>That is, </a:t>
            </a:r>
            <a:r>
              <a:rPr lang="en-US" dirty="0"/>
              <a:t>the sum of the page sizes for all URLs from that </a:t>
            </a:r>
            <a:r>
              <a:rPr lang="en-US" dirty="0" smtClean="0"/>
              <a:t>particular host</a:t>
            </a:r>
          </a:p>
          <a:p>
            <a:pPr lvl="8"/>
            <a:endParaRPr lang="en-US" dirty="0" smtClean="0">
              <a:solidFill>
                <a:schemeClr val="accent3"/>
              </a:solidFill>
            </a:endParaRPr>
          </a:p>
          <a:p>
            <a:r>
              <a:rPr lang="en-US" b="1" dirty="0" smtClean="0">
                <a:solidFill>
                  <a:schemeClr val="accent3"/>
                </a:solidFill>
              </a:rPr>
              <a:t>Other examples: </a:t>
            </a:r>
          </a:p>
          <a:p>
            <a:pPr lvl="1"/>
            <a:r>
              <a:rPr lang="en-US" dirty="0" smtClean="0"/>
              <a:t>Link analysis and graph processing</a:t>
            </a:r>
          </a:p>
          <a:p>
            <a:pPr lvl="1"/>
            <a:r>
              <a:rPr lang="en-US" dirty="0" smtClean="0"/>
              <a:t>Machine Learning algorithms</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42</a:t>
            </a:fld>
            <a:endParaRPr lang="en-US"/>
          </a:p>
        </p:txBody>
      </p:sp>
    </p:spTree>
    <p:extLst>
      <p:ext uri="{BB962C8B-B14F-4D97-AF65-F5344CB8AC3E}">
        <p14:creationId xmlns:p14="http://schemas.microsoft.com/office/powerpoint/2010/main" val="286892885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dirty="0" smtClean="0"/>
              <a:t>Example: Language </a:t>
            </a:r>
            <a:r>
              <a:rPr lang="en-US" dirty="0"/>
              <a:t>M</a:t>
            </a:r>
            <a:r>
              <a:rPr lang="en-US" dirty="0" smtClean="0"/>
              <a:t>odel</a:t>
            </a:r>
            <a:endParaRPr lang="en-US" dirty="0"/>
          </a:p>
        </p:txBody>
      </p:sp>
      <p:sp>
        <p:nvSpPr>
          <p:cNvPr id="104451" name="Rectangle 3"/>
          <p:cNvSpPr>
            <a:spLocks noGrp="1" noChangeArrowheads="1"/>
          </p:cNvSpPr>
          <p:nvPr>
            <p:ph type="body" idx="1"/>
          </p:nvPr>
        </p:nvSpPr>
        <p:spPr/>
        <p:txBody>
          <a:bodyPr/>
          <a:lstStyle/>
          <a:p>
            <a:r>
              <a:rPr lang="en-US" b="1" dirty="0" smtClean="0">
                <a:solidFill>
                  <a:schemeClr val="accent3"/>
                </a:solidFill>
              </a:rPr>
              <a:t>Statistical machine translation:</a:t>
            </a:r>
          </a:p>
          <a:p>
            <a:pPr lvl="1"/>
            <a:r>
              <a:rPr lang="en-US" dirty="0" smtClean="0"/>
              <a:t>Need to count number of times every 5-word sequence occurs in a large corpus of documents</a:t>
            </a:r>
          </a:p>
          <a:p>
            <a:pPr lvl="8"/>
            <a:endParaRPr lang="en-US" dirty="0" smtClean="0"/>
          </a:p>
          <a:p>
            <a:r>
              <a:rPr lang="en-US" b="1" dirty="0" smtClean="0"/>
              <a:t>Very easy with </a:t>
            </a:r>
            <a:r>
              <a:rPr lang="en-US" b="1" dirty="0" err="1" smtClean="0"/>
              <a:t>MapReduce</a:t>
            </a:r>
            <a:r>
              <a:rPr lang="en-US" b="1" dirty="0" smtClean="0"/>
              <a:t>:</a:t>
            </a:r>
          </a:p>
          <a:p>
            <a:pPr lvl="1"/>
            <a:r>
              <a:rPr lang="en-US" b="1" dirty="0" smtClean="0"/>
              <a:t>Map:</a:t>
            </a:r>
            <a:r>
              <a:rPr lang="en-US" dirty="0" smtClean="0"/>
              <a:t> </a:t>
            </a:r>
          </a:p>
          <a:p>
            <a:pPr lvl="2"/>
            <a:r>
              <a:rPr lang="en-US" dirty="0" smtClean="0"/>
              <a:t>Extract (5-word sequence, count) from document</a:t>
            </a:r>
          </a:p>
          <a:p>
            <a:pPr lvl="1"/>
            <a:r>
              <a:rPr lang="en-US" b="1" dirty="0" smtClean="0"/>
              <a:t>Reduce: </a:t>
            </a:r>
          </a:p>
          <a:p>
            <a:pPr lvl="2"/>
            <a:r>
              <a:rPr lang="en-US" dirty="0" smtClean="0"/>
              <a:t>Combine the counts</a:t>
            </a: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43</a:t>
            </a:fld>
            <a:endParaRPr lang="en-US"/>
          </a:p>
        </p:txBody>
      </p:sp>
    </p:spTree>
    <p:extLst>
      <p:ext uri="{BB962C8B-B14F-4D97-AF65-F5344CB8AC3E}">
        <p14:creationId xmlns:p14="http://schemas.microsoft.com/office/powerpoint/2010/main" val="146838132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Example: Join By Map-Reduce</a:t>
            </a:r>
            <a:endParaRPr lang="en-US" dirty="0"/>
          </a:p>
        </p:txBody>
      </p:sp>
      <p:sp>
        <p:nvSpPr>
          <p:cNvPr id="12291" name="Rectangle 3"/>
          <p:cNvSpPr>
            <a:spLocks noGrp="1" noChangeArrowheads="1"/>
          </p:cNvSpPr>
          <p:nvPr>
            <p:ph type="body" idx="1"/>
          </p:nvPr>
        </p:nvSpPr>
        <p:spPr>
          <a:xfrm>
            <a:off x="457200" y="1295401"/>
            <a:ext cx="8229600" cy="2133600"/>
          </a:xfrm>
        </p:spPr>
        <p:txBody>
          <a:bodyPr/>
          <a:lstStyle/>
          <a:p>
            <a:r>
              <a:rPr lang="en-US" b="1" dirty="0" smtClean="0"/>
              <a:t>Compute the natural join </a:t>
            </a:r>
            <a:r>
              <a:rPr lang="en-US" b="1" i="1" dirty="0" smtClean="0"/>
              <a:t>R(A,B) </a:t>
            </a:r>
            <a:r>
              <a:rPr lang="en-US" b="1" dirty="0" smtClean="0"/>
              <a:t>⋈</a:t>
            </a:r>
            <a:r>
              <a:rPr lang="en-US" b="1" i="1" dirty="0" smtClean="0"/>
              <a:t> S(B,C)</a:t>
            </a:r>
          </a:p>
          <a:p>
            <a:r>
              <a:rPr lang="en-US" i="1" dirty="0" smtClean="0"/>
              <a:t>R</a:t>
            </a:r>
            <a:r>
              <a:rPr lang="en-US" dirty="0" smtClean="0"/>
              <a:t> and </a:t>
            </a:r>
            <a:r>
              <a:rPr lang="en-US" i="1" dirty="0" smtClean="0"/>
              <a:t>S</a:t>
            </a:r>
            <a:r>
              <a:rPr lang="en-US" dirty="0" smtClean="0"/>
              <a:t> are each stored in files</a:t>
            </a:r>
          </a:p>
          <a:p>
            <a:r>
              <a:rPr lang="en-US" dirty="0" smtClean="0"/>
              <a:t>Tuples are pairs </a:t>
            </a:r>
            <a:r>
              <a:rPr lang="en-US" i="1" dirty="0" smtClean="0"/>
              <a:t>(</a:t>
            </a:r>
            <a:r>
              <a:rPr lang="en-US" i="1" dirty="0" err="1" smtClean="0"/>
              <a:t>a,b</a:t>
            </a:r>
            <a:r>
              <a:rPr lang="en-US" i="1" dirty="0" smtClean="0"/>
              <a:t>)</a:t>
            </a:r>
            <a:r>
              <a:rPr lang="en-US" dirty="0" smtClean="0"/>
              <a:t> or </a:t>
            </a:r>
            <a:r>
              <a:rPr lang="en-US" i="1" dirty="0" smtClean="0"/>
              <a:t>(</a:t>
            </a:r>
            <a:r>
              <a:rPr lang="en-US" i="1" dirty="0" err="1" smtClean="0"/>
              <a:t>b,c</a:t>
            </a:r>
            <a:r>
              <a:rPr lang="en-US" i="1" dirty="0" smtClean="0"/>
              <a:t>)</a:t>
            </a:r>
          </a:p>
          <a:p>
            <a:endParaRPr lang="en-US" dirty="0"/>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8" name="Slide Number Placeholder 7"/>
          <p:cNvSpPr>
            <a:spLocks noGrp="1"/>
          </p:cNvSpPr>
          <p:nvPr>
            <p:ph type="sldNum" sz="quarter" idx="12"/>
          </p:nvPr>
        </p:nvSpPr>
        <p:spPr/>
        <p:txBody>
          <a:bodyPr/>
          <a:lstStyle/>
          <a:p>
            <a:fld id="{19B12225-5612-419B-A8D5-4B8EEE4C217E}" type="slidenum">
              <a:rPr lang="en-US" smtClean="0"/>
              <a:pPr/>
              <a:t>44</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470999675"/>
              </p:ext>
            </p:extLst>
          </p:nvPr>
        </p:nvGraphicFramePr>
        <p:xfrm>
          <a:off x="304800" y="3581400"/>
          <a:ext cx="2209800" cy="1854200"/>
        </p:xfrm>
        <a:graphic>
          <a:graphicData uri="http://schemas.openxmlformats.org/drawingml/2006/table">
            <a:tbl>
              <a:tblPr firstRow="1">
                <a:tableStyleId>{073A0DAA-6AF3-43AB-8588-CEC1D06C72B9}</a:tableStyleId>
              </a:tblPr>
              <a:tblGrid>
                <a:gridCol w="1104900"/>
                <a:gridCol w="1104900"/>
              </a:tblGrid>
              <a:tr h="370840">
                <a:tc>
                  <a:txBody>
                    <a:bodyPr/>
                    <a:lstStyle/>
                    <a:p>
                      <a:pPr algn="ctr"/>
                      <a:r>
                        <a:rPr lang="en-US" b="1" dirty="0" smtClean="0">
                          <a:latin typeface="Arial" pitchFamily="34" charset="0"/>
                          <a:cs typeface="Arial" pitchFamily="34" charset="0"/>
                        </a:rPr>
                        <a:t>A</a:t>
                      </a:r>
                      <a:endParaRPr lang="en-US"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B</a:t>
                      </a:r>
                      <a:endParaRPr lang="en-US" b="1" dirty="0">
                        <a:latin typeface="Arial" pitchFamily="34" charset="0"/>
                        <a:cs typeface="Arial" pitchFamily="34" charset="0"/>
                      </a:endParaRPr>
                    </a:p>
                  </a:txBody>
                  <a:tcPr/>
                </a:tc>
              </a:tr>
              <a:tr h="370840">
                <a:tc>
                  <a:txBody>
                    <a:bodyPr/>
                    <a:lstStyle/>
                    <a:p>
                      <a:pPr algn="ctr"/>
                      <a:r>
                        <a:rPr lang="en-US" dirty="0" smtClean="0">
                          <a:latin typeface="Arial" pitchFamily="34" charset="0"/>
                          <a:cs typeface="Arial" pitchFamily="34" charset="0"/>
                        </a:rPr>
                        <a:t>a</a:t>
                      </a:r>
                      <a:r>
                        <a:rPr lang="en-US" baseline="-25000" dirty="0" smtClean="0">
                          <a:latin typeface="Arial" pitchFamily="34" charset="0"/>
                          <a:cs typeface="Arial" pitchFamily="34" charset="0"/>
                        </a:rPr>
                        <a:t>1</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b</a:t>
                      </a:r>
                      <a:r>
                        <a:rPr lang="en-US" baseline="-25000" dirty="0" smtClean="0">
                          <a:latin typeface="Arial" pitchFamily="34" charset="0"/>
                          <a:cs typeface="Arial" pitchFamily="34" charset="0"/>
                        </a:rPr>
                        <a:t>1</a:t>
                      </a:r>
                      <a:endParaRPr lang="en-US" baseline="-25000" dirty="0">
                        <a:latin typeface="Arial" pitchFamily="34" charset="0"/>
                        <a:cs typeface="Arial" pitchFamily="34" charset="0"/>
                      </a:endParaRPr>
                    </a:p>
                  </a:txBody>
                  <a:tcPr/>
                </a:tc>
              </a:tr>
              <a:tr h="370840">
                <a:tc>
                  <a:txBody>
                    <a:bodyPr/>
                    <a:lstStyle/>
                    <a:p>
                      <a:pPr algn="ctr"/>
                      <a:r>
                        <a:rPr lang="en-US" dirty="0" smtClean="0">
                          <a:latin typeface="Arial" pitchFamily="34" charset="0"/>
                          <a:cs typeface="Arial" pitchFamily="34" charset="0"/>
                        </a:rPr>
                        <a:t>a</a:t>
                      </a:r>
                      <a:r>
                        <a:rPr lang="en-US" baseline="-25000" dirty="0" smtClean="0">
                          <a:latin typeface="Arial" pitchFamily="34" charset="0"/>
                          <a:cs typeface="Arial" pitchFamily="34" charset="0"/>
                        </a:rPr>
                        <a:t>2</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b</a:t>
                      </a:r>
                      <a:r>
                        <a:rPr lang="en-US" baseline="-25000" dirty="0" smtClean="0">
                          <a:latin typeface="Arial" pitchFamily="34" charset="0"/>
                          <a:cs typeface="Arial" pitchFamily="34" charset="0"/>
                        </a:rPr>
                        <a:t>1</a:t>
                      </a:r>
                    </a:p>
                  </a:txBody>
                  <a:tcPr/>
                </a:tc>
              </a:tr>
              <a:tr h="370840">
                <a:tc>
                  <a:txBody>
                    <a:bodyPr/>
                    <a:lstStyle/>
                    <a:p>
                      <a:pPr algn="ctr"/>
                      <a:r>
                        <a:rPr lang="en-US" dirty="0" smtClean="0">
                          <a:latin typeface="Arial" pitchFamily="34" charset="0"/>
                          <a:cs typeface="Arial" pitchFamily="34" charset="0"/>
                        </a:rPr>
                        <a:t>a</a:t>
                      </a:r>
                      <a:r>
                        <a:rPr lang="en-US" baseline="-25000" dirty="0" smtClean="0">
                          <a:latin typeface="Arial" pitchFamily="34" charset="0"/>
                          <a:cs typeface="Arial" pitchFamily="34" charset="0"/>
                        </a:rPr>
                        <a:t>3</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b</a:t>
                      </a:r>
                      <a:r>
                        <a:rPr lang="en-US" baseline="-25000" dirty="0" smtClean="0">
                          <a:latin typeface="Arial" pitchFamily="34" charset="0"/>
                          <a:cs typeface="Arial" pitchFamily="34" charset="0"/>
                        </a:rPr>
                        <a:t>2</a:t>
                      </a:r>
                    </a:p>
                  </a:txBody>
                  <a:tcPr/>
                </a:tc>
              </a:tr>
              <a:tr h="370840">
                <a:tc>
                  <a:txBody>
                    <a:bodyPr/>
                    <a:lstStyle/>
                    <a:p>
                      <a:pPr algn="ctr"/>
                      <a:r>
                        <a:rPr lang="en-US" dirty="0" smtClean="0">
                          <a:latin typeface="Arial" pitchFamily="34" charset="0"/>
                          <a:cs typeface="Arial" pitchFamily="34" charset="0"/>
                        </a:rPr>
                        <a:t>a</a:t>
                      </a:r>
                      <a:r>
                        <a:rPr lang="en-US" baseline="-25000" dirty="0" smtClean="0">
                          <a:latin typeface="Arial" pitchFamily="34" charset="0"/>
                          <a:cs typeface="Arial" pitchFamily="34" charset="0"/>
                        </a:rPr>
                        <a:t>4</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b</a:t>
                      </a:r>
                      <a:r>
                        <a:rPr lang="en-US" baseline="-25000" dirty="0" smtClean="0">
                          <a:latin typeface="Arial" pitchFamily="34" charset="0"/>
                          <a:cs typeface="Arial" pitchFamily="34" charset="0"/>
                        </a:rPr>
                        <a:t>3</a:t>
                      </a: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753875983"/>
              </p:ext>
            </p:extLst>
          </p:nvPr>
        </p:nvGraphicFramePr>
        <p:xfrm>
          <a:off x="3810000" y="3657600"/>
          <a:ext cx="2209800" cy="1483360"/>
        </p:xfrm>
        <a:graphic>
          <a:graphicData uri="http://schemas.openxmlformats.org/drawingml/2006/table">
            <a:tbl>
              <a:tblPr firstRow="1">
                <a:tableStyleId>{073A0DAA-6AF3-43AB-8588-CEC1D06C72B9}</a:tableStyleId>
              </a:tblPr>
              <a:tblGrid>
                <a:gridCol w="1104900"/>
                <a:gridCol w="1104900"/>
              </a:tblGrid>
              <a:tr h="370840">
                <a:tc>
                  <a:txBody>
                    <a:bodyPr/>
                    <a:lstStyle/>
                    <a:p>
                      <a:pPr algn="ctr"/>
                      <a:r>
                        <a:rPr lang="en-US" b="1" dirty="0" smtClean="0">
                          <a:latin typeface="Arial" pitchFamily="34" charset="0"/>
                          <a:cs typeface="Arial" pitchFamily="34" charset="0"/>
                        </a:rPr>
                        <a:t>B</a:t>
                      </a:r>
                      <a:endParaRPr lang="en-US"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C</a:t>
                      </a:r>
                      <a:endParaRPr lang="en-US" b="1" dirty="0">
                        <a:latin typeface="Arial" pitchFamily="34" charset="0"/>
                        <a:cs typeface="Arial" pitchFamily="34" charset="0"/>
                      </a:endParaRPr>
                    </a:p>
                  </a:txBody>
                  <a:tcPr/>
                </a:tc>
              </a:tr>
              <a:tr h="370840">
                <a:tc>
                  <a:txBody>
                    <a:bodyPr/>
                    <a:lstStyle/>
                    <a:p>
                      <a:pPr algn="ctr"/>
                      <a:r>
                        <a:rPr lang="en-US" dirty="0" smtClean="0">
                          <a:latin typeface="Arial" pitchFamily="34" charset="0"/>
                          <a:cs typeface="Arial" pitchFamily="34" charset="0"/>
                        </a:rPr>
                        <a:t>b</a:t>
                      </a:r>
                      <a:r>
                        <a:rPr lang="en-US" baseline="-25000" dirty="0" smtClean="0">
                          <a:latin typeface="Arial" pitchFamily="34" charset="0"/>
                          <a:cs typeface="Arial" pitchFamily="34" charset="0"/>
                        </a:rPr>
                        <a:t>2</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t>
                      </a:r>
                      <a:r>
                        <a:rPr lang="en-US" baseline="-25000" dirty="0" smtClean="0">
                          <a:latin typeface="Arial" pitchFamily="34" charset="0"/>
                          <a:cs typeface="Arial" pitchFamily="34" charset="0"/>
                        </a:rPr>
                        <a:t>1</a:t>
                      </a:r>
                      <a:endParaRPr lang="en-US" baseline="-25000" dirty="0">
                        <a:latin typeface="Arial" pitchFamily="34" charset="0"/>
                        <a:cs typeface="Arial" pitchFamily="34" charset="0"/>
                      </a:endParaRPr>
                    </a:p>
                  </a:txBody>
                  <a:tcPr/>
                </a:tc>
              </a:tr>
              <a:tr h="370840">
                <a:tc>
                  <a:txBody>
                    <a:bodyPr/>
                    <a:lstStyle/>
                    <a:p>
                      <a:pPr algn="ctr"/>
                      <a:r>
                        <a:rPr lang="en-US" dirty="0" smtClean="0">
                          <a:latin typeface="Arial" pitchFamily="34" charset="0"/>
                          <a:cs typeface="Arial" pitchFamily="34" charset="0"/>
                        </a:rPr>
                        <a:t>b</a:t>
                      </a:r>
                      <a:r>
                        <a:rPr lang="en-US" baseline="-25000" dirty="0" smtClean="0">
                          <a:latin typeface="Arial" pitchFamily="34" charset="0"/>
                          <a:cs typeface="Arial" pitchFamily="34" charset="0"/>
                        </a:rPr>
                        <a:t>2</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t>
                      </a:r>
                      <a:r>
                        <a:rPr lang="en-US" baseline="-25000" dirty="0" smtClean="0">
                          <a:latin typeface="Arial" pitchFamily="34" charset="0"/>
                          <a:cs typeface="Arial" pitchFamily="34" charset="0"/>
                        </a:rPr>
                        <a:t>2</a:t>
                      </a:r>
                    </a:p>
                  </a:txBody>
                  <a:tcPr/>
                </a:tc>
              </a:tr>
              <a:tr h="370840">
                <a:tc>
                  <a:txBody>
                    <a:bodyPr/>
                    <a:lstStyle/>
                    <a:p>
                      <a:pPr algn="ctr"/>
                      <a:r>
                        <a:rPr lang="en-US" dirty="0" smtClean="0">
                          <a:latin typeface="Arial" pitchFamily="34" charset="0"/>
                          <a:cs typeface="Arial" pitchFamily="34" charset="0"/>
                        </a:rPr>
                        <a:t>b</a:t>
                      </a:r>
                      <a:r>
                        <a:rPr lang="en-US" baseline="-25000" dirty="0" smtClean="0">
                          <a:latin typeface="Arial" pitchFamily="34" charset="0"/>
                          <a:cs typeface="Arial" pitchFamily="34" charset="0"/>
                        </a:rPr>
                        <a:t>3</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t>
                      </a:r>
                      <a:r>
                        <a:rPr lang="en-US" baseline="-25000" dirty="0" smtClean="0">
                          <a:latin typeface="Arial" pitchFamily="34" charset="0"/>
                          <a:cs typeface="Arial" pitchFamily="34" charset="0"/>
                        </a:rPr>
                        <a:t>3</a:t>
                      </a:r>
                    </a:p>
                  </a:txBody>
                  <a:tcPr/>
                </a:tc>
              </a:tr>
            </a:tbl>
          </a:graphicData>
        </a:graphic>
      </p:graphicFrame>
      <p:sp>
        <p:nvSpPr>
          <p:cNvPr id="10" name="Rectangle 9"/>
          <p:cNvSpPr/>
          <p:nvPr/>
        </p:nvSpPr>
        <p:spPr>
          <a:xfrm>
            <a:off x="2667000" y="4038600"/>
            <a:ext cx="696024" cy="830997"/>
          </a:xfrm>
          <a:prstGeom prst="rect">
            <a:avLst/>
          </a:prstGeom>
        </p:spPr>
        <p:txBody>
          <a:bodyPr wrap="none">
            <a:spAutoFit/>
          </a:bodyPr>
          <a:lstStyle/>
          <a:p>
            <a:r>
              <a:rPr lang="en-US" sz="4800" dirty="0"/>
              <a:t>⋈</a:t>
            </a:r>
          </a:p>
        </p:txBody>
      </p:sp>
      <p:graphicFrame>
        <p:nvGraphicFramePr>
          <p:cNvPr id="14" name="Table 13"/>
          <p:cNvGraphicFramePr>
            <a:graphicFrameLocks noGrp="1"/>
          </p:cNvGraphicFramePr>
          <p:nvPr>
            <p:extLst>
              <p:ext uri="{D42A27DB-BD31-4B8C-83A1-F6EECF244321}">
                <p14:modId xmlns:p14="http://schemas.microsoft.com/office/powerpoint/2010/main" val="796993815"/>
              </p:ext>
            </p:extLst>
          </p:nvPr>
        </p:nvGraphicFramePr>
        <p:xfrm>
          <a:off x="6705600" y="3657600"/>
          <a:ext cx="2209800" cy="1483360"/>
        </p:xfrm>
        <a:graphic>
          <a:graphicData uri="http://schemas.openxmlformats.org/drawingml/2006/table">
            <a:tbl>
              <a:tblPr firstRow="1">
                <a:tableStyleId>{073A0DAA-6AF3-43AB-8588-CEC1D06C72B9}</a:tableStyleId>
              </a:tblPr>
              <a:tblGrid>
                <a:gridCol w="1104900"/>
                <a:gridCol w="1104900"/>
              </a:tblGrid>
              <a:tr h="370840">
                <a:tc>
                  <a:txBody>
                    <a:bodyPr/>
                    <a:lstStyle/>
                    <a:p>
                      <a:pPr algn="ctr"/>
                      <a:r>
                        <a:rPr lang="en-US" b="1" dirty="0" smtClean="0">
                          <a:latin typeface="Arial" pitchFamily="34" charset="0"/>
                          <a:cs typeface="Arial" pitchFamily="34" charset="0"/>
                        </a:rPr>
                        <a:t>A</a:t>
                      </a:r>
                      <a:endParaRPr lang="en-US"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C</a:t>
                      </a:r>
                      <a:endParaRPr lang="en-US" b="1" dirty="0">
                        <a:latin typeface="Arial" pitchFamily="34" charset="0"/>
                        <a:cs typeface="Arial" pitchFamily="34" charset="0"/>
                      </a:endParaRPr>
                    </a:p>
                  </a:txBody>
                  <a:tcPr/>
                </a:tc>
              </a:tr>
              <a:tr h="370840">
                <a:tc>
                  <a:txBody>
                    <a:bodyPr/>
                    <a:lstStyle/>
                    <a:p>
                      <a:pPr algn="ctr"/>
                      <a:r>
                        <a:rPr lang="en-US" dirty="0" smtClean="0">
                          <a:latin typeface="Arial" pitchFamily="34" charset="0"/>
                          <a:cs typeface="Arial" pitchFamily="34" charset="0"/>
                        </a:rPr>
                        <a:t>a</a:t>
                      </a:r>
                      <a:r>
                        <a:rPr lang="en-US" baseline="-25000" dirty="0" smtClean="0">
                          <a:latin typeface="Arial" pitchFamily="34" charset="0"/>
                          <a:cs typeface="Arial" pitchFamily="34" charset="0"/>
                        </a:rPr>
                        <a:t>3</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t>
                      </a:r>
                      <a:r>
                        <a:rPr lang="en-US" baseline="-25000" dirty="0" smtClean="0">
                          <a:latin typeface="Arial" pitchFamily="34" charset="0"/>
                          <a:cs typeface="Arial" pitchFamily="34" charset="0"/>
                        </a:rPr>
                        <a:t>1</a:t>
                      </a:r>
                      <a:endParaRPr lang="en-US" baseline="-25000" dirty="0">
                        <a:latin typeface="Arial" pitchFamily="34" charset="0"/>
                        <a:cs typeface="Arial" pitchFamily="34" charset="0"/>
                      </a:endParaRPr>
                    </a:p>
                  </a:txBody>
                  <a:tcPr/>
                </a:tc>
              </a:tr>
              <a:tr h="370840">
                <a:tc>
                  <a:txBody>
                    <a:bodyPr/>
                    <a:lstStyle/>
                    <a:p>
                      <a:pPr algn="ctr"/>
                      <a:r>
                        <a:rPr lang="en-US" dirty="0" smtClean="0">
                          <a:latin typeface="Arial" pitchFamily="34" charset="0"/>
                          <a:cs typeface="Arial" pitchFamily="34" charset="0"/>
                        </a:rPr>
                        <a:t>a</a:t>
                      </a:r>
                      <a:r>
                        <a:rPr lang="en-US" baseline="-25000" dirty="0" smtClean="0">
                          <a:latin typeface="Arial" pitchFamily="34" charset="0"/>
                          <a:cs typeface="Arial" pitchFamily="34" charset="0"/>
                        </a:rPr>
                        <a:t>3</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t>
                      </a:r>
                      <a:r>
                        <a:rPr lang="en-US" baseline="-25000" dirty="0" smtClean="0">
                          <a:latin typeface="Arial" pitchFamily="34" charset="0"/>
                          <a:cs typeface="Arial" pitchFamily="34" charset="0"/>
                        </a:rPr>
                        <a:t>2</a:t>
                      </a:r>
                    </a:p>
                  </a:txBody>
                  <a:tcPr/>
                </a:tc>
              </a:tr>
              <a:tr h="370840">
                <a:tc>
                  <a:txBody>
                    <a:bodyPr/>
                    <a:lstStyle/>
                    <a:p>
                      <a:pPr algn="ctr"/>
                      <a:r>
                        <a:rPr lang="en-US" dirty="0" smtClean="0">
                          <a:latin typeface="Arial" pitchFamily="34" charset="0"/>
                          <a:cs typeface="Arial" pitchFamily="34" charset="0"/>
                        </a:rPr>
                        <a:t>a</a:t>
                      </a:r>
                      <a:r>
                        <a:rPr lang="en-US" baseline="-25000" dirty="0" smtClean="0">
                          <a:latin typeface="Arial" pitchFamily="34" charset="0"/>
                          <a:cs typeface="Arial" pitchFamily="34" charset="0"/>
                        </a:rPr>
                        <a:t>4</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t>
                      </a:r>
                      <a:r>
                        <a:rPr lang="en-US" baseline="-25000" dirty="0" smtClean="0">
                          <a:latin typeface="Arial" pitchFamily="34" charset="0"/>
                          <a:cs typeface="Arial" pitchFamily="34" charset="0"/>
                        </a:rPr>
                        <a:t>3</a:t>
                      </a:r>
                    </a:p>
                  </a:txBody>
                  <a:tcPr/>
                </a:tc>
              </a:tr>
            </a:tbl>
          </a:graphicData>
        </a:graphic>
      </p:graphicFrame>
      <p:sp>
        <p:nvSpPr>
          <p:cNvPr id="15" name="Rectangle 14"/>
          <p:cNvSpPr/>
          <p:nvPr/>
        </p:nvSpPr>
        <p:spPr>
          <a:xfrm>
            <a:off x="6085776" y="4064000"/>
            <a:ext cx="500458" cy="830997"/>
          </a:xfrm>
          <a:prstGeom prst="rect">
            <a:avLst/>
          </a:prstGeom>
        </p:spPr>
        <p:txBody>
          <a:bodyPr wrap="none">
            <a:spAutoFit/>
          </a:bodyPr>
          <a:lstStyle/>
          <a:p>
            <a:r>
              <a:rPr lang="en-US" sz="4800" dirty="0" smtClean="0"/>
              <a:t>=</a:t>
            </a:r>
            <a:endParaRPr lang="en-US" sz="4800" dirty="0"/>
          </a:p>
        </p:txBody>
      </p:sp>
      <p:sp>
        <p:nvSpPr>
          <p:cNvPr id="2" name="TextBox 1"/>
          <p:cNvSpPr txBox="1"/>
          <p:nvPr/>
        </p:nvSpPr>
        <p:spPr>
          <a:xfrm>
            <a:off x="1226154" y="5562600"/>
            <a:ext cx="351378" cy="369332"/>
          </a:xfrm>
          <a:prstGeom prst="rect">
            <a:avLst/>
          </a:prstGeom>
          <a:noFill/>
        </p:spPr>
        <p:txBody>
          <a:bodyPr wrap="none" rtlCol="0">
            <a:spAutoFit/>
          </a:bodyPr>
          <a:lstStyle/>
          <a:p>
            <a:r>
              <a:rPr lang="en-US" dirty="0" smtClean="0">
                <a:latin typeface="Arial" pitchFamily="34" charset="0"/>
                <a:cs typeface="Arial" pitchFamily="34" charset="0"/>
              </a:rPr>
              <a:t>R</a:t>
            </a:r>
          </a:p>
        </p:txBody>
      </p:sp>
      <p:sp>
        <p:nvSpPr>
          <p:cNvPr id="16" name="TextBox 15"/>
          <p:cNvSpPr txBox="1"/>
          <p:nvPr/>
        </p:nvSpPr>
        <p:spPr>
          <a:xfrm>
            <a:off x="4754022" y="5257800"/>
            <a:ext cx="351378" cy="369332"/>
          </a:xfrm>
          <a:prstGeom prst="rect">
            <a:avLst/>
          </a:prstGeom>
          <a:noFill/>
        </p:spPr>
        <p:txBody>
          <a:bodyPr wrap="none" rtlCol="0">
            <a:spAutoFit/>
          </a:bodyPr>
          <a:lstStyle/>
          <a:p>
            <a:r>
              <a:rPr lang="en-US" dirty="0" smtClean="0">
                <a:latin typeface="Arial" pitchFamily="34" charset="0"/>
                <a:cs typeface="Arial" pitchFamily="34" charset="0"/>
              </a:rPr>
              <a:t>S</a:t>
            </a:r>
          </a:p>
        </p:txBody>
      </p:sp>
    </p:spTree>
    <p:extLst>
      <p:ext uri="{BB962C8B-B14F-4D97-AF65-F5344CB8AC3E}">
        <p14:creationId xmlns:p14="http://schemas.microsoft.com/office/powerpoint/2010/main" val="35611959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Map-Reduce Join</a:t>
            </a:r>
            <a:endParaRPr lang="en-US" dirty="0"/>
          </a:p>
        </p:txBody>
      </p:sp>
      <p:sp>
        <p:nvSpPr>
          <p:cNvPr id="21507" name="Rectangle 3"/>
          <p:cNvSpPr>
            <a:spLocks noGrp="1" noChangeArrowheads="1"/>
          </p:cNvSpPr>
          <p:nvPr>
            <p:ph type="body" idx="1"/>
          </p:nvPr>
        </p:nvSpPr>
        <p:spPr>
          <a:xfrm>
            <a:off x="457200" y="1295400"/>
            <a:ext cx="8610600" cy="5257801"/>
          </a:xfrm>
        </p:spPr>
        <p:txBody>
          <a:bodyPr/>
          <a:lstStyle/>
          <a:p>
            <a:r>
              <a:rPr lang="en-US" b="1" dirty="0"/>
              <a:t>Use a hash function </a:t>
            </a:r>
            <a:r>
              <a:rPr lang="en-US" b="1" i="1" dirty="0"/>
              <a:t>h</a:t>
            </a:r>
            <a:r>
              <a:rPr lang="en-US" b="1" dirty="0"/>
              <a:t> </a:t>
            </a:r>
            <a:r>
              <a:rPr lang="en-US" b="1" dirty="0" smtClean="0"/>
              <a:t>from </a:t>
            </a:r>
            <a:r>
              <a:rPr lang="en-US" b="1" dirty="0"/>
              <a:t>B-values to </a:t>
            </a:r>
            <a:r>
              <a:rPr lang="en-US" b="1" i="1" dirty="0" smtClean="0"/>
              <a:t>1...</a:t>
            </a:r>
            <a:r>
              <a:rPr lang="en-US" b="1" i="1" dirty="0"/>
              <a:t>k</a:t>
            </a:r>
          </a:p>
          <a:p>
            <a:r>
              <a:rPr lang="en-US" b="1" dirty="0">
                <a:solidFill>
                  <a:srgbClr val="FF0066"/>
                </a:solidFill>
              </a:rPr>
              <a:t>A Map process </a:t>
            </a:r>
            <a:r>
              <a:rPr lang="en-US" b="1" dirty="0" smtClean="0">
                <a:solidFill>
                  <a:srgbClr val="FF0066"/>
                </a:solidFill>
              </a:rPr>
              <a:t>turns:</a:t>
            </a:r>
          </a:p>
          <a:p>
            <a:pPr lvl="1"/>
            <a:r>
              <a:rPr lang="en-US" dirty="0" smtClean="0"/>
              <a:t>Each input </a:t>
            </a:r>
            <a:r>
              <a:rPr lang="en-US" dirty="0"/>
              <a:t>tuple </a:t>
            </a:r>
            <a:r>
              <a:rPr lang="en-US" i="1" dirty="0"/>
              <a:t>R(</a:t>
            </a:r>
            <a:r>
              <a:rPr lang="en-US" i="1" dirty="0" err="1"/>
              <a:t>a,b</a:t>
            </a:r>
            <a:r>
              <a:rPr lang="en-US" i="1" dirty="0"/>
              <a:t>)</a:t>
            </a:r>
            <a:r>
              <a:rPr lang="en-US" dirty="0"/>
              <a:t> into key-value pair </a:t>
            </a:r>
            <a:r>
              <a:rPr lang="en-US" i="1" dirty="0"/>
              <a:t>(b,(</a:t>
            </a:r>
            <a:r>
              <a:rPr lang="en-US" i="1" dirty="0" err="1"/>
              <a:t>a,R</a:t>
            </a:r>
            <a:r>
              <a:rPr lang="en-US" i="1" dirty="0" smtClean="0"/>
              <a:t>))</a:t>
            </a:r>
          </a:p>
          <a:p>
            <a:pPr lvl="1"/>
            <a:r>
              <a:rPr lang="en-US" dirty="0" smtClean="0"/>
              <a:t>Each </a:t>
            </a:r>
            <a:r>
              <a:rPr lang="en-US" dirty="0"/>
              <a:t>input tuple </a:t>
            </a:r>
            <a:r>
              <a:rPr lang="en-US" i="1" dirty="0"/>
              <a:t>S(</a:t>
            </a:r>
            <a:r>
              <a:rPr lang="en-US" i="1" dirty="0" err="1"/>
              <a:t>b,c</a:t>
            </a:r>
            <a:r>
              <a:rPr lang="en-US" i="1" dirty="0"/>
              <a:t>)</a:t>
            </a:r>
            <a:r>
              <a:rPr lang="en-US" dirty="0"/>
              <a:t> into </a:t>
            </a:r>
            <a:r>
              <a:rPr lang="en-US" i="1" dirty="0"/>
              <a:t>(b,(</a:t>
            </a:r>
            <a:r>
              <a:rPr lang="en-US" i="1" dirty="0" err="1"/>
              <a:t>c,S</a:t>
            </a:r>
            <a:r>
              <a:rPr lang="en-US" i="1" dirty="0"/>
              <a:t>))</a:t>
            </a:r>
          </a:p>
          <a:p>
            <a:pPr lvl="8"/>
            <a:endParaRPr lang="en-US" dirty="0" smtClean="0"/>
          </a:p>
          <a:p>
            <a:r>
              <a:rPr lang="en-US" b="1" dirty="0" smtClean="0"/>
              <a:t>Map processes</a:t>
            </a:r>
            <a:r>
              <a:rPr lang="en-US" dirty="0" smtClean="0"/>
              <a:t> send each key-value pair with key </a:t>
            </a:r>
            <a:r>
              <a:rPr lang="en-US" i="1" dirty="0" smtClean="0"/>
              <a:t>b</a:t>
            </a:r>
            <a:r>
              <a:rPr lang="en-US" dirty="0" smtClean="0"/>
              <a:t> to Reduce process </a:t>
            </a:r>
            <a:r>
              <a:rPr lang="en-US" i="1" dirty="0" smtClean="0"/>
              <a:t>h(b)</a:t>
            </a:r>
            <a:endParaRPr lang="en-US" dirty="0" smtClean="0"/>
          </a:p>
          <a:p>
            <a:pPr lvl="1"/>
            <a:r>
              <a:rPr lang="en-US" dirty="0" err="1" smtClean="0"/>
              <a:t>Hadoop</a:t>
            </a:r>
            <a:r>
              <a:rPr lang="en-US" dirty="0" smtClean="0"/>
              <a:t> does this automatically; just tell it what </a:t>
            </a:r>
            <a:r>
              <a:rPr lang="en-US" i="1" dirty="0" smtClean="0"/>
              <a:t>k</a:t>
            </a:r>
            <a:r>
              <a:rPr lang="en-US" dirty="0" smtClean="0"/>
              <a:t> is.</a:t>
            </a:r>
          </a:p>
          <a:p>
            <a:r>
              <a:rPr lang="en-US" dirty="0" smtClean="0"/>
              <a:t>Each </a:t>
            </a:r>
            <a:r>
              <a:rPr lang="en-US" b="1" dirty="0" smtClean="0"/>
              <a:t>Reduce process</a:t>
            </a:r>
            <a:r>
              <a:rPr lang="en-US" dirty="0" smtClean="0"/>
              <a:t> matches all the pairs </a:t>
            </a:r>
            <a:r>
              <a:rPr lang="en-US" i="1" dirty="0" smtClean="0"/>
              <a:t>(b,(</a:t>
            </a:r>
            <a:r>
              <a:rPr lang="en-US" i="1" dirty="0" err="1" smtClean="0"/>
              <a:t>a,R</a:t>
            </a:r>
            <a:r>
              <a:rPr lang="en-US" i="1" dirty="0" smtClean="0"/>
              <a:t>))</a:t>
            </a:r>
            <a:r>
              <a:rPr lang="en-US" dirty="0" smtClean="0"/>
              <a:t> with all </a:t>
            </a:r>
            <a:r>
              <a:rPr lang="en-US" i="1" dirty="0" smtClean="0"/>
              <a:t>(b,(</a:t>
            </a:r>
            <a:r>
              <a:rPr lang="en-US" i="1" dirty="0" err="1" smtClean="0"/>
              <a:t>c,S</a:t>
            </a:r>
            <a:r>
              <a:rPr lang="en-US" i="1" dirty="0" smtClean="0"/>
              <a:t>)) </a:t>
            </a:r>
            <a:r>
              <a:rPr lang="en-US" dirty="0" smtClean="0"/>
              <a:t>and outputs </a:t>
            </a:r>
            <a:r>
              <a:rPr lang="en-US" i="1" dirty="0" smtClean="0"/>
              <a:t>(</a:t>
            </a:r>
            <a:r>
              <a:rPr lang="en-US" i="1" dirty="0" err="1" smtClean="0"/>
              <a:t>a,b,c</a:t>
            </a:r>
            <a:r>
              <a:rPr lang="en-US" i="1" dirty="0" smtClean="0"/>
              <a:t>)</a:t>
            </a:r>
            <a:r>
              <a:rPr lang="en-US" dirty="0" smtClean="0"/>
              <a:t>.</a:t>
            </a:r>
            <a:endParaRPr lang="en-US" dirty="0"/>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8" name="Slide Number Placeholder 7"/>
          <p:cNvSpPr>
            <a:spLocks noGrp="1"/>
          </p:cNvSpPr>
          <p:nvPr>
            <p:ph type="sldNum" sz="quarter" idx="12"/>
          </p:nvPr>
        </p:nvSpPr>
        <p:spPr/>
        <p:txBody>
          <a:bodyPr/>
          <a:lstStyle/>
          <a:p>
            <a:fld id="{19B12225-5612-419B-A8D5-4B8EEE4C217E}" type="slidenum">
              <a:rPr lang="en-US" smtClean="0"/>
              <a:pPr/>
              <a:t>45</a:t>
            </a:fld>
            <a:endParaRPr lang="en-US"/>
          </a:p>
        </p:txBody>
      </p:sp>
    </p:spTree>
    <p:extLst>
      <p:ext uri="{BB962C8B-B14F-4D97-AF65-F5344CB8AC3E}">
        <p14:creationId xmlns:p14="http://schemas.microsoft.com/office/powerpoint/2010/main" val="6127347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Cost Measures for Algorithms</a:t>
            </a:r>
          </a:p>
        </p:txBody>
      </p:sp>
      <p:sp>
        <p:nvSpPr>
          <p:cNvPr id="13315" name="Rectangle 3"/>
          <p:cNvSpPr>
            <a:spLocks noGrp="1" noChangeArrowheads="1"/>
          </p:cNvSpPr>
          <p:nvPr>
            <p:ph idx="1"/>
          </p:nvPr>
        </p:nvSpPr>
        <p:spPr/>
        <p:txBody>
          <a:bodyPr>
            <a:normAutofit/>
          </a:bodyPr>
          <a:lstStyle/>
          <a:p>
            <a:pPr marL="609600" indent="-609600"/>
            <a:r>
              <a:rPr lang="en-US" b="1" dirty="0" smtClean="0">
                <a:solidFill>
                  <a:srgbClr val="008000"/>
                </a:solidFill>
              </a:rPr>
              <a:t>In </a:t>
            </a:r>
            <a:r>
              <a:rPr lang="en-US" b="1" dirty="0" err="1" smtClean="0">
                <a:solidFill>
                  <a:srgbClr val="008000"/>
                </a:solidFill>
              </a:rPr>
              <a:t>MapReduce</a:t>
            </a:r>
            <a:r>
              <a:rPr lang="en-US" b="1" dirty="0" smtClean="0">
                <a:solidFill>
                  <a:srgbClr val="008000"/>
                </a:solidFill>
              </a:rPr>
              <a:t> we quantify the cost of an algorithm using </a:t>
            </a:r>
          </a:p>
          <a:p>
            <a:pPr marL="609600" indent="-609600">
              <a:buFont typeface="Monotype Sorts" pitchFamily="2" charset="2"/>
              <a:buAutoNum type="arabicPeriod"/>
            </a:pPr>
            <a:r>
              <a:rPr lang="en-US" i="1" dirty="0" smtClean="0">
                <a:solidFill>
                  <a:srgbClr val="FF0066"/>
                </a:solidFill>
              </a:rPr>
              <a:t>Communication </a:t>
            </a:r>
            <a:r>
              <a:rPr lang="en-US" i="1" dirty="0">
                <a:solidFill>
                  <a:srgbClr val="FF0066"/>
                </a:solidFill>
              </a:rPr>
              <a:t>cost</a:t>
            </a:r>
            <a:r>
              <a:rPr lang="en-US" dirty="0"/>
              <a:t>  = total I/O of all </a:t>
            </a:r>
            <a:r>
              <a:rPr lang="en-US" dirty="0" smtClean="0"/>
              <a:t>processes</a:t>
            </a:r>
            <a:endParaRPr lang="en-US" dirty="0"/>
          </a:p>
          <a:p>
            <a:pPr marL="609600" indent="-609600">
              <a:buFont typeface="Monotype Sorts" pitchFamily="2" charset="2"/>
              <a:buAutoNum type="arabicPeriod"/>
            </a:pPr>
            <a:r>
              <a:rPr lang="en-US" i="1" dirty="0">
                <a:solidFill>
                  <a:srgbClr val="FF0066"/>
                </a:solidFill>
              </a:rPr>
              <a:t>Elapsed communication cost</a:t>
            </a:r>
            <a:r>
              <a:rPr lang="en-US" dirty="0"/>
              <a:t> = max of I/O along any </a:t>
            </a:r>
            <a:r>
              <a:rPr lang="en-US" dirty="0" smtClean="0"/>
              <a:t>path</a:t>
            </a:r>
            <a:endParaRPr lang="en-US" dirty="0"/>
          </a:p>
          <a:p>
            <a:pPr marL="609600" indent="-609600">
              <a:buFont typeface="Monotype Sorts" pitchFamily="2" charset="2"/>
              <a:buAutoNum type="arabicPeriod"/>
            </a:pPr>
            <a:r>
              <a:rPr lang="en-US" dirty="0"/>
              <a:t>(</a:t>
            </a:r>
            <a:r>
              <a:rPr lang="en-US" i="1" dirty="0" smtClean="0">
                <a:solidFill>
                  <a:srgbClr val="FF0066"/>
                </a:solidFill>
              </a:rPr>
              <a:t>Elapsed</a:t>
            </a:r>
            <a:r>
              <a:rPr lang="en-US" dirty="0" smtClean="0"/>
              <a:t>) </a:t>
            </a:r>
            <a:r>
              <a:rPr lang="en-US" i="1" dirty="0">
                <a:solidFill>
                  <a:srgbClr val="FF0066"/>
                </a:solidFill>
              </a:rPr>
              <a:t>computation </a:t>
            </a:r>
            <a:r>
              <a:rPr lang="en-US" i="1" dirty="0" smtClean="0">
                <a:solidFill>
                  <a:srgbClr val="FF0066"/>
                </a:solidFill>
              </a:rPr>
              <a:t>cost</a:t>
            </a:r>
            <a:r>
              <a:rPr lang="en-US" dirty="0" smtClean="0"/>
              <a:t> </a:t>
            </a:r>
            <a:r>
              <a:rPr lang="en-US" dirty="0"/>
              <a:t>analogous, but count only running time of </a:t>
            </a:r>
            <a:r>
              <a:rPr lang="en-US" dirty="0" smtClean="0"/>
              <a:t>processes</a:t>
            </a:r>
          </a:p>
          <a:p>
            <a:pPr marL="609600" indent="-609600"/>
            <a:endParaRPr lang="en-US" sz="500" dirty="0" smtClean="0"/>
          </a:p>
          <a:p>
            <a:pPr marL="609600" indent="-609600"/>
            <a:endParaRPr lang="en-US" sz="500" dirty="0"/>
          </a:p>
          <a:p>
            <a:pPr marL="609600" indent="-609600"/>
            <a:endParaRPr lang="en-US" sz="500" dirty="0" smtClean="0"/>
          </a:p>
          <a:p>
            <a:pPr marL="609600" indent="-609600"/>
            <a:endParaRPr lang="en-US" sz="500" dirty="0" smtClean="0"/>
          </a:p>
          <a:p>
            <a:pPr marL="292608" lvl="1" indent="0">
              <a:buNone/>
            </a:pPr>
            <a:r>
              <a:rPr lang="en-US" sz="2000" dirty="0" smtClean="0">
                <a:latin typeface="Arial" pitchFamily="34" charset="0"/>
                <a:cs typeface="Arial" pitchFamily="34" charset="0"/>
              </a:rPr>
              <a:t>Note </a:t>
            </a:r>
            <a:r>
              <a:rPr lang="en-US" sz="2000" dirty="0">
                <a:latin typeface="Arial" pitchFamily="34" charset="0"/>
                <a:cs typeface="Arial" pitchFamily="34" charset="0"/>
              </a:rPr>
              <a:t>that </a:t>
            </a:r>
            <a:r>
              <a:rPr lang="en-US" sz="2000" dirty="0" smtClean="0">
                <a:latin typeface="Arial" pitchFamily="34" charset="0"/>
                <a:cs typeface="Arial" pitchFamily="34" charset="0"/>
              </a:rPr>
              <a:t>here the big-O </a:t>
            </a:r>
            <a:r>
              <a:rPr lang="en-US" sz="2000" dirty="0">
                <a:latin typeface="Arial" pitchFamily="34" charset="0"/>
                <a:cs typeface="Arial" pitchFamily="34" charset="0"/>
              </a:rPr>
              <a:t>notation is not </a:t>
            </a:r>
            <a:r>
              <a:rPr lang="en-US" sz="2000" dirty="0" smtClean="0">
                <a:latin typeface="Arial" pitchFamily="34" charset="0"/>
                <a:cs typeface="Arial" pitchFamily="34" charset="0"/>
              </a:rPr>
              <a:t>the most </a:t>
            </a:r>
            <a:r>
              <a:rPr lang="en-US" sz="2000" dirty="0">
                <a:latin typeface="Arial" pitchFamily="34" charset="0"/>
                <a:cs typeface="Arial" pitchFamily="34" charset="0"/>
              </a:rPr>
              <a:t>useful </a:t>
            </a: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a:t>
            </a:r>
            <a:r>
              <a:rPr lang="en-US" sz="2000" dirty="0">
                <a:latin typeface="Arial" pitchFamily="34" charset="0"/>
                <a:cs typeface="Arial" pitchFamily="34" charset="0"/>
              </a:rPr>
              <a:t>adding more machines is always an option)</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46</a:t>
            </a:fld>
            <a:endParaRPr lang="en-US"/>
          </a:p>
        </p:txBody>
      </p:sp>
    </p:spTree>
    <p:extLst>
      <p:ext uri="{BB962C8B-B14F-4D97-AF65-F5344CB8AC3E}">
        <p14:creationId xmlns:p14="http://schemas.microsoft.com/office/powerpoint/2010/main" val="36779380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Example: Cost Measures</a:t>
            </a:r>
            <a:endParaRPr lang="en-US"/>
          </a:p>
        </p:txBody>
      </p:sp>
      <p:sp>
        <p:nvSpPr>
          <p:cNvPr id="16387" name="Rectangle 3"/>
          <p:cNvSpPr>
            <a:spLocks noGrp="1" noChangeArrowheads="1"/>
          </p:cNvSpPr>
          <p:nvPr>
            <p:ph type="body" idx="1"/>
          </p:nvPr>
        </p:nvSpPr>
        <p:spPr/>
        <p:txBody>
          <a:bodyPr/>
          <a:lstStyle/>
          <a:p>
            <a:r>
              <a:rPr lang="en-US" b="1" dirty="0" smtClean="0">
                <a:solidFill>
                  <a:srgbClr val="D60093"/>
                </a:solidFill>
              </a:rPr>
              <a:t>For a map-reduce algorithm:</a:t>
            </a:r>
          </a:p>
          <a:p>
            <a:pPr lvl="1"/>
            <a:r>
              <a:rPr lang="en-US" b="1" dirty="0" smtClean="0">
                <a:solidFill>
                  <a:srgbClr val="0000FF"/>
                </a:solidFill>
              </a:rPr>
              <a:t>Communication cost =</a:t>
            </a:r>
            <a:r>
              <a:rPr lang="en-US" dirty="0" smtClean="0">
                <a:solidFill>
                  <a:srgbClr val="0000FF"/>
                </a:solidFill>
              </a:rPr>
              <a:t> </a:t>
            </a:r>
            <a:r>
              <a:rPr lang="en-US" dirty="0" smtClean="0"/>
              <a:t>input file size + 2 </a:t>
            </a:r>
            <a:r>
              <a:rPr lang="en-US" dirty="0" smtClean="0">
                <a:sym typeface="Symbol" pitchFamily="18" charset="2"/>
              </a:rPr>
              <a:t></a:t>
            </a:r>
            <a:r>
              <a:rPr lang="en-US" dirty="0" smtClean="0"/>
              <a:t> (sum of the sizes of all files passed from Map processes to Reduce processes) + the sum of the output sizes of the Reduce processes.</a:t>
            </a:r>
          </a:p>
          <a:p>
            <a:pPr lvl="1"/>
            <a:r>
              <a:rPr lang="en-US" b="1" dirty="0" smtClean="0">
                <a:solidFill>
                  <a:srgbClr val="0000FF"/>
                </a:solidFill>
              </a:rPr>
              <a:t>Elapsed communication cost</a:t>
            </a:r>
            <a:r>
              <a:rPr lang="en-US" dirty="0" smtClean="0">
                <a:solidFill>
                  <a:srgbClr val="0000FF"/>
                </a:solidFill>
              </a:rPr>
              <a:t> </a:t>
            </a:r>
            <a:r>
              <a:rPr lang="en-US" dirty="0" smtClean="0"/>
              <a:t>is the sum of the largest input + output for any map process, plus the same for any reduce process</a:t>
            </a: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47</a:t>
            </a:fld>
            <a:endParaRPr lang="en-US"/>
          </a:p>
        </p:txBody>
      </p:sp>
    </p:spTree>
    <p:extLst>
      <p:ext uri="{BB962C8B-B14F-4D97-AF65-F5344CB8AC3E}">
        <p14:creationId xmlns:p14="http://schemas.microsoft.com/office/powerpoint/2010/main" val="28977484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What Cost Measures Mean</a:t>
            </a:r>
            <a:endParaRPr lang="en-US"/>
          </a:p>
        </p:txBody>
      </p:sp>
      <p:sp>
        <p:nvSpPr>
          <p:cNvPr id="20483" name="Rectangle 3"/>
          <p:cNvSpPr>
            <a:spLocks noGrp="1" noChangeArrowheads="1"/>
          </p:cNvSpPr>
          <p:nvPr>
            <p:ph type="body" idx="1"/>
          </p:nvPr>
        </p:nvSpPr>
        <p:spPr/>
        <p:txBody>
          <a:bodyPr/>
          <a:lstStyle/>
          <a:p>
            <a:r>
              <a:rPr lang="en-US" dirty="0" smtClean="0"/>
              <a:t>Either the I/O (communication) or processing (computation) cost dominates</a:t>
            </a:r>
          </a:p>
          <a:p>
            <a:pPr lvl="1"/>
            <a:r>
              <a:rPr lang="en-US" dirty="0" smtClean="0"/>
              <a:t>Ignore one or the other</a:t>
            </a:r>
          </a:p>
          <a:p>
            <a:endParaRPr lang="en-US" dirty="0" smtClean="0"/>
          </a:p>
          <a:p>
            <a:r>
              <a:rPr lang="en-US" dirty="0" smtClean="0"/>
              <a:t>Total cost tells what you pay in rent from </a:t>
            </a:r>
            <a:br>
              <a:rPr lang="en-US" dirty="0" smtClean="0"/>
            </a:br>
            <a:r>
              <a:rPr lang="en-US" dirty="0" smtClean="0"/>
              <a:t>your friendly neighborhood cloud</a:t>
            </a:r>
          </a:p>
          <a:p>
            <a:endParaRPr lang="en-US" dirty="0" smtClean="0"/>
          </a:p>
          <a:p>
            <a:r>
              <a:rPr lang="en-US" dirty="0" smtClean="0"/>
              <a:t>Elapsed cost is wall-clock time using parallelism</a:t>
            </a: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48</a:t>
            </a:fld>
            <a:endParaRPr lang="en-US"/>
          </a:p>
        </p:txBody>
      </p:sp>
    </p:spTree>
    <p:extLst>
      <p:ext uri="{BB962C8B-B14F-4D97-AF65-F5344CB8AC3E}">
        <p14:creationId xmlns:p14="http://schemas.microsoft.com/office/powerpoint/2010/main" val="39834924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Cost of Map-Reduce Join</a:t>
            </a:r>
            <a:endParaRPr lang="en-US"/>
          </a:p>
        </p:txBody>
      </p:sp>
      <p:sp>
        <p:nvSpPr>
          <p:cNvPr id="19459" name="Rectangle 3"/>
          <p:cNvSpPr>
            <a:spLocks noGrp="1" noChangeArrowheads="1"/>
          </p:cNvSpPr>
          <p:nvPr>
            <p:ph type="body" idx="1"/>
          </p:nvPr>
        </p:nvSpPr>
        <p:spPr>
          <a:xfrm>
            <a:off x="457200" y="1295400"/>
            <a:ext cx="8229600" cy="5334000"/>
          </a:xfrm>
        </p:spPr>
        <p:txBody>
          <a:bodyPr>
            <a:normAutofit lnSpcReduction="10000"/>
          </a:bodyPr>
          <a:lstStyle/>
          <a:p>
            <a:r>
              <a:rPr lang="en-US" b="1" dirty="0" smtClean="0">
                <a:solidFill>
                  <a:srgbClr val="0000FF"/>
                </a:solidFill>
              </a:rPr>
              <a:t>Total communication cost</a:t>
            </a:r>
            <a:r>
              <a:rPr lang="en-US" dirty="0" smtClean="0">
                <a:solidFill>
                  <a:srgbClr val="0000FF"/>
                </a:solidFill>
              </a:rPr>
              <a:t> </a:t>
            </a:r>
            <a:br>
              <a:rPr lang="en-US" dirty="0" smtClean="0">
                <a:solidFill>
                  <a:srgbClr val="0000FF"/>
                </a:solidFill>
              </a:rPr>
            </a:br>
            <a:r>
              <a:rPr lang="en-US" dirty="0" smtClean="0"/>
              <a:t>= O(|R|+|S|+|R ⋈ S|)</a:t>
            </a:r>
          </a:p>
          <a:p>
            <a:r>
              <a:rPr lang="en-US" b="1" dirty="0" smtClean="0">
                <a:solidFill>
                  <a:srgbClr val="0000FF"/>
                </a:solidFill>
              </a:rPr>
              <a:t>Elapsed communication cost</a:t>
            </a:r>
            <a:r>
              <a:rPr lang="en-US" dirty="0" smtClean="0">
                <a:solidFill>
                  <a:srgbClr val="0000FF"/>
                </a:solidFill>
              </a:rPr>
              <a:t> </a:t>
            </a:r>
            <a:r>
              <a:rPr lang="en-US" dirty="0" smtClean="0"/>
              <a:t>= O(s)</a:t>
            </a:r>
          </a:p>
          <a:p>
            <a:pPr lvl="1"/>
            <a:r>
              <a:rPr lang="en-US" dirty="0" smtClean="0"/>
              <a:t>We’re going to pick </a:t>
            </a:r>
            <a:r>
              <a:rPr lang="en-US" b="1" i="1" dirty="0" smtClean="0"/>
              <a:t>k</a:t>
            </a:r>
            <a:r>
              <a:rPr lang="en-US" dirty="0" smtClean="0"/>
              <a:t> and the number of Map processes so that the I/O limit </a:t>
            </a:r>
            <a:r>
              <a:rPr lang="en-US" b="1" i="1" dirty="0" smtClean="0"/>
              <a:t>s</a:t>
            </a:r>
            <a:r>
              <a:rPr lang="en-US" dirty="0" smtClean="0"/>
              <a:t> is respected</a:t>
            </a:r>
          </a:p>
          <a:p>
            <a:pPr lvl="1"/>
            <a:r>
              <a:rPr lang="en-US" dirty="0" smtClean="0"/>
              <a:t>We </a:t>
            </a:r>
            <a:r>
              <a:rPr lang="en-US" dirty="0"/>
              <a:t>put a limit </a:t>
            </a:r>
            <a:r>
              <a:rPr lang="en-US" b="1" i="1" dirty="0"/>
              <a:t>s</a:t>
            </a:r>
            <a:r>
              <a:rPr lang="en-US" dirty="0"/>
              <a:t> </a:t>
            </a:r>
            <a:r>
              <a:rPr lang="en-US" dirty="0" smtClean="0"/>
              <a:t>on </a:t>
            </a:r>
            <a:r>
              <a:rPr lang="en-US" dirty="0"/>
              <a:t>the amount of input or output that any one process can </a:t>
            </a:r>
            <a:r>
              <a:rPr lang="en-US" dirty="0" smtClean="0"/>
              <a:t>have. </a:t>
            </a:r>
            <a:r>
              <a:rPr lang="en-US" b="1" i="1" dirty="0" smtClean="0"/>
              <a:t>s</a:t>
            </a:r>
            <a:r>
              <a:rPr lang="en-US" b="1" dirty="0" smtClean="0"/>
              <a:t> could </a:t>
            </a:r>
            <a:r>
              <a:rPr lang="en-US" b="1" dirty="0"/>
              <a:t>be:</a:t>
            </a:r>
          </a:p>
          <a:p>
            <a:pPr lvl="2"/>
            <a:r>
              <a:rPr lang="en-US" dirty="0"/>
              <a:t>What fits in main </a:t>
            </a:r>
            <a:r>
              <a:rPr lang="en-US" dirty="0" smtClean="0"/>
              <a:t>memory</a:t>
            </a:r>
            <a:endParaRPr lang="en-US" dirty="0"/>
          </a:p>
          <a:p>
            <a:pPr lvl="2"/>
            <a:r>
              <a:rPr lang="en-US" dirty="0"/>
              <a:t>What fits on local </a:t>
            </a:r>
            <a:r>
              <a:rPr lang="en-US" dirty="0" smtClean="0"/>
              <a:t>disk</a:t>
            </a:r>
            <a:endParaRPr lang="en-US" dirty="0"/>
          </a:p>
          <a:p>
            <a:r>
              <a:rPr lang="en-US" dirty="0" smtClean="0"/>
              <a:t>With proper indexes, computation cost is linear in the input + output size</a:t>
            </a:r>
          </a:p>
          <a:p>
            <a:pPr lvl="1"/>
            <a:r>
              <a:rPr lang="en-US" dirty="0" smtClean="0"/>
              <a:t>So computation cost is like comm. cost</a:t>
            </a:r>
            <a:endParaRPr lang="en-US" dirty="0"/>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8" name="Slide Number Placeholder 7"/>
          <p:cNvSpPr>
            <a:spLocks noGrp="1"/>
          </p:cNvSpPr>
          <p:nvPr>
            <p:ph type="sldNum" sz="quarter" idx="12"/>
          </p:nvPr>
        </p:nvSpPr>
        <p:spPr/>
        <p:txBody>
          <a:bodyPr/>
          <a:lstStyle/>
          <a:p>
            <a:fld id="{19B12225-5612-419B-A8D5-4B8EEE4C217E}" type="slidenum">
              <a:rPr lang="en-US" smtClean="0"/>
              <a:pPr/>
              <a:t>49</a:t>
            </a:fld>
            <a:endParaRPr lang="en-US"/>
          </a:p>
        </p:txBody>
      </p:sp>
    </p:spTree>
    <p:extLst>
      <p:ext uri="{BB962C8B-B14F-4D97-AF65-F5344CB8AC3E}">
        <p14:creationId xmlns:p14="http://schemas.microsoft.com/office/powerpoint/2010/main" val="354682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Cluster Architecture</a:t>
            </a:r>
          </a:p>
        </p:txBody>
      </p:sp>
      <p:grpSp>
        <p:nvGrpSpPr>
          <p:cNvPr id="2" name="Group 8"/>
          <p:cNvGrpSpPr>
            <a:grpSpLocks/>
          </p:cNvGrpSpPr>
          <p:nvPr/>
        </p:nvGrpSpPr>
        <p:grpSpPr bwMode="auto">
          <a:xfrm>
            <a:off x="990600" y="3733800"/>
            <a:ext cx="1295400" cy="1828800"/>
            <a:chOff x="912" y="1536"/>
            <a:chExt cx="1488" cy="2160"/>
          </a:xfrm>
        </p:grpSpPr>
        <p:sp>
          <p:nvSpPr>
            <p:cNvPr id="52228" name="Rectangle 4"/>
            <p:cNvSpPr>
              <a:spLocks noChangeArrowheads="1"/>
            </p:cNvSpPr>
            <p:nvPr/>
          </p:nvSpPr>
          <p:spPr bwMode="auto">
            <a:xfrm>
              <a:off x="1200" y="2208"/>
              <a:ext cx="912" cy="528"/>
            </a:xfrm>
            <a:prstGeom prst="rect">
              <a:avLst/>
            </a:prstGeom>
            <a:noFill/>
            <a:ln w="9525">
              <a:solidFill>
                <a:schemeClr val="tx1"/>
              </a:solidFill>
              <a:miter lim="800000"/>
              <a:headEnd/>
              <a:tailEnd/>
            </a:ln>
            <a:effectLst/>
          </p:spPr>
          <p:txBody>
            <a:bodyPr wrap="none" anchor="ctr"/>
            <a:lstStyle/>
            <a:p>
              <a:pPr algn="ctr"/>
              <a:r>
                <a:rPr lang="en-US" b="1"/>
                <a:t>Mem</a:t>
              </a:r>
            </a:p>
          </p:txBody>
        </p:sp>
        <p:sp>
          <p:nvSpPr>
            <p:cNvPr id="52229" name="AutoShape 5"/>
            <p:cNvSpPr>
              <a:spLocks noChangeArrowheads="1"/>
            </p:cNvSpPr>
            <p:nvPr/>
          </p:nvSpPr>
          <p:spPr bwMode="auto">
            <a:xfrm>
              <a:off x="1200" y="2928"/>
              <a:ext cx="960" cy="576"/>
            </a:xfrm>
            <a:prstGeom prst="can">
              <a:avLst>
                <a:gd name="adj" fmla="val 25000"/>
              </a:avLst>
            </a:prstGeom>
            <a:noFill/>
            <a:ln w="9525">
              <a:solidFill>
                <a:schemeClr val="tx1"/>
              </a:solidFill>
              <a:round/>
              <a:headEnd/>
              <a:tailEnd/>
            </a:ln>
            <a:effectLst/>
          </p:spPr>
          <p:txBody>
            <a:bodyPr wrap="none" anchor="ctr"/>
            <a:lstStyle/>
            <a:p>
              <a:pPr algn="ctr"/>
              <a:r>
                <a:rPr lang="en-US" b="1"/>
                <a:t>Disk</a:t>
              </a:r>
            </a:p>
          </p:txBody>
        </p:sp>
        <p:sp>
          <p:nvSpPr>
            <p:cNvPr id="52230" name="Rectangle 6"/>
            <p:cNvSpPr>
              <a:spLocks noChangeArrowheads="1"/>
            </p:cNvSpPr>
            <p:nvPr/>
          </p:nvSpPr>
          <p:spPr bwMode="auto">
            <a:xfrm>
              <a:off x="1200" y="1728"/>
              <a:ext cx="912" cy="384"/>
            </a:xfrm>
            <a:prstGeom prst="rect">
              <a:avLst/>
            </a:prstGeom>
            <a:noFill/>
            <a:ln w="9525">
              <a:solidFill>
                <a:schemeClr val="tx1"/>
              </a:solidFill>
              <a:miter lim="800000"/>
              <a:headEnd/>
              <a:tailEnd/>
            </a:ln>
            <a:effectLst/>
          </p:spPr>
          <p:txBody>
            <a:bodyPr wrap="none" anchor="ctr"/>
            <a:lstStyle/>
            <a:p>
              <a:pPr algn="ctr"/>
              <a:r>
                <a:rPr lang="en-US" b="1"/>
                <a:t>CPU</a:t>
              </a:r>
            </a:p>
          </p:txBody>
        </p:sp>
        <p:sp>
          <p:nvSpPr>
            <p:cNvPr id="52231" name="Rectangle 7"/>
            <p:cNvSpPr>
              <a:spLocks noChangeArrowheads="1"/>
            </p:cNvSpPr>
            <p:nvPr/>
          </p:nvSpPr>
          <p:spPr bwMode="auto">
            <a:xfrm>
              <a:off x="912" y="1536"/>
              <a:ext cx="1488" cy="2160"/>
            </a:xfrm>
            <a:prstGeom prst="rect">
              <a:avLst/>
            </a:prstGeom>
            <a:noFill/>
            <a:ln w="9525">
              <a:solidFill>
                <a:schemeClr val="tx1"/>
              </a:solidFill>
              <a:miter lim="800000"/>
              <a:headEnd/>
              <a:tailEnd/>
            </a:ln>
            <a:effectLst/>
          </p:spPr>
          <p:txBody>
            <a:bodyPr wrap="none" anchor="ctr"/>
            <a:lstStyle/>
            <a:p>
              <a:endParaRPr lang="en-US"/>
            </a:p>
          </p:txBody>
        </p:sp>
      </p:grpSp>
      <p:grpSp>
        <p:nvGrpSpPr>
          <p:cNvPr id="3" name="Group 14"/>
          <p:cNvGrpSpPr>
            <a:grpSpLocks/>
          </p:cNvGrpSpPr>
          <p:nvPr/>
        </p:nvGrpSpPr>
        <p:grpSpPr bwMode="auto">
          <a:xfrm>
            <a:off x="3276600" y="3733800"/>
            <a:ext cx="1295400" cy="1828800"/>
            <a:chOff x="912" y="1536"/>
            <a:chExt cx="1488" cy="2160"/>
          </a:xfrm>
        </p:grpSpPr>
        <p:sp>
          <p:nvSpPr>
            <p:cNvPr id="52239" name="Rectangle 15"/>
            <p:cNvSpPr>
              <a:spLocks noChangeArrowheads="1"/>
            </p:cNvSpPr>
            <p:nvPr/>
          </p:nvSpPr>
          <p:spPr bwMode="auto">
            <a:xfrm>
              <a:off x="1200" y="2208"/>
              <a:ext cx="912" cy="528"/>
            </a:xfrm>
            <a:prstGeom prst="rect">
              <a:avLst/>
            </a:prstGeom>
            <a:noFill/>
            <a:ln w="9525">
              <a:solidFill>
                <a:schemeClr val="tx1"/>
              </a:solidFill>
              <a:miter lim="800000"/>
              <a:headEnd/>
              <a:tailEnd/>
            </a:ln>
            <a:effectLst/>
          </p:spPr>
          <p:txBody>
            <a:bodyPr wrap="none" anchor="ctr"/>
            <a:lstStyle/>
            <a:p>
              <a:pPr algn="ctr"/>
              <a:r>
                <a:rPr lang="en-US" b="1"/>
                <a:t>Mem</a:t>
              </a:r>
            </a:p>
          </p:txBody>
        </p:sp>
        <p:sp>
          <p:nvSpPr>
            <p:cNvPr id="52240" name="AutoShape 16"/>
            <p:cNvSpPr>
              <a:spLocks noChangeArrowheads="1"/>
            </p:cNvSpPr>
            <p:nvPr/>
          </p:nvSpPr>
          <p:spPr bwMode="auto">
            <a:xfrm>
              <a:off x="1200" y="2928"/>
              <a:ext cx="960" cy="576"/>
            </a:xfrm>
            <a:prstGeom prst="can">
              <a:avLst>
                <a:gd name="adj" fmla="val 25000"/>
              </a:avLst>
            </a:prstGeom>
            <a:noFill/>
            <a:ln w="9525">
              <a:solidFill>
                <a:schemeClr val="tx1"/>
              </a:solidFill>
              <a:round/>
              <a:headEnd/>
              <a:tailEnd/>
            </a:ln>
            <a:effectLst/>
          </p:spPr>
          <p:txBody>
            <a:bodyPr wrap="none" anchor="ctr"/>
            <a:lstStyle/>
            <a:p>
              <a:pPr algn="ctr"/>
              <a:r>
                <a:rPr lang="en-US" b="1"/>
                <a:t>Disk</a:t>
              </a:r>
            </a:p>
          </p:txBody>
        </p:sp>
        <p:sp>
          <p:nvSpPr>
            <p:cNvPr id="52241" name="Rectangle 17"/>
            <p:cNvSpPr>
              <a:spLocks noChangeArrowheads="1"/>
            </p:cNvSpPr>
            <p:nvPr/>
          </p:nvSpPr>
          <p:spPr bwMode="auto">
            <a:xfrm>
              <a:off x="1200" y="1728"/>
              <a:ext cx="912" cy="384"/>
            </a:xfrm>
            <a:prstGeom prst="rect">
              <a:avLst/>
            </a:prstGeom>
            <a:noFill/>
            <a:ln w="9525">
              <a:solidFill>
                <a:schemeClr val="tx1"/>
              </a:solidFill>
              <a:miter lim="800000"/>
              <a:headEnd/>
              <a:tailEnd/>
            </a:ln>
            <a:effectLst/>
          </p:spPr>
          <p:txBody>
            <a:bodyPr wrap="none" anchor="ctr"/>
            <a:lstStyle/>
            <a:p>
              <a:pPr algn="ctr"/>
              <a:r>
                <a:rPr lang="en-US" b="1"/>
                <a:t>CPU</a:t>
              </a:r>
            </a:p>
          </p:txBody>
        </p:sp>
        <p:sp>
          <p:nvSpPr>
            <p:cNvPr id="52242" name="Rectangle 18"/>
            <p:cNvSpPr>
              <a:spLocks noChangeArrowheads="1"/>
            </p:cNvSpPr>
            <p:nvPr/>
          </p:nvSpPr>
          <p:spPr bwMode="auto">
            <a:xfrm>
              <a:off x="912" y="1536"/>
              <a:ext cx="1488" cy="2160"/>
            </a:xfrm>
            <a:prstGeom prst="rect">
              <a:avLst/>
            </a:prstGeom>
            <a:noFill/>
            <a:ln w="9525">
              <a:solidFill>
                <a:schemeClr val="tx1"/>
              </a:solidFill>
              <a:miter lim="800000"/>
              <a:headEnd/>
              <a:tailEnd/>
            </a:ln>
            <a:effectLst/>
          </p:spPr>
          <p:txBody>
            <a:bodyPr wrap="none" anchor="ctr"/>
            <a:lstStyle/>
            <a:p>
              <a:endParaRPr lang="en-US"/>
            </a:p>
          </p:txBody>
        </p:sp>
      </p:grpSp>
      <p:sp>
        <p:nvSpPr>
          <p:cNvPr id="52248" name="Text Box 24"/>
          <p:cNvSpPr txBox="1">
            <a:spLocks noChangeArrowheads="1"/>
          </p:cNvSpPr>
          <p:nvPr/>
        </p:nvSpPr>
        <p:spPr bwMode="auto">
          <a:xfrm>
            <a:off x="2438400" y="4267200"/>
            <a:ext cx="557213" cy="519113"/>
          </a:xfrm>
          <a:prstGeom prst="rect">
            <a:avLst/>
          </a:prstGeom>
          <a:noFill/>
          <a:ln w="9525">
            <a:noFill/>
            <a:miter lim="800000"/>
            <a:headEnd/>
            <a:tailEnd/>
          </a:ln>
          <a:effectLst/>
        </p:spPr>
        <p:txBody>
          <a:bodyPr wrap="none">
            <a:spAutoFit/>
          </a:bodyPr>
          <a:lstStyle/>
          <a:p>
            <a:r>
              <a:rPr lang="en-US" sz="2800" b="1"/>
              <a:t>…</a:t>
            </a:r>
          </a:p>
        </p:txBody>
      </p:sp>
      <p:sp>
        <p:nvSpPr>
          <p:cNvPr id="52256" name="Rectangle 32"/>
          <p:cNvSpPr>
            <a:spLocks noChangeArrowheads="1"/>
          </p:cNvSpPr>
          <p:nvPr/>
        </p:nvSpPr>
        <p:spPr bwMode="auto">
          <a:xfrm>
            <a:off x="1981200" y="2819400"/>
            <a:ext cx="1524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Switch</a:t>
            </a:r>
          </a:p>
        </p:txBody>
      </p:sp>
      <p:sp>
        <p:nvSpPr>
          <p:cNvPr id="52258" name="Line 34"/>
          <p:cNvSpPr>
            <a:spLocks noChangeShapeType="1"/>
          </p:cNvSpPr>
          <p:nvPr/>
        </p:nvSpPr>
        <p:spPr bwMode="auto">
          <a:xfrm flipH="1">
            <a:off x="1600200" y="3124200"/>
            <a:ext cx="685800" cy="609600"/>
          </a:xfrm>
          <a:prstGeom prst="line">
            <a:avLst/>
          </a:prstGeom>
          <a:noFill/>
          <a:ln w="9525">
            <a:solidFill>
              <a:schemeClr val="tx1"/>
            </a:solidFill>
            <a:round/>
            <a:headEnd/>
            <a:tailEnd/>
          </a:ln>
          <a:effectLst/>
        </p:spPr>
        <p:txBody>
          <a:bodyPr/>
          <a:lstStyle/>
          <a:p>
            <a:endParaRPr lang="en-US"/>
          </a:p>
        </p:txBody>
      </p:sp>
      <p:sp>
        <p:nvSpPr>
          <p:cNvPr id="52260" name="Line 36"/>
          <p:cNvSpPr>
            <a:spLocks noChangeShapeType="1"/>
          </p:cNvSpPr>
          <p:nvPr/>
        </p:nvSpPr>
        <p:spPr bwMode="auto">
          <a:xfrm>
            <a:off x="3048000" y="3124200"/>
            <a:ext cx="762000" cy="609600"/>
          </a:xfrm>
          <a:prstGeom prst="line">
            <a:avLst/>
          </a:prstGeom>
          <a:noFill/>
          <a:ln w="9525">
            <a:solidFill>
              <a:schemeClr val="tx1"/>
            </a:solidFill>
            <a:round/>
            <a:headEnd/>
            <a:tailEnd/>
          </a:ln>
          <a:effectLst/>
        </p:spPr>
        <p:txBody>
          <a:bodyPr/>
          <a:lstStyle/>
          <a:p>
            <a:endParaRPr lang="en-US"/>
          </a:p>
        </p:txBody>
      </p:sp>
      <p:sp>
        <p:nvSpPr>
          <p:cNvPr id="52261" name="Text Box 37"/>
          <p:cNvSpPr txBox="1">
            <a:spLocks noChangeArrowheads="1"/>
          </p:cNvSpPr>
          <p:nvPr/>
        </p:nvSpPr>
        <p:spPr bwMode="auto">
          <a:xfrm>
            <a:off x="914400" y="5715000"/>
            <a:ext cx="3863975" cy="366713"/>
          </a:xfrm>
          <a:prstGeom prst="rect">
            <a:avLst/>
          </a:prstGeom>
          <a:noFill/>
          <a:ln w="9525">
            <a:noFill/>
            <a:miter lim="800000"/>
            <a:headEnd/>
            <a:tailEnd/>
          </a:ln>
          <a:effectLst/>
        </p:spPr>
        <p:txBody>
          <a:bodyPr wrap="none">
            <a:spAutoFit/>
          </a:bodyPr>
          <a:lstStyle/>
          <a:p>
            <a:r>
              <a:rPr lang="en-US"/>
              <a:t>Each rack contains 16-64 nodes</a:t>
            </a:r>
          </a:p>
        </p:txBody>
      </p:sp>
      <p:grpSp>
        <p:nvGrpSpPr>
          <p:cNvPr id="4" name="Group 38"/>
          <p:cNvGrpSpPr>
            <a:grpSpLocks/>
          </p:cNvGrpSpPr>
          <p:nvPr/>
        </p:nvGrpSpPr>
        <p:grpSpPr bwMode="auto">
          <a:xfrm>
            <a:off x="4953000" y="3733800"/>
            <a:ext cx="1295400" cy="1828800"/>
            <a:chOff x="912" y="1536"/>
            <a:chExt cx="1488" cy="2160"/>
          </a:xfrm>
        </p:grpSpPr>
        <p:sp>
          <p:nvSpPr>
            <p:cNvPr id="52263" name="Rectangle 39"/>
            <p:cNvSpPr>
              <a:spLocks noChangeArrowheads="1"/>
            </p:cNvSpPr>
            <p:nvPr/>
          </p:nvSpPr>
          <p:spPr bwMode="auto">
            <a:xfrm>
              <a:off x="1200" y="2208"/>
              <a:ext cx="912" cy="528"/>
            </a:xfrm>
            <a:prstGeom prst="rect">
              <a:avLst/>
            </a:prstGeom>
            <a:noFill/>
            <a:ln w="9525">
              <a:solidFill>
                <a:schemeClr val="tx1"/>
              </a:solidFill>
              <a:miter lim="800000"/>
              <a:headEnd/>
              <a:tailEnd/>
            </a:ln>
            <a:effectLst/>
          </p:spPr>
          <p:txBody>
            <a:bodyPr wrap="none" anchor="ctr"/>
            <a:lstStyle/>
            <a:p>
              <a:pPr algn="ctr"/>
              <a:r>
                <a:rPr lang="en-US" b="1"/>
                <a:t>Mem</a:t>
              </a:r>
            </a:p>
          </p:txBody>
        </p:sp>
        <p:sp>
          <p:nvSpPr>
            <p:cNvPr id="52264" name="AutoShape 40"/>
            <p:cNvSpPr>
              <a:spLocks noChangeArrowheads="1"/>
            </p:cNvSpPr>
            <p:nvPr/>
          </p:nvSpPr>
          <p:spPr bwMode="auto">
            <a:xfrm>
              <a:off x="1200" y="2928"/>
              <a:ext cx="960" cy="576"/>
            </a:xfrm>
            <a:prstGeom prst="can">
              <a:avLst>
                <a:gd name="adj" fmla="val 25000"/>
              </a:avLst>
            </a:prstGeom>
            <a:noFill/>
            <a:ln w="9525">
              <a:solidFill>
                <a:schemeClr val="tx1"/>
              </a:solidFill>
              <a:round/>
              <a:headEnd/>
              <a:tailEnd/>
            </a:ln>
            <a:effectLst/>
          </p:spPr>
          <p:txBody>
            <a:bodyPr wrap="none" anchor="ctr"/>
            <a:lstStyle/>
            <a:p>
              <a:pPr algn="ctr"/>
              <a:r>
                <a:rPr lang="en-US" b="1"/>
                <a:t>Disk</a:t>
              </a:r>
            </a:p>
          </p:txBody>
        </p:sp>
        <p:sp>
          <p:nvSpPr>
            <p:cNvPr id="52265" name="Rectangle 41"/>
            <p:cNvSpPr>
              <a:spLocks noChangeArrowheads="1"/>
            </p:cNvSpPr>
            <p:nvPr/>
          </p:nvSpPr>
          <p:spPr bwMode="auto">
            <a:xfrm>
              <a:off x="1200" y="1728"/>
              <a:ext cx="912" cy="384"/>
            </a:xfrm>
            <a:prstGeom prst="rect">
              <a:avLst/>
            </a:prstGeom>
            <a:noFill/>
            <a:ln w="9525">
              <a:solidFill>
                <a:schemeClr val="tx1"/>
              </a:solidFill>
              <a:miter lim="800000"/>
              <a:headEnd/>
              <a:tailEnd/>
            </a:ln>
            <a:effectLst/>
          </p:spPr>
          <p:txBody>
            <a:bodyPr wrap="none" anchor="ctr"/>
            <a:lstStyle/>
            <a:p>
              <a:pPr algn="ctr"/>
              <a:r>
                <a:rPr lang="en-US" b="1"/>
                <a:t>CPU</a:t>
              </a:r>
            </a:p>
          </p:txBody>
        </p:sp>
        <p:sp>
          <p:nvSpPr>
            <p:cNvPr id="52266" name="Rectangle 42"/>
            <p:cNvSpPr>
              <a:spLocks noChangeArrowheads="1"/>
            </p:cNvSpPr>
            <p:nvPr/>
          </p:nvSpPr>
          <p:spPr bwMode="auto">
            <a:xfrm>
              <a:off x="912" y="1536"/>
              <a:ext cx="1488" cy="2160"/>
            </a:xfrm>
            <a:prstGeom prst="rect">
              <a:avLst/>
            </a:prstGeom>
            <a:noFill/>
            <a:ln w="9525">
              <a:solidFill>
                <a:schemeClr val="tx1"/>
              </a:solidFill>
              <a:miter lim="800000"/>
              <a:headEnd/>
              <a:tailEnd/>
            </a:ln>
            <a:effectLst/>
          </p:spPr>
          <p:txBody>
            <a:bodyPr wrap="none" anchor="ctr"/>
            <a:lstStyle/>
            <a:p>
              <a:endParaRPr lang="en-US"/>
            </a:p>
          </p:txBody>
        </p:sp>
      </p:grpSp>
      <p:grpSp>
        <p:nvGrpSpPr>
          <p:cNvPr id="5" name="Group 43"/>
          <p:cNvGrpSpPr>
            <a:grpSpLocks/>
          </p:cNvGrpSpPr>
          <p:nvPr/>
        </p:nvGrpSpPr>
        <p:grpSpPr bwMode="auto">
          <a:xfrm>
            <a:off x="7239000" y="3733800"/>
            <a:ext cx="1295400" cy="1828800"/>
            <a:chOff x="912" y="1536"/>
            <a:chExt cx="1488" cy="2160"/>
          </a:xfrm>
        </p:grpSpPr>
        <p:sp>
          <p:nvSpPr>
            <p:cNvPr id="52268" name="Rectangle 44"/>
            <p:cNvSpPr>
              <a:spLocks noChangeArrowheads="1"/>
            </p:cNvSpPr>
            <p:nvPr/>
          </p:nvSpPr>
          <p:spPr bwMode="auto">
            <a:xfrm>
              <a:off x="1200" y="2208"/>
              <a:ext cx="912" cy="528"/>
            </a:xfrm>
            <a:prstGeom prst="rect">
              <a:avLst/>
            </a:prstGeom>
            <a:noFill/>
            <a:ln w="9525">
              <a:solidFill>
                <a:schemeClr val="tx1"/>
              </a:solidFill>
              <a:miter lim="800000"/>
              <a:headEnd/>
              <a:tailEnd/>
            </a:ln>
            <a:effectLst/>
          </p:spPr>
          <p:txBody>
            <a:bodyPr wrap="none" anchor="ctr"/>
            <a:lstStyle/>
            <a:p>
              <a:pPr algn="ctr"/>
              <a:r>
                <a:rPr lang="en-US" b="1"/>
                <a:t>Mem</a:t>
              </a:r>
            </a:p>
          </p:txBody>
        </p:sp>
        <p:sp>
          <p:nvSpPr>
            <p:cNvPr id="52269" name="AutoShape 45"/>
            <p:cNvSpPr>
              <a:spLocks noChangeArrowheads="1"/>
            </p:cNvSpPr>
            <p:nvPr/>
          </p:nvSpPr>
          <p:spPr bwMode="auto">
            <a:xfrm>
              <a:off x="1200" y="2928"/>
              <a:ext cx="960" cy="576"/>
            </a:xfrm>
            <a:prstGeom prst="can">
              <a:avLst>
                <a:gd name="adj" fmla="val 25000"/>
              </a:avLst>
            </a:prstGeom>
            <a:noFill/>
            <a:ln w="9525">
              <a:solidFill>
                <a:schemeClr val="tx1"/>
              </a:solidFill>
              <a:round/>
              <a:headEnd/>
              <a:tailEnd/>
            </a:ln>
            <a:effectLst/>
          </p:spPr>
          <p:txBody>
            <a:bodyPr wrap="none" anchor="ctr"/>
            <a:lstStyle/>
            <a:p>
              <a:pPr algn="ctr"/>
              <a:r>
                <a:rPr lang="en-US" b="1"/>
                <a:t>Disk</a:t>
              </a:r>
            </a:p>
          </p:txBody>
        </p:sp>
        <p:sp>
          <p:nvSpPr>
            <p:cNvPr id="52270" name="Rectangle 46"/>
            <p:cNvSpPr>
              <a:spLocks noChangeArrowheads="1"/>
            </p:cNvSpPr>
            <p:nvPr/>
          </p:nvSpPr>
          <p:spPr bwMode="auto">
            <a:xfrm>
              <a:off x="1200" y="1728"/>
              <a:ext cx="912" cy="384"/>
            </a:xfrm>
            <a:prstGeom prst="rect">
              <a:avLst/>
            </a:prstGeom>
            <a:noFill/>
            <a:ln w="9525">
              <a:solidFill>
                <a:schemeClr val="tx1"/>
              </a:solidFill>
              <a:miter lim="800000"/>
              <a:headEnd/>
              <a:tailEnd/>
            </a:ln>
            <a:effectLst/>
          </p:spPr>
          <p:txBody>
            <a:bodyPr wrap="none" anchor="ctr"/>
            <a:lstStyle/>
            <a:p>
              <a:pPr algn="ctr"/>
              <a:r>
                <a:rPr lang="en-US" b="1"/>
                <a:t>CPU</a:t>
              </a:r>
            </a:p>
          </p:txBody>
        </p:sp>
        <p:sp>
          <p:nvSpPr>
            <p:cNvPr id="52271" name="Rectangle 47"/>
            <p:cNvSpPr>
              <a:spLocks noChangeArrowheads="1"/>
            </p:cNvSpPr>
            <p:nvPr/>
          </p:nvSpPr>
          <p:spPr bwMode="auto">
            <a:xfrm>
              <a:off x="912" y="1536"/>
              <a:ext cx="1488" cy="2160"/>
            </a:xfrm>
            <a:prstGeom prst="rect">
              <a:avLst/>
            </a:prstGeom>
            <a:noFill/>
            <a:ln w="9525">
              <a:solidFill>
                <a:schemeClr val="tx1"/>
              </a:solidFill>
              <a:miter lim="800000"/>
              <a:headEnd/>
              <a:tailEnd/>
            </a:ln>
            <a:effectLst/>
          </p:spPr>
          <p:txBody>
            <a:bodyPr wrap="none" anchor="ctr"/>
            <a:lstStyle/>
            <a:p>
              <a:endParaRPr lang="en-US"/>
            </a:p>
          </p:txBody>
        </p:sp>
      </p:grpSp>
      <p:sp>
        <p:nvSpPr>
          <p:cNvPr id="52272" name="Text Box 48"/>
          <p:cNvSpPr txBox="1">
            <a:spLocks noChangeArrowheads="1"/>
          </p:cNvSpPr>
          <p:nvPr/>
        </p:nvSpPr>
        <p:spPr bwMode="auto">
          <a:xfrm>
            <a:off x="6400800" y="4267200"/>
            <a:ext cx="557213" cy="519113"/>
          </a:xfrm>
          <a:prstGeom prst="rect">
            <a:avLst/>
          </a:prstGeom>
          <a:noFill/>
          <a:ln w="9525">
            <a:noFill/>
            <a:miter lim="800000"/>
            <a:headEnd/>
            <a:tailEnd/>
          </a:ln>
          <a:effectLst/>
        </p:spPr>
        <p:txBody>
          <a:bodyPr wrap="none">
            <a:spAutoFit/>
          </a:bodyPr>
          <a:lstStyle/>
          <a:p>
            <a:r>
              <a:rPr lang="en-US" sz="2800" b="1"/>
              <a:t>…</a:t>
            </a:r>
          </a:p>
        </p:txBody>
      </p:sp>
      <p:sp>
        <p:nvSpPr>
          <p:cNvPr id="52273" name="Rectangle 49"/>
          <p:cNvSpPr>
            <a:spLocks noChangeArrowheads="1"/>
          </p:cNvSpPr>
          <p:nvPr/>
        </p:nvSpPr>
        <p:spPr bwMode="auto">
          <a:xfrm>
            <a:off x="5943600" y="2819400"/>
            <a:ext cx="1524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Switch</a:t>
            </a:r>
          </a:p>
        </p:txBody>
      </p:sp>
      <p:sp>
        <p:nvSpPr>
          <p:cNvPr id="52274" name="Line 50"/>
          <p:cNvSpPr>
            <a:spLocks noChangeShapeType="1"/>
          </p:cNvSpPr>
          <p:nvPr/>
        </p:nvSpPr>
        <p:spPr bwMode="auto">
          <a:xfrm flipH="1">
            <a:off x="5562600" y="3124200"/>
            <a:ext cx="685800" cy="609600"/>
          </a:xfrm>
          <a:prstGeom prst="line">
            <a:avLst/>
          </a:prstGeom>
          <a:noFill/>
          <a:ln w="9525">
            <a:solidFill>
              <a:schemeClr val="tx1"/>
            </a:solidFill>
            <a:round/>
            <a:headEnd/>
            <a:tailEnd/>
          </a:ln>
          <a:effectLst/>
        </p:spPr>
        <p:txBody>
          <a:bodyPr/>
          <a:lstStyle/>
          <a:p>
            <a:endParaRPr lang="en-US"/>
          </a:p>
        </p:txBody>
      </p:sp>
      <p:sp>
        <p:nvSpPr>
          <p:cNvPr id="52275" name="Line 51"/>
          <p:cNvSpPr>
            <a:spLocks noChangeShapeType="1"/>
          </p:cNvSpPr>
          <p:nvPr/>
        </p:nvSpPr>
        <p:spPr bwMode="auto">
          <a:xfrm>
            <a:off x="7010400" y="3124200"/>
            <a:ext cx="762000" cy="609600"/>
          </a:xfrm>
          <a:prstGeom prst="line">
            <a:avLst/>
          </a:prstGeom>
          <a:noFill/>
          <a:ln w="9525">
            <a:solidFill>
              <a:schemeClr val="tx1"/>
            </a:solidFill>
            <a:round/>
            <a:headEnd/>
            <a:tailEnd/>
          </a:ln>
          <a:effectLst/>
        </p:spPr>
        <p:txBody>
          <a:bodyPr/>
          <a:lstStyle/>
          <a:p>
            <a:endParaRPr lang="en-US"/>
          </a:p>
        </p:txBody>
      </p:sp>
      <p:sp>
        <p:nvSpPr>
          <p:cNvPr id="52276" name="Rectangle 52"/>
          <p:cNvSpPr>
            <a:spLocks noChangeArrowheads="1"/>
          </p:cNvSpPr>
          <p:nvPr/>
        </p:nvSpPr>
        <p:spPr bwMode="auto">
          <a:xfrm>
            <a:off x="3886200" y="1905000"/>
            <a:ext cx="1524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Switch</a:t>
            </a:r>
          </a:p>
        </p:txBody>
      </p:sp>
      <p:sp>
        <p:nvSpPr>
          <p:cNvPr id="52277" name="Line 53"/>
          <p:cNvSpPr>
            <a:spLocks noChangeShapeType="1"/>
          </p:cNvSpPr>
          <p:nvPr/>
        </p:nvSpPr>
        <p:spPr bwMode="auto">
          <a:xfrm flipV="1">
            <a:off x="2667000" y="2209800"/>
            <a:ext cx="1371600" cy="609600"/>
          </a:xfrm>
          <a:prstGeom prst="line">
            <a:avLst/>
          </a:prstGeom>
          <a:noFill/>
          <a:ln w="9525">
            <a:solidFill>
              <a:schemeClr val="tx1"/>
            </a:solidFill>
            <a:round/>
            <a:headEnd/>
            <a:tailEnd/>
          </a:ln>
          <a:effectLst/>
        </p:spPr>
        <p:txBody>
          <a:bodyPr/>
          <a:lstStyle/>
          <a:p>
            <a:endParaRPr lang="en-US"/>
          </a:p>
        </p:txBody>
      </p:sp>
      <p:sp>
        <p:nvSpPr>
          <p:cNvPr id="52278" name="Line 54"/>
          <p:cNvSpPr>
            <a:spLocks noChangeShapeType="1"/>
          </p:cNvSpPr>
          <p:nvPr/>
        </p:nvSpPr>
        <p:spPr bwMode="auto">
          <a:xfrm>
            <a:off x="5105400" y="2209800"/>
            <a:ext cx="1447800" cy="609600"/>
          </a:xfrm>
          <a:prstGeom prst="line">
            <a:avLst/>
          </a:prstGeom>
          <a:noFill/>
          <a:ln w="9525">
            <a:solidFill>
              <a:schemeClr val="tx1"/>
            </a:solidFill>
            <a:round/>
            <a:headEnd/>
            <a:tailEnd/>
          </a:ln>
          <a:effectLst/>
        </p:spPr>
        <p:txBody>
          <a:bodyPr/>
          <a:lstStyle/>
          <a:p>
            <a:endParaRPr lang="en-US"/>
          </a:p>
        </p:txBody>
      </p:sp>
      <p:sp>
        <p:nvSpPr>
          <p:cNvPr id="52279" name="Text Box 55"/>
          <p:cNvSpPr txBox="1">
            <a:spLocks noChangeArrowheads="1"/>
          </p:cNvSpPr>
          <p:nvPr/>
        </p:nvSpPr>
        <p:spPr bwMode="auto">
          <a:xfrm>
            <a:off x="533400" y="1828800"/>
            <a:ext cx="2182813" cy="915988"/>
          </a:xfrm>
          <a:prstGeom prst="rect">
            <a:avLst/>
          </a:prstGeom>
          <a:noFill/>
          <a:ln w="9525">
            <a:noFill/>
            <a:miter lim="800000"/>
            <a:headEnd/>
            <a:tailEnd/>
          </a:ln>
          <a:effectLst/>
        </p:spPr>
        <p:txBody>
          <a:bodyPr wrap="none">
            <a:spAutoFit/>
          </a:bodyPr>
          <a:lstStyle/>
          <a:p>
            <a:r>
              <a:rPr lang="en-US" dirty="0"/>
              <a:t>1 </a:t>
            </a:r>
            <a:r>
              <a:rPr lang="en-US" dirty="0" err="1"/>
              <a:t>Gbps</a:t>
            </a:r>
            <a:r>
              <a:rPr lang="en-US" dirty="0"/>
              <a:t> between </a:t>
            </a:r>
          </a:p>
          <a:p>
            <a:r>
              <a:rPr lang="en-US" dirty="0"/>
              <a:t>any pair of nodes</a:t>
            </a:r>
          </a:p>
          <a:p>
            <a:r>
              <a:rPr lang="en-US" dirty="0"/>
              <a:t>in a rack</a:t>
            </a:r>
          </a:p>
        </p:txBody>
      </p:sp>
      <p:sp>
        <p:nvSpPr>
          <p:cNvPr id="52280" name="Text Box 56"/>
          <p:cNvSpPr txBox="1">
            <a:spLocks noChangeArrowheads="1"/>
          </p:cNvSpPr>
          <p:nvPr/>
        </p:nvSpPr>
        <p:spPr bwMode="auto">
          <a:xfrm>
            <a:off x="2895600" y="1447800"/>
            <a:ext cx="4308475" cy="366713"/>
          </a:xfrm>
          <a:prstGeom prst="rect">
            <a:avLst/>
          </a:prstGeom>
          <a:noFill/>
          <a:ln w="9525">
            <a:noFill/>
            <a:miter lim="800000"/>
            <a:headEnd/>
            <a:tailEnd/>
          </a:ln>
          <a:effectLst/>
        </p:spPr>
        <p:txBody>
          <a:bodyPr wrap="none">
            <a:spAutoFit/>
          </a:bodyPr>
          <a:lstStyle/>
          <a:p>
            <a:r>
              <a:rPr lang="en-US"/>
              <a:t>2-10 Gbps backbone between racks</a:t>
            </a:r>
          </a:p>
        </p:txBody>
      </p:sp>
      <p:sp>
        <p:nvSpPr>
          <p:cNvPr id="8" name="Rectangle 7"/>
          <p:cNvSpPr/>
          <p:nvPr/>
        </p:nvSpPr>
        <p:spPr>
          <a:xfrm>
            <a:off x="898063" y="6260068"/>
            <a:ext cx="8169737" cy="369332"/>
          </a:xfrm>
          <a:prstGeom prst="rect">
            <a:avLst/>
          </a:prstGeom>
        </p:spPr>
        <p:txBody>
          <a:bodyPr wrap="none">
            <a:spAutoFit/>
          </a:bodyPr>
          <a:lstStyle/>
          <a:p>
            <a:r>
              <a:rPr lang="en-US" dirty="0">
                <a:latin typeface="Arial" pitchFamily="34" charset="0"/>
                <a:cs typeface="Arial" pitchFamily="34" charset="0"/>
              </a:rPr>
              <a:t>In </a:t>
            </a:r>
            <a:r>
              <a:rPr lang="en-US" dirty="0" smtClean="0">
                <a:latin typeface="Arial" pitchFamily="34" charset="0"/>
                <a:cs typeface="Arial" pitchFamily="34" charset="0"/>
              </a:rPr>
              <a:t>2011 it was </a:t>
            </a:r>
            <a:r>
              <a:rPr lang="en-US" dirty="0" err="1" smtClean="0">
                <a:latin typeface="Arial" pitchFamily="34" charset="0"/>
                <a:cs typeface="Arial" pitchFamily="34" charset="0"/>
              </a:rPr>
              <a:t>guestimated</a:t>
            </a:r>
            <a:r>
              <a:rPr lang="en-US" dirty="0" smtClean="0">
                <a:latin typeface="Arial" pitchFamily="34" charset="0"/>
                <a:cs typeface="Arial" pitchFamily="34" charset="0"/>
              </a:rPr>
              <a:t> that Google had </a:t>
            </a:r>
            <a:r>
              <a:rPr lang="en-US" dirty="0">
                <a:latin typeface="Arial" pitchFamily="34" charset="0"/>
                <a:cs typeface="Arial" pitchFamily="34" charset="0"/>
              </a:rPr>
              <a:t>1M machines, </a:t>
            </a:r>
            <a:r>
              <a:rPr lang="en-US" dirty="0">
                <a:latin typeface="Arial" pitchFamily="34" charset="0"/>
                <a:cs typeface="Arial" pitchFamily="34" charset="0"/>
                <a:hlinkClick r:id="rId3"/>
              </a:rPr>
              <a:t>http://</a:t>
            </a:r>
            <a:r>
              <a:rPr lang="en-US" dirty="0" smtClean="0">
                <a:latin typeface="Arial" pitchFamily="34" charset="0"/>
                <a:cs typeface="Arial" pitchFamily="34" charset="0"/>
                <a:hlinkClick r:id="rId3"/>
              </a:rPr>
              <a:t>bit.ly/Shh0RO</a:t>
            </a:r>
            <a:r>
              <a:rPr lang="en-US" dirty="0" smtClean="0">
                <a:latin typeface="Arial" pitchFamily="34" charset="0"/>
                <a:cs typeface="Arial" pitchFamily="34" charset="0"/>
              </a:rPr>
              <a:t> </a:t>
            </a:r>
            <a:endParaRPr lang="en-US" dirty="0">
              <a:latin typeface="Arial" pitchFamily="34" charset="0"/>
              <a:cs typeface="Arial" pitchFamily="34" charset="0"/>
            </a:endParaRPr>
          </a:p>
        </p:txBody>
      </p:sp>
      <p:sp>
        <p:nvSpPr>
          <p:cNvPr id="10" name="Footer Placeholder 9"/>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1" name="Slide Number Placeholder 10"/>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41602303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27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2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27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2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2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72" grpId="0"/>
      <p:bldP spid="52273" grpId="0" animBg="1"/>
      <p:bldP spid="52274" grpId="0" animBg="1"/>
      <p:bldP spid="52275" grpId="0" animBg="1"/>
      <p:bldP spid="52276" grpId="0" animBg="1"/>
      <p:bldP spid="52277" grpId="0" animBg="1"/>
      <p:bldP spid="52278" grpId="0" animBg="1"/>
      <p:bldP spid="5228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Pointers and Further Reading</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379016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Implementations</a:t>
            </a:r>
          </a:p>
        </p:txBody>
      </p:sp>
      <p:sp>
        <p:nvSpPr>
          <p:cNvPr id="95235" name="Rectangle 3"/>
          <p:cNvSpPr>
            <a:spLocks noGrp="1" noChangeArrowheads="1"/>
          </p:cNvSpPr>
          <p:nvPr>
            <p:ph type="body" idx="1"/>
          </p:nvPr>
        </p:nvSpPr>
        <p:spPr/>
        <p:txBody>
          <a:bodyPr/>
          <a:lstStyle/>
          <a:p>
            <a:pPr>
              <a:lnSpc>
                <a:spcPct val="90000"/>
              </a:lnSpc>
            </a:pPr>
            <a:r>
              <a:rPr lang="en-US" dirty="0"/>
              <a:t>Google</a:t>
            </a:r>
          </a:p>
          <a:p>
            <a:pPr lvl="1">
              <a:lnSpc>
                <a:spcPct val="90000"/>
              </a:lnSpc>
            </a:pPr>
            <a:r>
              <a:rPr lang="en-US" dirty="0"/>
              <a:t>Not available outside Google</a:t>
            </a:r>
          </a:p>
          <a:p>
            <a:pPr>
              <a:lnSpc>
                <a:spcPct val="90000"/>
              </a:lnSpc>
            </a:pPr>
            <a:r>
              <a:rPr lang="en-US" b="1" dirty="0" err="1">
                <a:solidFill>
                  <a:schemeClr val="accent3"/>
                </a:solidFill>
              </a:rPr>
              <a:t>Hadoop</a:t>
            </a:r>
            <a:endParaRPr lang="en-US" b="1" dirty="0">
              <a:solidFill>
                <a:schemeClr val="accent3"/>
              </a:solidFill>
            </a:endParaRPr>
          </a:p>
          <a:p>
            <a:pPr lvl="1">
              <a:lnSpc>
                <a:spcPct val="90000"/>
              </a:lnSpc>
            </a:pPr>
            <a:r>
              <a:rPr lang="en-US" dirty="0"/>
              <a:t>An open-source implementation in Java</a:t>
            </a:r>
          </a:p>
          <a:p>
            <a:pPr lvl="1">
              <a:lnSpc>
                <a:spcPct val="90000"/>
              </a:lnSpc>
            </a:pPr>
            <a:r>
              <a:rPr lang="en-US" dirty="0"/>
              <a:t>Uses HDFS for stable storage</a:t>
            </a:r>
          </a:p>
          <a:p>
            <a:pPr lvl="1">
              <a:lnSpc>
                <a:spcPct val="90000"/>
              </a:lnSpc>
            </a:pPr>
            <a:r>
              <a:rPr lang="en-US" dirty="0"/>
              <a:t>Download: </a:t>
            </a:r>
            <a:r>
              <a:rPr lang="en-US" sz="2400" dirty="0">
                <a:latin typeface="Arial Unicode MS" pitchFamily="34" charset="-128"/>
                <a:hlinkClick r:id="rId2"/>
              </a:rPr>
              <a:t>http://lucene.apache.org/hadoop/</a:t>
            </a:r>
            <a:endParaRPr lang="en-US" sz="2400" dirty="0">
              <a:latin typeface="Arial Unicode MS" pitchFamily="34" charset="-128"/>
            </a:endParaRPr>
          </a:p>
          <a:p>
            <a:pPr>
              <a:lnSpc>
                <a:spcPct val="90000"/>
              </a:lnSpc>
            </a:pPr>
            <a:r>
              <a:rPr lang="en-US" sz="2800" dirty="0"/>
              <a:t>Aster Data</a:t>
            </a:r>
          </a:p>
          <a:p>
            <a:pPr lvl="1">
              <a:lnSpc>
                <a:spcPct val="90000"/>
              </a:lnSpc>
            </a:pPr>
            <a:r>
              <a:rPr lang="en-US" dirty="0"/>
              <a:t>Cluster-optimized SQL Database that also implements </a:t>
            </a:r>
            <a:r>
              <a:rPr lang="en-US" dirty="0" err="1" smtClean="0"/>
              <a:t>MapReduce</a:t>
            </a:r>
            <a:endParaRPr lang="en-US" sz="2600" dirty="0"/>
          </a:p>
          <a:p>
            <a:pPr>
              <a:lnSpc>
                <a:spcPct val="90000"/>
              </a:lnSpc>
              <a:buFont typeface="Wingdings" pitchFamily="2" charset="2"/>
              <a:buNone/>
            </a:pPr>
            <a:endParaRPr lang="en-US" sz="2400" dirty="0"/>
          </a:p>
          <a:p>
            <a:pPr>
              <a:lnSpc>
                <a:spcPct val="90000"/>
              </a:lnSpc>
              <a:buFont typeface="Wingdings" pitchFamily="2" charset="2"/>
              <a:buNone/>
            </a:pPr>
            <a:endParaRPr lang="en-US" dirty="0"/>
          </a:p>
          <a:p>
            <a:pPr>
              <a:lnSpc>
                <a:spcPct val="90000"/>
              </a:lnSpc>
              <a:buFont typeface="Wingdings" pitchFamily="2" charset="2"/>
              <a:buNone/>
            </a:pPr>
            <a:endParaRPr lang="en-US" dirty="0"/>
          </a:p>
          <a:p>
            <a:pPr>
              <a:lnSpc>
                <a:spcPct val="90000"/>
              </a:lnSpc>
            </a:pPr>
            <a:endParaRPr lang="en-US" dirty="0"/>
          </a:p>
          <a:p>
            <a:pPr>
              <a:lnSpc>
                <a:spcPct val="90000"/>
              </a:lnSpc>
            </a:pP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51</a:t>
            </a:fld>
            <a:endParaRPr lang="en-US"/>
          </a:p>
        </p:txBody>
      </p:sp>
    </p:spTree>
    <p:extLst>
      <p:ext uri="{BB962C8B-B14F-4D97-AF65-F5344CB8AC3E}">
        <p14:creationId xmlns:p14="http://schemas.microsoft.com/office/powerpoint/2010/main" val="2327556075"/>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t>Cloud Computing</a:t>
            </a:r>
          </a:p>
        </p:txBody>
      </p:sp>
      <p:sp>
        <p:nvSpPr>
          <p:cNvPr id="111619" name="Rectangle 3"/>
          <p:cNvSpPr>
            <a:spLocks noGrp="1" noChangeArrowheads="1"/>
          </p:cNvSpPr>
          <p:nvPr>
            <p:ph type="body" idx="1"/>
          </p:nvPr>
        </p:nvSpPr>
        <p:spPr/>
        <p:txBody>
          <a:bodyPr/>
          <a:lstStyle/>
          <a:p>
            <a:r>
              <a:rPr lang="en-US" dirty="0"/>
              <a:t>Ability to rent computing by the hour</a:t>
            </a:r>
          </a:p>
          <a:p>
            <a:pPr lvl="1"/>
            <a:r>
              <a:rPr lang="en-US" dirty="0"/>
              <a:t>Additional services e.g., persistent storage</a:t>
            </a:r>
          </a:p>
          <a:p>
            <a:pPr lvl="8"/>
            <a:endParaRPr lang="en-US" dirty="0" smtClean="0"/>
          </a:p>
          <a:p>
            <a:r>
              <a:rPr lang="en-US" dirty="0" smtClean="0"/>
              <a:t>Amazon’s </a:t>
            </a:r>
            <a:r>
              <a:rPr lang="en-US" dirty="0"/>
              <a:t>“Elastic Compute Cloud” (EC2)</a:t>
            </a:r>
          </a:p>
          <a:p>
            <a:pPr lvl="8"/>
            <a:endParaRPr lang="en-US" dirty="0" smtClean="0"/>
          </a:p>
          <a:p>
            <a:r>
              <a:rPr lang="en-US" dirty="0" smtClean="0"/>
              <a:t>Aster </a:t>
            </a:r>
            <a:r>
              <a:rPr lang="en-US" dirty="0"/>
              <a:t>Data and </a:t>
            </a:r>
            <a:r>
              <a:rPr lang="en-US" dirty="0" err="1"/>
              <a:t>Hadoop</a:t>
            </a:r>
            <a:r>
              <a:rPr lang="en-US" dirty="0"/>
              <a:t> can both be run on EC2</a:t>
            </a:r>
          </a:p>
          <a:p>
            <a:pPr lvl="8"/>
            <a:endParaRPr lang="en-US" dirty="0" smtClean="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52</a:t>
            </a:fld>
            <a:endParaRPr lang="en-US"/>
          </a:p>
        </p:txBody>
      </p:sp>
    </p:spTree>
    <p:extLst>
      <p:ext uri="{BB962C8B-B14F-4D97-AF65-F5344CB8AC3E}">
        <p14:creationId xmlns:p14="http://schemas.microsoft.com/office/powerpoint/2010/main" val="269008358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smtClean="0"/>
              <a:t>Reading</a:t>
            </a:r>
            <a:endParaRPr lang="en-US"/>
          </a:p>
        </p:txBody>
      </p:sp>
      <p:sp>
        <p:nvSpPr>
          <p:cNvPr id="107523" name="Rectangle 3"/>
          <p:cNvSpPr>
            <a:spLocks noGrp="1" noChangeArrowheads="1"/>
          </p:cNvSpPr>
          <p:nvPr>
            <p:ph type="body" idx="1"/>
          </p:nvPr>
        </p:nvSpPr>
        <p:spPr/>
        <p:txBody>
          <a:bodyPr/>
          <a:lstStyle/>
          <a:p>
            <a:r>
              <a:rPr lang="en-US" dirty="0" smtClean="0"/>
              <a:t>Jeffrey Dean and Sanjay </a:t>
            </a:r>
            <a:r>
              <a:rPr lang="en-US" dirty="0" err="1" smtClean="0"/>
              <a:t>Ghemawat</a:t>
            </a:r>
            <a:r>
              <a:rPr lang="en-US" dirty="0" smtClean="0"/>
              <a:t>: </a:t>
            </a:r>
            <a:r>
              <a:rPr lang="en-US" dirty="0" err="1" smtClean="0"/>
              <a:t>MapReduce</a:t>
            </a:r>
            <a:r>
              <a:rPr lang="en-US" dirty="0" smtClean="0"/>
              <a:t>: Simplified Data Processing   on Large Clusters</a:t>
            </a:r>
          </a:p>
          <a:p>
            <a:pPr lvl="1"/>
            <a:r>
              <a:rPr lang="en-US" dirty="0" smtClean="0">
                <a:hlinkClick r:id="rId2"/>
              </a:rPr>
              <a:t>http://labs.google.com/papers/mapreduce.html</a:t>
            </a:r>
            <a:endParaRPr lang="en-US" dirty="0" smtClean="0"/>
          </a:p>
          <a:p>
            <a:endParaRPr lang="en-US" dirty="0" smtClean="0"/>
          </a:p>
          <a:p>
            <a:r>
              <a:rPr lang="en-US" dirty="0" smtClean="0"/>
              <a:t>Sanjay </a:t>
            </a:r>
            <a:r>
              <a:rPr lang="en-US" dirty="0" err="1" smtClean="0"/>
              <a:t>Ghemawat</a:t>
            </a:r>
            <a:r>
              <a:rPr lang="en-US" dirty="0" smtClean="0"/>
              <a:t>, Howard </a:t>
            </a:r>
            <a:r>
              <a:rPr lang="en-US" dirty="0" err="1" smtClean="0"/>
              <a:t>Gobioff</a:t>
            </a:r>
            <a:r>
              <a:rPr lang="en-US" dirty="0" smtClean="0"/>
              <a:t>, and Shun-</a:t>
            </a:r>
            <a:r>
              <a:rPr lang="en-US" dirty="0" err="1" smtClean="0"/>
              <a:t>Tak</a:t>
            </a:r>
            <a:r>
              <a:rPr lang="en-US" dirty="0" smtClean="0"/>
              <a:t> Leung: The Google File System</a:t>
            </a:r>
          </a:p>
          <a:p>
            <a:pPr lvl="1"/>
            <a:r>
              <a:rPr lang="en-US" dirty="0" smtClean="0">
                <a:hlinkClick r:id="rId3"/>
              </a:rPr>
              <a:t>http://labs.google.com/papers/gfs.html</a:t>
            </a:r>
            <a:r>
              <a:rPr lang="en-US" dirty="0" smtClean="0"/>
              <a:t> </a:t>
            </a: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53</a:t>
            </a:fld>
            <a:endParaRPr lang="en-US"/>
          </a:p>
        </p:txBody>
      </p:sp>
    </p:spTree>
    <p:extLst>
      <p:ext uri="{BB962C8B-B14F-4D97-AF65-F5344CB8AC3E}">
        <p14:creationId xmlns:p14="http://schemas.microsoft.com/office/powerpoint/2010/main" val="845541032"/>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Resources</a:t>
            </a:r>
            <a:endParaRPr lang="en-US" dirty="0"/>
          </a:p>
        </p:txBody>
      </p:sp>
      <p:sp>
        <p:nvSpPr>
          <p:cNvPr id="3" name="Content Placeholder 2"/>
          <p:cNvSpPr>
            <a:spLocks noGrp="1"/>
          </p:cNvSpPr>
          <p:nvPr>
            <p:ph idx="1"/>
          </p:nvPr>
        </p:nvSpPr>
        <p:spPr/>
        <p:txBody>
          <a:bodyPr>
            <a:normAutofit fontScale="92500" lnSpcReduction="20000"/>
          </a:bodyPr>
          <a:lstStyle/>
          <a:p>
            <a:r>
              <a:rPr lang="en-US" smtClean="0"/>
              <a:t>Hadoop Wiki</a:t>
            </a:r>
          </a:p>
          <a:p>
            <a:pPr lvl="1"/>
            <a:r>
              <a:rPr lang="en-US" smtClean="0"/>
              <a:t> Introduction</a:t>
            </a:r>
          </a:p>
          <a:p>
            <a:pPr lvl="2"/>
            <a:r>
              <a:rPr lang="en-US" smtClean="0"/>
              <a:t> </a:t>
            </a:r>
            <a:r>
              <a:rPr lang="en-US" smtClean="0">
                <a:hlinkClick r:id="rId2"/>
              </a:rPr>
              <a:t>http://wiki.apache.org/lucene-hadoop/</a:t>
            </a:r>
            <a:endParaRPr lang="en-US" smtClean="0"/>
          </a:p>
          <a:p>
            <a:pPr lvl="1"/>
            <a:r>
              <a:rPr lang="en-US" smtClean="0"/>
              <a:t> Getting Started</a:t>
            </a:r>
          </a:p>
          <a:p>
            <a:pPr lvl="2"/>
            <a:r>
              <a:rPr lang="en-US" smtClean="0">
                <a:hlinkClick r:id="rId3"/>
              </a:rPr>
              <a:t> http://wiki.apache.org/lucene-hadoop/GettingStartedWithHadoop</a:t>
            </a:r>
            <a:endParaRPr lang="en-US" smtClean="0"/>
          </a:p>
          <a:p>
            <a:pPr lvl="1"/>
            <a:r>
              <a:rPr lang="en-US" smtClean="0"/>
              <a:t> Map/Reduce Overview </a:t>
            </a:r>
          </a:p>
          <a:p>
            <a:pPr lvl="2"/>
            <a:r>
              <a:rPr lang="en-US" smtClean="0">
                <a:hlinkClick r:id="rId4"/>
              </a:rPr>
              <a:t> http://wiki.apache.org/lucene-hadoop/HadoopMapReduce</a:t>
            </a:r>
            <a:endParaRPr lang="en-US" smtClean="0"/>
          </a:p>
          <a:p>
            <a:pPr lvl="2"/>
            <a:r>
              <a:rPr lang="en-US" smtClean="0">
                <a:hlinkClick r:id="rId5"/>
              </a:rPr>
              <a:t> http://wiki.apache.org/lucene-hadoop/HadoopMapRedClasses</a:t>
            </a:r>
            <a:endParaRPr lang="en-US" smtClean="0"/>
          </a:p>
          <a:p>
            <a:pPr lvl="1"/>
            <a:r>
              <a:rPr lang="en-US" smtClean="0"/>
              <a:t> Eclipse Environment</a:t>
            </a:r>
          </a:p>
          <a:p>
            <a:pPr lvl="2"/>
            <a:r>
              <a:rPr lang="en-US" smtClean="0">
                <a:hlinkClick r:id="rId6"/>
              </a:rPr>
              <a:t>http://wiki.apache.org/lucene-hadoop/EclipseEnvironment</a:t>
            </a:r>
            <a:endParaRPr lang="en-US" smtClean="0"/>
          </a:p>
          <a:p>
            <a:r>
              <a:rPr lang="en-US" smtClean="0"/>
              <a:t> Javadoc</a:t>
            </a:r>
          </a:p>
          <a:p>
            <a:pPr lvl="1"/>
            <a:r>
              <a:rPr lang="en-US" smtClean="0">
                <a:hlinkClick r:id="rId7"/>
              </a:rPr>
              <a:t> http://lucene.apache.org/hadoop/docs/api/</a:t>
            </a:r>
            <a:r>
              <a:rPr lang="en-US" smtClean="0"/>
              <a:t>	</a:t>
            </a:r>
            <a:endParaRPr lang="en-US" dirty="0" smtClean="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54</a:t>
            </a:fld>
            <a:endParaRPr lang="en-US"/>
          </a:p>
        </p:txBody>
      </p:sp>
    </p:spTree>
    <p:extLst>
      <p:ext uri="{BB962C8B-B14F-4D97-AF65-F5344CB8AC3E}">
        <p14:creationId xmlns:p14="http://schemas.microsoft.com/office/powerpoint/2010/main" val="29605380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Resources</a:t>
            </a:r>
            <a:endParaRPr lang="en-US" dirty="0"/>
          </a:p>
        </p:txBody>
      </p:sp>
      <p:sp>
        <p:nvSpPr>
          <p:cNvPr id="3" name="Content Placeholder 2"/>
          <p:cNvSpPr>
            <a:spLocks noGrp="1"/>
          </p:cNvSpPr>
          <p:nvPr>
            <p:ph idx="1"/>
          </p:nvPr>
        </p:nvSpPr>
        <p:spPr/>
        <p:txBody>
          <a:bodyPr>
            <a:normAutofit/>
          </a:bodyPr>
          <a:lstStyle/>
          <a:p>
            <a:r>
              <a:rPr lang="en-US" dirty="0" smtClean="0"/>
              <a:t> Releases from Apache download mirrors</a:t>
            </a:r>
          </a:p>
          <a:p>
            <a:pPr lvl="1"/>
            <a:r>
              <a:rPr lang="en-US" dirty="0" smtClean="0">
                <a:hlinkClick r:id="rId2"/>
              </a:rPr>
              <a:t>http://www.apache.org/dyn/closer.cgi/lucene/hadoop/</a:t>
            </a:r>
            <a:endParaRPr lang="en-US" dirty="0" smtClean="0"/>
          </a:p>
          <a:p>
            <a:r>
              <a:rPr lang="en-US" dirty="0" smtClean="0"/>
              <a:t> Nightly builds of source</a:t>
            </a:r>
          </a:p>
          <a:p>
            <a:pPr lvl="1"/>
            <a:r>
              <a:rPr lang="en-US" dirty="0" smtClean="0">
                <a:hlinkClick r:id="rId3"/>
              </a:rPr>
              <a:t>http://people.apache.org/dist/lucene/hadoop/nightly/</a:t>
            </a:r>
            <a:endParaRPr lang="en-US" dirty="0" smtClean="0"/>
          </a:p>
          <a:p>
            <a:r>
              <a:rPr lang="en-US" dirty="0" smtClean="0"/>
              <a:t> Source code from subversion</a:t>
            </a:r>
          </a:p>
          <a:p>
            <a:pPr lvl="1"/>
            <a:r>
              <a:rPr lang="en-US" dirty="0" smtClean="0">
                <a:hlinkClick r:id="rId4"/>
              </a:rPr>
              <a:t>http://lucene.apache.org/hadoop/version_control.html</a:t>
            </a:r>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55</a:t>
            </a:fld>
            <a:endParaRPr lang="en-US"/>
          </a:p>
        </p:txBody>
      </p:sp>
    </p:spTree>
    <p:extLst>
      <p:ext uri="{BB962C8B-B14F-4D97-AF65-F5344CB8AC3E}">
        <p14:creationId xmlns:p14="http://schemas.microsoft.com/office/powerpoint/2010/main" val="38936519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Further Reading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Programming model inspired by functional language primitives</a:t>
            </a:r>
          </a:p>
          <a:p>
            <a:r>
              <a:rPr lang="en-US" dirty="0" smtClean="0"/>
              <a:t>Partitioning/shuffling similar to many large-scale sorting systems </a:t>
            </a:r>
          </a:p>
          <a:p>
            <a:pPr lvl="1"/>
            <a:r>
              <a:rPr lang="en-US" dirty="0" smtClean="0"/>
              <a:t>NOW-Sort ['97] </a:t>
            </a:r>
          </a:p>
          <a:p>
            <a:r>
              <a:rPr lang="en-US" dirty="0" smtClean="0"/>
              <a:t>Re-execution for fault tolerance </a:t>
            </a:r>
          </a:p>
          <a:p>
            <a:pPr lvl="1"/>
            <a:r>
              <a:rPr lang="en-US" dirty="0" smtClean="0"/>
              <a:t>BAD-FS ['04] and TACC ['97] </a:t>
            </a:r>
          </a:p>
          <a:p>
            <a:r>
              <a:rPr lang="en-US" dirty="0" smtClean="0"/>
              <a:t>Locality optimization has parallels with Active Disks/Diamond work </a:t>
            </a:r>
          </a:p>
          <a:p>
            <a:pPr lvl="1"/>
            <a:r>
              <a:rPr lang="en-US" dirty="0" smtClean="0"/>
              <a:t>Active Disks ['01], Diamond ['04] </a:t>
            </a:r>
          </a:p>
          <a:p>
            <a:r>
              <a:rPr lang="en-US" dirty="0" smtClean="0"/>
              <a:t>Backup tasks similar to Eager Scheduling in Charlotte system </a:t>
            </a:r>
          </a:p>
          <a:p>
            <a:pPr lvl="1"/>
            <a:r>
              <a:rPr lang="en-US" dirty="0" smtClean="0"/>
              <a:t>Charlotte ['96] </a:t>
            </a:r>
          </a:p>
          <a:p>
            <a:r>
              <a:rPr lang="en-US" dirty="0" smtClean="0"/>
              <a:t>Dynamic load balancing solves similar problem as River's distributed queues </a:t>
            </a:r>
          </a:p>
          <a:p>
            <a:pPr lvl="1"/>
            <a:r>
              <a:rPr lang="en-US" dirty="0" smtClean="0"/>
              <a:t>River ['99]</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56</a:t>
            </a:fld>
            <a:endParaRPr lang="en-US"/>
          </a:p>
        </p:txBody>
      </p:sp>
    </p:spTree>
    <p:extLst>
      <p:ext uri="{BB962C8B-B14F-4D97-AF65-F5344CB8AC3E}">
        <p14:creationId xmlns:p14="http://schemas.microsoft.com/office/powerpoint/2010/main" val="2662985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a:t>
            </a:fld>
            <a:endParaRPr lang="en-US"/>
          </a:p>
        </p:txBody>
      </p:sp>
      <p:pic>
        <p:nvPicPr>
          <p:cNvPr id="1026" name="Picture 2" descr="http://www.filecluster.com/reviews/wp-content/uploads/2008/11/server_rac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5" y="1"/>
            <a:ext cx="943263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587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Large-scale Computing</a:t>
            </a:r>
            <a:endParaRPr lang="en-US" dirty="0"/>
          </a:p>
        </p:txBody>
      </p:sp>
      <p:sp>
        <p:nvSpPr>
          <p:cNvPr id="3" name="Content Placeholder 2"/>
          <p:cNvSpPr>
            <a:spLocks noGrp="1"/>
          </p:cNvSpPr>
          <p:nvPr>
            <p:ph idx="1"/>
          </p:nvPr>
        </p:nvSpPr>
        <p:spPr>
          <a:xfrm>
            <a:off x="457200" y="1295400"/>
            <a:ext cx="8229600" cy="5410200"/>
          </a:xfrm>
        </p:spPr>
        <p:txBody>
          <a:bodyPr>
            <a:normAutofit/>
          </a:bodyPr>
          <a:lstStyle/>
          <a:p>
            <a:r>
              <a:rPr lang="en-US" b="1" dirty="0" smtClean="0">
                <a:solidFill>
                  <a:srgbClr val="008000"/>
                </a:solidFill>
              </a:rPr>
              <a:t>Large-scale computing</a:t>
            </a:r>
            <a:r>
              <a:rPr lang="en-US" dirty="0" smtClean="0">
                <a:solidFill>
                  <a:srgbClr val="008000"/>
                </a:solidFill>
              </a:rPr>
              <a:t> for </a:t>
            </a:r>
            <a:r>
              <a:rPr lang="en-US" b="1" dirty="0" smtClean="0">
                <a:solidFill>
                  <a:srgbClr val="008000"/>
                </a:solidFill>
              </a:rPr>
              <a:t>data mining </a:t>
            </a:r>
            <a:br>
              <a:rPr lang="en-US" b="1" dirty="0" smtClean="0">
                <a:solidFill>
                  <a:srgbClr val="008000"/>
                </a:solidFill>
              </a:rPr>
            </a:br>
            <a:r>
              <a:rPr lang="en-US" dirty="0" smtClean="0">
                <a:solidFill>
                  <a:srgbClr val="008000"/>
                </a:solidFill>
              </a:rPr>
              <a:t>problems on </a:t>
            </a:r>
            <a:r>
              <a:rPr lang="en-US" b="1" dirty="0" smtClean="0">
                <a:solidFill>
                  <a:srgbClr val="008000"/>
                </a:solidFill>
              </a:rPr>
              <a:t>commodity hardware</a:t>
            </a:r>
          </a:p>
          <a:p>
            <a:r>
              <a:rPr lang="en-US" b="1" dirty="0" smtClean="0"/>
              <a:t>Challenges:</a:t>
            </a:r>
          </a:p>
          <a:p>
            <a:pPr lvl="1"/>
            <a:r>
              <a:rPr lang="en-US" b="1" dirty="0" smtClean="0">
                <a:solidFill>
                  <a:schemeClr val="accent3"/>
                </a:solidFill>
              </a:rPr>
              <a:t>How do you distribute computation?</a:t>
            </a:r>
          </a:p>
          <a:p>
            <a:pPr lvl="1"/>
            <a:r>
              <a:rPr lang="en-US" b="1" dirty="0" smtClean="0">
                <a:solidFill>
                  <a:schemeClr val="accent2"/>
                </a:solidFill>
              </a:rPr>
              <a:t>How </a:t>
            </a:r>
            <a:r>
              <a:rPr lang="en-US" b="1" dirty="0">
                <a:solidFill>
                  <a:schemeClr val="accent2"/>
                </a:solidFill>
              </a:rPr>
              <a:t>can we make it easy to write distributed </a:t>
            </a:r>
            <a:r>
              <a:rPr lang="en-US" b="1" dirty="0" smtClean="0">
                <a:solidFill>
                  <a:schemeClr val="accent2"/>
                </a:solidFill>
              </a:rPr>
              <a:t>programs?</a:t>
            </a:r>
            <a:endParaRPr lang="en-US" b="1" dirty="0">
              <a:solidFill>
                <a:schemeClr val="accent2"/>
              </a:solidFill>
            </a:endParaRPr>
          </a:p>
          <a:p>
            <a:pPr lvl="1"/>
            <a:r>
              <a:rPr lang="en-US" b="1" dirty="0" smtClean="0">
                <a:solidFill>
                  <a:schemeClr val="accent3"/>
                </a:solidFill>
              </a:rPr>
              <a:t>Machines fail:</a:t>
            </a:r>
          </a:p>
          <a:p>
            <a:pPr lvl="2"/>
            <a:r>
              <a:rPr lang="en-US" dirty="0"/>
              <a:t>One server may stay up 3 years (1,000 days)</a:t>
            </a:r>
          </a:p>
          <a:p>
            <a:pPr lvl="2"/>
            <a:r>
              <a:rPr lang="en-US" dirty="0"/>
              <a:t>If you have </a:t>
            </a:r>
            <a:r>
              <a:rPr lang="en-US" dirty="0" smtClean="0"/>
              <a:t>1,000 </a:t>
            </a:r>
            <a:r>
              <a:rPr lang="en-US" dirty="0"/>
              <a:t>servers, expect to loose </a:t>
            </a:r>
            <a:r>
              <a:rPr lang="en-US" dirty="0" smtClean="0"/>
              <a:t>1/day</a:t>
            </a:r>
          </a:p>
          <a:p>
            <a:pPr lvl="2"/>
            <a:r>
              <a:rPr lang="en-US" dirty="0" smtClean="0"/>
              <a:t>People estimated Google </a:t>
            </a:r>
            <a:r>
              <a:rPr lang="en-US" dirty="0"/>
              <a:t>had ~1M </a:t>
            </a:r>
            <a:r>
              <a:rPr lang="en-US" dirty="0" smtClean="0"/>
              <a:t>machines in 2011</a:t>
            </a:r>
          </a:p>
          <a:p>
            <a:pPr lvl="3"/>
            <a:r>
              <a:rPr lang="en-US" dirty="0" smtClean="0"/>
              <a:t>1,000 machines fail every day!</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spTree>
    <p:extLst>
      <p:ext uri="{BB962C8B-B14F-4D97-AF65-F5344CB8AC3E}">
        <p14:creationId xmlns:p14="http://schemas.microsoft.com/office/powerpoint/2010/main" val="310770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and Solution</a:t>
            </a:r>
            <a:endParaRPr lang="en-US" dirty="0"/>
          </a:p>
        </p:txBody>
      </p:sp>
      <p:sp>
        <p:nvSpPr>
          <p:cNvPr id="3" name="Content Placeholder 2"/>
          <p:cNvSpPr>
            <a:spLocks noGrp="1"/>
          </p:cNvSpPr>
          <p:nvPr>
            <p:ph idx="1"/>
          </p:nvPr>
        </p:nvSpPr>
        <p:spPr>
          <a:xfrm>
            <a:off x="457200" y="1295400"/>
            <a:ext cx="8610600" cy="5562600"/>
          </a:xfrm>
        </p:spPr>
        <p:txBody>
          <a:bodyPr>
            <a:normAutofit/>
          </a:bodyPr>
          <a:lstStyle/>
          <a:p>
            <a:r>
              <a:rPr lang="en-US" b="1" dirty="0" smtClean="0">
                <a:solidFill>
                  <a:srgbClr val="008000"/>
                </a:solidFill>
              </a:rPr>
              <a:t>Issue:</a:t>
            </a:r>
            <a:r>
              <a:rPr lang="en-US" b="1" dirty="0"/>
              <a:t> </a:t>
            </a:r>
            <a:r>
              <a:rPr lang="en-US" b="1" dirty="0" smtClean="0"/>
              <a:t>Copying data </a:t>
            </a:r>
            <a:r>
              <a:rPr lang="en-US" b="1" dirty="0"/>
              <a:t>over </a:t>
            </a:r>
            <a:r>
              <a:rPr lang="en-US" b="1" dirty="0" smtClean="0"/>
              <a:t>a network </a:t>
            </a:r>
            <a:r>
              <a:rPr lang="en-US" b="1" dirty="0"/>
              <a:t>takes time</a:t>
            </a:r>
          </a:p>
          <a:p>
            <a:r>
              <a:rPr lang="en-US" b="1" dirty="0" smtClean="0">
                <a:solidFill>
                  <a:srgbClr val="008000"/>
                </a:solidFill>
              </a:rPr>
              <a:t>Idea:</a:t>
            </a:r>
          </a:p>
          <a:p>
            <a:pPr lvl="1"/>
            <a:r>
              <a:rPr lang="en-US" dirty="0" smtClean="0"/>
              <a:t>Bring computation close to the data</a:t>
            </a:r>
          </a:p>
          <a:p>
            <a:pPr lvl="1"/>
            <a:r>
              <a:rPr lang="en-US" dirty="0" smtClean="0"/>
              <a:t>Store files multiple times for reliability</a:t>
            </a:r>
          </a:p>
          <a:p>
            <a:r>
              <a:rPr lang="en-US" b="1" dirty="0">
                <a:solidFill>
                  <a:srgbClr val="0000FF"/>
                </a:solidFill>
              </a:rPr>
              <a:t>Map-reduce</a:t>
            </a:r>
            <a:r>
              <a:rPr lang="en-US" dirty="0">
                <a:solidFill>
                  <a:srgbClr val="0000FF"/>
                </a:solidFill>
              </a:rPr>
              <a:t> addresses these problems</a:t>
            </a:r>
          </a:p>
          <a:p>
            <a:pPr lvl="1"/>
            <a:r>
              <a:rPr lang="en-US" dirty="0"/>
              <a:t>Google’s computational/data </a:t>
            </a:r>
            <a:r>
              <a:rPr lang="en-US" dirty="0" smtClean="0"/>
              <a:t>manipulation model</a:t>
            </a:r>
            <a:endParaRPr lang="en-US" dirty="0"/>
          </a:p>
          <a:p>
            <a:pPr lvl="1"/>
            <a:r>
              <a:rPr lang="en-US" dirty="0"/>
              <a:t>Elegant way to work with big data</a:t>
            </a:r>
          </a:p>
          <a:p>
            <a:pPr lvl="1"/>
            <a:r>
              <a:rPr lang="en-US" b="1" dirty="0" smtClean="0">
                <a:solidFill>
                  <a:srgbClr val="D60093"/>
                </a:solidFill>
              </a:rPr>
              <a:t>Storage Infrastructure – File system</a:t>
            </a:r>
          </a:p>
          <a:p>
            <a:pPr lvl="2"/>
            <a:r>
              <a:rPr lang="en-US" dirty="0" smtClean="0"/>
              <a:t>Google: GFS. </a:t>
            </a:r>
            <a:r>
              <a:rPr lang="en-US" dirty="0" err="1" smtClean="0"/>
              <a:t>Hadoop</a:t>
            </a:r>
            <a:r>
              <a:rPr lang="en-US" dirty="0" smtClean="0"/>
              <a:t>: HDFS</a:t>
            </a:r>
          </a:p>
          <a:p>
            <a:pPr lvl="1"/>
            <a:r>
              <a:rPr lang="en-US" b="1" dirty="0">
                <a:solidFill>
                  <a:srgbClr val="D60093"/>
                </a:solidFill>
              </a:rPr>
              <a:t>Programming model</a:t>
            </a:r>
          </a:p>
          <a:p>
            <a:pPr lvl="2"/>
            <a:r>
              <a:rPr lang="en-US" dirty="0" smtClean="0"/>
              <a:t>Map-Reduce</a:t>
            </a:r>
            <a:endParaRPr lang="en-US" sz="1500"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8</a:t>
            </a:fld>
            <a:endParaRPr lang="en-US"/>
          </a:p>
        </p:txBody>
      </p:sp>
    </p:spTree>
    <p:extLst>
      <p:ext uri="{BB962C8B-B14F-4D97-AF65-F5344CB8AC3E}">
        <p14:creationId xmlns:p14="http://schemas.microsoft.com/office/powerpoint/2010/main" val="110581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dirty="0"/>
              <a:t>Storage Infrastructure</a:t>
            </a:r>
          </a:p>
        </p:txBody>
      </p:sp>
      <p:sp>
        <p:nvSpPr>
          <p:cNvPr id="97283" name="Rectangle 3"/>
          <p:cNvSpPr>
            <a:spLocks noGrp="1" noChangeArrowheads="1"/>
          </p:cNvSpPr>
          <p:nvPr>
            <p:ph type="body" idx="1"/>
          </p:nvPr>
        </p:nvSpPr>
        <p:spPr/>
        <p:txBody>
          <a:bodyPr>
            <a:normAutofit/>
          </a:bodyPr>
          <a:lstStyle/>
          <a:p>
            <a:r>
              <a:rPr lang="en-US" b="1" dirty="0" smtClean="0">
                <a:solidFill>
                  <a:schemeClr val="accent3"/>
                </a:solidFill>
              </a:rPr>
              <a:t>Problem:</a:t>
            </a:r>
            <a:endParaRPr lang="en-US" b="1" dirty="0" smtClean="0"/>
          </a:p>
          <a:p>
            <a:pPr lvl="1"/>
            <a:r>
              <a:rPr lang="en-US" dirty="0" smtClean="0"/>
              <a:t>If </a:t>
            </a:r>
            <a:r>
              <a:rPr lang="en-US" dirty="0"/>
              <a:t>nodes </a:t>
            </a:r>
            <a:r>
              <a:rPr lang="en-US" dirty="0" smtClean="0"/>
              <a:t>fail</a:t>
            </a:r>
            <a:r>
              <a:rPr lang="en-US" dirty="0"/>
              <a:t>, how </a:t>
            </a:r>
            <a:r>
              <a:rPr lang="en-US" dirty="0" smtClean="0"/>
              <a:t>to </a:t>
            </a:r>
            <a:r>
              <a:rPr lang="en-US" dirty="0"/>
              <a:t>store data persistently? </a:t>
            </a:r>
          </a:p>
          <a:p>
            <a:r>
              <a:rPr lang="en-US" b="1" dirty="0" smtClean="0">
                <a:solidFill>
                  <a:schemeClr val="accent4"/>
                </a:solidFill>
              </a:rPr>
              <a:t>Answer:</a:t>
            </a:r>
          </a:p>
          <a:p>
            <a:pPr lvl="1"/>
            <a:r>
              <a:rPr lang="en-US" b="1" dirty="0" smtClean="0">
                <a:solidFill>
                  <a:schemeClr val="accent2"/>
                </a:solidFill>
              </a:rPr>
              <a:t>Distributed </a:t>
            </a:r>
            <a:r>
              <a:rPr lang="en-US" b="1" dirty="0">
                <a:solidFill>
                  <a:schemeClr val="accent2"/>
                </a:solidFill>
              </a:rPr>
              <a:t>File </a:t>
            </a:r>
            <a:r>
              <a:rPr lang="en-US" b="1" dirty="0" smtClean="0">
                <a:solidFill>
                  <a:schemeClr val="accent2"/>
                </a:solidFill>
              </a:rPr>
              <a:t>System:</a:t>
            </a:r>
            <a:endParaRPr lang="en-US" b="1" dirty="0">
              <a:solidFill>
                <a:schemeClr val="accent2"/>
              </a:solidFill>
            </a:endParaRPr>
          </a:p>
          <a:p>
            <a:pPr lvl="2"/>
            <a:r>
              <a:rPr lang="en-US" dirty="0"/>
              <a:t>Provides global file namespace</a:t>
            </a:r>
          </a:p>
          <a:p>
            <a:pPr lvl="2"/>
            <a:r>
              <a:rPr lang="en-US" dirty="0"/>
              <a:t>Google GFS; </a:t>
            </a:r>
            <a:r>
              <a:rPr lang="en-US" dirty="0" err="1"/>
              <a:t>Hadoop</a:t>
            </a:r>
            <a:r>
              <a:rPr lang="en-US" dirty="0"/>
              <a:t> HDFS</a:t>
            </a:r>
            <a:r>
              <a:rPr lang="en-US" dirty="0" smtClean="0"/>
              <a:t>;</a:t>
            </a:r>
            <a:endParaRPr lang="en-US" dirty="0"/>
          </a:p>
          <a:p>
            <a:r>
              <a:rPr lang="en-US" b="1" dirty="0">
                <a:solidFill>
                  <a:schemeClr val="accent4"/>
                </a:solidFill>
              </a:rPr>
              <a:t>Typical usage pattern</a:t>
            </a:r>
          </a:p>
          <a:p>
            <a:pPr lvl="1"/>
            <a:r>
              <a:rPr lang="en-US" dirty="0"/>
              <a:t>Huge files (100s of GB to TB)</a:t>
            </a:r>
          </a:p>
          <a:p>
            <a:pPr lvl="1"/>
            <a:r>
              <a:rPr lang="en-US" dirty="0"/>
              <a:t>Data is rarely updated in place</a:t>
            </a:r>
          </a:p>
          <a:p>
            <a:pPr lvl="1"/>
            <a:r>
              <a:rPr lang="en-US" dirty="0"/>
              <a:t>Reads and appends are common</a:t>
            </a:r>
          </a:p>
          <a:p>
            <a:pPr>
              <a:buFont typeface="Wingdings" pitchFamily="2" charset="2"/>
              <a:buNone/>
            </a:pP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9</a:t>
            </a:fld>
            <a:endParaRPr lang="en-US"/>
          </a:p>
        </p:txBody>
      </p:sp>
    </p:spTree>
    <p:extLst>
      <p:ext uri="{BB962C8B-B14F-4D97-AF65-F5344CB8AC3E}">
        <p14:creationId xmlns:p14="http://schemas.microsoft.com/office/powerpoint/2010/main" val="1523002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2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2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2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28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28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28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28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2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uiExpand="1" build="p" bldLvl="2"/>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25824</TotalTime>
  <Words>3637</Words>
  <Application>Microsoft Office PowerPoint</Application>
  <PresentationFormat>On-screen Show (4:3)</PresentationFormat>
  <Paragraphs>723</Paragraphs>
  <Slides>56</Slides>
  <Notes>15</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Module</vt:lpstr>
      <vt:lpstr>Map-Reduce and  the New Software Stack</vt:lpstr>
      <vt:lpstr>MapReduce</vt:lpstr>
      <vt:lpstr>Single Node Architecture</vt:lpstr>
      <vt:lpstr>Motivation: Google Example</vt:lpstr>
      <vt:lpstr>Cluster Architecture</vt:lpstr>
      <vt:lpstr>PowerPoint Presentation</vt:lpstr>
      <vt:lpstr>Large-scale Computing</vt:lpstr>
      <vt:lpstr>Idea and Solution</vt:lpstr>
      <vt:lpstr>Storage Infrastructure</vt:lpstr>
      <vt:lpstr>Distributed File System</vt:lpstr>
      <vt:lpstr>Distributed File System</vt:lpstr>
      <vt:lpstr>Map/Reduce</vt:lpstr>
      <vt:lpstr>Map in Lisp (Scheme)</vt:lpstr>
      <vt:lpstr>Map/Reduce ala Google</vt:lpstr>
      <vt:lpstr>Programming Model: MapReduce</vt:lpstr>
      <vt:lpstr>Task: Word Count</vt:lpstr>
      <vt:lpstr>Count Words in Docs</vt:lpstr>
      <vt:lpstr>Count,  Illustrated</vt:lpstr>
      <vt:lpstr>Grep</vt:lpstr>
      <vt:lpstr>Reverse Web-Link Graph</vt:lpstr>
      <vt:lpstr>Inverted Index</vt:lpstr>
      <vt:lpstr>MapReduce: Overview</vt:lpstr>
      <vt:lpstr>MapReduce: The Map Step</vt:lpstr>
      <vt:lpstr>MapReduce: The Reduce Step</vt:lpstr>
      <vt:lpstr>More Specifically</vt:lpstr>
      <vt:lpstr>MapReduce: Word Counting</vt:lpstr>
      <vt:lpstr>Word Count Using MapReduce</vt:lpstr>
      <vt:lpstr>Map-Reduce: Environment</vt:lpstr>
      <vt:lpstr>Map-Reduce: A diagram</vt:lpstr>
      <vt:lpstr>Map-Reduce: In Parallel</vt:lpstr>
      <vt:lpstr>Map-Reduce</vt:lpstr>
      <vt:lpstr>Data Flow</vt:lpstr>
      <vt:lpstr>Coordination: Master</vt:lpstr>
      <vt:lpstr>Dealing with Failures</vt:lpstr>
      <vt:lpstr>How many Map and Reduce jobs?</vt:lpstr>
      <vt:lpstr>Task Granularity &amp; Pipelining</vt:lpstr>
      <vt:lpstr>Refinements: Backup Tasks</vt:lpstr>
      <vt:lpstr>Refinement: Combiners</vt:lpstr>
      <vt:lpstr>Refinement: Combiners</vt:lpstr>
      <vt:lpstr>Refinement: Partition Function</vt:lpstr>
      <vt:lpstr>Problems Suited for  Map-Reduce</vt:lpstr>
      <vt:lpstr>Example: Host size</vt:lpstr>
      <vt:lpstr>Example: Language Model</vt:lpstr>
      <vt:lpstr>Example: Join By Map-Reduce</vt:lpstr>
      <vt:lpstr>Map-Reduce Join</vt:lpstr>
      <vt:lpstr>Cost Measures for Algorithms</vt:lpstr>
      <vt:lpstr>Example: Cost Measures</vt:lpstr>
      <vt:lpstr>What Cost Measures Mean</vt:lpstr>
      <vt:lpstr>Cost of Map-Reduce Join</vt:lpstr>
      <vt:lpstr> Pointers and Further Reading</vt:lpstr>
      <vt:lpstr>Implementations</vt:lpstr>
      <vt:lpstr>Cloud Computing</vt:lpstr>
      <vt:lpstr>Reading</vt:lpstr>
      <vt:lpstr>Resources</vt:lpstr>
      <vt:lpstr>Resources</vt:lpstr>
      <vt:lpstr>Further Reading</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Tingjian Ge</cp:lastModifiedBy>
  <cp:revision>1313</cp:revision>
  <cp:lastPrinted>2011-10-20T04:01:43Z</cp:lastPrinted>
  <dcterms:created xsi:type="dcterms:W3CDTF">2009-06-12T17:14:38Z</dcterms:created>
  <dcterms:modified xsi:type="dcterms:W3CDTF">2015-09-16T04:20:13Z</dcterms:modified>
</cp:coreProperties>
</file>