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handoutMasterIdLst>
    <p:handoutMasterId r:id="rId49"/>
  </p:handoutMasterIdLst>
  <p:sldIdLst>
    <p:sldId id="349" r:id="rId2"/>
    <p:sldId id="343" r:id="rId3"/>
    <p:sldId id="302" r:id="rId4"/>
    <p:sldId id="303" r:id="rId5"/>
    <p:sldId id="344" r:id="rId6"/>
    <p:sldId id="304" r:id="rId7"/>
    <p:sldId id="305" r:id="rId8"/>
    <p:sldId id="338" r:id="rId9"/>
    <p:sldId id="306" r:id="rId10"/>
    <p:sldId id="307" r:id="rId11"/>
    <p:sldId id="341" r:id="rId12"/>
    <p:sldId id="308" r:id="rId13"/>
    <p:sldId id="309" r:id="rId14"/>
    <p:sldId id="310" r:id="rId15"/>
    <p:sldId id="311" r:id="rId16"/>
    <p:sldId id="312" r:id="rId17"/>
    <p:sldId id="347" r:id="rId18"/>
    <p:sldId id="313" r:id="rId19"/>
    <p:sldId id="314" r:id="rId20"/>
    <p:sldId id="315" r:id="rId21"/>
    <p:sldId id="339" r:id="rId22"/>
    <p:sldId id="340"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42" r:id="rId42"/>
    <p:sldId id="335" r:id="rId43"/>
    <p:sldId id="337" r:id="rId44"/>
    <p:sldId id="336" r:id="rId45"/>
    <p:sldId id="346" r:id="rId46"/>
    <p:sldId id="348" r:id="rId4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0066"/>
    <a:srgbClr val="0000FF"/>
    <a:srgbClr val="008000"/>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91142" autoAdjust="0"/>
  </p:normalViewPr>
  <p:slideViewPr>
    <p:cSldViewPr>
      <p:cViewPr varScale="1">
        <p:scale>
          <a:sx n="107" d="100"/>
          <a:sy n="107" d="100"/>
        </p:scale>
        <p:origin x="1712" y="17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smtClean="0"/>
            <a:t>High dim. data</a:t>
          </a:r>
          <a:endParaRPr lang="en-US" sz="2400" b="1" dirty="0"/>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Locality sensitive hashing</a:t>
          </a:r>
          <a:endParaRPr lang="en-US" sz="1800" dirty="0">
            <a:latin typeface="Calibri" pitchFamily="34" charset="0"/>
            <a:cs typeface="Calibri" pitchFamily="34" charset="0"/>
          </a:endParaRP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Clustering</a:t>
          </a:r>
          <a:endParaRPr lang="en-US" sz="1800" dirty="0">
            <a:latin typeface="Calibri" pitchFamily="34" charset="0"/>
            <a:cs typeface="Calibri" pitchFamily="34" charset="0"/>
          </a:endParaRP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smtClean="0"/>
            <a:t>Graph </a:t>
          </a:r>
          <a:br>
            <a:rPr lang="en-US" sz="2400" b="1" dirty="0" smtClean="0"/>
          </a:br>
          <a:r>
            <a:rPr lang="en-US" sz="2400" b="1" dirty="0" smtClean="0"/>
            <a:t>data</a:t>
          </a:r>
          <a:endParaRPr lang="en-US" sz="2400" b="1" dirty="0"/>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PageRank, </a:t>
          </a:r>
          <a:r>
            <a:rPr lang="en-US" sz="1800" dirty="0" err="1" smtClean="0">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Community Detection</a:t>
          </a:r>
          <a:endParaRPr lang="en-US" sz="1800" dirty="0">
            <a:latin typeface="Calibri" pitchFamily="34" charset="0"/>
            <a:cs typeface="Calibri" pitchFamily="34" charset="0"/>
          </a:endParaRP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a:ln w="76200">
          <a:solidFill>
            <a:srgbClr val="008000"/>
          </a:solidFill>
        </a:ln>
      </dgm:spPr>
      <dgm:t>
        <a:bodyPr/>
        <a:lstStyle/>
        <a:p>
          <a:r>
            <a:rPr lang="en-US" sz="2800" b="1" u="sng" dirty="0" smtClean="0">
              <a:solidFill>
                <a:srgbClr val="008000"/>
              </a:solidFill>
            </a:rPr>
            <a:t>Infinite </a:t>
          </a:r>
          <a:br>
            <a:rPr lang="en-US" sz="2800" b="1" u="sng" dirty="0" smtClean="0">
              <a:solidFill>
                <a:srgbClr val="008000"/>
              </a:solidFill>
            </a:rPr>
          </a:br>
          <a:r>
            <a:rPr lang="en-US" sz="2800" b="1" u="sng" dirty="0" smtClean="0">
              <a:solidFill>
                <a:srgbClr val="008000"/>
              </a:solidFill>
            </a:rPr>
            <a:t>data</a:t>
          </a:r>
          <a:endParaRPr lang="en-US" sz="2800" b="1" u="sng" dirty="0">
            <a:solidFill>
              <a:srgbClr val="008000"/>
            </a:solidFill>
          </a:endParaRP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Filtering data streams</a:t>
          </a:r>
          <a:endParaRPr lang="en-US" sz="1800" dirty="0">
            <a:latin typeface="Calibri" pitchFamily="34" charset="0"/>
            <a:cs typeface="Calibri" pitchFamily="34" charset="0"/>
          </a:endParaRP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Queries on streams</a:t>
          </a:r>
          <a:endParaRPr lang="en-US" sz="1800" dirty="0">
            <a:latin typeface="Calibri" pitchFamily="34" charset="0"/>
            <a:cs typeface="Calibri" pitchFamily="34" charset="0"/>
          </a:endParaRP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Dimensionality reduction</a:t>
          </a:r>
          <a:endParaRPr lang="en-US" sz="1800" dirty="0">
            <a:latin typeface="Calibri" pitchFamily="34" charset="0"/>
            <a:cs typeface="Calibri" pitchFamily="34" charset="0"/>
          </a:endParaRP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Spam Detection</a:t>
          </a:r>
          <a:endParaRPr lang="en-US" sz="1800" dirty="0">
            <a:latin typeface="Calibri" pitchFamily="34" charset="0"/>
            <a:cs typeface="Calibri" pitchFamily="34" charset="0"/>
          </a:endParaRP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Web advertising</a:t>
          </a:r>
          <a:endParaRPr lang="en-US" sz="1800" dirty="0">
            <a:latin typeface="Calibri" pitchFamily="34" charset="0"/>
            <a:cs typeface="Calibri" pitchFamily="34" charset="0"/>
          </a:endParaRP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smtClean="0"/>
            <a:t>Machine learning</a:t>
          </a:r>
          <a:endParaRPr lang="en-US" sz="2400" b="1" dirty="0"/>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SVM</a:t>
          </a:r>
          <a:endParaRPr lang="en-US" sz="1800" dirty="0">
            <a:latin typeface="Calibri" pitchFamily="34" charset="0"/>
            <a:cs typeface="Calibri" pitchFamily="34" charset="0"/>
          </a:endParaRP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Decision Trees</a:t>
          </a:r>
          <a:endParaRPr lang="en-US" sz="1800" dirty="0">
            <a:latin typeface="Calibri" pitchFamily="34" charset="0"/>
            <a:cs typeface="Calibri" pitchFamily="34" charset="0"/>
          </a:endParaRP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Perceptron, </a:t>
          </a:r>
          <a:r>
            <a:rPr lang="en-US" sz="1800" dirty="0" err="1" smtClean="0">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smtClean="0"/>
            <a:t>Apps</a:t>
          </a:r>
          <a:endParaRPr lang="en-US" sz="2400" b="1" dirty="0"/>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Recommender systems</a:t>
          </a:r>
          <a:endParaRPr lang="en-US" sz="1800" dirty="0">
            <a:latin typeface="Calibri" pitchFamily="34" charset="0"/>
            <a:cs typeface="Calibri" pitchFamily="34" charset="0"/>
          </a:endParaRP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Association Rules</a:t>
          </a:r>
          <a:endParaRPr lang="en-US" sz="1800" dirty="0">
            <a:latin typeface="Calibri" pitchFamily="34" charset="0"/>
            <a:cs typeface="Calibri" pitchFamily="34" charset="0"/>
          </a:endParaRP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Duplicate document detection</a:t>
          </a:r>
          <a:endParaRPr lang="en-US" sz="1800" dirty="0">
            <a:latin typeface="Calibri" pitchFamily="34" charset="0"/>
            <a:cs typeface="Calibri" pitchFamily="34" charset="0"/>
          </a:endParaRP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t>
        <a:bodyPr/>
        <a:lstStyle/>
        <a:p>
          <a:endParaRPr lang="en-US"/>
        </a:p>
      </dgm:t>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t>
        <a:bodyPr/>
        <a:lstStyle/>
        <a:p>
          <a:endParaRPr lang="en-US"/>
        </a:p>
      </dgm:t>
    </dgm:pt>
    <dgm:pt modelId="{189EA2CD-99B4-4604-BDBC-34AEB91058A9}" type="pres">
      <dgm:prSet presAssocID="{B28448BA-C9A8-43EB-A9DB-A0137196E3B9}" presName="textNode" presStyleLbl="bgShp" presStyleIdx="0" presStyleCnt="5"/>
      <dgm:spPr/>
      <dgm:t>
        <a:bodyPr/>
        <a:lstStyle/>
        <a:p>
          <a:endParaRPr lang="en-US"/>
        </a:p>
      </dgm:t>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t>
        <a:bodyPr/>
        <a:lstStyle/>
        <a:p>
          <a:endParaRPr lang="en-US"/>
        </a:p>
      </dgm:t>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t>
        <a:bodyPr/>
        <a:lstStyle/>
        <a:p>
          <a:endParaRPr lang="en-US"/>
        </a:p>
      </dgm:t>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t>
        <a:bodyPr/>
        <a:lstStyle/>
        <a:p>
          <a:endParaRPr lang="en-US"/>
        </a:p>
      </dgm:t>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t>
        <a:bodyPr/>
        <a:lstStyle/>
        <a:p>
          <a:endParaRPr lang="en-US"/>
        </a:p>
      </dgm:t>
    </dgm:pt>
    <dgm:pt modelId="{727186A0-986E-40DF-85B7-ACC6191E0924}" type="pres">
      <dgm:prSet presAssocID="{5FC74589-1769-4EB4-9E51-9D82632D2E02}" presName="textNode" presStyleLbl="bgShp" presStyleIdx="1" presStyleCnt="5"/>
      <dgm:spPr/>
      <dgm:t>
        <a:bodyPr/>
        <a:lstStyle/>
        <a:p>
          <a:endParaRPr lang="en-US"/>
        </a:p>
      </dgm:t>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t>
        <a:bodyPr/>
        <a:lstStyle/>
        <a:p>
          <a:endParaRPr lang="en-US"/>
        </a:p>
      </dgm:t>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t>
        <a:bodyPr/>
        <a:lstStyle/>
        <a:p>
          <a:endParaRPr lang="en-US"/>
        </a:p>
      </dgm:t>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t>
        <a:bodyPr/>
        <a:lstStyle/>
        <a:p>
          <a:endParaRPr lang="en-US"/>
        </a:p>
      </dgm:t>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t>
        <a:bodyPr/>
        <a:lstStyle/>
        <a:p>
          <a:endParaRPr lang="en-US"/>
        </a:p>
      </dgm:t>
    </dgm:pt>
    <dgm:pt modelId="{4735A497-84C1-49AD-B2D7-A0E2E20F2536}" type="pres">
      <dgm:prSet presAssocID="{A0A9AC20-5EC1-4862-BFC8-870928838544}" presName="textNode" presStyleLbl="bgShp" presStyleIdx="2" presStyleCnt="5"/>
      <dgm:spPr/>
      <dgm:t>
        <a:bodyPr/>
        <a:lstStyle/>
        <a:p>
          <a:endParaRPr lang="en-US"/>
        </a:p>
      </dgm:t>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t>
        <a:bodyPr/>
        <a:lstStyle/>
        <a:p>
          <a:endParaRPr lang="en-US"/>
        </a:p>
      </dgm:t>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t>
        <a:bodyPr/>
        <a:lstStyle/>
        <a:p>
          <a:endParaRPr lang="en-US"/>
        </a:p>
      </dgm:t>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t>
        <a:bodyPr/>
        <a:lstStyle/>
        <a:p>
          <a:endParaRPr lang="en-US"/>
        </a:p>
      </dgm:t>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t>
        <a:bodyPr/>
        <a:lstStyle/>
        <a:p>
          <a:endParaRPr lang="en-US"/>
        </a:p>
      </dgm:t>
    </dgm:pt>
    <dgm:pt modelId="{AB95B1F2-DB60-4BC5-81D3-1FA274FF69C7}" type="pres">
      <dgm:prSet presAssocID="{EA22DC01-B1C3-4425-86ED-5B66953397A8}" presName="textNode" presStyleLbl="bgShp" presStyleIdx="3" presStyleCnt="5"/>
      <dgm:spPr/>
      <dgm:t>
        <a:bodyPr/>
        <a:lstStyle/>
        <a:p>
          <a:endParaRPr lang="en-US"/>
        </a:p>
      </dgm:t>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t>
        <a:bodyPr/>
        <a:lstStyle/>
        <a:p>
          <a:endParaRPr lang="en-US"/>
        </a:p>
      </dgm:t>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t>
        <a:bodyPr/>
        <a:lstStyle/>
        <a:p>
          <a:endParaRPr lang="en-US"/>
        </a:p>
      </dgm:t>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t>
        <a:bodyPr/>
        <a:lstStyle/>
        <a:p>
          <a:endParaRPr lang="en-US"/>
        </a:p>
      </dgm:t>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t>
        <a:bodyPr/>
        <a:lstStyle/>
        <a:p>
          <a:endParaRPr lang="en-US"/>
        </a:p>
      </dgm:t>
    </dgm:pt>
    <dgm:pt modelId="{34BAB90F-F3E5-4FFB-A339-2946D1CD0CCB}" type="pres">
      <dgm:prSet presAssocID="{7D17D413-1C96-46A5-9E85-72C6636AE3C5}" presName="textNode" presStyleLbl="bgShp" presStyleIdx="4" presStyleCnt="5"/>
      <dgm:spPr/>
      <dgm:t>
        <a:bodyPr/>
        <a:lstStyle/>
        <a:p>
          <a:endParaRPr lang="en-US"/>
        </a:p>
      </dgm:t>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t>
        <a:bodyPr/>
        <a:lstStyle/>
        <a:p>
          <a:endParaRPr lang="en-US"/>
        </a:p>
      </dgm:t>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t>
        <a:bodyPr/>
        <a:lstStyle/>
        <a:p>
          <a:endParaRPr lang="en-US"/>
        </a:p>
      </dgm:t>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t>
        <a:bodyPr/>
        <a:lstStyle/>
        <a:p>
          <a:endParaRPr lang="en-US"/>
        </a:p>
      </dgm:t>
    </dgm:pt>
  </dgm:ptLst>
  <dgm:cxnLst>
    <dgm:cxn modelId="{23DE1EE7-C0CF-4487-BD05-66D246E44E10}" type="presOf" srcId="{5FC74589-1769-4EB4-9E51-9D82632D2E02}" destId="{727186A0-986E-40DF-85B7-ACC6191E0924}" srcOrd="1" destOrd="0" presId="urn:microsoft.com/office/officeart/2005/8/layout/lProcess2"/>
    <dgm:cxn modelId="{2093A581-50A0-479E-8F97-2919A47E95CA}" type="presOf" srcId="{6856B0CF-FE68-485F-BF49-CA4A93F4F38C}" destId="{DECF7DEE-4FD4-4CE5-AEDF-10353AC11531}" srcOrd="0"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F9C4D3DE-3BCB-4B41-A3C2-8F59BB317720}" type="presOf" srcId="{A0A9AC20-5EC1-4862-BFC8-870928838544}" destId="{4735A497-84C1-49AD-B2D7-A0E2E20F2536}" srcOrd="1" destOrd="0" presId="urn:microsoft.com/office/officeart/2005/8/layout/lProcess2"/>
    <dgm:cxn modelId="{34A73A21-2A57-4C79-835F-6DA2B257AA4A}" type="presOf" srcId="{06D87D35-A66C-427C-B6DB-AF958D65D6B3}" destId="{1EC52667-0754-4666-9083-6E56A0F9B67B}" srcOrd="0" destOrd="0" presId="urn:microsoft.com/office/officeart/2005/8/layout/lProcess2"/>
    <dgm:cxn modelId="{815C635F-BF7F-417C-99C6-109E981F0A68}" type="presOf" srcId="{E12CEE09-DEBB-4435-B911-A40A12F7930D}" destId="{20F65450-B565-4F6E-8CBD-65CD2502E3B0}"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6723F50B-AA47-4273-81EA-65E1F5EA34FA}" srcId="{EA22DC01-B1C3-4425-86ED-5B66953397A8}" destId="{86AB53FA-67D7-4EE7-8555-3EE8EB6FA4C8}" srcOrd="1" destOrd="0" parTransId="{EA03EBDD-B26B-4044-993F-F3F8F5C83B54}" sibTransId="{AD9FF113-925C-46F3-AC17-3E3C7A57FE37}"/>
    <dgm:cxn modelId="{26A7C513-CA85-4DBF-B3F6-BC8847A37168}" type="presOf" srcId="{BC15291E-510A-4A20-8D69-B0F2ACBA3CC6}" destId="{204F3481-2F4C-45A5-A0A1-C088684F0126}" srcOrd="0" destOrd="0" presId="urn:microsoft.com/office/officeart/2005/8/layout/lProcess2"/>
    <dgm:cxn modelId="{693C4D7A-C6E1-4AFE-81E8-F6DB5A03DEF9}" type="presOf" srcId="{7D17D413-1C96-46A5-9E85-72C6636AE3C5}" destId="{5A591EE2-4B7B-40DB-B051-D75F7BFEDDD6}" srcOrd="0" destOrd="0" presId="urn:microsoft.com/office/officeart/2005/8/layout/lProcess2"/>
    <dgm:cxn modelId="{744E1BA2-14D0-4077-9376-A314A4CDC2B6}" type="presOf" srcId="{E9F388D8-C9C2-45F4-B532-779E8C2CB5E8}" destId="{D6B8C86D-B5C5-4707-BB1C-60E6EB9E4EBA}" srcOrd="0"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95C3269C-8E66-454E-90E4-64EBD4DB49A5}" srcId="{B28448BA-C9A8-43EB-A9DB-A0137196E3B9}" destId="{E9F388D8-C9C2-45F4-B532-779E8C2CB5E8}" srcOrd="0" destOrd="0" parTransId="{F2F7FB25-05F2-4ED0-B376-8372ACCE43FB}" sibTransId="{1AE97BAD-F576-4336-A510-388E6942CDAC}"/>
    <dgm:cxn modelId="{751DC194-11AC-4068-BA1C-4404C839BDBA}" srcId="{B28448BA-C9A8-43EB-A9DB-A0137196E3B9}" destId="{E12CEE09-DEBB-4435-B911-A40A12F7930D}" srcOrd="1" destOrd="0" parTransId="{A642C0CA-D97F-4EA3-928C-13F990F569A1}" sibTransId="{CF3DF39F-9248-4761-840A-28F131DA740D}"/>
    <dgm:cxn modelId="{3C9A865E-9FBA-4BF2-B04A-F8B25C2A51B0}" type="presOf" srcId="{B28448BA-C9A8-43EB-A9DB-A0137196E3B9}" destId="{189EA2CD-99B4-4604-BDBC-34AEB91058A9}" srcOrd="1"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7E4AB35E-2CD0-452B-A236-0250E3E2931F}" type="presOf" srcId="{91B14D9B-61DF-4421-AF43-318BB0021BDF}" destId="{80F88CB8-4B64-4172-B897-E8F8383812F7}" srcOrd="0" destOrd="0" presId="urn:microsoft.com/office/officeart/2005/8/layout/lProcess2"/>
    <dgm:cxn modelId="{050DD5A1-CFAA-4B57-868A-7F06F94B304B}" type="presOf" srcId="{5DA147F9-347F-4A9B-99C6-4679CBA742BD}" destId="{02FBE83C-F7E3-4AC9-9A61-66BF67D7D8B6}"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719A22ED-D326-4A86-BAD3-0BDBDD53ADCA}" type="presOf" srcId="{7D17D413-1C96-46A5-9E85-72C6636AE3C5}" destId="{34BAB90F-F3E5-4FFB-A339-2946D1CD0CCB}" srcOrd="1" destOrd="0" presId="urn:microsoft.com/office/officeart/2005/8/layout/lProcess2"/>
    <dgm:cxn modelId="{D9E35F5C-9C04-4B00-BAD8-AD36F1DD39DE}" srcId="{7DAF4A99-25E1-44F9-90C0-EA66CF00B3B6}" destId="{7D17D413-1C96-46A5-9E85-72C6636AE3C5}" srcOrd="4" destOrd="0" parTransId="{91A59BF2-53A7-4244-ADC4-8913701DE4BA}" sibTransId="{06AA36B4-E14B-4E14-B273-C8197A0B582E}"/>
    <dgm:cxn modelId="{D65C1C1C-141B-48F8-889A-DB9F310594F1}" type="presOf" srcId="{EA22DC01-B1C3-4425-86ED-5B66953397A8}" destId="{18B77C7D-672C-4358-9CA6-BD8FA6E2302A}"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D839E47E-242E-4667-A7B3-0869657D1B8D}" type="presOf" srcId="{B8FE7A32-1B20-4D46-8242-6C91907A490E}" destId="{EFE71110-9F14-440A-945D-9BFF90054013}" srcOrd="0" destOrd="0" presId="urn:microsoft.com/office/officeart/2005/8/layout/lProcess2"/>
    <dgm:cxn modelId="{62B88F39-A1DA-44CD-A29D-887042D66F4A}" type="presOf" srcId="{86AB53FA-67D7-4EE7-8555-3EE8EB6FA4C8}" destId="{0F3CAB81-CF76-498F-9619-BAF8144FA3C3}"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6DB72DBE-E82A-47EF-ACEA-E04B7B517F26}" srcId="{7DAF4A99-25E1-44F9-90C0-EA66CF00B3B6}" destId="{EA22DC01-B1C3-4425-86ED-5B66953397A8}" srcOrd="3" destOrd="0" parTransId="{5D0A80B1-3E50-448A-A64D-AD1355ED3022}" sibTransId="{A9D991C7-41FC-48B5-87C1-98EB407695FE}"/>
    <dgm:cxn modelId="{CDAE2543-0EE1-4B34-B52E-A8EEEA699492}" srcId="{7D17D413-1C96-46A5-9E85-72C6636AE3C5}" destId="{63784350-6FB5-4F39-A0AA-A76D20385A1A}" srcOrd="2" destOrd="0" parTransId="{02F99CF5-BE6F-4557-8BB4-68B7181CCBA5}" sibTransId="{E47CBEBB-6EFF-43F4-952B-B6C93B5E9493}"/>
    <dgm:cxn modelId="{78D929C6-09D8-4482-AC41-222BB0681789}" type="presOf" srcId="{5FC74589-1769-4EB4-9E51-9D82632D2E02}" destId="{C1CD2EAA-2E66-4BDA-BB6E-F99B46E1B919}" srcOrd="0" destOrd="0" presId="urn:microsoft.com/office/officeart/2005/8/layout/lProcess2"/>
    <dgm:cxn modelId="{D2E71B6A-2ED0-4063-83D4-B7F1634C0332}" srcId="{A0A9AC20-5EC1-4862-BFC8-870928838544}" destId="{5DA147F9-347F-4A9B-99C6-4679CBA742BD}" srcOrd="1" destOrd="0" parTransId="{0DD651B9-CD26-4B12-B47E-A345F5C781A5}" sibTransId="{A279CC5C-DF39-4624-BFA5-ADC04410EA91}"/>
    <dgm:cxn modelId="{5B550120-3984-4EC3-88F2-1387A88849D2}" type="presOf" srcId="{EFD7AB2D-81E2-448E-B54E-4F3622AF7EF9}" destId="{9E190C18-AEDE-45E1-8A46-924B1190ACB6}" srcOrd="0" destOrd="0" presId="urn:microsoft.com/office/officeart/2005/8/layout/lProcess2"/>
    <dgm:cxn modelId="{3917DE62-675C-4308-9761-22340AC1A2E2}" type="presOf" srcId="{B28448BA-C9A8-43EB-A9DB-A0137196E3B9}" destId="{F5FB40AB-A8F0-43CC-AED2-A0B6D3491F03}" srcOrd="0" destOrd="0" presId="urn:microsoft.com/office/officeart/2005/8/layout/lProcess2"/>
    <dgm:cxn modelId="{6FA6CFA8-C8B1-4A95-B8A7-E4FA2DAD6622}" type="presOf" srcId="{A0A9AC20-5EC1-4862-BFC8-870928838544}" destId="{9A6AB0E7-12CE-4F4C-9194-CFD62AA0E26B}" srcOrd="0" destOrd="0" presId="urn:microsoft.com/office/officeart/2005/8/layout/lProcess2"/>
    <dgm:cxn modelId="{85891947-5BFE-40B2-A56D-BA113FC4103D}" type="presOf" srcId="{7DAF4A99-25E1-44F9-90C0-EA66CF00B3B6}" destId="{5473F14B-8F21-412E-B8DE-EADF32D6F521}" srcOrd="0" destOrd="0" presId="urn:microsoft.com/office/officeart/2005/8/layout/lProcess2"/>
    <dgm:cxn modelId="{BA744FE1-FDC3-4233-B22B-6477ACAE7176}" type="presOf" srcId="{67EC18BA-DB21-4AAD-BE8A-067C85A9B73E}" destId="{80762C44-FA02-441A-8A8D-FC00E4F372F1}"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27CAE4B9-692E-4668-9B20-AF5E2A72859E}" type="presOf" srcId="{A9A35E3D-01EA-46C6-AED8-865E91E9D6C9}" destId="{F0B767F2-4C7E-481B-967C-8FE0CB529397}" srcOrd="0" destOrd="0" presId="urn:microsoft.com/office/officeart/2005/8/layout/lProcess2"/>
    <dgm:cxn modelId="{A90FB13A-D3D4-4D26-8026-08D8C7497E07}" type="presOf" srcId="{63784350-6FB5-4F39-A0AA-A76D20385A1A}" destId="{6C9EBB1C-8DC1-467B-832A-DCA29AD54F62}"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5018CE96-E6CC-471E-9B9C-30F70F6B8CE7}" srcId="{7D17D413-1C96-46A5-9E85-72C6636AE3C5}" destId="{A9A35E3D-01EA-46C6-AED8-865E91E9D6C9}" srcOrd="0" destOrd="0" parTransId="{0C34515A-9947-4AC4-8E07-6D77FB8F1E95}" sibTransId="{3C0EBF76-BD27-4964-B79F-79CC6413DFD1}"/>
    <dgm:cxn modelId="{348C0D5F-6073-4BEC-B9DD-9D8A62FE63BE}" type="presOf" srcId="{EA22DC01-B1C3-4425-86ED-5B66953397A8}" destId="{AB95B1F2-DB60-4BC5-81D3-1FA274FF69C7}" srcOrd="1"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53D00FBE-0B8C-44B8-BD7B-FF723D810987}" srcId="{EA22DC01-B1C3-4425-86ED-5B66953397A8}" destId="{BC15291E-510A-4A20-8D69-B0F2ACBA3CC6}" srcOrd="0" destOrd="0" parTransId="{DDAF1636-99A0-4E4C-BF8B-7A50EC838E24}" sibTransId="{25F65FF3-A145-4450-BC4A-2BD6189C0F89}"/>
    <dgm:cxn modelId="{CE16F991-DCDA-4161-BCF2-185E0029FEE1}" type="presOf" srcId="{FF0CDCCC-6F78-4064-A419-5EC5C753206F}" destId="{EB498954-62A4-422D-9DE3-1FA74DD1D37F}" srcOrd="0" destOrd="0" presId="urn:microsoft.com/office/officeart/2005/8/layout/lProcess2"/>
    <dgm:cxn modelId="{0361BB45-12F8-4FAD-8037-E3A1E323A5CC}" type="presOf" srcId="{A5325020-A43F-4DC5-B91A-865612236E1B}" destId="{6F277C00-29F7-4ECD-8C97-37788C7BA770}"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0FF0A3C1-32C2-4D04-AD99-EF65E948AA61}" type="presParOf" srcId="{5473F14B-8F21-412E-B8DE-EADF32D6F521}" destId="{C0D74A84-CA9B-4A55-82D3-C4473BCAB74F}" srcOrd="0" destOrd="0" presId="urn:microsoft.com/office/officeart/2005/8/layout/lProcess2"/>
    <dgm:cxn modelId="{D75B99F8-B40B-4E76-B70E-9005AA8C56FC}" type="presParOf" srcId="{C0D74A84-CA9B-4A55-82D3-C4473BCAB74F}" destId="{F5FB40AB-A8F0-43CC-AED2-A0B6D3491F03}" srcOrd="0" destOrd="0" presId="urn:microsoft.com/office/officeart/2005/8/layout/lProcess2"/>
    <dgm:cxn modelId="{EEE30263-810D-41C7-8875-72291020655F}" type="presParOf" srcId="{C0D74A84-CA9B-4A55-82D3-C4473BCAB74F}" destId="{189EA2CD-99B4-4604-BDBC-34AEB91058A9}" srcOrd="1" destOrd="0" presId="urn:microsoft.com/office/officeart/2005/8/layout/lProcess2"/>
    <dgm:cxn modelId="{11C37163-B422-4554-92B4-142D83316B19}" type="presParOf" srcId="{C0D74A84-CA9B-4A55-82D3-C4473BCAB74F}" destId="{051CD919-C14E-4FF7-A82B-674D57B30AF8}" srcOrd="2" destOrd="0" presId="urn:microsoft.com/office/officeart/2005/8/layout/lProcess2"/>
    <dgm:cxn modelId="{977BC559-FD67-4849-9766-5881CC129CD0}" type="presParOf" srcId="{051CD919-C14E-4FF7-A82B-674D57B30AF8}" destId="{151EFC3A-4B26-48D8-87A4-D28DC0264B02}" srcOrd="0" destOrd="0" presId="urn:microsoft.com/office/officeart/2005/8/layout/lProcess2"/>
    <dgm:cxn modelId="{ED814139-22D5-410C-9872-66A3E6476438}" type="presParOf" srcId="{151EFC3A-4B26-48D8-87A4-D28DC0264B02}" destId="{D6B8C86D-B5C5-4707-BB1C-60E6EB9E4EBA}" srcOrd="0" destOrd="0" presId="urn:microsoft.com/office/officeart/2005/8/layout/lProcess2"/>
    <dgm:cxn modelId="{918E3F64-3705-42D6-8625-B42027A6E41F}" type="presParOf" srcId="{151EFC3A-4B26-48D8-87A4-D28DC0264B02}" destId="{FEA7308F-F292-4734-BC92-11C7BB5AF5E5}" srcOrd="1" destOrd="0" presId="urn:microsoft.com/office/officeart/2005/8/layout/lProcess2"/>
    <dgm:cxn modelId="{1AD21865-410E-4938-B644-372B15C27673}" type="presParOf" srcId="{151EFC3A-4B26-48D8-87A4-D28DC0264B02}" destId="{20F65450-B565-4F6E-8CBD-65CD2502E3B0}" srcOrd="2" destOrd="0" presId="urn:microsoft.com/office/officeart/2005/8/layout/lProcess2"/>
    <dgm:cxn modelId="{5A9D8F3D-DDBA-4456-80E9-49F265634777}" type="presParOf" srcId="{151EFC3A-4B26-48D8-87A4-D28DC0264B02}" destId="{1943ED51-E95A-4F6E-A717-80400DEEEE20}" srcOrd="3" destOrd="0" presId="urn:microsoft.com/office/officeart/2005/8/layout/lProcess2"/>
    <dgm:cxn modelId="{14881A0D-3F13-497C-8AAA-F9ED5011373F}" type="presParOf" srcId="{151EFC3A-4B26-48D8-87A4-D28DC0264B02}" destId="{80F88CB8-4B64-4172-B897-E8F8383812F7}" srcOrd="4" destOrd="0" presId="urn:microsoft.com/office/officeart/2005/8/layout/lProcess2"/>
    <dgm:cxn modelId="{9D07D944-8A10-48F1-BFBD-7DBCF92CD892}" type="presParOf" srcId="{5473F14B-8F21-412E-B8DE-EADF32D6F521}" destId="{DC9EA69A-B885-4DA4-818F-1748672594CF}" srcOrd="1" destOrd="0" presId="urn:microsoft.com/office/officeart/2005/8/layout/lProcess2"/>
    <dgm:cxn modelId="{51A3845E-CBEF-4754-9C50-EF720B6E3CB8}" type="presParOf" srcId="{5473F14B-8F21-412E-B8DE-EADF32D6F521}" destId="{3A6F3D38-6FA6-469E-B3C3-234BD62E4CCA}" srcOrd="2" destOrd="0" presId="urn:microsoft.com/office/officeart/2005/8/layout/lProcess2"/>
    <dgm:cxn modelId="{B672A148-6777-4E99-ADB8-BDC77E49FA77}" type="presParOf" srcId="{3A6F3D38-6FA6-469E-B3C3-234BD62E4CCA}" destId="{C1CD2EAA-2E66-4BDA-BB6E-F99B46E1B919}" srcOrd="0" destOrd="0" presId="urn:microsoft.com/office/officeart/2005/8/layout/lProcess2"/>
    <dgm:cxn modelId="{46A622DD-4EE8-459E-9C01-808FB5A43456}" type="presParOf" srcId="{3A6F3D38-6FA6-469E-B3C3-234BD62E4CCA}" destId="{727186A0-986E-40DF-85B7-ACC6191E0924}" srcOrd="1" destOrd="0" presId="urn:microsoft.com/office/officeart/2005/8/layout/lProcess2"/>
    <dgm:cxn modelId="{D01B802A-1167-4A4D-8C75-EEA5A5A3F1F3}" type="presParOf" srcId="{3A6F3D38-6FA6-469E-B3C3-234BD62E4CCA}" destId="{F4329E4E-5431-4760-B147-9E77700EF61A}" srcOrd="2" destOrd="0" presId="urn:microsoft.com/office/officeart/2005/8/layout/lProcess2"/>
    <dgm:cxn modelId="{9FDC866F-557C-4356-8930-59F22E325E41}" type="presParOf" srcId="{F4329E4E-5431-4760-B147-9E77700EF61A}" destId="{B5C22EF8-EBFA-4704-BF77-C1B26E178B0D}" srcOrd="0" destOrd="0" presId="urn:microsoft.com/office/officeart/2005/8/layout/lProcess2"/>
    <dgm:cxn modelId="{3948CD60-7941-487E-9856-3B4385A89463}" type="presParOf" srcId="{B5C22EF8-EBFA-4704-BF77-C1B26E178B0D}" destId="{EFE71110-9F14-440A-945D-9BFF90054013}" srcOrd="0" destOrd="0" presId="urn:microsoft.com/office/officeart/2005/8/layout/lProcess2"/>
    <dgm:cxn modelId="{2458B3E1-33EC-4D67-B4A7-B1F22D7FD04D}" type="presParOf" srcId="{B5C22EF8-EBFA-4704-BF77-C1B26E178B0D}" destId="{35EA0CEB-E637-4D3C-96EF-C8D3B04060F2}" srcOrd="1" destOrd="0" presId="urn:microsoft.com/office/officeart/2005/8/layout/lProcess2"/>
    <dgm:cxn modelId="{3BD0EA21-4BAD-427E-885A-A05FBF9784EF}" type="presParOf" srcId="{B5C22EF8-EBFA-4704-BF77-C1B26E178B0D}" destId="{9E190C18-AEDE-45E1-8A46-924B1190ACB6}" srcOrd="2" destOrd="0" presId="urn:microsoft.com/office/officeart/2005/8/layout/lProcess2"/>
    <dgm:cxn modelId="{11749227-3799-472E-9668-813A23881E43}" type="presParOf" srcId="{B5C22EF8-EBFA-4704-BF77-C1B26E178B0D}" destId="{1E1AD27B-2438-4D0B-AB02-AF912F764D09}" srcOrd="3" destOrd="0" presId="urn:microsoft.com/office/officeart/2005/8/layout/lProcess2"/>
    <dgm:cxn modelId="{1049F8E4-69D2-4D46-B602-FC1C21F255C4}" type="presParOf" srcId="{B5C22EF8-EBFA-4704-BF77-C1B26E178B0D}" destId="{EB498954-62A4-422D-9DE3-1FA74DD1D37F}" srcOrd="4" destOrd="0" presId="urn:microsoft.com/office/officeart/2005/8/layout/lProcess2"/>
    <dgm:cxn modelId="{49D46634-6486-499A-B8BF-6A1CCAD91124}" type="presParOf" srcId="{5473F14B-8F21-412E-B8DE-EADF32D6F521}" destId="{BB3C6D49-326B-48DE-AC1D-9DC877BB01DD}" srcOrd="3" destOrd="0" presId="urn:microsoft.com/office/officeart/2005/8/layout/lProcess2"/>
    <dgm:cxn modelId="{BD675FFE-DD05-4BF1-BB1E-FDD61830413E}" type="presParOf" srcId="{5473F14B-8F21-412E-B8DE-EADF32D6F521}" destId="{EF090B29-38A2-4F08-90FA-7BB67BE8B3E2}" srcOrd="4" destOrd="0" presId="urn:microsoft.com/office/officeart/2005/8/layout/lProcess2"/>
    <dgm:cxn modelId="{48BA5E1D-8066-4E2E-B6B1-E90D1CCA4E68}" type="presParOf" srcId="{EF090B29-38A2-4F08-90FA-7BB67BE8B3E2}" destId="{9A6AB0E7-12CE-4F4C-9194-CFD62AA0E26B}" srcOrd="0" destOrd="0" presId="urn:microsoft.com/office/officeart/2005/8/layout/lProcess2"/>
    <dgm:cxn modelId="{7AA6C130-9ED4-46DC-BCEF-387D656BE23B}" type="presParOf" srcId="{EF090B29-38A2-4F08-90FA-7BB67BE8B3E2}" destId="{4735A497-84C1-49AD-B2D7-A0E2E20F2536}" srcOrd="1" destOrd="0" presId="urn:microsoft.com/office/officeart/2005/8/layout/lProcess2"/>
    <dgm:cxn modelId="{2ECD21B3-7062-490F-90F3-04780A2F39F0}" type="presParOf" srcId="{EF090B29-38A2-4F08-90FA-7BB67BE8B3E2}" destId="{5235814C-D240-476B-A6EA-F820ADA9F290}" srcOrd="2" destOrd="0" presId="urn:microsoft.com/office/officeart/2005/8/layout/lProcess2"/>
    <dgm:cxn modelId="{9C6CFF63-AC91-41FF-A22E-F5D3C801FFD9}" type="presParOf" srcId="{5235814C-D240-476B-A6EA-F820ADA9F290}" destId="{F8C87951-0BEC-442E-BD13-E67FB71AC42B}" srcOrd="0" destOrd="0" presId="urn:microsoft.com/office/officeart/2005/8/layout/lProcess2"/>
    <dgm:cxn modelId="{80C4ECBB-2B5B-4A8B-BEE7-14FD9C3DD7FB}" type="presParOf" srcId="{F8C87951-0BEC-442E-BD13-E67FB71AC42B}" destId="{DECF7DEE-4FD4-4CE5-AEDF-10353AC11531}" srcOrd="0" destOrd="0" presId="urn:microsoft.com/office/officeart/2005/8/layout/lProcess2"/>
    <dgm:cxn modelId="{B155FD7D-6600-43F2-AFA1-F101D910A4D3}" type="presParOf" srcId="{F8C87951-0BEC-442E-BD13-E67FB71AC42B}" destId="{739A0DE6-D28A-493F-A1CB-4B3CCAC72873}" srcOrd="1" destOrd="0" presId="urn:microsoft.com/office/officeart/2005/8/layout/lProcess2"/>
    <dgm:cxn modelId="{902F3F4B-6CCF-4FDB-B14D-67AD3EDEAD7E}" type="presParOf" srcId="{F8C87951-0BEC-442E-BD13-E67FB71AC42B}" destId="{02FBE83C-F7E3-4AC9-9A61-66BF67D7D8B6}" srcOrd="2" destOrd="0" presId="urn:microsoft.com/office/officeart/2005/8/layout/lProcess2"/>
    <dgm:cxn modelId="{700A33B4-8CCF-4E14-B2FB-BDEE1466EE32}" type="presParOf" srcId="{F8C87951-0BEC-442E-BD13-E67FB71AC42B}" destId="{87C5B8B3-4388-4867-AA6C-4B2D717EAAF2}" srcOrd="3" destOrd="0" presId="urn:microsoft.com/office/officeart/2005/8/layout/lProcess2"/>
    <dgm:cxn modelId="{FD7FB784-7B04-4089-B4BF-A6FCF4BD3DD6}" type="presParOf" srcId="{F8C87951-0BEC-442E-BD13-E67FB71AC42B}" destId="{1EC52667-0754-4666-9083-6E56A0F9B67B}" srcOrd="4" destOrd="0" presId="urn:microsoft.com/office/officeart/2005/8/layout/lProcess2"/>
    <dgm:cxn modelId="{D0C2F718-38E5-449F-8274-4944286C8381}" type="presParOf" srcId="{5473F14B-8F21-412E-B8DE-EADF32D6F521}" destId="{9C67C073-8031-4FB8-83D0-BB3987979FB7}" srcOrd="5" destOrd="0" presId="urn:microsoft.com/office/officeart/2005/8/layout/lProcess2"/>
    <dgm:cxn modelId="{E4684D4C-64B8-45C5-9B45-FD1E5B040A40}" type="presParOf" srcId="{5473F14B-8F21-412E-B8DE-EADF32D6F521}" destId="{3D53649F-3A9D-48AC-B3B4-F9359FF49907}" srcOrd="6" destOrd="0" presId="urn:microsoft.com/office/officeart/2005/8/layout/lProcess2"/>
    <dgm:cxn modelId="{8DB82E30-1351-4A7D-87E5-C493BF524833}" type="presParOf" srcId="{3D53649F-3A9D-48AC-B3B4-F9359FF49907}" destId="{18B77C7D-672C-4358-9CA6-BD8FA6E2302A}" srcOrd="0" destOrd="0" presId="urn:microsoft.com/office/officeart/2005/8/layout/lProcess2"/>
    <dgm:cxn modelId="{AFF7CA79-8448-4B36-945B-244F9DBB20B9}" type="presParOf" srcId="{3D53649F-3A9D-48AC-B3B4-F9359FF49907}" destId="{AB95B1F2-DB60-4BC5-81D3-1FA274FF69C7}" srcOrd="1" destOrd="0" presId="urn:microsoft.com/office/officeart/2005/8/layout/lProcess2"/>
    <dgm:cxn modelId="{E80BA7A3-881C-41FF-96A7-F319CED0F187}" type="presParOf" srcId="{3D53649F-3A9D-48AC-B3B4-F9359FF49907}" destId="{9D4EF955-0664-47BE-890F-75DA470A2A2E}" srcOrd="2" destOrd="0" presId="urn:microsoft.com/office/officeart/2005/8/layout/lProcess2"/>
    <dgm:cxn modelId="{0CC3648D-409B-4F04-B7FE-1D48B672FF12}" type="presParOf" srcId="{9D4EF955-0664-47BE-890F-75DA470A2A2E}" destId="{CCD58064-6258-410C-B1E0-023DF3946A43}" srcOrd="0" destOrd="0" presId="urn:microsoft.com/office/officeart/2005/8/layout/lProcess2"/>
    <dgm:cxn modelId="{54EC6F3A-D573-432C-8753-1E79DE73E4B0}" type="presParOf" srcId="{CCD58064-6258-410C-B1E0-023DF3946A43}" destId="{204F3481-2F4C-45A5-A0A1-C088684F0126}" srcOrd="0" destOrd="0" presId="urn:microsoft.com/office/officeart/2005/8/layout/lProcess2"/>
    <dgm:cxn modelId="{0D3051B6-64D7-4068-9357-6CC9591B4E9D}" type="presParOf" srcId="{CCD58064-6258-410C-B1E0-023DF3946A43}" destId="{B768FAA9-E2C4-4A6B-82D8-EF54C53E14D8}" srcOrd="1" destOrd="0" presId="urn:microsoft.com/office/officeart/2005/8/layout/lProcess2"/>
    <dgm:cxn modelId="{24AD22DC-B379-4A3F-ACF1-730FE546B68B}" type="presParOf" srcId="{CCD58064-6258-410C-B1E0-023DF3946A43}" destId="{0F3CAB81-CF76-498F-9619-BAF8144FA3C3}" srcOrd="2" destOrd="0" presId="urn:microsoft.com/office/officeart/2005/8/layout/lProcess2"/>
    <dgm:cxn modelId="{31A83A88-6953-4C27-9E79-CC0A00FC65E6}" type="presParOf" srcId="{CCD58064-6258-410C-B1E0-023DF3946A43}" destId="{0E0C811E-F3C5-4F24-A485-437F0C0EAD6A}" srcOrd="3" destOrd="0" presId="urn:microsoft.com/office/officeart/2005/8/layout/lProcess2"/>
    <dgm:cxn modelId="{BB121A7F-7D92-488F-9CB7-BAAE2B50EBA9}" type="presParOf" srcId="{CCD58064-6258-410C-B1E0-023DF3946A43}" destId="{80762C44-FA02-441A-8A8D-FC00E4F372F1}" srcOrd="4" destOrd="0" presId="urn:microsoft.com/office/officeart/2005/8/layout/lProcess2"/>
    <dgm:cxn modelId="{D7EBD1B4-93B0-4C45-A3C4-58F0469D9015}" type="presParOf" srcId="{5473F14B-8F21-412E-B8DE-EADF32D6F521}" destId="{1EEF13C7-AF43-4380-A8A5-F72A5D476D05}" srcOrd="7" destOrd="0" presId="urn:microsoft.com/office/officeart/2005/8/layout/lProcess2"/>
    <dgm:cxn modelId="{1D6D6422-F944-472C-9A4A-3D5E9619CBB1}" type="presParOf" srcId="{5473F14B-8F21-412E-B8DE-EADF32D6F521}" destId="{0618492F-D453-4601-9C36-8CE6AA153D1B}" srcOrd="8" destOrd="0" presId="urn:microsoft.com/office/officeart/2005/8/layout/lProcess2"/>
    <dgm:cxn modelId="{E81A8417-A023-4F14-BC3E-A6374580E47F}" type="presParOf" srcId="{0618492F-D453-4601-9C36-8CE6AA153D1B}" destId="{5A591EE2-4B7B-40DB-B051-D75F7BFEDDD6}" srcOrd="0" destOrd="0" presId="urn:microsoft.com/office/officeart/2005/8/layout/lProcess2"/>
    <dgm:cxn modelId="{7934877A-CB5A-427A-AC27-A579A4020DAD}" type="presParOf" srcId="{0618492F-D453-4601-9C36-8CE6AA153D1B}" destId="{34BAB90F-F3E5-4FFB-A339-2946D1CD0CCB}" srcOrd="1" destOrd="0" presId="urn:microsoft.com/office/officeart/2005/8/layout/lProcess2"/>
    <dgm:cxn modelId="{5E6FBCF0-5BE2-4AF5-A48C-35FD61608AA2}" type="presParOf" srcId="{0618492F-D453-4601-9C36-8CE6AA153D1B}" destId="{BA794F96-F89B-483A-BF3A-9118CA9CCDA4}" srcOrd="2" destOrd="0" presId="urn:microsoft.com/office/officeart/2005/8/layout/lProcess2"/>
    <dgm:cxn modelId="{C72BBBD8-AA1C-4FA2-A7B8-4B0387C9620F}" type="presParOf" srcId="{BA794F96-F89B-483A-BF3A-9118CA9CCDA4}" destId="{76BCF6F8-619E-4477-AF5E-3CC45345624F}" srcOrd="0" destOrd="0" presId="urn:microsoft.com/office/officeart/2005/8/layout/lProcess2"/>
    <dgm:cxn modelId="{E0D3ECD8-B58F-4F0F-B510-34BC434A8269}" type="presParOf" srcId="{76BCF6F8-619E-4477-AF5E-3CC45345624F}" destId="{F0B767F2-4C7E-481B-967C-8FE0CB529397}" srcOrd="0" destOrd="0" presId="urn:microsoft.com/office/officeart/2005/8/layout/lProcess2"/>
    <dgm:cxn modelId="{82617DB1-14A2-4074-AE35-8BE065B01033}" type="presParOf" srcId="{76BCF6F8-619E-4477-AF5E-3CC45345624F}" destId="{B342BD1C-A54C-4F1C-A099-03A03E61088D}" srcOrd="1" destOrd="0" presId="urn:microsoft.com/office/officeart/2005/8/layout/lProcess2"/>
    <dgm:cxn modelId="{94F8A475-7C6C-4535-B278-68384516A553}" type="presParOf" srcId="{76BCF6F8-619E-4477-AF5E-3CC45345624F}" destId="{6F277C00-29F7-4ECD-8C97-37788C7BA770}" srcOrd="2" destOrd="0" presId="urn:microsoft.com/office/officeart/2005/8/layout/lProcess2"/>
    <dgm:cxn modelId="{91CFE5AF-0569-4E49-9742-966ADBDF39A6}" type="presParOf" srcId="{76BCF6F8-619E-4477-AF5E-3CC45345624F}" destId="{3945A699-1DD4-41EF-B849-687FF56CB987}" srcOrd="3" destOrd="0" presId="urn:microsoft.com/office/officeart/2005/8/layout/lProcess2"/>
    <dgm:cxn modelId="{93805B69-204C-4387-8F01-DC34EA1AE0D6}"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High dim. data</a:t>
          </a:r>
          <a:endParaRPr lang="en-US" sz="2400" b="1" kern="1200" dirty="0"/>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Locality sensitive hashing</a:t>
          </a:r>
          <a:endParaRPr lang="en-US" sz="1800" kern="1200" dirty="0">
            <a:latin typeface="Calibri" pitchFamily="34" charset="0"/>
            <a:cs typeface="Calibri" pitchFamily="34" charset="0"/>
          </a:endParaRP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Clustering</a:t>
          </a:r>
          <a:endParaRPr lang="en-US" sz="1800" kern="1200" dirty="0">
            <a:latin typeface="Calibri" pitchFamily="34" charset="0"/>
            <a:cs typeface="Calibri" pitchFamily="34" charset="0"/>
          </a:endParaRP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Dimensionality reduction</a:t>
          </a:r>
          <a:endParaRPr lang="en-US" sz="1800" kern="1200" dirty="0">
            <a:latin typeface="Calibri" pitchFamily="34" charset="0"/>
            <a:cs typeface="Calibri" pitchFamily="34" charset="0"/>
          </a:endParaRP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Graph </a:t>
          </a:r>
          <a:br>
            <a:rPr lang="en-US" sz="2400" b="1" kern="1200" dirty="0" smtClean="0"/>
          </a:br>
          <a:r>
            <a:rPr lang="en-US" sz="2400" b="1" kern="1200" dirty="0" smtClean="0"/>
            <a:t>data</a:t>
          </a:r>
          <a:endParaRPr lang="en-US" sz="2400" b="1" kern="1200" dirty="0"/>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PageRank, </a:t>
          </a:r>
          <a:r>
            <a:rPr lang="en-US" sz="1800" kern="1200" dirty="0" err="1" smtClean="0">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Community Detection</a:t>
          </a:r>
          <a:endParaRPr lang="en-US" sz="1800" kern="1200" dirty="0">
            <a:latin typeface="Calibri" pitchFamily="34" charset="0"/>
            <a:cs typeface="Calibri" pitchFamily="34" charset="0"/>
          </a:endParaRP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Spam Detection</a:t>
          </a:r>
          <a:endParaRPr lang="en-US" sz="1800" kern="1200" dirty="0">
            <a:latin typeface="Calibri" pitchFamily="34" charset="0"/>
            <a:cs typeface="Calibri" pitchFamily="34" charset="0"/>
          </a:endParaRP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w="76200">
          <a:solidFill>
            <a:srgbClr val="008000"/>
          </a:solid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u="sng" kern="1200" dirty="0" smtClean="0">
              <a:solidFill>
                <a:srgbClr val="008000"/>
              </a:solidFill>
            </a:rPr>
            <a:t>Infinite </a:t>
          </a:r>
          <a:br>
            <a:rPr lang="en-US" sz="2800" b="1" u="sng" kern="1200" dirty="0" smtClean="0">
              <a:solidFill>
                <a:srgbClr val="008000"/>
              </a:solidFill>
            </a:rPr>
          </a:br>
          <a:r>
            <a:rPr lang="en-US" sz="2800" b="1" u="sng" kern="1200" dirty="0" smtClean="0">
              <a:solidFill>
                <a:srgbClr val="008000"/>
              </a:solidFill>
            </a:rPr>
            <a:t>data</a:t>
          </a:r>
          <a:endParaRPr lang="en-US" sz="2800" b="1" u="sng" kern="1200" dirty="0">
            <a:solidFill>
              <a:srgbClr val="008000"/>
            </a:solidFill>
          </a:endParaRP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Filtering data streams</a:t>
          </a:r>
          <a:endParaRPr lang="en-US" sz="1800" kern="1200" dirty="0">
            <a:latin typeface="Calibri" pitchFamily="34" charset="0"/>
            <a:cs typeface="Calibri" pitchFamily="34" charset="0"/>
          </a:endParaRP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Queries on streams</a:t>
          </a:r>
          <a:endParaRPr lang="en-US" sz="1800" kern="1200" dirty="0">
            <a:latin typeface="Calibri" pitchFamily="34" charset="0"/>
            <a:cs typeface="Calibri" pitchFamily="34" charset="0"/>
          </a:endParaRP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Web advertising</a:t>
          </a:r>
          <a:endParaRPr lang="en-US" sz="1800" kern="1200" dirty="0">
            <a:latin typeface="Calibri" pitchFamily="34" charset="0"/>
            <a:cs typeface="Calibri" pitchFamily="34" charset="0"/>
          </a:endParaRP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Machine learning</a:t>
          </a:r>
          <a:endParaRPr lang="en-US" sz="2400" b="1" kern="1200" dirty="0"/>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SVM</a:t>
          </a:r>
          <a:endParaRPr lang="en-US" sz="1800" kern="1200" dirty="0">
            <a:latin typeface="Calibri" pitchFamily="34" charset="0"/>
            <a:cs typeface="Calibri" pitchFamily="34" charset="0"/>
          </a:endParaRP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Decision Trees</a:t>
          </a:r>
          <a:endParaRPr lang="en-US" sz="1800" kern="1200" dirty="0">
            <a:latin typeface="Calibri" pitchFamily="34" charset="0"/>
            <a:cs typeface="Calibri" pitchFamily="34" charset="0"/>
          </a:endParaRP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Perceptron, </a:t>
          </a:r>
          <a:r>
            <a:rPr lang="en-US" sz="1800" kern="1200" dirty="0" err="1" smtClean="0">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Apps</a:t>
          </a:r>
          <a:endParaRPr lang="en-US" sz="2400" b="1" kern="1200" dirty="0"/>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Recommender systems</a:t>
          </a:r>
          <a:endParaRPr lang="en-US" sz="1800" kern="1200" dirty="0">
            <a:latin typeface="Calibri" pitchFamily="34" charset="0"/>
            <a:cs typeface="Calibri" pitchFamily="34" charset="0"/>
          </a:endParaRP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Association Rules</a:t>
          </a:r>
          <a:endParaRPr lang="en-US" sz="1800" kern="1200" dirty="0">
            <a:latin typeface="Calibri" pitchFamily="34" charset="0"/>
            <a:cs typeface="Calibri" pitchFamily="34" charset="0"/>
          </a:endParaRP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Duplicate document detection</a:t>
          </a:r>
          <a:endParaRPr lang="en-US" sz="1800" kern="1200" dirty="0">
            <a:latin typeface="Calibri" pitchFamily="34" charset="0"/>
            <a:cs typeface="Calibri" pitchFamily="34" charset="0"/>
          </a:endParaRP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9/27/16</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9/27/16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extLst>
      <p:ext uri="{BB962C8B-B14F-4D97-AF65-F5344CB8AC3E}">
        <p14:creationId xmlns:p14="http://schemas.microsoft.com/office/powerpoint/2010/main" val="145798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d/100</a:t>
            </a:r>
            <a:r>
              <a:rPr lang="en-US" baseline="0" dirty="0" smtClean="0">
                <a:ea typeface="ＭＳ Ｐゴシック" pitchFamily="34" charset="-128"/>
              </a:rPr>
              <a:t> appear </a:t>
            </a:r>
            <a:r>
              <a:rPr lang="en-US" baseline="0" dirty="0" err="1" smtClean="0">
                <a:ea typeface="ＭＳ Ｐゴシック" pitchFamily="34" charset="-128"/>
              </a:rPr>
              <a:t>twitece</a:t>
            </a:r>
            <a:r>
              <a:rPr lang="en-US" dirty="0" smtClean="0">
                <a:ea typeface="ＭＳ Ｐゴシック" pitchFamily="34" charset="-128"/>
              </a:rPr>
              <a:t>:</a:t>
            </a:r>
            <a:r>
              <a:rPr lang="en-US" baseline="0" dirty="0" smtClean="0">
                <a:ea typeface="ＭＳ Ｐゴシック" pitchFamily="34" charset="-128"/>
              </a:rPr>
              <a:t> </a:t>
            </a:r>
            <a:r>
              <a:rPr lang="en-US" dirty="0" smtClean="0">
                <a:ea typeface="ＭＳ Ｐゴシック" pitchFamily="34" charset="-128"/>
              </a:rPr>
              <a:t>1</a:t>
            </a:r>
            <a:r>
              <a:rPr lang="en-US" baseline="30000" dirty="0" smtClean="0">
                <a:ea typeface="ＭＳ Ｐゴシック" pitchFamily="34" charset="-128"/>
              </a:rPr>
              <a:t>st</a:t>
            </a:r>
            <a:r>
              <a:rPr lang="en-US" dirty="0" smtClean="0">
                <a:ea typeface="ＭＳ Ｐゴシック" pitchFamily="34" charset="-128"/>
              </a:rPr>
              <a:t> query gets sampled with prob. </a:t>
            </a:r>
            <a:r>
              <a:rPr lang="en-US" i="1" dirty="0" smtClean="0">
                <a:ea typeface="ＭＳ Ｐゴシック" pitchFamily="34" charset="-128"/>
              </a:rPr>
              <a:t>1/10</a:t>
            </a:r>
            <a:r>
              <a:rPr lang="en-US" dirty="0" smtClean="0">
                <a:ea typeface="ＭＳ Ｐゴシック" pitchFamily="34" charset="-128"/>
              </a:rPr>
              <a:t>, </a:t>
            </a:r>
            <a:r>
              <a:rPr lang="en-US" baseline="0" dirty="0" smtClean="0">
                <a:ea typeface="ＭＳ Ｐゴシック" pitchFamily="34" charset="-128"/>
              </a:rPr>
              <a:t> </a:t>
            </a:r>
            <a:r>
              <a:rPr lang="en-US" dirty="0" smtClean="0">
                <a:ea typeface="ＭＳ Ｐゴシック" pitchFamily="34" charset="-128"/>
              </a:rPr>
              <a:t>2</a:t>
            </a:r>
            <a:r>
              <a:rPr lang="en-US" baseline="30000" dirty="0" smtClean="0">
                <a:ea typeface="ＭＳ Ｐゴシック" pitchFamily="34" charset="-128"/>
              </a:rPr>
              <a:t>nd</a:t>
            </a:r>
            <a:r>
              <a:rPr lang="en-US" dirty="0" smtClean="0">
                <a:ea typeface="ＭＳ Ｐゴシック" pitchFamily="34" charset="-128"/>
              </a:rPr>
              <a:t> also with </a:t>
            </a:r>
            <a:r>
              <a:rPr lang="en-US" i="1" dirty="0" smtClean="0">
                <a:ea typeface="ＭＳ Ｐゴシック" pitchFamily="34" charset="-128"/>
              </a:rPr>
              <a:t>1/10</a:t>
            </a:r>
            <a:r>
              <a:rPr lang="en-US" dirty="0" smtClean="0">
                <a:ea typeface="ＭＳ Ｐゴシック" pitchFamily="34" charset="-128"/>
              </a:rPr>
              <a:t>, there are d such queries:  </a:t>
            </a:r>
            <a:r>
              <a:rPr lang="en-US" i="1" dirty="0" smtClean="0">
                <a:ea typeface="ＭＳ Ｐゴシック" pitchFamily="34" charset="-128"/>
              </a:rPr>
              <a:t>d/100</a:t>
            </a:r>
          </a:p>
          <a:p>
            <a:pPr marL="0" marR="0" lvl="2" indent="0" algn="l" defTabSz="914400" rtl="0" eaLnBrk="1" fontAlgn="auto" latinLnBrk="0" hangingPunct="1">
              <a:lnSpc>
                <a:spcPct val="100000"/>
              </a:lnSpc>
              <a:spcBef>
                <a:spcPts val="0"/>
              </a:spcBef>
              <a:spcAft>
                <a:spcPts val="0"/>
              </a:spcAft>
              <a:buClrTx/>
              <a:buSzTx/>
              <a:buFontTx/>
              <a:buNone/>
              <a:tabLst/>
              <a:defRPr/>
            </a:pPr>
            <a:r>
              <a:rPr lang="en-US" i="0" dirty="0" smtClean="0">
                <a:ea typeface="ＭＳ Ｐゴシック" pitchFamily="34" charset="-128"/>
              </a:rPr>
              <a:t>18d/100</a:t>
            </a:r>
            <a:r>
              <a:rPr lang="en-US" i="0" baseline="0" dirty="0" smtClean="0">
                <a:ea typeface="ＭＳ Ｐゴシック" pitchFamily="34" charset="-128"/>
              </a:rPr>
              <a:t> appear once. 1/10 for first to get selection and 9/10 for the second to not get selected. And the other way around so 18d/100</a:t>
            </a:r>
            <a:endParaRPr lang="en-US" i="0" dirty="0" smtClean="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14</a:t>
            </a:fld>
            <a:endParaRPr lang="en-US"/>
          </a:p>
        </p:txBody>
      </p:sp>
    </p:spTree>
    <p:extLst>
      <p:ext uri="{BB962C8B-B14F-4D97-AF65-F5344CB8AC3E}">
        <p14:creationId xmlns:p14="http://schemas.microsoft.com/office/powerpoint/2010/main" val="236069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remember -- this is a </a:t>
            </a:r>
            <a:r>
              <a:rPr lang="en-US" sz="1300" dirty="0" err="1"/>
              <a:t>strawman</a:t>
            </a:r>
            <a:r>
              <a:rPr lang="en-US" sz="1300" dirty="0"/>
              <a:t> algorithm that doesn't really work, </a:t>
            </a:r>
            <a:r>
              <a:rPr lang="en-US" sz="1300" dirty="0" smtClean="0"/>
              <a:t>so</a:t>
            </a:r>
            <a:r>
              <a:rPr lang="en-US" sz="1300" baseline="0" dirty="0" smtClean="0"/>
              <a:t> </a:t>
            </a:r>
            <a:r>
              <a:rPr lang="en-US" sz="1300" dirty="0" smtClean="0"/>
              <a:t>I </a:t>
            </a:r>
            <a:r>
              <a:rPr lang="en-US" sz="1300" dirty="0"/>
              <a:t>never spent much time worrying about it, and you shouldn't either.</a:t>
            </a:r>
            <a:br>
              <a:rPr lang="en-US" sz="1300" dirty="0"/>
            </a:br>
            <a:r>
              <a:rPr lang="en-US" sz="1300" dirty="0"/>
              <a:t>However, you don't have to worry about where the buckets begin or </a:t>
            </a:r>
            <a:r>
              <a:rPr lang="en-US" sz="1300" dirty="0" smtClean="0"/>
              <a:t>end</a:t>
            </a:r>
            <a:r>
              <a:rPr lang="en-US" sz="1300" baseline="0" dirty="0" smtClean="0"/>
              <a:t> </a:t>
            </a:r>
            <a:r>
              <a:rPr lang="en-US" sz="1300" dirty="0" smtClean="0"/>
              <a:t>in </a:t>
            </a:r>
            <a:r>
              <a:rPr lang="en-US" sz="1300" dirty="0"/>
              <a:t>this algorithm, since that is determined completely from the count</a:t>
            </a:r>
            <a:br>
              <a:rPr lang="en-US" sz="1300" dirty="0"/>
            </a:br>
            <a:r>
              <a:rPr lang="en-US" sz="1300" dirty="0"/>
              <a:t>of bits received so far.  The rule for updating is as follows.</a:t>
            </a:r>
            <a:br>
              <a:rPr lang="en-US" sz="1300" dirty="0"/>
            </a:br>
            <a:r>
              <a:rPr lang="en-US" sz="1300" dirty="0"/>
              <a:t/>
            </a:r>
            <a:br>
              <a:rPr lang="en-US" sz="1300" dirty="0"/>
            </a:br>
            <a:r>
              <a:rPr lang="en-US" sz="1300" dirty="0"/>
              <a:t>1. when a bit comes in, create a bucket of length 1 with the </a:t>
            </a:r>
            <a:r>
              <a:rPr lang="en-US" sz="1300" dirty="0" smtClean="0"/>
              <a:t>proper</a:t>
            </a:r>
            <a:r>
              <a:rPr lang="en-US" sz="1300" baseline="0" dirty="0" smtClean="0"/>
              <a:t> </a:t>
            </a:r>
            <a:r>
              <a:rPr lang="en-US" sz="1300" dirty="0" smtClean="0"/>
              <a:t>count </a:t>
            </a:r>
            <a:r>
              <a:rPr lang="en-US" sz="1300" dirty="0"/>
              <a:t>(0 or 1).</a:t>
            </a:r>
            <a:br>
              <a:rPr lang="en-US" sz="1300" dirty="0"/>
            </a:br>
            <a:r>
              <a:rPr lang="en-US" sz="1300" dirty="0"/>
              <a:t>2. If any level has 3 buckets:</a:t>
            </a:r>
            <a:br>
              <a:rPr lang="en-US" sz="1300" dirty="0"/>
            </a:br>
            <a:r>
              <a:rPr lang="en-US" sz="1300" dirty="0"/>
              <a:t>  a) add the rightmost two and create a bucket at the next higher</a:t>
            </a:r>
            <a:br>
              <a:rPr lang="en-US" sz="1300" dirty="0"/>
            </a:br>
            <a:r>
              <a:rPr lang="en-US" sz="1300" dirty="0"/>
              <a:t>level (twice the length) with that sum.</a:t>
            </a:r>
            <a:br>
              <a:rPr lang="en-US" sz="1300" dirty="0"/>
            </a:br>
            <a:r>
              <a:rPr lang="en-US" sz="1300" dirty="0"/>
              <a:t>  b) delete the leftmost two buckets, keeping only the rightmost of the three..</a:t>
            </a:r>
            <a:br>
              <a:rPr lang="en-US" sz="1300" dirty="0"/>
            </a:br>
            <a:r>
              <a:rPr lang="en-US" sz="1300" dirty="0"/>
              <a:t>3. Repeat (2) recursively for progressively higher levels.</a:t>
            </a:r>
            <a:br>
              <a:rPr lang="en-US" sz="1300" dirty="0"/>
            </a:br>
            <a:r>
              <a:rPr lang="en-US" sz="1300" dirty="0"/>
              <a:t/>
            </a:r>
            <a:br>
              <a:rPr lang="en-US" sz="1300" dirty="0"/>
            </a:br>
            <a:r>
              <a:rPr lang="en-US" sz="1300" dirty="0"/>
              <a:t>I hope this helps.  I would really invite students to figure it out </a:t>
            </a:r>
            <a:r>
              <a:rPr lang="en-US" sz="1300" dirty="0" smtClean="0"/>
              <a:t>if</a:t>
            </a:r>
            <a:r>
              <a:rPr lang="en-US" sz="1300" baseline="0" dirty="0" smtClean="0"/>
              <a:t> </a:t>
            </a:r>
            <a:r>
              <a:rPr lang="en-US" sz="1300" dirty="0" smtClean="0"/>
              <a:t>they </a:t>
            </a:r>
            <a:r>
              <a:rPr lang="en-US" sz="1300" dirty="0"/>
              <a:t>care (they won't).</a:t>
            </a:r>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29</a:t>
            </a:fld>
            <a:endParaRPr lang="en-US"/>
          </a:p>
        </p:txBody>
      </p:sp>
    </p:spTree>
    <p:extLst>
      <p:ext uri="{BB962C8B-B14F-4D97-AF65-F5344CB8AC3E}">
        <p14:creationId xmlns:p14="http://schemas.microsoft.com/office/powerpoint/2010/main" val="18052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r>
              <a:rPr lang="en-US" baseline="0" dirty="0" smtClean="0"/>
              <a:t> instead of bit counts keep partial sums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44</a:t>
            </a:fld>
            <a:endParaRPr lang="en-US"/>
          </a:p>
        </p:txBody>
      </p:sp>
    </p:spTree>
    <p:extLst>
      <p:ext uri="{BB962C8B-B14F-4D97-AF65-F5344CB8AC3E}">
        <p14:creationId xmlns:p14="http://schemas.microsoft.com/office/powerpoint/2010/main" val="2098174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CB19C94-99A1-4EF1-A28A-82C66E16DC66}" type="datetime1">
              <a:rPr lang="en-US" smtClean="0"/>
              <a:t>9/27/16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B76877-0086-4252-BAA3-41BBFFDC478A}" type="datetime1">
              <a:rPr lang="en-US" smtClean="0"/>
              <a:t>9/27/16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C521C9-1670-4F5E-85B9-C13A90C04669}" type="datetime1">
              <a:rPr lang="en-US" smtClean="0"/>
              <a:t>9/27/16</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DB047659-430F-4EB4-A323-EBC445ADA093}" type="datetime1">
              <a:rPr lang="en-US" smtClean="0"/>
              <a:t>9/27/16</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0DE2D0B5-2AD1-4914-A2B7-6C75C7341326}" type="datetime1">
              <a:rPr lang="en-US" smtClean="0"/>
              <a:t>9/27/16</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07CC7BED-ACAA-4C66-9080-80D2C145CE57}" type="datetime1">
              <a:rPr lang="en-US" smtClean="0"/>
              <a:t>9/27/16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987893D7-FCCC-410D-96FE-19E674DCD752}" type="datetime1">
              <a:rPr lang="en-US" smtClean="0"/>
              <a:t>9/27/16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4ABCC3-5B7D-40B2-85F3-907BC8C93C8A}" type="datetime1">
              <a:rPr lang="en-US" smtClean="0"/>
              <a:t>9/27/16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F12B6ED-D621-43CA-BAD8-0A4D9900C5CB}" type="datetime1">
              <a:rPr lang="en-US" smtClean="0"/>
              <a:t>9/27/16</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BA39B97-C26F-4565-8ED2-ED0779B9F116}" type="datetime1">
              <a:rPr lang="en-US" smtClean="0"/>
              <a:t>9/27/16</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54802-CC52-44A3-A3CB-517ECD60D4C8}" type="datetime1">
              <a:rPr lang="en-US" smtClean="0"/>
              <a:t>9/27/16</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F8ADD-7F0B-457E-8F54-C1E44EB66CE5}" type="datetime1">
              <a:rPr lang="en-US" smtClean="0"/>
              <a:t>9/27/16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59BAF7D-8C66-431F-898D-0C4E41C64E38}" type="datetime1">
              <a:rPr lang="en-US" smtClean="0"/>
              <a:t>9/27/16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23000A7D-8B00-4DF1-AB98-778194024BA3}" type="datetime1">
              <a:rPr lang="en-US" smtClean="0"/>
              <a:t>9/27/16</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hyperlink" Target="http://www.mmds.org/"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oleObject" Target="../embeddings/oleObject1.bin"/><Relationship Id="rId5"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Mining Data Streams </a:t>
            </a:r>
            <a:br>
              <a:rPr lang="en-US" sz="5400" dirty="0"/>
            </a:br>
            <a:r>
              <a:rPr lang="en-US" sz="5400" dirty="0"/>
              <a:t>(Part 1)</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70487052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ea typeface="+mj-ea"/>
              </a:rPr>
              <a:t>Applications </a:t>
            </a:r>
            <a:r>
              <a:rPr lang="en-US" dirty="0" smtClean="0">
                <a:ea typeface="+mj-ea"/>
              </a:rPr>
              <a:t>(</a:t>
            </a:r>
            <a:r>
              <a:rPr lang="en-US" dirty="0">
                <a:ea typeface="+mj-ea"/>
              </a:rPr>
              <a:t>2)</a:t>
            </a:r>
          </a:p>
        </p:txBody>
      </p:sp>
      <p:sp>
        <p:nvSpPr>
          <p:cNvPr id="12291" name="Rectangle 3"/>
          <p:cNvSpPr>
            <a:spLocks noGrp="1" noChangeArrowheads="1"/>
          </p:cNvSpPr>
          <p:nvPr>
            <p:ph idx="1"/>
          </p:nvPr>
        </p:nvSpPr>
        <p:spPr/>
        <p:txBody>
          <a:bodyPr/>
          <a:lstStyle/>
          <a:p>
            <a:r>
              <a:rPr lang="en-US" b="1" dirty="0" smtClean="0">
                <a:solidFill>
                  <a:srgbClr val="008000"/>
                </a:solidFill>
              </a:rPr>
              <a:t>Sensor Networks </a:t>
            </a:r>
          </a:p>
          <a:p>
            <a:pPr lvl="1"/>
            <a:r>
              <a:rPr lang="en-US" dirty="0" smtClean="0">
                <a:ea typeface="ＭＳ Ｐゴシック" pitchFamily="34" charset="-128"/>
              </a:rPr>
              <a:t>Many sensors feeding into a central controller</a:t>
            </a:r>
          </a:p>
          <a:p>
            <a:r>
              <a:rPr lang="en-US" b="1" dirty="0" smtClean="0">
                <a:solidFill>
                  <a:srgbClr val="D60093"/>
                </a:solidFill>
              </a:rPr>
              <a:t>Telephone call records </a:t>
            </a:r>
          </a:p>
          <a:p>
            <a:pPr lvl="1"/>
            <a:r>
              <a:rPr lang="en-US" dirty="0" smtClean="0">
                <a:ea typeface="ＭＳ Ｐゴシック" pitchFamily="34" charset="-128"/>
              </a:rPr>
              <a:t>Data feeds into customer bills as well as settlements between telephone companies</a:t>
            </a:r>
          </a:p>
          <a:p>
            <a:r>
              <a:rPr lang="en-US" b="1" dirty="0" smtClean="0">
                <a:solidFill>
                  <a:srgbClr val="0000FF"/>
                </a:solidFill>
              </a:rPr>
              <a:t>IP packets monitored at a switch</a:t>
            </a:r>
          </a:p>
          <a:p>
            <a:pPr lvl="1"/>
            <a:r>
              <a:rPr lang="en-US" dirty="0" smtClean="0">
                <a:ea typeface="ＭＳ Ｐゴシック" pitchFamily="34" charset="-128"/>
              </a:rPr>
              <a:t>Gather information for optimal routing</a:t>
            </a:r>
          </a:p>
          <a:p>
            <a:pPr lvl="1"/>
            <a:r>
              <a:rPr lang="en-US" dirty="0" smtClean="0">
                <a:ea typeface="ＭＳ Ｐゴシック" pitchFamily="34" charset="-128"/>
              </a:rPr>
              <a:t>Detect denial-of-service attacks</a:t>
            </a:r>
          </a:p>
          <a:p>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2530" name="Slide Number Placeholder 5"/>
          <p:cNvSpPr>
            <a:spLocks noGrp="1"/>
          </p:cNvSpPr>
          <p:nvPr>
            <p:ph type="sldNum" sz="quarter" idx="12"/>
          </p:nvPr>
        </p:nvSpPr>
        <p:spPr bwMode="auto">
          <a:noFill/>
          <a:ln>
            <a:miter lim="800000"/>
            <a:headEnd/>
            <a:tailEnd/>
          </a:ln>
        </p:spPr>
        <p:txBody>
          <a:bodyPr/>
          <a:lstStyle/>
          <a:p>
            <a:fld id="{210EA4DB-B5B1-4175-A080-027CCD24F19D}" type="slidenum">
              <a:rPr lang="en-US"/>
              <a:pPr/>
              <a:t>10</a:t>
            </a:fld>
            <a:endParaRPr lang="en-US"/>
          </a:p>
        </p:txBody>
      </p:sp>
    </p:spTree>
    <p:extLst>
      <p:ext uri="{BB962C8B-B14F-4D97-AF65-F5344CB8AC3E}">
        <p14:creationId xmlns:p14="http://schemas.microsoft.com/office/powerpoint/2010/main" val="757807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smtClean="0"/>
              <a:t>Sampling from a Data Stream:</a:t>
            </a:r>
            <a:br>
              <a:rPr lang="en-US" dirty="0" smtClean="0"/>
            </a:br>
            <a:r>
              <a:rPr lang="en-US" dirty="0" smtClean="0"/>
              <a:t>Sampling a fixed proportion</a:t>
            </a:r>
            <a:endParaRPr lang="en-US" dirty="0"/>
          </a:p>
        </p:txBody>
      </p:sp>
      <p:sp>
        <p:nvSpPr>
          <p:cNvPr id="8" name="Subtitle 7"/>
          <p:cNvSpPr>
            <a:spLocks noGrp="1"/>
          </p:cNvSpPr>
          <p:nvPr>
            <p:ph type="subTitle" idx="1"/>
          </p:nvPr>
        </p:nvSpPr>
        <p:spPr>
          <a:xfrm>
            <a:off x="685800" y="5282184"/>
            <a:ext cx="8077200" cy="1499616"/>
          </a:xfrm>
        </p:spPr>
        <p:txBody>
          <a:bodyPr anchor="t">
            <a:normAutofit/>
          </a:bodyPr>
          <a:lstStyle/>
          <a:p>
            <a:r>
              <a:rPr lang="en-US" sz="3600" b="1" dirty="0" smtClean="0"/>
              <a:t>As the stream grows the sample </a:t>
            </a:r>
            <a:br>
              <a:rPr lang="en-US" sz="3600" b="1" dirty="0" smtClean="0"/>
            </a:br>
            <a:r>
              <a:rPr lang="en-US" sz="3600" b="1" dirty="0" smtClean="0"/>
              <a:t>also gets bigger</a:t>
            </a:r>
            <a:endParaRPr lang="en-US" sz="3600" b="1" dirty="0"/>
          </a:p>
        </p:txBody>
      </p:sp>
    </p:spTree>
    <p:extLst>
      <p:ext uri="{BB962C8B-B14F-4D97-AF65-F5344CB8AC3E}">
        <p14:creationId xmlns:p14="http://schemas.microsoft.com/office/powerpoint/2010/main" val="3150439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Sampling from a Data Stream</a:t>
            </a:r>
            <a:endParaRPr lang="en-US" dirty="0">
              <a:ea typeface="+mj-ea"/>
            </a:endParaRPr>
          </a:p>
        </p:txBody>
      </p:sp>
      <p:sp>
        <p:nvSpPr>
          <p:cNvPr id="24579" name="Content Placeholder 2"/>
          <p:cNvSpPr>
            <a:spLocks noGrp="1"/>
          </p:cNvSpPr>
          <p:nvPr>
            <p:ph idx="1"/>
          </p:nvPr>
        </p:nvSpPr>
        <p:spPr>
          <a:xfrm>
            <a:off x="457200" y="1295400"/>
            <a:ext cx="8458200" cy="5410200"/>
          </a:xfrm>
        </p:spPr>
        <p:txBody>
          <a:bodyPr>
            <a:normAutofit/>
          </a:bodyPr>
          <a:lstStyle/>
          <a:p>
            <a:r>
              <a:rPr lang="en-US" dirty="0" smtClean="0"/>
              <a:t>Since </a:t>
            </a:r>
            <a:r>
              <a:rPr lang="en-US" b="1" dirty="0" smtClean="0"/>
              <a:t>we can not store the entire stream</a:t>
            </a:r>
            <a:r>
              <a:rPr lang="en-US" dirty="0" smtClean="0"/>
              <a:t>, </a:t>
            </a:r>
            <a:br>
              <a:rPr lang="en-US" dirty="0" smtClean="0"/>
            </a:br>
            <a:r>
              <a:rPr lang="en-US" dirty="0" smtClean="0"/>
              <a:t>one obvious approach is to store a </a:t>
            </a:r>
            <a:r>
              <a:rPr lang="en-US" b="1" dirty="0" smtClean="0">
                <a:solidFill>
                  <a:srgbClr val="0000FF"/>
                </a:solidFill>
              </a:rPr>
              <a:t>sample</a:t>
            </a:r>
          </a:p>
          <a:p>
            <a:r>
              <a:rPr lang="en-US" b="1" dirty="0" smtClean="0">
                <a:solidFill>
                  <a:srgbClr val="D60093"/>
                </a:solidFill>
              </a:rPr>
              <a:t>Two different problems:</a:t>
            </a:r>
          </a:p>
          <a:p>
            <a:pPr lvl="1"/>
            <a:r>
              <a:rPr lang="en-US" b="1" dirty="0" smtClean="0">
                <a:ea typeface="ＭＳ Ｐゴシック" pitchFamily="34" charset="-128"/>
              </a:rPr>
              <a:t>(1)</a:t>
            </a:r>
            <a:r>
              <a:rPr lang="en-US" dirty="0" smtClean="0">
                <a:ea typeface="ＭＳ Ｐゴシック" pitchFamily="34" charset="-128"/>
              </a:rPr>
              <a:t> Sample a </a:t>
            </a:r>
            <a:r>
              <a:rPr lang="en-US" b="1" dirty="0" smtClean="0">
                <a:solidFill>
                  <a:srgbClr val="008000"/>
                </a:solidFill>
                <a:ea typeface="ＭＳ Ｐゴシック" pitchFamily="34" charset="-128"/>
              </a:rPr>
              <a:t>fixed proportion</a:t>
            </a:r>
            <a:r>
              <a:rPr lang="en-US" dirty="0" smtClean="0">
                <a:ea typeface="ＭＳ Ｐゴシック" pitchFamily="34" charset="-128"/>
              </a:rPr>
              <a:t> of elements </a:t>
            </a:r>
            <a:br>
              <a:rPr lang="en-US" dirty="0" smtClean="0">
                <a:ea typeface="ＭＳ Ｐゴシック" pitchFamily="34" charset="-128"/>
              </a:rPr>
            </a:br>
            <a:r>
              <a:rPr lang="en-US" dirty="0" smtClean="0">
                <a:ea typeface="ＭＳ Ｐゴシック" pitchFamily="34" charset="-128"/>
              </a:rPr>
              <a:t>in the stream (say 1 in 10)</a:t>
            </a:r>
          </a:p>
          <a:p>
            <a:pPr lvl="1"/>
            <a:r>
              <a:rPr lang="en-US" b="1" dirty="0" smtClean="0"/>
              <a:t>(2)</a:t>
            </a:r>
            <a:r>
              <a:rPr lang="en-US" dirty="0" smtClean="0"/>
              <a:t> Maintain </a:t>
            </a:r>
            <a:r>
              <a:rPr lang="en-US" dirty="0"/>
              <a:t>a </a:t>
            </a:r>
            <a:r>
              <a:rPr lang="en-US" b="1" dirty="0">
                <a:solidFill>
                  <a:srgbClr val="008000"/>
                </a:solidFill>
              </a:rPr>
              <a:t>random sample of fixed size </a:t>
            </a:r>
            <a:r>
              <a:rPr lang="en-US" b="1" dirty="0" smtClean="0">
                <a:solidFill>
                  <a:srgbClr val="008000"/>
                </a:solidFill>
              </a:rPr>
              <a:t/>
            </a:r>
            <a:br>
              <a:rPr lang="en-US" b="1" dirty="0" smtClean="0">
                <a:solidFill>
                  <a:srgbClr val="008000"/>
                </a:solidFill>
              </a:rPr>
            </a:br>
            <a:r>
              <a:rPr lang="en-US" dirty="0" smtClean="0"/>
              <a:t>over </a:t>
            </a:r>
            <a:r>
              <a:rPr lang="en-US" dirty="0"/>
              <a:t>a potentially infinite stream</a:t>
            </a:r>
          </a:p>
          <a:p>
            <a:pPr lvl="2"/>
            <a:r>
              <a:rPr lang="en-US" dirty="0" smtClean="0">
                <a:solidFill>
                  <a:srgbClr val="D60093"/>
                </a:solidFill>
              </a:rPr>
              <a:t>At any “time” </a:t>
            </a:r>
            <a:r>
              <a:rPr lang="en-US" b="1" i="1" dirty="0" smtClean="0">
                <a:solidFill>
                  <a:srgbClr val="D60093"/>
                </a:solidFill>
              </a:rPr>
              <a:t>k</a:t>
            </a:r>
            <a:r>
              <a:rPr lang="en-US" dirty="0" smtClean="0">
                <a:solidFill>
                  <a:srgbClr val="D60093"/>
                </a:solidFill>
              </a:rPr>
              <a:t> we would like a random sample </a:t>
            </a:r>
            <a:br>
              <a:rPr lang="en-US" dirty="0" smtClean="0">
                <a:solidFill>
                  <a:srgbClr val="D60093"/>
                </a:solidFill>
              </a:rPr>
            </a:br>
            <a:r>
              <a:rPr lang="en-US" dirty="0" smtClean="0">
                <a:solidFill>
                  <a:srgbClr val="D60093"/>
                </a:solidFill>
              </a:rPr>
              <a:t>of </a:t>
            </a:r>
            <a:r>
              <a:rPr lang="en-US" b="1" i="1" dirty="0" smtClean="0">
                <a:solidFill>
                  <a:srgbClr val="D60093"/>
                </a:solidFill>
              </a:rPr>
              <a:t>s</a:t>
            </a:r>
            <a:r>
              <a:rPr lang="en-US" dirty="0" smtClean="0">
                <a:solidFill>
                  <a:srgbClr val="D60093"/>
                </a:solidFill>
              </a:rPr>
              <a:t> elements</a:t>
            </a:r>
          </a:p>
          <a:p>
            <a:pPr lvl="3"/>
            <a:r>
              <a:rPr lang="en-US" b="1" dirty="0" smtClean="0"/>
              <a:t>What is the property of the sample we want to maintain?</a:t>
            </a:r>
            <a:br>
              <a:rPr lang="en-US" b="1" dirty="0" smtClean="0"/>
            </a:br>
            <a:r>
              <a:rPr lang="en-US" dirty="0" smtClean="0"/>
              <a:t>For all time steps </a:t>
            </a:r>
            <a:r>
              <a:rPr lang="en-US" b="1" i="1" dirty="0" smtClean="0"/>
              <a:t>k</a:t>
            </a:r>
            <a:r>
              <a:rPr lang="en-US" dirty="0" smtClean="0"/>
              <a:t>, each of </a:t>
            </a:r>
            <a:r>
              <a:rPr lang="en-US" b="1" i="1" dirty="0" smtClean="0"/>
              <a:t>k</a:t>
            </a:r>
            <a:r>
              <a:rPr lang="en-US" dirty="0" smtClean="0"/>
              <a:t> elements seen so far has </a:t>
            </a:r>
            <a:br>
              <a:rPr lang="en-US" dirty="0" smtClean="0"/>
            </a:br>
            <a:r>
              <a:rPr lang="en-US" dirty="0" smtClean="0"/>
              <a:t>equal prob. of being sampled</a:t>
            </a:r>
          </a:p>
        </p:txBody>
      </p:sp>
      <p:sp>
        <p:nvSpPr>
          <p:cNvPr id="24581"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4582" name="Slide Number Placeholder 5"/>
          <p:cNvSpPr>
            <a:spLocks noGrp="1"/>
          </p:cNvSpPr>
          <p:nvPr>
            <p:ph type="sldNum" sz="quarter" idx="12"/>
          </p:nvPr>
        </p:nvSpPr>
        <p:spPr bwMode="auto">
          <a:noFill/>
          <a:ln>
            <a:miter lim="800000"/>
            <a:headEnd/>
            <a:tailEnd/>
          </a:ln>
        </p:spPr>
        <p:txBody>
          <a:bodyPr/>
          <a:lstStyle/>
          <a:p>
            <a:fld id="{DD20F55C-4A6D-46CD-9BD6-781AD4E03E79}" type="slidenum">
              <a:rPr lang="en-US"/>
              <a:pPr/>
              <a:t>12</a:t>
            </a:fld>
            <a:endParaRPr lang="en-US"/>
          </a:p>
        </p:txBody>
      </p:sp>
    </p:spTree>
    <p:extLst>
      <p:ext uri="{BB962C8B-B14F-4D97-AF65-F5344CB8AC3E}">
        <p14:creationId xmlns:p14="http://schemas.microsoft.com/office/powerpoint/2010/main" val="342479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Sampling a Fixed Proportion</a:t>
            </a:r>
            <a:endParaRPr lang="en-US" dirty="0">
              <a:ea typeface="+mj-ea"/>
            </a:endParaRPr>
          </a:p>
        </p:txBody>
      </p:sp>
      <p:sp>
        <p:nvSpPr>
          <p:cNvPr id="3" name="Content Placeholder 2"/>
          <p:cNvSpPr>
            <a:spLocks noGrp="1"/>
          </p:cNvSpPr>
          <p:nvPr>
            <p:ph idx="1"/>
          </p:nvPr>
        </p:nvSpPr>
        <p:spPr/>
        <p:txBody>
          <a:bodyPr>
            <a:normAutofit/>
          </a:bodyPr>
          <a:lstStyle/>
          <a:p>
            <a:r>
              <a:rPr lang="en-US" b="1" dirty="0" smtClean="0">
                <a:solidFill>
                  <a:srgbClr val="D60093"/>
                </a:solidFill>
              </a:rPr>
              <a:t>Problem 1: Sampling fixed proportion</a:t>
            </a:r>
          </a:p>
          <a:p>
            <a:r>
              <a:rPr lang="en-US" b="1" dirty="0" smtClean="0">
                <a:solidFill>
                  <a:srgbClr val="0000FF"/>
                </a:solidFill>
              </a:rPr>
              <a:t>Scenario:</a:t>
            </a:r>
            <a:r>
              <a:rPr lang="en-US" dirty="0" smtClean="0"/>
              <a:t> Search engine query stream</a:t>
            </a:r>
          </a:p>
          <a:p>
            <a:pPr lvl="1"/>
            <a:r>
              <a:rPr lang="en-US" b="1" dirty="0" smtClean="0">
                <a:solidFill>
                  <a:srgbClr val="008000"/>
                </a:solidFill>
                <a:ea typeface="ＭＳ Ｐゴシック" pitchFamily="34" charset="-128"/>
              </a:rPr>
              <a:t>Stream of </a:t>
            </a:r>
            <a:r>
              <a:rPr lang="en-US" b="1" dirty="0" err="1" smtClean="0">
                <a:solidFill>
                  <a:srgbClr val="008000"/>
                </a:solidFill>
                <a:ea typeface="ＭＳ Ｐゴシック" pitchFamily="34" charset="-128"/>
              </a:rPr>
              <a:t>tuples</a:t>
            </a:r>
            <a:r>
              <a:rPr lang="en-US" b="1" dirty="0" smtClean="0">
                <a:solidFill>
                  <a:srgbClr val="008000"/>
                </a:solidFill>
                <a:ea typeface="ＭＳ Ｐゴシック" pitchFamily="34" charset="-128"/>
              </a:rPr>
              <a:t>:</a:t>
            </a:r>
            <a:r>
              <a:rPr lang="en-US" dirty="0" smtClean="0">
                <a:solidFill>
                  <a:srgbClr val="008000"/>
                </a:solidFill>
                <a:ea typeface="ＭＳ Ｐゴシック" pitchFamily="34" charset="-128"/>
              </a:rPr>
              <a:t> </a:t>
            </a:r>
            <a:r>
              <a:rPr lang="en-US" dirty="0" smtClean="0">
                <a:ea typeface="ＭＳ Ｐゴシック" pitchFamily="34" charset="-128"/>
              </a:rPr>
              <a:t>(user, query, time)</a:t>
            </a:r>
          </a:p>
          <a:p>
            <a:pPr lvl="1"/>
            <a:r>
              <a:rPr lang="en-US" b="1" dirty="0" smtClean="0">
                <a:solidFill>
                  <a:srgbClr val="008000"/>
                </a:solidFill>
                <a:ea typeface="ＭＳ Ｐゴシック" pitchFamily="34" charset="-128"/>
              </a:rPr>
              <a:t>Answer questions such as:</a:t>
            </a:r>
            <a:r>
              <a:rPr lang="en-US" dirty="0" smtClean="0">
                <a:solidFill>
                  <a:srgbClr val="008000"/>
                </a:solidFill>
                <a:ea typeface="ＭＳ Ｐゴシック" pitchFamily="34" charset="-128"/>
              </a:rPr>
              <a:t> </a:t>
            </a:r>
            <a:r>
              <a:rPr lang="en-US" b="1" dirty="0" smtClean="0">
                <a:ea typeface="ＭＳ Ｐゴシック" pitchFamily="34" charset="-128"/>
              </a:rPr>
              <a:t>How often did a user run the same query in a single days</a:t>
            </a:r>
          </a:p>
          <a:p>
            <a:pPr lvl="1"/>
            <a:r>
              <a:rPr lang="en-US" dirty="0" smtClean="0">
                <a:ea typeface="ＭＳ Ｐゴシック" pitchFamily="34" charset="-128"/>
              </a:rPr>
              <a:t>Have space to store </a:t>
            </a:r>
            <a:r>
              <a:rPr lang="en-US" b="1" dirty="0" smtClean="0">
                <a:ea typeface="ＭＳ Ｐゴシック" pitchFamily="34" charset="-128"/>
              </a:rPr>
              <a:t>1/10</a:t>
            </a:r>
            <a:r>
              <a:rPr lang="en-US" b="1" baseline="30000" dirty="0" smtClean="0">
                <a:ea typeface="ＭＳ Ｐゴシック" pitchFamily="34" charset="-128"/>
              </a:rPr>
              <a:t>th</a:t>
            </a:r>
            <a:r>
              <a:rPr lang="en-US" dirty="0" smtClean="0">
                <a:ea typeface="ＭＳ Ｐゴシック" pitchFamily="34" charset="-128"/>
              </a:rPr>
              <a:t> of query stream</a:t>
            </a:r>
          </a:p>
          <a:p>
            <a:r>
              <a:rPr lang="en-US" b="1" dirty="0" smtClean="0">
                <a:solidFill>
                  <a:srgbClr val="0000FF"/>
                </a:solidFill>
              </a:rPr>
              <a:t>Naïve solution:</a:t>
            </a:r>
          </a:p>
          <a:p>
            <a:pPr lvl="1"/>
            <a:r>
              <a:rPr lang="en-US" dirty="0" smtClean="0">
                <a:ea typeface="ＭＳ Ｐゴシック" pitchFamily="34" charset="-128"/>
              </a:rPr>
              <a:t>Generate a random integer in </a:t>
            </a:r>
            <a:r>
              <a:rPr lang="en-US" b="1" dirty="0" smtClean="0">
                <a:ea typeface="ＭＳ Ｐゴシック" pitchFamily="34" charset="-128"/>
              </a:rPr>
              <a:t>[0..9]</a:t>
            </a:r>
            <a:r>
              <a:rPr lang="en-US" dirty="0" smtClean="0">
                <a:ea typeface="ＭＳ Ｐゴシック" pitchFamily="34" charset="-128"/>
              </a:rPr>
              <a:t> for each query</a:t>
            </a:r>
          </a:p>
          <a:p>
            <a:pPr lvl="1"/>
            <a:r>
              <a:rPr lang="en-US" dirty="0" smtClean="0">
                <a:ea typeface="ＭＳ Ｐゴシック" pitchFamily="34" charset="-128"/>
              </a:rPr>
              <a:t>Store the query if the integer is </a:t>
            </a:r>
            <a:r>
              <a:rPr lang="en-US" b="1" dirty="0" smtClean="0">
                <a:ea typeface="ＭＳ Ｐゴシック" pitchFamily="34" charset="-128"/>
              </a:rPr>
              <a:t>0</a:t>
            </a:r>
            <a:r>
              <a:rPr lang="en-US" dirty="0" smtClean="0">
                <a:ea typeface="ＭＳ Ｐゴシック" pitchFamily="34" charset="-128"/>
              </a:rPr>
              <a:t>, otherwise discard  </a:t>
            </a:r>
          </a:p>
          <a:p>
            <a:endParaRPr lang="en-US" dirty="0" smtClean="0"/>
          </a:p>
        </p:txBody>
      </p:sp>
      <p:sp>
        <p:nvSpPr>
          <p:cNvPr id="25605"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5606" name="Slide Number Placeholder 5"/>
          <p:cNvSpPr>
            <a:spLocks noGrp="1"/>
          </p:cNvSpPr>
          <p:nvPr>
            <p:ph type="sldNum" sz="quarter" idx="12"/>
          </p:nvPr>
        </p:nvSpPr>
        <p:spPr bwMode="auto">
          <a:noFill/>
          <a:ln>
            <a:miter lim="800000"/>
            <a:headEnd/>
            <a:tailEnd/>
          </a:ln>
        </p:spPr>
        <p:txBody>
          <a:bodyPr/>
          <a:lstStyle/>
          <a:p>
            <a:fld id="{85F71D2B-DD3B-423F-828A-39E9CD946191}" type="slidenum">
              <a:rPr lang="en-US"/>
              <a:pPr/>
              <a:t>13</a:t>
            </a:fld>
            <a:endParaRPr lang="en-US"/>
          </a:p>
        </p:txBody>
      </p:sp>
    </p:spTree>
    <p:extLst>
      <p:ext uri="{BB962C8B-B14F-4D97-AF65-F5344CB8AC3E}">
        <p14:creationId xmlns:p14="http://schemas.microsoft.com/office/powerpoint/2010/main" val="31893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Problem with Naïve </a:t>
            </a:r>
            <a:r>
              <a:rPr lang="en-US" dirty="0" smtClean="0"/>
              <a:t>A</a:t>
            </a:r>
            <a:r>
              <a:rPr lang="en-US" dirty="0" smtClean="0">
                <a:ea typeface="+mj-ea"/>
              </a:rPr>
              <a:t>pproach</a:t>
            </a:r>
            <a:endParaRPr lang="en-US" dirty="0">
              <a:ea typeface="+mj-ea"/>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458200" cy="5562600"/>
              </a:xfrm>
            </p:spPr>
            <p:txBody>
              <a:bodyPr>
                <a:normAutofit fontScale="92500" lnSpcReduction="20000"/>
              </a:bodyPr>
              <a:lstStyle/>
              <a:p>
                <a:r>
                  <a:rPr lang="en-US" b="1" dirty="0" smtClean="0">
                    <a:solidFill>
                      <a:srgbClr val="FF0066"/>
                    </a:solidFill>
                  </a:rPr>
                  <a:t>Simple question: </a:t>
                </a:r>
                <a:r>
                  <a:rPr lang="en-US" b="1" dirty="0" smtClean="0">
                    <a:solidFill>
                      <a:srgbClr val="0000FF"/>
                    </a:solidFill>
                  </a:rPr>
                  <a:t>What fraction of queries by an average search engine user are duplicates?</a:t>
                </a:r>
              </a:p>
              <a:p>
                <a:pPr lvl="1"/>
                <a:r>
                  <a:rPr lang="en-US" dirty="0" smtClean="0">
                    <a:solidFill>
                      <a:srgbClr val="008000"/>
                    </a:solidFill>
                  </a:rPr>
                  <a:t>Suppose each user issues </a:t>
                </a:r>
                <a:r>
                  <a:rPr lang="en-US" b="1" i="1" dirty="0" smtClean="0">
                    <a:solidFill>
                      <a:srgbClr val="008000"/>
                    </a:solidFill>
                  </a:rPr>
                  <a:t>x</a:t>
                </a:r>
                <a:r>
                  <a:rPr lang="en-US" dirty="0" smtClean="0">
                    <a:solidFill>
                      <a:srgbClr val="008000"/>
                    </a:solidFill>
                  </a:rPr>
                  <a:t> queries once and </a:t>
                </a:r>
                <a:r>
                  <a:rPr lang="en-US" b="1" i="1" dirty="0" smtClean="0">
                    <a:solidFill>
                      <a:srgbClr val="008000"/>
                    </a:solidFill>
                  </a:rPr>
                  <a:t>d</a:t>
                </a:r>
                <a:r>
                  <a:rPr lang="en-US" dirty="0" smtClean="0">
                    <a:solidFill>
                      <a:srgbClr val="008000"/>
                    </a:solidFill>
                  </a:rPr>
                  <a:t> queries twice (total of </a:t>
                </a:r>
                <a:r>
                  <a:rPr lang="en-US" b="1" i="1" dirty="0" smtClean="0">
                    <a:solidFill>
                      <a:srgbClr val="008000"/>
                    </a:solidFill>
                  </a:rPr>
                  <a:t>x</a:t>
                </a:r>
                <a:r>
                  <a:rPr lang="en-US" b="1" dirty="0" smtClean="0">
                    <a:solidFill>
                      <a:srgbClr val="008000"/>
                    </a:solidFill>
                  </a:rPr>
                  <a:t>+2</a:t>
                </a:r>
                <a:r>
                  <a:rPr lang="en-US" b="1" i="1" dirty="0" smtClean="0">
                    <a:solidFill>
                      <a:srgbClr val="008000"/>
                    </a:solidFill>
                  </a:rPr>
                  <a:t>d</a:t>
                </a:r>
                <a:r>
                  <a:rPr lang="en-US" dirty="0" smtClean="0">
                    <a:solidFill>
                      <a:srgbClr val="008000"/>
                    </a:solidFill>
                  </a:rPr>
                  <a:t> queries)</a:t>
                </a:r>
              </a:p>
              <a:p>
                <a:pPr lvl="2"/>
                <a:r>
                  <a:rPr lang="en-US" b="1" dirty="0" smtClean="0">
                    <a:solidFill>
                      <a:srgbClr val="0000FF"/>
                    </a:solidFill>
                    <a:ea typeface="ＭＳ Ｐゴシック" pitchFamily="34" charset="-128"/>
                  </a:rPr>
                  <a:t>Correct answer:</a:t>
                </a:r>
                <a:r>
                  <a:rPr lang="en-US" dirty="0" smtClean="0">
                    <a:solidFill>
                      <a:srgbClr val="0000FF"/>
                    </a:solidFill>
                    <a:ea typeface="ＭＳ Ｐゴシック" pitchFamily="34" charset="-128"/>
                  </a:rPr>
                  <a:t> </a:t>
                </a:r>
                <a:r>
                  <a:rPr lang="en-US" b="1" i="1" dirty="0" smtClean="0">
                    <a:ea typeface="ＭＳ Ｐゴシック" pitchFamily="34" charset="-128"/>
                  </a:rPr>
                  <a:t>d</a:t>
                </a:r>
                <a:r>
                  <a:rPr lang="en-US" b="1" dirty="0" smtClean="0">
                    <a:ea typeface="ＭＳ Ｐゴシック" pitchFamily="34" charset="-128"/>
                  </a:rPr>
                  <a:t>/(</a:t>
                </a:r>
                <a:r>
                  <a:rPr lang="en-US" b="1" i="1" dirty="0" err="1" smtClean="0">
                    <a:ea typeface="ＭＳ Ｐゴシック" pitchFamily="34" charset="-128"/>
                  </a:rPr>
                  <a:t>x</a:t>
                </a:r>
                <a:r>
                  <a:rPr lang="en-US" b="1" dirty="0" err="1" smtClean="0">
                    <a:ea typeface="ＭＳ Ｐゴシック" pitchFamily="34" charset="-128"/>
                  </a:rPr>
                  <a:t>+</a:t>
                </a:r>
                <a:r>
                  <a:rPr lang="en-US" b="1" i="1" dirty="0" err="1" smtClean="0">
                    <a:ea typeface="ＭＳ Ｐゴシック" pitchFamily="34" charset="-128"/>
                  </a:rPr>
                  <a:t>d</a:t>
                </a:r>
                <a:r>
                  <a:rPr lang="en-US" b="1" dirty="0" smtClean="0">
                    <a:ea typeface="ＭＳ Ｐゴシック" pitchFamily="34" charset="-128"/>
                  </a:rPr>
                  <a:t>)</a:t>
                </a:r>
              </a:p>
              <a:p>
                <a:pPr lvl="1"/>
                <a:r>
                  <a:rPr lang="en-US" b="1" dirty="0" smtClean="0">
                    <a:ea typeface="ＭＳ Ｐゴシック" pitchFamily="34" charset="-128"/>
                  </a:rPr>
                  <a:t>Proposed solution: </a:t>
                </a:r>
                <a:r>
                  <a:rPr lang="en-US" b="1" dirty="0" smtClean="0">
                    <a:solidFill>
                      <a:srgbClr val="FF0066"/>
                    </a:solidFill>
                    <a:ea typeface="ＭＳ Ｐゴシック" pitchFamily="34" charset="-128"/>
                  </a:rPr>
                  <a:t>We keep 10% of the queries</a:t>
                </a:r>
              </a:p>
              <a:p>
                <a:pPr lvl="2"/>
                <a:r>
                  <a:rPr lang="en-US" dirty="0" smtClean="0">
                    <a:ea typeface="ＭＳ Ｐゴシック" pitchFamily="34" charset="-128"/>
                  </a:rPr>
                  <a:t>Sample will contain </a:t>
                </a:r>
                <a:r>
                  <a:rPr lang="en-US" b="1" i="1" dirty="0" smtClean="0">
                    <a:ea typeface="ＭＳ Ｐゴシック" pitchFamily="34" charset="-128"/>
                  </a:rPr>
                  <a:t>x</a:t>
                </a:r>
                <a:r>
                  <a:rPr lang="en-US" b="1" dirty="0" smtClean="0">
                    <a:ea typeface="ＭＳ Ｐゴシック" pitchFamily="34" charset="-128"/>
                  </a:rPr>
                  <a:t>/10</a:t>
                </a:r>
                <a:r>
                  <a:rPr lang="en-US" dirty="0" smtClean="0">
                    <a:ea typeface="ＭＳ Ｐゴシック" pitchFamily="34" charset="-128"/>
                  </a:rPr>
                  <a:t> of the singleton queries and </a:t>
                </a:r>
                <a:br>
                  <a:rPr lang="en-US" dirty="0" smtClean="0">
                    <a:ea typeface="ＭＳ Ｐゴシック" pitchFamily="34" charset="-128"/>
                  </a:rPr>
                </a:br>
                <a:r>
                  <a:rPr lang="en-US" b="1" dirty="0" smtClean="0">
                    <a:ea typeface="ＭＳ Ｐゴシック" pitchFamily="34" charset="-128"/>
                  </a:rPr>
                  <a:t>2</a:t>
                </a:r>
                <a:r>
                  <a:rPr lang="en-US" b="1" i="1" dirty="0" smtClean="0">
                    <a:ea typeface="ＭＳ Ｐゴシック" pitchFamily="34" charset="-128"/>
                  </a:rPr>
                  <a:t>d</a:t>
                </a:r>
                <a:r>
                  <a:rPr lang="en-US" b="1" dirty="0" smtClean="0">
                    <a:ea typeface="ＭＳ Ｐゴシック" pitchFamily="34" charset="-128"/>
                  </a:rPr>
                  <a:t>/10</a:t>
                </a:r>
                <a:r>
                  <a:rPr lang="en-US" dirty="0" smtClean="0">
                    <a:ea typeface="ＭＳ Ｐゴシック" pitchFamily="34" charset="-128"/>
                  </a:rPr>
                  <a:t> of the duplicate queries at least once</a:t>
                </a:r>
              </a:p>
              <a:p>
                <a:pPr lvl="2"/>
                <a:r>
                  <a:rPr lang="en-US" dirty="0" smtClean="0">
                    <a:ea typeface="ＭＳ Ｐゴシック" pitchFamily="34" charset="-128"/>
                  </a:rPr>
                  <a:t>But only </a:t>
                </a:r>
                <a:r>
                  <a:rPr lang="en-US" b="1" i="1" dirty="0" smtClean="0">
                    <a:ea typeface="ＭＳ Ｐゴシック" pitchFamily="34" charset="-128"/>
                  </a:rPr>
                  <a:t>d</a:t>
                </a:r>
                <a:r>
                  <a:rPr lang="en-US" b="1" dirty="0" smtClean="0">
                    <a:ea typeface="ＭＳ Ｐゴシック" pitchFamily="34" charset="-128"/>
                  </a:rPr>
                  <a:t>/100</a:t>
                </a:r>
                <a:r>
                  <a:rPr lang="en-US" dirty="0" smtClean="0">
                    <a:ea typeface="ＭＳ Ｐゴシック" pitchFamily="34" charset="-128"/>
                  </a:rPr>
                  <a:t> pairs of duplicates</a:t>
                </a:r>
              </a:p>
              <a:p>
                <a:pPr lvl="3"/>
                <a:r>
                  <a:rPr lang="en-US" b="1" dirty="0" smtClean="0">
                    <a:ea typeface="ＭＳ Ｐゴシック" pitchFamily="34" charset="-128"/>
                  </a:rPr>
                  <a:t>d/100</a:t>
                </a:r>
                <a:r>
                  <a:rPr lang="en-US" dirty="0" smtClean="0">
                    <a:ea typeface="ＭＳ Ｐゴシック" pitchFamily="34" charset="-128"/>
                  </a:rPr>
                  <a:t> = </a:t>
                </a:r>
                <a:r>
                  <a:rPr lang="en-US" b="1" dirty="0" smtClean="0">
                    <a:ea typeface="ＭＳ Ｐゴシック" pitchFamily="34" charset="-128"/>
                  </a:rPr>
                  <a:t>1/10 ∙ 1/10 ∙ d</a:t>
                </a:r>
              </a:p>
              <a:p>
                <a:pPr lvl="2"/>
                <a:r>
                  <a:rPr lang="en-US" dirty="0" smtClean="0">
                    <a:ea typeface="ＭＳ Ｐゴシック" pitchFamily="34" charset="-128"/>
                  </a:rPr>
                  <a:t>Of </a:t>
                </a:r>
                <a:r>
                  <a:rPr lang="en-US" b="1" i="1" dirty="0" smtClean="0">
                    <a:ea typeface="ＭＳ Ｐゴシック" pitchFamily="34" charset="-128"/>
                  </a:rPr>
                  <a:t>d</a:t>
                </a:r>
                <a:r>
                  <a:rPr lang="en-US" dirty="0" smtClean="0">
                    <a:ea typeface="ＭＳ Ｐゴシック" pitchFamily="34" charset="-128"/>
                  </a:rPr>
                  <a:t> “duplicates” </a:t>
                </a:r>
                <a:r>
                  <a:rPr lang="en-US" b="1" i="1" dirty="0" smtClean="0">
                    <a:ea typeface="ＭＳ Ｐゴシック" pitchFamily="34" charset="-128"/>
                  </a:rPr>
                  <a:t>18d/100</a:t>
                </a:r>
                <a:r>
                  <a:rPr lang="en-US" dirty="0" smtClean="0">
                    <a:ea typeface="ＭＳ Ｐゴシック" pitchFamily="34" charset="-128"/>
                  </a:rPr>
                  <a:t> appear exactly once</a:t>
                </a:r>
              </a:p>
              <a:p>
                <a:pPr lvl="3"/>
                <a:r>
                  <a:rPr lang="en-US" b="1" dirty="0" smtClean="0">
                    <a:ea typeface="ＭＳ Ｐゴシック" pitchFamily="34" charset="-128"/>
                  </a:rPr>
                  <a:t>18d/100 = ((</a:t>
                </a:r>
                <a:r>
                  <a:rPr lang="en-US" b="1" dirty="0">
                    <a:ea typeface="ＭＳ Ｐゴシック" pitchFamily="34" charset="-128"/>
                  </a:rPr>
                  <a:t>1/10 ∙ 9/10</a:t>
                </a:r>
                <a:r>
                  <a:rPr lang="en-US" b="1" dirty="0" smtClean="0">
                    <a:ea typeface="ＭＳ Ｐゴシック" pitchFamily="34" charset="-128"/>
                  </a:rPr>
                  <a:t>)+(</a:t>
                </a:r>
                <a:r>
                  <a:rPr lang="en-US" b="1" dirty="0">
                    <a:ea typeface="ＭＳ Ｐゴシック" pitchFamily="34" charset="-128"/>
                  </a:rPr>
                  <a:t>9/10 ∙ 1/10)) ∙ d</a:t>
                </a:r>
                <a:endParaRPr lang="en-US" b="1" dirty="0" smtClean="0">
                  <a:ea typeface="ＭＳ Ｐゴシック" pitchFamily="34" charset="-128"/>
                </a:endParaRPr>
              </a:p>
              <a:p>
                <a:pPr lvl="1"/>
                <a:r>
                  <a:rPr lang="en-US" b="1" dirty="0" smtClean="0">
                    <a:solidFill>
                      <a:srgbClr val="D60093"/>
                    </a:solidFill>
                    <a:ea typeface="ＭＳ Ｐゴシック" pitchFamily="34" charset="-128"/>
                  </a:rPr>
                  <a:t>So the sample-based answer is </a:t>
                </a:r>
                <a14:m>
                  <m:oMath xmlns:m="http://schemas.openxmlformats.org/officeDocument/2006/math">
                    <m:f>
                      <m:fPr>
                        <m:ctrlPr>
                          <a:rPr lang="en-US" b="0" i="1" dirty="0" smtClean="0">
                            <a:solidFill>
                              <a:srgbClr val="0000FF"/>
                            </a:solidFill>
                            <a:latin typeface="Cambria Math" charset="0"/>
                            <a:ea typeface="ＭＳ Ｐゴシック" pitchFamily="34" charset="-128"/>
                          </a:rPr>
                        </m:ctrlPr>
                      </m:fPr>
                      <m:num>
                        <m:f>
                          <m:fPr>
                            <m:ctrlPr>
                              <a:rPr lang="en-US" b="0" i="1" dirty="0" smtClean="0">
                                <a:solidFill>
                                  <a:srgbClr val="0000FF"/>
                                </a:solidFill>
                                <a:latin typeface="Cambria Math" charset="0"/>
                                <a:ea typeface="ＭＳ Ｐゴシック" pitchFamily="34" charset="-128"/>
                              </a:rPr>
                            </m:ctrlPr>
                          </m:fPr>
                          <m:num>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num>
                      <m:den>
                        <m:f>
                          <m:fPr>
                            <m:ctrlPr>
                              <a:rPr lang="en-US" b="0" i="1" dirty="0" smtClean="0">
                                <a:solidFill>
                                  <a:srgbClr val="0000FF"/>
                                </a:solidFill>
                                <a:latin typeface="Cambria Math" charset="0"/>
                                <a:ea typeface="ＭＳ Ｐゴシック" pitchFamily="34" charset="-128"/>
                              </a:rPr>
                            </m:ctrlPr>
                          </m:fPr>
                          <m:num>
                            <m:r>
                              <a:rPr lang="en-US" b="0" i="1" dirty="0" smtClean="0">
                                <a:solidFill>
                                  <a:srgbClr val="0000FF"/>
                                </a:solidFill>
                                <a:latin typeface="Cambria Math"/>
                                <a:ea typeface="ＭＳ Ｐゴシック" pitchFamily="34" charset="-128"/>
                              </a:rPr>
                              <m:t>𝑥</m:t>
                            </m:r>
                          </m:num>
                          <m:den>
                            <m:r>
                              <a:rPr lang="en-US" b="0" i="1" dirty="0" smtClean="0">
                                <a:solidFill>
                                  <a:srgbClr val="0000FF"/>
                                </a:solidFill>
                                <a:latin typeface="Cambria Math"/>
                                <a:ea typeface="ＭＳ Ｐゴシック" pitchFamily="34" charset="-128"/>
                              </a:rPr>
                              <m:t>10</m:t>
                            </m:r>
                          </m:den>
                        </m:f>
                        <m:r>
                          <a:rPr lang="en-US" b="0" i="1" dirty="0" smtClean="0">
                            <a:solidFill>
                              <a:srgbClr val="0000FF"/>
                            </a:solidFill>
                            <a:latin typeface="Cambria Math"/>
                            <a:ea typeface="ＭＳ Ｐゴシック" pitchFamily="34" charset="-128"/>
                          </a:rPr>
                          <m:t>+</m:t>
                        </m:r>
                        <m:f>
                          <m:fPr>
                            <m:ctrlPr>
                              <a:rPr lang="en-US" b="0" i="1" dirty="0" smtClean="0">
                                <a:solidFill>
                                  <a:srgbClr val="0000FF"/>
                                </a:solidFill>
                                <a:latin typeface="Cambria Math" charset="0"/>
                                <a:ea typeface="ＭＳ Ｐゴシック" pitchFamily="34" charset="-128"/>
                              </a:rPr>
                            </m:ctrlPr>
                          </m:fPr>
                          <m:num>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r>
                          <a:rPr lang="en-US" b="0" i="1" dirty="0" smtClean="0">
                            <a:solidFill>
                              <a:srgbClr val="0000FF"/>
                            </a:solidFill>
                            <a:latin typeface="Cambria Math"/>
                            <a:ea typeface="ＭＳ Ｐゴシック" pitchFamily="34" charset="-128"/>
                          </a:rPr>
                          <m:t>+</m:t>
                        </m:r>
                        <m:f>
                          <m:fPr>
                            <m:ctrlPr>
                              <a:rPr lang="en-US" b="0" i="1" dirty="0" smtClean="0">
                                <a:solidFill>
                                  <a:srgbClr val="0000FF"/>
                                </a:solidFill>
                                <a:latin typeface="Cambria Math" charset="0"/>
                                <a:ea typeface="ＭＳ Ｐゴシック" pitchFamily="34" charset="-128"/>
                              </a:rPr>
                            </m:ctrlPr>
                          </m:fPr>
                          <m:num>
                            <m:r>
                              <a:rPr lang="en-US" b="0" i="1" dirty="0" smtClean="0">
                                <a:solidFill>
                                  <a:srgbClr val="0000FF"/>
                                </a:solidFill>
                                <a:latin typeface="Cambria Math"/>
                                <a:ea typeface="ＭＳ Ｐゴシック" pitchFamily="34" charset="-128"/>
                              </a:rPr>
                              <m:t>18</m:t>
                            </m:r>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den>
                    </m:f>
                    <m:r>
                      <a:rPr lang="en-US" b="0" i="0" dirty="0" smtClean="0">
                        <a:solidFill>
                          <a:srgbClr val="0000FF"/>
                        </a:solidFill>
                        <a:latin typeface="Cambria Math"/>
                        <a:ea typeface="ＭＳ Ｐゴシック" pitchFamily="34" charset="-128"/>
                      </a:rPr>
                      <m:t>=</m:t>
                    </m:r>
                    <m:f>
                      <m:fPr>
                        <m:ctrlPr>
                          <a:rPr lang="en-US" b="1" i="1" dirty="0" smtClean="0">
                            <a:solidFill>
                              <a:srgbClr val="0000FF"/>
                            </a:solidFill>
                            <a:latin typeface="Cambria Math" charset="0"/>
                            <a:ea typeface="ＭＳ Ｐゴシック" pitchFamily="34" charset="-128"/>
                          </a:rPr>
                        </m:ctrlPr>
                      </m:fPr>
                      <m:num>
                        <m:r>
                          <a:rPr lang="en-US" b="1" i="1" dirty="0" smtClean="0">
                            <a:solidFill>
                              <a:srgbClr val="0000FF"/>
                            </a:solidFill>
                            <a:latin typeface="Cambria Math"/>
                            <a:ea typeface="ＭＳ Ｐゴシック" pitchFamily="34" charset="-128"/>
                          </a:rPr>
                          <m:t>𝒅</m:t>
                        </m:r>
                      </m:num>
                      <m:den>
                        <m:r>
                          <a:rPr lang="en-US" b="1" i="1" dirty="0" smtClean="0">
                            <a:solidFill>
                              <a:srgbClr val="0000FF"/>
                            </a:solidFill>
                            <a:latin typeface="Cambria Math"/>
                            <a:ea typeface="ＭＳ Ｐゴシック" pitchFamily="34" charset="-128"/>
                          </a:rPr>
                          <m:t>𝟏𝟎</m:t>
                        </m:r>
                        <m:r>
                          <a:rPr lang="en-US" b="1" i="1" dirty="0" smtClean="0">
                            <a:solidFill>
                              <a:srgbClr val="0000FF"/>
                            </a:solidFill>
                            <a:latin typeface="Cambria Math"/>
                            <a:ea typeface="ＭＳ Ｐゴシック" pitchFamily="34" charset="-128"/>
                          </a:rPr>
                          <m:t>𝒙</m:t>
                        </m:r>
                        <m:r>
                          <a:rPr lang="en-US" b="1" i="1" dirty="0" smtClean="0">
                            <a:solidFill>
                              <a:srgbClr val="0000FF"/>
                            </a:solidFill>
                            <a:latin typeface="Cambria Math"/>
                            <a:ea typeface="ＭＳ Ｐゴシック" pitchFamily="34" charset="-128"/>
                          </a:rPr>
                          <m:t>+</m:t>
                        </m:r>
                        <m:r>
                          <a:rPr lang="en-US" b="1" i="1" dirty="0" smtClean="0">
                            <a:solidFill>
                              <a:srgbClr val="0000FF"/>
                            </a:solidFill>
                            <a:latin typeface="Cambria Math"/>
                            <a:ea typeface="ＭＳ Ｐゴシック" pitchFamily="34" charset="-128"/>
                          </a:rPr>
                          <m:t>𝟏𝟗</m:t>
                        </m:r>
                        <m:r>
                          <a:rPr lang="en-US" b="1" i="1" dirty="0" smtClean="0">
                            <a:solidFill>
                              <a:srgbClr val="0000FF"/>
                            </a:solidFill>
                            <a:latin typeface="Cambria Math"/>
                            <a:ea typeface="ＭＳ Ｐゴシック" pitchFamily="34" charset="-128"/>
                          </a:rPr>
                          <m:t>𝒅</m:t>
                        </m:r>
                      </m:den>
                    </m:f>
                  </m:oMath>
                </a14:m>
                <a:endParaRPr lang="en-US" b="1" dirty="0" smtClean="0">
                  <a:solidFill>
                    <a:srgbClr val="0000FF"/>
                  </a:solidFill>
                  <a:ea typeface="ＭＳ Ｐゴシック" pitchFamily="34" charset="-12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458200" cy="5562600"/>
              </a:xfrm>
              <a:blipFill rotWithShape="1">
                <a:blip r:embed="rId3"/>
                <a:stretch>
                  <a:fillRect t="-2083"/>
                </a:stretch>
              </a:blipFill>
            </p:spPr>
            <p:txBody>
              <a:bodyPr/>
              <a:lstStyle/>
              <a:p>
                <a:r>
                  <a:rPr lang="en-US">
                    <a:noFill/>
                  </a:rPr>
                  <a:t> </a:t>
                </a:r>
              </a:p>
            </p:txBody>
          </p:sp>
        </mc:Fallback>
      </mc:AlternateContent>
      <p:sp>
        <p:nvSpPr>
          <p:cNvPr id="26629"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6630" name="Slide Number Placeholder 5"/>
          <p:cNvSpPr>
            <a:spLocks noGrp="1"/>
          </p:cNvSpPr>
          <p:nvPr>
            <p:ph type="sldNum" sz="quarter" idx="12"/>
          </p:nvPr>
        </p:nvSpPr>
        <p:spPr bwMode="auto">
          <a:noFill/>
          <a:ln>
            <a:miter lim="800000"/>
            <a:headEnd/>
            <a:tailEnd/>
          </a:ln>
        </p:spPr>
        <p:txBody>
          <a:bodyPr/>
          <a:lstStyle/>
          <a:p>
            <a:fld id="{98E6BFDC-6A93-4FDB-88E4-222467317FCC}" type="slidenum">
              <a:rPr lang="en-US"/>
              <a:pPr/>
              <a:t>14</a:t>
            </a:fld>
            <a:endParaRPr lang="en-US"/>
          </a:p>
        </p:txBody>
      </p:sp>
    </p:spTree>
    <p:extLst>
      <p:ext uri="{BB962C8B-B14F-4D97-AF65-F5344CB8AC3E}">
        <p14:creationId xmlns:p14="http://schemas.microsoft.com/office/powerpoint/2010/main" val="73274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Solution: Sample Users</a:t>
            </a:r>
            <a:endParaRPr lang="en-US" dirty="0">
              <a:ea typeface="+mj-ea"/>
            </a:endParaRPr>
          </a:p>
        </p:txBody>
      </p:sp>
      <p:sp>
        <p:nvSpPr>
          <p:cNvPr id="27651" name="Content Placeholder 2"/>
          <p:cNvSpPr>
            <a:spLocks noGrp="1"/>
          </p:cNvSpPr>
          <p:nvPr>
            <p:ph idx="1"/>
          </p:nvPr>
        </p:nvSpPr>
        <p:spPr/>
        <p:txBody>
          <a:bodyPr/>
          <a:lstStyle/>
          <a:p>
            <a:pPr marL="118872" indent="0">
              <a:buNone/>
            </a:pPr>
            <a:r>
              <a:rPr lang="en-US" b="1" dirty="0" smtClean="0">
                <a:solidFill>
                  <a:srgbClr val="008000"/>
                </a:solidFill>
              </a:rPr>
              <a:t>Solution:</a:t>
            </a:r>
          </a:p>
          <a:p>
            <a:r>
              <a:rPr lang="en-US" dirty="0" smtClean="0"/>
              <a:t>Pick </a:t>
            </a:r>
            <a:r>
              <a:rPr lang="en-US" b="1" dirty="0" smtClean="0"/>
              <a:t>1/10</a:t>
            </a:r>
            <a:r>
              <a:rPr lang="en-US" b="1" baseline="30000" dirty="0" smtClean="0"/>
              <a:t>th</a:t>
            </a:r>
            <a:r>
              <a:rPr lang="en-US" dirty="0" smtClean="0"/>
              <a:t> of </a:t>
            </a:r>
            <a:r>
              <a:rPr lang="en-US" b="1" dirty="0" smtClean="0">
                <a:solidFill>
                  <a:srgbClr val="D60093"/>
                </a:solidFill>
              </a:rPr>
              <a:t>users</a:t>
            </a:r>
            <a:r>
              <a:rPr lang="en-US" dirty="0" smtClean="0">
                <a:solidFill>
                  <a:srgbClr val="D60093"/>
                </a:solidFill>
              </a:rPr>
              <a:t> </a:t>
            </a:r>
            <a:r>
              <a:rPr lang="en-US" dirty="0" smtClean="0"/>
              <a:t>and take all their </a:t>
            </a:r>
            <a:br>
              <a:rPr lang="en-US" dirty="0" smtClean="0"/>
            </a:br>
            <a:r>
              <a:rPr lang="en-US" dirty="0" smtClean="0"/>
              <a:t>searches in the sample</a:t>
            </a:r>
          </a:p>
          <a:p>
            <a:pPr lvl="8"/>
            <a:endParaRPr lang="en-US" dirty="0" smtClean="0"/>
          </a:p>
          <a:p>
            <a:r>
              <a:rPr lang="en-US" dirty="0" smtClean="0"/>
              <a:t>Use a hash function that hashes the </a:t>
            </a:r>
            <a:br>
              <a:rPr lang="en-US" dirty="0" smtClean="0"/>
            </a:br>
            <a:r>
              <a:rPr lang="en-US" dirty="0" smtClean="0"/>
              <a:t>user name or user id uniformly into 10 buckets</a:t>
            </a:r>
          </a:p>
          <a:p>
            <a:pPr>
              <a:buFont typeface="Wingdings 2" pitchFamily="18" charset="2"/>
              <a:buNone/>
            </a:pPr>
            <a:endParaRPr lang="en-US" dirty="0" smtClean="0"/>
          </a:p>
        </p:txBody>
      </p:sp>
      <p:sp>
        <p:nvSpPr>
          <p:cNvPr id="27653"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7654" name="Slide Number Placeholder 5"/>
          <p:cNvSpPr>
            <a:spLocks noGrp="1"/>
          </p:cNvSpPr>
          <p:nvPr>
            <p:ph type="sldNum" sz="quarter" idx="12"/>
          </p:nvPr>
        </p:nvSpPr>
        <p:spPr bwMode="auto">
          <a:noFill/>
          <a:ln>
            <a:miter lim="800000"/>
            <a:headEnd/>
            <a:tailEnd/>
          </a:ln>
        </p:spPr>
        <p:txBody>
          <a:bodyPr/>
          <a:lstStyle/>
          <a:p>
            <a:fld id="{BE4319D2-5152-45DB-A712-F2C46AA8F530}" type="slidenum">
              <a:rPr lang="en-US"/>
              <a:pPr/>
              <a:t>15</a:t>
            </a:fld>
            <a:endParaRPr lang="en-US"/>
          </a:p>
        </p:txBody>
      </p:sp>
    </p:spTree>
    <p:extLst>
      <p:ext uri="{BB962C8B-B14F-4D97-AF65-F5344CB8AC3E}">
        <p14:creationId xmlns:p14="http://schemas.microsoft.com/office/powerpoint/2010/main" val="536290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Generalized Solution</a:t>
            </a:r>
            <a:endParaRPr lang="en-US" dirty="0">
              <a:ea typeface="+mj-ea"/>
            </a:endParaRPr>
          </a:p>
        </p:txBody>
      </p:sp>
      <p:sp>
        <p:nvSpPr>
          <p:cNvPr id="28675" name="Content Placeholder 2"/>
          <p:cNvSpPr>
            <a:spLocks noGrp="1"/>
          </p:cNvSpPr>
          <p:nvPr>
            <p:ph idx="1"/>
          </p:nvPr>
        </p:nvSpPr>
        <p:spPr/>
        <p:txBody>
          <a:bodyPr/>
          <a:lstStyle/>
          <a:p>
            <a:r>
              <a:rPr lang="en-US" b="1" dirty="0" smtClean="0">
                <a:solidFill>
                  <a:srgbClr val="0000FF"/>
                </a:solidFill>
              </a:rPr>
              <a:t>Stream of tuples with keys:</a:t>
            </a:r>
          </a:p>
          <a:p>
            <a:pPr lvl="1"/>
            <a:r>
              <a:rPr lang="en-US" dirty="0" smtClean="0">
                <a:ea typeface="ＭＳ Ｐゴシック" pitchFamily="34" charset="-128"/>
              </a:rPr>
              <a:t>Key is some subset of each </a:t>
            </a:r>
            <a:r>
              <a:rPr lang="en-US" dirty="0" err="1" smtClean="0">
                <a:ea typeface="ＭＳ Ｐゴシック" pitchFamily="34" charset="-128"/>
              </a:rPr>
              <a:t>tuple’s</a:t>
            </a:r>
            <a:r>
              <a:rPr lang="en-US" dirty="0" smtClean="0">
                <a:ea typeface="ＭＳ Ｐゴシック" pitchFamily="34" charset="-128"/>
              </a:rPr>
              <a:t> components</a:t>
            </a:r>
          </a:p>
          <a:p>
            <a:pPr lvl="2"/>
            <a:r>
              <a:rPr lang="en-US" dirty="0" smtClean="0">
                <a:ea typeface="ＭＳ Ｐゴシック" pitchFamily="34" charset="-128"/>
              </a:rPr>
              <a:t>e.g., </a:t>
            </a:r>
            <a:r>
              <a:rPr lang="en-US" dirty="0" err="1" smtClean="0">
                <a:ea typeface="ＭＳ Ｐゴシック" pitchFamily="34" charset="-128"/>
              </a:rPr>
              <a:t>tuple</a:t>
            </a:r>
            <a:r>
              <a:rPr lang="en-US" dirty="0" smtClean="0">
                <a:ea typeface="ＭＳ Ｐゴシック" pitchFamily="34" charset="-128"/>
              </a:rPr>
              <a:t> is (user, search, time); key is </a:t>
            </a:r>
            <a:r>
              <a:rPr lang="en-US" b="1" dirty="0" smtClean="0">
                <a:solidFill>
                  <a:srgbClr val="0000FF"/>
                </a:solidFill>
                <a:ea typeface="ＭＳ Ｐゴシック" pitchFamily="34" charset="-128"/>
              </a:rPr>
              <a:t>user</a:t>
            </a:r>
          </a:p>
          <a:p>
            <a:pPr lvl="1"/>
            <a:r>
              <a:rPr lang="en-US" dirty="0" smtClean="0">
                <a:ea typeface="ＭＳ Ｐゴシック" pitchFamily="34" charset="-128"/>
              </a:rPr>
              <a:t>Choice of key depends on application</a:t>
            </a:r>
          </a:p>
          <a:p>
            <a:pPr lvl="8"/>
            <a:endParaRPr lang="en-US" dirty="0" smtClean="0">
              <a:ea typeface="ＭＳ Ｐゴシック" pitchFamily="34" charset="-128"/>
            </a:endParaRPr>
          </a:p>
          <a:p>
            <a:r>
              <a:rPr lang="en-US" b="1" dirty="0" smtClean="0">
                <a:solidFill>
                  <a:srgbClr val="FF0066"/>
                </a:solidFill>
              </a:rPr>
              <a:t>To get a sample of </a:t>
            </a:r>
            <a:r>
              <a:rPr lang="en-US" b="1" i="1" dirty="0" smtClean="0">
                <a:solidFill>
                  <a:srgbClr val="FF0066"/>
                </a:solidFill>
              </a:rPr>
              <a:t>a/b </a:t>
            </a:r>
            <a:r>
              <a:rPr lang="en-US" b="1" dirty="0" smtClean="0">
                <a:solidFill>
                  <a:srgbClr val="FF0066"/>
                </a:solidFill>
              </a:rPr>
              <a:t>fraction of the stream:</a:t>
            </a:r>
          </a:p>
          <a:p>
            <a:pPr lvl="1"/>
            <a:r>
              <a:rPr lang="en-US" dirty="0" smtClean="0">
                <a:ea typeface="ＭＳ Ｐゴシック" pitchFamily="34" charset="-128"/>
              </a:rPr>
              <a:t>Hash each </a:t>
            </a:r>
            <a:r>
              <a:rPr lang="en-US" dirty="0" err="1" smtClean="0">
                <a:ea typeface="ＭＳ Ｐゴシック" pitchFamily="34" charset="-128"/>
              </a:rPr>
              <a:t>tuple’s</a:t>
            </a:r>
            <a:r>
              <a:rPr lang="en-US" dirty="0" smtClean="0">
                <a:ea typeface="ＭＳ Ｐゴシック" pitchFamily="34" charset="-128"/>
              </a:rPr>
              <a:t> key uniformly into </a:t>
            </a:r>
            <a:r>
              <a:rPr lang="en-US" b="1" i="1" dirty="0" smtClean="0">
                <a:ea typeface="ＭＳ Ｐゴシック" pitchFamily="34" charset="-128"/>
              </a:rPr>
              <a:t>b</a:t>
            </a:r>
            <a:r>
              <a:rPr lang="en-US" dirty="0" smtClean="0">
                <a:ea typeface="ＭＳ Ｐゴシック" pitchFamily="34" charset="-128"/>
              </a:rPr>
              <a:t> buckets</a:t>
            </a:r>
          </a:p>
          <a:p>
            <a:pPr lvl="1"/>
            <a:r>
              <a:rPr lang="en-US" dirty="0" smtClean="0">
                <a:ea typeface="ＭＳ Ｐゴシック" pitchFamily="34" charset="-128"/>
              </a:rPr>
              <a:t>Pick the </a:t>
            </a:r>
            <a:r>
              <a:rPr lang="en-US" dirty="0" err="1" smtClean="0">
                <a:ea typeface="ＭＳ Ｐゴシック" pitchFamily="34" charset="-128"/>
              </a:rPr>
              <a:t>tuple</a:t>
            </a:r>
            <a:r>
              <a:rPr lang="en-US" dirty="0" smtClean="0">
                <a:ea typeface="ＭＳ Ｐゴシック" pitchFamily="34" charset="-128"/>
              </a:rPr>
              <a:t> if its hash value is at most </a:t>
            </a:r>
            <a:r>
              <a:rPr lang="en-US" b="1" i="1" dirty="0" smtClean="0">
                <a:ea typeface="ＭＳ Ｐゴシック" pitchFamily="34" charset="-128"/>
              </a:rPr>
              <a:t>a</a:t>
            </a:r>
          </a:p>
          <a:p>
            <a:pPr>
              <a:buFont typeface="Wingdings 2" pitchFamily="18" charset="2"/>
              <a:buNone/>
            </a:pPr>
            <a:endParaRPr lang="en-US" dirty="0" smtClean="0"/>
          </a:p>
          <a:p>
            <a:pPr lvl="1"/>
            <a:endParaRPr lang="en-US" i="1" dirty="0" smtClean="0">
              <a:ea typeface="ＭＳ Ｐゴシック" pitchFamily="34" charset="-128"/>
            </a:endParaRPr>
          </a:p>
        </p:txBody>
      </p:sp>
      <p:sp>
        <p:nvSpPr>
          <p:cNvPr id="28677"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8678" name="Slide Number Placeholder 5"/>
          <p:cNvSpPr>
            <a:spLocks noGrp="1"/>
          </p:cNvSpPr>
          <p:nvPr>
            <p:ph type="sldNum" sz="quarter" idx="12"/>
          </p:nvPr>
        </p:nvSpPr>
        <p:spPr bwMode="auto">
          <a:noFill/>
          <a:ln>
            <a:miter lim="800000"/>
            <a:headEnd/>
            <a:tailEnd/>
          </a:ln>
        </p:spPr>
        <p:txBody>
          <a:bodyPr/>
          <a:lstStyle/>
          <a:p>
            <a:fld id="{3B327432-9684-4190-96C7-F87A95A6C6BC}" type="slidenum">
              <a:rPr lang="en-US"/>
              <a:pPr/>
              <a:t>16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946160038"/>
              </p:ext>
            </p:extLst>
          </p:nvPr>
        </p:nvGraphicFramePr>
        <p:xfrm>
          <a:off x="914400" y="5325070"/>
          <a:ext cx="6096000" cy="370840"/>
        </p:xfrm>
        <a:graphic>
          <a:graphicData uri="http://schemas.openxmlformats.org/drawingml/2006/table">
            <a:tbl>
              <a:tblPr>
                <a:tableStyleId>{D7AC3CCA-C797-4891-BE02-D94E43425B78}</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ln w="28575">
                          <a:solidFill>
                            <a:schemeClr val="tx1"/>
                          </a:solidFill>
                        </a:ln>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685800" y="5782270"/>
            <a:ext cx="8052204" cy="923330"/>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Hash table with </a:t>
            </a:r>
            <a:r>
              <a:rPr lang="en-US" b="1" dirty="0" smtClean="0">
                <a:solidFill>
                  <a:srgbClr val="008000"/>
                </a:solidFill>
                <a:latin typeface="Arial" pitchFamily="34" charset="0"/>
                <a:cs typeface="Arial" pitchFamily="34" charset="0"/>
              </a:rPr>
              <a:t>b</a:t>
            </a:r>
            <a:r>
              <a:rPr lang="en-US" dirty="0" smtClean="0">
                <a:solidFill>
                  <a:srgbClr val="008000"/>
                </a:solidFill>
                <a:latin typeface="Arial" pitchFamily="34" charset="0"/>
                <a:cs typeface="Arial" pitchFamily="34" charset="0"/>
              </a:rPr>
              <a:t> buckets, pick the tuple if its hash value is at most </a:t>
            </a:r>
            <a:r>
              <a:rPr lang="en-US" b="1" dirty="0" smtClean="0">
                <a:solidFill>
                  <a:srgbClr val="008000"/>
                </a:solidFill>
                <a:latin typeface="Arial" pitchFamily="34" charset="0"/>
                <a:cs typeface="Arial" pitchFamily="34" charset="0"/>
              </a:rPr>
              <a:t>a.</a:t>
            </a:r>
          </a:p>
          <a:p>
            <a:r>
              <a:rPr lang="en-US" b="1" dirty="0" smtClean="0">
                <a:solidFill>
                  <a:srgbClr val="008000"/>
                </a:solidFill>
                <a:latin typeface="Arial" pitchFamily="34" charset="0"/>
                <a:cs typeface="Arial" pitchFamily="34" charset="0"/>
              </a:rPr>
              <a:t>How to generate a 30% sample?</a:t>
            </a:r>
            <a:r>
              <a:rPr lang="en-US" dirty="0" smtClean="0">
                <a:solidFill>
                  <a:srgbClr val="008000"/>
                </a:solidFill>
                <a:latin typeface="Arial" pitchFamily="34" charset="0"/>
                <a:cs typeface="Arial" pitchFamily="34" charset="0"/>
              </a:rPr>
              <a:t>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Hash into b=10 buckets, take the tuple if it hashes to one of the first 3 buckets</a:t>
            </a:r>
          </a:p>
        </p:txBody>
      </p:sp>
    </p:spTree>
    <p:extLst>
      <p:ext uri="{BB962C8B-B14F-4D97-AF65-F5344CB8AC3E}">
        <p14:creationId xmlns:p14="http://schemas.microsoft.com/office/powerpoint/2010/main" val="402396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smtClean="0"/>
              <a:t>Sampling from a Data Stream:</a:t>
            </a:r>
            <a:br>
              <a:rPr lang="en-US" dirty="0" smtClean="0"/>
            </a:br>
            <a:r>
              <a:rPr lang="en-US" dirty="0" smtClean="0"/>
              <a:t>Sampling a fixed-size sample</a:t>
            </a:r>
            <a:endParaRPr lang="en-US" dirty="0"/>
          </a:p>
        </p:txBody>
      </p:sp>
      <p:sp>
        <p:nvSpPr>
          <p:cNvPr id="8" name="Subtitle 7"/>
          <p:cNvSpPr>
            <a:spLocks noGrp="1"/>
          </p:cNvSpPr>
          <p:nvPr>
            <p:ph type="subTitle" idx="1"/>
          </p:nvPr>
        </p:nvSpPr>
        <p:spPr>
          <a:xfrm>
            <a:off x="762000" y="5257800"/>
            <a:ext cx="8077200" cy="1499616"/>
          </a:xfrm>
        </p:spPr>
        <p:txBody>
          <a:bodyPr anchor="t">
            <a:normAutofit/>
          </a:bodyPr>
          <a:lstStyle/>
          <a:p>
            <a:r>
              <a:rPr lang="en-US" sz="3600" b="1" dirty="0" smtClean="0"/>
              <a:t>As the stream grows, the sample is of fixed size</a:t>
            </a:r>
            <a:endParaRPr lang="en-US" sz="3600" b="1" dirty="0"/>
          </a:p>
        </p:txBody>
      </p:sp>
      <p:sp>
        <p:nvSpPr>
          <p:cNvPr id="2" name="Rectangle 1"/>
          <p:cNvSpPr/>
          <p:nvPr/>
        </p:nvSpPr>
        <p:spPr>
          <a:xfrm>
            <a:off x="5257800" y="6019800"/>
            <a:ext cx="2667000" cy="304800"/>
          </a:xfrm>
          <a:prstGeom prst="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ectangle 4"/>
          <p:cNvSpPr/>
          <p:nvPr/>
        </p:nvSpPr>
        <p:spPr>
          <a:xfrm>
            <a:off x="4572000" y="6400800"/>
            <a:ext cx="3352800" cy="304800"/>
          </a:xfrm>
          <a:prstGeom prst="rect">
            <a:avLst/>
          </a:prstGeom>
          <a:ln w="38100">
            <a:solidFill>
              <a:srgbClr val="FFFF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11758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Maintaining a fixed-size sample</a:t>
            </a:r>
            <a:endParaRPr lang="en-US" dirty="0">
              <a:ea typeface="+mj-ea"/>
            </a:endParaRPr>
          </a:p>
        </p:txBody>
      </p:sp>
      <p:sp>
        <p:nvSpPr>
          <p:cNvPr id="29699" name="Content Placeholder 2"/>
          <p:cNvSpPr>
            <a:spLocks noGrp="1"/>
          </p:cNvSpPr>
          <p:nvPr>
            <p:ph idx="1"/>
          </p:nvPr>
        </p:nvSpPr>
        <p:spPr>
          <a:xfrm>
            <a:off x="457200" y="1295401"/>
            <a:ext cx="8686800" cy="3810000"/>
          </a:xfrm>
        </p:spPr>
        <p:txBody>
          <a:bodyPr>
            <a:normAutofit/>
          </a:bodyPr>
          <a:lstStyle/>
          <a:p>
            <a:r>
              <a:rPr lang="en-US" b="1" dirty="0">
                <a:solidFill>
                  <a:srgbClr val="FF0066"/>
                </a:solidFill>
              </a:rPr>
              <a:t>Problem </a:t>
            </a:r>
            <a:r>
              <a:rPr lang="en-US" b="1" dirty="0" smtClean="0">
                <a:solidFill>
                  <a:srgbClr val="FF0066"/>
                </a:solidFill>
              </a:rPr>
              <a:t>2: Fixed-size sample</a:t>
            </a:r>
            <a:endParaRPr lang="en-US" b="1" dirty="0">
              <a:solidFill>
                <a:srgbClr val="FF0066"/>
              </a:solidFill>
            </a:endParaRPr>
          </a:p>
          <a:p>
            <a:r>
              <a:rPr lang="en-US" b="1" dirty="0" smtClean="0">
                <a:solidFill>
                  <a:srgbClr val="0000FF"/>
                </a:solidFill>
              </a:rPr>
              <a:t>Suppose we need to maintain a random</a:t>
            </a:r>
            <a:br>
              <a:rPr lang="en-US" b="1" dirty="0" smtClean="0">
                <a:solidFill>
                  <a:srgbClr val="0000FF"/>
                </a:solidFill>
              </a:rPr>
            </a:br>
            <a:r>
              <a:rPr lang="en-US" b="1" dirty="0" smtClean="0">
                <a:solidFill>
                  <a:srgbClr val="0000FF"/>
                </a:solidFill>
              </a:rPr>
              <a:t>sample </a:t>
            </a:r>
            <a:r>
              <a:rPr lang="en-US" b="1" i="1" dirty="0" smtClean="0">
                <a:solidFill>
                  <a:srgbClr val="0000FF"/>
                </a:solidFill>
              </a:rPr>
              <a:t>S</a:t>
            </a:r>
            <a:r>
              <a:rPr lang="en-US" b="1" dirty="0" smtClean="0">
                <a:solidFill>
                  <a:srgbClr val="0000FF"/>
                </a:solidFill>
              </a:rPr>
              <a:t> of size exactly </a:t>
            </a:r>
            <a:r>
              <a:rPr lang="en-US" b="1" i="1" dirty="0" smtClean="0">
                <a:solidFill>
                  <a:srgbClr val="0000FF"/>
                </a:solidFill>
              </a:rPr>
              <a:t>s </a:t>
            </a:r>
            <a:r>
              <a:rPr lang="en-US" b="1" dirty="0" smtClean="0">
                <a:solidFill>
                  <a:srgbClr val="0000FF"/>
                </a:solidFill>
              </a:rPr>
              <a:t>tuples</a:t>
            </a:r>
          </a:p>
          <a:p>
            <a:pPr lvl="1"/>
            <a:r>
              <a:rPr lang="en-US" dirty="0" smtClean="0">
                <a:ea typeface="ＭＳ Ｐゴシック" pitchFamily="34" charset="-128"/>
              </a:rPr>
              <a:t>E.g., main memory size constraint</a:t>
            </a:r>
          </a:p>
          <a:p>
            <a:r>
              <a:rPr lang="en-US" b="1" dirty="0" smtClean="0">
                <a:solidFill>
                  <a:srgbClr val="008000"/>
                </a:solidFill>
              </a:rPr>
              <a:t>Why?</a:t>
            </a:r>
            <a:r>
              <a:rPr lang="en-US" dirty="0" smtClean="0">
                <a:solidFill>
                  <a:srgbClr val="008000"/>
                </a:solidFill>
              </a:rPr>
              <a:t> </a:t>
            </a:r>
            <a:r>
              <a:rPr lang="en-US" dirty="0" smtClean="0"/>
              <a:t>Don’t know length of stream in advance</a:t>
            </a:r>
          </a:p>
          <a:p>
            <a:r>
              <a:rPr lang="en-US" b="1" dirty="0" smtClean="0">
                <a:solidFill>
                  <a:srgbClr val="D60093"/>
                </a:solidFill>
              </a:rPr>
              <a:t>Suppose at time </a:t>
            </a:r>
            <a:r>
              <a:rPr lang="en-US" b="1" i="1" dirty="0" smtClean="0">
                <a:solidFill>
                  <a:srgbClr val="D60093"/>
                </a:solidFill>
              </a:rPr>
              <a:t>n</a:t>
            </a:r>
            <a:r>
              <a:rPr lang="en-US" b="1" dirty="0" smtClean="0">
                <a:solidFill>
                  <a:srgbClr val="D60093"/>
                </a:solidFill>
              </a:rPr>
              <a:t> we have seen </a:t>
            </a:r>
            <a:r>
              <a:rPr lang="en-US" b="1" i="1" dirty="0" smtClean="0">
                <a:solidFill>
                  <a:srgbClr val="D60093"/>
                </a:solidFill>
              </a:rPr>
              <a:t>n</a:t>
            </a:r>
            <a:r>
              <a:rPr lang="en-US" b="1" dirty="0" smtClean="0">
                <a:solidFill>
                  <a:srgbClr val="D60093"/>
                </a:solidFill>
              </a:rPr>
              <a:t> items</a:t>
            </a:r>
          </a:p>
          <a:p>
            <a:pPr lvl="1"/>
            <a:r>
              <a:rPr lang="en-US" b="1" dirty="0" smtClean="0">
                <a:solidFill>
                  <a:srgbClr val="D60093"/>
                </a:solidFill>
                <a:ea typeface="ＭＳ Ｐゴシック" pitchFamily="34" charset="-128"/>
              </a:rPr>
              <a:t>Each item is in the sample </a:t>
            </a:r>
            <a:r>
              <a:rPr lang="en-US" b="1" i="1" dirty="0" smtClean="0">
                <a:solidFill>
                  <a:srgbClr val="D60093"/>
                </a:solidFill>
                <a:ea typeface="ＭＳ Ｐゴシック" pitchFamily="34" charset="-128"/>
              </a:rPr>
              <a:t>S</a:t>
            </a:r>
            <a:r>
              <a:rPr lang="en-US" b="1" dirty="0" smtClean="0">
                <a:solidFill>
                  <a:srgbClr val="D60093"/>
                </a:solidFill>
                <a:ea typeface="ＭＳ Ｐゴシック" pitchFamily="34" charset="-128"/>
              </a:rPr>
              <a:t> with equal prob. </a:t>
            </a:r>
            <a:r>
              <a:rPr lang="en-US" b="1" i="1" dirty="0" smtClean="0">
                <a:solidFill>
                  <a:srgbClr val="D60093"/>
                </a:solidFill>
                <a:ea typeface="ＭＳ Ｐゴシック" pitchFamily="34" charset="-128"/>
              </a:rPr>
              <a:t>s/n</a:t>
            </a:r>
          </a:p>
          <a:p>
            <a:pPr lvl="1"/>
            <a:endParaRPr lang="en-US" dirty="0" smtClean="0">
              <a:ea typeface="ＭＳ Ｐゴシック" pitchFamily="34" charset="-128"/>
            </a:endParaRPr>
          </a:p>
        </p:txBody>
      </p:sp>
      <p:sp>
        <p:nvSpPr>
          <p:cNvPr id="29701"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9702" name="Slide Number Placeholder 5"/>
          <p:cNvSpPr>
            <a:spLocks noGrp="1"/>
          </p:cNvSpPr>
          <p:nvPr>
            <p:ph type="sldNum" sz="quarter" idx="12"/>
          </p:nvPr>
        </p:nvSpPr>
        <p:spPr bwMode="auto">
          <a:noFill/>
          <a:ln>
            <a:miter lim="800000"/>
            <a:headEnd/>
            <a:tailEnd/>
          </a:ln>
        </p:spPr>
        <p:txBody>
          <a:bodyPr/>
          <a:lstStyle/>
          <a:p>
            <a:fld id="{B4436852-1965-4142-AF0B-7B66A910AA29}" type="slidenum">
              <a:rPr lang="en-US"/>
              <a:pPr/>
              <a:t>18</a:t>
            </a:fld>
            <a:endParaRPr lang="en-US"/>
          </a:p>
        </p:txBody>
      </p:sp>
      <p:sp>
        <p:nvSpPr>
          <p:cNvPr id="7" name="TextBox 6"/>
          <p:cNvSpPr txBox="1"/>
          <p:nvPr/>
        </p:nvSpPr>
        <p:spPr>
          <a:xfrm>
            <a:off x="838200" y="4819471"/>
            <a:ext cx="8013732" cy="193899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How to think about the problem: say s = 2</a:t>
            </a:r>
          </a:p>
          <a:p>
            <a:r>
              <a:rPr lang="en-US" b="1" dirty="0" smtClean="0">
                <a:latin typeface="Arial" pitchFamily="34" charset="0"/>
                <a:cs typeface="Arial" pitchFamily="34" charset="0"/>
              </a:rPr>
              <a:t>Stream:</a:t>
            </a:r>
            <a:r>
              <a:rPr lang="en-US" dirty="0" smtClean="0">
                <a:latin typeface="Arial" pitchFamily="34" charset="0"/>
                <a:cs typeface="Arial" pitchFamily="34" charset="0"/>
              </a:rPr>
              <a:t> a x c y z k c d e g…</a:t>
            </a:r>
          </a:p>
          <a:p>
            <a:r>
              <a:rPr lang="en-US" dirty="0" smtClean="0">
                <a:latin typeface="Arial" pitchFamily="34" charset="0"/>
                <a:cs typeface="Arial" pitchFamily="34" charset="0"/>
              </a:rPr>
              <a:t>At </a:t>
            </a:r>
            <a:r>
              <a:rPr lang="en-US" b="1" dirty="0" smtClean="0">
                <a:solidFill>
                  <a:srgbClr val="008000"/>
                </a:solidFill>
                <a:latin typeface="Arial" pitchFamily="34" charset="0"/>
                <a:cs typeface="Arial" pitchFamily="34" charset="0"/>
              </a:rPr>
              <a:t>n= 5,</a:t>
            </a:r>
            <a:r>
              <a:rPr lang="en-US" dirty="0" smtClean="0">
                <a:latin typeface="Arial" pitchFamily="34" charset="0"/>
                <a:cs typeface="Arial" pitchFamily="34" charset="0"/>
              </a:rPr>
              <a:t> each of the first 5 tuples is included in the sample </a:t>
            </a:r>
            <a:r>
              <a:rPr lang="en-US" b="1" dirty="0" smtClean="0">
                <a:latin typeface="Arial" pitchFamily="34" charset="0"/>
                <a:cs typeface="Arial" pitchFamily="34" charset="0"/>
              </a:rPr>
              <a:t>S</a:t>
            </a:r>
            <a:r>
              <a:rPr lang="en-US" dirty="0" smtClean="0">
                <a:latin typeface="Arial" pitchFamily="34" charset="0"/>
                <a:cs typeface="Arial" pitchFamily="34" charset="0"/>
              </a:rPr>
              <a:t> with equal prob.</a:t>
            </a:r>
          </a:p>
          <a:p>
            <a:r>
              <a:rPr lang="en-US" dirty="0">
                <a:latin typeface="Arial" pitchFamily="34" charset="0"/>
                <a:cs typeface="Arial" pitchFamily="34" charset="0"/>
              </a:rPr>
              <a:t>At </a:t>
            </a:r>
            <a:r>
              <a:rPr lang="en-US" b="1" dirty="0" smtClean="0">
                <a:solidFill>
                  <a:srgbClr val="0000FF"/>
                </a:solidFill>
                <a:latin typeface="Arial" pitchFamily="34" charset="0"/>
                <a:cs typeface="Arial" pitchFamily="34" charset="0"/>
              </a:rPr>
              <a:t>n= 7,</a:t>
            </a:r>
            <a:r>
              <a:rPr lang="en-US" dirty="0" smtClean="0">
                <a:latin typeface="Arial" pitchFamily="34" charset="0"/>
                <a:cs typeface="Arial" pitchFamily="34" charset="0"/>
              </a:rPr>
              <a:t> each </a:t>
            </a:r>
            <a:r>
              <a:rPr lang="en-US" dirty="0">
                <a:latin typeface="Arial" pitchFamily="34" charset="0"/>
                <a:cs typeface="Arial" pitchFamily="34" charset="0"/>
              </a:rPr>
              <a:t>of </a:t>
            </a:r>
            <a:r>
              <a:rPr lang="en-US" dirty="0" smtClean="0">
                <a:latin typeface="Arial" pitchFamily="34" charset="0"/>
                <a:cs typeface="Arial" pitchFamily="34" charset="0"/>
              </a:rPr>
              <a:t>the first 7 tuples </a:t>
            </a:r>
            <a:r>
              <a:rPr lang="en-US" dirty="0">
                <a:latin typeface="Arial" pitchFamily="34" charset="0"/>
                <a:cs typeface="Arial" pitchFamily="34" charset="0"/>
              </a:rPr>
              <a:t>is included in the sample </a:t>
            </a:r>
            <a:r>
              <a:rPr lang="en-US" b="1" dirty="0" smtClean="0">
                <a:latin typeface="Arial" pitchFamily="34" charset="0"/>
                <a:cs typeface="Arial" pitchFamily="34" charset="0"/>
              </a:rPr>
              <a:t>S</a:t>
            </a:r>
            <a:r>
              <a:rPr lang="en-US" dirty="0" smtClean="0">
                <a:latin typeface="Arial" pitchFamily="34" charset="0"/>
                <a:cs typeface="Arial" pitchFamily="34" charset="0"/>
              </a:rPr>
              <a:t> with </a:t>
            </a:r>
            <a:r>
              <a:rPr lang="en-US" dirty="0">
                <a:latin typeface="Arial" pitchFamily="34" charset="0"/>
                <a:cs typeface="Arial" pitchFamily="34" charset="0"/>
              </a:rPr>
              <a:t>equal prob</a:t>
            </a:r>
            <a:r>
              <a:rPr lang="en-US" dirty="0" smtClean="0">
                <a:latin typeface="Arial" pitchFamily="34" charset="0"/>
                <a:cs typeface="Arial" pitchFamily="34" charset="0"/>
              </a:rPr>
              <a:t>.</a:t>
            </a:r>
          </a:p>
          <a:p>
            <a:r>
              <a:rPr lang="en-US" sz="2400" b="1" dirty="0" smtClean="0">
                <a:solidFill>
                  <a:srgbClr val="D60093"/>
                </a:solidFill>
                <a:latin typeface="Calibri" pitchFamily="34" charset="0"/>
                <a:cs typeface="Arial" pitchFamily="34" charset="0"/>
              </a:rPr>
              <a:t>Impractical solution would be to store all the </a:t>
            </a:r>
            <a:r>
              <a:rPr lang="en-US" sz="2400" b="1" i="1" dirty="0" smtClean="0">
                <a:solidFill>
                  <a:srgbClr val="D60093"/>
                </a:solidFill>
                <a:latin typeface="Calibri" pitchFamily="34" charset="0"/>
                <a:cs typeface="Arial" pitchFamily="34" charset="0"/>
              </a:rPr>
              <a:t>n</a:t>
            </a:r>
            <a:r>
              <a:rPr lang="en-US" sz="2400" b="1" dirty="0" smtClean="0">
                <a:solidFill>
                  <a:srgbClr val="D60093"/>
                </a:solidFill>
                <a:latin typeface="Calibri" pitchFamily="34" charset="0"/>
                <a:cs typeface="Arial" pitchFamily="34" charset="0"/>
              </a:rPr>
              <a:t> tuples seen </a:t>
            </a:r>
            <a:br>
              <a:rPr lang="en-US" sz="2400" b="1" dirty="0" smtClean="0">
                <a:solidFill>
                  <a:srgbClr val="D60093"/>
                </a:solidFill>
                <a:latin typeface="Calibri" pitchFamily="34" charset="0"/>
                <a:cs typeface="Arial" pitchFamily="34" charset="0"/>
              </a:rPr>
            </a:br>
            <a:r>
              <a:rPr lang="en-US" sz="2400" b="1" dirty="0" smtClean="0">
                <a:solidFill>
                  <a:srgbClr val="D60093"/>
                </a:solidFill>
                <a:latin typeface="Calibri" pitchFamily="34" charset="0"/>
                <a:cs typeface="Arial" pitchFamily="34" charset="0"/>
              </a:rPr>
              <a:t>so far and out of them pick </a:t>
            </a:r>
            <a:r>
              <a:rPr lang="en-US" sz="2400" b="1" i="1" dirty="0" smtClean="0">
                <a:solidFill>
                  <a:srgbClr val="D60093"/>
                </a:solidFill>
                <a:latin typeface="Calibri" pitchFamily="34" charset="0"/>
                <a:cs typeface="Arial" pitchFamily="34" charset="0"/>
              </a:rPr>
              <a:t>s</a:t>
            </a:r>
            <a:r>
              <a:rPr lang="en-US" sz="2400" b="1" dirty="0" smtClean="0">
                <a:solidFill>
                  <a:srgbClr val="D60093"/>
                </a:solidFill>
                <a:latin typeface="Calibri" pitchFamily="34" charset="0"/>
                <a:cs typeface="Arial" pitchFamily="34" charset="0"/>
              </a:rPr>
              <a:t> at random</a:t>
            </a:r>
          </a:p>
        </p:txBody>
      </p:sp>
      <p:sp>
        <p:nvSpPr>
          <p:cNvPr id="8" name="Right Bracket 7"/>
          <p:cNvSpPr/>
          <p:nvPr/>
        </p:nvSpPr>
        <p:spPr>
          <a:xfrm rot="5400000">
            <a:off x="2178843" y="4852698"/>
            <a:ext cx="185738" cy="914400"/>
          </a:xfrm>
          <a:prstGeom prst="rightBracket">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b="1" dirty="0"/>
          </a:p>
        </p:txBody>
      </p:sp>
      <p:sp>
        <p:nvSpPr>
          <p:cNvPr id="9" name="Right Bracket 8"/>
          <p:cNvSpPr/>
          <p:nvPr/>
        </p:nvSpPr>
        <p:spPr>
          <a:xfrm rot="5400000">
            <a:off x="2320527" y="4715886"/>
            <a:ext cx="185738" cy="1269208"/>
          </a:xfrm>
          <a:prstGeom prst="rightBracket">
            <a:avLst/>
          </a:prstGeom>
          <a:ln w="28575">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2410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1905000"/>
            <a:ext cx="7848600" cy="2862322"/>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endParaRPr lang="en-US" sz="2800" b="1" dirty="0" smtClean="0">
              <a:latin typeface="Arial" pitchFamily="34" charset="0"/>
              <a:cs typeface="Arial" pitchFamily="34" charset="0"/>
            </a:endParaRPr>
          </a:p>
        </p:txBody>
      </p:sp>
      <p:sp>
        <p:nvSpPr>
          <p:cNvPr id="2" name="Title 1"/>
          <p:cNvSpPr>
            <a:spLocks noGrp="1"/>
          </p:cNvSpPr>
          <p:nvPr>
            <p:ph type="title"/>
          </p:nvPr>
        </p:nvSpPr>
        <p:spPr/>
        <p:txBody>
          <a:bodyPr/>
          <a:lstStyle/>
          <a:p>
            <a:pPr>
              <a:defRPr/>
            </a:pPr>
            <a:r>
              <a:rPr lang="en-US" dirty="0" smtClean="0">
                <a:ea typeface="+mj-ea"/>
              </a:rPr>
              <a:t>Solution: Fixed Size Sample</a:t>
            </a:r>
            <a:endParaRPr lang="en-US" dirty="0">
              <a:ea typeface="+mj-ea"/>
            </a:endParaRPr>
          </a:p>
        </p:txBody>
      </p:sp>
      <p:sp>
        <p:nvSpPr>
          <p:cNvPr id="30723" name="Content Placeholder 2"/>
          <p:cNvSpPr>
            <a:spLocks noGrp="1"/>
          </p:cNvSpPr>
          <p:nvPr>
            <p:ph idx="1"/>
          </p:nvPr>
        </p:nvSpPr>
        <p:spPr>
          <a:xfrm>
            <a:off x="457200" y="1295400"/>
            <a:ext cx="8229600" cy="5562600"/>
          </a:xfrm>
        </p:spPr>
        <p:txBody>
          <a:bodyPr>
            <a:normAutofit/>
          </a:bodyPr>
          <a:lstStyle/>
          <a:p>
            <a:r>
              <a:rPr lang="en-US" b="1" dirty="0" smtClean="0">
                <a:solidFill>
                  <a:srgbClr val="D60093"/>
                </a:solidFill>
              </a:rPr>
              <a:t>Algorithm </a:t>
            </a:r>
            <a:r>
              <a:rPr lang="en-US" b="1" dirty="0" smtClean="0">
                <a:solidFill>
                  <a:srgbClr val="0000FF"/>
                </a:solidFill>
              </a:rPr>
              <a:t>(a.k.a. Reservoir Sampling)</a:t>
            </a:r>
            <a:endParaRPr lang="en-US" b="1" dirty="0" smtClean="0">
              <a:solidFill>
                <a:srgbClr val="D60093"/>
              </a:solidFill>
            </a:endParaRPr>
          </a:p>
          <a:p>
            <a:pPr lvl="1"/>
            <a:r>
              <a:rPr lang="en-US" dirty="0" smtClean="0"/>
              <a:t>Store all the first </a:t>
            </a:r>
            <a:r>
              <a:rPr lang="en-US" b="1" i="1" dirty="0" smtClean="0"/>
              <a:t>s</a:t>
            </a:r>
            <a:r>
              <a:rPr lang="en-US" dirty="0" smtClean="0"/>
              <a:t> elements of the stream to </a:t>
            </a:r>
            <a:r>
              <a:rPr lang="en-US" b="1" i="1" dirty="0" smtClean="0"/>
              <a:t>S</a:t>
            </a:r>
          </a:p>
          <a:p>
            <a:pPr lvl="1"/>
            <a:r>
              <a:rPr lang="en-US" dirty="0" smtClean="0"/>
              <a:t>Suppose we have seen </a:t>
            </a:r>
            <a:r>
              <a:rPr lang="en-US" b="1" i="1" dirty="0" smtClean="0"/>
              <a:t>n-1</a:t>
            </a:r>
            <a:r>
              <a:rPr lang="en-US" dirty="0" smtClean="0"/>
              <a:t> elements, and now </a:t>
            </a:r>
            <a:br>
              <a:rPr lang="en-US" dirty="0" smtClean="0"/>
            </a:br>
            <a:r>
              <a:rPr lang="en-US" dirty="0" smtClean="0"/>
              <a:t>the </a:t>
            </a:r>
            <a:r>
              <a:rPr lang="en-US" b="1" i="1" dirty="0" smtClean="0"/>
              <a:t>n</a:t>
            </a:r>
            <a:r>
              <a:rPr lang="en-US" b="1" i="1" baseline="30000" dirty="0" smtClean="0"/>
              <a:t>th</a:t>
            </a:r>
            <a:r>
              <a:rPr lang="en-US" dirty="0" smtClean="0"/>
              <a:t> element arrives (</a:t>
            </a:r>
            <a:r>
              <a:rPr lang="en-US" b="1" i="1" dirty="0" smtClean="0"/>
              <a:t>n</a:t>
            </a:r>
            <a:r>
              <a:rPr lang="en-US" b="1" dirty="0" smtClean="0"/>
              <a:t> &gt; </a:t>
            </a:r>
            <a:r>
              <a:rPr lang="en-US" b="1" i="1" dirty="0" smtClean="0"/>
              <a:t>s</a:t>
            </a:r>
            <a:r>
              <a:rPr lang="en-US" dirty="0" smtClean="0"/>
              <a:t>)</a:t>
            </a:r>
          </a:p>
          <a:p>
            <a:pPr lvl="2"/>
            <a:r>
              <a:rPr lang="en-US" dirty="0" smtClean="0">
                <a:ea typeface="ＭＳ Ｐゴシック" pitchFamily="34" charset="-128"/>
              </a:rPr>
              <a:t>With probability </a:t>
            </a:r>
            <a:r>
              <a:rPr lang="en-US" b="1" i="1" dirty="0" smtClean="0">
                <a:ea typeface="ＭＳ Ｐゴシック" pitchFamily="34" charset="-128"/>
              </a:rPr>
              <a:t>s/n</a:t>
            </a:r>
            <a:r>
              <a:rPr lang="en-US" dirty="0" smtClean="0">
                <a:ea typeface="ＭＳ Ｐゴシック" pitchFamily="34" charset="-128"/>
              </a:rPr>
              <a:t>, keep the </a:t>
            </a:r>
            <a:r>
              <a:rPr lang="en-US" b="1" i="1" dirty="0" smtClean="0">
                <a:ea typeface="ＭＳ Ｐゴシック" pitchFamily="34" charset="-128"/>
              </a:rPr>
              <a:t>n</a:t>
            </a:r>
            <a:r>
              <a:rPr lang="en-US" b="1" i="1" baseline="30000" dirty="0" smtClean="0">
                <a:ea typeface="ＭＳ Ｐゴシック" pitchFamily="34" charset="-128"/>
              </a:rPr>
              <a:t>th</a:t>
            </a:r>
            <a:r>
              <a:rPr lang="en-US" dirty="0" smtClean="0">
                <a:ea typeface="ＭＳ Ｐゴシック" pitchFamily="34" charset="-128"/>
              </a:rPr>
              <a:t> element, else discard it</a:t>
            </a:r>
          </a:p>
          <a:p>
            <a:pPr lvl="2"/>
            <a:r>
              <a:rPr lang="en-US" dirty="0" smtClean="0">
                <a:ea typeface="ＭＳ Ｐゴシック" pitchFamily="34" charset="-128"/>
              </a:rPr>
              <a:t>If we picked the </a:t>
            </a:r>
            <a:r>
              <a:rPr lang="en-US" b="1" i="1" dirty="0" smtClean="0">
                <a:ea typeface="ＭＳ Ｐゴシック" pitchFamily="34" charset="-128"/>
              </a:rPr>
              <a:t>n</a:t>
            </a:r>
            <a:r>
              <a:rPr lang="en-US" b="1" i="1" baseline="30000" dirty="0" smtClean="0">
                <a:ea typeface="ＭＳ Ｐゴシック" pitchFamily="34" charset="-128"/>
              </a:rPr>
              <a:t>th</a:t>
            </a:r>
            <a:r>
              <a:rPr lang="en-US" dirty="0" smtClean="0">
                <a:ea typeface="ＭＳ Ｐゴシック" pitchFamily="34" charset="-128"/>
              </a:rPr>
              <a:t> element, then it replaces one of the </a:t>
            </a:r>
            <a:br>
              <a:rPr lang="en-US" dirty="0" smtClean="0">
                <a:ea typeface="ＭＳ Ｐゴシック" pitchFamily="34" charset="-128"/>
              </a:rPr>
            </a:br>
            <a:r>
              <a:rPr lang="en-US" b="1" i="1" dirty="0" smtClean="0">
                <a:ea typeface="ＭＳ Ｐゴシック" pitchFamily="34" charset="-128"/>
              </a:rPr>
              <a:t>s</a:t>
            </a:r>
            <a:r>
              <a:rPr lang="en-US" dirty="0" smtClean="0">
                <a:ea typeface="ＭＳ Ｐゴシック" pitchFamily="34" charset="-128"/>
              </a:rPr>
              <a:t> elements in the sample </a:t>
            </a:r>
            <a:r>
              <a:rPr lang="en-US" b="1" i="1" dirty="0" smtClean="0">
                <a:ea typeface="ＭＳ Ｐゴシック" pitchFamily="34" charset="-128"/>
              </a:rPr>
              <a:t>S</a:t>
            </a:r>
            <a:r>
              <a:rPr lang="en-US" dirty="0" smtClean="0">
                <a:ea typeface="ＭＳ Ｐゴシック" pitchFamily="34" charset="-128"/>
              </a:rPr>
              <a:t>, picked uniformly at random</a:t>
            </a:r>
          </a:p>
          <a:p>
            <a:pPr lvl="8"/>
            <a:endParaRPr lang="en-US" dirty="0" smtClean="0">
              <a:ea typeface="ＭＳ Ｐゴシック" pitchFamily="34" charset="-128"/>
            </a:endParaRPr>
          </a:p>
          <a:p>
            <a:r>
              <a:rPr lang="en-US" b="1" dirty="0" smtClean="0">
                <a:solidFill>
                  <a:srgbClr val="0000FF"/>
                </a:solidFill>
              </a:rPr>
              <a:t>Claim:</a:t>
            </a:r>
            <a:r>
              <a:rPr lang="en-US" b="1" dirty="0" smtClean="0">
                <a:solidFill>
                  <a:schemeClr val="accent3"/>
                </a:solidFill>
              </a:rPr>
              <a:t> </a:t>
            </a:r>
            <a:r>
              <a:rPr lang="en-US" dirty="0" smtClean="0"/>
              <a:t>This algorithm maintains a sample </a:t>
            </a:r>
            <a:r>
              <a:rPr lang="en-US" b="1" i="1" dirty="0" smtClean="0"/>
              <a:t>S</a:t>
            </a:r>
            <a:r>
              <a:rPr lang="en-US" dirty="0" smtClean="0"/>
              <a:t/>
            </a:r>
            <a:br>
              <a:rPr lang="en-US" dirty="0" smtClean="0"/>
            </a:br>
            <a:r>
              <a:rPr lang="en-US" dirty="0" smtClean="0"/>
              <a:t>with the desired property:</a:t>
            </a:r>
          </a:p>
          <a:p>
            <a:pPr lvl="1"/>
            <a:r>
              <a:rPr lang="en-US" dirty="0" smtClean="0"/>
              <a:t>After </a:t>
            </a:r>
            <a:r>
              <a:rPr lang="en-US" b="1" i="1" dirty="0"/>
              <a:t>n</a:t>
            </a:r>
            <a:r>
              <a:rPr lang="en-US" dirty="0"/>
              <a:t> elements, the sample contains each element seen so far with probability </a:t>
            </a:r>
            <a:r>
              <a:rPr lang="en-US" b="1" i="1" dirty="0" smtClean="0"/>
              <a:t>s/n</a:t>
            </a:r>
            <a:endParaRPr lang="en-US" dirty="0" smtClean="0"/>
          </a:p>
        </p:txBody>
      </p:sp>
      <p:sp>
        <p:nvSpPr>
          <p:cNvPr id="30725"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30726" name="Slide Number Placeholder 5"/>
          <p:cNvSpPr>
            <a:spLocks noGrp="1"/>
          </p:cNvSpPr>
          <p:nvPr>
            <p:ph type="sldNum" sz="quarter" idx="12"/>
          </p:nvPr>
        </p:nvSpPr>
        <p:spPr bwMode="auto">
          <a:noFill/>
          <a:ln>
            <a:miter lim="800000"/>
            <a:headEnd/>
            <a:tailEnd/>
          </a:ln>
        </p:spPr>
        <p:txBody>
          <a:bodyPr/>
          <a:lstStyle/>
          <a:p>
            <a:fld id="{34C05299-F8A3-4ADC-8E8C-9EC7592EFD99}" type="slidenum">
              <a:rPr lang="en-US"/>
              <a:pPr/>
              <a:t>19</a:t>
            </a:fld>
            <a:endParaRPr lang="en-US"/>
          </a:p>
        </p:txBody>
      </p:sp>
    </p:spTree>
    <p:extLst>
      <p:ext uri="{BB962C8B-B14F-4D97-AF65-F5344CB8AC3E}">
        <p14:creationId xmlns:p14="http://schemas.microsoft.com/office/powerpoint/2010/main" val="12757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New Topic: Infinite Data</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672791950"/>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3128436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Proof: By Induction</a:t>
            </a:r>
            <a:endParaRPr lang="en-US" dirty="0">
              <a:ea typeface="+mj-ea"/>
            </a:endParaRPr>
          </a:p>
        </p:txBody>
      </p:sp>
      <p:sp>
        <p:nvSpPr>
          <p:cNvPr id="3" name="Content Placeholder 2"/>
          <p:cNvSpPr>
            <a:spLocks noGrp="1"/>
          </p:cNvSpPr>
          <p:nvPr>
            <p:ph idx="1"/>
          </p:nvPr>
        </p:nvSpPr>
        <p:spPr/>
        <p:txBody>
          <a:bodyPr>
            <a:normAutofit lnSpcReduction="10000"/>
          </a:bodyPr>
          <a:lstStyle/>
          <a:p>
            <a:r>
              <a:rPr lang="en-US" b="1" dirty="0" smtClean="0">
                <a:solidFill>
                  <a:srgbClr val="0000FF"/>
                </a:solidFill>
              </a:rPr>
              <a:t>We prove this by induction:</a:t>
            </a:r>
          </a:p>
          <a:p>
            <a:pPr lvl="1"/>
            <a:r>
              <a:rPr lang="en-US" dirty="0" smtClean="0"/>
              <a:t>Assume that after </a:t>
            </a:r>
            <a:r>
              <a:rPr lang="en-US" b="1" i="1" dirty="0" smtClean="0"/>
              <a:t>n</a:t>
            </a:r>
            <a:r>
              <a:rPr lang="en-US" dirty="0" smtClean="0"/>
              <a:t> elements, the sample contains each element seen so far with probability </a:t>
            </a:r>
            <a:r>
              <a:rPr lang="en-US" b="1" i="1" dirty="0" smtClean="0"/>
              <a:t>s/n</a:t>
            </a:r>
          </a:p>
          <a:p>
            <a:pPr lvl="1"/>
            <a:r>
              <a:rPr lang="en-US" dirty="0" smtClean="0"/>
              <a:t>We need to show that after seeing element </a:t>
            </a:r>
            <a:r>
              <a:rPr lang="en-US" b="1" i="1" dirty="0" smtClean="0"/>
              <a:t>n+1 </a:t>
            </a:r>
            <a:r>
              <a:rPr lang="en-US" dirty="0" smtClean="0"/>
              <a:t>the sample maintains the property</a:t>
            </a:r>
          </a:p>
          <a:p>
            <a:pPr lvl="2"/>
            <a:r>
              <a:rPr lang="en-US" dirty="0" smtClean="0"/>
              <a:t>Sample contains each </a:t>
            </a:r>
            <a:r>
              <a:rPr lang="en-US" dirty="0"/>
              <a:t>element seen so far with probability </a:t>
            </a:r>
            <a:r>
              <a:rPr lang="en-US" b="1" i="1" dirty="0"/>
              <a:t>s</a:t>
            </a:r>
            <a:r>
              <a:rPr lang="en-US" b="1" i="1" dirty="0" smtClean="0"/>
              <a:t>/(n+1)</a:t>
            </a:r>
            <a:endParaRPr lang="en-US" b="1" dirty="0" smtClean="0"/>
          </a:p>
          <a:p>
            <a:r>
              <a:rPr lang="en-US" b="1" dirty="0" smtClean="0">
                <a:solidFill>
                  <a:srgbClr val="D60093"/>
                </a:solidFill>
              </a:rPr>
              <a:t>Base case:</a:t>
            </a:r>
          </a:p>
          <a:p>
            <a:pPr lvl="1"/>
            <a:r>
              <a:rPr lang="en-US" dirty="0" smtClean="0"/>
              <a:t>After we see </a:t>
            </a:r>
            <a:r>
              <a:rPr lang="en-US" b="1" dirty="0" smtClean="0"/>
              <a:t>n=s</a:t>
            </a:r>
            <a:r>
              <a:rPr lang="en-US" dirty="0" smtClean="0"/>
              <a:t> elements the sample </a:t>
            </a:r>
            <a:r>
              <a:rPr lang="en-US" b="1" dirty="0" smtClean="0"/>
              <a:t>S</a:t>
            </a:r>
            <a:r>
              <a:rPr lang="en-US" dirty="0" smtClean="0"/>
              <a:t> has the desired property</a:t>
            </a:r>
          </a:p>
          <a:p>
            <a:pPr lvl="2"/>
            <a:r>
              <a:rPr lang="en-US" dirty="0" smtClean="0"/>
              <a:t>Each out of </a:t>
            </a:r>
            <a:r>
              <a:rPr lang="en-US" b="1" dirty="0" smtClean="0"/>
              <a:t>n=s</a:t>
            </a:r>
            <a:r>
              <a:rPr lang="en-US" dirty="0" smtClean="0"/>
              <a:t> elements is in the sample with probability </a:t>
            </a:r>
            <a:r>
              <a:rPr lang="en-US" b="1" i="1" dirty="0" smtClean="0"/>
              <a:t>s/s = 1</a:t>
            </a:r>
          </a:p>
        </p:txBody>
      </p:sp>
      <p:sp>
        <p:nvSpPr>
          <p:cNvPr id="31750"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31751" name="Slide Number Placeholder 5"/>
          <p:cNvSpPr>
            <a:spLocks noGrp="1"/>
          </p:cNvSpPr>
          <p:nvPr>
            <p:ph type="sldNum" sz="quarter" idx="12"/>
          </p:nvPr>
        </p:nvSpPr>
        <p:spPr bwMode="auto">
          <a:noFill/>
          <a:ln>
            <a:miter lim="800000"/>
            <a:headEnd/>
            <a:tailEnd/>
          </a:ln>
        </p:spPr>
        <p:txBody>
          <a:bodyPr/>
          <a:lstStyle/>
          <a:p>
            <a:fld id="{941E4ED3-02FB-4C85-87FC-6BF1EB7FF080}" type="slidenum">
              <a:rPr lang="en-US"/>
              <a:pPr/>
              <a:t>20</a:t>
            </a:fld>
            <a:endParaRPr lang="en-US"/>
          </a:p>
        </p:txBody>
      </p:sp>
    </p:spTree>
    <p:extLst>
      <p:ext uri="{BB962C8B-B14F-4D97-AF65-F5344CB8AC3E}">
        <p14:creationId xmlns:p14="http://schemas.microsoft.com/office/powerpoint/2010/main" val="351742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Proof: By Induction</a:t>
            </a:r>
            <a:endParaRPr lang="en-US" dirty="0">
              <a:ea typeface="+mj-ea"/>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10600" cy="5410200"/>
              </a:xfrm>
            </p:spPr>
            <p:txBody>
              <a:bodyPr>
                <a:normAutofit fontScale="92500"/>
              </a:bodyPr>
              <a:lstStyle/>
              <a:p>
                <a:r>
                  <a:rPr lang="en-US" b="1" dirty="0" smtClean="0">
                    <a:solidFill>
                      <a:srgbClr val="D60093"/>
                    </a:solidFill>
                  </a:rPr>
                  <a:t>Inductive hypothesis:</a:t>
                </a:r>
                <a:r>
                  <a:rPr lang="en-US" dirty="0" smtClean="0"/>
                  <a:t> After </a:t>
                </a:r>
                <a:r>
                  <a:rPr lang="en-US" b="1" i="1" dirty="0"/>
                  <a:t>n</a:t>
                </a:r>
                <a:r>
                  <a:rPr lang="en-US" dirty="0"/>
                  <a:t> elements, the sample </a:t>
                </a:r>
                <a:r>
                  <a:rPr lang="en-US" b="1" i="1" dirty="0" smtClean="0"/>
                  <a:t>S</a:t>
                </a:r>
                <a:r>
                  <a:rPr lang="en-US" dirty="0" smtClean="0"/>
                  <a:t> contains </a:t>
                </a:r>
                <a:r>
                  <a:rPr lang="en-US" dirty="0"/>
                  <a:t>each element seen so far with </a:t>
                </a:r>
                <a:r>
                  <a:rPr lang="en-US" dirty="0" smtClean="0"/>
                  <a:t>prob. </a:t>
                </a:r>
                <a:r>
                  <a:rPr lang="en-US" b="1" i="1" dirty="0"/>
                  <a:t>s/n</a:t>
                </a:r>
              </a:p>
              <a:p>
                <a:r>
                  <a:rPr lang="en-US" b="1" dirty="0" smtClean="0">
                    <a:solidFill>
                      <a:srgbClr val="008000"/>
                    </a:solidFill>
                  </a:rPr>
                  <a:t>Now element </a:t>
                </a:r>
                <a:r>
                  <a:rPr lang="en-US" b="1" i="1" dirty="0" smtClean="0">
                    <a:solidFill>
                      <a:srgbClr val="008000"/>
                    </a:solidFill>
                  </a:rPr>
                  <a:t>n+1</a:t>
                </a:r>
                <a:r>
                  <a:rPr lang="en-US" b="1" dirty="0" smtClean="0">
                    <a:solidFill>
                      <a:srgbClr val="008000"/>
                    </a:solidFill>
                  </a:rPr>
                  <a:t> arrives</a:t>
                </a:r>
              </a:p>
              <a:p>
                <a:r>
                  <a:rPr lang="en-US" b="1" dirty="0" smtClean="0">
                    <a:solidFill>
                      <a:srgbClr val="D60093"/>
                    </a:solidFill>
                  </a:rPr>
                  <a:t>Inductive step:</a:t>
                </a:r>
                <a:r>
                  <a:rPr lang="en-US" dirty="0" smtClean="0"/>
                  <a:t> For elements already in </a:t>
                </a:r>
                <a:r>
                  <a:rPr lang="en-US" b="1" i="1" dirty="0" smtClean="0"/>
                  <a:t>S</a:t>
                </a:r>
                <a:r>
                  <a:rPr lang="en-US" dirty="0" smtClean="0"/>
                  <a:t>, probability that the algorithm keeps it in </a:t>
                </a:r>
                <a:r>
                  <a:rPr lang="en-US" b="1" i="1" dirty="0" smtClean="0"/>
                  <a:t>S</a:t>
                </a:r>
                <a:r>
                  <a:rPr lang="en-US" dirty="0" smtClean="0"/>
                  <a:t> is:</a:t>
                </a:r>
              </a:p>
              <a:p>
                <a:pPr lvl="3"/>
                <a:endParaRPr lang="en-US" dirty="0"/>
              </a:p>
              <a:p>
                <a:endParaRPr lang="en-US" dirty="0" smtClean="0"/>
              </a:p>
              <a:p>
                <a:pPr lvl="1"/>
                <a:endParaRPr lang="en-US" dirty="0"/>
              </a:p>
              <a:p>
                <a:r>
                  <a:rPr lang="en-US" dirty="0" smtClean="0"/>
                  <a:t>So, at time </a:t>
                </a:r>
                <a:r>
                  <a:rPr lang="en-US" b="1" i="1" dirty="0" smtClean="0"/>
                  <a:t>n</a:t>
                </a:r>
                <a:r>
                  <a:rPr lang="en-US" i="1" dirty="0" smtClean="0"/>
                  <a:t>,</a:t>
                </a:r>
                <a:r>
                  <a:rPr lang="en-US" dirty="0" smtClean="0"/>
                  <a:t> tuples in </a:t>
                </a:r>
                <a:r>
                  <a:rPr lang="en-US" b="1" i="1" dirty="0" smtClean="0"/>
                  <a:t>S</a:t>
                </a:r>
                <a:r>
                  <a:rPr lang="en-US" dirty="0" smtClean="0"/>
                  <a:t> were there with prob. </a:t>
                </a:r>
                <a:r>
                  <a:rPr lang="en-US" b="1" dirty="0" smtClean="0"/>
                  <a:t>s/n</a:t>
                </a:r>
              </a:p>
              <a:p>
                <a:r>
                  <a:rPr lang="en-US" dirty="0" smtClean="0"/>
                  <a:t>Time </a:t>
                </a:r>
                <a:r>
                  <a:rPr lang="en-US" b="1" i="1" dirty="0" smtClean="0"/>
                  <a:t>n</a:t>
                </a:r>
                <a:r>
                  <a:rPr lang="en-US" b="1" dirty="0" smtClean="0">
                    <a:sym typeface="Symbol"/>
                  </a:rPr>
                  <a:t></a:t>
                </a:r>
                <a:r>
                  <a:rPr lang="en-US" b="1" i="1" dirty="0" smtClean="0"/>
                  <a:t>n+1</a:t>
                </a:r>
                <a:r>
                  <a:rPr lang="en-US" i="1" dirty="0" smtClean="0"/>
                  <a:t>, </a:t>
                </a:r>
                <a:r>
                  <a:rPr lang="en-US" dirty="0" smtClean="0"/>
                  <a:t>tuple stayed in </a:t>
                </a:r>
                <a:r>
                  <a:rPr lang="en-US" b="1" i="1" dirty="0" smtClean="0"/>
                  <a:t>S</a:t>
                </a:r>
                <a:r>
                  <a:rPr lang="en-US" dirty="0" smtClean="0"/>
                  <a:t> with prob. </a:t>
                </a:r>
                <a:r>
                  <a:rPr lang="en-US" b="1" dirty="0" smtClean="0"/>
                  <a:t>n/(n+1)</a:t>
                </a:r>
              </a:p>
              <a:p>
                <a:r>
                  <a:rPr lang="en-US" dirty="0" smtClean="0"/>
                  <a:t>So prob. tuple is in </a:t>
                </a:r>
                <a:r>
                  <a:rPr lang="en-US" b="1" i="1" dirty="0" smtClean="0"/>
                  <a:t>S</a:t>
                </a:r>
                <a:r>
                  <a:rPr lang="en-US" dirty="0" smtClean="0"/>
                  <a:t> at time </a:t>
                </a:r>
                <a:r>
                  <a:rPr lang="en-US" b="1" i="1" dirty="0" smtClean="0"/>
                  <a:t>n+1</a:t>
                </a:r>
                <a:r>
                  <a:rPr lang="en-US" dirty="0" smtClean="0"/>
                  <a:t> </a:t>
                </a:r>
                <a:r>
                  <a:rPr lang="en-US" b="1" dirty="0" smtClean="0">
                    <a:solidFill>
                      <a:srgbClr val="0000FF"/>
                    </a:solidFill>
                  </a:rPr>
                  <a:t>= </a:t>
                </a:r>
                <a14:m>
                  <m:oMath xmlns:m="http://schemas.openxmlformats.org/officeDocument/2006/math">
                    <m:f>
                      <m:fPr>
                        <m:ctrlPr>
                          <a:rPr lang="en-US" b="1" i="1" smtClean="0">
                            <a:solidFill>
                              <a:srgbClr val="0000FF"/>
                            </a:solidFill>
                            <a:latin typeface="Cambria Math" charset="0"/>
                          </a:rPr>
                        </m:ctrlPr>
                      </m:fPr>
                      <m:num>
                        <m:r>
                          <a:rPr lang="en-US" b="1" i="1" smtClean="0">
                            <a:solidFill>
                              <a:srgbClr val="0000FF"/>
                            </a:solidFill>
                            <a:latin typeface="Cambria Math"/>
                          </a:rPr>
                          <m:t>𝒔</m:t>
                        </m:r>
                      </m:num>
                      <m:den>
                        <m:r>
                          <a:rPr lang="en-US" b="1" i="1" smtClean="0">
                            <a:solidFill>
                              <a:srgbClr val="0000FF"/>
                            </a:solidFill>
                            <a:latin typeface="Cambria Math"/>
                          </a:rPr>
                          <m:t>𝒏</m:t>
                        </m:r>
                      </m:den>
                    </m:f>
                    <m:r>
                      <a:rPr lang="en-US" b="1" i="1" smtClean="0">
                        <a:solidFill>
                          <a:srgbClr val="0000FF"/>
                        </a:solidFill>
                        <a:latin typeface="Cambria Math"/>
                      </a:rPr>
                      <m:t>⋅</m:t>
                    </m:r>
                    <m:f>
                      <m:fPr>
                        <m:ctrlPr>
                          <a:rPr lang="en-US" b="1" i="1" smtClean="0">
                            <a:solidFill>
                              <a:srgbClr val="0000FF"/>
                            </a:solidFill>
                            <a:latin typeface="Cambria Math" charset="0"/>
                          </a:rPr>
                        </m:ctrlPr>
                      </m:fPr>
                      <m:num>
                        <m:r>
                          <a:rPr lang="en-US" b="1" i="1" smtClean="0">
                            <a:solidFill>
                              <a:srgbClr val="0000FF"/>
                            </a:solidFill>
                            <a:latin typeface="Cambria Math"/>
                          </a:rPr>
                          <m:t>𝒏</m:t>
                        </m:r>
                      </m:num>
                      <m:den>
                        <m:r>
                          <a:rPr lang="en-US" b="1" i="1" smtClean="0">
                            <a:solidFill>
                              <a:srgbClr val="0000FF"/>
                            </a:solidFill>
                            <a:latin typeface="Cambria Math"/>
                          </a:rPr>
                          <m:t>𝒏</m:t>
                        </m:r>
                        <m:r>
                          <a:rPr lang="en-US" b="1" i="1" smtClean="0">
                            <a:solidFill>
                              <a:srgbClr val="0000FF"/>
                            </a:solidFill>
                            <a:latin typeface="Cambria Math"/>
                          </a:rPr>
                          <m:t>+</m:t>
                        </m:r>
                        <m:r>
                          <a:rPr lang="en-US" b="1" i="1" smtClean="0">
                            <a:solidFill>
                              <a:srgbClr val="0000FF"/>
                            </a:solidFill>
                            <a:latin typeface="Cambria Math"/>
                          </a:rPr>
                          <m:t>𝟏</m:t>
                        </m:r>
                      </m:den>
                    </m:f>
                    <m:r>
                      <a:rPr lang="en-US" b="1" i="1" smtClean="0">
                        <a:solidFill>
                          <a:srgbClr val="0000FF"/>
                        </a:solidFill>
                        <a:latin typeface="Cambria Math"/>
                      </a:rPr>
                      <m:t>=</m:t>
                    </m:r>
                    <m:f>
                      <m:fPr>
                        <m:ctrlPr>
                          <a:rPr lang="en-US" b="1" i="1" smtClean="0">
                            <a:solidFill>
                              <a:srgbClr val="0000FF"/>
                            </a:solidFill>
                            <a:latin typeface="Cambria Math" charset="0"/>
                          </a:rPr>
                        </m:ctrlPr>
                      </m:fPr>
                      <m:num>
                        <m:r>
                          <a:rPr lang="en-US" b="1" i="1" smtClean="0">
                            <a:solidFill>
                              <a:srgbClr val="0000FF"/>
                            </a:solidFill>
                            <a:latin typeface="Cambria Math"/>
                          </a:rPr>
                          <m:t>𝒔</m:t>
                        </m:r>
                      </m:num>
                      <m:den>
                        <m:r>
                          <a:rPr lang="en-US" b="1" i="1" smtClean="0">
                            <a:solidFill>
                              <a:srgbClr val="0000FF"/>
                            </a:solidFill>
                            <a:latin typeface="Cambria Math"/>
                          </a:rPr>
                          <m:t>𝒏</m:t>
                        </m:r>
                        <m:r>
                          <a:rPr lang="en-US" b="1" i="1" smtClean="0">
                            <a:solidFill>
                              <a:srgbClr val="0000FF"/>
                            </a:solidFill>
                            <a:latin typeface="Cambria Math"/>
                          </a:rPr>
                          <m:t>+</m:t>
                        </m:r>
                        <m:r>
                          <a:rPr lang="en-US" b="1" i="1" smtClean="0">
                            <a:solidFill>
                              <a:srgbClr val="0000FF"/>
                            </a:solidFill>
                            <a:latin typeface="Cambria Math"/>
                          </a:rPr>
                          <m:t>𝟏</m:t>
                        </m:r>
                      </m:den>
                    </m:f>
                  </m:oMath>
                </a14:m>
                <a:endParaRPr lang="en-US" b="1" dirty="0" smtClean="0">
                  <a:solidFill>
                    <a:srgbClr val="0000FF"/>
                  </a:solidFill>
                </a:endParaRPr>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10600" cy="5410200"/>
              </a:xfrm>
              <a:blipFill rotWithShape="1">
                <a:blip r:embed="rId3"/>
                <a:stretch>
                  <a:fillRect t="-564" r="-1628"/>
                </a:stretch>
              </a:blipFill>
            </p:spPr>
            <p:txBody>
              <a:bodyPr/>
              <a:lstStyle/>
              <a:p>
                <a:r>
                  <a:rPr lang="en-US">
                    <a:noFill/>
                  </a:rPr>
                  <a:t> </a:t>
                </a:r>
              </a:p>
            </p:txBody>
          </p:sp>
        </mc:Fallback>
      </mc:AlternateContent>
      <p:sp>
        <p:nvSpPr>
          <p:cNvPr id="31750"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31751" name="Slide Number Placeholder 5"/>
          <p:cNvSpPr>
            <a:spLocks noGrp="1"/>
          </p:cNvSpPr>
          <p:nvPr>
            <p:ph type="sldNum" sz="quarter" idx="12"/>
          </p:nvPr>
        </p:nvSpPr>
        <p:spPr bwMode="auto">
          <a:noFill/>
          <a:ln>
            <a:miter lim="800000"/>
            <a:headEnd/>
            <a:tailEnd/>
          </a:ln>
        </p:spPr>
        <p:txBody>
          <a:bodyPr/>
          <a:lstStyle/>
          <a:p>
            <a:fld id="{941E4ED3-02FB-4C85-87FC-6BF1EB7FF080}" type="slidenum">
              <a:rPr lang="en-US"/>
              <a:pPr/>
              <a:t>21</a:t>
            </a:fld>
            <a:endParaRPr lang="en-US"/>
          </a:p>
        </p:txBody>
      </p:sp>
      <p:graphicFrame>
        <p:nvGraphicFramePr>
          <p:cNvPr id="190466" name="Content Placeholder 6"/>
          <p:cNvGraphicFramePr>
            <a:graphicFrameLocks noChangeAspect="1"/>
          </p:cNvGraphicFramePr>
          <p:nvPr>
            <p:extLst>
              <p:ext uri="{D42A27DB-BD31-4B8C-83A1-F6EECF244321}">
                <p14:modId xmlns:p14="http://schemas.microsoft.com/office/powerpoint/2010/main" val="3732857583"/>
              </p:ext>
            </p:extLst>
          </p:nvPr>
        </p:nvGraphicFramePr>
        <p:xfrm>
          <a:off x="1219200" y="3547253"/>
          <a:ext cx="5715000" cy="1185085"/>
        </p:xfrm>
        <a:graphic>
          <a:graphicData uri="http://schemas.openxmlformats.org/presentationml/2006/ole">
            <mc:AlternateContent xmlns:mc="http://schemas.openxmlformats.org/markup-compatibility/2006">
              <mc:Choice xmlns:v="urn:schemas-microsoft-com:vml" Requires="v">
                <p:oleObj spid="_x0000_s2124" name="Equation" r:id="rId4" imgW="2082600" imgH="431640" progId="Equation.3">
                  <p:embed/>
                </p:oleObj>
              </mc:Choice>
              <mc:Fallback>
                <p:oleObj name="Equation" r:id="rId4" imgW="2082600" imgH="431640" progId="Equation.3">
                  <p:embed/>
                  <p:pic>
                    <p:nvPicPr>
                      <p:cNvPr id="0" name=""/>
                      <p:cNvPicPr>
                        <a:picLocks noChangeAspect="1" noChangeArrowheads="1"/>
                      </p:cNvPicPr>
                      <p:nvPr/>
                    </p:nvPicPr>
                    <p:blipFill>
                      <a:blip r:embed="rId5"/>
                      <a:srcRect/>
                      <a:stretch>
                        <a:fillRect/>
                      </a:stretch>
                    </p:blipFill>
                    <p:spPr bwMode="auto">
                      <a:xfrm>
                        <a:off x="1219200" y="3547253"/>
                        <a:ext cx="5715000" cy="1185085"/>
                      </a:xfrm>
                      <a:prstGeom prst="rect">
                        <a:avLst/>
                      </a:prstGeom>
                      <a:noFill/>
                      <a:extLst/>
                    </p:spPr>
                  </p:pic>
                </p:oleObj>
              </mc:Fallback>
            </mc:AlternateContent>
          </a:graphicData>
        </a:graphic>
      </p:graphicFrame>
      <p:sp>
        <p:nvSpPr>
          <p:cNvPr id="8" name="TextBox 7"/>
          <p:cNvSpPr txBox="1"/>
          <p:nvPr/>
        </p:nvSpPr>
        <p:spPr>
          <a:xfrm>
            <a:off x="1181101" y="4645223"/>
            <a:ext cx="2020104" cy="307777"/>
          </a:xfrm>
          <a:prstGeom prst="rect">
            <a:avLst/>
          </a:prstGeom>
          <a:noFill/>
        </p:spPr>
        <p:txBody>
          <a:bodyPr wrap="none" rtlCol="0">
            <a:spAutoFit/>
          </a:bodyPr>
          <a:lstStyle/>
          <a:p>
            <a:pPr algn="ctr"/>
            <a:r>
              <a:rPr lang="en-US" sz="1400" dirty="0" smtClean="0">
                <a:solidFill>
                  <a:srgbClr val="008000"/>
                </a:solidFill>
                <a:latin typeface="Arial" pitchFamily="34" charset="0"/>
                <a:cs typeface="Arial" pitchFamily="34" charset="0"/>
              </a:rPr>
              <a:t>Element </a:t>
            </a:r>
            <a:r>
              <a:rPr lang="en-US" sz="1400" b="1" dirty="0" smtClean="0">
                <a:solidFill>
                  <a:srgbClr val="008000"/>
                </a:solidFill>
                <a:latin typeface="Arial" pitchFamily="34" charset="0"/>
                <a:cs typeface="Arial" pitchFamily="34" charset="0"/>
              </a:rPr>
              <a:t>n+1</a:t>
            </a:r>
            <a:r>
              <a:rPr lang="en-US" sz="1400" dirty="0" smtClean="0">
                <a:solidFill>
                  <a:srgbClr val="008000"/>
                </a:solidFill>
                <a:latin typeface="Arial" pitchFamily="34" charset="0"/>
                <a:cs typeface="Arial" pitchFamily="34" charset="0"/>
              </a:rPr>
              <a:t> discarded</a:t>
            </a:r>
            <a:endParaRPr lang="en-US" sz="1400" dirty="0">
              <a:solidFill>
                <a:srgbClr val="008000"/>
              </a:solidFill>
              <a:latin typeface="Arial" pitchFamily="34" charset="0"/>
              <a:cs typeface="Arial" pitchFamily="34" charset="0"/>
            </a:endParaRPr>
          </a:p>
        </p:txBody>
      </p:sp>
      <p:sp>
        <p:nvSpPr>
          <p:cNvPr id="9" name="TextBox 8"/>
          <p:cNvSpPr txBox="1"/>
          <p:nvPr/>
        </p:nvSpPr>
        <p:spPr>
          <a:xfrm>
            <a:off x="3200400" y="4582180"/>
            <a:ext cx="1258678" cy="523220"/>
          </a:xfrm>
          <a:prstGeom prst="rect">
            <a:avLst/>
          </a:prstGeom>
          <a:noFill/>
        </p:spPr>
        <p:txBody>
          <a:bodyPr wrap="none" rtlCol="0">
            <a:spAutoFit/>
          </a:bodyPr>
          <a:lstStyle/>
          <a:p>
            <a:pPr algn="ctr"/>
            <a:r>
              <a:rPr lang="en-US" sz="1400" dirty="0" smtClean="0">
                <a:solidFill>
                  <a:srgbClr val="008000"/>
                </a:solidFill>
                <a:latin typeface="Arial" pitchFamily="34" charset="0"/>
                <a:cs typeface="Arial" pitchFamily="34" charset="0"/>
              </a:rPr>
              <a:t>Element </a:t>
            </a:r>
            <a:r>
              <a:rPr lang="en-US" sz="1400" b="1" dirty="0" smtClean="0">
                <a:solidFill>
                  <a:srgbClr val="008000"/>
                </a:solidFill>
                <a:latin typeface="Arial" pitchFamily="34" charset="0"/>
                <a:cs typeface="Arial" pitchFamily="34" charset="0"/>
              </a:rPr>
              <a:t>n+1</a:t>
            </a:r>
            <a:r>
              <a:rPr lang="en-US" sz="1400" dirty="0" smtClean="0">
                <a:solidFill>
                  <a:srgbClr val="008000"/>
                </a:solidFill>
                <a:latin typeface="Arial" pitchFamily="34" charset="0"/>
                <a:cs typeface="Arial" pitchFamily="34" charset="0"/>
              </a:rPr>
              <a:t> </a:t>
            </a:r>
            <a:br>
              <a:rPr lang="en-US" sz="1400" dirty="0" smtClean="0">
                <a:solidFill>
                  <a:srgbClr val="008000"/>
                </a:solidFill>
                <a:latin typeface="Arial" pitchFamily="34" charset="0"/>
                <a:cs typeface="Arial" pitchFamily="34" charset="0"/>
              </a:rPr>
            </a:br>
            <a:r>
              <a:rPr lang="en-US" sz="1400" dirty="0" smtClean="0">
                <a:solidFill>
                  <a:srgbClr val="008000"/>
                </a:solidFill>
                <a:latin typeface="Arial" pitchFamily="34" charset="0"/>
                <a:cs typeface="Arial" pitchFamily="34" charset="0"/>
              </a:rPr>
              <a:t>not discarded</a:t>
            </a:r>
            <a:endParaRPr lang="en-US" sz="1400" dirty="0">
              <a:solidFill>
                <a:srgbClr val="008000"/>
              </a:solidFill>
              <a:latin typeface="Arial" pitchFamily="34" charset="0"/>
              <a:cs typeface="Arial" pitchFamily="34" charset="0"/>
            </a:endParaRPr>
          </a:p>
        </p:txBody>
      </p:sp>
      <p:sp>
        <p:nvSpPr>
          <p:cNvPr id="10" name="TextBox 9"/>
          <p:cNvSpPr txBox="1"/>
          <p:nvPr/>
        </p:nvSpPr>
        <p:spPr>
          <a:xfrm>
            <a:off x="4526525" y="4572000"/>
            <a:ext cx="1627369" cy="523220"/>
          </a:xfrm>
          <a:prstGeom prst="rect">
            <a:avLst/>
          </a:prstGeom>
          <a:noFill/>
        </p:spPr>
        <p:txBody>
          <a:bodyPr wrap="none" rtlCol="0">
            <a:spAutoFit/>
          </a:bodyPr>
          <a:lstStyle/>
          <a:p>
            <a:pPr algn="ctr"/>
            <a:r>
              <a:rPr lang="en-US" sz="1400" dirty="0" smtClean="0">
                <a:solidFill>
                  <a:srgbClr val="008000"/>
                </a:solidFill>
                <a:latin typeface="Arial" pitchFamily="34" charset="0"/>
                <a:cs typeface="Arial" pitchFamily="34" charset="0"/>
              </a:rPr>
              <a:t>Element in the </a:t>
            </a:r>
            <a:br>
              <a:rPr lang="en-US" sz="1400" dirty="0" smtClean="0">
                <a:solidFill>
                  <a:srgbClr val="008000"/>
                </a:solidFill>
                <a:latin typeface="Arial" pitchFamily="34" charset="0"/>
                <a:cs typeface="Arial" pitchFamily="34" charset="0"/>
              </a:rPr>
            </a:br>
            <a:r>
              <a:rPr lang="en-US" sz="1400" dirty="0" smtClean="0">
                <a:solidFill>
                  <a:srgbClr val="008000"/>
                </a:solidFill>
                <a:latin typeface="Arial" pitchFamily="34" charset="0"/>
                <a:cs typeface="Arial" pitchFamily="34" charset="0"/>
              </a:rPr>
              <a:t>sample not picked</a:t>
            </a:r>
            <a:endParaRPr lang="en-US" sz="1400"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198226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04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Queries over a </a:t>
            </a:r>
            <a:br>
              <a:rPr lang="en-US" dirty="0" smtClean="0"/>
            </a:br>
            <a:r>
              <a:rPr lang="en-US" dirty="0" smtClean="0"/>
              <a:t>(long) Sliding Window</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9313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dirty="0">
                <a:ea typeface="+mj-ea"/>
              </a:rPr>
              <a:t>Sliding Windows</a:t>
            </a:r>
          </a:p>
        </p:txBody>
      </p:sp>
      <p:sp>
        <p:nvSpPr>
          <p:cNvPr id="32772" name="Rectangle 3"/>
          <p:cNvSpPr>
            <a:spLocks noGrp="1" noChangeArrowheads="1"/>
          </p:cNvSpPr>
          <p:nvPr>
            <p:ph idx="1"/>
          </p:nvPr>
        </p:nvSpPr>
        <p:spPr>
          <a:xfrm>
            <a:off x="457200" y="1295400"/>
            <a:ext cx="8229600" cy="5486400"/>
          </a:xfrm>
        </p:spPr>
        <p:txBody>
          <a:bodyPr>
            <a:normAutofit fontScale="92500" lnSpcReduction="10000"/>
          </a:bodyPr>
          <a:lstStyle/>
          <a:p>
            <a:r>
              <a:rPr lang="en-US" dirty="0" smtClean="0"/>
              <a:t>A useful model of stream processing is that queries are about a </a:t>
            </a:r>
            <a:r>
              <a:rPr lang="en-US" b="1" i="1" dirty="0" smtClean="0">
                <a:solidFill>
                  <a:srgbClr val="FF0066"/>
                </a:solidFill>
              </a:rPr>
              <a:t>window</a:t>
            </a:r>
            <a:r>
              <a:rPr lang="en-US" dirty="0" smtClean="0"/>
              <a:t> of length </a:t>
            </a:r>
            <a:r>
              <a:rPr lang="en-US" b="1" i="1" dirty="0" smtClean="0"/>
              <a:t>N</a:t>
            </a:r>
            <a:r>
              <a:rPr lang="en-US" dirty="0"/>
              <a:t> </a:t>
            </a:r>
            <a:r>
              <a:rPr lang="en-US" dirty="0" smtClean="0"/>
              <a:t>– </a:t>
            </a:r>
            <a:br>
              <a:rPr lang="en-US" dirty="0" smtClean="0"/>
            </a:br>
            <a:r>
              <a:rPr lang="en-US" dirty="0" smtClean="0"/>
              <a:t>the </a:t>
            </a:r>
            <a:r>
              <a:rPr lang="en-US" b="1" i="1" dirty="0" smtClean="0"/>
              <a:t>N</a:t>
            </a:r>
            <a:r>
              <a:rPr lang="en-US" dirty="0" smtClean="0"/>
              <a:t> most recent elements received</a:t>
            </a:r>
          </a:p>
          <a:p>
            <a:pPr lvl="8"/>
            <a:endParaRPr lang="en-US" dirty="0" smtClean="0"/>
          </a:p>
          <a:p>
            <a:r>
              <a:rPr lang="en-US" b="1" dirty="0" smtClean="0">
                <a:solidFill>
                  <a:srgbClr val="0000FF"/>
                </a:solidFill>
              </a:rPr>
              <a:t>Interesting case:</a:t>
            </a:r>
            <a:r>
              <a:rPr lang="en-US" b="1" dirty="0" smtClean="0"/>
              <a:t> </a:t>
            </a:r>
            <a:r>
              <a:rPr lang="en-US" b="1" i="1" dirty="0" smtClean="0"/>
              <a:t>N</a:t>
            </a:r>
            <a:r>
              <a:rPr lang="en-US" dirty="0" smtClean="0"/>
              <a:t> is so large that the data cannot be stored in memory, or even on disk</a:t>
            </a:r>
          </a:p>
          <a:p>
            <a:pPr lvl="1"/>
            <a:r>
              <a:rPr lang="en-US" dirty="0" smtClean="0">
                <a:ea typeface="ＭＳ Ｐゴシック" pitchFamily="34" charset="-128"/>
              </a:rPr>
              <a:t>Or, there are so many streams that windows </a:t>
            </a:r>
            <a:br>
              <a:rPr lang="en-US" dirty="0" smtClean="0">
                <a:ea typeface="ＭＳ Ｐゴシック" pitchFamily="34" charset="-128"/>
              </a:rPr>
            </a:br>
            <a:r>
              <a:rPr lang="en-US" dirty="0" smtClean="0">
                <a:ea typeface="ＭＳ Ｐゴシック" pitchFamily="34" charset="-128"/>
              </a:rPr>
              <a:t>for all cannot be stored</a:t>
            </a:r>
          </a:p>
          <a:p>
            <a:r>
              <a:rPr lang="en-US" b="1" dirty="0">
                <a:solidFill>
                  <a:srgbClr val="FF0066"/>
                </a:solidFill>
              </a:rPr>
              <a:t>Amazon example: </a:t>
            </a:r>
            <a:endParaRPr lang="en-US" b="1" dirty="0" smtClean="0">
              <a:solidFill>
                <a:srgbClr val="FF0066"/>
              </a:solidFill>
            </a:endParaRPr>
          </a:p>
          <a:p>
            <a:pPr lvl="1"/>
            <a:r>
              <a:rPr lang="en-US" dirty="0" smtClean="0"/>
              <a:t>For </a:t>
            </a:r>
            <a:r>
              <a:rPr lang="en-US" dirty="0"/>
              <a:t>every product </a:t>
            </a:r>
            <a:r>
              <a:rPr lang="en-US" b="1" dirty="0"/>
              <a:t>X</a:t>
            </a:r>
            <a:r>
              <a:rPr lang="en-US" dirty="0"/>
              <a:t> </a:t>
            </a:r>
            <a:r>
              <a:rPr lang="en-US" dirty="0" smtClean="0"/>
              <a:t>we </a:t>
            </a:r>
            <a:r>
              <a:rPr lang="en-US" dirty="0"/>
              <a:t>keep 0/1 stream of whether that product was sold in the </a:t>
            </a:r>
            <a:r>
              <a:rPr lang="en-US" b="1" dirty="0"/>
              <a:t>n</a:t>
            </a:r>
            <a:r>
              <a:rPr lang="en-US" dirty="0"/>
              <a:t>-</a:t>
            </a:r>
            <a:r>
              <a:rPr lang="en-US" dirty="0" err="1"/>
              <a:t>th</a:t>
            </a:r>
            <a:r>
              <a:rPr lang="en-US" dirty="0"/>
              <a:t> </a:t>
            </a:r>
            <a:r>
              <a:rPr lang="en-US" dirty="0" smtClean="0"/>
              <a:t>transaction</a:t>
            </a:r>
            <a:endParaRPr lang="en-US" dirty="0"/>
          </a:p>
          <a:p>
            <a:pPr lvl="1"/>
            <a:r>
              <a:rPr lang="en-US" dirty="0" smtClean="0"/>
              <a:t>We </a:t>
            </a:r>
            <a:r>
              <a:rPr lang="en-US" dirty="0" smtClean="0"/>
              <a:t>want to </a:t>
            </a:r>
            <a:r>
              <a:rPr lang="en-US" dirty="0"/>
              <a:t>answer queries, how many times have </a:t>
            </a:r>
            <a:r>
              <a:rPr lang="en-US" dirty="0" smtClean="0"/>
              <a:t>we </a:t>
            </a:r>
            <a:r>
              <a:rPr lang="en-US" dirty="0"/>
              <a:t>sold </a:t>
            </a:r>
            <a:r>
              <a:rPr lang="en-US" b="1" dirty="0"/>
              <a:t>X</a:t>
            </a:r>
            <a:r>
              <a:rPr lang="en-US" dirty="0"/>
              <a:t> in the last </a:t>
            </a:r>
            <a:r>
              <a:rPr lang="en-US" b="1" dirty="0"/>
              <a:t>k</a:t>
            </a:r>
            <a:r>
              <a:rPr lang="en-US" dirty="0"/>
              <a:t> </a:t>
            </a:r>
            <a:r>
              <a:rPr lang="en-US" dirty="0" smtClean="0"/>
              <a:t>sales</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2770" name="Slide Number Placeholder 5"/>
          <p:cNvSpPr>
            <a:spLocks noGrp="1"/>
          </p:cNvSpPr>
          <p:nvPr>
            <p:ph type="sldNum" sz="quarter" idx="12"/>
          </p:nvPr>
        </p:nvSpPr>
        <p:spPr bwMode="auto">
          <a:noFill/>
          <a:ln>
            <a:miter lim="800000"/>
            <a:headEnd/>
            <a:tailEnd/>
          </a:ln>
        </p:spPr>
        <p:txBody>
          <a:bodyPr/>
          <a:lstStyle/>
          <a:p>
            <a:fld id="{1EC84513-8575-4D6B-8F8F-5BE12483FB4D}" type="slidenum">
              <a:rPr lang="en-US"/>
              <a:pPr/>
              <a:t>23</a:t>
            </a:fld>
            <a:endParaRPr lang="en-US"/>
          </a:p>
        </p:txBody>
      </p:sp>
    </p:spTree>
    <p:extLst>
      <p:ext uri="{BB962C8B-B14F-4D97-AF65-F5344CB8AC3E}">
        <p14:creationId xmlns:p14="http://schemas.microsoft.com/office/powerpoint/2010/main" val="1824180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Sliding Window: 1 Stream</a:t>
            </a:r>
            <a:endParaRPr lang="en-US" dirty="0"/>
          </a:p>
        </p:txBody>
      </p:sp>
      <p:sp>
        <p:nvSpPr>
          <p:cNvPr id="7" name="Content Placeholder 6"/>
          <p:cNvSpPr>
            <a:spLocks noGrp="1"/>
          </p:cNvSpPr>
          <p:nvPr>
            <p:ph idx="1"/>
          </p:nvPr>
        </p:nvSpPr>
        <p:spPr/>
        <p:txBody>
          <a:bodyPr/>
          <a:lstStyle/>
          <a:p>
            <a:r>
              <a:rPr lang="en-US" b="1" dirty="0" smtClean="0">
                <a:solidFill>
                  <a:srgbClr val="0000FF"/>
                </a:solidFill>
              </a:rPr>
              <a:t>Sliding window on a single stream:</a:t>
            </a:r>
            <a:endParaRPr lang="en-US" b="1" dirty="0">
              <a:solidFill>
                <a:srgbClr val="0000FF"/>
              </a:solidFill>
            </a:endParaRPr>
          </a:p>
        </p:txBody>
      </p:sp>
      <p:sp>
        <p:nvSpPr>
          <p:cNvPr id="20" name="Footer Placeholder 1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3794" name="Slide Number Placeholder 3"/>
          <p:cNvSpPr>
            <a:spLocks noGrp="1"/>
          </p:cNvSpPr>
          <p:nvPr>
            <p:ph type="sldNum" sz="quarter" idx="12"/>
          </p:nvPr>
        </p:nvSpPr>
        <p:spPr bwMode="auto">
          <a:noFill/>
          <a:ln>
            <a:miter lim="800000"/>
            <a:headEnd/>
            <a:tailEnd/>
          </a:ln>
        </p:spPr>
        <p:txBody>
          <a:bodyPr/>
          <a:lstStyle/>
          <a:p>
            <a:fld id="{05B45C78-772F-436B-B4B0-DD8DEC933A27}" type="slidenum">
              <a:rPr lang="en-US"/>
              <a:pPr/>
              <a:t>24</a:t>
            </a:fld>
            <a:endParaRPr lang="en-US"/>
          </a:p>
        </p:txBody>
      </p:sp>
      <p:grpSp>
        <p:nvGrpSpPr>
          <p:cNvPr id="2" name="Group 1037"/>
          <p:cNvGrpSpPr>
            <a:grpSpLocks/>
          </p:cNvGrpSpPr>
          <p:nvPr/>
        </p:nvGrpSpPr>
        <p:grpSpPr bwMode="auto">
          <a:xfrm>
            <a:off x="1910411" y="1998663"/>
            <a:ext cx="4878388" cy="381000"/>
            <a:chOff x="1200" y="528"/>
            <a:chExt cx="3073" cy="240"/>
          </a:xfrm>
        </p:grpSpPr>
        <p:sp>
          <p:nvSpPr>
            <p:cNvPr id="33808" name="Text Box 1026"/>
            <p:cNvSpPr txBox="1">
              <a:spLocks noChangeArrowheads="1"/>
            </p:cNvSpPr>
            <p:nvPr/>
          </p:nvSpPr>
          <p:spPr bwMode="auto">
            <a:xfrm>
              <a:off x="1200" y="528"/>
              <a:ext cx="3073" cy="231"/>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q w e r t y u </a:t>
              </a:r>
              <a:r>
                <a:rPr lang="en-US" dirty="0" err="1">
                  <a:latin typeface="Arial" pitchFamily="34" charset="0"/>
                  <a:cs typeface="Arial" pitchFamily="34" charset="0"/>
                </a:rPr>
                <a:t>i</a:t>
              </a:r>
              <a:r>
                <a:rPr lang="en-US" dirty="0">
                  <a:latin typeface="Arial" pitchFamily="34" charset="0"/>
                  <a:cs typeface="Arial" pitchFamily="34" charset="0"/>
                </a:rPr>
                <a:t> o p a s d f g h j k l z x c v b n m</a:t>
              </a:r>
            </a:p>
          </p:txBody>
        </p:sp>
        <p:sp>
          <p:nvSpPr>
            <p:cNvPr id="33809" name="Rectangle 1027"/>
            <p:cNvSpPr>
              <a:spLocks noChangeArrowheads="1"/>
            </p:cNvSpPr>
            <p:nvPr/>
          </p:nvSpPr>
          <p:spPr bwMode="auto">
            <a:xfrm>
              <a:off x="2338" y="528"/>
              <a:ext cx="665"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3" name="Group 1038"/>
          <p:cNvGrpSpPr>
            <a:grpSpLocks/>
          </p:cNvGrpSpPr>
          <p:nvPr/>
        </p:nvGrpSpPr>
        <p:grpSpPr bwMode="auto">
          <a:xfrm>
            <a:off x="1903412" y="2831042"/>
            <a:ext cx="4878388" cy="381000"/>
            <a:chOff x="1200" y="1152"/>
            <a:chExt cx="3073" cy="240"/>
          </a:xfrm>
        </p:grpSpPr>
        <p:sp>
          <p:nvSpPr>
            <p:cNvPr id="33806" name="Text Box 1028"/>
            <p:cNvSpPr txBox="1">
              <a:spLocks noChangeArrowheads="1"/>
            </p:cNvSpPr>
            <p:nvPr/>
          </p:nvSpPr>
          <p:spPr bwMode="auto">
            <a:xfrm>
              <a:off x="1200" y="1152"/>
              <a:ext cx="3073" cy="231"/>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q w e r t y u i o p a s d f g h j k l z x c v b n m</a:t>
              </a:r>
            </a:p>
          </p:txBody>
        </p:sp>
        <p:sp>
          <p:nvSpPr>
            <p:cNvPr id="33807" name="Rectangle 1031"/>
            <p:cNvSpPr>
              <a:spLocks noChangeArrowheads="1"/>
            </p:cNvSpPr>
            <p:nvPr/>
          </p:nvSpPr>
          <p:spPr bwMode="auto">
            <a:xfrm>
              <a:off x="2452" y="1152"/>
              <a:ext cx="624"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4" name="Group 1039"/>
          <p:cNvGrpSpPr>
            <a:grpSpLocks/>
          </p:cNvGrpSpPr>
          <p:nvPr/>
        </p:nvGrpSpPr>
        <p:grpSpPr bwMode="auto">
          <a:xfrm>
            <a:off x="1905000" y="3663421"/>
            <a:ext cx="4878388" cy="381000"/>
            <a:chOff x="1200" y="1776"/>
            <a:chExt cx="3073" cy="240"/>
          </a:xfrm>
        </p:grpSpPr>
        <p:sp>
          <p:nvSpPr>
            <p:cNvPr id="33804" name="Text Box 1029"/>
            <p:cNvSpPr txBox="1">
              <a:spLocks noChangeArrowheads="1"/>
            </p:cNvSpPr>
            <p:nvPr/>
          </p:nvSpPr>
          <p:spPr bwMode="auto">
            <a:xfrm>
              <a:off x="1200" y="1776"/>
              <a:ext cx="3073" cy="231"/>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q w e r t y u i o p a s d f g h j k l z x c v b n m</a:t>
              </a:r>
            </a:p>
          </p:txBody>
        </p:sp>
        <p:sp>
          <p:nvSpPr>
            <p:cNvPr id="33805" name="Rectangle 1032"/>
            <p:cNvSpPr>
              <a:spLocks noChangeArrowheads="1"/>
            </p:cNvSpPr>
            <p:nvPr/>
          </p:nvSpPr>
          <p:spPr bwMode="auto">
            <a:xfrm>
              <a:off x="2556" y="1776"/>
              <a:ext cx="648"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5" name="Group 1040"/>
          <p:cNvGrpSpPr>
            <a:grpSpLocks/>
          </p:cNvGrpSpPr>
          <p:nvPr/>
        </p:nvGrpSpPr>
        <p:grpSpPr bwMode="auto">
          <a:xfrm>
            <a:off x="1905000" y="4495800"/>
            <a:ext cx="4878388" cy="381000"/>
            <a:chOff x="1200" y="2400"/>
            <a:chExt cx="3073" cy="240"/>
          </a:xfrm>
        </p:grpSpPr>
        <p:sp>
          <p:nvSpPr>
            <p:cNvPr id="33802" name="Text Box 1030"/>
            <p:cNvSpPr txBox="1">
              <a:spLocks noChangeArrowheads="1"/>
            </p:cNvSpPr>
            <p:nvPr/>
          </p:nvSpPr>
          <p:spPr bwMode="auto">
            <a:xfrm>
              <a:off x="1200" y="2400"/>
              <a:ext cx="3073" cy="231"/>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q w e r t y u </a:t>
              </a:r>
              <a:r>
                <a:rPr lang="en-US" dirty="0" err="1">
                  <a:latin typeface="Arial" pitchFamily="34" charset="0"/>
                  <a:cs typeface="Arial" pitchFamily="34" charset="0"/>
                </a:rPr>
                <a:t>i</a:t>
              </a:r>
              <a:r>
                <a:rPr lang="en-US" dirty="0">
                  <a:latin typeface="Arial" pitchFamily="34" charset="0"/>
                  <a:cs typeface="Arial" pitchFamily="34" charset="0"/>
                </a:rPr>
                <a:t> o p a s d f g h j k l z x c v b n m</a:t>
              </a:r>
            </a:p>
          </p:txBody>
        </p:sp>
        <p:sp>
          <p:nvSpPr>
            <p:cNvPr id="33803" name="Rectangle 1033"/>
            <p:cNvSpPr>
              <a:spLocks noChangeArrowheads="1"/>
            </p:cNvSpPr>
            <p:nvPr/>
          </p:nvSpPr>
          <p:spPr bwMode="auto">
            <a:xfrm>
              <a:off x="2691" y="2400"/>
              <a:ext cx="573"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33799" name="Text Box 1034"/>
          <p:cNvSpPr txBox="1">
            <a:spLocks noChangeArrowheads="1"/>
          </p:cNvSpPr>
          <p:nvPr/>
        </p:nvSpPr>
        <p:spPr bwMode="auto">
          <a:xfrm>
            <a:off x="3032125" y="5105400"/>
            <a:ext cx="2531462" cy="369332"/>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Past                   </a:t>
            </a:r>
            <a:r>
              <a:rPr lang="en-US" dirty="0" smtClean="0">
                <a:solidFill>
                  <a:srgbClr val="008000"/>
                </a:solidFill>
                <a:latin typeface="Arial" pitchFamily="34" charset="0"/>
                <a:cs typeface="Arial" pitchFamily="34" charset="0"/>
              </a:rPr>
              <a:t>Future</a:t>
            </a:r>
            <a:endParaRPr lang="en-US" dirty="0">
              <a:solidFill>
                <a:srgbClr val="008000"/>
              </a:solidFill>
              <a:latin typeface="Arial" pitchFamily="34" charset="0"/>
              <a:cs typeface="Arial" pitchFamily="34" charset="0"/>
            </a:endParaRPr>
          </a:p>
        </p:txBody>
      </p:sp>
      <p:sp>
        <p:nvSpPr>
          <p:cNvPr id="33800" name="Line 1035"/>
          <p:cNvSpPr>
            <a:spLocks noChangeShapeType="1"/>
          </p:cNvSpPr>
          <p:nvPr/>
        </p:nvSpPr>
        <p:spPr bwMode="auto">
          <a:xfrm flipH="1">
            <a:off x="2286000" y="5302250"/>
            <a:ext cx="6858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33801" name="Line 1036"/>
          <p:cNvSpPr>
            <a:spLocks noChangeShapeType="1"/>
          </p:cNvSpPr>
          <p:nvPr/>
        </p:nvSpPr>
        <p:spPr bwMode="auto">
          <a:xfrm>
            <a:off x="5486400" y="5302250"/>
            <a:ext cx="6096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6" name="TextBox 5"/>
          <p:cNvSpPr txBox="1"/>
          <p:nvPr/>
        </p:nvSpPr>
        <p:spPr>
          <a:xfrm>
            <a:off x="7620000" y="1447800"/>
            <a:ext cx="74251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N = 6</a:t>
            </a:r>
          </a:p>
        </p:txBody>
      </p:sp>
    </p:spTree>
    <p:extLst>
      <p:ext uri="{BB962C8B-B14F-4D97-AF65-F5344CB8AC3E}">
        <p14:creationId xmlns:p14="http://schemas.microsoft.com/office/powerpoint/2010/main" val="423364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bwMode="auto">
          <a:xfrm>
            <a:off x="8153400" y="6583680"/>
            <a:ext cx="733864" cy="274320"/>
          </a:xfrm>
          <a:noFill/>
          <a:ln>
            <a:miter lim="800000"/>
            <a:headEnd/>
            <a:tailEnd/>
          </a:ln>
        </p:spPr>
        <p:txBody>
          <a:bodyPr/>
          <a:lstStyle/>
          <a:p>
            <a:fld id="{6C712AB2-8114-4FCB-B7A2-38C7CC5158C4}" type="slidenum">
              <a:rPr lang="en-US"/>
              <a:pPr/>
              <a:t>25</a:t>
            </a:fld>
            <a:endParaRPr lang="en-US"/>
          </a:p>
        </p:txBody>
      </p:sp>
      <p:sp>
        <p:nvSpPr>
          <p:cNvPr id="15362" name="Rectangle 2"/>
          <p:cNvSpPr>
            <a:spLocks noGrp="1" noChangeArrowheads="1"/>
          </p:cNvSpPr>
          <p:nvPr>
            <p:ph type="title"/>
          </p:nvPr>
        </p:nvSpPr>
        <p:spPr/>
        <p:txBody>
          <a:bodyPr/>
          <a:lstStyle/>
          <a:p>
            <a:pPr>
              <a:defRPr/>
            </a:pPr>
            <a:r>
              <a:rPr lang="en-US" dirty="0">
                <a:ea typeface="+mj-ea"/>
              </a:rPr>
              <a:t>Counting Bits </a:t>
            </a:r>
            <a:r>
              <a:rPr lang="en-US" dirty="0" smtClean="0">
                <a:ea typeface="+mj-ea"/>
              </a:rPr>
              <a:t>(</a:t>
            </a:r>
            <a:r>
              <a:rPr lang="en-US" dirty="0">
                <a:ea typeface="+mj-ea"/>
              </a:rPr>
              <a:t>1)</a:t>
            </a:r>
          </a:p>
        </p:txBody>
      </p:sp>
      <p:sp>
        <p:nvSpPr>
          <p:cNvPr id="34820" name="Rectangle 3"/>
          <p:cNvSpPr>
            <a:spLocks noGrp="1" noChangeArrowheads="1"/>
          </p:cNvSpPr>
          <p:nvPr>
            <p:ph type="body" idx="1"/>
          </p:nvPr>
        </p:nvSpPr>
        <p:spPr/>
        <p:txBody>
          <a:bodyPr/>
          <a:lstStyle/>
          <a:p>
            <a:r>
              <a:rPr lang="en-US" b="1" dirty="0" smtClean="0">
                <a:solidFill>
                  <a:srgbClr val="0000FF"/>
                </a:solidFill>
              </a:rPr>
              <a:t>Problem:</a:t>
            </a:r>
            <a:r>
              <a:rPr lang="en-US" b="1" dirty="0" smtClean="0"/>
              <a:t> </a:t>
            </a:r>
          </a:p>
          <a:p>
            <a:pPr lvl="1"/>
            <a:r>
              <a:rPr lang="en-US" dirty="0" smtClean="0"/>
              <a:t>Given a stream of </a:t>
            </a:r>
            <a:r>
              <a:rPr lang="en-US" b="1" dirty="0" smtClean="0"/>
              <a:t>0</a:t>
            </a:r>
            <a:r>
              <a:rPr lang="en-US" dirty="0" smtClean="0"/>
              <a:t>s and </a:t>
            </a:r>
            <a:r>
              <a:rPr lang="en-US" b="1" dirty="0" smtClean="0"/>
              <a:t>1</a:t>
            </a:r>
            <a:r>
              <a:rPr lang="en-US" dirty="0" smtClean="0"/>
              <a:t>s</a:t>
            </a:r>
          </a:p>
          <a:p>
            <a:pPr lvl="1"/>
            <a:r>
              <a:rPr lang="en-US" dirty="0" smtClean="0"/>
              <a:t>Be prepared to answer queries of the form </a:t>
            </a:r>
            <a:br>
              <a:rPr lang="en-US" dirty="0" smtClean="0"/>
            </a:br>
            <a:r>
              <a:rPr lang="en-US" b="1" dirty="0" smtClean="0">
                <a:solidFill>
                  <a:srgbClr val="D60093"/>
                </a:solidFill>
              </a:rPr>
              <a:t>How many 1s are in the last </a:t>
            </a:r>
            <a:r>
              <a:rPr lang="en-US" b="1" i="1" dirty="0" smtClean="0">
                <a:solidFill>
                  <a:srgbClr val="D60093"/>
                </a:solidFill>
              </a:rPr>
              <a:t>k </a:t>
            </a:r>
            <a:r>
              <a:rPr lang="en-US" b="1" dirty="0" smtClean="0">
                <a:solidFill>
                  <a:srgbClr val="D60093"/>
                </a:solidFill>
              </a:rPr>
              <a:t>bits?</a:t>
            </a:r>
            <a:r>
              <a:rPr lang="en-US" dirty="0" smtClean="0"/>
              <a:t> where </a:t>
            </a:r>
            <a:r>
              <a:rPr lang="en-US" b="1" i="1" dirty="0" smtClean="0"/>
              <a:t>k</a:t>
            </a:r>
            <a:r>
              <a:rPr lang="en-US" b="1" dirty="0" smtClean="0"/>
              <a:t> </a:t>
            </a:r>
            <a:r>
              <a:rPr lang="en-US" b="1" dirty="0" smtClean="0">
                <a:latin typeface="Lucida Sans Unicode" pitchFamily="34" charset="0"/>
              </a:rPr>
              <a:t>≤</a:t>
            </a:r>
            <a:r>
              <a:rPr lang="en-US" b="1" dirty="0" smtClean="0">
                <a:latin typeface="MS Shell Dlg" charset="0"/>
              </a:rPr>
              <a:t> </a:t>
            </a:r>
            <a:r>
              <a:rPr lang="en-US" b="1" i="1" dirty="0" smtClean="0"/>
              <a:t>N</a:t>
            </a:r>
            <a:endParaRPr lang="en-US" b="1" dirty="0" smtClean="0"/>
          </a:p>
          <a:p>
            <a:pPr lvl="8"/>
            <a:endParaRPr lang="en-US" dirty="0" smtClean="0">
              <a:solidFill>
                <a:srgbClr val="60B5CC"/>
              </a:solidFill>
            </a:endParaRPr>
          </a:p>
          <a:p>
            <a:r>
              <a:rPr lang="en-US" b="1" dirty="0" smtClean="0">
                <a:solidFill>
                  <a:srgbClr val="0000FF"/>
                </a:solidFill>
              </a:rPr>
              <a:t>Obvious solution: </a:t>
            </a:r>
            <a:br>
              <a:rPr lang="en-US" b="1" dirty="0" smtClean="0">
                <a:solidFill>
                  <a:srgbClr val="0000FF"/>
                </a:solidFill>
              </a:rPr>
            </a:br>
            <a:r>
              <a:rPr lang="en-US" dirty="0" smtClean="0"/>
              <a:t>Store the most recent </a:t>
            </a:r>
            <a:r>
              <a:rPr lang="en-US" b="1" i="1" dirty="0" smtClean="0"/>
              <a:t>N</a:t>
            </a:r>
            <a:r>
              <a:rPr lang="en-US" dirty="0" smtClean="0"/>
              <a:t> bits</a:t>
            </a:r>
          </a:p>
          <a:p>
            <a:pPr lvl="1"/>
            <a:r>
              <a:rPr lang="en-US" dirty="0" smtClean="0">
                <a:ea typeface="ＭＳ Ｐゴシック" pitchFamily="34" charset="-128"/>
              </a:rPr>
              <a:t>When new bit comes in, discard the </a:t>
            </a:r>
            <a:r>
              <a:rPr lang="en-US" b="1" i="1" dirty="0" smtClean="0">
                <a:ea typeface="ＭＳ Ｐゴシック" pitchFamily="34" charset="-128"/>
              </a:rPr>
              <a:t>N</a:t>
            </a:r>
            <a:r>
              <a:rPr lang="en-US" b="1" dirty="0" smtClean="0">
                <a:ea typeface="ＭＳ Ｐゴシック" pitchFamily="34" charset="-128"/>
              </a:rPr>
              <a:t>+1</a:t>
            </a:r>
            <a:r>
              <a:rPr lang="en-US" b="1" baseline="30000" dirty="0" smtClean="0">
                <a:ea typeface="ＭＳ Ｐゴシック" pitchFamily="34" charset="-128"/>
              </a:rPr>
              <a:t>st</a:t>
            </a:r>
            <a:r>
              <a:rPr lang="en-US" dirty="0" smtClean="0">
                <a:ea typeface="ＭＳ Ｐゴシック" pitchFamily="34" charset="-128"/>
              </a:rPr>
              <a:t>  bit</a:t>
            </a:r>
          </a:p>
        </p:txBody>
      </p:sp>
      <p:sp>
        <p:nvSpPr>
          <p:cNvPr id="5" name="Text Box 1026"/>
          <p:cNvSpPr txBox="1">
            <a:spLocks noChangeArrowheads="1"/>
          </p:cNvSpPr>
          <p:nvPr/>
        </p:nvSpPr>
        <p:spPr bwMode="auto">
          <a:xfrm>
            <a:off x="1524000" y="5410200"/>
            <a:ext cx="4883068" cy="369332"/>
          </a:xfrm>
          <a:prstGeom prst="rect">
            <a:avLst/>
          </a:prstGeom>
          <a:noFill/>
          <a:ln w="9525">
            <a:noFill/>
            <a:miter lim="800000"/>
            <a:headEnd/>
            <a:tailEnd/>
          </a:ln>
        </p:spPr>
        <p:txBody>
          <a:bodyPr wrap="none">
            <a:spAutoFit/>
          </a:bodyPr>
          <a:lstStyle/>
          <a:p>
            <a:r>
              <a:rPr lang="en-US" dirty="0" smtClean="0">
                <a:latin typeface="Tahoma" pitchFamily="34" charset="0"/>
                <a:ea typeface="Tahoma" pitchFamily="34" charset="0"/>
                <a:cs typeface="Tahoma" pitchFamily="34" charset="0"/>
              </a:rPr>
              <a:t>0 1 0 0 1 1 0 1 1 1 0 1 0 1 0 1 1 0 1 1 0 1 1 0</a:t>
            </a:r>
            <a:endParaRPr lang="en-US" dirty="0">
              <a:latin typeface="Tahoma" pitchFamily="34" charset="0"/>
              <a:ea typeface="Tahoma" pitchFamily="34" charset="0"/>
              <a:cs typeface="Tahoma" pitchFamily="34" charset="0"/>
            </a:endParaRPr>
          </a:p>
        </p:txBody>
      </p:sp>
      <p:sp>
        <p:nvSpPr>
          <p:cNvPr id="6" name="Text Box 1034"/>
          <p:cNvSpPr txBox="1">
            <a:spLocks noChangeArrowheads="1"/>
          </p:cNvSpPr>
          <p:nvPr/>
        </p:nvSpPr>
        <p:spPr bwMode="auto">
          <a:xfrm>
            <a:off x="2422525" y="5805487"/>
            <a:ext cx="3236784" cy="369332"/>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Past                         </a:t>
            </a:r>
            <a:r>
              <a:rPr lang="en-US" dirty="0" smtClean="0">
                <a:solidFill>
                  <a:srgbClr val="008000"/>
                </a:solidFill>
                <a:latin typeface="Arial" pitchFamily="34" charset="0"/>
                <a:cs typeface="Arial" pitchFamily="34" charset="0"/>
              </a:rPr>
              <a:t>     Future</a:t>
            </a:r>
            <a:endParaRPr lang="en-US" dirty="0">
              <a:solidFill>
                <a:srgbClr val="008000"/>
              </a:solidFill>
              <a:latin typeface="Arial" pitchFamily="34" charset="0"/>
              <a:cs typeface="Arial" pitchFamily="34" charset="0"/>
            </a:endParaRPr>
          </a:p>
        </p:txBody>
      </p:sp>
      <p:sp>
        <p:nvSpPr>
          <p:cNvPr id="7" name="Line 1035"/>
          <p:cNvSpPr>
            <a:spLocks noChangeShapeType="1"/>
          </p:cNvSpPr>
          <p:nvPr/>
        </p:nvSpPr>
        <p:spPr bwMode="auto">
          <a:xfrm flipH="1">
            <a:off x="1676400" y="6002337"/>
            <a:ext cx="6858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8" name="Line 1036"/>
          <p:cNvSpPr>
            <a:spLocks noChangeShapeType="1"/>
          </p:cNvSpPr>
          <p:nvPr/>
        </p:nvSpPr>
        <p:spPr bwMode="auto">
          <a:xfrm>
            <a:off x="5715000" y="6002337"/>
            <a:ext cx="6096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9" name="Rectangle 1027"/>
          <p:cNvSpPr>
            <a:spLocks noChangeArrowheads="1"/>
          </p:cNvSpPr>
          <p:nvPr/>
        </p:nvSpPr>
        <p:spPr bwMode="auto">
          <a:xfrm>
            <a:off x="5127044" y="5404366"/>
            <a:ext cx="1197556" cy="38100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Tahoma" pitchFamily="34" charset="0"/>
              <a:ea typeface="Tahoma" pitchFamily="34" charset="0"/>
              <a:cs typeface="Tahoma" pitchFamily="34" charset="0"/>
            </a:endParaRPr>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3" name="TextBox 12"/>
          <p:cNvSpPr txBox="1"/>
          <p:nvPr/>
        </p:nvSpPr>
        <p:spPr>
          <a:xfrm>
            <a:off x="7086600" y="5404366"/>
            <a:ext cx="1588897" cy="369332"/>
          </a:xfrm>
          <a:prstGeom prst="rect">
            <a:avLst/>
          </a:prstGeom>
          <a:noFill/>
        </p:spPr>
        <p:txBody>
          <a:bodyPr wrap="none" rtlCol="0">
            <a:spAutoFit/>
          </a:bodyPr>
          <a:lstStyle/>
          <a:p>
            <a:r>
              <a:rPr lang="en-US" dirty="0" smtClean="0">
                <a:latin typeface="Arial" pitchFamily="34" charset="0"/>
                <a:cs typeface="Arial" pitchFamily="34" charset="0"/>
              </a:rPr>
              <a:t>Suppose N=6</a:t>
            </a:r>
          </a:p>
        </p:txBody>
      </p:sp>
    </p:spTree>
    <p:extLst>
      <p:ext uri="{BB962C8B-B14F-4D97-AF65-F5344CB8AC3E}">
        <p14:creationId xmlns:p14="http://schemas.microsoft.com/office/powerpoint/2010/main" val="417647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dirty="0">
                <a:ea typeface="+mj-ea"/>
              </a:rPr>
              <a:t>Counting Bits </a:t>
            </a:r>
            <a:r>
              <a:rPr lang="en-US" dirty="0" smtClean="0">
                <a:ea typeface="+mj-ea"/>
              </a:rPr>
              <a:t>(</a:t>
            </a:r>
            <a:r>
              <a:rPr lang="en-US" dirty="0">
                <a:ea typeface="+mj-ea"/>
              </a:rPr>
              <a:t>2)</a:t>
            </a:r>
          </a:p>
        </p:txBody>
      </p:sp>
      <p:sp>
        <p:nvSpPr>
          <p:cNvPr id="35844" name="Rectangle 3"/>
          <p:cNvSpPr>
            <a:spLocks noGrp="1" noChangeArrowheads="1"/>
          </p:cNvSpPr>
          <p:nvPr>
            <p:ph idx="1"/>
          </p:nvPr>
        </p:nvSpPr>
        <p:spPr/>
        <p:txBody>
          <a:bodyPr/>
          <a:lstStyle/>
          <a:p>
            <a:r>
              <a:rPr lang="en-US" b="1" dirty="0" smtClean="0"/>
              <a:t>You can not get an exact answer without storing the entire window</a:t>
            </a:r>
          </a:p>
          <a:p>
            <a:pPr lvl="8"/>
            <a:endParaRPr lang="en-US" dirty="0" smtClean="0">
              <a:solidFill>
                <a:srgbClr val="CC3300"/>
              </a:solidFill>
            </a:endParaRPr>
          </a:p>
          <a:p>
            <a:r>
              <a:rPr lang="en-US" b="1" dirty="0" smtClean="0">
                <a:solidFill>
                  <a:srgbClr val="0000FF"/>
                </a:solidFill>
              </a:rPr>
              <a:t>Real Problem:</a:t>
            </a:r>
            <a:r>
              <a:rPr lang="en-US" dirty="0" smtClean="0">
                <a:solidFill>
                  <a:srgbClr val="0000FF"/>
                </a:solidFill>
              </a:rPr>
              <a:t> </a:t>
            </a:r>
            <a:br>
              <a:rPr lang="en-US" dirty="0" smtClean="0">
                <a:solidFill>
                  <a:srgbClr val="0000FF"/>
                </a:solidFill>
              </a:rPr>
            </a:br>
            <a:r>
              <a:rPr lang="en-US" b="1" dirty="0" smtClean="0">
                <a:solidFill>
                  <a:srgbClr val="D60093"/>
                </a:solidFill>
              </a:rPr>
              <a:t>What if we cannot afford to store </a:t>
            </a:r>
            <a:r>
              <a:rPr lang="en-US" b="1" i="1" dirty="0" smtClean="0">
                <a:solidFill>
                  <a:srgbClr val="D60093"/>
                </a:solidFill>
              </a:rPr>
              <a:t>N</a:t>
            </a:r>
            <a:r>
              <a:rPr lang="en-US" b="1" dirty="0" smtClean="0">
                <a:solidFill>
                  <a:srgbClr val="D60093"/>
                </a:solidFill>
              </a:rPr>
              <a:t> bits?</a:t>
            </a:r>
          </a:p>
          <a:p>
            <a:pPr lvl="1"/>
            <a:r>
              <a:rPr lang="en-US" b="1" dirty="0" smtClean="0">
                <a:ea typeface="ＭＳ Ｐゴシック" pitchFamily="34" charset="-128"/>
              </a:rPr>
              <a:t>E.g.</a:t>
            </a:r>
            <a:r>
              <a:rPr lang="en-US" dirty="0" smtClean="0">
                <a:ea typeface="ＭＳ Ｐゴシック" pitchFamily="34" charset="-128"/>
              </a:rPr>
              <a:t>, we’re processing 1 billion streams and </a:t>
            </a:r>
            <a:br>
              <a:rPr lang="en-US" dirty="0" smtClean="0">
                <a:ea typeface="ＭＳ Ｐゴシック" pitchFamily="34" charset="-128"/>
              </a:rPr>
            </a:br>
            <a:r>
              <a:rPr lang="en-US" b="1" i="1" dirty="0" smtClean="0">
                <a:ea typeface="ＭＳ Ｐゴシック" pitchFamily="34" charset="-128"/>
              </a:rPr>
              <a:t>N </a:t>
            </a:r>
            <a:r>
              <a:rPr lang="en-US" b="1" dirty="0" smtClean="0">
                <a:ea typeface="ＭＳ Ｐゴシック" pitchFamily="34" charset="-128"/>
              </a:rPr>
              <a:t> = 1 billion</a:t>
            </a:r>
          </a:p>
          <a:p>
            <a:pPr lvl="8"/>
            <a:endParaRPr lang="en-US" dirty="0" smtClean="0">
              <a:ea typeface="ＭＳ Ｐゴシック" pitchFamily="34" charset="-128"/>
            </a:endParaRPr>
          </a:p>
          <a:p>
            <a:pPr lvl="8"/>
            <a:endParaRPr lang="en-US" dirty="0" smtClean="0">
              <a:ea typeface="ＭＳ Ｐゴシック" pitchFamily="34" charset="-128"/>
            </a:endParaRPr>
          </a:p>
          <a:p>
            <a:r>
              <a:rPr lang="en-US" b="1" dirty="0" smtClean="0">
                <a:solidFill>
                  <a:srgbClr val="008000"/>
                </a:solidFill>
              </a:rPr>
              <a:t>But we are happy with an approximate answer</a:t>
            </a:r>
          </a:p>
        </p:txBody>
      </p:sp>
      <p:sp>
        <p:nvSpPr>
          <p:cNvPr id="35842" name="Slide Number Placeholder 5"/>
          <p:cNvSpPr>
            <a:spLocks noGrp="1"/>
          </p:cNvSpPr>
          <p:nvPr>
            <p:ph type="sldNum" sz="quarter" idx="12"/>
          </p:nvPr>
        </p:nvSpPr>
        <p:spPr bwMode="auto">
          <a:noFill/>
          <a:ln>
            <a:miter lim="800000"/>
            <a:headEnd/>
            <a:tailEnd/>
          </a:ln>
        </p:spPr>
        <p:txBody>
          <a:bodyPr/>
          <a:lstStyle/>
          <a:p>
            <a:fld id="{20BF1368-EA64-46CF-9A7F-3017837BBD43}" type="slidenum">
              <a:rPr lang="en-US"/>
              <a:pPr/>
              <a:t>26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Text Box 1026"/>
          <p:cNvSpPr txBox="1">
            <a:spLocks noChangeArrowheads="1"/>
          </p:cNvSpPr>
          <p:nvPr/>
        </p:nvSpPr>
        <p:spPr bwMode="auto">
          <a:xfrm>
            <a:off x="3505200" y="4267200"/>
            <a:ext cx="4883068" cy="369332"/>
          </a:xfrm>
          <a:prstGeom prst="rect">
            <a:avLst/>
          </a:prstGeom>
          <a:noFill/>
          <a:ln w="9525">
            <a:noFill/>
            <a:miter lim="800000"/>
            <a:headEnd/>
            <a:tailEnd/>
          </a:ln>
        </p:spPr>
        <p:txBody>
          <a:bodyPr wrap="none">
            <a:spAutoFit/>
          </a:bodyPr>
          <a:lstStyle/>
          <a:p>
            <a:r>
              <a:rPr lang="en-US" dirty="0" smtClean="0">
                <a:latin typeface="Tahoma" pitchFamily="34" charset="0"/>
                <a:ea typeface="Tahoma" pitchFamily="34" charset="0"/>
                <a:cs typeface="Tahoma" pitchFamily="34" charset="0"/>
              </a:rPr>
              <a:t>0 1 0 0 1 1 0 1 1 1 0 1 0 1 0 1 1 0 1 1 0 1 1 0</a:t>
            </a:r>
            <a:endParaRPr lang="en-US" dirty="0">
              <a:latin typeface="Tahoma" pitchFamily="34" charset="0"/>
              <a:ea typeface="Tahoma" pitchFamily="34" charset="0"/>
              <a:cs typeface="Tahoma" pitchFamily="34" charset="0"/>
            </a:endParaRPr>
          </a:p>
        </p:txBody>
      </p:sp>
      <p:sp>
        <p:nvSpPr>
          <p:cNvPr id="8" name="Text Box 1034"/>
          <p:cNvSpPr txBox="1">
            <a:spLocks noChangeArrowheads="1"/>
          </p:cNvSpPr>
          <p:nvPr/>
        </p:nvSpPr>
        <p:spPr bwMode="auto">
          <a:xfrm>
            <a:off x="4403725" y="4662487"/>
            <a:ext cx="2284600" cy="338554"/>
          </a:xfrm>
          <a:prstGeom prst="rect">
            <a:avLst/>
          </a:prstGeom>
          <a:noFill/>
          <a:ln w="9525">
            <a:noFill/>
            <a:miter lim="800000"/>
            <a:headEnd/>
            <a:tailEnd/>
          </a:ln>
        </p:spPr>
        <p:txBody>
          <a:bodyPr wrap="none">
            <a:spAutoFit/>
          </a:bodyPr>
          <a:lstStyle/>
          <a:p>
            <a:r>
              <a:rPr lang="en-US" sz="1600" dirty="0">
                <a:solidFill>
                  <a:srgbClr val="008000"/>
                </a:solidFill>
                <a:latin typeface="Arial" pitchFamily="34" charset="0"/>
                <a:cs typeface="Arial" pitchFamily="34" charset="0"/>
              </a:rPr>
              <a:t>Past         </a:t>
            </a:r>
            <a:r>
              <a:rPr lang="en-US" sz="1600" dirty="0" smtClean="0">
                <a:solidFill>
                  <a:srgbClr val="008000"/>
                </a:solidFill>
                <a:latin typeface="Arial" pitchFamily="34" charset="0"/>
                <a:cs typeface="Arial" pitchFamily="34" charset="0"/>
              </a:rPr>
              <a:t>         </a:t>
            </a:r>
            <a:r>
              <a:rPr lang="en-US" sz="1600" dirty="0">
                <a:solidFill>
                  <a:srgbClr val="008000"/>
                </a:solidFill>
                <a:latin typeface="Arial" pitchFamily="34" charset="0"/>
                <a:cs typeface="Arial" pitchFamily="34" charset="0"/>
              </a:rPr>
              <a:t>Future</a:t>
            </a:r>
          </a:p>
        </p:txBody>
      </p:sp>
      <p:sp>
        <p:nvSpPr>
          <p:cNvPr id="9" name="Line 1035"/>
          <p:cNvSpPr>
            <a:spLocks noChangeShapeType="1"/>
          </p:cNvSpPr>
          <p:nvPr/>
        </p:nvSpPr>
        <p:spPr bwMode="auto">
          <a:xfrm flipH="1">
            <a:off x="3810000" y="4843104"/>
            <a:ext cx="685800" cy="0"/>
          </a:xfrm>
          <a:prstGeom prst="line">
            <a:avLst/>
          </a:prstGeom>
          <a:noFill/>
          <a:ln w="9525">
            <a:solidFill>
              <a:srgbClr val="008000"/>
            </a:solidFill>
            <a:round/>
            <a:headEnd/>
            <a:tailEnd type="triangle" w="med" len="med"/>
          </a:ln>
        </p:spPr>
        <p:txBody>
          <a:bodyPr/>
          <a:lstStyle/>
          <a:p>
            <a:endParaRPr lang="en-US" sz="1600"/>
          </a:p>
        </p:txBody>
      </p:sp>
      <p:sp>
        <p:nvSpPr>
          <p:cNvPr id="10" name="Line 1036"/>
          <p:cNvSpPr>
            <a:spLocks noChangeShapeType="1"/>
          </p:cNvSpPr>
          <p:nvPr/>
        </p:nvSpPr>
        <p:spPr bwMode="auto">
          <a:xfrm>
            <a:off x="6553200" y="4843104"/>
            <a:ext cx="609600" cy="0"/>
          </a:xfrm>
          <a:prstGeom prst="line">
            <a:avLst/>
          </a:prstGeom>
          <a:noFill/>
          <a:ln w="9525">
            <a:solidFill>
              <a:srgbClr val="008000"/>
            </a:solidFill>
            <a:round/>
            <a:headEnd/>
            <a:tailEnd type="triangle" w="med" len="med"/>
          </a:ln>
        </p:spPr>
        <p:txBody>
          <a:bodyPr/>
          <a:lstStyle/>
          <a:p>
            <a:endParaRPr lang="en-US"/>
          </a:p>
        </p:txBody>
      </p:sp>
      <p:sp>
        <p:nvSpPr>
          <p:cNvPr id="11" name="Rectangle 1027"/>
          <p:cNvSpPr>
            <a:spLocks noChangeArrowheads="1"/>
          </p:cNvSpPr>
          <p:nvPr/>
        </p:nvSpPr>
        <p:spPr bwMode="auto">
          <a:xfrm>
            <a:off x="7105888" y="4267200"/>
            <a:ext cx="1187118" cy="38100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Tahoma" pitchFamily="34" charset="0"/>
              <a:ea typeface="Tahoma" pitchFamily="34" charset="0"/>
              <a:cs typeface="Tahoma" pitchFamily="34" charset="0"/>
            </a:endParaRPr>
          </a:p>
        </p:txBody>
      </p:sp>
      <p:cxnSp>
        <p:nvCxnSpPr>
          <p:cNvPr id="13" name="Straight Connector 12"/>
          <p:cNvCxnSpPr/>
          <p:nvPr/>
        </p:nvCxnSpPr>
        <p:spPr>
          <a:xfrm flipH="1">
            <a:off x="7036377" y="4223082"/>
            <a:ext cx="1295400" cy="4394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36377" y="4223082"/>
            <a:ext cx="1345623" cy="457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948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attempt: Simple 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486400"/>
              </a:xfrm>
            </p:spPr>
            <p:txBody>
              <a:bodyPr>
                <a:normAutofit lnSpcReduction="10000"/>
              </a:bodyPr>
              <a:lstStyle/>
              <a:p>
                <a:r>
                  <a:rPr lang="en-US" b="1" u="sng" dirty="0" smtClean="0">
                    <a:solidFill>
                      <a:srgbClr val="0000FF"/>
                    </a:solidFill>
                  </a:rPr>
                  <a:t>Q:</a:t>
                </a:r>
                <a:r>
                  <a:rPr lang="en-US" b="1" dirty="0" smtClean="0">
                    <a:solidFill>
                      <a:srgbClr val="0000FF"/>
                    </a:solidFill>
                  </a:rPr>
                  <a:t> How many 1s are in the last </a:t>
                </a:r>
                <a:r>
                  <a:rPr lang="en-US" b="1" i="1" dirty="0" smtClean="0">
                    <a:solidFill>
                      <a:srgbClr val="0000FF"/>
                    </a:solidFill>
                  </a:rPr>
                  <a:t>N</a:t>
                </a:r>
                <a:r>
                  <a:rPr lang="en-US" b="1" dirty="0" smtClean="0">
                    <a:solidFill>
                      <a:srgbClr val="0000FF"/>
                    </a:solidFill>
                  </a:rPr>
                  <a:t> bits?</a:t>
                </a:r>
              </a:p>
              <a:p>
                <a:r>
                  <a:rPr lang="en-US" dirty="0" smtClean="0"/>
                  <a:t>A simple solution that does not really solve our problem: </a:t>
                </a:r>
                <a:r>
                  <a:rPr lang="en-US" b="1" dirty="0" smtClean="0">
                    <a:solidFill>
                      <a:srgbClr val="D60093"/>
                    </a:solidFill>
                  </a:rPr>
                  <a:t>Uniformity assumption</a:t>
                </a:r>
              </a:p>
              <a:p>
                <a:endParaRPr lang="en-US" dirty="0" smtClean="0">
                  <a:solidFill>
                    <a:schemeClr val="accent2"/>
                  </a:solidFill>
                </a:endParaRPr>
              </a:p>
              <a:p>
                <a:endParaRPr lang="en-US" dirty="0" smtClean="0">
                  <a:solidFill>
                    <a:schemeClr val="accent2"/>
                  </a:solidFill>
                </a:endParaRPr>
              </a:p>
              <a:p>
                <a:r>
                  <a:rPr lang="en-US" b="1" dirty="0" smtClean="0">
                    <a:solidFill>
                      <a:srgbClr val="008000"/>
                    </a:solidFill>
                  </a:rPr>
                  <a:t>Maintain 2 counters: </a:t>
                </a:r>
              </a:p>
              <a:p>
                <a:pPr lvl="1"/>
                <a:r>
                  <a:rPr lang="en-US" b="1" i="1" dirty="0" smtClean="0"/>
                  <a:t>S</a:t>
                </a:r>
                <a:r>
                  <a:rPr lang="en-US" dirty="0" smtClean="0"/>
                  <a:t>: number of 1s </a:t>
                </a:r>
                <a:r>
                  <a:rPr lang="en-US" dirty="0"/>
                  <a:t>from the beginning of the stream</a:t>
                </a:r>
                <a:endParaRPr lang="en-US" dirty="0" smtClean="0"/>
              </a:p>
              <a:p>
                <a:pPr lvl="1"/>
                <a:r>
                  <a:rPr lang="en-US" b="1" i="1" dirty="0" smtClean="0"/>
                  <a:t>Z</a:t>
                </a:r>
                <a:r>
                  <a:rPr lang="en-US" dirty="0" smtClean="0"/>
                  <a:t>: number of 0s from the beginning of the stream</a:t>
                </a:r>
              </a:p>
              <a:p>
                <a:r>
                  <a:rPr lang="en-US" b="1" dirty="0" smtClean="0"/>
                  <a:t>How many 1s are in the last N bits? </a:t>
                </a:r>
                <a14:m>
                  <m:oMath xmlns:m="http://schemas.openxmlformats.org/officeDocument/2006/math">
                    <m:r>
                      <a:rPr lang="en-US" b="1" i="1" dirty="0" smtClean="0">
                        <a:solidFill>
                          <a:srgbClr val="0000FF"/>
                        </a:solidFill>
                        <a:latin typeface="Cambria Math"/>
                      </a:rPr>
                      <m:t>𝑵</m:t>
                    </m:r>
                    <m:r>
                      <a:rPr lang="en-US" b="1" i="1" dirty="0" smtClean="0">
                        <a:solidFill>
                          <a:srgbClr val="0000FF"/>
                        </a:solidFill>
                        <a:latin typeface="Cambria Math"/>
                      </a:rPr>
                      <m:t>∙</m:t>
                    </m:r>
                    <m:f>
                      <m:fPr>
                        <m:ctrlPr>
                          <a:rPr lang="en-US" b="1" i="1" dirty="0" smtClean="0">
                            <a:solidFill>
                              <a:srgbClr val="0000FF"/>
                            </a:solidFill>
                            <a:latin typeface="Cambria Math" charset="0"/>
                          </a:rPr>
                        </m:ctrlPr>
                      </m:fPr>
                      <m:num>
                        <m:r>
                          <a:rPr lang="en-US" b="1" i="1" dirty="0" smtClean="0">
                            <a:solidFill>
                              <a:srgbClr val="0000FF"/>
                            </a:solidFill>
                            <a:latin typeface="Cambria Math"/>
                          </a:rPr>
                          <m:t>𝑺</m:t>
                        </m:r>
                      </m:num>
                      <m:den>
                        <m:r>
                          <a:rPr lang="en-US" b="1" i="1" dirty="0" smtClean="0">
                            <a:solidFill>
                              <a:srgbClr val="0000FF"/>
                            </a:solidFill>
                            <a:latin typeface="Cambria Math"/>
                          </a:rPr>
                          <m:t>𝑺</m:t>
                        </m:r>
                        <m:r>
                          <a:rPr lang="en-US" b="1" i="1" dirty="0" smtClean="0">
                            <a:solidFill>
                              <a:srgbClr val="0000FF"/>
                            </a:solidFill>
                            <a:latin typeface="Cambria Math"/>
                          </a:rPr>
                          <m:t>+</m:t>
                        </m:r>
                        <m:r>
                          <a:rPr lang="en-US" b="1" i="1" dirty="0" smtClean="0">
                            <a:solidFill>
                              <a:srgbClr val="0000FF"/>
                            </a:solidFill>
                            <a:latin typeface="Cambria Math"/>
                          </a:rPr>
                          <m:t>𝒁</m:t>
                        </m:r>
                      </m:den>
                    </m:f>
                  </m:oMath>
                </a14:m>
                <a:endParaRPr lang="en-US" b="1" dirty="0" smtClean="0">
                  <a:solidFill>
                    <a:srgbClr val="0000FF"/>
                  </a:solidFill>
                </a:endParaRPr>
              </a:p>
              <a:p>
                <a:r>
                  <a:rPr lang="en-US" b="1" dirty="0" smtClean="0">
                    <a:solidFill>
                      <a:srgbClr val="D60093"/>
                    </a:solidFill>
                  </a:rPr>
                  <a:t>But, what if stream is non-uniform?</a:t>
                </a:r>
              </a:p>
              <a:p>
                <a:pPr lvl="1"/>
                <a:r>
                  <a:rPr lang="en-US" dirty="0" smtClean="0">
                    <a:solidFill>
                      <a:srgbClr val="D60093"/>
                    </a:solidFill>
                  </a:rPr>
                  <a:t>What if distribution changes over time?</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486400"/>
              </a:xfrm>
              <a:blipFill rotWithShape="1">
                <a:blip r:embed="rId2"/>
                <a:stretch>
                  <a:fillRect t="-155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27</a:t>
            </a:fld>
            <a:endParaRPr lang="en-US"/>
          </a:p>
        </p:txBody>
      </p:sp>
      <p:sp>
        <p:nvSpPr>
          <p:cNvPr id="7" name="Text Box 3"/>
          <p:cNvSpPr txBox="1">
            <a:spLocks noChangeArrowheads="1"/>
          </p:cNvSpPr>
          <p:nvPr/>
        </p:nvSpPr>
        <p:spPr bwMode="auto">
          <a:xfrm>
            <a:off x="0" y="2996783"/>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grpSp>
        <p:nvGrpSpPr>
          <p:cNvPr id="11" name="Group 10"/>
          <p:cNvGrpSpPr/>
          <p:nvPr/>
        </p:nvGrpSpPr>
        <p:grpSpPr>
          <a:xfrm>
            <a:off x="3450388" y="2723733"/>
            <a:ext cx="5410200" cy="369332"/>
            <a:chOff x="3429000" y="3443287"/>
            <a:chExt cx="5410200" cy="369332"/>
          </a:xfrm>
        </p:grpSpPr>
        <p:sp>
          <p:nvSpPr>
            <p:cNvPr id="8" name="Text Box 16"/>
            <p:cNvSpPr txBox="1">
              <a:spLocks noChangeArrowheads="1"/>
            </p:cNvSpPr>
            <p:nvPr/>
          </p:nvSpPr>
          <p:spPr bwMode="auto">
            <a:xfrm>
              <a:off x="5622925" y="3443287"/>
              <a:ext cx="351378" cy="369332"/>
            </a:xfrm>
            <a:prstGeom prst="rect">
              <a:avLst/>
            </a:prstGeom>
            <a:noFill/>
            <a:ln w="9525">
              <a:noFill/>
              <a:miter lim="800000"/>
              <a:headEnd/>
              <a:tailEnd/>
            </a:ln>
            <a:effectLst/>
          </p:spPr>
          <p:txBody>
            <a:bodyPr wrap="none">
              <a:spAutoFit/>
            </a:bodyPr>
            <a:lstStyle/>
            <a:p>
              <a:r>
                <a:rPr lang="en-US" b="1" i="1" dirty="0">
                  <a:solidFill>
                    <a:srgbClr val="008000"/>
                  </a:solidFill>
                  <a:latin typeface="Arial" pitchFamily="34" charset="0"/>
                  <a:cs typeface="Arial" pitchFamily="34" charset="0"/>
                </a:rPr>
                <a:t>N</a:t>
              </a:r>
            </a:p>
          </p:txBody>
        </p:sp>
        <p:sp>
          <p:nvSpPr>
            <p:cNvPr id="9" name="Line 17"/>
            <p:cNvSpPr>
              <a:spLocks noChangeShapeType="1"/>
            </p:cNvSpPr>
            <p:nvPr/>
          </p:nvSpPr>
          <p:spPr bwMode="auto">
            <a:xfrm flipH="1">
              <a:off x="3429000" y="364013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10" name="Line 18"/>
            <p:cNvSpPr>
              <a:spLocks noChangeShapeType="1"/>
            </p:cNvSpPr>
            <p:nvPr/>
          </p:nvSpPr>
          <p:spPr bwMode="auto">
            <a:xfrm>
              <a:off x="6019800" y="3640137"/>
              <a:ext cx="2819400" cy="0"/>
            </a:xfrm>
            <a:prstGeom prst="line">
              <a:avLst/>
            </a:prstGeom>
            <a:noFill/>
            <a:ln w="28575">
              <a:solidFill>
                <a:srgbClr val="008000"/>
              </a:solidFill>
              <a:round/>
              <a:headEnd/>
              <a:tailEnd type="triangle" w="med" len="med"/>
            </a:ln>
            <a:effectLst/>
          </p:spPr>
          <p:txBody>
            <a:bodyPr/>
            <a:lstStyle/>
            <a:p>
              <a:endParaRPr lang="en-US"/>
            </a:p>
          </p:txBody>
        </p:sp>
      </p:grpSp>
      <p:grpSp>
        <p:nvGrpSpPr>
          <p:cNvPr id="15" name="Group 14"/>
          <p:cNvGrpSpPr/>
          <p:nvPr/>
        </p:nvGrpSpPr>
        <p:grpSpPr>
          <a:xfrm>
            <a:off x="5443624" y="3242846"/>
            <a:ext cx="3395576" cy="338554"/>
            <a:chOff x="125499" y="3505200"/>
            <a:chExt cx="3395576" cy="338554"/>
          </a:xfrm>
        </p:grpSpPr>
        <p:sp>
          <p:nvSpPr>
            <p:cNvPr id="12" name="Text Box 1034"/>
            <p:cNvSpPr txBox="1">
              <a:spLocks noChangeArrowheads="1"/>
            </p:cNvSpPr>
            <p:nvPr/>
          </p:nvSpPr>
          <p:spPr bwMode="auto">
            <a:xfrm>
              <a:off x="762000" y="3505200"/>
              <a:ext cx="2284600" cy="338554"/>
            </a:xfrm>
            <a:prstGeom prst="rect">
              <a:avLst/>
            </a:prstGeom>
            <a:noFill/>
            <a:ln w="9525">
              <a:noFill/>
              <a:miter lim="800000"/>
              <a:headEnd/>
              <a:tailEnd/>
            </a:ln>
          </p:spPr>
          <p:txBody>
            <a:bodyPr wrap="none">
              <a:spAutoFit/>
            </a:bodyPr>
            <a:lstStyle/>
            <a:p>
              <a:r>
                <a:rPr lang="en-US" sz="1600" dirty="0">
                  <a:solidFill>
                    <a:srgbClr val="008000"/>
                  </a:solidFill>
                  <a:latin typeface="Arial" pitchFamily="34" charset="0"/>
                  <a:cs typeface="Arial" pitchFamily="34" charset="0"/>
                </a:rPr>
                <a:t>Past              </a:t>
              </a:r>
              <a:r>
                <a:rPr lang="en-US" sz="1600" dirty="0" smtClean="0">
                  <a:solidFill>
                    <a:srgbClr val="008000"/>
                  </a:solidFill>
                  <a:latin typeface="Arial" pitchFamily="34" charset="0"/>
                  <a:cs typeface="Arial" pitchFamily="34" charset="0"/>
                </a:rPr>
                <a:t>    </a:t>
              </a:r>
              <a:r>
                <a:rPr lang="en-US" sz="1600" dirty="0">
                  <a:solidFill>
                    <a:srgbClr val="008000"/>
                  </a:solidFill>
                  <a:latin typeface="Arial" pitchFamily="34" charset="0"/>
                  <a:cs typeface="Arial" pitchFamily="34" charset="0"/>
                </a:rPr>
                <a:t>Future</a:t>
              </a:r>
            </a:p>
          </p:txBody>
        </p:sp>
        <p:sp>
          <p:nvSpPr>
            <p:cNvPr id="13" name="Line 1035"/>
            <p:cNvSpPr>
              <a:spLocks noChangeShapeType="1"/>
            </p:cNvSpPr>
            <p:nvPr/>
          </p:nvSpPr>
          <p:spPr bwMode="auto">
            <a:xfrm flipH="1">
              <a:off x="125499" y="3678988"/>
              <a:ext cx="685800" cy="0"/>
            </a:xfrm>
            <a:prstGeom prst="line">
              <a:avLst/>
            </a:prstGeom>
            <a:noFill/>
            <a:ln w="9525">
              <a:solidFill>
                <a:srgbClr val="008000"/>
              </a:solidFill>
              <a:round/>
              <a:headEnd/>
              <a:tailEnd type="triangle" w="med" len="med"/>
            </a:ln>
          </p:spPr>
          <p:txBody>
            <a:bodyPr/>
            <a:lstStyle/>
            <a:p>
              <a:endParaRPr lang="en-US" sz="1600"/>
            </a:p>
          </p:txBody>
        </p:sp>
        <p:sp>
          <p:nvSpPr>
            <p:cNvPr id="14" name="Line 1036"/>
            <p:cNvSpPr>
              <a:spLocks noChangeShapeType="1"/>
            </p:cNvSpPr>
            <p:nvPr/>
          </p:nvSpPr>
          <p:spPr bwMode="auto">
            <a:xfrm>
              <a:off x="2911475" y="3702050"/>
              <a:ext cx="609600" cy="0"/>
            </a:xfrm>
            <a:prstGeom prst="line">
              <a:avLst/>
            </a:prstGeom>
            <a:noFill/>
            <a:ln w="9525">
              <a:solidFill>
                <a:srgbClr val="008000"/>
              </a:solidFill>
              <a:round/>
              <a:headEnd/>
              <a:tailEnd type="triangle" w="med" len="med"/>
            </a:ln>
          </p:spPr>
          <p:txBody>
            <a:bodyPr/>
            <a:lstStyle/>
            <a:p>
              <a:endParaRPr lang="en-US"/>
            </a:p>
          </p:txBody>
        </p:sp>
      </p:grpSp>
    </p:spTree>
    <p:extLst>
      <p:ext uri="{BB962C8B-B14F-4D97-AF65-F5344CB8AC3E}">
        <p14:creationId xmlns:p14="http://schemas.microsoft.com/office/powerpoint/2010/main" val="162790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dirty="0" smtClean="0">
                <a:ea typeface="+mj-ea"/>
              </a:rPr>
              <a:t>DGIM </a:t>
            </a:r>
            <a:r>
              <a:rPr lang="en-US" dirty="0">
                <a:ea typeface="+mj-ea"/>
              </a:rPr>
              <a:t>Method</a:t>
            </a:r>
          </a:p>
        </p:txBody>
      </p:sp>
      <mc:AlternateContent xmlns:mc="http://schemas.openxmlformats.org/markup-compatibility/2006" xmlns:a14="http://schemas.microsoft.com/office/drawing/2010/main">
        <mc:Choice Requires="a14">
          <p:sp>
            <p:nvSpPr>
              <p:cNvPr id="36868" name="Rectangle 3"/>
              <p:cNvSpPr>
                <a:spLocks noGrp="1" noChangeArrowheads="1"/>
              </p:cNvSpPr>
              <p:nvPr>
                <p:ph idx="1"/>
              </p:nvPr>
            </p:nvSpPr>
            <p:spPr/>
            <p:txBody>
              <a:bodyPr/>
              <a:lstStyle/>
              <a:p>
                <a:r>
                  <a:rPr lang="en-US" b="1" dirty="0" smtClean="0">
                    <a:solidFill>
                      <a:srgbClr val="D60093"/>
                    </a:solidFill>
                  </a:rPr>
                  <a:t>DGIM solution that does </a:t>
                </a:r>
                <a:r>
                  <a:rPr lang="en-US" b="1" u="sng" dirty="0" smtClean="0">
                    <a:solidFill>
                      <a:srgbClr val="D60093"/>
                    </a:solidFill>
                  </a:rPr>
                  <a:t>not</a:t>
                </a:r>
                <a:r>
                  <a:rPr lang="en-US" b="1" dirty="0" smtClean="0">
                    <a:solidFill>
                      <a:srgbClr val="D60093"/>
                    </a:solidFill>
                  </a:rPr>
                  <a:t> assume uniformity</a:t>
                </a:r>
              </a:p>
              <a:p>
                <a:pPr lvl="8"/>
                <a:endParaRPr lang="en-US" dirty="0" smtClean="0"/>
              </a:p>
              <a:p>
                <a:r>
                  <a:rPr lang="en-US" dirty="0" smtClean="0"/>
                  <a:t>We store </a:t>
                </a:r>
                <a14:m>
                  <m:oMath xmlns:m="http://schemas.openxmlformats.org/officeDocument/2006/math">
                    <m:r>
                      <a:rPr lang="en-US" b="1" i="1" dirty="0" smtClean="0">
                        <a:latin typeface="Cambria Math"/>
                      </a:rPr>
                      <m:t>𝑶</m:t>
                    </m:r>
                    <m:r>
                      <a:rPr lang="en-US" b="1" i="1" dirty="0" smtClean="0">
                        <a:latin typeface="Cambria Math"/>
                      </a:rPr>
                      <m:t>(</m:t>
                    </m:r>
                    <m:r>
                      <m:rPr>
                        <m:sty m:val="p"/>
                      </m:rPr>
                      <a:rPr lang="en-US" b="1" i="1" dirty="0" smtClean="0">
                        <a:latin typeface="Cambria Math"/>
                      </a:rPr>
                      <m:t>log</m:t>
                    </m:r>
                    <m:r>
                      <a:rPr lang="en-US" b="1" i="1" baseline="30000" dirty="0" smtClean="0">
                        <a:latin typeface="Cambria Math"/>
                      </a:rPr>
                      <m:t>𝟐</m:t>
                    </m:r>
                    <m:r>
                      <a:rPr lang="en-US" b="1" i="1" dirty="0" smtClean="0">
                        <a:latin typeface="Cambria Math"/>
                      </a:rPr>
                      <m:t>𝑵</m:t>
                    </m:r>
                    <m:r>
                      <a:rPr lang="en-US" b="1" i="1" dirty="0" smtClean="0">
                        <a:latin typeface="Cambria Math"/>
                      </a:rPr>
                      <m:t>)</m:t>
                    </m:r>
                  </m:oMath>
                </a14:m>
                <a:r>
                  <a:rPr lang="en-US" dirty="0" smtClean="0"/>
                  <a:t> bits per stream</a:t>
                </a:r>
              </a:p>
              <a:p>
                <a:pPr lvl="8"/>
                <a:endParaRPr lang="en-US" dirty="0" smtClean="0"/>
              </a:p>
              <a:p>
                <a:r>
                  <a:rPr lang="en-US" b="1" dirty="0" smtClean="0">
                    <a:solidFill>
                      <a:srgbClr val="0000FF"/>
                    </a:solidFill>
                  </a:rPr>
                  <a:t>Solution gives approximate answer, </a:t>
                </a:r>
                <a:br>
                  <a:rPr lang="en-US" b="1" dirty="0" smtClean="0">
                    <a:solidFill>
                      <a:srgbClr val="0000FF"/>
                    </a:solidFill>
                  </a:rPr>
                </a:br>
                <a:r>
                  <a:rPr lang="en-US" b="1" dirty="0" smtClean="0">
                    <a:solidFill>
                      <a:srgbClr val="0000FF"/>
                    </a:solidFill>
                  </a:rPr>
                  <a:t>never off by more than 50%</a:t>
                </a:r>
              </a:p>
              <a:p>
                <a:pPr lvl="1"/>
                <a:r>
                  <a:rPr lang="en-US" dirty="0" smtClean="0">
                    <a:ea typeface="ＭＳ Ｐゴシック" pitchFamily="34" charset="-128"/>
                  </a:rPr>
                  <a:t>Error factor can be reduced to any fraction &gt; 0, with more complicated algorithm and proportionally more stored bits</a:t>
                </a:r>
              </a:p>
            </p:txBody>
          </p:sp>
        </mc:Choice>
        <mc:Fallback xmlns="">
          <p:sp>
            <p:nvSpPr>
              <p:cNvPr id="36868" name="Rectangle 3"/>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6866" name="Slide Number Placeholder 5"/>
          <p:cNvSpPr>
            <a:spLocks noGrp="1"/>
          </p:cNvSpPr>
          <p:nvPr>
            <p:ph type="sldNum" sz="quarter" idx="12"/>
          </p:nvPr>
        </p:nvSpPr>
        <p:spPr bwMode="auto">
          <a:noFill/>
          <a:ln>
            <a:miter lim="800000"/>
            <a:headEnd/>
            <a:tailEnd/>
          </a:ln>
        </p:spPr>
        <p:txBody>
          <a:bodyPr/>
          <a:lstStyle/>
          <a:p>
            <a:fld id="{2BF6139A-3E36-447F-BBA2-E04EE5A11927}" type="slidenum">
              <a:rPr lang="en-US"/>
              <a:pPr/>
              <a:t>28</a:t>
            </a:fld>
            <a:endParaRPr lang="en-US"/>
          </a:p>
        </p:txBody>
      </p:sp>
      <p:sp>
        <p:nvSpPr>
          <p:cNvPr id="6" name="Rectangle 5"/>
          <p:cNvSpPr/>
          <p:nvPr/>
        </p:nvSpPr>
        <p:spPr>
          <a:xfrm>
            <a:off x="5987014" y="0"/>
            <a:ext cx="3139513" cy="369332"/>
          </a:xfrm>
          <a:prstGeom prst="rect">
            <a:avLst/>
          </a:prstGeom>
        </p:spPr>
        <p:txBody>
          <a:bodyPr wrap="none">
            <a:spAutoFit/>
          </a:bodyPr>
          <a:lstStyle/>
          <a:p>
            <a:pPr algn="r"/>
            <a:r>
              <a:rPr lang="en-US" dirty="0" smtClean="0">
                <a:solidFill>
                  <a:schemeClr val="bg1"/>
                </a:solidFill>
              </a:rPr>
              <a:t>[</a:t>
            </a:r>
            <a:r>
              <a:rPr lang="en-US" dirty="0" err="1" smtClean="0">
                <a:solidFill>
                  <a:schemeClr val="bg1"/>
                </a:solidFill>
              </a:rPr>
              <a:t>Datar</a:t>
            </a:r>
            <a:r>
              <a:rPr lang="en-US" dirty="0" smtClean="0">
                <a:solidFill>
                  <a:schemeClr val="bg1"/>
                </a:solidFill>
              </a:rPr>
              <a:t>, </a:t>
            </a:r>
            <a:r>
              <a:rPr lang="en-US" dirty="0" err="1" smtClean="0">
                <a:solidFill>
                  <a:schemeClr val="bg1"/>
                </a:solidFill>
              </a:rPr>
              <a:t>Gionis</a:t>
            </a:r>
            <a:r>
              <a:rPr lang="en-US" dirty="0" smtClean="0">
                <a:solidFill>
                  <a:schemeClr val="bg1"/>
                </a:solidFill>
              </a:rPr>
              <a:t>, </a:t>
            </a:r>
            <a:r>
              <a:rPr lang="en-US" dirty="0" err="1" smtClean="0">
                <a:solidFill>
                  <a:schemeClr val="bg1"/>
                </a:solidFill>
              </a:rPr>
              <a:t>Indyk</a:t>
            </a:r>
            <a:r>
              <a:rPr lang="en-US" dirty="0" smtClean="0">
                <a:solidFill>
                  <a:schemeClr val="bg1"/>
                </a:solidFill>
              </a:rPr>
              <a:t>, </a:t>
            </a:r>
            <a:r>
              <a:rPr lang="en-US" dirty="0" err="1" smtClean="0">
                <a:solidFill>
                  <a:schemeClr val="bg1"/>
                </a:solidFill>
              </a:rPr>
              <a:t>Motwani</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066144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a:defRPr/>
            </a:pPr>
            <a:r>
              <a:rPr lang="en-US" dirty="0" smtClean="0">
                <a:ea typeface="+mj-ea"/>
              </a:rPr>
              <a:t>Idea: Exponential Windows</a:t>
            </a:r>
            <a:endParaRPr lang="en-US" dirty="0">
              <a:ea typeface="+mj-ea"/>
            </a:endParaRPr>
          </a:p>
        </p:txBody>
      </p:sp>
      <p:sp>
        <p:nvSpPr>
          <p:cNvPr id="37892" name="Rectangle 3"/>
          <p:cNvSpPr>
            <a:spLocks noGrp="1" noChangeArrowheads="1"/>
          </p:cNvSpPr>
          <p:nvPr>
            <p:ph idx="1"/>
          </p:nvPr>
        </p:nvSpPr>
        <p:spPr/>
        <p:txBody>
          <a:bodyPr/>
          <a:lstStyle/>
          <a:p>
            <a:r>
              <a:rPr lang="en-US" b="1" dirty="0" smtClean="0">
                <a:solidFill>
                  <a:srgbClr val="D60093"/>
                </a:solidFill>
              </a:rPr>
              <a:t>Solution that doesn’t (quite) work:</a:t>
            </a:r>
          </a:p>
          <a:p>
            <a:pPr lvl="1"/>
            <a:r>
              <a:rPr lang="en-US" dirty="0" smtClean="0"/>
              <a:t>Summarize </a:t>
            </a:r>
            <a:r>
              <a:rPr lang="en-US" b="1" dirty="0" smtClean="0"/>
              <a:t>exponentially increasing </a:t>
            </a:r>
            <a:r>
              <a:rPr lang="en-US" dirty="0" smtClean="0"/>
              <a:t>regions </a:t>
            </a:r>
            <a:br>
              <a:rPr lang="en-US" dirty="0" smtClean="0"/>
            </a:br>
            <a:r>
              <a:rPr lang="en-US" dirty="0" smtClean="0"/>
              <a:t>of the stream, looking backward</a:t>
            </a:r>
          </a:p>
          <a:p>
            <a:pPr lvl="1"/>
            <a:r>
              <a:rPr lang="en-US" dirty="0" smtClean="0"/>
              <a:t>Drop small regions if they begin at the same point as a larger region</a:t>
            </a:r>
          </a:p>
        </p:txBody>
      </p:sp>
      <p:sp>
        <p:nvSpPr>
          <p:cNvPr id="26" name="Footer Placeholder 2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7890" name="Slide Number Placeholder 5"/>
          <p:cNvSpPr>
            <a:spLocks noGrp="1"/>
          </p:cNvSpPr>
          <p:nvPr>
            <p:ph type="sldNum" sz="quarter" idx="12"/>
          </p:nvPr>
        </p:nvSpPr>
        <p:spPr bwMode="auto">
          <a:noFill/>
          <a:ln>
            <a:miter lim="800000"/>
            <a:headEnd/>
            <a:tailEnd/>
          </a:ln>
        </p:spPr>
        <p:txBody>
          <a:bodyPr/>
          <a:lstStyle/>
          <a:p>
            <a:fld id="{1A93C58E-F09B-43A6-900F-988651215D97}" type="slidenum">
              <a:rPr lang="en-US"/>
              <a:pPr/>
              <a:t>29</a:t>
            </a:fld>
            <a:endParaRPr lang="en-US"/>
          </a:p>
        </p:txBody>
      </p:sp>
      <p:sp>
        <p:nvSpPr>
          <p:cNvPr id="5" name="Text Box 3"/>
          <p:cNvSpPr txBox="1">
            <a:spLocks noChangeArrowheads="1"/>
          </p:cNvSpPr>
          <p:nvPr/>
        </p:nvSpPr>
        <p:spPr bwMode="auto">
          <a:xfrm>
            <a:off x="0" y="5468937"/>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sp>
        <p:nvSpPr>
          <p:cNvPr id="14" name="Text Box 16"/>
          <p:cNvSpPr txBox="1">
            <a:spLocks noChangeArrowheads="1"/>
          </p:cNvSpPr>
          <p:nvPr/>
        </p:nvSpPr>
        <p:spPr bwMode="auto">
          <a:xfrm>
            <a:off x="5622925" y="5729287"/>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15" name="Line 17"/>
          <p:cNvSpPr>
            <a:spLocks noChangeShapeType="1"/>
          </p:cNvSpPr>
          <p:nvPr/>
        </p:nvSpPr>
        <p:spPr bwMode="auto">
          <a:xfrm flipH="1">
            <a:off x="3429000" y="592613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16" name="Line 18"/>
          <p:cNvSpPr>
            <a:spLocks noChangeShapeType="1"/>
          </p:cNvSpPr>
          <p:nvPr/>
        </p:nvSpPr>
        <p:spPr bwMode="auto">
          <a:xfrm>
            <a:off x="6019800" y="5926136"/>
            <a:ext cx="2895600" cy="1"/>
          </a:xfrm>
          <a:prstGeom prst="line">
            <a:avLst/>
          </a:prstGeom>
          <a:noFill/>
          <a:ln w="28575">
            <a:solidFill>
              <a:srgbClr val="008000"/>
            </a:solidFill>
            <a:round/>
            <a:headEnd/>
            <a:tailEnd type="triangle" w="med" len="med"/>
          </a:ln>
          <a:effectLst/>
        </p:spPr>
        <p:txBody>
          <a:bodyPr/>
          <a:lstStyle/>
          <a:p>
            <a:endParaRPr lang="en-US"/>
          </a:p>
        </p:txBody>
      </p:sp>
      <p:grpSp>
        <p:nvGrpSpPr>
          <p:cNvPr id="24" name="Group 23"/>
          <p:cNvGrpSpPr/>
          <p:nvPr/>
        </p:nvGrpSpPr>
        <p:grpSpPr>
          <a:xfrm>
            <a:off x="1295400" y="4267200"/>
            <a:ext cx="2057400" cy="461665"/>
            <a:chOff x="1295400" y="3815411"/>
            <a:chExt cx="2057400" cy="461665"/>
          </a:xfrm>
        </p:grpSpPr>
        <p:sp>
          <p:nvSpPr>
            <p:cNvPr id="18" name="Line 21"/>
            <p:cNvSpPr>
              <a:spLocks noChangeShapeType="1"/>
            </p:cNvSpPr>
            <p:nvPr/>
          </p:nvSpPr>
          <p:spPr bwMode="auto">
            <a:xfrm flipH="1" flipV="1">
              <a:off x="1295400" y="4018905"/>
              <a:ext cx="838200" cy="2232"/>
            </a:xfrm>
            <a:prstGeom prst="line">
              <a:avLst/>
            </a:prstGeom>
            <a:noFill/>
            <a:ln w="28575">
              <a:solidFill>
                <a:srgbClr val="008000"/>
              </a:solidFill>
              <a:round/>
              <a:headEnd/>
              <a:tailEnd type="triangle" w="med" len="med"/>
            </a:ln>
            <a:effectLst/>
          </p:spPr>
          <p:txBody>
            <a:bodyPr/>
            <a:lstStyle/>
            <a:p>
              <a:endParaRPr lang="en-US" sz="2000" b="1"/>
            </a:p>
          </p:txBody>
        </p:sp>
        <p:sp>
          <p:nvSpPr>
            <p:cNvPr id="19" name="Line 22"/>
            <p:cNvSpPr>
              <a:spLocks noChangeShapeType="1"/>
            </p:cNvSpPr>
            <p:nvPr/>
          </p:nvSpPr>
          <p:spPr bwMode="auto">
            <a:xfrm>
              <a:off x="2667000" y="4021137"/>
              <a:ext cx="685800" cy="0"/>
            </a:xfrm>
            <a:prstGeom prst="line">
              <a:avLst/>
            </a:prstGeom>
            <a:noFill/>
            <a:ln w="28575">
              <a:solidFill>
                <a:srgbClr val="008000"/>
              </a:solidFill>
              <a:round/>
              <a:headEnd/>
              <a:tailEnd type="triangle" w="med" len="med"/>
            </a:ln>
            <a:effectLst/>
          </p:spPr>
          <p:txBody>
            <a:bodyPr/>
            <a:lstStyle/>
            <a:p>
              <a:endParaRPr lang="en-US" sz="2000" b="1"/>
            </a:p>
          </p:txBody>
        </p:sp>
        <p:sp>
          <p:nvSpPr>
            <p:cNvPr id="17" name="Text Box 20"/>
            <p:cNvSpPr txBox="1">
              <a:spLocks noChangeArrowheads="1"/>
            </p:cNvSpPr>
            <p:nvPr/>
          </p:nvSpPr>
          <p:spPr bwMode="auto">
            <a:xfrm>
              <a:off x="2209800" y="3815411"/>
              <a:ext cx="322524" cy="461665"/>
            </a:xfrm>
            <a:prstGeom prst="rect">
              <a:avLst/>
            </a:prstGeom>
            <a:noFill/>
            <a:ln w="9525">
              <a:noFill/>
              <a:miter lim="800000"/>
              <a:headEnd/>
              <a:tailEnd/>
            </a:ln>
            <a:effectLst/>
          </p:spPr>
          <p:txBody>
            <a:bodyPr wrap="none">
              <a:spAutoFit/>
            </a:bodyPr>
            <a:lstStyle/>
            <a:p>
              <a:r>
                <a:rPr lang="en-US" sz="2400" b="1" dirty="0">
                  <a:solidFill>
                    <a:srgbClr val="008000"/>
                  </a:solidFill>
                </a:rPr>
                <a:t>?</a:t>
              </a:r>
            </a:p>
          </p:txBody>
        </p:sp>
      </p:grpSp>
      <p:grpSp>
        <p:nvGrpSpPr>
          <p:cNvPr id="23" name="Group 22"/>
          <p:cNvGrpSpPr/>
          <p:nvPr/>
        </p:nvGrpSpPr>
        <p:grpSpPr>
          <a:xfrm>
            <a:off x="1295400" y="3944937"/>
            <a:ext cx="7620000" cy="1524000"/>
            <a:chOff x="1295400" y="3487737"/>
            <a:chExt cx="7620000" cy="1524000"/>
          </a:xfrm>
        </p:grpSpPr>
        <p:sp>
          <p:nvSpPr>
            <p:cNvPr id="6" name="Rectangle 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7" name="Rectangle 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1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1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1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1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0"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sp>
        <p:nvSpPr>
          <p:cNvPr id="21" name="Text Box 19"/>
          <p:cNvSpPr txBox="1">
            <a:spLocks noChangeArrowheads="1"/>
          </p:cNvSpPr>
          <p:nvPr/>
        </p:nvSpPr>
        <p:spPr bwMode="auto">
          <a:xfrm>
            <a:off x="404261" y="6059269"/>
            <a:ext cx="6377539" cy="646331"/>
          </a:xfrm>
          <a:prstGeom prst="rect">
            <a:avLst/>
          </a:prstGeom>
          <a:noFill/>
          <a:ln w="9525">
            <a:noFill/>
            <a:miter lim="800000"/>
            <a:headEnd/>
            <a:tailEnd/>
          </a:ln>
          <a:effectLst/>
        </p:spPr>
        <p:txBody>
          <a:bodyPr wrap="square">
            <a:spAutoFit/>
          </a:bodyPr>
          <a:lstStyle/>
          <a:p>
            <a:r>
              <a:rPr lang="en-US" dirty="0">
                <a:solidFill>
                  <a:srgbClr val="008000"/>
                </a:solidFill>
                <a:latin typeface="Arial" pitchFamily="34" charset="0"/>
                <a:cs typeface="Arial" pitchFamily="34" charset="0"/>
              </a:rPr>
              <a:t>We can </a:t>
            </a:r>
            <a:r>
              <a:rPr lang="en-US" dirty="0" smtClean="0">
                <a:solidFill>
                  <a:srgbClr val="008000"/>
                </a:solidFill>
                <a:latin typeface="Arial" pitchFamily="34" charset="0"/>
                <a:cs typeface="Arial" pitchFamily="34" charset="0"/>
              </a:rPr>
              <a:t>reconstruct </a:t>
            </a:r>
            <a:r>
              <a:rPr lang="en-US" dirty="0">
                <a:solidFill>
                  <a:srgbClr val="008000"/>
                </a:solidFill>
                <a:latin typeface="Arial" pitchFamily="34" charset="0"/>
                <a:cs typeface="Arial" pitchFamily="34" charset="0"/>
              </a:rPr>
              <a:t>the count </a:t>
            </a:r>
            <a:r>
              <a:rPr lang="en-US" dirty="0" smtClean="0">
                <a:solidFill>
                  <a:srgbClr val="008000"/>
                </a:solidFill>
                <a:latin typeface="Arial" pitchFamily="34" charset="0"/>
                <a:cs typeface="Arial" pitchFamily="34" charset="0"/>
              </a:rPr>
              <a:t>of the </a:t>
            </a:r>
            <a:r>
              <a:rPr lang="en-US" dirty="0">
                <a:solidFill>
                  <a:srgbClr val="008000"/>
                </a:solidFill>
                <a:latin typeface="Arial" pitchFamily="34" charset="0"/>
                <a:cs typeface="Arial" pitchFamily="34" charset="0"/>
              </a:rPr>
              <a:t>last </a:t>
            </a:r>
            <a:r>
              <a:rPr lang="en-US" b="1" i="1" dirty="0" smtClean="0">
                <a:solidFill>
                  <a:srgbClr val="008000"/>
                </a:solidFill>
                <a:latin typeface="Arial" pitchFamily="34" charset="0"/>
                <a:cs typeface="Arial" pitchFamily="34" charset="0"/>
              </a:rPr>
              <a:t>N</a:t>
            </a:r>
            <a:r>
              <a:rPr lang="en-US" dirty="0" smtClean="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bits, except </a:t>
            </a:r>
            <a:r>
              <a:rPr lang="en-US" dirty="0" smtClean="0">
                <a:solidFill>
                  <a:srgbClr val="008000"/>
                </a:solidFill>
                <a:latin typeface="Arial" pitchFamily="34" charset="0"/>
                <a:cs typeface="Arial" pitchFamily="34" charset="0"/>
              </a:rPr>
              <a:t>we are not </a:t>
            </a:r>
            <a:r>
              <a:rPr lang="en-US" dirty="0">
                <a:solidFill>
                  <a:srgbClr val="008000"/>
                </a:solidFill>
                <a:latin typeface="Arial" pitchFamily="34" charset="0"/>
                <a:cs typeface="Arial" pitchFamily="34" charset="0"/>
              </a:rPr>
              <a:t>sure how many of the </a:t>
            </a:r>
            <a:r>
              <a:rPr lang="en-US" dirty="0" smtClean="0">
                <a:solidFill>
                  <a:srgbClr val="008000"/>
                </a:solidFill>
                <a:latin typeface="Arial" pitchFamily="34" charset="0"/>
                <a:cs typeface="Arial" pitchFamily="34" charset="0"/>
              </a:rPr>
              <a:t>last </a:t>
            </a:r>
            <a:r>
              <a:rPr lang="en-US" b="1" dirty="0" smtClean="0">
                <a:solidFill>
                  <a:srgbClr val="008000"/>
                </a:solidFill>
                <a:latin typeface="Arial" pitchFamily="34" charset="0"/>
                <a:cs typeface="Arial" pitchFamily="34" charset="0"/>
              </a:rPr>
              <a:t>6</a:t>
            </a:r>
            <a:r>
              <a:rPr lang="en-US" dirty="0" smtClean="0">
                <a:solidFill>
                  <a:srgbClr val="008000"/>
                </a:solidFill>
                <a:latin typeface="Arial" pitchFamily="34" charset="0"/>
                <a:cs typeface="Arial" pitchFamily="34" charset="0"/>
              </a:rPr>
              <a:t> </a:t>
            </a:r>
            <a:r>
              <a:rPr lang="en-US" b="1" dirty="0" smtClean="0">
                <a:solidFill>
                  <a:srgbClr val="008000"/>
                </a:solidFill>
                <a:latin typeface="Arial" pitchFamily="34" charset="0"/>
                <a:cs typeface="Arial" pitchFamily="34" charset="0"/>
              </a:rPr>
              <a:t>1s</a:t>
            </a:r>
            <a:r>
              <a:rPr lang="en-US" dirty="0" smtClean="0">
                <a:solidFill>
                  <a:srgbClr val="008000"/>
                </a:solidFill>
                <a:latin typeface="Arial" pitchFamily="34" charset="0"/>
                <a:cs typeface="Arial" pitchFamily="34" charset="0"/>
              </a:rPr>
              <a:t> are included in the </a:t>
            </a:r>
            <a:r>
              <a:rPr lang="en-US" b="1" i="1" dirty="0" smtClean="0">
                <a:solidFill>
                  <a:srgbClr val="008000"/>
                </a:solidFill>
                <a:latin typeface="Arial" pitchFamily="34" charset="0"/>
                <a:cs typeface="Arial" pitchFamily="34" charset="0"/>
              </a:rPr>
              <a:t>N</a:t>
            </a:r>
            <a:endParaRPr lang="en-US" dirty="0">
              <a:solidFill>
                <a:srgbClr val="008000"/>
              </a:solidFill>
              <a:latin typeface="Arial" pitchFamily="34" charset="0"/>
              <a:cs typeface="Arial" pitchFamily="34" charset="0"/>
            </a:endParaRPr>
          </a:p>
        </p:txBody>
      </p:sp>
      <p:sp>
        <p:nvSpPr>
          <p:cNvPr id="27" name="TextBox 26"/>
          <p:cNvSpPr txBox="1"/>
          <p:nvPr/>
        </p:nvSpPr>
        <p:spPr>
          <a:xfrm>
            <a:off x="-48859" y="3436203"/>
            <a:ext cx="1219199" cy="830997"/>
          </a:xfrm>
          <a:prstGeom prst="rect">
            <a:avLst/>
          </a:prstGeom>
          <a:noFill/>
        </p:spPr>
        <p:txBody>
          <a:bodyPr wrap="square" rtlCol="0">
            <a:spAutoFit/>
          </a:bodyPr>
          <a:lstStyle/>
          <a:p>
            <a:pPr algn="ctr"/>
            <a:r>
              <a:rPr lang="en-US" sz="1600" b="1" dirty="0" smtClean="0">
                <a:solidFill>
                  <a:srgbClr val="008000"/>
                </a:solidFill>
                <a:latin typeface="Arial" pitchFamily="34" charset="0"/>
                <a:cs typeface="Arial" pitchFamily="34" charset="0"/>
              </a:rPr>
              <a:t>Window of width 16 has 6 1s</a:t>
            </a:r>
            <a:endParaRPr lang="en-US" sz="1600" b="1" dirty="0">
              <a:solidFill>
                <a:srgbClr val="008000"/>
              </a:solidFill>
              <a:latin typeface="Arial" pitchFamily="34" charset="0"/>
              <a:cs typeface="Arial" pitchFamily="34" charset="0"/>
            </a:endParaRPr>
          </a:p>
        </p:txBody>
      </p:sp>
      <p:cxnSp>
        <p:nvCxnSpPr>
          <p:cNvPr id="29" name="Straight Arrow Connector 28"/>
          <p:cNvCxnSpPr/>
          <p:nvPr/>
        </p:nvCxnSpPr>
        <p:spPr>
          <a:xfrm>
            <a:off x="990600" y="3851701"/>
            <a:ext cx="1752600" cy="245636"/>
          </a:xfrm>
          <a:prstGeom prst="straightConnector1">
            <a:avLst/>
          </a:prstGeom>
          <a:ln w="12700">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flipV="1">
            <a:off x="3401080" y="4267200"/>
            <a:ext cx="0" cy="1658938"/>
          </a:xfrm>
          <a:prstGeom prst="line">
            <a:avLst/>
          </a:prstGeom>
          <a:ln w="28575">
            <a:solidFill>
              <a:srgbClr val="0000FF"/>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908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animBg="1"/>
      <p:bldP spid="16" grpId="0" animBg="1"/>
      <p:bldP spid="21"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smtClean="0">
                <a:ea typeface="+mj-ea"/>
              </a:rPr>
              <a:t>Data Streams</a:t>
            </a:r>
            <a:endParaRPr lang="en-US" dirty="0">
              <a:ea typeface="+mj-ea"/>
            </a:endParaRPr>
          </a:p>
        </p:txBody>
      </p:sp>
      <p:sp>
        <p:nvSpPr>
          <p:cNvPr id="18436" name="Rectangle 3"/>
          <p:cNvSpPr>
            <a:spLocks noGrp="1" noChangeArrowheads="1"/>
          </p:cNvSpPr>
          <p:nvPr>
            <p:ph idx="1"/>
          </p:nvPr>
        </p:nvSpPr>
        <p:spPr/>
        <p:txBody>
          <a:bodyPr>
            <a:normAutofit/>
          </a:bodyPr>
          <a:lstStyle/>
          <a:p>
            <a:r>
              <a:rPr lang="en-US" b="1" dirty="0" smtClean="0">
                <a:solidFill>
                  <a:srgbClr val="0000FF"/>
                </a:solidFill>
              </a:rPr>
              <a:t>In many data mining situations, we do not know the entire data set in advance</a:t>
            </a:r>
          </a:p>
          <a:p>
            <a:endParaRPr lang="en-US" dirty="0" smtClean="0"/>
          </a:p>
          <a:p>
            <a:r>
              <a:rPr lang="en-US" b="1" dirty="0" smtClean="0">
                <a:solidFill>
                  <a:srgbClr val="008000"/>
                </a:solidFill>
              </a:rPr>
              <a:t>Stream Management</a:t>
            </a:r>
            <a:r>
              <a:rPr lang="en-US" dirty="0" smtClean="0"/>
              <a:t> is important when the input rate is controlled </a:t>
            </a:r>
            <a:r>
              <a:rPr lang="en-US" b="1" dirty="0" smtClean="0">
                <a:solidFill>
                  <a:srgbClr val="0000FF"/>
                </a:solidFill>
              </a:rPr>
              <a:t>externally:</a:t>
            </a:r>
            <a:endParaRPr lang="en-US" dirty="0" smtClean="0">
              <a:solidFill>
                <a:schemeClr val="accent3"/>
              </a:solidFill>
            </a:endParaRPr>
          </a:p>
          <a:p>
            <a:pPr lvl="1"/>
            <a:r>
              <a:rPr lang="en-US" dirty="0" smtClean="0">
                <a:ea typeface="ＭＳ Ｐゴシック" pitchFamily="34" charset="-128"/>
              </a:rPr>
              <a:t>Google queries</a:t>
            </a:r>
          </a:p>
          <a:p>
            <a:pPr lvl="1"/>
            <a:r>
              <a:rPr lang="en-US" dirty="0" smtClean="0">
                <a:ea typeface="ＭＳ Ｐゴシック" pitchFamily="34" charset="-128"/>
              </a:rPr>
              <a:t>Twitter or Facebook status updates</a:t>
            </a:r>
          </a:p>
          <a:p>
            <a:r>
              <a:rPr lang="en-US" dirty="0" smtClean="0">
                <a:ea typeface="ＭＳ Ｐゴシック" pitchFamily="34" charset="-128"/>
              </a:rPr>
              <a:t>We can think of the </a:t>
            </a:r>
            <a:r>
              <a:rPr lang="en-US" b="1" dirty="0" smtClean="0">
                <a:solidFill>
                  <a:srgbClr val="D60093"/>
                </a:solidFill>
                <a:ea typeface="ＭＳ Ｐゴシック" pitchFamily="34" charset="-128"/>
              </a:rPr>
              <a:t>data</a:t>
            </a:r>
            <a:r>
              <a:rPr lang="en-US" dirty="0" smtClean="0">
                <a:solidFill>
                  <a:srgbClr val="D60093"/>
                </a:solidFill>
                <a:ea typeface="ＭＳ Ｐゴシック" pitchFamily="34" charset="-128"/>
              </a:rPr>
              <a:t> </a:t>
            </a:r>
            <a:r>
              <a:rPr lang="en-US" dirty="0" smtClean="0">
                <a:ea typeface="ＭＳ Ｐゴシック" pitchFamily="34" charset="-128"/>
              </a:rPr>
              <a:t>as </a:t>
            </a:r>
            <a:r>
              <a:rPr lang="en-US" b="1" dirty="0" smtClean="0">
                <a:solidFill>
                  <a:srgbClr val="D60093"/>
                </a:solidFill>
                <a:ea typeface="ＭＳ Ｐゴシック" pitchFamily="34" charset="-128"/>
              </a:rPr>
              <a:t>infinite</a:t>
            </a:r>
            <a:r>
              <a:rPr lang="en-US" dirty="0" smtClean="0">
                <a:solidFill>
                  <a:srgbClr val="D60093"/>
                </a:solidFill>
                <a:ea typeface="ＭＳ Ｐゴシック" pitchFamily="34" charset="-128"/>
              </a:rPr>
              <a:t> </a:t>
            </a:r>
            <a:r>
              <a:rPr lang="en-US" dirty="0" smtClean="0">
                <a:ea typeface="ＭＳ Ｐゴシック" pitchFamily="34" charset="-128"/>
              </a:rPr>
              <a:t>and </a:t>
            </a:r>
            <a:br>
              <a:rPr lang="en-US" dirty="0" smtClean="0">
                <a:ea typeface="ＭＳ Ｐゴシック" pitchFamily="34" charset="-128"/>
              </a:rPr>
            </a:br>
            <a:r>
              <a:rPr lang="en-US" b="1" dirty="0" smtClean="0">
                <a:solidFill>
                  <a:srgbClr val="D60093"/>
                </a:solidFill>
                <a:ea typeface="ＭＳ Ｐゴシック" pitchFamily="34" charset="-128"/>
              </a:rPr>
              <a:t>non-stationary</a:t>
            </a:r>
            <a:r>
              <a:rPr lang="en-US" dirty="0" smtClean="0">
                <a:solidFill>
                  <a:srgbClr val="D60093"/>
                </a:solidFill>
                <a:ea typeface="ＭＳ Ｐゴシック" pitchFamily="34" charset="-128"/>
              </a:rPr>
              <a:t> </a:t>
            </a:r>
            <a:r>
              <a:rPr lang="en-US" dirty="0" smtClean="0">
                <a:ea typeface="ＭＳ Ｐゴシック" pitchFamily="34" charset="-128"/>
              </a:rPr>
              <a:t>(the distribution changes </a:t>
            </a:r>
            <a:br>
              <a:rPr lang="en-US" dirty="0" smtClean="0">
                <a:ea typeface="ＭＳ Ｐゴシック" pitchFamily="34" charset="-128"/>
              </a:rPr>
            </a:br>
            <a:r>
              <a:rPr lang="en-US" dirty="0" smtClean="0">
                <a:ea typeface="ＭＳ Ｐゴシック" pitchFamily="34" charset="-128"/>
              </a:rPr>
              <a:t>over time)</a:t>
            </a:r>
          </a:p>
          <a:p>
            <a:pPr lvl="1"/>
            <a:endParaRPr lang="en-US" dirty="0" smtClean="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8434" name="Slide Number Placeholder 5"/>
          <p:cNvSpPr>
            <a:spLocks noGrp="1"/>
          </p:cNvSpPr>
          <p:nvPr>
            <p:ph type="sldNum" sz="quarter" idx="12"/>
          </p:nvPr>
        </p:nvSpPr>
        <p:spPr bwMode="auto">
          <a:noFill/>
          <a:ln>
            <a:miter lim="800000"/>
            <a:headEnd/>
            <a:tailEnd/>
          </a:ln>
        </p:spPr>
        <p:txBody>
          <a:bodyPr/>
          <a:lstStyle/>
          <a:p>
            <a:fld id="{2977DA49-2CF9-4B83-8117-D43327F1DEE9}" type="slidenum">
              <a:rPr lang="en-US" smtClean="0"/>
              <a:pPr/>
              <a:t>3</a:t>
            </a:fld>
            <a:endParaRPr lang="en-US"/>
          </a:p>
        </p:txBody>
      </p:sp>
    </p:spTree>
    <p:extLst>
      <p:ext uri="{BB962C8B-B14F-4D97-AF65-F5344CB8AC3E}">
        <p14:creationId xmlns:p14="http://schemas.microsoft.com/office/powerpoint/2010/main" val="41007910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smtClean="0"/>
              <a:t>What’s </a:t>
            </a:r>
            <a:r>
              <a:rPr lang="en-US" dirty="0"/>
              <a:t>Good?</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p:txBody>
              <a:bodyPr/>
              <a:lstStyle/>
              <a:p>
                <a:r>
                  <a:rPr lang="en-US" b="1" dirty="0" smtClean="0">
                    <a:solidFill>
                      <a:srgbClr val="008000"/>
                    </a:solidFill>
                  </a:rPr>
                  <a:t>Stores only O(log</a:t>
                </a:r>
                <a:r>
                  <a:rPr lang="en-US" b="1" baseline="30000" dirty="0">
                    <a:solidFill>
                      <a:srgbClr val="008000"/>
                    </a:solidFill>
                  </a:rPr>
                  <a:t>2</a:t>
                </a:r>
                <a:r>
                  <a:rPr lang="en-US" b="1" i="1" dirty="0">
                    <a:solidFill>
                      <a:srgbClr val="008000"/>
                    </a:solidFill>
                  </a:rPr>
                  <a:t>N</a:t>
                </a:r>
                <a:r>
                  <a:rPr lang="en-US" b="1" dirty="0">
                    <a:solidFill>
                      <a:srgbClr val="008000"/>
                    </a:solidFill>
                  </a:rPr>
                  <a:t> ) </a:t>
                </a:r>
                <a:r>
                  <a:rPr lang="en-US" b="1" dirty="0" smtClean="0">
                    <a:solidFill>
                      <a:srgbClr val="008000"/>
                    </a:solidFill>
                  </a:rPr>
                  <a:t>bits</a:t>
                </a:r>
                <a:endParaRPr lang="en-US" b="1" dirty="0">
                  <a:solidFill>
                    <a:srgbClr val="008000"/>
                  </a:solidFill>
                </a:endParaRPr>
              </a:p>
              <a:p>
                <a:pPr lvl="1"/>
                <a14:m>
                  <m:oMath xmlns:m="http://schemas.openxmlformats.org/officeDocument/2006/math">
                    <m:r>
                      <a:rPr lang="en-US" b="1" i="1" dirty="0" smtClean="0">
                        <a:latin typeface="Cambria Math"/>
                      </a:rPr>
                      <m:t>𝑶</m:t>
                    </m:r>
                    <m:r>
                      <a:rPr lang="en-US" b="1" i="1" dirty="0" smtClean="0">
                        <a:latin typeface="Cambria Math"/>
                      </a:rPr>
                      <m:t>(</m:t>
                    </m:r>
                    <m:r>
                      <m:rPr>
                        <m:sty m:val="p"/>
                      </m:rPr>
                      <a:rPr lang="en-US" b="1" i="1" dirty="0" smtClean="0">
                        <a:latin typeface="Cambria Math"/>
                      </a:rPr>
                      <m:t>log</m:t>
                    </m:r>
                    <m:r>
                      <a:rPr lang="en-US" b="1" i="1" dirty="0" smtClean="0">
                        <a:latin typeface="Cambria Math"/>
                      </a:rPr>
                      <m:t>⁡</m:t>
                    </m:r>
                    <m:r>
                      <a:rPr lang="en-US" b="1" i="1" dirty="0" smtClean="0">
                        <a:latin typeface="Cambria Math"/>
                      </a:rPr>
                      <m:t>𝑵</m:t>
                    </m:r>
                    <m:r>
                      <a:rPr lang="en-US" b="1" i="1" dirty="0" smtClean="0">
                        <a:latin typeface="Cambria Math"/>
                      </a:rPr>
                      <m:t>)</m:t>
                    </m:r>
                  </m:oMath>
                </a14:m>
                <a:r>
                  <a:rPr lang="en-US" dirty="0" smtClean="0"/>
                  <a:t> </a:t>
                </a:r>
                <a:r>
                  <a:rPr lang="en-US" dirty="0"/>
                  <a:t>counts of </a:t>
                </a:r>
                <a14:m>
                  <m:oMath xmlns:m="http://schemas.openxmlformats.org/officeDocument/2006/math">
                    <m:sSub>
                      <m:sSubPr>
                        <m:ctrlPr>
                          <a:rPr lang="en-US" b="1" i="1" dirty="0" smtClean="0">
                            <a:latin typeface="Cambria Math" charset="0"/>
                          </a:rPr>
                        </m:ctrlPr>
                      </m:sSubPr>
                      <m:e>
                        <m:r>
                          <m:rPr>
                            <m:sty m:val="p"/>
                          </m:rPr>
                          <a:rPr lang="en-US" b="0" i="0" dirty="0" smtClean="0">
                            <a:latin typeface="Cambria Math"/>
                          </a:rPr>
                          <m:t>log</m:t>
                        </m:r>
                      </m:e>
                      <m:sub>
                        <m:r>
                          <a:rPr lang="en-US" b="1" i="1" dirty="0" smtClean="0">
                            <a:latin typeface="Cambria Math"/>
                          </a:rPr>
                          <m:t>𝟐</m:t>
                        </m:r>
                      </m:sub>
                    </m:sSub>
                    <m:r>
                      <a:rPr lang="en-US" b="1" i="1" dirty="0">
                        <a:latin typeface="Cambria Math"/>
                      </a:rPr>
                      <m:t>𝑵</m:t>
                    </m:r>
                  </m:oMath>
                </a14:m>
                <a:r>
                  <a:rPr lang="en-US" dirty="0"/>
                  <a:t>  bits </a:t>
                </a:r>
                <a:r>
                  <a:rPr lang="en-US" dirty="0" smtClean="0"/>
                  <a:t>each</a:t>
                </a:r>
              </a:p>
              <a:p>
                <a:pPr lvl="8"/>
                <a:endParaRPr lang="en-US" dirty="0" smtClean="0"/>
              </a:p>
              <a:p>
                <a:r>
                  <a:rPr lang="en-US" b="1" dirty="0" smtClean="0">
                    <a:solidFill>
                      <a:srgbClr val="008000"/>
                    </a:solidFill>
                  </a:rPr>
                  <a:t>Easy </a:t>
                </a:r>
                <a:r>
                  <a:rPr lang="en-US" b="1" dirty="0">
                    <a:solidFill>
                      <a:srgbClr val="008000"/>
                    </a:solidFill>
                  </a:rPr>
                  <a:t>update as more bits </a:t>
                </a:r>
                <a:r>
                  <a:rPr lang="en-US" b="1" dirty="0" smtClean="0">
                    <a:solidFill>
                      <a:srgbClr val="008000"/>
                    </a:solidFill>
                  </a:rPr>
                  <a:t>enter</a:t>
                </a:r>
              </a:p>
              <a:p>
                <a:pPr lvl="8"/>
                <a:endParaRPr lang="en-US" dirty="0" smtClean="0"/>
              </a:p>
              <a:p>
                <a:r>
                  <a:rPr lang="en-US" dirty="0" smtClean="0"/>
                  <a:t>Error </a:t>
                </a:r>
                <a:r>
                  <a:rPr lang="en-US" dirty="0"/>
                  <a:t>in count no greater than the number </a:t>
                </a:r>
                <a:r>
                  <a:rPr lang="en-US" dirty="0" smtClean="0"/>
                  <a:t/>
                </a:r>
                <a:br>
                  <a:rPr lang="en-US" dirty="0" smtClean="0"/>
                </a:br>
                <a:r>
                  <a:rPr lang="en-US" dirty="0" smtClean="0"/>
                  <a:t>of </a:t>
                </a:r>
                <a:r>
                  <a:rPr lang="en-US" b="1" dirty="0" smtClean="0"/>
                  <a:t>1s</a:t>
                </a:r>
                <a:r>
                  <a:rPr lang="en-US" dirty="0" smtClean="0"/>
                  <a:t> </a:t>
                </a:r>
                <a:r>
                  <a:rPr lang="en-US" dirty="0"/>
                  <a:t>in the “</a:t>
                </a:r>
                <a:r>
                  <a:rPr lang="en-US" b="1" dirty="0"/>
                  <a:t>unknown</a:t>
                </a:r>
                <a:r>
                  <a:rPr lang="en-US" dirty="0"/>
                  <a:t>” </a:t>
                </a:r>
                <a:r>
                  <a:rPr lang="en-US" dirty="0" smtClean="0"/>
                  <a:t>area</a:t>
                </a:r>
                <a:endParaRPr lang="en-US" dirty="0"/>
              </a:p>
            </p:txBody>
          </p:sp>
        </mc:Choice>
        <mc:Fallback xmlns="">
          <p:sp>
            <p:nvSpPr>
              <p:cNvPr id="34819" name="Rectangle 3"/>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D34ECAC8-D4C0-4FDF-ADD7-3ED0EC052452}" type="slidenum">
              <a:rPr lang="en-US"/>
              <a:pPr/>
              <a:t>30</a:t>
            </a:fld>
            <a:endParaRPr lang="en-US"/>
          </a:p>
        </p:txBody>
      </p:sp>
    </p:spTree>
    <p:extLst>
      <p:ext uri="{BB962C8B-B14F-4D97-AF65-F5344CB8AC3E}">
        <p14:creationId xmlns:p14="http://schemas.microsoft.com/office/powerpoint/2010/main" val="3443140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3870106-F273-4E89-BE42-DB66D66EE188}" type="slidenum">
              <a:rPr lang="en-US"/>
              <a:pPr/>
              <a:t>31</a:t>
            </a:fld>
            <a:endParaRPr lang="en-US"/>
          </a:p>
        </p:txBody>
      </p:sp>
      <p:sp>
        <p:nvSpPr>
          <p:cNvPr id="33794" name="Rectangle 2"/>
          <p:cNvSpPr>
            <a:spLocks noGrp="1" noChangeArrowheads="1"/>
          </p:cNvSpPr>
          <p:nvPr>
            <p:ph type="title"/>
          </p:nvPr>
        </p:nvSpPr>
        <p:spPr/>
        <p:txBody>
          <a:bodyPr/>
          <a:lstStyle/>
          <a:p>
            <a:r>
              <a:rPr lang="en-US"/>
              <a:t>What’s Not So Good?</a:t>
            </a:r>
          </a:p>
        </p:txBody>
      </p:sp>
      <p:sp>
        <p:nvSpPr>
          <p:cNvPr id="33795" name="Rectangle 3"/>
          <p:cNvSpPr>
            <a:spLocks noGrp="1" noChangeArrowheads="1"/>
          </p:cNvSpPr>
          <p:nvPr>
            <p:ph type="body" idx="1"/>
          </p:nvPr>
        </p:nvSpPr>
        <p:spPr/>
        <p:txBody>
          <a:bodyPr/>
          <a:lstStyle/>
          <a:p>
            <a:r>
              <a:rPr lang="en-US" dirty="0"/>
              <a:t>As long as the </a:t>
            </a:r>
            <a:r>
              <a:rPr lang="en-US" b="1" dirty="0" smtClean="0"/>
              <a:t>1s</a:t>
            </a:r>
            <a:r>
              <a:rPr lang="en-US" dirty="0" smtClean="0"/>
              <a:t> </a:t>
            </a:r>
            <a:r>
              <a:rPr lang="en-US" dirty="0"/>
              <a:t>are fairly evenly distributed, the error due to the unknown region is small – </a:t>
            </a:r>
            <a:r>
              <a:rPr lang="en-US" b="1" dirty="0">
                <a:solidFill>
                  <a:srgbClr val="008000"/>
                </a:solidFill>
              </a:rPr>
              <a:t>no more than 50</a:t>
            </a:r>
            <a:r>
              <a:rPr lang="en-US" b="1" dirty="0" smtClean="0">
                <a:solidFill>
                  <a:srgbClr val="008000"/>
                </a:solidFill>
              </a:rPr>
              <a:t>%</a:t>
            </a:r>
          </a:p>
          <a:p>
            <a:r>
              <a:rPr lang="en-US" dirty="0" smtClean="0">
                <a:solidFill>
                  <a:srgbClr val="0000FF"/>
                </a:solidFill>
              </a:rPr>
              <a:t>But </a:t>
            </a:r>
            <a:r>
              <a:rPr lang="en-US" dirty="0">
                <a:solidFill>
                  <a:srgbClr val="0000FF"/>
                </a:solidFill>
              </a:rPr>
              <a:t>it could be that all the </a:t>
            </a:r>
            <a:r>
              <a:rPr lang="en-US" b="1" dirty="0" smtClean="0">
                <a:solidFill>
                  <a:srgbClr val="0000FF"/>
                </a:solidFill>
              </a:rPr>
              <a:t>1s</a:t>
            </a:r>
            <a:r>
              <a:rPr lang="en-US" dirty="0" smtClean="0">
                <a:solidFill>
                  <a:srgbClr val="0000FF"/>
                </a:solidFill>
              </a:rPr>
              <a:t> </a:t>
            </a:r>
            <a:r>
              <a:rPr lang="en-US" dirty="0">
                <a:solidFill>
                  <a:srgbClr val="0000FF"/>
                </a:solidFill>
              </a:rPr>
              <a:t>are in the unknown area at the </a:t>
            </a:r>
            <a:r>
              <a:rPr lang="en-US" dirty="0" smtClean="0">
                <a:solidFill>
                  <a:srgbClr val="0000FF"/>
                </a:solidFill>
              </a:rPr>
              <a:t>end</a:t>
            </a:r>
          </a:p>
          <a:p>
            <a:r>
              <a:rPr lang="en-US" dirty="0" smtClean="0"/>
              <a:t>In </a:t>
            </a:r>
            <a:r>
              <a:rPr lang="en-US" dirty="0"/>
              <a:t>that case, </a:t>
            </a:r>
            <a:r>
              <a:rPr lang="en-US" b="1" dirty="0">
                <a:solidFill>
                  <a:srgbClr val="FF0066"/>
                </a:solidFill>
              </a:rPr>
              <a:t>the error is </a:t>
            </a:r>
            <a:r>
              <a:rPr lang="en-US" b="1" dirty="0" smtClean="0">
                <a:solidFill>
                  <a:srgbClr val="FF0066"/>
                </a:solidFill>
              </a:rPr>
              <a:t>unbounded!</a:t>
            </a:r>
            <a:endParaRPr lang="en-US" b="1" dirty="0">
              <a:solidFill>
                <a:srgbClr val="FF0066"/>
              </a:solidFill>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3" name="Group 2"/>
          <p:cNvGrpSpPr/>
          <p:nvPr/>
        </p:nvGrpSpPr>
        <p:grpSpPr>
          <a:xfrm>
            <a:off x="0" y="4572000"/>
            <a:ext cx="8970963" cy="2164139"/>
            <a:chOff x="0" y="4572000"/>
            <a:chExt cx="8970963" cy="2164139"/>
          </a:xfrm>
        </p:grpSpPr>
        <p:sp>
          <p:nvSpPr>
            <p:cNvPr id="7" name="Text Box 3"/>
            <p:cNvSpPr txBox="1">
              <a:spLocks noChangeArrowheads="1"/>
            </p:cNvSpPr>
            <p:nvPr/>
          </p:nvSpPr>
          <p:spPr bwMode="auto">
            <a:xfrm>
              <a:off x="0" y="6096000"/>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grpSp>
          <p:nvGrpSpPr>
            <p:cNvPr id="15" name="Group 14"/>
            <p:cNvGrpSpPr/>
            <p:nvPr/>
          </p:nvGrpSpPr>
          <p:grpSpPr>
            <a:xfrm>
              <a:off x="1295400" y="4572000"/>
              <a:ext cx="7620000" cy="1524000"/>
              <a:chOff x="1295400" y="3487737"/>
              <a:chExt cx="7620000" cy="1524000"/>
            </a:xfrm>
          </p:grpSpPr>
          <p:sp>
            <p:nvSpPr>
              <p:cNvPr id="16" name="Rectangle 1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17" name="Rectangle 1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2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2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4"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sp>
          <p:nvSpPr>
            <p:cNvPr id="33" name="Text Box 16"/>
            <p:cNvSpPr txBox="1">
              <a:spLocks noChangeArrowheads="1"/>
            </p:cNvSpPr>
            <p:nvPr/>
          </p:nvSpPr>
          <p:spPr bwMode="auto">
            <a:xfrm>
              <a:off x="5622925" y="6366807"/>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34" name="Line 17"/>
            <p:cNvSpPr>
              <a:spLocks noChangeShapeType="1"/>
            </p:cNvSpPr>
            <p:nvPr/>
          </p:nvSpPr>
          <p:spPr bwMode="auto">
            <a:xfrm flipH="1">
              <a:off x="3429000" y="656365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35" name="Line 18"/>
            <p:cNvSpPr>
              <a:spLocks noChangeShapeType="1"/>
            </p:cNvSpPr>
            <p:nvPr/>
          </p:nvSpPr>
          <p:spPr bwMode="auto">
            <a:xfrm>
              <a:off x="6019800" y="6563657"/>
              <a:ext cx="2895600" cy="0"/>
            </a:xfrm>
            <a:prstGeom prst="line">
              <a:avLst/>
            </a:prstGeom>
            <a:noFill/>
            <a:ln w="28575">
              <a:solidFill>
                <a:srgbClr val="008000"/>
              </a:solidFill>
              <a:round/>
              <a:headEnd/>
              <a:tailEnd type="triangle" w="med" len="med"/>
            </a:ln>
            <a:effectLst/>
          </p:spPr>
          <p:txBody>
            <a:bodyPr/>
            <a:lstStyle/>
            <a:p>
              <a:endParaRPr lang="en-US"/>
            </a:p>
          </p:txBody>
        </p:sp>
        <p:grpSp>
          <p:nvGrpSpPr>
            <p:cNvPr id="36" name="Group 35"/>
            <p:cNvGrpSpPr/>
            <p:nvPr/>
          </p:nvGrpSpPr>
          <p:grpSpPr>
            <a:xfrm>
              <a:off x="1295400" y="4904720"/>
              <a:ext cx="2057400" cy="461665"/>
              <a:chOff x="1295400" y="3815411"/>
              <a:chExt cx="2057400" cy="461665"/>
            </a:xfrm>
          </p:grpSpPr>
          <p:sp>
            <p:nvSpPr>
              <p:cNvPr id="37" name="Line 21"/>
              <p:cNvSpPr>
                <a:spLocks noChangeShapeType="1"/>
              </p:cNvSpPr>
              <p:nvPr/>
            </p:nvSpPr>
            <p:spPr bwMode="auto">
              <a:xfrm flipH="1">
                <a:off x="1295400" y="4021137"/>
                <a:ext cx="838200" cy="0"/>
              </a:xfrm>
              <a:prstGeom prst="line">
                <a:avLst/>
              </a:prstGeom>
              <a:noFill/>
              <a:ln w="28575">
                <a:solidFill>
                  <a:srgbClr val="008000"/>
                </a:solidFill>
                <a:round/>
                <a:headEnd/>
                <a:tailEnd type="triangle" w="med" len="med"/>
              </a:ln>
              <a:effectLst/>
            </p:spPr>
            <p:txBody>
              <a:bodyPr/>
              <a:lstStyle/>
              <a:p>
                <a:endParaRPr lang="en-US" sz="2000" b="1"/>
              </a:p>
            </p:txBody>
          </p:sp>
          <p:sp>
            <p:nvSpPr>
              <p:cNvPr id="38" name="Line 22"/>
              <p:cNvSpPr>
                <a:spLocks noChangeShapeType="1"/>
              </p:cNvSpPr>
              <p:nvPr/>
            </p:nvSpPr>
            <p:spPr bwMode="auto">
              <a:xfrm>
                <a:off x="2667000" y="4021137"/>
                <a:ext cx="685800" cy="0"/>
              </a:xfrm>
              <a:prstGeom prst="line">
                <a:avLst/>
              </a:prstGeom>
              <a:noFill/>
              <a:ln w="28575">
                <a:solidFill>
                  <a:srgbClr val="008000"/>
                </a:solidFill>
                <a:round/>
                <a:headEnd/>
                <a:tailEnd type="triangle" w="med" len="med"/>
              </a:ln>
              <a:effectLst/>
            </p:spPr>
            <p:txBody>
              <a:bodyPr/>
              <a:lstStyle/>
              <a:p>
                <a:endParaRPr lang="en-US" sz="2000" b="1"/>
              </a:p>
            </p:txBody>
          </p:sp>
          <p:sp>
            <p:nvSpPr>
              <p:cNvPr id="39" name="Text Box 20"/>
              <p:cNvSpPr txBox="1">
                <a:spLocks noChangeArrowheads="1"/>
              </p:cNvSpPr>
              <p:nvPr/>
            </p:nvSpPr>
            <p:spPr bwMode="auto">
              <a:xfrm>
                <a:off x="2209800" y="3815411"/>
                <a:ext cx="322524" cy="461665"/>
              </a:xfrm>
              <a:prstGeom prst="rect">
                <a:avLst/>
              </a:prstGeom>
              <a:noFill/>
              <a:ln w="9525">
                <a:noFill/>
                <a:miter lim="800000"/>
                <a:headEnd/>
                <a:tailEnd/>
              </a:ln>
              <a:effectLst/>
            </p:spPr>
            <p:txBody>
              <a:bodyPr wrap="none">
                <a:spAutoFit/>
              </a:bodyPr>
              <a:lstStyle/>
              <a:p>
                <a:r>
                  <a:rPr lang="en-US" sz="2400" b="1" dirty="0">
                    <a:solidFill>
                      <a:srgbClr val="008000"/>
                    </a:solidFill>
                  </a:rPr>
                  <a:t>?</a:t>
                </a:r>
              </a:p>
            </p:txBody>
          </p:sp>
        </p:grpSp>
      </p:grpSp>
      <p:cxnSp>
        <p:nvCxnSpPr>
          <p:cNvPr id="26" name="Straight Connector 25"/>
          <p:cNvCxnSpPr/>
          <p:nvPr/>
        </p:nvCxnSpPr>
        <p:spPr>
          <a:xfrm flipV="1">
            <a:off x="3401080" y="4953000"/>
            <a:ext cx="0" cy="1658938"/>
          </a:xfrm>
          <a:prstGeom prst="line">
            <a:avLst/>
          </a:prstGeom>
          <a:ln w="28575">
            <a:solidFill>
              <a:srgbClr val="0000FF"/>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756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err="1" smtClean="0"/>
              <a:t>Fixup</a:t>
            </a:r>
            <a:r>
              <a:rPr lang="en-US" dirty="0" smtClean="0"/>
              <a:t>: DGIM method</a:t>
            </a:r>
            <a:endParaRPr lang="en-US" dirty="0"/>
          </a:p>
        </p:txBody>
      </p:sp>
      <p:sp>
        <p:nvSpPr>
          <p:cNvPr id="35843" name="Rectangle 3"/>
          <p:cNvSpPr>
            <a:spLocks noGrp="1" noChangeArrowheads="1"/>
          </p:cNvSpPr>
          <p:nvPr>
            <p:ph idx="1"/>
          </p:nvPr>
        </p:nvSpPr>
        <p:spPr/>
        <p:txBody>
          <a:bodyPr/>
          <a:lstStyle/>
          <a:p>
            <a:r>
              <a:rPr lang="en-US" b="1" dirty="0" smtClean="0">
                <a:solidFill>
                  <a:srgbClr val="0000FF"/>
                </a:solidFill>
              </a:rPr>
              <a:t>Idea:</a:t>
            </a:r>
            <a:r>
              <a:rPr lang="en-US" dirty="0" smtClean="0"/>
              <a:t> Instead </a:t>
            </a:r>
            <a:r>
              <a:rPr lang="en-US" dirty="0"/>
              <a:t>of summarizing fixed-length blocks, summarize blocks with specific </a:t>
            </a:r>
            <a:r>
              <a:rPr lang="en-US" dirty="0" smtClean="0"/>
              <a:t>number of </a:t>
            </a:r>
            <a:r>
              <a:rPr lang="en-US" b="1" dirty="0" smtClean="0"/>
              <a:t>1s</a:t>
            </a:r>
            <a:r>
              <a:rPr lang="en-US" dirty="0"/>
              <a:t>:</a:t>
            </a:r>
          </a:p>
          <a:p>
            <a:pPr lvl="1"/>
            <a:r>
              <a:rPr lang="en-US" dirty="0"/>
              <a:t>Let the block </a:t>
            </a:r>
            <a:r>
              <a:rPr lang="en-US" b="1" i="1" dirty="0" smtClean="0">
                <a:solidFill>
                  <a:srgbClr val="FF0066"/>
                </a:solidFill>
              </a:rPr>
              <a:t>sizes</a:t>
            </a:r>
            <a:r>
              <a:rPr lang="en-US" dirty="0" smtClean="0"/>
              <a:t> </a:t>
            </a:r>
            <a:r>
              <a:rPr lang="en-US" dirty="0"/>
              <a:t>(number of </a:t>
            </a:r>
            <a:r>
              <a:rPr lang="en-US" b="1" dirty="0" smtClean="0"/>
              <a:t>1s</a:t>
            </a:r>
            <a:r>
              <a:rPr lang="en-US" dirty="0"/>
              <a:t>) increase </a:t>
            </a:r>
            <a:r>
              <a:rPr lang="en-US" dirty="0" smtClean="0"/>
              <a:t>exponentially</a:t>
            </a:r>
          </a:p>
          <a:p>
            <a:pPr lvl="8"/>
            <a:endParaRPr lang="en-US" dirty="0"/>
          </a:p>
          <a:p>
            <a:r>
              <a:rPr lang="en-US" b="1" dirty="0">
                <a:solidFill>
                  <a:srgbClr val="D60093"/>
                </a:solidFill>
              </a:rPr>
              <a:t>When there are few </a:t>
            </a:r>
            <a:r>
              <a:rPr lang="en-US" b="1" dirty="0" smtClean="0">
                <a:solidFill>
                  <a:srgbClr val="D60093"/>
                </a:solidFill>
              </a:rPr>
              <a:t>1s </a:t>
            </a:r>
            <a:r>
              <a:rPr lang="en-US" b="1" dirty="0">
                <a:solidFill>
                  <a:srgbClr val="D60093"/>
                </a:solidFill>
              </a:rPr>
              <a:t>in the window, block sizes stay small, so errors are </a:t>
            </a:r>
            <a:r>
              <a:rPr lang="en-US" b="1" dirty="0" smtClean="0">
                <a:solidFill>
                  <a:srgbClr val="D60093"/>
                </a:solidFill>
              </a:rPr>
              <a:t>small</a:t>
            </a:r>
            <a:endParaRPr lang="en-US" b="1" dirty="0">
              <a:solidFill>
                <a:srgbClr val="D60093"/>
              </a:solidFill>
            </a:endParaRPr>
          </a:p>
        </p:txBody>
      </p:sp>
      <p:sp>
        <p:nvSpPr>
          <p:cNvPr id="4" name="Slide Number Placeholder 5"/>
          <p:cNvSpPr>
            <a:spLocks noGrp="1"/>
          </p:cNvSpPr>
          <p:nvPr>
            <p:ph type="sldNum" sz="quarter" idx="12"/>
          </p:nvPr>
        </p:nvSpPr>
        <p:spPr/>
        <p:txBody>
          <a:bodyPr/>
          <a:lstStyle/>
          <a:p>
            <a:fld id="{886C3A1E-7015-4257-A584-04E87D87572B}" type="slidenum">
              <a:rPr lang="en-US"/>
              <a:pPr/>
              <a:t>32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7" name="Group 33"/>
          <p:cNvGrpSpPr>
            <a:grpSpLocks/>
          </p:cNvGrpSpPr>
          <p:nvPr/>
        </p:nvGrpSpPr>
        <p:grpSpPr bwMode="auto">
          <a:xfrm>
            <a:off x="76200" y="5345112"/>
            <a:ext cx="9112255" cy="369888"/>
            <a:chOff x="-6" y="2400"/>
            <a:chExt cx="5740" cy="233"/>
          </a:xfrm>
        </p:grpSpPr>
        <p:sp>
          <p:nvSpPr>
            <p:cNvPr id="8" name="Text Box 3"/>
            <p:cNvSpPr txBox="1">
              <a:spLocks noChangeArrowheads="1"/>
            </p:cNvSpPr>
            <p:nvPr/>
          </p:nvSpPr>
          <p:spPr bwMode="auto">
            <a:xfrm>
              <a:off x="34"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9"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nvSpPr>
          <p:spPr bwMode="auto">
            <a:xfrm>
              <a:off x="5212"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4979"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263"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3726"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2617"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141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5"/>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7" name="Text Box 16"/>
          <p:cNvSpPr txBox="1">
            <a:spLocks noChangeArrowheads="1"/>
          </p:cNvSpPr>
          <p:nvPr/>
        </p:nvSpPr>
        <p:spPr bwMode="auto">
          <a:xfrm>
            <a:off x="4184651" y="5702414"/>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8" name="Line 17"/>
          <p:cNvSpPr>
            <a:spLocks noChangeShapeType="1"/>
          </p:cNvSpPr>
          <p:nvPr/>
        </p:nvSpPr>
        <p:spPr bwMode="auto">
          <a:xfrm flipH="1">
            <a:off x="923926" y="5867400"/>
            <a:ext cx="3276600" cy="0"/>
          </a:xfrm>
          <a:prstGeom prst="line">
            <a:avLst/>
          </a:prstGeom>
          <a:noFill/>
          <a:ln w="28575">
            <a:solidFill>
              <a:srgbClr val="008000"/>
            </a:solidFill>
            <a:round/>
            <a:headEnd/>
            <a:tailEnd type="triangle" w="med" len="med"/>
          </a:ln>
        </p:spPr>
        <p:txBody>
          <a:bodyPr/>
          <a:lstStyle/>
          <a:p>
            <a:endParaRPr lang="en-US"/>
          </a:p>
        </p:txBody>
      </p:sp>
      <p:sp>
        <p:nvSpPr>
          <p:cNvPr id="19" name="Line 18"/>
          <p:cNvSpPr>
            <a:spLocks noChangeShapeType="1"/>
          </p:cNvSpPr>
          <p:nvPr/>
        </p:nvSpPr>
        <p:spPr bwMode="auto">
          <a:xfrm>
            <a:off x="4581526" y="5867400"/>
            <a:ext cx="4419600" cy="0"/>
          </a:xfrm>
          <a:prstGeom prst="line">
            <a:avLst/>
          </a:prstGeom>
          <a:noFill/>
          <a:ln w="28575">
            <a:solidFill>
              <a:srgbClr val="008000"/>
            </a:solidFill>
            <a:round/>
            <a:headEnd/>
            <a:tailEnd type="triangle" w="med" len="med"/>
          </a:ln>
        </p:spPr>
        <p:txBody>
          <a:bodyPr/>
          <a:lstStyle/>
          <a:p>
            <a:endParaRPr lang="en-US"/>
          </a:p>
        </p:txBody>
      </p:sp>
      <p:sp>
        <p:nvSpPr>
          <p:cNvPr id="20" name="Rectangle 19"/>
          <p:cNvSpPr/>
          <p:nvPr/>
        </p:nvSpPr>
        <p:spPr>
          <a:xfrm>
            <a:off x="5987014" y="0"/>
            <a:ext cx="3139513" cy="369332"/>
          </a:xfrm>
          <a:prstGeom prst="rect">
            <a:avLst/>
          </a:prstGeom>
        </p:spPr>
        <p:txBody>
          <a:bodyPr wrap="none">
            <a:spAutoFit/>
          </a:bodyPr>
          <a:lstStyle/>
          <a:p>
            <a:pPr algn="r"/>
            <a:r>
              <a:rPr lang="en-US" dirty="0" smtClean="0">
                <a:solidFill>
                  <a:schemeClr val="bg1"/>
                </a:solidFill>
              </a:rPr>
              <a:t>[</a:t>
            </a:r>
            <a:r>
              <a:rPr lang="en-US" dirty="0" err="1" smtClean="0">
                <a:solidFill>
                  <a:schemeClr val="bg1"/>
                </a:solidFill>
              </a:rPr>
              <a:t>Datar</a:t>
            </a:r>
            <a:r>
              <a:rPr lang="en-US" dirty="0" smtClean="0">
                <a:solidFill>
                  <a:schemeClr val="bg1"/>
                </a:solidFill>
              </a:rPr>
              <a:t>, </a:t>
            </a:r>
            <a:r>
              <a:rPr lang="en-US" dirty="0" err="1" smtClean="0">
                <a:solidFill>
                  <a:schemeClr val="bg1"/>
                </a:solidFill>
              </a:rPr>
              <a:t>Gionis</a:t>
            </a:r>
            <a:r>
              <a:rPr lang="en-US" dirty="0" smtClean="0">
                <a:solidFill>
                  <a:schemeClr val="bg1"/>
                </a:solidFill>
              </a:rPr>
              <a:t>, </a:t>
            </a:r>
            <a:r>
              <a:rPr lang="en-US" dirty="0" err="1" smtClean="0">
                <a:solidFill>
                  <a:schemeClr val="bg1"/>
                </a:solidFill>
              </a:rPr>
              <a:t>Indyk</a:t>
            </a:r>
            <a:r>
              <a:rPr lang="en-US" dirty="0" smtClean="0">
                <a:solidFill>
                  <a:schemeClr val="bg1"/>
                </a:solidFill>
              </a:rPr>
              <a:t>, </a:t>
            </a:r>
            <a:r>
              <a:rPr lang="en-US" dirty="0" err="1" smtClean="0">
                <a:solidFill>
                  <a:schemeClr val="bg1"/>
                </a:solidFill>
              </a:rPr>
              <a:t>Motwani</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98948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bwMode="auto">
          <a:noFill/>
          <a:ln>
            <a:miter lim="800000"/>
            <a:headEnd/>
            <a:tailEnd/>
          </a:ln>
        </p:spPr>
        <p:txBody>
          <a:bodyPr/>
          <a:lstStyle/>
          <a:p>
            <a:fld id="{C6222E59-ECD0-4669-8E55-349CD20D228F}" type="slidenum">
              <a:rPr lang="en-US"/>
              <a:pPr/>
              <a:t>33</a:t>
            </a:fld>
            <a:endParaRPr lang="en-US"/>
          </a:p>
        </p:txBody>
      </p:sp>
      <p:sp>
        <p:nvSpPr>
          <p:cNvPr id="19458" name="Rectangle 2"/>
          <p:cNvSpPr>
            <a:spLocks noGrp="1" noChangeArrowheads="1"/>
          </p:cNvSpPr>
          <p:nvPr>
            <p:ph type="title"/>
          </p:nvPr>
        </p:nvSpPr>
        <p:spPr/>
        <p:txBody>
          <a:bodyPr/>
          <a:lstStyle/>
          <a:p>
            <a:pPr>
              <a:defRPr/>
            </a:pPr>
            <a:r>
              <a:rPr lang="en-US" dirty="0" smtClean="0">
                <a:ea typeface="+mj-ea"/>
              </a:rPr>
              <a:t>DGIM: Timestamps</a:t>
            </a:r>
            <a:endParaRPr lang="en-US" dirty="0">
              <a:ea typeface="+mj-ea"/>
            </a:endParaRPr>
          </a:p>
        </p:txBody>
      </p:sp>
      <mc:AlternateContent xmlns:mc="http://schemas.openxmlformats.org/markup-compatibility/2006" xmlns:a14="http://schemas.microsoft.com/office/drawing/2010/main">
        <mc:Choice Requires="a14">
          <p:sp>
            <p:nvSpPr>
              <p:cNvPr id="40964" name="Rectangle 3"/>
              <p:cNvSpPr>
                <a:spLocks noGrp="1" noChangeArrowheads="1"/>
              </p:cNvSpPr>
              <p:nvPr>
                <p:ph type="body" idx="1"/>
              </p:nvPr>
            </p:nvSpPr>
            <p:spPr/>
            <p:txBody>
              <a:bodyPr/>
              <a:lstStyle/>
              <a:p>
                <a:r>
                  <a:rPr lang="en-US" dirty="0" smtClean="0"/>
                  <a:t>Each bit in the stream has a </a:t>
                </a:r>
                <a:r>
                  <a:rPr lang="en-US" b="1" i="1" dirty="0" smtClean="0">
                    <a:solidFill>
                      <a:srgbClr val="FF0066"/>
                    </a:solidFill>
                  </a:rPr>
                  <a:t>timestamp</a:t>
                </a:r>
                <a:r>
                  <a:rPr lang="en-US" dirty="0" smtClean="0"/>
                  <a:t>, starting </a:t>
                </a:r>
                <a:r>
                  <a:rPr lang="en-US" b="1" dirty="0" smtClean="0"/>
                  <a:t>1</a:t>
                </a:r>
                <a:r>
                  <a:rPr lang="en-US" dirty="0" smtClean="0"/>
                  <a:t>, </a:t>
                </a:r>
                <a:r>
                  <a:rPr lang="en-US" b="1" dirty="0" smtClean="0"/>
                  <a:t>2,</a:t>
                </a:r>
                <a:r>
                  <a:rPr lang="en-US" dirty="0" smtClean="0"/>
                  <a:t> …</a:t>
                </a:r>
              </a:p>
              <a:p>
                <a:pPr lvl="8"/>
                <a:endParaRPr lang="en-US" dirty="0" smtClean="0"/>
              </a:p>
              <a:p>
                <a:r>
                  <a:rPr lang="en-US" dirty="0" smtClean="0"/>
                  <a:t>Record timestamps modulo </a:t>
                </a:r>
                <a:r>
                  <a:rPr lang="en-US" b="1" i="1" dirty="0" smtClean="0"/>
                  <a:t>N</a:t>
                </a:r>
                <a:r>
                  <a:rPr lang="en-US" dirty="0" smtClean="0"/>
                  <a:t>  (</a:t>
                </a:r>
                <a:r>
                  <a:rPr lang="en-US" b="1" dirty="0" smtClean="0">
                    <a:solidFill>
                      <a:srgbClr val="0000FF"/>
                    </a:solidFill>
                  </a:rPr>
                  <a:t>the window size</a:t>
                </a:r>
                <a:r>
                  <a:rPr lang="en-US" dirty="0" smtClean="0"/>
                  <a:t>), so we can represent any </a:t>
                </a:r>
                <a:r>
                  <a:rPr lang="en-US" b="1" dirty="0" smtClean="0">
                    <a:solidFill>
                      <a:srgbClr val="FF0066"/>
                    </a:solidFill>
                  </a:rPr>
                  <a:t>relevant</a:t>
                </a:r>
                <a:r>
                  <a:rPr lang="en-US" dirty="0" smtClean="0">
                    <a:solidFill>
                      <a:srgbClr val="FF0066"/>
                    </a:solidFill>
                  </a:rPr>
                  <a:t> </a:t>
                </a:r>
                <a:r>
                  <a:rPr lang="en-US" dirty="0" smtClean="0"/>
                  <a:t>timestamp in </a:t>
                </a:r>
                <a14:m>
                  <m:oMath xmlns:m="http://schemas.openxmlformats.org/officeDocument/2006/math">
                    <m:r>
                      <a:rPr lang="en-US" b="1" i="1" dirty="0" smtClean="0">
                        <a:latin typeface="Cambria Math"/>
                      </a:rPr>
                      <m:t>𝑶</m:t>
                    </m:r>
                    <m:r>
                      <a:rPr lang="en-US" b="1" i="1" dirty="0" smtClean="0">
                        <a:latin typeface="Cambria Math"/>
                      </a:rPr>
                      <m:t>(</m:t>
                    </m:r>
                    <m:r>
                      <a:rPr lang="en-US" b="1" i="1" dirty="0" smtClean="0">
                        <a:latin typeface="Cambria Math"/>
                      </a:rPr>
                      <m:t>𝒍𝒐</m:t>
                    </m:r>
                    <m:sSub>
                      <m:sSubPr>
                        <m:ctrlPr>
                          <a:rPr lang="en-US" b="1" i="1" dirty="0" smtClean="0">
                            <a:latin typeface="Cambria Math" charset="0"/>
                          </a:rPr>
                        </m:ctrlPr>
                      </m:sSubPr>
                      <m:e>
                        <m:r>
                          <a:rPr lang="en-US" b="1" i="1" dirty="0" smtClean="0">
                            <a:latin typeface="Cambria Math"/>
                          </a:rPr>
                          <m:t>𝒈</m:t>
                        </m:r>
                      </m:e>
                      <m:sub>
                        <m:r>
                          <a:rPr lang="en-US" b="1" i="1" dirty="0" smtClean="0">
                            <a:latin typeface="Cambria Math"/>
                          </a:rPr>
                          <m:t>𝟐</m:t>
                        </m:r>
                      </m:sub>
                    </m:sSub>
                    <m:r>
                      <a:rPr lang="en-US" b="1" i="1" dirty="0" smtClean="0">
                        <a:latin typeface="Cambria Math"/>
                      </a:rPr>
                      <m:t>𝑵</m:t>
                    </m:r>
                    <m:r>
                      <a:rPr lang="en-US" b="1" i="1" dirty="0" smtClean="0">
                        <a:latin typeface="Cambria Math"/>
                      </a:rPr>
                      <m:t>)</m:t>
                    </m:r>
                  </m:oMath>
                </a14:m>
                <a:r>
                  <a:rPr lang="en-US" dirty="0" smtClean="0"/>
                  <a:t> bits</a:t>
                </a:r>
              </a:p>
            </p:txBody>
          </p:sp>
        </mc:Choice>
        <mc:Fallback xmlns="">
          <p:sp>
            <p:nvSpPr>
              <p:cNvPr id="40964" name="Rectangle 3"/>
              <p:cNvSpPr>
                <a:spLocks noGrp="1" noRot="1" noChangeAspect="1" noMove="1" noResize="1" noEditPoints="1" noAdjustHandles="1" noChangeArrowheads="1" noChangeShapeType="1" noTextEdit="1"/>
              </p:cNvSpPr>
              <p:nvPr>
                <p:ph type="body" idx="1"/>
              </p:nvPr>
            </p:nvSpPr>
            <p:spPr>
              <a:blipFill rotWithShape="1">
                <a:blip r:embed="rId2"/>
                <a:stretch>
                  <a:fillRect t="-696"/>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473771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smtClean="0">
                <a:ea typeface="+mj-ea"/>
              </a:rPr>
              <a:t>DGIM: Buckets</a:t>
            </a:r>
            <a:endParaRPr lang="en-US" dirty="0">
              <a:ea typeface="+mj-ea"/>
            </a:endParaRPr>
          </a:p>
        </p:txBody>
      </p:sp>
      <p:sp>
        <p:nvSpPr>
          <p:cNvPr id="41988" name="Rectangle 3"/>
          <p:cNvSpPr>
            <a:spLocks noGrp="1" noChangeArrowheads="1"/>
          </p:cNvSpPr>
          <p:nvPr>
            <p:ph idx="1"/>
          </p:nvPr>
        </p:nvSpPr>
        <p:spPr/>
        <p:txBody>
          <a:bodyPr/>
          <a:lstStyle/>
          <a:p>
            <a:pPr marL="609600" indent="-609600"/>
            <a:r>
              <a:rPr lang="en-US" dirty="0" smtClean="0"/>
              <a:t>A </a:t>
            </a:r>
            <a:r>
              <a:rPr lang="en-US" b="1" i="1" dirty="0" smtClean="0">
                <a:solidFill>
                  <a:srgbClr val="FF0066"/>
                </a:solidFill>
              </a:rPr>
              <a:t>bucket</a:t>
            </a:r>
            <a:r>
              <a:rPr lang="en-US" dirty="0" smtClean="0"/>
              <a:t> in the DGIM method is a record consisting of:</a:t>
            </a:r>
          </a:p>
          <a:p>
            <a:pPr lvl="1"/>
            <a:r>
              <a:rPr lang="en-US" b="1" dirty="0" smtClean="0">
                <a:solidFill>
                  <a:srgbClr val="D60093"/>
                </a:solidFill>
                <a:ea typeface="ＭＳ Ｐゴシック" pitchFamily="34" charset="-128"/>
              </a:rPr>
              <a:t>(A)</a:t>
            </a:r>
            <a:r>
              <a:rPr lang="en-US" b="1" dirty="0" smtClean="0">
                <a:ea typeface="ＭＳ Ｐゴシック" pitchFamily="34" charset="-128"/>
              </a:rPr>
              <a:t> The timestamp of its end </a:t>
            </a:r>
            <a:r>
              <a:rPr lang="en-US" b="1" dirty="0" smtClean="0">
                <a:solidFill>
                  <a:schemeClr val="bg1">
                    <a:lumMod val="50000"/>
                  </a:schemeClr>
                </a:solidFill>
                <a:ea typeface="ＭＳ Ｐゴシック" pitchFamily="34" charset="-128"/>
              </a:rPr>
              <a:t>[O(log </a:t>
            </a:r>
            <a:r>
              <a:rPr lang="en-US" b="1" i="1" dirty="0" smtClean="0">
                <a:solidFill>
                  <a:schemeClr val="bg1">
                    <a:lumMod val="50000"/>
                  </a:schemeClr>
                </a:solidFill>
                <a:ea typeface="ＭＳ Ｐゴシック" pitchFamily="34" charset="-128"/>
              </a:rPr>
              <a:t>N</a:t>
            </a:r>
            <a:r>
              <a:rPr lang="en-US" b="1" dirty="0" smtClean="0">
                <a:solidFill>
                  <a:schemeClr val="bg1">
                    <a:lumMod val="50000"/>
                  </a:schemeClr>
                </a:solidFill>
                <a:ea typeface="ＭＳ Ｐゴシック" pitchFamily="34" charset="-128"/>
              </a:rPr>
              <a:t>) bits]</a:t>
            </a:r>
          </a:p>
          <a:p>
            <a:pPr lvl="1"/>
            <a:r>
              <a:rPr lang="en-US" b="1" dirty="0" smtClean="0">
                <a:solidFill>
                  <a:srgbClr val="D60093"/>
                </a:solidFill>
              </a:rPr>
              <a:t>(B)</a:t>
            </a:r>
            <a:r>
              <a:rPr lang="en-US" b="1" dirty="0" smtClean="0"/>
              <a:t> </a:t>
            </a:r>
            <a:r>
              <a:rPr lang="en-US" b="1" dirty="0" smtClean="0">
                <a:ea typeface="ＭＳ Ｐゴシック" pitchFamily="34" charset="-128"/>
              </a:rPr>
              <a:t>The number of 1s between its beginning and end </a:t>
            </a:r>
            <a:r>
              <a:rPr lang="en-US" b="1" dirty="0" smtClean="0">
                <a:solidFill>
                  <a:schemeClr val="bg1">
                    <a:lumMod val="50000"/>
                  </a:schemeClr>
                </a:solidFill>
                <a:ea typeface="ＭＳ Ｐゴシック" pitchFamily="34" charset="-128"/>
              </a:rPr>
              <a:t>[O(log </a:t>
            </a:r>
            <a:r>
              <a:rPr lang="en-US" b="1" dirty="0" err="1" smtClean="0">
                <a:solidFill>
                  <a:schemeClr val="bg1">
                    <a:lumMod val="50000"/>
                  </a:schemeClr>
                </a:solidFill>
                <a:ea typeface="ＭＳ Ｐゴシック" pitchFamily="34" charset="-128"/>
              </a:rPr>
              <a:t>log</a:t>
            </a:r>
            <a:r>
              <a:rPr lang="en-US" b="1" dirty="0" smtClean="0">
                <a:solidFill>
                  <a:schemeClr val="bg1">
                    <a:lumMod val="50000"/>
                  </a:schemeClr>
                </a:solidFill>
                <a:ea typeface="ＭＳ Ｐゴシック" pitchFamily="34" charset="-128"/>
              </a:rPr>
              <a:t> </a:t>
            </a:r>
            <a:r>
              <a:rPr lang="en-US" b="1" i="1" dirty="0" smtClean="0">
                <a:solidFill>
                  <a:schemeClr val="bg1">
                    <a:lumMod val="50000"/>
                  </a:schemeClr>
                </a:solidFill>
                <a:ea typeface="ＭＳ Ｐゴシック" pitchFamily="34" charset="-128"/>
              </a:rPr>
              <a:t>N</a:t>
            </a:r>
            <a:r>
              <a:rPr lang="en-US" b="1" dirty="0" smtClean="0">
                <a:solidFill>
                  <a:schemeClr val="bg1">
                    <a:lumMod val="50000"/>
                  </a:schemeClr>
                </a:solidFill>
                <a:ea typeface="ＭＳ Ｐゴシック" pitchFamily="34" charset="-128"/>
              </a:rPr>
              <a:t>) bits]</a:t>
            </a:r>
          </a:p>
          <a:p>
            <a:pPr marL="2490216" lvl="8" indent="-533400">
              <a:buFont typeface="Monotype Sorts" pitchFamily="-107" charset="2"/>
              <a:buAutoNum type="arabicPeriod"/>
            </a:pPr>
            <a:endParaRPr lang="en-US" dirty="0" smtClean="0">
              <a:ea typeface="ＭＳ Ｐゴシック" pitchFamily="34" charset="-128"/>
            </a:endParaRPr>
          </a:p>
          <a:p>
            <a:pPr marL="609600" indent="-609600"/>
            <a:r>
              <a:rPr lang="en-US" b="1" dirty="0" smtClean="0">
                <a:solidFill>
                  <a:srgbClr val="0000FF"/>
                </a:solidFill>
              </a:rPr>
              <a:t>Constraint on buckets:</a:t>
            </a:r>
            <a:r>
              <a:rPr lang="en-US" dirty="0" smtClean="0">
                <a:solidFill>
                  <a:srgbClr val="0000FF"/>
                </a:solidFill>
              </a:rPr>
              <a:t> </a:t>
            </a:r>
            <a:br>
              <a:rPr lang="en-US" dirty="0" smtClean="0">
                <a:solidFill>
                  <a:srgbClr val="0000FF"/>
                </a:solidFill>
              </a:rPr>
            </a:br>
            <a:r>
              <a:rPr lang="en-US" dirty="0" smtClean="0"/>
              <a:t>Number of </a:t>
            </a:r>
            <a:r>
              <a:rPr lang="en-US" b="1" dirty="0" smtClean="0"/>
              <a:t>1s</a:t>
            </a:r>
            <a:r>
              <a:rPr lang="en-US" dirty="0" smtClean="0"/>
              <a:t> must be a power of </a:t>
            </a:r>
            <a:r>
              <a:rPr lang="en-US" b="1" dirty="0" smtClean="0"/>
              <a:t>2</a:t>
            </a:r>
          </a:p>
          <a:p>
            <a:pPr marL="902208" lvl="1" indent="-609600"/>
            <a:r>
              <a:rPr lang="en-US" dirty="0" smtClean="0">
                <a:ea typeface="ＭＳ Ｐゴシック" pitchFamily="34" charset="-128"/>
              </a:rPr>
              <a:t>That explains the </a:t>
            </a:r>
            <a:r>
              <a:rPr lang="en-US" b="1" dirty="0" smtClean="0">
                <a:ea typeface="ＭＳ Ｐゴシック" pitchFamily="34" charset="-128"/>
              </a:rPr>
              <a:t>O(log </a:t>
            </a:r>
            <a:r>
              <a:rPr lang="en-US" b="1" dirty="0" err="1" smtClean="0">
                <a:ea typeface="ＭＳ Ｐゴシック" pitchFamily="34" charset="-128"/>
              </a:rPr>
              <a:t>log</a:t>
            </a:r>
            <a:r>
              <a:rPr lang="en-US" b="1" dirty="0" smtClean="0">
                <a:ea typeface="ＭＳ Ｐゴシック" pitchFamily="34" charset="-128"/>
              </a:rPr>
              <a:t> </a:t>
            </a:r>
            <a:r>
              <a:rPr lang="en-US" b="1" i="1" dirty="0" smtClean="0">
                <a:ea typeface="ＭＳ Ｐゴシック" pitchFamily="34" charset="-128"/>
              </a:rPr>
              <a:t>N)</a:t>
            </a:r>
            <a:r>
              <a:rPr lang="en-US" b="1" dirty="0" smtClean="0">
                <a:ea typeface="ＭＳ Ｐゴシック" pitchFamily="34" charset="-128"/>
              </a:rPr>
              <a:t> </a:t>
            </a:r>
            <a:r>
              <a:rPr lang="en-US" dirty="0" smtClean="0">
                <a:ea typeface="ＭＳ Ｐゴシック" pitchFamily="34" charset="-128"/>
              </a:rPr>
              <a:t> in</a:t>
            </a:r>
            <a:r>
              <a:rPr lang="en-US" b="1" dirty="0" smtClean="0">
                <a:ea typeface="ＭＳ Ｐゴシック" pitchFamily="34" charset="-128"/>
              </a:rPr>
              <a:t> </a:t>
            </a:r>
            <a:r>
              <a:rPr lang="en-US" b="1" dirty="0" smtClean="0">
                <a:solidFill>
                  <a:srgbClr val="D60093"/>
                </a:solidFill>
                <a:ea typeface="ＭＳ Ｐゴシック" pitchFamily="34" charset="-128"/>
              </a:rPr>
              <a:t>(B)</a:t>
            </a:r>
            <a:r>
              <a:rPr lang="en-US" b="1" dirty="0" smtClean="0">
                <a:solidFill>
                  <a:schemeClr val="accent2"/>
                </a:solidFill>
                <a:ea typeface="ＭＳ Ｐゴシック" pitchFamily="34" charset="-128"/>
              </a:rPr>
              <a:t> </a:t>
            </a:r>
            <a:r>
              <a:rPr lang="en-US" b="1" dirty="0"/>
              <a:t>above</a:t>
            </a:r>
          </a:p>
        </p:txBody>
      </p:sp>
      <p:sp>
        <p:nvSpPr>
          <p:cNvPr id="41986" name="Slide Number Placeholder 5"/>
          <p:cNvSpPr>
            <a:spLocks noGrp="1"/>
          </p:cNvSpPr>
          <p:nvPr>
            <p:ph type="sldNum" sz="quarter" idx="12"/>
          </p:nvPr>
        </p:nvSpPr>
        <p:spPr bwMode="auto">
          <a:noFill/>
          <a:ln>
            <a:miter lim="800000"/>
            <a:headEnd/>
            <a:tailEnd/>
          </a:ln>
        </p:spPr>
        <p:txBody>
          <a:bodyPr/>
          <a:lstStyle/>
          <a:p>
            <a:fld id="{C2826659-63FF-4646-9523-90AB881C4761}" type="slidenum">
              <a:rPr lang="en-US"/>
              <a:pPr/>
              <a:t>34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7" name="Group 33"/>
          <p:cNvGrpSpPr>
            <a:grpSpLocks/>
          </p:cNvGrpSpPr>
          <p:nvPr/>
        </p:nvGrpSpPr>
        <p:grpSpPr bwMode="auto">
          <a:xfrm>
            <a:off x="76200" y="5902766"/>
            <a:ext cx="9131305" cy="369888"/>
            <a:chOff x="-6" y="2400"/>
            <a:chExt cx="5752" cy="233"/>
          </a:xfrm>
        </p:grpSpPr>
        <p:sp>
          <p:nvSpPr>
            <p:cNvPr id="8" name="Text Box 3"/>
            <p:cNvSpPr txBox="1">
              <a:spLocks noChangeArrowheads="1"/>
            </p:cNvSpPr>
            <p:nvPr/>
          </p:nvSpPr>
          <p:spPr bwMode="auto">
            <a:xfrm>
              <a:off x="46"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9"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nvSpPr>
          <p:spPr bwMode="auto">
            <a:xfrm>
              <a:off x="5212"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4979"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263"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3726"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2617"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141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5"/>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7" name="Text Box 16"/>
          <p:cNvSpPr txBox="1">
            <a:spLocks noChangeArrowheads="1"/>
          </p:cNvSpPr>
          <p:nvPr/>
        </p:nvSpPr>
        <p:spPr bwMode="auto">
          <a:xfrm>
            <a:off x="4184651" y="6260068"/>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8" name="Line 17"/>
          <p:cNvSpPr>
            <a:spLocks noChangeShapeType="1"/>
          </p:cNvSpPr>
          <p:nvPr/>
        </p:nvSpPr>
        <p:spPr bwMode="auto">
          <a:xfrm flipH="1">
            <a:off x="923926" y="6425054"/>
            <a:ext cx="3276600" cy="0"/>
          </a:xfrm>
          <a:prstGeom prst="line">
            <a:avLst/>
          </a:prstGeom>
          <a:noFill/>
          <a:ln w="28575">
            <a:solidFill>
              <a:srgbClr val="008000"/>
            </a:solidFill>
            <a:round/>
            <a:headEnd/>
            <a:tailEnd type="triangle" w="med" len="med"/>
          </a:ln>
        </p:spPr>
        <p:txBody>
          <a:bodyPr/>
          <a:lstStyle/>
          <a:p>
            <a:endParaRPr lang="en-US"/>
          </a:p>
        </p:txBody>
      </p:sp>
      <p:sp>
        <p:nvSpPr>
          <p:cNvPr id="19" name="Line 18"/>
          <p:cNvSpPr>
            <a:spLocks noChangeShapeType="1"/>
          </p:cNvSpPr>
          <p:nvPr/>
        </p:nvSpPr>
        <p:spPr bwMode="auto">
          <a:xfrm>
            <a:off x="4581526" y="6425054"/>
            <a:ext cx="4419600" cy="0"/>
          </a:xfrm>
          <a:prstGeom prst="line">
            <a:avLst/>
          </a:prstGeom>
          <a:noFill/>
          <a:ln w="28575">
            <a:solidFill>
              <a:srgbClr val="008000"/>
            </a:solidFill>
            <a:round/>
            <a:headEnd/>
            <a:tailEnd type="triangle" w="med" len="med"/>
          </a:ln>
        </p:spPr>
        <p:txBody>
          <a:bodyPr/>
          <a:lstStyle/>
          <a:p>
            <a:endParaRPr lang="en-US"/>
          </a:p>
        </p:txBody>
      </p:sp>
    </p:spTree>
    <p:extLst>
      <p:ext uri="{BB962C8B-B14F-4D97-AF65-F5344CB8AC3E}">
        <p14:creationId xmlns:p14="http://schemas.microsoft.com/office/powerpoint/2010/main" val="383666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763000" cy="987552"/>
          </a:xfrm>
        </p:spPr>
        <p:txBody>
          <a:bodyPr>
            <a:normAutofit/>
          </a:bodyPr>
          <a:lstStyle/>
          <a:p>
            <a:pPr>
              <a:defRPr/>
            </a:pPr>
            <a:r>
              <a:rPr lang="en-US" dirty="0"/>
              <a:t>Representing</a:t>
            </a:r>
            <a:r>
              <a:rPr lang="en-US" dirty="0">
                <a:ea typeface="+mj-ea"/>
              </a:rPr>
              <a:t> a Stream by Buckets</a:t>
            </a:r>
          </a:p>
        </p:txBody>
      </p:sp>
      <p:sp>
        <p:nvSpPr>
          <p:cNvPr id="43012" name="Rectangle 3"/>
          <p:cNvSpPr>
            <a:spLocks noGrp="1" noChangeArrowheads="1"/>
          </p:cNvSpPr>
          <p:nvPr>
            <p:ph idx="1"/>
          </p:nvPr>
        </p:nvSpPr>
        <p:spPr/>
        <p:txBody>
          <a:bodyPr/>
          <a:lstStyle/>
          <a:p>
            <a:r>
              <a:rPr lang="en-US" dirty="0" smtClean="0"/>
              <a:t>Either </a:t>
            </a:r>
            <a:r>
              <a:rPr lang="en-US" b="1" dirty="0" smtClean="0">
                <a:solidFill>
                  <a:srgbClr val="FF0066"/>
                </a:solidFill>
              </a:rPr>
              <a:t>one</a:t>
            </a:r>
            <a:r>
              <a:rPr lang="en-US" dirty="0" smtClean="0"/>
              <a:t> or </a:t>
            </a:r>
            <a:r>
              <a:rPr lang="en-US" b="1" dirty="0" smtClean="0">
                <a:solidFill>
                  <a:srgbClr val="FF0066"/>
                </a:solidFill>
              </a:rPr>
              <a:t>two</a:t>
            </a:r>
            <a:r>
              <a:rPr lang="en-US" dirty="0" smtClean="0"/>
              <a:t> buckets with the same </a:t>
            </a:r>
            <a:r>
              <a:rPr lang="en-US" b="1" dirty="0" smtClean="0"/>
              <a:t>power-of-2 number</a:t>
            </a:r>
            <a:r>
              <a:rPr lang="en-US" dirty="0" smtClean="0"/>
              <a:t> of </a:t>
            </a:r>
            <a:r>
              <a:rPr lang="en-US" b="1" dirty="0" smtClean="0"/>
              <a:t>1s</a:t>
            </a:r>
          </a:p>
          <a:p>
            <a:pPr lvl="8"/>
            <a:endParaRPr lang="en-US" dirty="0" smtClean="0"/>
          </a:p>
          <a:p>
            <a:r>
              <a:rPr lang="en-US" b="1" dirty="0" smtClean="0"/>
              <a:t>Buckets do not overlap in timestamps</a:t>
            </a:r>
          </a:p>
          <a:p>
            <a:pPr lvl="8"/>
            <a:endParaRPr lang="en-US" dirty="0" smtClean="0"/>
          </a:p>
          <a:p>
            <a:r>
              <a:rPr lang="en-US" b="1" dirty="0" smtClean="0"/>
              <a:t>Buckets are sorted by size</a:t>
            </a:r>
          </a:p>
          <a:p>
            <a:pPr lvl="1"/>
            <a:r>
              <a:rPr lang="en-US" dirty="0" smtClean="0">
                <a:ea typeface="ＭＳ Ｐゴシック" pitchFamily="34" charset="-128"/>
              </a:rPr>
              <a:t>Earlier buckets are not smaller than later buckets</a:t>
            </a:r>
          </a:p>
          <a:p>
            <a:pPr lvl="8"/>
            <a:endParaRPr lang="en-US" dirty="0" smtClean="0">
              <a:ea typeface="ＭＳ Ｐゴシック" pitchFamily="34" charset="-128"/>
            </a:endParaRPr>
          </a:p>
          <a:p>
            <a:r>
              <a:rPr lang="en-US" dirty="0" smtClean="0"/>
              <a:t>Buckets disappear when their </a:t>
            </a:r>
            <a:br>
              <a:rPr lang="en-US" dirty="0" smtClean="0"/>
            </a:br>
            <a:r>
              <a:rPr lang="en-US" dirty="0" smtClean="0"/>
              <a:t>end-time is </a:t>
            </a:r>
            <a:r>
              <a:rPr lang="en-US" b="1" dirty="0" smtClean="0"/>
              <a:t>&gt; </a:t>
            </a:r>
            <a:r>
              <a:rPr lang="en-US" b="1" i="1" dirty="0" smtClean="0"/>
              <a:t>N</a:t>
            </a:r>
            <a:r>
              <a:rPr lang="en-US" dirty="0" smtClean="0"/>
              <a:t>  time units in the past</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3010" name="Slide Number Placeholder 5"/>
          <p:cNvSpPr>
            <a:spLocks noGrp="1"/>
          </p:cNvSpPr>
          <p:nvPr>
            <p:ph type="sldNum" sz="quarter" idx="12"/>
          </p:nvPr>
        </p:nvSpPr>
        <p:spPr bwMode="auto">
          <a:noFill/>
          <a:ln>
            <a:miter lim="800000"/>
            <a:headEnd/>
            <a:tailEnd/>
          </a:ln>
        </p:spPr>
        <p:txBody>
          <a:bodyPr/>
          <a:lstStyle/>
          <a:p>
            <a:fld id="{DE418B3B-5EF8-4C0D-8894-957D2846483A}" type="slidenum">
              <a:rPr lang="en-US"/>
              <a:pPr/>
              <a:t>35</a:t>
            </a:fld>
            <a:endParaRPr lang="en-US"/>
          </a:p>
        </p:txBody>
      </p:sp>
    </p:spTree>
    <p:extLst>
      <p:ext uri="{BB962C8B-B14F-4D97-AF65-F5344CB8AC3E}">
        <p14:creationId xmlns:p14="http://schemas.microsoft.com/office/powerpoint/2010/main" val="25911177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Example: </a:t>
            </a:r>
            <a:r>
              <a:rPr lang="en-US" dirty="0" err="1">
                <a:ea typeface="+mj-ea"/>
              </a:rPr>
              <a:t>Bucketized</a:t>
            </a:r>
            <a:r>
              <a:rPr lang="en-US" dirty="0">
                <a:ea typeface="+mj-ea"/>
              </a:rPr>
              <a:t> Stream</a:t>
            </a:r>
          </a:p>
        </p:txBody>
      </p:sp>
      <p:sp>
        <p:nvSpPr>
          <p:cNvPr id="32" name="Footer Placeholder 31"/>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9938" name="Slide Number Placeholder 4"/>
          <p:cNvSpPr>
            <a:spLocks noGrp="1"/>
          </p:cNvSpPr>
          <p:nvPr>
            <p:ph type="sldNum" sz="quarter" idx="12"/>
          </p:nvPr>
        </p:nvSpPr>
        <p:spPr bwMode="auto">
          <a:noFill/>
          <a:ln>
            <a:miter lim="800000"/>
            <a:headEnd/>
            <a:tailEnd/>
          </a:ln>
        </p:spPr>
        <p:txBody>
          <a:bodyPr/>
          <a:lstStyle/>
          <a:p>
            <a:fld id="{8F850B7C-C16F-413A-9012-C62F3E88417E}" type="slidenum">
              <a:rPr lang="en-US"/>
              <a:pPr/>
              <a:t>36</a:t>
            </a:fld>
            <a:endParaRPr lang="en-US"/>
          </a:p>
        </p:txBody>
      </p:sp>
      <p:sp>
        <p:nvSpPr>
          <p:cNvPr id="39941" name="Text Box 16"/>
          <p:cNvSpPr txBox="1">
            <a:spLocks noChangeArrowheads="1"/>
          </p:cNvSpPr>
          <p:nvPr/>
        </p:nvSpPr>
        <p:spPr bwMode="auto">
          <a:xfrm>
            <a:off x="4098925" y="4433887"/>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39942" name="Line 17"/>
          <p:cNvSpPr>
            <a:spLocks noChangeShapeType="1"/>
          </p:cNvSpPr>
          <p:nvPr/>
        </p:nvSpPr>
        <p:spPr bwMode="auto">
          <a:xfrm flipH="1">
            <a:off x="838200" y="4648200"/>
            <a:ext cx="3276600" cy="0"/>
          </a:xfrm>
          <a:prstGeom prst="line">
            <a:avLst/>
          </a:prstGeom>
          <a:noFill/>
          <a:ln w="28575">
            <a:solidFill>
              <a:srgbClr val="008000"/>
            </a:solidFill>
            <a:round/>
            <a:headEnd/>
            <a:tailEnd type="triangle" w="med" len="med"/>
          </a:ln>
        </p:spPr>
        <p:txBody>
          <a:bodyPr/>
          <a:lstStyle/>
          <a:p>
            <a:endParaRPr lang="en-US"/>
          </a:p>
        </p:txBody>
      </p:sp>
      <p:sp>
        <p:nvSpPr>
          <p:cNvPr id="39943" name="Line 18"/>
          <p:cNvSpPr>
            <a:spLocks noChangeShapeType="1"/>
          </p:cNvSpPr>
          <p:nvPr/>
        </p:nvSpPr>
        <p:spPr bwMode="auto">
          <a:xfrm>
            <a:off x="4495800" y="4648200"/>
            <a:ext cx="4419600" cy="0"/>
          </a:xfrm>
          <a:prstGeom prst="line">
            <a:avLst/>
          </a:prstGeom>
          <a:noFill/>
          <a:ln w="28575">
            <a:solidFill>
              <a:srgbClr val="008000"/>
            </a:solidFill>
            <a:round/>
            <a:headEnd/>
            <a:tailEnd type="triangle" w="med" len="med"/>
          </a:ln>
        </p:spPr>
        <p:txBody>
          <a:bodyPr/>
          <a:lstStyle/>
          <a:p>
            <a:endParaRPr lang="en-US"/>
          </a:p>
        </p:txBody>
      </p:sp>
      <p:sp>
        <p:nvSpPr>
          <p:cNvPr id="39944" name="Line 20"/>
          <p:cNvSpPr>
            <a:spLocks noChangeShapeType="1"/>
          </p:cNvSpPr>
          <p:nvPr/>
        </p:nvSpPr>
        <p:spPr bwMode="auto">
          <a:xfrm flipH="1">
            <a:off x="8305800" y="3124200"/>
            <a:ext cx="228600" cy="685800"/>
          </a:xfrm>
          <a:prstGeom prst="line">
            <a:avLst/>
          </a:prstGeom>
          <a:noFill/>
          <a:ln w="9525">
            <a:solidFill>
              <a:srgbClr val="008000"/>
            </a:solidFill>
            <a:round/>
            <a:headEnd/>
            <a:tailEnd type="triangle" w="med" len="med"/>
          </a:ln>
        </p:spPr>
        <p:txBody>
          <a:bodyPr/>
          <a:lstStyle/>
          <a:p>
            <a:endParaRPr lang="en-US"/>
          </a:p>
        </p:txBody>
      </p:sp>
      <p:sp>
        <p:nvSpPr>
          <p:cNvPr id="39945" name="Line 21"/>
          <p:cNvSpPr>
            <a:spLocks noChangeShapeType="1"/>
          </p:cNvSpPr>
          <p:nvPr/>
        </p:nvSpPr>
        <p:spPr bwMode="auto">
          <a:xfrm>
            <a:off x="85344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6" name="Text Box 22"/>
          <p:cNvSpPr txBox="1">
            <a:spLocks noChangeArrowheads="1"/>
          </p:cNvSpPr>
          <p:nvPr/>
        </p:nvSpPr>
        <p:spPr bwMode="auto">
          <a:xfrm>
            <a:off x="73914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1 of</a:t>
            </a:r>
          </a:p>
          <a:p>
            <a:r>
              <a:rPr lang="en-US">
                <a:solidFill>
                  <a:srgbClr val="008000"/>
                </a:solidFill>
                <a:latin typeface="Arial" pitchFamily="34" charset="0"/>
                <a:cs typeface="Arial" pitchFamily="34" charset="0"/>
              </a:rPr>
              <a:t>size 2</a:t>
            </a:r>
          </a:p>
        </p:txBody>
      </p:sp>
      <p:sp>
        <p:nvSpPr>
          <p:cNvPr id="39947" name="Line 23"/>
          <p:cNvSpPr>
            <a:spLocks noChangeShapeType="1"/>
          </p:cNvSpPr>
          <p:nvPr/>
        </p:nvSpPr>
        <p:spPr bwMode="auto">
          <a:xfrm>
            <a:off x="78486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8" name="Text Box 24"/>
          <p:cNvSpPr txBox="1">
            <a:spLocks noChangeArrowheads="1"/>
          </p:cNvSpPr>
          <p:nvPr/>
        </p:nvSpPr>
        <p:spPr bwMode="auto">
          <a:xfrm>
            <a:off x="6324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4</a:t>
            </a:r>
          </a:p>
        </p:txBody>
      </p:sp>
      <p:sp>
        <p:nvSpPr>
          <p:cNvPr id="39949" name="Line 25"/>
          <p:cNvSpPr>
            <a:spLocks noChangeShapeType="1"/>
          </p:cNvSpPr>
          <p:nvPr/>
        </p:nvSpPr>
        <p:spPr bwMode="auto">
          <a:xfrm flipH="1">
            <a:off x="6324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0" name="Line 26"/>
          <p:cNvSpPr>
            <a:spLocks noChangeShapeType="1"/>
          </p:cNvSpPr>
          <p:nvPr/>
        </p:nvSpPr>
        <p:spPr bwMode="auto">
          <a:xfrm>
            <a:off x="6705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1" name="Text Box 27"/>
          <p:cNvSpPr txBox="1">
            <a:spLocks noChangeArrowheads="1"/>
          </p:cNvSpPr>
          <p:nvPr/>
        </p:nvSpPr>
        <p:spPr bwMode="auto">
          <a:xfrm>
            <a:off x="37338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8</a:t>
            </a:r>
          </a:p>
        </p:txBody>
      </p:sp>
      <p:sp>
        <p:nvSpPr>
          <p:cNvPr id="39952" name="Line 28"/>
          <p:cNvSpPr>
            <a:spLocks noChangeShapeType="1"/>
          </p:cNvSpPr>
          <p:nvPr/>
        </p:nvSpPr>
        <p:spPr bwMode="auto">
          <a:xfrm flipH="1">
            <a:off x="2971800" y="3124200"/>
            <a:ext cx="1143000" cy="685800"/>
          </a:xfrm>
          <a:prstGeom prst="line">
            <a:avLst/>
          </a:prstGeom>
          <a:noFill/>
          <a:ln w="9525">
            <a:solidFill>
              <a:srgbClr val="008000"/>
            </a:solidFill>
            <a:round/>
            <a:headEnd/>
            <a:tailEnd type="triangle" w="med" len="med"/>
          </a:ln>
        </p:spPr>
        <p:txBody>
          <a:bodyPr/>
          <a:lstStyle/>
          <a:p>
            <a:endParaRPr lang="en-US"/>
          </a:p>
        </p:txBody>
      </p:sp>
      <p:sp>
        <p:nvSpPr>
          <p:cNvPr id="39953" name="Line 29"/>
          <p:cNvSpPr>
            <a:spLocks noChangeShapeType="1"/>
          </p:cNvSpPr>
          <p:nvPr/>
        </p:nvSpPr>
        <p:spPr bwMode="auto">
          <a:xfrm>
            <a:off x="4114800" y="3124200"/>
            <a:ext cx="838200" cy="685800"/>
          </a:xfrm>
          <a:prstGeom prst="line">
            <a:avLst/>
          </a:prstGeom>
          <a:noFill/>
          <a:ln w="9525">
            <a:solidFill>
              <a:srgbClr val="008000"/>
            </a:solidFill>
            <a:round/>
            <a:headEnd/>
            <a:tailEnd type="triangle" w="med" len="med"/>
          </a:ln>
        </p:spPr>
        <p:txBody>
          <a:bodyPr/>
          <a:lstStyle/>
          <a:p>
            <a:endParaRPr lang="en-US"/>
          </a:p>
        </p:txBody>
      </p:sp>
      <p:sp>
        <p:nvSpPr>
          <p:cNvPr id="39954" name="Text Box 30"/>
          <p:cNvSpPr txBox="1">
            <a:spLocks noChangeArrowheads="1"/>
          </p:cNvSpPr>
          <p:nvPr/>
        </p:nvSpPr>
        <p:spPr bwMode="auto">
          <a:xfrm>
            <a:off x="685800" y="2438400"/>
            <a:ext cx="1928733" cy="923330"/>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At least 1 of</a:t>
            </a:r>
          </a:p>
          <a:p>
            <a:r>
              <a:rPr lang="en-US" dirty="0">
                <a:solidFill>
                  <a:srgbClr val="008000"/>
                </a:solidFill>
                <a:latin typeface="Arial" pitchFamily="34" charset="0"/>
                <a:cs typeface="Arial" pitchFamily="34" charset="0"/>
              </a:rPr>
              <a:t>size 16.  Partially</a:t>
            </a:r>
          </a:p>
          <a:p>
            <a:r>
              <a:rPr lang="en-US" dirty="0">
                <a:solidFill>
                  <a:srgbClr val="008000"/>
                </a:solidFill>
                <a:latin typeface="Arial" pitchFamily="34" charset="0"/>
                <a:cs typeface="Arial" pitchFamily="34" charset="0"/>
              </a:rPr>
              <a:t>beyond window.</a:t>
            </a:r>
          </a:p>
        </p:txBody>
      </p:sp>
      <p:sp>
        <p:nvSpPr>
          <p:cNvPr id="39955" name="Line 31"/>
          <p:cNvSpPr>
            <a:spLocks noChangeShapeType="1"/>
          </p:cNvSpPr>
          <p:nvPr/>
        </p:nvSpPr>
        <p:spPr bwMode="auto">
          <a:xfrm>
            <a:off x="1600200" y="3429000"/>
            <a:ext cx="0" cy="381000"/>
          </a:xfrm>
          <a:prstGeom prst="line">
            <a:avLst/>
          </a:prstGeom>
          <a:noFill/>
          <a:ln w="9525">
            <a:solidFill>
              <a:srgbClr val="008000"/>
            </a:solidFill>
            <a:round/>
            <a:headEnd/>
            <a:tailEnd type="triangle" w="med" len="med"/>
          </a:ln>
        </p:spPr>
        <p:txBody>
          <a:bodyPr/>
          <a:lstStyle/>
          <a:p>
            <a:endParaRPr lang="en-US"/>
          </a:p>
        </p:txBody>
      </p:sp>
      <p:sp>
        <p:nvSpPr>
          <p:cNvPr id="39956" name="Text Box 32"/>
          <p:cNvSpPr txBox="1">
            <a:spLocks noChangeArrowheads="1"/>
          </p:cNvSpPr>
          <p:nvPr/>
        </p:nvSpPr>
        <p:spPr bwMode="auto">
          <a:xfrm>
            <a:off x="8229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1</a:t>
            </a:r>
          </a:p>
        </p:txBody>
      </p:sp>
      <p:grpSp>
        <p:nvGrpSpPr>
          <p:cNvPr id="34" name="Group 33"/>
          <p:cNvGrpSpPr>
            <a:grpSpLocks/>
          </p:cNvGrpSpPr>
          <p:nvPr/>
        </p:nvGrpSpPr>
        <p:grpSpPr bwMode="auto">
          <a:xfrm>
            <a:off x="0" y="3804486"/>
            <a:ext cx="9129717" cy="369888"/>
            <a:chOff x="-6" y="2400"/>
            <a:chExt cx="5751" cy="233"/>
          </a:xfrm>
        </p:grpSpPr>
        <p:sp>
          <p:nvSpPr>
            <p:cNvPr id="35" name="Text Box 3"/>
            <p:cNvSpPr txBox="1">
              <a:spLocks noChangeArrowheads="1"/>
            </p:cNvSpPr>
            <p:nvPr/>
          </p:nvSpPr>
          <p:spPr bwMode="auto">
            <a:xfrm>
              <a:off x="45"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36" name="Rectangle 5"/>
            <p:cNvSpPr>
              <a:spLocks noChangeArrowheads="1"/>
            </p:cNvSpPr>
            <p:nvPr/>
          </p:nvSpPr>
          <p:spPr bwMode="auto">
            <a:xfrm>
              <a:off x="5448"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7" name="Rectangle 6"/>
            <p:cNvSpPr>
              <a:spLocks noChangeArrowheads="1"/>
            </p:cNvSpPr>
            <p:nvPr/>
          </p:nvSpPr>
          <p:spPr bwMode="auto">
            <a:xfrm>
              <a:off x="5220"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8" name="Rectangle 8"/>
            <p:cNvSpPr>
              <a:spLocks noChangeArrowheads="1"/>
            </p:cNvSpPr>
            <p:nvPr/>
          </p:nvSpPr>
          <p:spPr bwMode="auto">
            <a:xfrm>
              <a:off x="4987"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75"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0" name="Rectangle 39"/>
            <p:cNvSpPr>
              <a:spLocks noChangeArrowheads="1"/>
            </p:cNvSpPr>
            <p:nvPr/>
          </p:nvSpPr>
          <p:spPr bwMode="auto">
            <a:xfrm>
              <a:off x="3730"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2621"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2" name="Rectangle 41"/>
            <p:cNvSpPr>
              <a:spLocks noChangeArrowheads="1"/>
            </p:cNvSpPr>
            <p:nvPr/>
          </p:nvSpPr>
          <p:spPr bwMode="auto">
            <a:xfrm>
              <a:off x="143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3" name="Rectangle 42"/>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4" name="TextBox 3"/>
          <p:cNvSpPr txBox="1"/>
          <p:nvPr/>
        </p:nvSpPr>
        <p:spPr>
          <a:xfrm>
            <a:off x="304800" y="5029200"/>
            <a:ext cx="8743932" cy="1569660"/>
          </a:xfrm>
          <a:prstGeom prst="rect">
            <a:avLst/>
          </a:prstGeom>
          <a:noFill/>
        </p:spPr>
        <p:txBody>
          <a:bodyPr wrap="none" rtlCol="0">
            <a:spAutoFit/>
          </a:bodyPr>
          <a:lstStyle/>
          <a:p>
            <a:r>
              <a:rPr lang="en-US" sz="2400" b="1" dirty="0" smtClean="0">
                <a:solidFill>
                  <a:srgbClr val="0000FF"/>
                </a:solidFill>
                <a:latin typeface="Calibri" pitchFamily="34" charset="0"/>
                <a:cs typeface="Arial" pitchFamily="34" charset="0"/>
              </a:rPr>
              <a:t>Three properties of buckets that are maintained:</a:t>
            </a:r>
          </a:p>
          <a:p>
            <a:r>
              <a:rPr lang="en-US" sz="2400" dirty="0" smtClean="0">
                <a:latin typeface="Calibri" pitchFamily="34" charset="0"/>
                <a:cs typeface="Arial" pitchFamily="34" charset="0"/>
              </a:rPr>
              <a:t>  </a:t>
            </a:r>
            <a:r>
              <a:rPr lang="en-US" sz="2400" b="1" dirty="0" smtClean="0">
                <a:latin typeface="Calibri" pitchFamily="34" charset="0"/>
                <a:cs typeface="Arial" pitchFamily="34" charset="0"/>
              </a:rPr>
              <a:t>-</a:t>
            </a:r>
            <a:r>
              <a:rPr lang="en-US" sz="2400" dirty="0" smtClean="0">
                <a:latin typeface="Calibri" pitchFamily="34" charset="0"/>
                <a:cs typeface="Arial" pitchFamily="34" charset="0"/>
              </a:rPr>
              <a:t> Either </a:t>
            </a:r>
            <a:r>
              <a:rPr lang="en-US" sz="2400" b="1" dirty="0">
                <a:solidFill>
                  <a:srgbClr val="D60093"/>
                </a:solidFill>
                <a:latin typeface="Calibri" pitchFamily="34" charset="0"/>
                <a:cs typeface="Arial" pitchFamily="34" charset="0"/>
              </a:rPr>
              <a:t>one</a:t>
            </a:r>
            <a:r>
              <a:rPr lang="en-US" sz="2400" dirty="0">
                <a:latin typeface="Calibri" pitchFamily="34" charset="0"/>
                <a:cs typeface="Arial" pitchFamily="34" charset="0"/>
              </a:rPr>
              <a:t> or </a:t>
            </a:r>
            <a:r>
              <a:rPr lang="en-US" sz="2400" b="1" dirty="0">
                <a:solidFill>
                  <a:srgbClr val="D60093"/>
                </a:solidFill>
                <a:latin typeface="Calibri" pitchFamily="34" charset="0"/>
                <a:cs typeface="Arial" pitchFamily="34" charset="0"/>
              </a:rPr>
              <a:t>two</a:t>
            </a:r>
            <a:r>
              <a:rPr lang="en-US" sz="2400" dirty="0">
                <a:latin typeface="Calibri" pitchFamily="34" charset="0"/>
                <a:cs typeface="Arial" pitchFamily="34" charset="0"/>
              </a:rPr>
              <a:t> buckets with the same </a:t>
            </a:r>
            <a:r>
              <a:rPr lang="en-US" sz="2400" b="1" dirty="0">
                <a:latin typeface="Calibri" pitchFamily="34" charset="0"/>
                <a:cs typeface="Arial" pitchFamily="34" charset="0"/>
              </a:rPr>
              <a:t>power-of-2</a:t>
            </a:r>
            <a:r>
              <a:rPr lang="en-US" sz="2400" dirty="0">
                <a:latin typeface="Calibri" pitchFamily="34" charset="0"/>
                <a:cs typeface="Arial" pitchFamily="34" charset="0"/>
              </a:rPr>
              <a:t> number of </a:t>
            </a:r>
            <a:r>
              <a:rPr lang="en-US" sz="2400" b="1" dirty="0">
                <a:latin typeface="Calibri" pitchFamily="34" charset="0"/>
                <a:cs typeface="Arial" pitchFamily="34" charset="0"/>
              </a:rPr>
              <a:t>1s</a:t>
            </a:r>
          </a:p>
          <a:p>
            <a:r>
              <a:rPr lang="en-US" sz="2400" dirty="0" smtClean="0">
                <a:latin typeface="Calibri" pitchFamily="34" charset="0"/>
                <a:cs typeface="Arial" pitchFamily="34" charset="0"/>
              </a:rPr>
              <a:t>  </a:t>
            </a:r>
            <a:r>
              <a:rPr lang="en-US" sz="2400" b="1" dirty="0" smtClean="0">
                <a:latin typeface="Calibri" pitchFamily="34" charset="0"/>
                <a:cs typeface="Arial" pitchFamily="34" charset="0"/>
              </a:rPr>
              <a:t>-</a:t>
            </a:r>
            <a:r>
              <a:rPr lang="en-US" sz="2400" dirty="0" smtClean="0">
                <a:latin typeface="Calibri" pitchFamily="34" charset="0"/>
                <a:cs typeface="Arial" pitchFamily="34" charset="0"/>
              </a:rPr>
              <a:t> Buckets </a:t>
            </a:r>
            <a:r>
              <a:rPr lang="en-US" sz="2400" dirty="0">
                <a:latin typeface="Calibri" pitchFamily="34" charset="0"/>
                <a:cs typeface="Arial" pitchFamily="34" charset="0"/>
              </a:rPr>
              <a:t>do not overlap in timestamps</a:t>
            </a:r>
          </a:p>
          <a:p>
            <a:r>
              <a:rPr lang="en-US" sz="2400" dirty="0" smtClean="0">
                <a:latin typeface="Calibri" pitchFamily="34" charset="0"/>
                <a:cs typeface="Arial" pitchFamily="34" charset="0"/>
              </a:rPr>
              <a:t> </a:t>
            </a:r>
            <a:r>
              <a:rPr lang="en-US" sz="2400" b="1" dirty="0" smtClean="0">
                <a:latin typeface="Calibri" pitchFamily="34" charset="0"/>
                <a:cs typeface="Arial" pitchFamily="34" charset="0"/>
              </a:rPr>
              <a:t> -</a:t>
            </a:r>
            <a:r>
              <a:rPr lang="en-US" sz="2400" dirty="0" smtClean="0">
                <a:latin typeface="Calibri" pitchFamily="34" charset="0"/>
                <a:cs typeface="Arial" pitchFamily="34" charset="0"/>
              </a:rPr>
              <a:t> Buckets </a:t>
            </a:r>
            <a:r>
              <a:rPr lang="en-US" sz="2400" dirty="0">
                <a:latin typeface="Calibri" pitchFamily="34" charset="0"/>
                <a:cs typeface="Arial" pitchFamily="34" charset="0"/>
              </a:rPr>
              <a:t>are sorted by </a:t>
            </a:r>
            <a:r>
              <a:rPr lang="en-US" sz="2400" dirty="0" smtClean="0">
                <a:latin typeface="Calibri" pitchFamily="34" charset="0"/>
                <a:cs typeface="Arial" pitchFamily="34" charset="0"/>
              </a:rPr>
              <a:t>size</a:t>
            </a:r>
          </a:p>
        </p:txBody>
      </p:sp>
    </p:spTree>
    <p:extLst>
      <p:ext uri="{BB962C8B-B14F-4D97-AF65-F5344CB8AC3E}">
        <p14:creationId xmlns:p14="http://schemas.microsoft.com/office/powerpoint/2010/main" val="1972889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dirty="0">
                <a:ea typeface="+mj-ea"/>
              </a:rPr>
              <a:t>Updating </a:t>
            </a:r>
            <a:r>
              <a:rPr lang="en-US" dirty="0" smtClean="0">
                <a:ea typeface="+mj-ea"/>
              </a:rPr>
              <a:t>Buckets </a:t>
            </a:r>
            <a:r>
              <a:rPr lang="en-US" dirty="0">
                <a:ea typeface="+mj-ea"/>
              </a:rPr>
              <a:t>(1)</a:t>
            </a:r>
          </a:p>
        </p:txBody>
      </p:sp>
      <p:sp>
        <p:nvSpPr>
          <p:cNvPr id="44036" name="Rectangle 3"/>
          <p:cNvSpPr>
            <a:spLocks noGrp="1" noChangeArrowheads="1"/>
          </p:cNvSpPr>
          <p:nvPr>
            <p:ph idx="1"/>
          </p:nvPr>
        </p:nvSpPr>
        <p:spPr/>
        <p:txBody>
          <a:bodyPr/>
          <a:lstStyle/>
          <a:p>
            <a:r>
              <a:rPr lang="en-US" dirty="0" smtClean="0"/>
              <a:t>When a new bit comes in, drop the last (oldest) bucket if its end-time is prior to </a:t>
            </a:r>
            <a:r>
              <a:rPr lang="en-US" b="1" i="1" dirty="0" smtClean="0"/>
              <a:t>N</a:t>
            </a:r>
            <a:r>
              <a:rPr lang="en-US" dirty="0" smtClean="0"/>
              <a:t>  time units before the current time</a:t>
            </a:r>
          </a:p>
          <a:p>
            <a:pPr lvl="8"/>
            <a:endParaRPr lang="en-US" dirty="0" smtClean="0"/>
          </a:p>
          <a:p>
            <a:r>
              <a:rPr lang="en-US" b="1" dirty="0" smtClean="0">
                <a:solidFill>
                  <a:srgbClr val="D60093"/>
                </a:solidFill>
              </a:rPr>
              <a:t>2 cases:</a:t>
            </a:r>
            <a:r>
              <a:rPr lang="en-US" b="1" dirty="0" smtClean="0"/>
              <a:t> </a:t>
            </a:r>
            <a:r>
              <a:rPr lang="en-US" dirty="0" smtClean="0"/>
              <a:t>Current bit is</a:t>
            </a:r>
            <a:r>
              <a:rPr lang="en-US" b="1" dirty="0" smtClean="0"/>
              <a:t> 0</a:t>
            </a:r>
            <a:r>
              <a:rPr lang="en-US" dirty="0" smtClean="0"/>
              <a:t> or </a:t>
            </a:r>
            <a:r>
              <a:rPr lang="en-US" b="1" dirty="0" smtClean="0"/>
              <a:t>1</a:t>
            </a:r>
          </a:p>
          <a:p>
            <a:pPr lvl="8"/>
            <a:endParaRPr lang="en-US" dirty="0" smtClean="0"/>
          </a:p>
          <a:p>
            <a:r>
              <a:rPr lang="en-US" b="1" dirty="0" smtClean="0">
                <a:solidFill>
                  <a:srgbClr val="008000"/>
                </a:solidFill>
              </a:rPr>
              <a:t>If the current bit is 0:</a:t>
            </a:r>
            <a:r>
              <a:rPr lang="en-US" dirty="0" smtClean="0"/>
              <a:t> </a:t>
            </a:r>
            <a:br>
              <a:rPr lang="en-US" dirty="0" smtClean="0"/>
            </a:br>
            <a:r>
              <a:rPr lang="en-US" b="1" dirty="0" smtClean="0"/>
              <a:t>no other changes are needed</a:t>
            </a:r>
          </a:p>
        </p:txBody>
      </p:sp>
      <p:sp>
        <p:nvSpPr>
          <p:cNvPr id="44034" name="Slide Number Placeholder 5"/>
          <p:cNvSpPr>
            <a:spLocks noGrp="1"/>
          </p:cNvSpPr>
          <p:nvPr>
            <p:ph type="sldNum" sz="quarter" idx="12"/>
          </p:nvPr>
        </p:nvSpPr>
        <p:spPr bwMode="auto">
          <a:noFill/>
          <a:ln>
            <a:miter lim="800000"/>
            <a:headEnd/>
            <a:tailEnd/>
          </a:ln>
        </p:spPr>
        <p:txBody>
          <a:bodyPr/>
          <a:lstStyle/>
          <a:p>
            <a:fld id="{E756BB5B-B3F2-4BDD-B09F-F556406A061E}" type="slidenum">
              <a:rPr lang="en-US"/>
              <a:pPr/>
              <a:t>37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3054996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ea typeface="+mj-ea"/>
              </a:rPr>
              <a:t>Updating </a:t>
            </a:r>
            <a:r>
              <a:rPr lang="en-US" dirty="0" smtClean="0">
                <a:ea typeface="+mj-ea"/>
              </a:rPr>
              <a:t>Buckets </a:t>
            </a:r>
            <a:r>
              <a:rPr lang="en-US" dirty="0">
                <a:ea typeface="+mj-ea"/>
              </a:rPr>
              <a:t>(2)</a:t>
            </a:r>
          </a:p>
        </p:txBody>
      </p:sp>
      <p:sp>
        <p:nvSpPr>
          <p:cNvPr id="45060" name="Rectangle 3"/>
          <p:cNvSpPr>
            <a:spLocks noGrp="1" noChangeArrowheads="1"/>
          </p:cNvSpPr>
          <p:nvPr>
            <p:ph idx="1"/>
          </p:nvPr>
        </p:nvSpPr>
        <p:spPr/>
        <p:txBody>
          <a:bodyPr/>
          <a:lstStyle/>
          <a:p>
            <a:pPr marL="609600" indent="-609600"/>
            <a:r>
              <a:rPr lang="en-US" b="1" dirty="0" smtClean="0">
                <a:solidFill>
                  <a:srgbClr val="008000"/>
                </a:solidFill>
              </a:rPr>
              <a:t>If the current bit is 1:</a:t>
            </a:r>
          </a:p>
          <a:p>
            <a:pPr lvl="1"/>
            <a:r>
              <a:rPr lang="en-US" b="1" dirty="0" smtClean="0"/>
              <a:t>(1)</a:t>
            </a:r>
            <a:r>
              <a:rPr lang="en-US" dirty="0" smtClean="0"/>
              <a:t> Create a new bucket of size </a:t>
            </a:r>
            <a:r>
              <a:rPr lang="en-US" b="1" dirty="0" smtClean="0"/>
              <a:t>1</a:t>
            </a:r>
            <a:r>
              <a:rPr lang="en-US" dirty="0" smtClean="0"/>
              <a:t>, for just this bit</a:t>
            </a:r>
          </a:p>
          <a:p>
            <a:pPr marL="1255776" lvl="2" indent="-533400"/>
            <a:r>
              <a:rPr lang="en-US" b="1" dirty="0" smtClean="0"/>
              <a:t>End timestamp = current time</a:t>
            </a:r>
          </a:p>
          <a:p>
            <a:pPr lvl="1"/>
            <a:r>
              <a:rPr lang="en-US" b="1" dirty="0" smtClean="0"/>
              <a:t>(2)</a:t>
            </a:r>
            <a:r>
              <a:rPr lang="en-US" dirty="0" smtClean="0"/>
              <a:t> If there are now </a:t>
            </a:r>
            <a:r>
              <a:rPr lang="en-US" b="1" dirty="0" smtClean="0">
                <a:solidFill>
                  <a:srgbClr val="0000FF"/>
                </a:solidFill>
              </a:rPr>
              <a:t>three buckets of size 1</a:t>
            </a:r>
            <a:r>
              <a:rPr lang="en-US" dirty="0" smtClean="0"/>
              <a:t>, </a:t>
            </a:r>
            <a:r>
              <a:rPr lang="en-US" b="1" dirty="0" smtClean="0">
                <a:solidFill>
                  <a:srgbClr val="D60093"/>
                </a:solidFill>
              </a:rPr>
              <a:t>combine the oldest two into a bucket of size 2</a:t>
            </a:r>
          </a:p>
          <a:p>
            <a:pPr lvl="1"/>
            <a:r>
              <a:rPr lang="en-US" b="1" dirty="0" smtClean="0"/>
              <a:t>(3)</a:t>
            </a:r>
            <a:r>
              <a:rPr lang="en-US" dirty="0" smtClean="0"/>
              <a:t> If there are now </a:t>
            </a:r>
            <a:r>
              <a:rPr lang="en-US" b="1" dirty="0" smtClean="0">
                <a:solidFill>
                  <a:srgbClr val="0000FF"/>
                </a:solidFill>
              </a:rPr>
              <a:t>three buckets of size 2</a:t>
            </a:r>
            <a:r>
              <a:rPr lang="en-US" dirty="0" smtClean="0"/>
              <a:t>,</a:t>
            </a:r>
            <a:br>
              <a:rPr lang="en-US" dirty="0" smtClean="0"/>
            </a:br>
            <a:r>
              <a:rPr lang="en-US" dirty="0" smtClean="0"/>
              <a:t> </a:t>
            </a:r>
            <a:r>
              <a:rPr lang="en-US" b="1" dirty="0" smtClean="0">
                <a:solidFill>
                  <a:srgbClr val="D60093"/>
                </a:solidFill>
              </a:rPr>
              <a:t>combine the oldest two into a bucket of size 4</a:t>
            </a:r>
          </a:p>
          <a:p>
            <a:pPr lvl="1"/>
            <a:r>
              <a:rPr lang="en-US" b="1" dirty="0" smtClean="0"/>
              <a:t>(4) And so on …</a:t>
            </a:r>
          </a:p>
        </p:txBody>
      </p:sp>
      <p:sp>
        <p:nvSpPr>
          <p:cNvPr id="45058" name="Slide Number Placeholder 5"/>
          <p:cNvSpPr>
            <a:spLocks noGrp="1"/>
          </p:cNvSpPr>
          <p:nvPr>
            <p:ph type="sldNum" sz="quarter" idx="12"/>
          </p:nvPr>
        </p:nvSpPr>
        <p:spPr bwMode="auto">
          <a:noFill/>
          <a:ln>
            <a:miter lim="800000"/>
            <a:headEnd/>
            <a:tailEnd/>
          </a:ln>
        </p:spPr>
        <p:txBody>
          <a:bodyPr/>
          <a:lstStyle/>
          <a:p>
            <a:fld id="{B50C658C-A62C-4A0D-92D9-6B055064CAB5}" type="slidenum">
              <a:rPr lang="en-US"/>
              <a:pPr/>
              <a:t>38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555091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dirty="0" smtClean="0">
                <a:ea typeface="+mj-ea"/>
              </a:rPr>
              <a:t>Example: Updating Buckets</a:t>
            </a:r>
            <a:endParaRPr lang="en-US" dirty="0">
              <a:ea typeface="+mj-ea"/>
            </a:endParaRPr>
          </a:p>
        </p:txBody>
      </p:sp>
      <p:sp>
        <p:nvSpPr>
          <p:cNvPr id="46082" name="Slide Number Placeholder 4"/>
          <p:cNvSpPr>
            <a:spLocks noGrp="1"/>
          </p:cNvSpPr>
          <p:nvPr>
            <p:ph type="sldNum" sz="quarter" idx="12"/>
          </p:nvPr>
        </p:nvSpPr>
        <p:spPr bwMode="auto">
          <a:noFill/>
          <a:ln>
            <a:miter lim="800000"/>
            <a:headEnd/>
            <a:tailEnd/>
          </a:ln>
        </p:spPr>
        <p:txBody>
          <a:bodyPr/>
          <a:lstStyle/>
          <a:p>
            <a:fld id="{4E455702-6A89-42EF-B3B5-4059C61339C5}" type="slidenum">
              <a:rPr lang="en-US"/>
              <a:pPr/>
              <a:t>39</a:t>
            </a:fld>
            <a:endParaRPr lang="en-US"/>
          </a:p>
        </p:txBody>
      </p:sp>
      <p:grpSp>
        <p:nvGrpSpPr>
          <p:cNvPr id="2" name="Group 33"/>
          <p:cNvGrpSpPr>
            <a:grpSpLocks/>
          </p:cNvGrpSpPr>
          <p:nvPr/>
        </p:nvGrpSpPr>
        <p:grpSpPr bwMode="auto">
          <a:xfrm>
            <a:off x="-12701" y="1905000"/>
            <a:ext cx="9093200" cy="369888"/>
            <a:chOff x="-8" y="1200"/>
            <a:chExt cx="5728" cy="233"/>
          </a:xfrm>
        </p:grpSpPr>
        <p:sp>
          <p:nvSpPr>
            <p:cNvPr id="46137" name="Text Box 4"/>
            <p:cNvSpPr txBox="1">
              <a:spLocks noChangeArrowheads="1"/>
            </p:cNvSpPr>
            <p:nvPr/>
          </p:nvSpPr>
          <p:spPr bwMode="auto">
            <a:xfrm>
              <a:off x="7" y="1200"/>
              <a:ext cx="5713"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46138" name="Rectangle 5"/>
            <p:cNvSpPr>
              <a:spLocks noChangeArrowheads="1"/>
            </p:cNvSpPr>
            <p:nvPr/>
          </p:nvSpPr>
          <p:spPr bwMode="auto">
            <a:xfrm>
              <a:off x="5444" y="121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39" name="Rectangle 6"/>
            <p:cNvSpPr>
              <a:spLocks noChangeArrowheads="1"/>
            </p:cNvSpPr>
            <p:nvPr/>
          </p:nvSpPr>
          <p:spPr bwMode="auto">
            <a:xfrm>
              <a:off x="5204" y="121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40" name="Rectangle 7"/>
            <p:cNvSpPr>
              <a:spLocks noChangeArrowheads="1"/>
            </p:cNvSpPr>
            <p:nvPr/>
          </p:nvSpPr>
          <p:spPr bwMode="auto">
            <a:xfrm>
              <a:off x="4964" y="1212"/>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41" name="Rectangle 8"/>
            <p:cNvSpPr>
              <a:spLocks noChangeArrowheads="1"/>
            </p:cNvSpPr>
            <p:nvPr/>
          </p:nvSpPr>
          <p:spPr bwMode="auto">
            <a:xfrm>
              <a:off x="4244" y="1212"/>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42" name="Rectangle 9"/>
            <p:cNvSpPr>
              <a:spLocks noChangeArrowheads="1"/>
            </p:cNvSpPr>
            <p:nvPr/>
          </p:nvSpPr>
          <p:spPr bwMode="auto">
            <a:xfrm>
              <a:off x="3716" y="1212"/>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43" name="Rectangle 10"/>
            <p:cNvSpPr>
              <a:spLocks noChangeArrowheads="1"/>
            </p:cNvSpPr>
            <p:nvPr/>
          </p:nvSpPr>
          <p:spPr bwMode="auto">
            <a:xfrm>
              <a:off x="2612" y="1212"/>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44" name="Rectangle 11"/>
            <p:cNvSpPr>
              <a:spLocks noChangeArrowheads="1"/>
            </p:cNvSpPr>
            <p:nvPr/>
          </p:nvSpPr>
          <p:spPr bwMode="auto">
            <a:xfrm>
              <a:off x="1412" y="1212"/>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45" name="Rectangle 12"/>
            <p:cNvSpPr>
              <a:spLocks noChangeArrowheads="1"/>
            </p:cNvSpPr>
            <p:nvPr/>
          </p:nvSpPr>
          <p:spPr bwMode="auto">
            <a:xfrm>
              <a:off x="-8" y="1212"/>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3" name="Group 34"/>
          <p:cNvGrpSpPr>
            <a:grpSpLocks/>
          </p:cNvGrpSpPr>
          <p:nvPr/>
        </p:nvGrpSpPr>
        <p:grpSpPr bwMode="auto">
          <a:xfrm>
            <a:off x="12698" y="2743200"/>
            <a:ext cx="9072563" cy="369888"/>
            <a:chOff x="8" y="1728"/>
            <a:chExt cx="5715" cy="233"/>
          </a:xfrm>
        </p:grpSpPr>
        <p:sp>
          <p:nvSpPr>
            <p:cNvPr id="46127" name="Text Box 14"/>
            <p:cNvSpPr txBox="1">
              <a:spLocks noChangeArrowheads="1"/>
            </p:cNvSpPr>
            <p:nvPr/>
          </p:nvSpPr>
          <p:spPr bwMode="auto">
            <a:xfrm>
              <a:off x="10" y="1728"/>
              <a:ext cx="5713"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001010110001011010101010101011010101010101110101010111010100010110010</a:t>
              </a:r>
              <a:r>
                <a:rPr lang="en-US" b="1" dirty="0">
                  <a:latin typeface="Tahoma" pitchFamily="34" charset="0"/>
                  <a:ea typeface="Tahoma" pitchFamily="34" charset="0"/>
                  <a:cs typeface="Tahoma" pitchFamily="34" charset="0"/>
                </a:rPr>
                <a:t>1</a:t>
              </a:r>
            </a:p>
          </p:txBody>
        </p:sp>
        <p:sp>
          <p:nvSpPr>
            <p:cNvPr id="46128" name="Rectangle 15"/>
            <p:cNvSpPr>
              <a:spLocks noChangeArrowheads="1"/>
            </p:cNvSpPr>
            <p:nvPr/>
          </p:nvSpPr>
          <p:spPr bwMode="auto">
            <a:xfrm>
              <a:off x="5532"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29" name="Rectangle 16"/>
            <p:cNvSpPr>
              <a:spLocks noChangeArrowheads="1"/>
            </p:cNvSpPr>
            <p:nvPr/>
          </p:nvSpPr>
          <p:spPr bwMode="auto">
            <a:xfrm>
              <a:off x="5139"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30" name="Rectangle 17"/>
            <p:cNvSpPr>
              <a:spLocks noChangeArrowheads="1"/>
            </p:cNvSpPr>
            <p:nvPr/>
          </p:nvSpPr>
          <p:spPr bwMode="auto">
            <a:xfrm>
              <a:off x="4899" y="172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31" name="Rectangle 18"/>
            <p:cNvSpPr>
              <a:spLocks noChangeArrowheads="1"/>
            </p:cNvSpPr>
            <p:nvPr/>
          </p:nvSpPr>
          <p:spPr bwMode="auto">
            <a:xfrm>
              <a:off x="4176" y="172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32" name="Rectangle 19"/>
            <p:cNvSpPr>
              <a:spLocks noChangeArrowheads="1"/>
            </p:cNvSpPr>
            <p:nvPr/>
          </p:nvSpPr>
          <p:spPr bwMode="auto">
            <a:xfrm>
              <a:off x="3648" y="172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33" name="Rectangle 20"/>
            <p:cNvSpPr>
              <a:spLocks noChangeArrowheads="1"/>
            </p:cNvSpPr>
            <p:nvPr/>
          </p:nvSpPr>
          <p:spPr bwMode="auto">
            <a:xfrm>
              <a:off x="2544" y="172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34" name="Rectangle 21"/>
            <p:cNvSpPr>
              <a:spLocks noChangeArrowheads="1"/>
            </p:cNvSpPr>
            <p:nvPr/>
          </p:nvSpPr>
          <p:spPr bwMode="auto">
            <a:xfrm>
              <a:off x="1344" y="172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35" name="Rectangle 22"/>
            <p:cNvSpPr>
              <a:spLocks noChangeArrowheads="1"/>
            </p:cNvSpPr>
            <p:nvPr/>
          </p:nvSpPr>
          <p:spPr bwMode="auto">
            <a:xfrm>
              <a:off x="8" y="1728"/>
              <a:ext cx="124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36" name="Rectangle 23"/>
            <p:cNvSpPr>
              <a:spLocks noChangeArrowheads="1"/>
            </p:cNvSpPr>
            <p:nvPr/>
          </p:nvSpPr>
          <p:spPr bwMode="auto">
            <a:xfrm>
              <a:off x="5363"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grpSp>
      <p:grpSp>
        <p:nvGrpSpPr>
          <p:cNvPr id="4" name="Group 62"/>
          <p:cNvGrpSpPr>
            <a:grpSpLocks/>
          </p:cNvGrpSpPr>
          <p:nvPr/>
        </p:nvGrpSpPr>
        <p:grpSpPr bwMode="auto">
          <a:xfrm>
            <a:off x="-1588" y="3505200"/>
            <a:ext cx="8963026" cy="366713"/>
            <a:chOff x="-1" y="2208"/>
            <a:chExt cx="5646" cy="231"/>
          </a:xfrm>
        </p:grpSpPr>
        <p:sp>
          <p:nvSpPr>
            <p:cNvPr id="46118" name="Text Box 24"/>
            <p:cNvSpPr txBox="1">
              <a:spLocks noChangeArrowheads="1"/>
            </p:cNvSpPr>
            <p:nvPr/>
          </p:nvSpPr>
          <p:spPr bwMode="auto">
            <a:xfrm>
              <a:off x="-1" y="2208"/>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0010101100010110101010101010110101010101011101010101110101000101100101</a:t>
              </a:r>
            </a:p>
          </p:txBody>
        </p:sp>
        <p:sp>
          <p:nvSpPr>
            <p:cNvPr id="46119" name="Rectangle 25"/>
            <p:cNvSpPr>
              <a:spLocks noChangeArrowheads="1"/>
            </p:cNvSpPr>
            <p:nvPr/>
          </p:nvSpPr>
          <p:spPr bwMode="auto">
            <a:xfrm>
              <a:off x="5524" y="22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20" name="Rectangle 26"/>
            <p:cNvSpPr>
              <a:spLocks noChangeArrowheads="1"/>
            </p:cNvSpPr>
            <p:nvPr/>
          </p:nvSpPr>
          <p:spPr bwMode="auto">
            <a:xfrm>
              <a:off x="5138" y="2208"/>
              <a:ext cx="288"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21" name="Rectangle 27"/>
            <p:cNvSpPr>
              <a:spLocks noChangeArrowheads="1"/>
            </p:cNvSpPr>
            <p:nvPr/>
          </p:nvSpPr>
          <p:spPr bwMode="auto">
            <a:xfrm>
              <a:off x="4886" y="220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22" name="Rectangle 28"/>
            <p:cNvSpPr>
              <a:spLocks noChangeArrowheads="1"/>
            </p:cNvSpPr>
            <p:nvPr/>
          </p:nvSpPr>
          <p:spPr bwMode="auto">
            <a:xfrm>
              <a:off x="4177" y="2208"/>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23" name="Rectangle 29"/>
            <p:cNvSpPr>
              <a:spLocks noChangeArrowheads="1"/>
            </p:cNvSpPr>
            <p:nvPr/>
          </p:nvSpPr>
          <p:spPr bwMode="auto">
            <a:xfrm>
              <a:off x="3637" y="220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24" name="Rectangle 30"/>
            <p:cNvSpPr>
              <a:spLocks noChangeArrowheads="1"/>
            </p:cNvSpPr>
            <p:nvPr/>
          </p:nvSpPr>
          <p:spPr bwMode="auto">
            <a:xfrm>
              <a:off x="2528" y="2208"/>
              <a:ext cx="102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25" name="Rectangle 31"/>
            <p:cNvSpPr>
              <a:spLocks noChangeArrowheads="1"/>
            </p:cNvSpPr>
            <p:nvPr/>
          </p:nvSpPr>
          <p:spPr bwMode="auto">
            <a:xfrm>
              <a:off x="1336" y="220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26" name="Rectangle 32"/>
            <p:cNvSpPr>
              <a:spLocks noChangeArrowheads="1"/>
            </p:cNvSpPr>
            <p:nvPr/>
          </p:nvSpPr>
          <p:spPr bwMode="auto">
            <a:xfrm>
              <a:off x="0" y="2208"/>
              <a:ext cx="124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5" name="Group 66"/>
          <p:cNvGrpSpPr>
            <a:grpSpLocks/>
          </p:cNvGrpSpPr>
          <p:nvPr/>
        </p:nvGrpSpPr>
        <p:grpSpPr bwMode="auto">
          <a:xfrm>
            <a:off x="19049" y="4343400"/>
            <a:ext cx="9132890" cy="369888"/>
            <a:chOff x="12" y="2736"/>
            <a:chExt cx="5753" cy="233"/>
          </a:xfrm>
        </p:grpSpPr>
        <p:sp>
          <p:nvSpPr>
            <p:cNvPr id="46107" name="Text Box 35"/>
            <p:cNvSpPr txBox="1">
              <a:spLocks noChangeArrowheads="1"/>
            </p:cNvSpPr>
            <p:nvPr/>
          </p:nvSpPr>
          <p:spPr bwMode="auto">
            <a:xfrm>
              <a:off x="25" y="2736"/>
              <a:ext cx="574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a:t>
              </a:r>
              <a:r>
                <a:rPr lang="en-US" b="1" dirty="0">
                  <a:latin typeface="Tahoma" pitchFamily="34" charset="0"/>
                  <a:ea typeface="Tahoma" pitchFamily="34" charset="0"/>
                  <a:cs typeface="Tahoma" pitchFamily="34" charset="0"/>
                </a:rPr>
                <a:t>101</a:t>
              </a:r>
            </a:p>
          </p:txBody>
        </p:sp>
        <p:sp>
          <p:nvSpPr>
            <p:cNvPr id="46108" name="Rectangle 36"/>
            <p:cNvSpPr>
              <a:spLocks noChangeArrowheads="1"/>
            </p:cNvSpPr>
            <p:nvPr/>
          </p:nvSpPr>
          <p:spPr bwMode="auto">
            <a:xfrm>
              <a:off x="5391"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09" name="Rectangle 37"/>
            <p:cNvSpPr>
              <a:spLocks noChangeArrowheads="1"/>
            </p:cNvSpPr>
            <p:nvPr/>
          </p:nvSpPr>
          <p:spPr bwMode="auto">
            <a:xfrm>
              <a:off x="5564"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10" name="Rectangle 38"/>
            <p:cNvSpPr>
              <a:spLocks noChangeArrowheads="1"/>
            </p:cNvSpPr>
            <p:nvPr/>
          </p:nvSpPr>
          <p:spPr bwMode="auto">
            <a:xfrm>
              <a:off x="5301"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11" name="Rectangle 39"/>
            <p:cNvSpPr>
              <a:spLocks noChangeArrowheads="1"/>
            </p:cNvSpPr>
            <p:nvPr/>
          </p:nvSpPr>
          <p:spPr bwMode="auto">
            <a:xfrm>
              <a:off x="4924" y="2740"/>
              <a:ext cx="309"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12" name="Rectangle 40"/>
            <p:cNvSpPr>
              <a:spLocks noChangeArrowheads="1"/>
            </p:cNvSpPr>
            <p:nvPr/>
          </p:nvSpPr>
          <p:spPr bwMode="auto">
            <a:xfrm>
              <a:off x="4684" y="2740"/>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13" name="Rectangle 41"/>
            <p:cNvSpPr>
              <a:spLocks noChangeArrowheads="1"/>
            </p:cNvSpPr>
            <p:nvPr/>
          </p:nvSpPr>
          <p:spPr bwMode="auto">
            <a:xfrm>
              <a:off x="3956" y="2744"/>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14" name="Rectangle 43"/>
            <p:cNvSpPr>
              <a:spLocks noChangeArrowheads="1"/>
            </p:cNvSpPr>
            <p:nvPr/>
          </p:nvSpPr>
          <p:spPr bwMode="auto">
            <a:xfrm>
              <a:off x="2296" y="2748"/>
              <a:ext cx="1032"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15" name="Rectangle 44"/>
            <p:cNvSpPr>
              <a:spLocks noChangeArrowheads="1"/>
            </p:cNvSpPr>
            <p:nvPr/>
          </p:nvSpPr>
          <p:spPr bwMode="auto">
            <a:xfrm>
              <a:off x="1112" y="274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16" name="Rectangle 45"/>
            <p:cNvSpPr>
              <a:spLocks noChangeArrowheads="1"/>
            </p:cNvSpPr>
            <p:nvPr/>
          </p:nvSpPr>
          <p:spPr bwMode="auto">
            <a:xfrm>
              <a:off x="12" y="2748"/>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17" name="Rectangle 63"/>
            <p:cNvSpPr>
              <a:spLocks noChangeArrowheads="1"/>
            </p:cNvSpPr>
            <p:nvPr/>
          </p:nvSpPr>
          <p:spPr bwMode="auto">
            <a:xfrm>
              <a:off x="3417" y="2744"/>
              <a:ext cx="539"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grpSp>
      <p:grpSp>
        <p:nvGrpSpPr>
          <p:cNvPr id="6" name="Group 69"/>
          <p:cNvGrpSpPr>
            <a:grpSpLocks/>
          </p:cNvGrpSpPr>
          <p:nvPr/>
        </p:nvGrpSpPr>
        <p:grpSpPr bwMode="auto">
          <a:xfrm>
            <a:off x="-1" y="6019800"/>
            <a:ext cx="8978901" cy="366713"/>
            <a:chOff x="0" y="3792"/>
            <a:chExt cx="5656" cy="231"/>
          </a:xfrm>
        </p:grpSpPr>
        <p:sp>
          <p:nvSpPr>
            <p:cNvPr id="46100" name="Text Box 55"/>
            <p:cNvSpPr txBox="1">
              <a:spLocks noChangeArrowheads="1"/>
            </p:cNvSpPr>
            <p:nvPr/>
          </p:nvSpPr>
          <p:spPr bwMode="auto">
            <a:xfrm>
              <a:off x="10" y="3792"/>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0101100010110101010101010110101010101011101010101110101000101100101101</a:t>
              </a:r>
            </a:p>
          </p:txBody>
        </p:sp>
        <p:sp>
          <p:nvSpPr>
            <p:cNvPr id="46101" name="Rectangle 56"/>
            <p:cNvSpPr>
              <a:spLocks noChangeArrowheads="1"/>
            </p:cNvSpPr>
            <p:nvPr/>
          </p:nvSpPr>
          <p:spPr bwMode="auto">
            <a:xfrm>
              <a:off x="5536" y="379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02" name="Rectangle 57"/>
            <p:cNvSpPr>
              <a:spLocks noChangeArrowheads="1"/>
            </p:cNvSpPr>
            <p:nvPr/>
          </p:nvSpPr>
          <p:spPr bwMode="auto">
            <a:xfrm>
              <a:off x="5296" y="3792"/>
              <a:ext cx="144"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03" name="Rectangle 58"/>
            <p:cNvSpPr>
              <a:spLocks noChangeArrowheads="1"/>
            </p:cNvSpPr>
            <p:nvPr/>
          </p:nvSpPr>
          <p:spPr bwMode="auto">
            <a:xfrm>
              <a:off x="4672" y="3792"/>
              <a:ext cx="528"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04" name="Rectangle 59"/>
            <p:cNvSpPr>
              <a:spLocks noChangeArrowheads="1"/>
            </p:cNvSpPr>
            <p:nvPr/>
          </p:nvSpPr>
          <p:spPr bwMode="auto">
            <a:xfrm>
              <a:off x="3393" y="3792"/>
              <a:ext cx="1023"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05" name="Rectangle 60"/>
            <p:cNvSpPr>
              <a:spLocks noChangeArrowheads="1"/>
            </p:cNvSpPr>
            <p:nvPr/>
          </p:nvSpPr>
          <p:spPr bwMode="auto">
            <a:xfrm>
              <a:off x="0" y="3792"/>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06" name="Rectangle 61"/>
            <p:cNvSpPr>
              <a:spLocks noChangeArrowheads="1"/>
            </p:cNvSpPr>
            <p:nvPr/>
          </p:nvSpPr>
          <p:spPr bwMode="auto">
            <a:xfrm>
              <a:off x="1104" y="3792"/>
              <a:ext cx="22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7" name="Group 67"/>
          <p:cNvGrpSpPr>
            <a:grpSpLocks/>
          </p:cNvGrpSpPr>
          <p:nvPr/>
        </p:nvGrpSpPr>
        <p:grpSpPr bwMode="auto">
          <a:xfrm>
            <a:off x="19050" y="5181600"/>
            <a:ext cx="9118601" cy="369888"/>
            <a:chOff x="12" y="3264"/>
            <a:chExt cx="5744" cy="233"/>
          </a:xfrm>
        </p:grpSpPr>
        <p:sp>
          <p:nvSpPr>
            <p:cNvPr id="46090" name="Text Box 46"/>
            <p:cNvSpPr txBox="1">
              <a:spLocks noChangeArrowheads="1"/>
            </p:cNvSpPr>
            <p:nvPr/>
          </p:nvSpPr>
          <p:spPr bwMode="auto">
            <a:xfrm>
              <a:off x="16" y="3264"/>
              <a:ext cx="574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a:t>
              </a:r>
              <a:r>
                <a:rPr lang="en-US" b="1" dirty="0">
                  <a:latin typeface="Tahoma" pitchFamily="34" charset="0"/>
                  <a:ea typeface="Tahoma" pitchFamily="34" charset="0"/>
                  <a:cs typeface="Tahoma" pitchFamily="34" charset="0"/>
                </a:rPr>
                <a:t>101</a:t>
              </a:r>
            </a:p>
          </p:txBody>
        </p:sp>
        <p:sp>
          <p:nvSpPr>
            <p:cNvPr id="46091" name="Rectangle 47"/>
            <p:cNvSpPr>
              <a:spLocks noChangeArrowheads="1"/>
            </p:cNvSpPr>
            <p:nvPr/>
          </p:nvSpPr>
          <p:spPr bwMode="auto">
            <a:xfrm>
              <a:off x="5556" y="3264"/>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092" name="Rectangle 48"/>
            <p:cNvSpPr>
              <a:spLocks noChangeArrowheads="1"/>
            </p:cNvSpPr>
            <p:nvPr/>
          </p:nvSpPr>
          <p:spPr bwMode="auto">
            <a:xfrm>
              <a:off x="5304" y="3264"/>
              <a:ext cx="175"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3" name="Rectangle 49"/>
            <p:cNvSpPr>
              <a:spLocks noChangeArrowheads="1"/>
            </p:cNvSpPr>
            <p:nvPr/>
          </p:nvSpPr>
          <p:spPr bwMode="auto">
            <a:xfrm>
              <a:off x="4908" y="3264"/>
              <a:ext cx="305"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4" name="Rectangle 50"/>
            <p:cNvSpPr>
              <a:spLocks noChangeArrowheads="1"/>
            </p:cNvSpPr>
            <p:nvPr/>
          </p:nvSpPr>
          <p:spPr bwMode="auto">
            <a:xfrm>
              <a:off x="4668" y="3264"/>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5" name="Rectangle 52"/>
            <p:cNvSpPr>
              <a:spLocks noChangeArrowheads="1"/>
            </p:cNvSpPr>
            <p:nvPr/>
          </p:nvSpPr>
          <p:spPr bwMode="auto">
            <a:xfrm>
              <a:off x="2287" y="3268"/>
              <a:ext cx="1029"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096" name="Rectangle 53"/>
            <p:cNvSpPr>
              <a:spLocks noChangeArrowheads="1"/>
            </p:cNvSpPr>
            <p:nvPr/>
          </p:nvSpPr>
          <p:spPr bwMode="auto">
            <a:xfrm>
              <a:off x="1108" y="326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097" name="Rectangle 54"/>
            <p:cNvSpPr>
              <a:spLocks noChangeArrowheads="1"/>
            </p:cNvSpPr>
            <p:nvPr/>
          </p:nvSpPr>
          <p:spPr bwMode="auto">
            <a:xfrm>
              <a:off x="12" y="3264"/>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098" name="Rectangle 64"/>
            <p:cNvSpPr>
              <a:spLocks noChangeArrowheads="1"/>
            </p:cNvSpPr>
            <p:nvPr/>
          </p:nvSpPr>
          <p:spPr bwMode="auto">
            <a:xfrm>
              <a:off x="3405" y="3264"/>
              <a:ext cx="543"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099" name="Rectangle 65"/>
            <p:cNvSpPr>
              <a:spLocks noChangeArrowheads="1"/>
            </p:cNvSpPr>
            <p:nvPr/>
          </p:nvSpPr>
          <p:spPr bwMode="auto">
            <a:xfrm>
              <a:off x="3948" y="3264"/>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grpSp>
      <p:sp>
        <p:nvSpPr>
          <p:cNvPr id="68" name="Footer Placeholder 6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TextBox 7"/>
          <p:cNvSpPr txBox="1"/>
          <p:nvPr/>
        </p:nvSpPr>
        <p:spPr>
          <a:xfrm>
            <a:off x="42861" y="1554718"/>
            <a:ext cx="321113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Current state of the stream:</a:t>
            </a:r>
          </a:p>
        </p:txBody>
      </p:sp>
      <p:sp>
        <p:nvSpPr>
          <p:cNvPr id="69" name="TextBox 68"/>
          <p:cNvSpPr txBox="1"/>
          <p:nvPr/>
        </p:nvSpPr>
        <p:spPr>
          <a:xfrm>
            <a:off x="65465" y="2373868"/>
            <a:ext cx="2441694"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Bit of value 1 arrives</a:t>
            </a:r>
          </a:p>
        </p:txBody>
      </p:sp>
      <p:sp>
        <p:nvSpPr>
          <p:cNvPr id="70" name="TextBox 69"/>
          <p:cNvSpPr txBox="1"/>
          <p:nvPr/>
        </p:nvSpPr>
        <p:spPr>
          <a:xfrm>
            <a:off x="72906" y="3135868"/>
            <a:ext cx="596400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Two orange buckets get merged into a yellow bucket</a:t>
            </a:r>
          </a:p>
        </p:txBody>
      </p:sp>
      <p:sp>
        <p:nvSpPr>
          <p:cNvPr id="71" name="TextBox 70"/>
          <p:cNvSpPr txBox="1"/>
          <p:nvPr/>
        </p:nvSpPr>
        <p:spPr>
          <a:xfrm>
            <a:off x="76200" y="3962400"/>
            <a:ext cx="7853432"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Next bit 1 arrives, new orange bucket is created, then 0 comes, then 1:</a:t>
            </a:r>
          </a:p>
        </p:txBody>
      </p:sp>
      <p:sp>
        <p:nvSpPr>
          <p:cNvPr id="72" name="TextBox 71"/>
          <p:cNvSpPr txBox="1"/>
          <p:nvPr/>
        </p:nvSpPr>
        <p:spPr>
          <a:xfrm>
            <a:off x="38105" y="4812268"/>
            <a:ext cx="2621230"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Buckets get merged…</a:t>
            </a:r>
            <a:endParaRPr lang="en-US" b="1" dirty="0">
              <a:solidFill>
                <a:srgbClr val="008000"/>
              </a:solidFill>
              <a:latin typeface="Arial" pitchFamily="34" charset="0"/>
              <a:cs typeface="Arial" pitchFamily="34" charset="0"/>
            </a:endParaRPr>
          </a:p>
        </p:txBody>
      </p:sp>
      <p:sp>
        <p:nvSpPr>
          <p:cNvPr id="73" name="TextBox 72"/>
          <p:cNvSpPr txBox="1"/>
          <p:nvPr/>
        </p:nvSpPr>
        <p:spPr>
          <a:xfrm>
            <a:off x="0" y="5650468"/>
            <a:ext cx="3916457"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State of the buckets after merging</a:t>
            </a:r>
            <a:endParaRPr lang="en-US" b="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183482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7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bwMode="auto">
          <a:noFill/>
          <a:ln>
            <a:miter lim="800000"/>
            <a:headEnd/>
            <a:tailEnd/>
          </a:ln>
        </p:spPr>
        <p:txBody>
          <a:bodyPr/>
          <a:lstStyle/>
          <a:p>
            <a:fld id="{B7C7A86E-5A85-4CD8-879F-81FF638CA5F7}" type="slidenum">
              <a:rPr lang="en-US"/>
              <a:pPr/>
              <a:t>4</a:t>
            </a:fld>
            <a:endParaRPr lang="en-US"/>
          </a:p>
        </p:txBody>
      </p:sp>
      <p:sp>
        <p:nvSpPr>
          <p:cNvPr id="8194" name="Rectangle 2"/>
          <p:cNvSpPr>
            <a:spLocks noGrp="1" noChangeArrowheads="1"/>
          </p:cNvSpPr>
          <p:nvPr>
            <p:ph type="title"/>
          </p:nvPr>
        </p:nvSpPr>
        <p:spPr/>
        <p:txBody>
          <a:bodyPr/>
          <a:lstStyle/>
          <a:p>
            <a:pPr>
              <a:defRPr/>
            </a:pPr>
            <a:r>
              <a:rPr lang="en-US">
                <a:ea typeface="+mj-ea"/>
              </a:rPr>
              <a:t>The Stream Model</a:t>
            </a:r>
          </a:p>
        </p:txBody>
      </p:sp>
      <p:sp>
        <p:nvSpPr>
          <p:cNvPr id="19460" name="Rectangle 3"/>
          <p:cNvSpPr>
            <a:spLocks noGrp="1" noChangeArrowheads="1"/>
          </p:cNvSpPr>
          <p:nvPr>
            <p:ph type="body" idx="1"/>
          </p:nvPr>
        </p:nvSpPr>
        <p:spPr/>
        <p:txBody>
          <a:bodyPr/>
          <a:lstStyle/>
          <a:p>
            <a:r>
              <a:rPr lang="en-US" dirty="0" smtClean="0"/>
              <a:t>Input </a:t>
            </a:r>
            <a:r>
              <a:rPr lang="en-US" b="1" dirty="0" smtClean="0">
                <a:solidFill>
                  <a:srgbClr val="0000FF"/>
                </a:solidFill>
              </a:rPr>
              <a:t>elements</a:t>
            </a:r>
            <a:r>
              <a:rPr lang="en-US" dirty="0" smtClean="0">
                <a:solidFill>
                  <a:srgbClr val="0000FF"/>
                </a:solidFill>
              </a:rPr>
              <a:t> </a:t>
            </a:r>
            <a:r>
              <a:rPr lang="en-US" dirty="0" smtClean="0"/>
              <a:t>enter at a rapid rate, </a:t>
            </a:r>
            <a:br>
              <a:rPr lang="en-US" dirty="0" smtClean="0"/>
            </a:br>
            <a:r>
              <a:rPr lang="en-US" dirty="0" smtClean="0"/>
              <a:t>at one or more input ports (i.e., </a:t>
            </a:r>
            <a:r>
              <a:rPr lang="en-US" b="1" dirty="0" smtClean="0"/>
              <a:t>streams</a:t>
            </a:r>
            <a:r>
              <a:rPr lang="en-US" dirty="0" smtClean="0"/>
              <a:t>)</a:t>
            </a:r>
          </a:p>
          <a:p>
            <a:pPr lvl="1"/>
            <a:r>
              <a:rPr lang="en-US" b="1" dirty="0" smtClean="0">
                <a:solidFill>
                  <a:srgbClr val="0000FF"/>
                </a:solidFill>
              </a:rPr>
              <a:t>We call elements of the stream tuples</a:t>
            </a:r>
          </a:p>
          <a:p>
            <a:pPr lvl="8"/>
            <a:endParaRPr lang="en-US" dirty="0" smtClean="0"/>
          </a:p>
          <a:p>
            <a:r>
              <a:rPr lang="en-US" b="1" dirty="0" smtClean="0"/>
              <a:t>The system cannot store the entire stream accessibly</a:t>
            </a:r>
          </a:p>
          <a:p>
            <a:pPr lvl="8"/>
            <a:endParaRPr lang="en-US" dirty="0" smtClean="0"/>
          </a:p>
          <a:p>
            <a:r>
              <a:rPr lang="en-US" b="1" dirty="0" smtClean="0">
                <a:solidFill>
                  <a:srgbClr val="0000FF"/>
                </a:solidFill>
              </a:rPr>
              <a:t>Q:</a:t>
            </a:r>
            <a:r>
              <a:rPr lang="en-US" b="1" dirty="0" smtClean="0">
                <a:solidFill>
                  <a:srgbClr val="D60093"/>
                </a:solidFill>
              </a:rPr>
              <a:t> How do you make critical calculations about the stream using a limited amount of (secondary) memory?</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713697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bwMode="auto">
          <a:noFill/>
          <a:ln>
            <a:miter lim="800000"/>
            <a:headEnd/>
            <a:tailEnd/>
          </a:ln>
        </p:spPr>
        <p:txBody>
          <a:bodyPr/>
          <a:lstStyle/>
          <a:p>
            <a:fld id="{DE652E42-2152-4CA4-A973-A1348F4F8EED}" type="slidenum">
              <a:rPr lang="en-US"/>
              <a:pPr/>
              <a:t>40</a:t>
            </a:fld>
            <a:endParaRPr lang="en-US"/>
          </a:p>
        </p:txBody>
      </p:sp>
      <p:sp>
        <p:nvSpPr>
          <p:cNvPr id="25602" name="Rectangle 2"/>
          <p:cNvSpPr>
            <a:spLocks noGrp="1" noChangeArrowheads="1"/>
          </p:cNvSpPr>
          <p:nvPr>
            <p:ph type="title"/>
          </p:nvPr>
        </p:nvSpPr>
        <p:spPr/>
        <p:txBody>
          <a:bodyPr/>
          <a:lstStyle/>
          <a:p>
            <a:pPr>
              <a:defRPr/>
            </a:pPr>
            <a:r>
              <a:rPr lang="en-US" dirty="0" smtClean="0">
                <a:ea typeface="+mj-ea"/>
              </a:rPr>
              <a:t>How to Query?</a:t>
            </a:r>
            <a:endParaRPr lang="en-US" dirty="0">
              <a:ea typeface="+mj-ea"/>
            </a:endParaRPr>
          </a:p>
        </p:txBody>
      </p:sp>
      <p:sp>
        <p:nvSpPr>
          <p:cNvPr id="47108" name="Rectangle 3"/>
          <p:cNvSpPr>
            <a:spLocks noGrp="1" noChangeArrowheads="1"/>
          </p:cNvSpPr>
          <p:nvPr>
            <p:ph type="body" idx="1"/>
          </p:nvPr>
        </p:nvSpPr>
        <p:spPr/>
        <p:txBody>
          <a:bodyPr/>
          <a:lstStyle/>
          <a:p>
            <a:pPr marL="609600" indent="-609600"/>
            <a:r>
              <a:rPr lang="en-US" b="1" dirty="0" smtClean="0">
                <a:solidFill>
                  <a:srgbClr val="D60093"/>
                </a:solidFill>
              </a:rPr>
              <a:t>To estimate the number of 1s in the most recent </a:t>
            </a:r>
            <a:r>
              <a:rPr lang="en-US" b="1" i="1" dirty="0" smtClean="0">
                <a:solidFill>
                  <a:srgbClr val="D60093"/>
                </a:solidFill>
              </a:rPr>
              <a:t>N</a:t>
            </a:r>
            <a:r>
              <a:rPr lang="en-US" b="1" dirty="0" smtClean="0">
                <a:solidFill>
                  <a:srgbClr val="D60093"/>
                </a:solidFill>
              </a:rPr>
              <a:t> bits:</a:t>
            </a:r>
          </a:p>
          <a:p>
            <a:pPr marL="990600" lvl="1" indent="-533400">
              <a:buFont typeface="Monotype Sorts" pitchFamily="-107" charset="2"/>
              <a:buAutoNum type="arabicPeriod"/>
            </a:pPr>
            <a:r>
              <a:rPr lang="en-US" b="1" dirty="0" smtClean="0">
                <a:ea typeface="ＭＳ Ｐゴシック" pitchFamily="34" charset="-128"/>
              </a:rPr>
              <a:t>Sum the sizes of all buckets but the last</a:t>
            </a:r>
          </a:p>
          <a:p>
            <a:pPr marL="1886712" lvl="5" indent="-533400">
              <a:buNone/>
            </a:pPr>
            <a:r>
              <a:rPr lang="en-US" b="1" dirty="0" smtClean="0">
                <a:solidFill>
                  <a:schemeClr val="bg1">
                    <a:lumMod val="50000"/>
                  </a:schemeClr>
                </a:solidFill>
                <a:ea typeface="ＭＳ Ｐゴシック" pitchFamily="34" charset="-128"/>
              </a:rPr>
              <a:t>(note “size” means the number of 1s in the bucket)</a:t>
            </a:r>
          </a:p>
          <a:p>
            <a:pPr marL="990600" lvl="1" indent="-533400">
              <a:buFont typeface="Monotype Sorts" pitchFamily="-107" charset="2"/>
              <a:buAutoNum type="arabicPeriod"/>
            </a:pPr>
            <a:r>
              <a:rPr lang="en-US" b="1" dirty="0" smtClean="0">
                <a:ea typeface="ＭＳ Ｐゴシック" pitchFamily="34" charset="-128"/>
              </a:rPr>
              <a:t>Add half the size of the last bucket</a:t>
            </a:r>
          </a:p>
          <a:p>
            <a:pPr marL="609600" indent="-609600"/>
            <a:endParaRPr lang="en-US" dirty="0" smtClean="0">
              <a:solidFill>
                <a:schemeClr val="accent2"/>
              </a:solidFill>
            </a:endParaRPr>
          </a:p>
          <a:p>
            <a:pPr marL="609600" indent="-609600"/>
            <a:r>
              <a:rPr lang="en-US" b="1" dirty="0" smtClean="0">
                <a:solidFill>
                  <a:srgbClr val="0000FF"/>
                </a:solidFill>
              </a:rPr>
              <a:t>Remember:</a:t>
            </a:r>
            <a:r>
              <a:rPr lang="en-US" b="1" dirty="0" smtClean="0"/>
              <a:t> </a:t>
            </a:r>
            <a:r>
              <a:rPr lang="en-US" dirty="0" smtClean="0"/>
              <a:t>We do not know how many </a:t>
            </a:r>
            <a:r>
              <a:rPr lang="en-US" b="1" dirty="0" smtClean="0"/>
              <a:t>1s </a:t>
            </a:r>
            <a:r>
              <a:rPr lang="en-US" dirty="0" smtClean="0"/>
              <a:t/>
            </a:r>
            <a:br>
              <a:rPr lang="en-US" dirty="0" smtClean="0"/>
            </a:br>
            <a:r>
              <a:rPr lang="en-US" dirty="0" smtClean="0"/>
              <a:t>of the last bucket are still within the wanted window</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6356328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Example: </a:t>
            </a:r>
            <a:r>
              <a:rPr lang="en-US" dirty="0" err="1">
                <a:ea typeface="+mj-ea"/>
              </a:rPr>
              <a:t>Bucketized</a:t>
            </a:r>
            <a:r>
              <a:rPr lang="en-US" dirty="0">
                <a:ea typeface="+mj-ea"/>
              </a:rPr>
              <a:t> Stream</a:t>
            </a:r>
          </a:p>
        </p:txBody>
      </p:sp>
      <p:sp>
        <p:nvSpPr>
          <p:cNvPr id="32" name="Footer Placeholder 31"/>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9938" name="Slide Number Placeholder 4"/>
          <p:cNvSpPr>
            <a:spLocks noGrp="1"/>
          </p:cNvSpPr>
          <p:nvPr>
            <p:ph type="sldNum" sz="quarter" idx="12"/>
          </p:nvPr>
        </p:nvSpPr>
        <p:spPr bwMode="auto">
          <a:noFill/>
          <a:ln>
            <a:miter lim="800000"/>
            <a:headEnd/>
            <a:tailEnd/>
          </a:ln>
        </p:spPr>
        <p:txBody>
          <a:bodyPr/>
          <a:lstStyle/>
          <a:p>
            <a:fld id="{8F850B7C-C16F-413A-9012-C62F3E88417E}" type="slidenum">
              <a:rPr lang="en-US"/>
              <a:pPr/>
              <a:t>41</a:t>
            </a:fld>
            <a:endParaRPr lang="en-US"/>
          </a:p>
        </p:txBody>
      </p:sp>
      <p:sp>
        <p:nvSpPr>
          <p:cNvPr id="39941" name="Text Box 16"/>
          <p:cNvSpPr txBox="1">
            <a:spLocks noChangeArrowheads="1"/>
          </p:cNvSpPr>
          <p:nvPr/>
        </p:nvSpPr>
        <p:spPr bwMode="auto">
          <a:xfrm>
            <a:off x="4098925" y="4433887"/>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39942" name="Line 17"/>
          <p:cNvSpPr>
            <a:spLocks noChangeShapeType="1"/>
          </p:cNvSpPr>
          <p:nvPr/>
        </p:nvSpPr>
        <p:spPr bwMode="auto">
          <a:xfrm flipH="1">
            <a:off x="838200" y="4648200"/>
            <a:ext cx="3276600" cy="0"/>
          </a:xfrm>
          <a:prstGeom prst="line">
            <a:avLst/>
          </a:prstGeom>
          <a:noFill/>
          <a:ln w="28575">
            <a:solidFill>
              <a:srgbClr val="008000"/>
            </a:solidFill>
            <a:round/>
            <a:headEnd/>
            <a:tailEnd type="triangle" w="med" len="med"/>
          </a:ln>
        </p:spPr>
        <p:txBody>
          <a:bodyPr/>
          <a:lstStyle/>
          <a:p>
            <a:endParaRPr lang="en-US"/>
          </a:p>
        </p:txBody>
      </p:sp>
      <p:sp>
        <p:nvSpPr>
          <p:cNvPr id="39943" name="Line 18"/>
          <p:cNvSpPr>
            <a:spLocks noChangeShapeType="1"/>
          </p:cNvSpPr>
          <p:nvPr/>
        </p:nvSpPr>
        <p:spPr bwMode="auto">
          <a:xfrm>
            <a:off x="4495800" y="4648200"/>
            <a:ext cx="4419600" cy="0"/>
          </a:xfrm>
          <a:prstGeom prst="line">
            <a:avLst/>
          </a:prstGeom>
          <a:noFill/>
          <a:ln w="28575">
            <a:solidFill>
              <a:srgbClr val="008000"/>
            </a:solidFill>
            <a:round/>
            <a:headEnd/>
            <a:tailEnd type="triangle" w="med" len="med"/>
          </a:ln>
        </p:spPr>
        <p:txBody>
          <a:bodyPr/>
          <a:lstStyle/>
          <a:p>
            <a:endParaRPr lang="en-US"/>
          </a:p>
        </p:txBody>
      </p:sp>
      <p:sp>
        <p:nvSpPr>
          <p:cNvPr id="39944" name="Line 20"/>
          <p:cNvSpPr>
            <a:spLocks noChangeShapeType="1"/>
          </p:cNvSpPr>
          <p:nvPr/>
        </p:nvSpPr>
        <p:spPr bwMode="auto">
          <a:xfrm flipH="1">
            <a:off x="8305800" y="3124200"/>
            <a:ext cx="228600" cy="685800"/>
          </a:xfrm>
          <a:prstGeom prst="line">
            <a:avLst/>
          </a:prstGeom>
          <a:noFill/>
          <a:ln w="9525">
            <a:solidFill>
              <a:srgbClr val="008000"/>
            </a:solidFill>
            <a:round/>
            <a:headEnd/>
            <a:tailEnd type="triangle" w="med" len="med"/>
          </a:ln>
        </p:spPr>
        <p:txBody>
          <a:bodyPr/>
          <a:lstStyle/>
          <a:p>
            <a:endParaRPr lang="en-US"/>
          </a:p>
        </p:txBody>
      </p:sp>
      <p:sp>
        <p:nvSpPr>
          <p:cNvPr id="39945" name="Line 21"/>
          <p:cNvSpPr>
            <a:spLocks noChangeShapeType="1"/>
          </p:cNvSpPr>
          <p:nvPr/>
        </p:nvSpPr>
        <p:spPr bwMode="auto">
          <a:xfrm>
            <a:off x="85344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6" name="Text Box 22"/>
          <p:cNvSpPr txBox="1">
            <a:spLocks noChangeArrowheads="1"/>
          </p:cNvSpPr>
          <p:nvPr/>
        </p:nvSpPr>
        <p:spPr bwMode="auto">
          <a:xfrm>
            <a:off x="73914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1 of</a:t>
            </a:r>
          </a:p>
          <a:p>
            <a:r>
              <a:rPr lang="en-US">
                <a:solidFill>
                  <a:srgbClr val="008000"/>
                </a:solidFill>
                <a:latin typeface="Arial" pitchFamily="34" charset="0"/>
                <a:cs typeface="Arial" pitchFamily="34" charset="0"/>
              </a:rPr>
              <a:t>size 2</a:t>
            </a:r>
          </a:p>
        </p:txBody>
      </p:sp>
      <p:sp>
        <p:nvSpPr>
          <p:cNvPr id="39947" name="Line 23"/>
          <p:cNvSpPr>
            <a:spLocks noChangeShapeType="1"/>
          </p:cNvSpPr>
          <p:nvPr/>
        </p:nvSpPr>
        <p:spPr bwMode="auto">
          <a:xfrm>
            <a:off x="78486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8" name="Text Box 24"/>
          <p:cNvSpPr txBox="1">
            <a:spLocks noChangeArrowheads="1"/>
          </p:cNvSpPr>
          <p:nvPr/>
        </p:nvSpPr>
        <p:spPr bwMode="auto">
          <a:xfrm>
            <a:off x="6324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4</a:t>
            </a:r>
          </a:p>
        </p:txBody>
      </p:sp>
      <p:sp>
        <p:nvSpPr>
          <p:cNvPr id="39949" name="Line 25"/>
          <p:cNvSpPr>
            <a:spLocks noChangeShapeType="1"/>
          </p:cNvSpPr>
          <p:nvPr/>
        </p:nvSpPr>
        <p:spPr bwMode="auto">
          <a:xfrm flipH="1">
            <a:off x="6324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0" name="Line 26"/>
          <p:cNvSpPr>
            <a:spLocks noChangeShapeType="1"/>
          </p:cNvSpPr>
          <p:nvPr/>
        </p:nvSpPr>
        <p:spPr bwMode="auto">
          <a:xfrm>
            <a:off x="6705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1" name="Text Box 27"/>
          <p:cNvSpPr txBox="1">
            <a:spLocks noChangeArrowheads="1"/>
          </p:cNvSpPr>
          <p:nvPr/>
        </p:nvSpPr>
        <p:spPr bwMode="auto">
          <a:xfrm>
            <a:off x="37338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8</a:t>
            </a:r>
          </a:p>
        </p:txBody>
      </p:sp>
      <p:sp>
        <p:nvSpPr>
          <p:cNvPr id="39952" name="Line 28"/>
          <p:cNvSpPr>
            <a:spLocks noChangeShapeType="1"/>
          </p:cNvSpPr>
          <p:nvPr/>
        </p:nvSpPr>
        <p:spPr bwMode="auto">
          <a:xfrm flipH="1">
            <a:off x="2971800" y="3124200"/>
            <a:ext cx="1143000" cy="685800"/>
          </a:xfrm>
          <a:prstGeom prst="line">
            <a:avLst/>
          </a:prstGeom>
          <a:noFill/>
          <a:ln w="9525">
            <a:solidFill>
              <a:srgbClr val="008000"/>
            </a:solidFill>
            <a:round/>
            <a:headEnd/>
            <a:tailEnd type="triangle" w="med" len="med"/>
          </a:ln>
        </p:spPr>
        <p:txBody>
          <a:bodyPr/>
          <a:lstStyle/>
          <a:p>
            <a:endParaRPr lang="en-US"/>
          </a:p>
        </p:txBody>
      </p:sp>
      <p:sp>
        <p:nvSpPr>
          <p:cNvPr id="39953" name="Line 29"/>
          <p:cNvSpPr>
            <a:spLocks noChangeShapeType="1"/>
          </p:cNvSpPr>
          <p:nvPr/>
        </p:nvSpPr>
        <p:spPr bwMode="auto">
          <a:xfrm>
            <a:off x="4114800" y="3124200"/>
            <a:ext cx="838200" cy="685800"/>
          </a:xfrm>
          <a:prstGeom prst="line">
            <a:avLst/>
          </a:prstGeom>
          <a:noFill/>
          <a:ln w="9525">
            <a:solidFill>
              <a:srgbClr val="008000"/>
            </a:solidFill>
            <a:round/>
            <a:headEnd/>
            <a:tailEnd type="triangle" w="med" len="med"/>
          </a:ln>
        </p:spPr>
        <p:txBody>
          <a:bodyPr/>
          <a:lstStyle/>
          <a:p>
            <a:endParaRPr lang="en-US"/>
          </a:p>
        </p:txBody>
      </p:sp>
      <p:sp>
        <p:nvSpPr>
          <p:cNvPr id="39954" name="Text Box 30"/>
          <p:cNvSpPr txBox="1">
            <a:spLocks noChangeArrowheads="1"/>
          </p:cNvSpPr>
          <p:nvPr/>
        </p:nvSpPr>
        <p:spPr bwMode="auto">
          <a:xfrm>
            <a:off x="685800" y="2438400"/>
            <a:ext cx="1928733" cy="923330"/>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At least 1 of</a:t>
            </a:r>
          </a:p>
          <a:p>
            <a:r>
              <a:rPr lang="en-US">
                <a:solidFill>
                  <a:srgbClr val="008000"/>
                </a:solidFill>
                <a:latin typeface="Arial" pitchFamily="34" charset="0"/>
                <a:cs typeface="Arial" pitchFamily="34" charset="0"/>
              </a:rPr>
              <a:t>size 16.  Partially</a:t>
            </a:r>
          </a:p>
          <a:p>
            <a:r>
              <a:rPr lang="en-US">
                <a:solidFill>
                  <a:srgbClr val="008000"/>
                </a:solidFill>
                <a:latin typeface="Arial" pitchFamily="34" charset="0"/>
                <a:cs typeface="Arial" pitchFamily="34" charset="0"/>
              </a:rPr>
              <a:t>beyond window.</a:t>
            </a:r>
          </a:p>
        </p:txBody>
      </p:sp>
      <p:sp>
        <p:nvSpPr>
          <p:cNvPr id="39955" name="Line 31"/>
          <p:cNvSpPr>
            <a:spLocks noChangeShapeType="1"/>
          </p:cNvSpPr>
          <p:nvPr/>
        </p:nvSpPr>
        <p:spPr bwMode="auto">
          <a:xfrm>
            <a:off x="1600200" y="3429000"/>
            <a:ext cx="0" cy="381000"/>
          </a:xfrm>
          <a:prstGeom prst="line">
            <a:avLst/>
          </a:prstGeom>
          <a:noFill/>
          <a:ln w="9525">
            <a:solidFill>
              <a:srgbClr val="008000"/>
            </a:solidFill>
            <a:round/>
            <a:headEnd/>
            <a:tailEnd type="triangle" w="med" len="med"/>
          </a:ln>
        </p:spPr>
        <p:txBody>
          <a:bodyPr/>
          <a:lstStyle/>
          <a:p>
            <a:endParaRPr lang="en-US"/>
          </a:p>
        </p:txBody>
      </p:sp>
      <p:sp>
        <p:nvSpPr>
          <p:cNvPr id="39956" name="Text Box 32"/>
          <p:cNvSpPr txBox="1">
            <a:spLocks noChangeArrowheads="1"/>
          </p:cNvSpPr>
          <p:nvPr/>
        </p:nvSpPr>
        <p:spPr bwMode="auto">
          <a:xfrm>
            <a:off x="8229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1</a:t>
            </a:r>
          </a:p>
        </p:txBody>
      </p:sp>
      <p:grpSp>
        <p:nvGrpSpPr>
          <p:cNvPr id="34" name="Group 33"/>
          <p:cNvGrpSpPr>
            <a:grpSpLocks/>
          </p:cNvGrpSpPr>
          <p:nvPr/>
        </p:nvGrpSpPr>
        <p:grpSpPr bwMode="auto">
          <a:xfrm>
            <a:off x="0" y="3804486"/>
            <a:ext cx="9083677" cy="369888"/>
            <a:chOff x="-6" y="2400"/>
            <a:chExt cx="5722" cy="233"/>
          </a:xfrm>
        </p:grpSpPr>
        <p:sp>
          <p:nvSpPr>
            <p:cNvPr id="35" name="Text Box 3"/>
            <p:cNvSpPr txBox="1">
              <a:spLocks noChangeArrowheads="1"/>
            </p:cNvSpPr>
            <p:nvPr/>
          </p:nvSpPr>
          <p:spPr bwMode="auto">
            <a:xfrm>
              <a:off x="16"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36"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7" name="Rectangle 6"/>
            <p:cNvSpPr>
              <a:spLocks noChangeArrowheads="1"/>
            </p:cNvSpPr>
            <p:nvPr/>
          </p:nvSpPr>
          <p:spPr bwMode="auto">
            <a:xfrm>
              <a:off x="5216"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8" name="Rectangle 8"/>
            <p:cNvSpPr>
              <a:spLocks noChangeArrowheads="1"/>
            </p:cNvSpPr>
            <p:nvPr/>
          </p:nvSpPr>
          <p:spPr bwMode="auto">
            <a:xfrm>
              <a:off x="4983"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71"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0" name="Rectangle 39"/>
            <p:cNvSpPr>
              <a:spLocks noChangeArrowheads="1"/>
            </p:cNvSpPr>
            <p:nvPr/>
          </p:nvSpPr>
          <p:spPr bwMode="auto">
            <a:xfrm>
              <a:off x="3734"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2621"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2" name="Rectangle 41"/>
            <p:cNvSpPr>
              <a:spLocks noChangeArrowheads="1"/>
            </p:cNvSpPr>
            <p:nvPr/>
          </p:nvSpPr>
          <p:spPr bwMode="auto">
            <a:xfrm>
              <a:off x="143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3" name="Rectangle 42"/>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969663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76683" y="76200"/>
            <a:ext cx="8229600" cy="987552"/>
          </a:xfrm>
        </p:spPr>
        <p:txBody>
          <a:bodyPr/>
          <a:lstStyle/>
          <a:p>
            <a:pPr>
              <a:defRPr/>
            </a:pPr>
            <a:r>
              <a:rPr lang="en-US" dirty="0">
                <a:ea typeface="+mj-ea"/>
              </a:rPr>
              <a:t>Error </a:t>
            </a:r>
            <a:r>
              <a:rPr lang="en-US" dirty="0" smtClean="0">
                <a:ea typeface="+mj-ea"/>
              </a:rPr>
              <a:t>Bound: Proof</a:t>
            </a:r>
            <a:endParaRPr lang="en-US" dirty="0">
              <a:ea typeface="+mj-ea"/>
            </a:endParaRPr>
          </a:p>
        </p:txBody>
      </p:sp>
      <p:sp>
        <p:nvSpPr>
          <p:cNvPr id="49156" name="Rectangle 3"/>
          <p:cNvSpPr>
            <a:spLocks noGrp="1" noChangeArrowheads="1"/>
          </p:cNvSpPr>
          <p:nvPr>
            <p:ph idx="1"/>
          </p:nvPr>
        </p:nvSpPr>
        <p:spPr/>
        <p:txBody>
          <a:bodyPr/>
          <a:lstStyle/>
          <a:p>
            <a:r>
              <a:rPr lang="en-US" b="1" dirty="0" smtClean="0">
                <a:solidFill>
                  <a:srgbClr val="FF0066"/>
                </a:solidFill>
              </a:rPr>
              <a:t>Why is error 50%? </a:t>
            </a:r>
            <a:r>
              <a:rPr lang="en-US" b="1" dirty="0" smtClean="0">
                <a:solidFill>
                  <a:srgbClr val="0000FF"/>
                </a:solidFill>
              </a:rPr>
              <a:t>Let’s prove it!</a:t>
            </a:r>
          </a:p>
          <a:p>
            <a:r>
              <a:rPr lang="en-US" dirty="0" smtClean="0"/>
              <a:t>Suppose the last bucket has size </a:t>
            </a:r>
            <a:r>
              <a:rPr lang="en-US" b="1" dirty="0" smtClean="0"/>
              <a:t>2</a:t>
            </a:r>
            <a:r>
              <a:rPr lang="en-US" b="1" i="1" baseline="30000" dirty="0" smtClean="0"/>
              <a:t>r</a:t>
            </a:r>
            <a:endParaRPr lang="en-US" b="1" dirty="0" smtClean="0"/>
          </a:p>
          <a:p>
            <a:r>
              <a:rPr lang="en-US" dirty="0" smtClean="0"/>
              <a:t>Then by assuming </a:t>
            </a:r>
            <a:r>
              <a:rPr lang="en-US" b="1" dirty="0" smtClean="0"/>
              <a:t>2</a:t>
            </a:r>
            <a:r>
              <a:rPr lang="en-US" b="1" i="1" baseline="30000" dirty="0" smtClean="0"/>
              <a:t>r</a:t>
            </a:r>
            <a:r>
              <a:rPr lang="en-US" b="1" baseline="30000" dirty="0" smtClean="0"/>
              <a:t>-1</a:t>
            </a:r>
            <a:r>
              <a:rPr lang="en-US" baseline="30000" dirty="0" smtClean="0"/>
              <a:t> </a:t>
            </a:r>
            <a:r>
              <a:rPr lang="en-US" dirty="0" smtClean="0"/>
              <a:t> (i.e., half) of its </a:t>
            </a:r>
            <a:r>
              <a:rPr lang="en-US" b="1" dirty="0" smtClean="0"/>
              <a:t>1s</a:t>
            </a:r>
            <a:r>
              <a:rPr lang="en-US" dirty="0" smtClean="0"/>
              <a:t> are still within the window, we make an error of at most </a:t>
            </a:r>
            <a:r>
              <a:rPr lang="en-US" b="1" dirty="0" smtClean="0"/>
              <a:t>2</a:t>
            </a:r>
            <a:r>
              <a:rPr lang="en-US" b="1" i="1" baseline="30000" dirty="0" smtClean="0"/>
              <a:t>r</a:t>
            </a:r>
            <a:r>
              <a:rPr lang="en-US" b="1" baseline="30000" dirty="0" smtClean="0"/>
              <a:t>-1</a:t>
            </a:r>
            <a:endParaRPr lang="en-US" b="1" dirty="0" smtClean="0"/>
          </a:p>
          <a:p>
            <a:r>
              <a:rPr lang="en-US" dirty="0" smtClean="0"/>
              <a:t>Since there is at least one bucket of each of the sizes less than </a:t>
            </a:r>
            <a:r>
              <a:rPr lang="en-US" b="1" dirty="0" smtClean="0"/>
              <a:t>2</a:t>
            </a:r>
            <a:r>
              <a:rPr lang="en-US" b="1" i="1" baseline="30000" dirty="0" smtClean="0"/>
              <a:t>r</a:t>
            </a:r>
            <a:r>
              <a:rPr lang="en-US" dirty="0" smtClean="0"/>
              <a:t>, the true sum is at least </a:t>
            </a:r>
            <a:br>
              <a:rPr lang="en-US" dirty="0" smtClean="0"/>
            </a:br>
            <a:r>
              <a:rPr lang="en-US" b="1" dirty="0" smtClean="0"/>
              <a:t>1 + 2 + 4 + .. + 2</a:t>
            </a:r>
            <a:r>
              <a:rPr lang="en-US" b="1" baseline="30000" dirty="0" smtClean="0"/>
              <a:t>r-1</a:t>
            </a:r>
            <a:r>
              <a:rPr lang="en-US" b="1" dirty="0" smtClean="0"/>
              <a:t>  = 2</a:t>
            </a:r>
            <a:r>
              <a:rPr lang="en-US" b="1" i="1" baseline="30000" dirty="0" smtClean="0"/>
              <a:t>r </a:t>
            </a:r>
            <a:r>
              <a:rPr lang="en-US" b="1" dirty="0" smtClean="0"/>
              <a:t>-1</a:t>
            </a:r>
          </a:p>
          <a:p>
            <a:r>
              <a:rPr lang="en-US" dirty="0" smtClean="0">
                <a:solidFill>
                  <a:srgbClr val="0000FF"/>
                </a:solidFill>
              </a:rPr>
              <a:t>Thus, error at most </a:t>
            </a:r>
            <a:r>
              <a:rPr lang="en-US" b="1" dirty="0" smtClean="0">
                <a:solidFill>
                  <a:srgbClr val="0000FF"/>
                </a:solidFill>
              </a:rPr>
              <a:t>50%</a:t>
            </a:r>
          </a:p>
        </p:txBody>
      </p:sp>
      <p:sp>
        <p:nvSpPr>
          <p:cNvPr id="49154" name="Slide Number Placeholder 5"/>
          <p:cNvSpPr>
            <a:spLocks noGrp="1"/>
          </p:cNvSpPr>
          <p:nvPr>
            <p:ph type="sldNum" sz="quarter" idx="12"/>
          </p:nvPr>
        </p:nvSpPr>
        <p:spPr bwMode="auto">
          <a:noFill/>
          <a:ln>
            <a:miter lim="800000"/>
            <a:headEnd/>
            <a:tailEnd/>
          </a:ln>
        </p:spPr>
        <p:txBody>
          <a:bodyPr/>
          <a:lstStyle/>
          <a:p>
            <a:fld id="{948A1642-F42C-4DE9-9FD8-58F4D32317D8}" type="slidenum">
              <a:rPr lang="en-US"/>
              <a:pPr/>
              <a:t>42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8" name="Group 33"/>
          <p:cNvGrpSpPr>
            <a:grpSpLocks/>
          </p:cNvGrpSpPr>
          <p:nvPr/>
        </p:nvGrpSpPr>
        <p:grpSpPr bwMode="auto">
          <a:xfrm>
            <a:off x="0" y="5881687"/>
            <a:ext cx="9264653" cy="369888"/>
            <a:chOff x="-96" y="2400"/>
            <a:chExt cx="5836" cy="233"/>
          </a:xfrm>
        </p:grpSpPr>
        <p:sp>
          <p:nvSpPr>
            <p:cNvPr id="9" name="Text Box 3"/>
            <p:cNvSpPr txBox="1">
              <a:spLocks noChangeArrowheads="1"/>
            </p:cNvSpPr>
            <p:nvPr/>
          </p:nvSpPr>
          <p:spPr bwMode="auto">
            <a:xfrm>
              <a:off x="13" y="2400"/>
              <a:ext cx="5727" cy="233"/>
            </a:xfrm>
            <a:prstGeom prst="rect">
              <a:avLst/>
            </a:prstGeom>
            <a:noFill/>
            <a:ln w="9525">
              <a:noFill/>
              <a:miter lim="800000"/>
              <a:headEnd/>
              <a:tailEnd/>
            </a:ln>
          </p:spPr>
          <p:txBody>
            <a:bodyPr wrap="none">
              <a:spAutoFit/>
            </a:bodyPr>
            <a:lstStyle/>
            <a:p>
              <a:r>
                <a:rPr lang="en-US" dirty="0" smtClean="0">
                  <a:latin typeface="Tahoma" pitchFamily="34" charset="0"/>
                  <a:ea typeface="Tahoma" pitchFamily="34" charset="0"/>
                  <a:cs typeface="Tahoma" pitchFamily="34" charset="0"/>
                </a:rPr>
                <a:t>111111110000000011101010101011010101010101110101010111010100010110010</a:t>
              </a:r>
              <a:endParaRPr lang="en-US" dirty="0">
                <a:latin typeface="Tahoma" pitchFamily="34" charset="0"/>
                <a:ea typeface="Tahoma" pitchFamily="34" charset="0"/>
                <a:cs typeface="Tahoma" pitchFamily="34" charset="0"/>
              </a:endParaRPr>
            </a:p>
          </p:txBody>
        </p:sp>
        <p:sp>
          <p:nvSpPr>
            <p:cNvPr id="10" name="Rectangle 5"/>
            <p:cNvSpPr>
              <a:spLocks noChangeArrowheads="1"/>
            </p:cNvSpPr>
            <p:nvPr/>
          </p:nvSpPr>
          <p:spPr bwMode="auto">
            <a:xfrm>
              <a:off x="5364" y="24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6"/>
            <p:cNvSpPr>
              <a:spLocks noChangeArrowheads="1"/>
            </p:cNvSpPr>
            <p:nvPr/>
          </p:nvSpPr>
          <p:spPr bwMode="auto">
            <a:xfrm>
              <a:off x="5124" y="24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2" name="Rectangle 8"/>
            <p:cNvSpPr>
              <a:spLocks noChangeArrowheads="1"/>
            </p:cNvSpPr>
            <p:nvPr/>
          </p:nvSpPr>
          <p:spPr bwMode="auto">
            <a:xfrm>
              <a:off x="4884" y="240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3" name="Rectangle 11"/>
            <p:cNvSpPr>
              <a:spLocks noChangeArrowheads="1"/>
            </p:cNvSpPr>
            <p:nvPr/>
          </p:nvSpPr>
          <p:spPr bwMode="auto">
            <a:xfrm>
              <a:off x="4168" y="240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2"/>
            <p:cNvSpPr>
              <a:spLocks noChangeArrowheads="1"/>
            </p:cNvSpPr>
            <p:nvPr/>
          </p:nvSpPr>
          <p:spPr bwMode="auto">
            <a:xfrm>
              <a:off x="3628" y="240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5" name="Rectangle 13"/>
            <p:cNvSpPr>
              <a:spLocks noChangeArrowheads="1"/>
            </p:cNvSpPr>
            <p:nvPr/>
          </p:nvSpPr>
          <p:spPr bwMode="auto">
            <a:xfrm>
              <a:off x="2524" y="240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4"/>
            <p:cNvSpPr>
              <a:spLocks noChangeArrowheads="1"/>
            </p:cNvSpPr>
            <p:nvPr/>
          </p:nvSpPr>
          <p:spPr bwMode="auto">
            <a:xfrm>
              <a:off x="1434" y="2408"/>
              <a:ext cx="99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7" name="Rectangle 15"/>
            <p:cNvSpPr>
              <a:spLocks noChangeArrowheads="1"/>
            </p:cNvSpPr>
            <p:nvPr/>
          </p:nvSpPr>
          <p:spPr bwMode="auto">
            <a:xfrm>
              <a:off x="-96" y="2408"/>
              <a:ext cx="15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8" name="Text Box 16"/>
          <p:cNvSpPr txBox="1">
            <a:spLocks noChangeArrowheads="1"/>
          </p:cNvSpPr>
          <p:nvPr/>
        </p:nvSpPr>
        <p:spPr bwMode="auto">
          <a:xfrm>
            <a:off x="4251325" y="6268760"/>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9" name="Line 17"/>
          <p:cNvSpPr>
            <a:spLocks noChangeShapeType="1"/>
          </p:cNvSpPr>
          <p:nvPr/>
        </p:nvSpPr>
        <p:spPr bwMode="auto">
          <a:xfrm flipH="1">
            <a:off x="1295400" y="6435120"/>
            <a:ext cx="2950860" cy="0"/>
          </a:xfrm>
          <a:prstGeom prst="line">
            <a:avLst/>
          </a:prstGeom>
          <a:noFill/>
          <a:ln w="28575">
            <a:solidFill>
              <a:srgbClr val="008000"/>
            </a:solidFill>
            <a:round/>
            <a:headEnd/>
            <a:tailEnd type="triangle" w="med" len="med"/>
          </a:ln>
        </p:spPr>
        <p:txBody>
          <a:bodyPr/>
          <a:lstStyle/>
          <a:p>
            <a:endParaRPr lang="en-US"/>
          </a:p>
        </p:txBody>
      </p:sp>
      <p:sp>
        <p:nvSpPr>
          <p:cNvPr id="20" name="Line 18"/>
          <p:cNvSpPr>
            <a:spLocks noChangeShapeType="1"/>
          </p:cNvSpPr>
          <p:nvPr/>
        </p:nvSpPr>
        <p:spPr bwMode="auto">
          <a:xfrm>
            <a:off x="4627260" y="6435120"/>
            <a:ext cx="4419600" cy="0"/>
          </a:xfrm>
          <a:prstGeom prst="line">
            <a:avLst/>
          </a:prstGeom>
          <a:noFill/>
          <a:ln w="28575">
            <a:solidFill>
              <a:srgbClr val="008000"/>
            </a:solidFill>
            <a:round/>
            <a:headEnd/>
            <a:tailEnd type="triangle" w="med" len="med"/>
          </a:ln>
        </p:spPr>
        <p:txBody>
          <a:bodyPr/>
          <a:lstStyle/>
          <a:p>
            <a:endParaRPr lang="en-US"/>
          </a:p>
        </p:txBody>
      </p:sp>
      <p:sp>
        <p:nvSpPr>
          <p:cNvPr id="2" name="Left Brace 1"/>
          <p:cNvSpPr/>
          <p:nvPr/>
        </p:nvSpPr>
        <p:spPr>
          <a:xfrm rot="5400000">
            <a:off x="5565775" y="2544762"/>
            <a:ext cx="190500" cy="6508750"/>
          </a:xfrm>
          <a:prstGeom prst="leftBrace">
            <a:avLst>
              <a:gd name="adj1" fmla="val 41310"/>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8000"/>
              </a:solidFill>
            </a:endParaRPr>
          </a:p>
        </p:txBody>
      </p:sp>
      <p:sp>
        <p:nvSpPr>
          <p:cNvPr id="3" name="TextBox 2"/>
          <p:cNvSpPr txBox="1"/>
          <p:nvPr/>
        </p:nvSpPr>
        <p:spPr>
          <a:xfrm>
            <a:off x="5523169" y="5383415"/>
            <a:ext cx="165942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At least 16 1s</a:t>
            </a:r>
          </a:p>
        </p:txBody>
      </p:sp>
    </p:spTree>
    <p:extLst>
      <p:ext uri="{BB962C8B-B14F-4D97-AF65-F5344CB8AC3E}">
        <p14:creationId xmlns:p14="http://schemas.microsoft.com/office/powerpoint/2010/main" val="134002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 grpId="0" animBg="1"/>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Further Reducing the Error</a:t>
            </a:r>
            <a:endParaRPr lang="en-US" dirty="0">
              <a:ea typeface="+mj-ea"/>
            </a:endParaRPr>
          </a:p>
        </p:txBody>
      </p:sp>
      <p:sp>
        <p:nvSpPr>
          <p:cNvPr id="51203" name="Content Placeholder 2"/>
          <p:cNvSpPr>
            <a:spLocks noGrp="1"/>
          </p:cNvSpPr>
          <p:nvPr>
            <p:ph idx="1"/>
          </p:nvPr>
        </p:nvSpPr>
        <p:spPr/>
        <p:txBody>
          <a:bodyPr/>
          <a:lstStyle/>
          <a:p>
            <a:r>
              <a:rPr lang="en-US" dirty="0" smtClean="0">
                <a:solidFill>
                  <a:srgbClr val="0000FF"/>
                </a:solidFill>
              </a:rPr>
              <a:t>Instead of maintaining </a:t>
            </a:r>
            <a:r>
              <a:rPr lang="en-US" b="1" dirty="0" smtClean="0">
                <a:solidFill>
                  <a:srgbClr val="0000FF"/>
                </a:solidFill>
              </a:rPr>
              <a:t>1</a:t>
            </a:r>
            <a:r>
              <a:rPr lang="en-US" dirty="0" smtClean="0">
                <a:solidFill>
                  <a:srgbClr val="0000FF"/>
                </a:solidFill>
              </a:rPr>
              <a:t> or </a:t>
            </a:r>
            <a:r>
              <a:rPr lang="en-US" b="1" dirty="0" smtClean="0">
                <a:solidFill>
                  <a:srgbClr val="0000FF"/>
                </a:solidFill>
              </a:rPr>
              <a:t>2 </a:t>
            </a:r>
            <a:r>
              <a:rPr lang="en-US" dirty="0" smtClean="0">
                <a:solidFill>
                  <a:srgbClr val="0000FF"/>
                </a:solidFill>
              </a:rPr>
              <a:t>of each size bucket, we allow either </a:t>
            </a:r>
            <a:r>
              <a:rPr lang="en-US" b="1" i="1" dirty="0" smtClean="0">
                <a:solidFill>
                  <a:srgbClr val="0000FF"/>
                </a:solidFill>
              </a:rPr>
              <a:t>r</a:t>
            </a:r>
            <a:r>
              <a:rPr lang="en-US" b="1" dirty="0" smtClean="0">
                <a:solidFill>
                  <a:srgbClr val="0000FF"/>
                </a:solidFill>
              </a:rPr>
              <a:t>-1</a:t>
            </a:r>
            <a:r>
              <a:rPr lang="en-US" dirty="0" smtClean="0">
                <a:solidFill>
                  <a:srgbClr val="0000FF"/>
                </a:solidFill>
              </a:rPr>
              <a:t> or </a:t>
            </a:r>
            <a:r>
              <a:rPr lang="en-US" b="1" i="1" dirty="0" smtClean="0">
                <a:solidFill>
                  <a:srgbClr val="0000FF"/>
                </a:solidFill>
              </a:rPr>
              <a:t>r</a:t>
            </a:r>
            <a:r>
              <a:rPr lang="en-US" dirty="0" smtClean="0">
                <a:solidFill>
                  <a:srgbClr val="0000FF"/>
                </a:solidFill>
              </a:rPr>
              <a:t> buckets  (</a:t>
            </a:r>
            <a:r>
              <a:rPr lang="en-US" b="1" i="1" dirty="0" smtClean="0">
                <a:solidFill>
                  <a:srgbClr val="0000FF"/>
                </a:solidFill>
              </a:rPr>
              <a:t>r</a:t>
            </a:r>
            <a:r>
              <a:rPr lang="en-US" b="1" dirty="0" smtClean="0">
                <a:solidFill>
                  <a:srgbClr val="0000FF"/>
                </a:solidFill>
              </a:rPr>
              <a:t> &gt; 2</a:t>
            </a:r>
            <a:r>
              <a:rPr lang="en-US" dirty="0" smtClean="0">
                <a:solidFill>
                  <a:srgbClr val="0000FF"/>
                </a:solidFill>
              </a:rPr>
              <a:t>)</a:t>
            </a:r>
          </a:p>
          <a:p>
            <a:pPr lvl="1"/>
            <a:r>
              <a:rPr lang="en-US" dirty="0" smtClean="0">
                <a:ea typeface="ＭＳ Ｐゴシック" pitchFamily="34" charset="-128"/>
              </a:rPr>
              <a:t>Except for the largest size buckets; we can have any number between </a:t>
            </a:r>
            <a:r>
              <a:rPr lang="en-US" b="1" dirty="0" smtClean="0">
                <a:ea typeface="ＭＳ Ｐゴシック" pitchFamily="34" charset="-128"/>
              </a:rPr>
              <a:t>1</a:t>
            </a:r>
            <a:r>
              <a:rPr lang="en-US" dirty="0" smtClean="0">
                <a:ea typeface="ＭＳ Ｐゴシック" pitchFamily="34" charset="-128"/>
              </a:rPr>
              <a:t> and </a:t>
            </a:r>
            <a:r>
              <a:rPr lang="en-US" b="1" i="1" dirty="0" smtClean="0">
                <a:ea typeface="ＭＳ Ｐゴシック" pitchFamily="34" charset="-128"/>
              </a:rPr>
              <a:t>r</a:t>
            </a:r>
            <a:r>
              <a:rPr lang="en-US" dirty="0" smtClean="0">
                <a:ea typeface="ＭＳ Ｐゴシック" pitchFamily="34" charset="-128"/>
              </a:rPr>
              <a:t> of those</a:t>
            </a:r>
          </a:p>
          <a:p>
            <a:r>
              <a:rPr lang="en-US" b="1" dirty="0" smtClean="0">
                <a:solidFill>
                  <a:srgbClr val="D60093"/>
                </a:solidFill>
              </a:rPr>
              <a:t>Error is at most </a:t>
            </a:r>
            <a:r>
              <a:rPr lang="en-US" b="1" i="1" dirty="0" smtClean="0">
                <a:solidFill>
                  <a:srgbClr val="D60093"/>
                </a:solidFill>
              </a:rPr>
              <a:t>O(</a:t>
            </a:r>
            <a:r>
              <a:rPr lang="en-US" b="1" dirty="0" smtClean="0">
                <a:solidFill>
                  <a:srgbClr val="D60093"/>
                </a:solidFill>
              </a:rPr>
              <a:t>1/</a:t>
            </a:r>
            <a:r>
              <a:rPr lang="en-US" b="1" i="1" dirty="0" smtClean="0">
                <a:solidFill>
                  <a:srgbClr val="D60093"/>
                </a:solidFill>
              </a:rPr>
              <a:t>r)</a:t>
            </a:r>
            <a:endParaRPr lang="en-US" b="1" dirty="0" smtClean="0">
              <a:solidFill>
                <a:srgbClr val="D60093"/>
              </a:solidFill>
            </a:endParaRPr>
          </a:p>
          <a:p>
            <a:r>
              <a:rPr lang="en-US" dirty="0" smtClean="0"/>
              <a:t>By picking </a:t>
            </a:r>
            <a:r>
              <a:rPr lang="en-US" b="1" i="1" dirty="0" smtClean="0"/>
              <a:t>r</a:t>
            </a:r>
            <a:r>
              <a:rPr lang="en-US" dirty="0" smtClean="0"/>
              <a:t> appropriately, we can tradeoff between number of bits we store and the error</a:t>
            </a:r>
          </a:p>
        </p:txBody>
      </p:sp>
      <p:sp>
        <p:nvSpPr>
          <p:cNvPr id="51205"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51206" name="Slide Number Placeholder 5"/>
          <p:cNvSpPr>
            <a:spLocks noGrp="1"/>
          </p:cNvSpPr>
          <p:nvPr>
            <p:ph type="sldNum" sz="quarter" idx="12"/>
          </p:nvPr>
        </p:nvSpPr>
        <p:spPr bwMode="auto">
          <a:noFill/>
          <a:ln>
            <a:miter lim="800000"/>
            <a:headEnd/>
            <a:tailEnd/>
          </a:ln>
        </p:spPr>
        <p:txBody>
          <a:bodyPr/>
          <a:lstStyle/>
          <a:p>
            <a:fld id="{9A0BAA4B-B633-41EB-B871-53BD7BD4D4C1}" type="slidenum">
              <a:rPr lang="en-US"/>
              <a:pPr/>
              <a:t>43</a:t>
            </a:fld>
            <a:endParaRPr lang="en-US"/>
          </a:p>
        </p:txBody>
      </p:sp>
    </p:spTree>
    <p:extLst>
      <p:ext uri="{BB962C8B-B14F-4D97-AF65-F5344CB8AC3E}">
        <p14:creationId xmlns:p14="http://schemas.microsoft.com/office/powerpoint/2010/main" val="2236588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bwMode="auto">
          <a:noFill/>
          <a:ln>
            <a:miter lim="800000"/>
            <a:headEnd/>
            <a:tailEnd/>
          </a:ln>
        </p:spPr>
        <p:txBody>
          <a:bodyPr/>
          <a:lstStyle/>
          <a:p>
            <a:fld id="{BB25FE0E-4A62-46BD-913D-C0CBA09F384F}" type="slidenum">
              <a:rPr lang="en-US"/>
              <a:pPr/>
              <a:t>44</a:t>
            </a:fld>
            <a:endParaRPr lang="en-US"/>
          </a:p>
        </p:txBody>
      </p:sp>
      <p:sp>
        <p:nvSpPr>
          <p:cNvPr id="36866" name="Rectangle 2"/>
          <p:cNvSpPr>
            <a:spLocks noGrp="1" noChangeArrowheads="1"/>
          </p:cNvSpPr>
          <p:nvPr>
            <p:ph type="title"/>
          </p:nvPr>
        </p:nvSpPr>
        <p:spPr/>
        <p:txBody>
          <a:bodyPr/>
          <a:lstStyle/>
          <a:p>
            <a:pPr>
              <a:defRPr/>
            </a:pPr>
            <a:r>
              <a:rPr lang="en-US" dirty="0" smtClean="0">
                <a:ea typeface="+mj-ea"/>
              </a:rPr>
              <a:t>Extensions</a:t>
            </a:r>
            <a:endParaRPr lang="en-US" dirty="0">
              <a:ea typeface="+mj-ea"/>
            </a:endParaRPr>
          </a:p>
        </p:txBody>
      </p:sp>
      <p:sp>
        <p:nvSpPr>
          <p:cNvPr id="36867" name="Rectangle 3"/>
          <p:cNvSpPr>
            <a:spLocks noGrp="1" noChangeArrowheads="1"/>
          </p:cNvSpPr>
          <p:nvPr>
            <p:ph type="body" idx="1"/>
          </p:nvPr>
        </p:nvSpPr>
        <p:spPr/>
        <p:txBody>
          <a:bodyPr/>
          <a:lstStyle/>
          <a:p>
            <a:r>
              <a:rPr lang="en-US" dirty="0" smtClean="0"/>
              <a:t>Can we use the same trick to answer queries </a:t>
            </a:r>
            <a:r>
              <a:rPr lang="en-US" b="1" dirty="0" smtClean="0">
                <a:solidFill>
                  <a:srgbClr val="D60093"/>
                </a:solidFill>
              </a:rPr>
              <a:t>How many 1’s in the last </a:t>
            </a:r>
            <a:r>
              <a:rPr lang="en-US" b="1" i="1" dirty="0" smtClean="0">
                <a:solidFill>
                  <a:srgbClr val="D60093"/>
                </a:solidFill>
              </a:rPr>
              <a:t>k</a:t>
            </a:r>
            <a:r>
              <a:rPr lang="en-US" b="1" dirty="0" smtClean="0">
                <a:solidFill>
                  <a:srgbClr val="D60093"/>
                </a:solidFill>
              </a:rPr>
              <a:t>?</a:t>
            </a:r>
            <a:r>
              <a:rPr lang="en-US" dirty="0" smtClean="0"/>
              <a:t> where </a:t>
            </a:r>
            <a:r>
              <a:rPr lang="en-US" b="1" i="1" dirty="0" smtClean="0"/>
              <a:t>k</a:t>
            </a:r>
            <a:r>
              <a:rPr lang="en-US" b="1" dirty="0" smtClean="0"/>
              <a:t> &lt; </a:t>
            </a:r>
            <a:r>
              <a:rPr lang="en-US" b="1" i="1" dirty="0" smtClean="0"/>
              <a:t>N</a:t>
            </a:r>
            <a:r>
              <a:rPr lang="en-US" dirty="0" smtClean="0"/>
              <a:t>?</a:t>
            </a:r>
          </a:p>
          <a:p>
            <a:pPr lvl="1"/>
            <a:r>
              <a:rPr lang="en-US" b="1" dirty="0" smtClean="0"/>
              <a:t>A:</a:t>
            </a:r>
            <a:r>
              <a:rPr lang="en-US" dirty="0" smtClean="0"/>
              <a:t> Find earliest bucket </a:t>
            </a:r>
            <a:r>
              <a:rPr lang="en-US" b="1" dirty="0" smtClean="0"/>
              <a:t>B </a:t>
            </a:r>
            <a:r>
              <a:rPr lang="en-US" dirty="0" smtClean="0"/>
              <a:t>that at overlaps with </a:t>
            </a:r>
            <a:r>
              <a:rPr lang="en-US" b="1" i="1" dirty="0" smtClean="0"/>
              <a:t>k</a:t>
            </a:r>
            <a:r>
              <a:rPr lang="en-US" dirty="0" smtClean="0"/>
              <a:t>.</a:t>
            </a:r>
            <a:br>
              <a:rPr lang="en-US" dirty="0" smtClean="0"/>
            </a:br>
            <a:r>
              <a:rPr lang="en-US" dirty="0" smtClean="0"/>
              <a:t>Number of </a:t>
            </a:r>
            <a:r>
              <a:rPr lang="en-US" b="1" dirty="0" smtClean="0"/>
              <a:t>1s</a:t>
            </a:r>
            <a:r>
              <a:rPr lang="en-US" dirty="0" smtClean="0"/>
              <a:t> is the </a:t>
            </a:r>
            <a:r>
              <a:rPr lang="en-US" b="1" dirty="0" smtClean="0">
                <a:solidFill>
                  <a:srgbClr val="008000"/>
                </a:solidFill>
              </a:rPr>
              <a:t>sum of sizes of </a:t>
            </a:r>
            <a:r>
              <a:rPr lang="en-US" b="1" dirty="0" smtClean="0">
                <a:solidFill>
                  <a:srgbClr val="008000"/>
                </a:solidFill>
              </a:rPr>
              <a:t>most </a:t>
            </a:r>
            <a:r>
              <a:rPr lang="en-US" b="1" dirty="0" smtClean="0">
                <a:solidFill>
                  <a:srgbClr val="008000"/>
                </a:solidFill>
              </a:rPr>
              <a:t>recent buckets + ½ size of B</a:t>
            </a:r>
          </a:p>
          <a:p>
            <a:pPr lvl="8"/>
            <a:endParaRPr lang="en-US" dirty="0" smtClean="0"/>
          </a:p>
          <a:p>
            <a:pPr lvl="8"/>
            <a:endParaRPr lang="en-US" dirty="0" smtClean="0"/>
          </a:p>
          <a:p>
            <a:pPr lvl="8"/>
            <a:endParaRPr lang="en-US" dirty="0" smtClean="0"/>
          </a:p>
          <a:p>
            <a:pPr lvl="8"/>
            <a:endParaRPr lang="en-US" dirty="0" smtClean="0">
              <a:solidFill>
                <a:srgbClr val="0000FF"/>
              </a:solidFill>
            </a:endParaRPr>
          </a:p>
          <a:p>
            <a:r>
              <a:rPr lang="en-US" b="1" dirty="0" smtClean="0">
                <a:solidFill>
                  <a:srgbClr val="0000FF"/>
                </a:solidFill>
              </a:rPr>
              <a:t>Can we handle the case where the stream is not bits, but integers, and we want the sum of the last </a:t>
            </a:r>
            <a:r>
              <a:rPr lang="en-US" b="1" i="1" dirty="0" smtClean="0">
                <a:solidFill>
                  <a:srgbClr val="0000FF"/>
                </a:solidFill>
              </a:rPr>
              <a:t>k</a:t>
            </a:r>
            <a:r>
              <a:rPr lang="en-US" b="1" dirty="0" smtClean="0">
                <a:solidFill>
                  <a:srgbClr val="0000FF"/>
                </a:solidFill>
              </a:rPr>
              <a:t> elements?</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grpSp>
        <p:nvGrpSpPr>
          <p:cNvPr id="21" name="Group 20"/>
          <p:cNvGrpSpPr/>
          <p:nvPr/>
        </p:nvGrpSpPr>
        <p:grpSpPr>
          <a:xfrm>
            <a:off x="76200" y="3944936"/>
            <a:ext cx="9001127" cy="703264"/>
            <a:chOff x="0" y="5697536"/>
            <a:chExt cx="9001127" cy="703264"/>
          </a:xfrm>
        </p:grpSpPr>
        <p:grpSp>
          <p:nvGrpSpPr>
            <p:cNvPr id="22" name="Group 33"/>
            <p:cNvGrpSpPr>
              <a:grpSpLocks/>
            </p:cNvGrpSpPr>
            <p:nvPr/>
          </p:nvGrpSpPr>
          <p:grpSpPr bwMode="auto">
            <a:xfrm>
              <a:off x="0" y="5697536"/>
              <a:ext cx="9001127" cy="366713"/>
              <a:chOff x="0" y="2389"/>
              <a:chExt cx="5670" cy="231"/>
            </a:xfrm>
          </p:grpSpPr>
          <p:sp>
            <p:nvSpPr>
              <p:cNvPr id="26" name="Text Box 3"/>
              <p:cNvSpPr txBox="1">
                <a:spLocks noChangeArrowheads="1"/>
              </p:cNvSpPr>
              <p:nvPr/>
            </p:nvSpPr>
            <p:spPr bwMode="auto">
              <a:xfrm>
                <a:off x="24" y="2389"/>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27" name="Rectangle 5"/>
              <p:cNvSpPr>
                <a:spLocks noChangeArrowheads="1"/>
              </p:cNvSpPr>
              <p:nvPr/>
            </p:nvSpPr>
            <p:spPr bwMode="auto">
              <a:xfrm>
                <a:off x="5444" y="240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28" name="Rectangle 6"/>
              <p:cNvSpPr>
                <a:spLocks noChangeArrowheads="1"/>
              </p:cNvSpPr>
              <p:nvPr/>
            </p:nvSpPr>
            <p:spPr bwMode="auto">
              <a:xfrm>
                <a:off x="5204" y="240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29" name="Rectangle 8"/>
              <p:cNvSpPr>
                <a:spLocks noChangeArrowheads="1"/>
              </p:cNvSpPr>
              <p:nvPr/>
            </p:nvSpPr>
            <p:spPr bwMode="auto">
              <a:xfrm>
                <a:off x="4964" y="2400"/>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0" name="Rectangle 29"/>
              <p:cNvSpPr>
                <a:spLocks noChangeArrowheads="1"/>
              </p:cNvSpPr>
              <p:nvPr/>
            </p:nvSpPr>
            <p:spPr bwMode="auto">
              <a:xfrm>
                <a:off x="4252" y="2400"/>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31" name="Rectangle 30"/>
              <p:cNvSpPr>
                <a:spLocks noChangeArrowheads="1"/>
              </p:cNvSpPr>
              <p:nvPr/>
            </p:nvSpPr>
            <p:spPr bwMode="auto">
              <a:xfrm>
                <a:off x="3716" y="2400"/>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32" name="Rectangle 31"/>
              <p:cNvSpPr>
                <a:spLocks noChangeArrowheads="1"/>
              </p:cNvSpPr>
              <p:nvPr/>
            </p:nvSpPr>
            <p:spPr bwMode="auto">
              <a:xfrm>
                <a:off x="2612" y="2400"/>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33" name="Rectangle 32"/>
              <p:cNvSpPr>
                <a:spLocks noChangeArrowheads="1"/>
              </p:cNvSpPr>
              <p:nvPr/>
            </p:nvSpPr>
            <p:spPr bwMode="auto">
              <a:xfrm>
                <a:off x="1412" y="2400"/>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34" name="Rectangle 33"/>
              <p:cNvSpPr>
                <a:spLocks noChangeArrowheads="1"/>
              </p:cNvSpPr>
              <p:nvPr/>
            </p:nvSpPr>
            <p:spPr bwMode="auto">
              <a:xfrm>
                <a:off x="0" y="2400"/>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23" name="Text Box 16"/>
            <p:cNvSpPr txBox="1">
              <a:spLocks noChangeArrowheads="1"/>
            </p:cNvSpPr>
            <p:nvPr/>
          </p:nvSpPr>
          <p:spPr bwMode="auto">
            <a:xfrm>
              <a:off x="4098925" y="6031468"/>
              <a:ext cx="296876" cy="369332"/>
            </a:xfrm>
            <a:prstGeom prst="rect">
              <a:avLst/>
            </a:prstGeom>
            <a:noFill/>
            <a:ln w="9525">
              <a:noFill/>
              <a:miter lim="800000"/>
              <a:headEnd/>
              <a:tailEnd/>
            </a:ln>
          </p:spPr>
          <p:txBody>
            <a:bodyPr wrap="none">
              <a:spAutoFit/>
            </a:bodyPr>
            <a:lstStyle/>
            <a:p>
              <a:r>
                <a:rPr lang="en-US" b="1" i="1" dirty="0" smtClean="0">
                  <a:solidFill>
                    <a:srgbClr val="008000"/>
                  </a:solidFill>
                </a:rPr>
                <a:t>k</a:t>
              </a:r>
              <a:endParaRPr lang="en-US" b="1" i="1" dirty="0">
                <a:solidFill>
                  <a:srgbClr val="008000"/>
                </a:solidFill>
              </a:endParaRPr>
            </a:p>
          </p:txBody>
        </p:sp>
        <p:sp>
          <p:nvSpPr>
            <p:cNvPr id="24" name="Line 17"/>
            <p:cNvSpPr>
              <a:spLocks noChangeShapeType="1"/>
            </p:cNvSpPr>
            <p:nvPr/>
          </p:nvSpPr>
          <p:spPr bwMode="auto">
            <a:xfrm flipH="1">
              <a:off x="2667000" y="6248400"/>
              <a:ext cx="1371600" cy="0"/>
            </a:xfrm>
            <a:prstGeom prst="line">
              <a:avLst/>
            </a:prstGeom>
            <a:noFill/>
            <a:ln w="28575">
              <a:solidFill>
                <a:srgbClr val="008000"/>
              </a:solidFill>
              <a:round/>
              <a:headEnd/>
              <a:tailEnd type="triangle" w="med" len="med"/>
            </a:ln>
          </p:spPr>
          <p:txBody>
            <a:bodyPr/>
            <a:lstStyle/>
            <a:p>
              <a:endParaRPr lang="en-US"/>
            </a:p>
          </p:txBody>
        </p:sp>
        <p:sp>
          <p:nvSpPr>
            <p:cNvPr id="25" name="Line 18"/>
            <p:cNvSpPr>
              <a:spLocks noChangeShapeType="1"/>
            </p:cNvSpPr>
            <p:nvPr/>
          </p:nvSpPr>
          <p:spPr bwMode="auto">
            <a:xfrm>
              <a:off x="4419600" y="6248400"/>
              <a:ext cx="4419600" cy="0"/>
            </a:xfrm>
            <a:prstGeom prst="line">
              <a:avLst/>
            </a:prstGeom>
            <a:noFill/>
            <a:ln w="28575">
              <a:solidFill>
                <a:srgbClr val="008000"/>
              </a:solidFill>
              <a:round/>
              <a:headEnd/>
              <a:tailEnd type="triangle" w="med" len="med"/>
            </a:ln>
          </p:spPr>
          <p:txBody>
            <a:bodyPr/>
            <a:lstStyle/>
            <a:p>
              <a:endParaRPr lang="en-US"/>
            </a:p>
          </p:txBody>
        </p:sp>
      </p:grpSp>
    </p:spTree>
    <p:extLst>
      <p:ext uri="{BB962C8B-B14F-4D97-AF65-F5344CB8AC3E}">
        <p14:creationId xmlns:p14="http://schemas.microsoft.com/office/powerpoint/2010/main" val="415199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070865"/>
              </a:xfrm>
            </p:spPr>
            <p:txBody>
              <a:bodyPr>
                <a:normAutofit fontScale="92500" lnSpcReduction="20000"/>
              </a:bodyPr>
              <a:lstStyle/>
              <a:p>
                <a:r>
                  <a:rPr lang="en-US" b="1" dirty="0" smtClean="0">
                    <a:solidFill>
                      <a:srgbClr val="008000"/>
                    </a:solidFill>
                  </a:rPr>
                  <a:t>Stream of positive integers</a:t>
                </a:r>
              </a:p>
              <a:p>
                <a:r>
                  <a:rPr lang="en-US" b="1" dirty="0">
                    <a:solidFill>
                      <a:srgbClr val="FF0066"/>
                    </a:solidFill>
                  </a:rPr>
                  <a:t>W</a:t>
                </a:r>
                <a:r>
                  <a:rPr lang="en-US" b="1" dirty="0" smtClean="0">
                    <a:solidFill>
                      <a:srgbClr val="FF0066"/>
                    </a:solidFill>
                  </a:rPr>
                  <a:t>e </a:t>
                </a:r>
                <a:r>
                  <a:rPr lang="en-US" b="1" dirty="0">
                    <a:solidFill>
                      <a:srgbClr val="FF0066"/>
                    </a:solidFill>
                  </a:rPr>
                  <a:t>want the sum of the last </a:t>
                </a:r>
                <a:r>
                  <a:rPr lang="en-US" b="1" i="1" dirty="0">
                    <a:solidFill>
                      <a:srgbClr val="FF0066"/>
                    </a:solidFill>
                  </a:rPr>
                  <a:t>k</a:t>
                </a:r>
                <a:r>
                  <a:rPr lang="en-US" b="1" dirty="0">
                    <a:solidFill>
                      <a:srgbClr val="FF0066"/>
                    </a:solidFill>
                  </a:rPr>
                  <a:t> </a:t>
                </a:r>
                <a:r>
                  <a:rPr lang="en-US" b="1" dirty="0" smtClean="0">
                    <a:solidFill>
                      <a:srgbClr val="FF0066"/>
                    </a:solidFill>
                  </a:rPr>
                  <a:t>elements</a:t>
                </a:r>
              </a:p>
              <a:p>
                <a:pPr lvl="1"/>
                <a:r>
                  <a:rPr lang="en-US" b="1" dirty="0" smtClean="0"/>
                  <a:t>Amazon: </a:t>
                </a:r>
                <a:r>
                  <a:rPr lang="en-US" dirty="0" smtClean="0"/>
                  <a:t>Avg. price of last </a:t>
                </a:r>
                <a:r>
                  <a:rPr lang="en-US" b="1" dirty="0" smtClean="0"/>
                  <a:t>k</a:t>
                </a:r>
                <a:r>
                  <a:rPr lang="en-US" dirty="0" smtClean="0"/>
                  <a:t> sales</a:t>
                </a:r>
                <a:endParaRPr lang="en-US" dirty="0"/>
              </a:p>
              <a:p>
                <a:r>
                  <a:rPr lang="en-US" b="1" dirty="0" smtClean="0">
                    <a:solidFill>
                      <a:srgbClr val="D60093"/>
                    </a:solidFill>
                  </a:rPr>
                  <a:t>Solution:</a:t>
                </a:r>
                <a:endParaRPr lang="en-US" dirty="0" smtClean="0"/>
              </a:p>
              <a:p>
                <a:pPr lvl="1"/>
                <a:r>
                  <a:rPr lang="en-US" b="1" dirty="0" smtClean="0"/>
                  <a:t>(1) If you know all  have at most </a:t>
                </a:r>
                <a:r>
                  <a:rPr lang="en-US" b="1" i="1" dirty="0" smtClean="0"/>
                  <a:t>m</a:t>
                </a:r>
                <a:r>
                  <a:rPr lang="en-US" b="1" dirty="0" smtClean="0"/>
                  <a:t> bits</a:t>
                </a:r>
              </a:p>
              <a:p>
                <a:pPr lvl="2"/>
                <a:r>
                  <a:rPr lang="en-US" dirty="0" smtClean="0"/>
                  <a:t>Treat </a:t>
                </a:r>
                <a:r>
                  <a:rPr lang="en-US" b="1" i="1" dirty="0" smtClean="0"/>
                  <a:t>m</a:t>
                </a:r>
                <a:r>
                  <a:rPr lang="en-US" dirty="0" smtClean="0"/>
                  <a:t> bits of each integer as a separate stream</a:t>
                </a:r>
              </a:p>
              <a:p>
                <a:pPr lvl="2"/>
                <a:r>
                  <a:rPr lang="en-US" dirty="0" smtClean="0"/>
                  <a:t>Use DGIM to count </a:t>
                </a:r>
                <a:r>
                  <a:rPr lang="en-US" b="1" dirty="0" smtClean="0"/>
                  <a:t>1s</a:t>
                </a:r>
                <a:r>
                  <a:rPr lang="en-US" dirty="0" smtClean="0"/>
                  <a:t> in each integer</a:t>
                </a:r>
              </a:p>
              <a:p>
                <a:pPr lvl="2"/>
                <a:r>
                  <a:rPr lang="en-US" dirty="0" smtClean="0"/>
                  <a:t>The sum is </a:t>
                </a:r>
                <a14:m>
                  <m:oMath xmlns:m="http://schemas.openxmlformats.org/officeDocument/2006/math">
                    <m:r>
                      <a:rPr lang="en-US" b="0" i="1" smtClean="0">
                        <a:latin typeface="Cambria Math"/>
                      </a:rPr>
                      <m:t>=</m:t>
                    </m:r>
                    <m:nary>
                      <m:naryPr>
                        <m:chr m:val="∑"/>
                        <m:ctrlPr>
                          <a:rPr lang="en-US" b="0" i="1" smtClean="0">
                            <a:latin typeface="Cambria Math" charset="0"/>
                          </a:rPr>
                        </m:ctrlPr>
                      </m:naryPr>
                      <m:sub>
                        <m:r>
                          <a:rPr lang="en-US" b="0" i="1" smtClean="0">
                            <a:latin typeface="Cambria Math"/>
                          </a:rPr>
                          <m:t>𝑖</m:t>
                        </m:r>
                        <m:r>
                          <a:rPr lang="en-US" b="0" i="1" smtClean="0">
                            <a:latin typeface="Cambria Math"/>
                          </a:rPr>
                          <m:t>=0</m:t>
                        </m:r>
                      </m:sub>
                      <m:sup>
                        <m:r>
                          <a:rPr lang="en-US" b="0" i="1" smtClean="0">
                            <a:latin typeface="Cambria Math"/>
                          </a:rPr>
                          <m:t>𝑚</m:t>
                        </m:r>
                        <m:r>
                          <a:rPr lang="en-US" b="0" i="1" smtClean="0">
                            <a:latin typeface="Cambria Math"/>
                          </a:rPr>
                          <m:t>−1</m:t>
                        </m:r>
                      </m:sup>
                      <m:e>
                        <m:sSub>
                          <m:sSubPr>
                            <m:ctrlPr>
                              <a:rPr lang="en-US" b="0" i="1" smtClean="0">
                                <a:latin typeface="Cambria Math" charset="0"/>
                              </a:rPr>
                            </m:ctrlPr>
                          </m:sSubPr>
                          <m:e>
                            <m:r>
                              <a:rPr lang="en-US" b="0" i="1" smtClean="0">
                                <a:latin typeface="Cambria Math"/>
                              </a:rPr>
                              <m:t>𝑐</m:t>
                            </m:r>
                          </m:e>
                          <m:sub>
                            <m:r>
                              <a:rPr lang="en-US" b="0" i="1" smtClean="0">
                                <a:latin typeface="Cambria Math"/>
                              </a:rPr>
                              <m:t>𝑖</m:t>
                            </m:r>
                          </m:sub>
                        </m:sSub>
                        <m:sSup>
                          <m:sSupPr>
                            <m:ctrlPr>
                              <a:rPr lang="en-US" b="0" i="1" smtClean="0">
                                <a:latin typeface="Cambria Math" charset="0"/>
                              </a:rPr>
                            </m:ctrlPr>
                          </m:sSupPr>
                          <m:e>
                            <m:r>
                              <a:rPr lang="en-US" b="0" i="1" smtClean="0">
                                <a:latin typeface="Cambria Math"/>
                              </a:rPr>
                              <m:t>2</m:t>
                            </m:r>
                          </m:e>
                          <m:sup>
                            <m:r>
                              <a:rPr lang="en-US" b="0" i="1" smtClean="0">
                                <a:latin typeface="Cambria Math"/>
                              </a:rPr>
                              <m:t>𝑖</m:t>
                            </m:r>
                          </m:sup>
                        </m:sSup>
                      </m:e>
                    </m:nary>
                  </m:oMath>
                </a14:m>
                <a:endParaRPr lang="en-US" dirty="0" smtClean="0"/>
              </a:p>
              <a:p>
                <a:pPr lvl="1"/>
                <a:r>
                  <a:rPr lang="en-US" b="1" dirty="0" smtClean="0"/>
                  <a:t>(2) Use buckets to keep partial sums</a:t>
                </a:r>
              </a:p>
              <a:p>
                <a:pPr lvl="2"/>
                <a:r>
                  <a:rPr lang="en-US" b="1" dirty="0" smtClean="0">
                    <a:solidFill>
                      <a:srgbClr val="0000FF"/>
                    </a:solidFill>
                  </a:rPr>
                  <a:t>Sum of elements in size </a:t>
                </a:r>
                <a:r>
                  <a:rPr lang="en-US" b="1" i="1" dirty="0" smtClean="0">
                    <a:solidFill>
                      <a:srgbClr val="0000FF"/>
                    </a:solidFill>
                  </a:rPr>
                  <a:t>b</a:t>
                </a:r>
                <a:r>
                  <a:rPr lang="en-US" b="1" dirty="0" smtClean="0">
                    <a:solidFill>
                      <a:srgbClr val="0000FF"/>
                    </a:solidFill>
                  </a:rPr>
                  <a:t> bucket is at most </a:t>
                </a:r>
                <a:r>
                  <a:rPr lang="en-US" b="1" i="1" dirty="0" smtClean="0">
                    <a:solidFill>
                      <a:srgbClr val="0000FF"/>
                    </a:solidFill>
                  </a:rPr>
                  <a:t>2</a:t>
                </a:r>
                <a:r>
                  <a:rPr lang="en-US" b="1" i="1" baseline="30000" dirty="0" smtClean="0">
                    <a:solidFill>
                      <a:srgbClr val="0000FF"/>
                    </a:solidFill>
                  </a:rPr>
                  <a:t>b</a:t>
                </a:r>
                <a:endParaRPr lang="en-US" b="1" i="1" baseline="30000" dirty="0">
                  <a:solidFill>
                    <a:srgbClr val="0000FF"/>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070865"/>
              </a:xfrm>
              <a:blipFill rotWithShape="1">
                <a:blip r:embed="rId2"/>
                <a:stretch>
                  <a:fillRect t="-2849"/>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45</a:t>
            </a:fld>
            <a:endParaRPr lang="en-US"/>
          </a:p>
        </p:txBody>
      </p:sp>
      <p:sp>
        <p:nvSpPr>
          <p:cNvPr id="7" name="TextBox 6"/>
          <p:cNvSpPr txBox="1"/>
          <p:nvPr/>
        </p:nvSpPr>
        <p:spPr>
          <a:xfrm>
            <a:off x="5822257" y="3505200"/>
            <a:ext cx="3321743" cy="369332"/>
          </a:xfrm>
          <a:prstGeom prst="rect">
            <a:avLst/>
          </a:prstGeom>
          <a:noFill/>
        </p:spPr>
        <p:txBody>
          <a:bodyPr wrap="none" rtlCol="0">
            <a:spAutoFit/>
          </a:bodyPr>
          <a:lstStyle/>
          <a:p>
            <a:r>
              <a:rPr lang="en-US" b="1" i="1" dirty="0" smtClean="0">
                <a:solidFill>
                  <a:srgbClr val="008000"/>
                </a:solidFill>
                <a:latin typeface="Arial" pitchFamily="34" charset="0"/>
                <a:cs typeface="Arial" pitchFamily="34" charset="0"/>
              </a:rPr>
              <a:t>c</a:t>
            </a:r>
            <a:r>
              <a:rPr lang="en-US" b="1" i="1" baseline="-25000" dirty="0" smtClean="0">
                <a:solidFill>
                  <a:srgbClr val="008000"/>
                </a:solidFill>
                <a:latin typeface="Arial" pitchFamily="34" charset="0"/>
                <a:cs typeface="Arial" pitchFamily="34" charset="0"/>
              </a:rPr>
              <a:t>i</a:t>
            </a:r>
            <a:r>
              <a:rPr lang="en-US" dirty="0" smtClean="0">
                <a:solidFill>
                  <a:srgbClr val="008000"/>
                </a:solidFill>
                <a:latin typeface="Arial" pitchFamily="34" charset="0"/>
                <a:cs typeface="Arial" pitchFamily="34" charset="0"/>
              </a:rPr>
              <a:t> …estimated count for </a:t>
            </a:r>
            <a:r>
              <a:rPr lang="en-US" b="1" dirty="0" err="1" smtClean="0">
                <a:solidFill>
                  <a:srgbClr val="008000"/>
                </a:solidFill>
                <a:latin typeface="Arial" pitchFamily="34" charset="0"/>
                <a:cs typeface="Arial" pitchFamily="34" charset="0"/>
              </a:rPr>
              <a:t>i-th</a:t>
            </a:r>
            <a:r>
              <a:rPr lang="en-US" dirty="0" smtClean="0">
                <a:solidFill>
                  <a:srgbClr val="008000"/>
                </a:solidFill>
                <a:latin typeface="Arial" pitchFamily="34" charset="0"/>
                <a:cs typeface="Arial" pitchFamily="34" charset="0"/>
              </a:rPr>
              <a:t> bit</a:t>
            </a:r>
          </a:p>
        </p:txBody>
      </p:sp>
      <p:sp>
        <p:nvSpPr>
          <p:cNvPr id="8" name="TextBox 7"/>
          <p:cNvSpPr txBox="1"/>
          <p:nvPr/>
        </p:nvSpPr>
        <p:spPr>
          <a:xfrm>
            <a:off x="315759" y="5124048"/>
            <a:ext cx="6532558" cy="369332"/>
          </a:xfrm>
          <a:prstGeom prst="rect">
            <a:avLst/>
          </a:prstGeom>
          <a:noFill/>
        </p:spPr>
        <p:txBody>
          <a:bodyPr wrap="none" rtlCol="0">
            <a:spAutoFit/>
          </a:bodyPr>
          <a:lstStyle/>
          <a:p>
            <a:r>
              <a:rPr lang="en-US" dirty="0" smtClean="0">
                <a:latin typeface="Arial" pitchFamily="34" charset="0"/>
                <a:cs typeface="Arial" pitchFamily="34" charset="0"/>
              </a:rPr>
              <a:t>2  5  7  1  3  8  4  6  7  9  1  3  7  6  5  </a:t>
            </a:r>
            <a:r>
              <a:rPr lang="en-US" dirty="0">
                <a:latin typeface="Arial" pitchFamily="34" charset="0"/>
                <a:cs typeface="Arial" pitchFamily="34" charset="0"/>
              </a:rPr>
              <a:t>3 </a:t>
            </a:r>
            <a:r>
              <a:rPr lang="en-US" dirty="0" smtClean="0">
                <a:latin typeface="Arial" pitchFamily="34" charset="0"/>
                <a:cs typeface="Arial" pitchFamily="34" charset="0"/>
              </a:rPr>
              <a:t> 5  </a:t>
            </a:r>
            <a:r>
              <a:rPr lang="en-US" dirty="0">
                <a:latin typeface="Arial" pitchFamily="34" charset="0"/>
                <a:cs typeface="Arial" pitchFamily="34" charset="0"/>
              </a:rPr>
              <a:t>7  1  3  </a:t>
            </a:r>
            <a:r>
              <a:rPr lang="en-US" dirty="0" smtClean="0">
                <a:latin typeface="Arial" pitchFamily="34" charset="0"/>
                <a:cs typeface="Arial" pitchFamily="34" charset="0"/>
              </a:rPr>
              <a:t>3  1  2  2  6 </a:t>
            </a:r>
          </a:p>
        </p:txBody>
      </p:sp>
      <p:sp>
        <p:nvSpPr>
          <p:cNvPr id="9" name="Rectangle 6"/>
          <p:cNvSpPr>
            <a:spLocks noChangeArrowheads="1"/>
          </p:cNvSpPr>
          <p:nvPr/>
        </p:nvSpPr>
        <p:spPr bwMode="auto">
          <a:xfrm>
            <a:off x="6497606" y="5141789"/>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8"/>
          <p:cNvSpPr>
            <a:spLocks noChangeArrowheads="1"/>
          </p:cNvSpPr>
          <p:nvPr/>
        </p:nvSpPr>
        <p:spPr bwMode="auto">
          <a:xfrm>
            <a:off x="5978699" y="5141789"/>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1" name="Rectangle 10"/>
          <p:cNvSpPr>
            <a:spLocks noChangeArrowheads="1"/>
          </p:cNvSpPr>
          <p:nvPr/>
        </p:nvSpPr>
        <p:spPr bwMode="auto">
          <a:xfrm>
            <a:off x="5421159" y="5141789"/>
            <a:ext cx="228600"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707439" y="5141789"/>
            <a:ext cx="450220"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13" name="Rectangle 12"/>
          <p:cNvSpPr>
            <a:spLocks noChangeArrowheads="1"/>
          </p:cNvSpPr>
          <p:nvPr/>
        </p:nvSpPr>
        <p:spPr bwMode="auto">
          <a:xfrm>
            <a:off x="3678217" y="5141789"/>
            <a:ext cx="484769" cy="304800"/>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21" name="TextBox 20"/>
          <p:cNvSpPr txBox="1"/>
          <p:nvPr/>
        </p:nvSpPr>
        <p:spPr>
          <a:xfrm>
            <a:off x="316841" y="5505048"/>
            <a:ext cx="6981398" cy="369332"/>
          </a:xfrm>
          <a:prstGeom prst="rect">
            <a:avLst/>
          </a:prstGeom>
          <a:noFill/>
        </p:spPr>
        <p:txBody>
          <a:bodyPr wrap="none" rtlCol="0">
            <a:spAutoFit/>
          </a:bodyPr>
          <a:lstStyle/>
          <a:p>
            <a:r>
              <a:rPr lang="en-US" dirty="0" smtClean="0">
                <a:latin typeface="Arial" pitchFamily="34" charset="0"/>
                <a:cs typeface="Arial" pitchFamily="34" charset="0"/>
              </a:rPr>
              <a:t>2  5  7  1  3  8  4  6  7  9  1  3  7  6  5  </a:t>
            </a:r>
            <a:r>
              <a:rPr lang="en-US" dirty="0">
                <a:latin typeface="Arial" pitchFamily="34" charset="0"/>
                <a:cs typeface="Arial" pitchFamily="34" charset="0"/>
              </a:rPr>
              <a:t>3 </a:t>
            </a:r>
            <a:r>
              <a:rPr lang="en-US" dirty="0" smtClean="0">
                <a:latin typeface="Arial" pitchFamily="34" charset="0"/>
                <a:cs typeface="Arial" pitchFamily="34" charset="0"/>
              </a:rPr>
              <a:t> 5  </a:t>
            </a:r>
            <a:r>
              <a:rPr lang="en-US" dirty="0">
                <a:latin typeface="Arial" pitchFamily="34" charset="0"/>
                <a:cs typeface="Arial" pitchFamily="34" charset="0"/>
              </a:rPr>
              <a:t>7  1  3  </a:t>
            </a:r>
            <a:r>
              <a:rPr lang="en-US" dirty="0" smtClean="0">
                <a:latin typeface="Arial" pitchFamily="34" charset="0"/>
                <a:cs typeface="Arial" pitchFamily="34" charset="0"/>
              </a:rPr>
              <a:t>3  1  2  2  6  </a:t>
            </a:r>
            <a:r>
              <a:rPr lang="en-US" b="1" dirty="0" smtClean="0">
                <a:latin typeface="Arial" pitchFamily="34" charset="0"/>
                <a:cs typeface="Arial" pitchFamily="34" charset="0"/>
              </a:rPr>
              <a:t>3</a:t>
            </a:r>
          </a:p>
        </p:txBody>
      </p:sp>
      <p:sp>
        <p:nvSpPr>
          <p:cNvPr id="29" name="TextBox 28"/>
          <p:cNvSpPr txBox="1"/>
          <p:nvPr/>
        </p:nvSpPr>
        <p:spPr>
          <a:xfrm>
            <a:off x="315759" y="5886048"/>
            <a:ext cx="7173759" cy="369332"/>
          </a:xfrm>
          <a:prstGeom prst="rect">
            <a:avLst/>
          </a:prstGeom>
          <a:noFill/>
        </p:spPr>
        <p:txBody>
          <a:bodyPr wrap="none" rtlCol="0">
            <a:spAutoFit/>
          </a:bodyPr>
          <a:lstStyle/>
          <a:p>
            <a:r>
              <a:rPr lang="en-US" dirty="0" smtClean="0">
                <a:latin typeface="Arial" pitchFamily="34" charset="0"/>
                <a:cs typeface="Arial" pitchFamily="34" charset="0"/>
              </a:rPr>
              <a:t>2  5  7  1  3  8  4  6  7  9  1  3  7  6  5  </a:t>
            </a:r>
            <a:r>
              <a:rPr lang="en-US" dirty="0">
                <a:latin typeface="Arial" pitchFamily="34" charset="0"/>
                <a:cs typeface="Arial" pitchFamily="34" charset="0"/>
              </a:rPr>
              <a:t>3 </a:t>
            </a:r>
            <a:r>
              <a:rPr lang="en-US" dirty="0" smtClean="0">
                <a:latin typeface="Arial" pitchFamily="34" charset="0"/>
                <a:cs typeface="Arial" pitchFamily="34" charset="0"/>
              </a:rPr>
              <a:t> 5  </a:t>
            </a:r>
            <a:r>
              <a:rPr lang="en-US" dirty="0">
                <a:latin typeface="Arial" pitchFamily="34" charset="0"/>
                <a:cs typeface="Arial" pitchFamily="34" charset="0"/>
              </a:rPr>
              <a:t>7  1  3  </a:t>
            </a:r>
            <a:r>
              <a:rPr lang="en-US" dirty="0" smtClean="0">
                <a:latin typeface="Arial" pitchFamily="34" charset="0"/>
                <a:cs typeface="Arial" pitchFamily="34" charset="0"/>
              </a:rPr>
              <a:t>3  1  2  2  6  3  </a:t>
            </a:r>
            <a:r>
              <a:rPr lang="en-US" b="1" dirty="0" smtClean="0">
                <a:latin typeface="Arial" pitchFamily="34" charset="0"/>
                <a:cs typeface="Arial" pitchFamily="34" charset="0"/>
              </a:rPr>
              <a:t>2</a:t>
            </a:r>
            <a:r>
              <a:rPr lang="en-US" dirty="0" smtClean="0">
                <a:latin typeface="Arial" pitchFamily="34" charset="0"/>
                <a:cs typeface="Arial" pitchFamily="34" charset="0"/>
              </a:rPr>
              <a:t>  </a:t>
            </a:r>
          </a:p>
        </p:txBody>
      </p:sp>
      <p:sp>
        <p:nvSpPr>
          <p:cNvPr id="38" name="Rectangle 6"/>
          <p:cNvSpPr>
            <a:spLocks noChangeArrowheads="1"/>
          </p:cNvSpPr>
          <p:nvPr/>
        </p:nvSpPr>
        <p:spPr bwMode="auto">
          <a:xfrm>
            <a:off x="6252379" y="5141789"/>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01959" y="5144988"/>
            <a:ext cx="464180"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48" name="Rectangle 47"/>
          <p:cNvSpPr>
            <a:spLocks noChangeArrowheads="1"/>
          </p:cNvSpPr>
          <p:nvPr/>
        </p:nvSpPr>
        <p:spPr bwMode="auto">
          <a:xfrm>
            <a:off x="5178599" y="5141789"/>
            <a:ext cx="228600"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9" name="Rectangle 8"/>
          <p:cNvSpPr>
            <a:spLocks noChangeArrowheads="1"/>
          </p:cNvSpPr>
          <p:nvPr/>
        </p:nvSpPr>
        <p:spPr bwMode="auto">
          <a:xfrm>
            <a:off x="5705019" y="5144988"/>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59" name="Rectangle 6"/>
          <p:cNvSpPr>
            <a:spLocks noChangeArrowheads="1"/>
          </p:cNvSpPr>
          <p:nvPr/>
        </p:nvSpPr>
        <p:spPr bwMode="auto">
          <a:xfrm>
            <a:off x="6749128" y="5521300"/>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178598" y="5532061"/>
            <a:ext cx="461513"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71" name="Rectangle 8"/>
          <p:cNvSpPr>
            <a:spLocks noChangeArrowheads="1"/>
          </p:cNvSpPr>
          <p:nvPr/>
        </p:nvSpPr>
        <p:spPr bwMode="auto">
          <a:xfrm>
            <a:off x="6223682" y="552130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72" name="Rectangle 6"/>
          <p:cNvSpPr>
            <a:spLocks noChangeArrowheads="1"/>
          </p:cNvSpPr>
          <p:nvPr/>
        </p:nvSpPr>
        <p:spPr bwMode="auto">
          <a:xfrm>
            <a:off x="6487959" y="5535260"/>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3" name="Rectangle 72"/>
          <p:cNvSpPr>
            <a:spLocks noChangeArrowheads="1"/>
          </p:cNvSpPr>
          <p:nvPr/>
        </p:nvSpPr>
        <p:spPr bwMode="auto">
          <a:xfrm>
            <a:off x="5695372" y="5534680"/>
            <a:ext cx="487787"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74" name="Rectangle 73"/>
          <p:cNvSpPr>
            <a:spLocks noChangeArrowheads="1"/>
          </p:cNvSpPr>
          <p:nvPr/>
        </p:nvSpPr>
        <p:spPr bwMode="auto">
          <a:xfrm>
            <a:off x="4197892" y="5532061"/>
            <a:ext cx="950120" cy="304800"/>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75" name="Rectangle 6"/>
          <p:cNvSpPr>
            <a:spLocks noChangeArrowheads="1"/>
          </p:cNvSpPr>
          <p:nvPr/>
        </p:nvSpPr>
        <p:spPr bwMode="auto">
          <a:xfrm>
            <a:off x="7000408" y="5901720"/>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7" name="Rectangle 76"/>
          <p:cNvSpPr>
            <a:spLocks noChangeArrowheads="1"/>
          </p:cNvSpPr>
          <p:nvPr/>
        </p:nvSpPr>
        <p:spPr bwMode="auto">
          <a:xfrm>
            <a:off x="5180338" y="5912481"/>
            <a:ext cx="461513"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78" name="Rectangle 8"/>
          <p:cNvSpPr>
            <a:spLocks noChangeArrowheads="1"/>
          </p:cNvSpPr>
          <p:nvPr/>
        </p:nvSpPr>
        <p:spPr bwMode="auto">
          <a:xfrm>
            <a:off x="6474962" y="590172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79" name="Rectangle 6"/>
          <p:cNvSpPr>
            <a:spLocks noChangeArrowheads="1"/>
          </p:cNvSpPr>
          <p:nvPr/>
        </p:nvSpPr>
        <p:spPr bwMode="auto">
          <a:xfrm>
            <a:off x="6757854" y="5906988"/>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80" name="Rectangle 79"/>
          <p:cNvSpPr>
            <a:spLocks noChangeArrowheads="1"/>
          </p:cNvSpPr>
          <p:nvPr/>
        </p:nvSpPr>
        <p:spPr bwMode="auto">
          <a:xfrm>
            <a:off x="5697112" y="5915100"/>
            <a:ext cx="487787"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81" name="Rectangle 80"/>
          <p:cNvSpPr>
            <a:spLocks noChangeArrowheads="1"/>
          </p:cNvSpPr>
          <p:nvPr/>
        </p:nvSpPr>
        <p:spPr bwMode="auto">
          <a:xfrm>
            <a:off x="4199632" y="5912481"/>
            <a:ext cx="950120" cy="304800"/>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82" name="Rectangle 8"/>
          <p:cNvSpPr>
            <a:spLocks noChangeArrowheads="1"/>
          </p:cNvSpPr>
          <p:nvPr/>
        </p:nvSpPr>
        <p:spPr bwMode="auto">
          <a:xfrm>
            <a:off x="6231439" y="590230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83" name="TextBox 82"/>
          <p:cNvSpPr txBox="1"/>
          <p:nvPr/>
        </p:nvSpPr>
        <p:spPr>
          <a:xfrm>
            <a:off x="304800" y="6260068"/>
            <a:ext cx="7173759" cy="369332"/>
          </a:xfrm>
          <a:prstGeom prst="rect">
            <a:avLst/>
          </a:prstGeom>
          <a:noFill/>
        </p:spPr>
        <p:txBody>
          <a:bodyPr wrap="none" rtlCol="0">
            <a:spAutoFit/>
          </a:bodyPr>
          <a:lstStyle/>
          <a:p>
            <a:r>
              <a:rPr lang="en-US" dirty="0" smtClean="0">
                <a:latin typeface="Arial" pitchFamily="34" charset="0"/>
                <a:cs typeface="Arial" pitchFamily="34" charset="0"/>
              </a:rPr>
              <a:t>2  5  7  1  3  8  4  6  7  9  1  3  7  6  5  </a:t>
            </a:r>
            <a:r>
              <a:rPr lang="en-US" dirty="0">
                <a:latin typeface="Arial" pitchFamily="34" charset="0"/>
                <a:cs typeface="Arial" pitchFamily="34" charset="0"/>
              </a:rPr>
              <a:t>3 </a:t>
            </a:r>
            <a:r>
              <a:rPr lang="en-US" dirty="0" smtClean="0">
                <a:latin typeface="Arial" pitchFamily="34" charset="0"/>
                <a:cs typeface="Arial" pitchFamily="34" charset="0"/>
              </a:rPr>
              <a:t> 5  </a:t>
            </a:r>
            <a:r>
              <a:rPr lang="en-US" dirty="0">
                <a:latin typeface="Arial" pitchFamily="34" charset="0"/>
                <a:cs typeface="Arial" pitchFamily="34" charset="0"/>
              </a:rPr>
              <a:t>7  1  3  </a:t>
            </a:r>
            <a:r>
              <a:rPr lang="en-US" dirty="0" smtClean="0">
                <a:latin typeface="Arial" pitchFamily="34" charset="0"/>
                <a:cs typeface="Arial" pitchFamily="34" charset="0"/>
              </a:rPr>
              <a:t>3  1  2  2  6  3  2  </a:t>
            </a:r>
            <a:r>
              <a:rPr lang="en-US" b="1" dirty="0" smtClean="0">
                <a:latin typeface="Arial" pitchFamily="34" charset="0"/>
                <a:cs typeface="Arial" pitchFamily="34" charset="0"/>
              </a:rPr>
              <a:t>5</a:t>
            </a:r>
          </a:p>
        </p:txBody>
      </p:sp>
      <p:sp>
        <p:nvSpPr>
          <p:cNvPr id="84" name="Rectangle 6"/>
          <p:cNvSpPr>
            <a:spLocks noChangeArrowheads="1"/>
          </p:cNvSpPr>
          <p:nvPr/>
        </p:nvSpPr>
        <p:spPr bwMode="auto">
          <a:xfrm>
            <a:off x="7235999" y="6275740"/>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86" name="Rectangle 85"/>
          <p:cNvSpPr>
            <a:spLocks noChangeArrowheads="1"/>
          </p:cNvSpPr>
          <p:nvPr/>
        </p:nvSpPr>
        <p:spPr bwMode="auto">
          <a:xfrm>
            <a:off x="5169379" y="6286501"/>
            <a:ext cx="461513" cy="304800"/>
          </a:xfrm>
          <a:prstGeom prst="rect">
            <a:avLst/>
          </a:prstGeom>
          <a:solidFill>
            <a:srgbClr val="FF99CC">
              <a:alpha val="50195"/>
            </a:srgbClr>
          </a:solidFill>
          <a:ln w="9525">
            <a:solidFill>
              <a:schemeClr val="tx1"/>
            </a:solidFill>
            <a:miter lim="800000"/>
            <a:headEnd/>
            <a:tailEnd/>
          </a:ln>
        </p:spPr>
        <p:txBody>
          <a:bodyPr wrap="none" anchor="ctr"/>
          <a:lstStyle/>
          <a:p>
            <a:endParaRPr lang="en-US" b="1" dirty="0"/>
          </a:p>
        </p:txBody>
      </p:sp>
      <p:sp>
        <p:nvSpPr>
          <p:cNvPr id="87" name="Rectangle 8"/>
          <p:cNvSpPr>
            <a:spLocks noChangeArrowheads="1"/>
          </p:cNvSpPr>
          <p:nvPr/>
        </p:nvSpPr>
        <p:spPr bwMode="auto">
          <a:xfrm>
            <a:off x="6464003" y="627574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88" name="Rectangle 6"/>
          <p:cNvSpPr>
            <a:spLocks noChangeArrowheads="1"/>
          </p:cNvSpPr>
          <p:nvPr/>
        </p:nvSpPr>
        <p:spPr bwMode="auto">
          <a:xfrm>
            <a:off x="6993445" y="6260068"/>
            <a:ext cx="152400" cy="30480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89" name="Rectangle 88"/>
          <p:cNvSpPr>
            <a:spLocks noChangeArrowheads="1"/>
          </p:cNvSpPr>
          <p:nvPr/>
        </p:nvSpPr>
        <p:spPr bwMode="auto">
          <a:xfrm>
            <a:off x="5686153" y="6289120"/>
            <a:ext cx="487787"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90" name="Rectangle 89"/>
          <p:cNvSpPr>
            <a:spLocks noChangeArrowheads="1"/>
          </p:cNvSpPr>
          <p:nvPr/>
        </p:nvSpPr>
        <p:spPr bwMode="auto">
          <a:xfrm>
            <a:off x="4188673" y="6286501"/>
            <a:ext cx="950120" cy="304800"/>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91" name="Rectangle 8"/>
          <p:cNvSpPr>
            <a:spLocks noChangeArrowheads="1"/>
          </p:cNvSpPr>
          <p:nvPr/>
        </p:nvSpPr>
        <p:spPr bwMode="auto">
          <a:xfrm>
            <a:off x="6711028" y="6276320"/>
            <a:ext cx="190500" cy="304800"/>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92" name="Rectangle 91"/>
          <p:cNvSpPr>
            <a:spLocks noChangeArrowheads="1"/>
          </p:cNvSpPr>
          <p:nvPr/>
        </p:nvSpPr>
        <p:spPr bwMode="auto">
          <a:xfrm>
            <a:off x="6223682" y="6275740"/>
            <a:ext cx="198927" cy="304800"/>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04" name="TextBox 103"/>
          <p:cNvSpPr txBox="1"/>
          <p:nvPr/>
        </p:nvSpPr>
        <p:spPr>
          <a:xfrm>
            <a:off x="7482538" y="5105400"/>
            <a:ext cx="1666697" cy="1169551"/>
          </a:xfrm>
          <a:prstGeom prst="rect">
            <a:avLst/>
          </a:prstGeom>
          <a:noFill/>
        </p:spPr>
        <p:txBody>
          <a:bodyPr wrap="square" rtlCol="0">
            <a:spAutoFit/>
          </a:bodyPr>
          <a:lstStyle/>
          <a:p>
            <a:r>
              <a:rPr lang="en-US" sz="1400" b="1" dirty="0" smtClean="0">
                <a:solidFill>
                  <a:srgbClr val="008000"/>
                </a:solidFill>
                <a:latin typeface="Arial" pitchFamily="34" charset="0"/>
                <a:cs typeface="Arial" pitchFamily="34" charset="0"/>
              </a:rPr>
              <a:t>Idea:</a:t>
            </a:r>
            <a:r>
              <a:rPr lang="en-US" sz="1400" dirty="0" smtClean="0">
                <a:solidFill>
                  <a:srgbClr val="008000"/>
                </a:solidFill>
                <a:latin typeface="Arial" pitchFamily="34" charset="0"/>
                <a:cs typeface="Arial" pitchFamily="34" charset="0"/>
              </a:rPr>
              <a:t> Sum in each bucket is at most </a:t>
            </a:r>
            <a:r>
              <a:rPr lang="en-US" sz="1400" b="1" dirty="0" smtClean="0">
                <a:solidFill>
                  <a:srgbClr val="008000"/>
                </a:solidFill>
                <a:latin typeface="Arial" pitchFamily="34" charset="0"/>
                <a:cs typeface="Arial" pitchFamily="34" charset="0"/>
              </a:rPr>
              <a:t>2</a:t>
            </a:r>
            <a:r>
              <a:rPr lang="en-US" sz="1400" b="1" baseline="30000" dirty="0" smtClean="0">
                <a:solidFill>
                  <a:srgbClr val="008000"/>
                </a:solidFill>
                <a:latin typeface="Arial" pitchFamily="34" charset="0"/>
                <a:cs typeface="Arial" pitchFamily="34" charset="0"/>
              </a:rPr>
              <a:t>b</a:t>
            </a:r>
            <a:r>
              <a:rPr lang="en-US" sz="1400" dirty="0" smtClean="0">
                <a:solidFill>
                  <a:srgbClr val="008000"/>
                </a:solidFill>
                <a:latin typeface="Arial" pitchFamily="34" charset="0"/>
                <a:cs typeface="Arial" pitchFamily="34" charset="0"/>
              </a:rPr>
              <a:t> (unless bucket has only </a:t>
            </a:r>
            <a:r>
              <a:rPr lang="en-US" sz="1400" b="1" dirty="0" smtClean="0">
                <a:solidFill>
                  <a:srgbClr val="008000"/>
                </a:solidFill>
                <a:latin typeface="Arial" pitchFamily="34" charset="0"/>
                <a:cs typeface="Arial" pitchFamily="34" charset="0"/>
              </a:rPr>
              <a:t>1</a:t>
            </a:r>
            <a:r>
              <a:rPr lang="en-US" sz="1400" dirty="0" smtClean="0">
                <a:solidFill>
                  <a:srgbClr val="008000"/>
                </a:solidFill>
                <a:latin typeface="Arial" pitchFamily="34" charset="0"/>
                <a:cs typeface="Arial" pitchFamily="34" charset="0"/>
              </a:rPr>
              <a:t> integer)</a:t>
            </a:r>
          </a:p>
          <a:p>
            <a:r>
              <a:rPr lang="en-US" sz="1400" b="1" dirty="0" smtClean="0">
                <a:solidFill>
                  <a:srgbClr val="008000"/>
                </a:solidFill>
                <a:latin typeface="Arial" pitchFamily="34" charset="0"/>
                <a:cs typeface="Arial" pitchFamily="34" charset="0"/>
              </a:rPr>
              <a:t>Bucket sizes:</a:t>
            </a:r>
          </a:p>
        </p:txBody>
      </p:sp>
      <p:sp>
        <p:nvSpPr>
          <p:cNvPr id="105" name="Rectangle 6"/>
          <p:cNvSpPr>
            <a:spLocks noChangeArrowheads="1"/>
          </p:cNvSpPr>
          <p:nvPr/>
        </p:nvSpPr>
        <p:spPr bwMode="auto">
          <a:xfrm>
            <a:off x="8852719" y="6292334"/>
            <a:ext cx="182880" cy="304800"/>
          </a:xfrm>
          <a:prstGeom prst="rect">
            <a:avLst/>
          </a:prstGeom>
          <a:solidFill>
            <a:schemeClr val="accent1">
              <a:alpha val="50195"/>
            </a:schemeClr>
          </a:solidFill>
          <a:ln w="9525">
            <a:solidFill>
              <a:schemeClr val="tx1"/>
            </a:solidFill>
            <a:miter lim="800000"/>
            <a:headEnd/>
            <a:tailEnd/>
          </a:ln>
        </p:spPr>
        <p:txBody>
          <a:bodyPr wrap="none" lIns="0" rIns="0" anchor="ctr" anchorCtr="1"/>
          <a:lstStyle/>
          <a:p>
            <a:r>
              <a:rPr lang="en-US" b="1" dirty="0">
                <a:latin typeface="Arial" pitchFamily="34" charset="0"/>
                <a:cs typeface="Arial" pitchFamily="34" charset="0"/>
              </a:rPr>
              <a:t>1</a:t>
            </a:r>
          </a:p>
        </p:txBody>
      </p:sp>
      <p:sp>
        <p:nvSpPr>
          <p:cNvPr id="106" name="Rectangle 8"/>
          <p:cNvSpPr>
            <a:spLocks noChangeArrowheads="1"/>
          </p:cNvSpPr>
          <p:nvPr/>
        </p:nvSpPr>
        <p:spPr bwMode="auto">
          <a:xfrm>
            <a:off x="8643600" y="6292334"/>
            <a:ext cx="182880" cy="304800"/>
          </a:xfrm>
          <a:prstGeom prst="rect">
            <a:avLst/>
          </a:prstGeom>
          <a:solidFill>
            <a:srgbClr val="FFFF00">
              <a:alpha val="50195"/>
            </a:srgbClr>
          </a:solidFill>
          <a:ln w="9525">
            <a:solidFill>
              <a:schemeClr val="tx1"/>
            </a:solidFill>
            <a:miter lim="800000"/>
            <a:headEnd/>
            <a:tailEnd/>
          </a:ln>
        </p:spPr>
        <p:txBody>
          <a:bodyPr wrap="none" lIns="0" rIns="0" anchor="ctr" anchorCtr="1"/>
          <a:lstStyle/>
          <a:p>
            <a:r>
              <a:rPr lang="en-US" b="1" dirty="0" smtClean="0">
                <a:latin typeface="Arial" pitchFamily="34" charset="0"/>
                <a:cs typeface="Arial" pitchFamily="34" charset="0"/>
              </a:rPr>
              <a:t>2</a:t>
            </a:r>
            <a:endParaRPr lang="en-US" b="1" dirty="0">
              <a:latin typeface="Arial" pitchFamily="34" charset="0"/>
              <a:cs typeface="Arial" pitchFamily="34" charset="0"/>
            </a:endParaRPr>
          </a:p>
        </p:txBody>
      </p:sp>
      <p:sp>
        <p:nvSpPr>
          <p:cNvPr id="107" name="Rectangle 106"/>
          <p:cNvSpPr>
            <a:spLocks noChangeArrowheads="1"/>
          </p:cNvSpPr>
          <p:nvPr/>
        </p:nvSpPr>
        <p:spPr bwMode="auto">
          <a:xfrm>
            <a:off x="8225360" y="6292334"/>
            <a:ext cx="182880" cy="304800"/>
          </a:xfrm>
          <a:prstGeom prst="rect">
            <a:avLst/>
          </a:prstGeom>
          <a:solidFill>
            <a:srgbClr val="FF99CC">
              <a:alpha val="50195"/>
            </a:srgbClr>
          </a:solidFill>
          <a:ln w="9525">
            <a:solidFill>
              <a:schemeClr val="tx1"/>
            </a:solidFill>
            <a:miter lim="800000"/>
            <a:headEnd/>
            <a:tailEnd/>
          </a:ln>
        </p:spPr>
        <p:txBody>
          <a:bodyPr wrap="none" lIns="0" rIns="0" anchor="ctr" anchorCtr="1"/>
          <a:lstStyle/>
          <a:p>
            <a:r>
              <a:rPr lang="en-US" b="1" dirty="0" smtClean="0">
                <a:latin typeface="Arial" pitchFamily="34" charset="0"/>
                <a:cs typeface="Arial" pitchFamily="34" charset="0"/>
              </a:rPr>
              <a:t>8</a:t>
            </a:r>
            <a:endParaRPr lang="en-US" b="1" dirty="0">
              <a:latin typeface="Arial" pitchFamily="34" charset="0"/>
              <a:cs typeface="Arial" pitchFamily="34" charset="0"/>
            </a:endParaRPr>
          </a:p>
        </p:txBody>
      </p:sp>
      <p:sp>
        <p:nvSpPr>
          <p:cNvPr id="108" name="Rectangle 107"/>
          <p:cNvSpPr>
            <a:spLocks noChangeArrowheads="1"/>
          </p:cNvSpPr>
          <p:nvPr/>
        </p:nvSpPr>
        <p:spPr bwMode="auto">
          <a:xfrm>
            <a:off x="7924800" y="6292334"/>
            <a:ext cx="274320" cy="304800"/>
          </a:xfrm>
          <a:prstGeom prst="rect">
            <a:avLst/>
          </a:prstGeom>
          <a:solidFill>
            <a:srgbClr val="FFCC99">
              <a:alpha val="50195"/>
            </a:srgbClr>
          </a:solidFill>
          <a:ln w="9525">
            <a:solidFill>
              <a:schemeClr val="tx1"/>
            </a:solidFill>
            <a:miter lim="800000"/>
            <a:headEnd/>
            <a:tailEnd/>
          </a:ln>
        </p:spPr>
        <p:txBody>
          <a:bodyPr wrap="none" lIns="0" rIns="0" anchor="ctr" anchorCtr="1"/>
          <a:lstStyle/>
          <a:p>
            <a:r>
              <a:rPr lang="en-US" b="1" dirty="0" smtClean="0">
                <a:latin typeface="Arial" pitchFamily="34" charset="0"/>
                <a:cs typeface="Arial" pitchFamily="34" charset="0"/>
              </a:rPr>
              <a:t>16</a:t>
            </a:r>
            <a:endParaRPr lang="en-US" b="1" dirty="0">
              <a:latin typeface="Arial" pitchFamily="34" charset="0"/>
              <a:cs typeface="Arial" pitchFamily="34" charset="0"/>
            </a:endParaRPr>
          </a:p>
        </p:txBody>
      </p:sp>
      <p:sp>
        <p:nvSpPr>
          <p:cNvPr id="109" name="Rectangle 108"/>
          <p:cNvSpPr>
            <a:spLocks noChangeArrowheads="1"/>
          </p:cNvSpPr>
          <p:nvPr/>
        </p:nvSpPr>
        <p:spPr bwMode="auto">
          <a:xfrm>
            <a:off x="8434480" y="6292334"/>
            <a:ext cx="182880" cy="304800"/>
          </a:xfrm>
          <a:prstGeom prst="rect">
            <a:avLst/>
          </a:prstGeom>
          <a:solidFill>
            <a:srgbClr val="CC99FF">
              <a:alpha val="50195"/>
            </a:srgbClr>
          </a:solidFill>
          <a:ln w="9525">
            <a:solidFill>
              <a:schemeClr val="tx1"/>
            </a:solidFill>
            <a:miter lim="800000"/>
            <a:headEnd/>
            <a:tailEnd/>
          </a:ln>
        </p:spPr>
        <p:txBody>
          <a:bodyPr wrap="none" lIns="0" rIns="0" anchor="ctr" anchorCtr="1"/>
          <a:lstStyle/>
          <a:p>
            <a:r>
              <a:rPr lang="en-US" b="1" dirty="0" smtClean="0">
                <a:latin typeface="Arial" pitchFamily="34" charset="0"/>
                <a:cs typeface="Arial" pitchFamily="34" charset="0"/>
              </a:rPr>
              <a:t>4</a:t>
            </a:r>
            <a:endParaRPr lang="en-US" b="1" dirty="0">
              <a:latin typeface="Arial" pitchFamily="34" charset="0"/>
              <a:cs typeface="Arial" pitchFamily="34" charset="0"/>
            </a:endParaRPr>
          </a:p>
        </p:txBody>
      </p:sp>
      <p:sp>
        <p:nvSpPr>
          <p:cNvPr id="112" name="Line 18"/>
          <p:cNvSpPr>
            <a:spLocks noChangeShapeType="1"/>
          </p:cNvSpPr>
          <p:nvPr/>
        </p:nvSpPr>
        <p:spPr bwMode="auto">
          <a:xfrm>
            <a:off x="3846062" y="5070335"/>
            <a:ext cx="2819400" cy="0"/>
          </a:xfrm>
          <a:prstGeom prst="line">
            <a:avLst/>
          </a:prstGeom>
          <a:noFill/>
          <a:ln w="28575">
            <a:solidFill>
              <a:srgbClr val="008000"/>
            </a:solidFill>
            <a:round/>
            <a:headEnd type="triangle"/>
            <a:tailEnd type="triangle" w="med" len="med"/>
          </a:ln>
        </p:spPr>
        <p:txBody>
          <a:bodyPr/>
          <a:lstStyle/>
          <a:p>
            <a:endParaRPr lang="en-US"/>
          </a:p>
        </p:txBody>
      </p:sp>
      <p:sp>
        <p:nvSpPr>
          <p:cNvPr id="113" name="Line 18"/>
          <p:cNvSpPr>
            <a:spLocks noChangeShapeType="1"/>
          </p:cNvSpPr>
          <p:nvPr/>
        </p:nvSpPr>
        <p:spPr bwMode="auto">
          <a:xfrm>
            <a:off x="4152210" y="5486400"/>
            <a:ext cx="2819400" cy="0"/>
          </a:xfrm>
          <a:prstGeom prst="line">
            <a:avLst/>
          </a:prstGeom>
          <a:noFill/>
          <a:ln w="28575">
            <a:solidFill>
              <a:srgbClr val="008000"/>
            </a:solidFill>
            <a:round/>
            <a:headEnd type="triangle"/>
            <a:tailEnd type="triangle" w="med" len="med"/>
          </a:ln>
        </p:spPr>
        <p:txBody>
          <a:bodyPr/>
          <a:lstStyle/>
          <a:p>
            <a:endParaRPr lang="en-US"/>
          </a:p>
        </p:txBody>
      </p:sp>
      <p:sp>
        <p:nvSpPr>
          <p:cNvPr id="114" name="Line 18"/>
          <p:cNvSpPr>
            <a:spLocks noChangeShapeType="1"/>
          </p:cNvSpPr>
          <p:nvPr/>
        </p:nvSpPr>
        <p:spPr bwMode="auto">
          <a:xfrm>
            <a:off x="4369346" y="5875492"/>
            <a:ext cx="2819400" cy="0"/>
          </a:xfrm>
          <a:prstGeom prst="line">
            <a:avLst/>
          </a:prstGeom>
          <a:noFill/>
          <a:ln w="28575">
            <a:solidFill>
              <a:srgbClr val="008000"/>
            </a:solidFill>
            <a:round/>
            <a:headEnd type="triangle"/>
            <a:tailEnd type="triangle" w="med" len="med"/>
          </a:ln>
        </p:spPr>
        <p:txBody>
          <a:bodyPr/>
          <a:lstStyle/>
          <a:p>
            <a:endParaRPr lang="en-US"/>
          </a:p>
        </p:txBody>
      </p:sp>
      <p:sp>
        <p:nvSpPr>
          <p:cNvPr id="115" name="Line 18"/>
          <p:cNvSpPr>
            <a:spLocks noChangeShapeType="1"/>
          </p:cNvSpPr>
          <p:nvPr/>
        </p:nvSpPr>
        <p:spPr bwMode="auto">
          <a:xfrm>
            <a:off x="4578390" y="6248400"/>
            <a:ext cx="2819400" cy="0"/>
          </a:xfrm>
          <a:prstGeom prst="line">
            <a:avLst/>
          </a:prstGeom>
          <a:noFill/>
          <a:ln w="28575">
            <a:solidFill>
              <a:srgbClr val="008000"/>
            </a:solidFill>
            <a:round/>
            <a:headEnd type="triangle"/>
            <a:tailEnd type="triangle" w="med" len="med"/>
          </a:ln>
        </p:spPr>
        <p:txBody>
          <a:bodyPr/>
          <a:lstStyle/>
          <a:p>
            <a:endParaRPr lang="en-US"/>
          </a:p>
        </p:txBody>
      </p:sp>
    </p:spTree>
    <p:extLst>
      <p:ext uri="{BB962C8B-B14F-4D97-AF65-F5344CB8AC3E}">
        <p14:creationId xmlns:p14="http://schemas.microsoft.com/office/powerpoint/2010/main" val="312463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112"/>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1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13"/>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11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114"/>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11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9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9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21" grpId="0"/>
      <p:bldP spid="29" grpId="0"/>
      <p:bldP spid="38" grpId="0" animBg="1"/>
      <p:bldP spid="39" grpId="0" animBg="1"/>
      <p:bldP spid="48" grpId="0" animBg="1"/>
      <p:bldP spid="49" grpId="0" animBg="1"/>
      <p:bldP spid="59" grpId="0" animBg="1"/>
      <p:bldP spid="66" grpId="0" animBg="1"/>
      <p:bldP spid="71" grpId="0" animBg="1"/>
      <p:bldP spid="72" grpId="0" animBg="1"/>
      <p:bldP spid="73" grpId="0" animBg="1"/>
      <p:bldP spid="74" grpId="0" animBg="1"/>
      <p:bldP spid="75" grpId="0" animBg="1"/>
      <p:bldP spid="77" grpId="0" animBg="1"/>
      <p:bldP spid="78" grpId="0" animBg="1"/>
      <p:bldP spid="79" grpId="0" animBg="1"/>
      <p:bldP spid="80" grpId="0" animBg="1"/>
      <p:bldP spid="81" grpId="0" animBg="1"/>
      <p:bldP spid="82" grpId="0" animBg="1"/>
      <p:bldP spid="83" grpId="0"/>
      <p:bldP spid="84" grpId="0" animBg="1"/>
      <p:bldP spid="86" grpId="0" animBg="1"/>
      <p:bldP spid="87" grpId="0" animBg="1"/>
      <p:bldP spid="88" grpId="0" animBg="1"/>
      <p:bldP spid="89" grpId="0" animBg="1"/>
      <p:bldP spid="90" grpId="0" animBg="1"/>
      <p:bldP spid="91" grpId="0" animBg="1"/>
      <p:bldP spid="92" grpId="0" animBg="1"/>
      <p:bldP spid="104" grpId="0"/>
      <p:bldP spid="105" grpId="0" animBg="1"/>
      <p:bldP spid="106" grpId="0" animBg="1"/>
      <p:bldP spid="107" grpId="0" animBg="1"/>
      <p:bldP spid="108" grpId="0" animBg="1"/>
      <p:bldP spid="109" grpId="0" animBg="1"/>
      <p:bldP spid="112" grpId="0" animBg="1"/>
      <p:bldP spid="112" grpId="1" animBg="1"/>
      <p:bldP spid="113" grpId="0" animBg="1"/>
      <p:bldP spid="113" grpId="1" animBg="1"/>
      <p:bldP spid="114" grpId="0" animBg="1"/>
      <p:bldP spid="114" grpId="1" animBg="1"/>
      <p:bldP spid="1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295400"/>
            <a:ext cx="8229600" cy="5486400"/>
          </a:xfrm>
        </p:spPr>
        <p:txBody>
          <a:bodyPr>
            <a:normAutofit/>
          </a:bodyPr>
          <a:lstStyle/>
          <a:p>
            <a:r>
              <a:rPr lang="en-US" b="1" dirty="0" smtClean="0"/>
              <a:t>Sampling a fixed proportion of a stream</a:t>
            </a:r>
          </a:p>
          <a:p>
            <a:pPr lvl="1"/>
            <a:r>
              <a:rPr lang="en-US" dirty="0" smtClean="0"/>
              <a:t>Sample size grows as the stream grows</a:t>
            </a:r>
          </a:p>
          <a:p>
            <a:r>
              <a:rPr lang="en-US" b="1" dirty="0" smtClean="0"/>
              <a:t>Sampling a fixed-size sample</a:t>
            </a:r>
          </a:p>
          <a:p>
            <a:pPr lvl="1"/>
            <a:r>
              <a:rPr lang="en-US" dirty="0" smtClean="0"/>
              <a:t>Reservoir sampling</a:t>
            </a:r>
          </a:p>
          <a:p>
            <a:r>
              <a:rPr lang="en-US" b="1" dirty="0" smtClean="0"/>
              <a:t>Counting the number of 1s in the last N elements</a:t>
            </a:r>
          </a:p>
          <a:p>
            <a:pPr lvl="1"/>
            <a:r>
              <a:rPr lang="en-US" dirty="0" smtClean="0"/>
              <a:t>Exponentially increasing windows</a:t>
            </a:r>
          </a:p>
          <a:p>
            <a:pPr lvl="1"/>
            <a:r>
              <a:rPr lang="en-US" dirty="0" smtClean="0"/>
              <a:t>Extensions:</a:t>
            </a:r>
          </a:p>
          <a:p>
            <a:pPr lvl="2"/>
            <a:r>
              <a:rPr lang="en-US" dirty="0" smtClean="0"/>
              <a:t>Number of 1s in any last k (k &lt; N) elements</a:t>
            </a:r>
          </a:p>
          <a:p>
            <a:pPr lvl="2"/>
            <a:r>
              <a:rPr lang="en-US" dirty="0" smtClean="0"/>
              <a:t>Sums of integers </a:t>
            </a:r>
            <a:r>
              <a:rPr lang="en-US" dirty="0"/>
              <a:t>in </a:t>
            </a:r>
            <a:r>
              <a:rPr lang="en-US" dirty="0" smtClean="0"/>
              <a:t>the last N elements</a:t>
            </a:r>
            <a:endParaRPr lang="en-US" dirty="0"/>
          </a:p>
          <a:p>
            <a:pPr lvl="2"/>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a:p>
        </p:txBody>
      </p:sp>
    </p:spTree>
    <p:extLst>
      <p:ext uri="{BB962C8B-B14F-4D97-AF65-F5344CB8AC3E}">
        <p14:creationId xmlns:p14="http://schemas.microsoft.com/office/powerpoint/2010/main" val="1786075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763000" cy="987552"/>
          </a:xfrm>
        </p:spPr>
        <p:txBody>
          <a:bodyPr>
            <a:normAutofit/>
          </a:bodyPr>
          <a:lstStyle/>
          <a:p>
            <a:r>
              <a:rPr lang="en-US" dirty="0" smtClean="0"/>
              <a:t>Side note: SGD is a Streaming Alg.</a:t>
            </a:r>
            <a:endParaRPr lang="en-US" dirty="0"/>
          </a:p>
        </p:txBody>
      </p:sp>
      <p:sp>
        <p:nvSpPr>
          <p:cNvPr id="3" name="Content Placeholder 2"/>
          <p:cNvSpPr>
            <a:spLocks noGrp="1"/>
          </p:cNvSpPr>
          <p:nvPr>
            <p:ph idx="1"/>
          </p:nvPr>
        </p:nvSpPr>
        <p:spPr>
          <a:xfrm>
            <a:off x="457200" y="1295400"/>
            <a:ext cx="8610600" cy="5410200"/>
          </a:xfrm>
        </p:spPr>
        <p:txBody>
          <a:bodyPr>
            <a:normAutofit fontScale="92500" lnSpcReduction="10000"/>
          </a:bodyPr>
          <a:lstStyle/>
          <a:p>
            <a:r>
              <a:rPr lang="en-US" b="1" dirty="0" smtClean="0">
                <a:solidFill>
                  <a:srgbClr val="0000FF"/>
                </a:solidFill>
              </a:rPr>
              <a:t>Stochastic Gradient Descent (SGD) is an </a:t>
            </a:r>
            <a:br>
              <a:rPr lang="en-US" b="1" dirty="0" smtClean="0">
                <a:solidFill>
                  <a:srgbClr val="0000FF"/>
                </a:solidFill>
              </a:rPr>
            </a:br>
            <a:r>
              <a:rPr lang="en-US" b="1" dirty="0" smtClean="0">
                <a:solidFill>
                  <a:srgbClr val="0000FF"/>
                </a:solidFill>
              </a:rPr>
              <a:t>example of a stream algorithm</a:t>
            </a:r>
          </a:p>
          <a:p>
            <a:r>
              <a:rPr lang="en-US" b="1" dirty="0" smtClean="0"/>
              <a:t>In Machine Learning we call this: </a:t>
            </a:r>
            <a:r>
              <a:rPr lang="en-US" b="1" dirty="0" smtClean="0">
                <a:solidFill>
                  <a:srgbClr val="FF0066"/>
                </a:solidFill>
              </a:rPr>
              <a:t>Online Learning</a:t>
            </a:r>
            <a:endParaRPr lang="en-US" b="1" dirty="0">
              <a:solidFill>
                <a:srgbClr val="FF0066"/>
              </a:solidFill>
            </a:endParaRPr>
          </a:p>
          <a:p>
            <a:pPr lvl="1"/>
            <a:r>
              <a:rPr lang="en-US" dirty="0"/>
              <a:t>Allows </a:t>
            </a:r>
            <a:r>
              <a:rPr lang="en-US" dirty="0" smtClean="0"/>
              <a:t>for modeling </a:t>
            </a:r>
            <a:r>
              <a:rPr lang="en-US" dirty="0"/>
              <a:t>problems where </a:t>
            </a:r>
            <a:r>
              <a:rPr lang="en-US" dirty="0" smtClean="0"/>
              <a:t>we </a:t>
            </a:r>
            <a:r>
              <a:rPr lang="en-US" dirty="0"/>
              <a:t>have a continuous stream of data </a:t>
            </a:r>
            <a:endParaRPr lang="en-US" dirty="0" smtClean="0"/>
          </a:p>
          <a:p>
            <a:pPr lvl="1"/>
            <a:r>
              <a:rPr lang="en-US" dirty="0" smtClean="0"/>
              <a:t>We </a:t>
            </a:r>
            <a:r>
              <a:rPr lang="en-US" dirty="0"/>
              <a:t>want an algorithm to learn </a:t>
            </a:r>
            <a:r>
              <a:rPr lang="en-US" dirty="0" smtClean="0"/>
              <a:t>from it and </a:t>
            </a:r>
            <a:br>
              <a:rPr lang="en-US" dirty="0" smtClean="0"/>
            </a:br>
            <a:r>
              <a:rPr lang="en-US" dirty="0" smtClean="0"/>
              <a:t>slowly adapt to the changes in data</a:t>
            </a:r>
            <a:endParaRPr lang="en-US" dirty="0"/>
          </a:p>
          <a:p>
            <a:r>
              <a:rPr lang="en-US" b="1" dirty="0" smtClean="0">
                <a:solidFill>
                  <a:srgbClr val="008000"/>
                </a:solidFill>
              </a:rPr>
              <a:t>Idea: Do slow updates to the model</a:t>
            </a:r>
          </a:p>
          <a:p>
            <a:pPr lvl="1"/>
            <a:r>
              <a:rPr lang="en-US" b="1" dirty="0" smtClean="0"/>
              <a:t>SGD</a:t>
            </a:r>
            <a:r>
              <a:rPr lang="en-US" dirty="0" smtClean="0"/>
              <a:t> (SVM, Perceptron) makes small updates</a:t>
            </a:r>
          </a:p>
          <a:p>
            <a:pPr lvl="1"/>
            <a:r>
              <a:rPr lang="en-US" b="1" dirty="0" smtClean="0">
                <a:solidFill>
                  <a:srgbClr val="FF0066"/>
                </a:solidFill>
              </a:rPr>
              <a:t>So:</a:t>
            </a:r>
            <a:r>
              <a:rPr lang="en-US" dirty="0" smtClean="0"/>
              <a:t> First train the classifier on training data. </a:t>
            </a:r>
          </a:p>
          <a:p>
            <a:pPr lvl="1"/>
            <a:r>
              <a:rPr lang="en-US" b="1" dirty="0" smtClean="0">
                <a:solidFill>
                  <a:srgbClr val="FF0066"/>
                </a:solidFill>
              </a:rPr>
              <a:t>Then:</a:t>
            </a:r>
            <a:r>
              <a:rPr lang="en-US" dirty="0" smtClean="0"/>
              <a:t> For every example from the stream, we slightly update the model (using small learning rate)</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422025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838200"/>
          </a:xfrm>
        </p:spPr>
        <p:txBody>
          <a:bodyPr>
            <a:normAutofit/>
          </a:bodyPr>
          <a:lstStyle/>
          <a:p>
            <a:r>
              <a:rPr lang="en-US" dirty="0" smtClean="0"/>
              <a:t>General Stream Processing Model</a:t>
            </a:r>
            <a:endParaRPr lang="en-US" dirty="0"/>
          </a:p>
        </p:txBody>
      </p:sp>
      <p:sp>
        <p:nvSpPr>
          <p:cNvPr id="19" name="Footer Placeholder 1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0482" name="Slide Number Placeholder 3"/>
          <p:cNvSpPr>
            <a:spLocks noGrp="1"/>
          </p:cNvSpPr>
          <p:nvPr>
            <p:ph type="sldNum" sz="quarter" idx="12"/>
          </p:nvPr>
        </p:nvSpPr>
        <p:spPr bwMode="auto">
          <a:noFill/>
          <a:ln>
            <a:miter lim="800000"/>
            <a:headEnd/>
            <a:tailEnd/>
          </a:ln>
        </p:spPr>
        <p:txBody>
          <a:bodyPr/>
          <a:lstStyle/>
          <a:p>
            <a:fld id="{A2979859-3BD4-4C40-8911-A994FCFE9EAB}" type="slidenum">
              <a:rPr lang="en-US"/>
              <a:pPr/>
              <a:t>6</a:t>
            </a:fld>
            <a:endParaRPr lang="en-US"/>
          </a:p>
        </p:txBody>
      </p:sp>
      <p:sp>
        <p:nvSpPr>
          <p:cNvPr id="20483" name="Rectangle 2"/>
          <p:cNvSpPr>
            <a:spLocks noChangeArrowheads="1"/>
          </p:cNvSpPr>
          <p:nvPr/>
        </p:nvSpPr>
        <p:spPr bwMode="auto">
          <a:xfrm>
            <a:off x="3810000" y="2111276"/>
            <a:ext cx="2057400" cy="1828800"/>
          </a:xfrm>
          <a:prstGeom prst="rect">
            <a:avLst/>
          </a:prstGeom>
          <a:solidFill>
            <a:srgbClr val="339966">
              <a:alpha val="50195"/>
            </a:srgbClr>
          </a:solidFill>
          <a:ln w="9525">
            <a:solidFill>
              <a:schemeClr val="tx1"/>
            </a:solidFill>
            <a:miter lim="800000"/>
            <a:headEnd/>
            <a:tailEnd/>
          </a:ln>
        </p:spPr>
        <p:txBody>
          <a:bodyPr wrap="none" anchor="ctr"/>
          <a:lstStyle/>
          <a:p>
            <a:pPr algn="ctr"/>
            <a:endParaRPr lang="en-US" b="1" dirty="0">
              <a:latin typeface="Arial" pitchFamily="34" charset="0"/>
              <a:cs typeface="Arial" pitchFamily="34" charset="0"/>
            </a:endParaRPr>
          </a:p>
          <a:p>
            <a:pPr algn="ctr"/>
            <a:endParaRPr lang="en-US" b="1" dirty="0">
              <a:latin typeface="Arial" pitchFamily="34" charset="0"/>
              <a:cs typeface="Arial" pitchFamily="34" charset="0"/>
            </a:endParaRPr>
          </a:p>
          <a:p>
            <a:pPr algn="ctr"/>
            <a:r>
              <a:rPr lang="en-US" sz="2400" b="1" dirty="0">
                <a:latin typeface="Arial" pitchFamily="34" charset="0"/>
                <a:cs typeface="Arial" pitchFamily="34" charset="0"/>
              </a:rPr>
              <a:t>Processor</a:t>
            </a:r>
            <a:endParaRPr lang="en-US" b="1" dirty="0">
              <a:latin typeface="Arial" pitchFamily="34" charset="0"/>
              <a:cs typeface="Arial" pitchFamily="34" charset="0"/>
            </a:endParaRPr>
          </a:p>
        </p:txBody>
      </p:sp>
      <p:sp>
        <p:nvSpPr>
          <p:cNvPr id="20484" name="AutoShape 3"/>
          <p:cNvSpPr>
            <a:spLocks noChangeArrowheads="1"/>
          </p:cNvSpPr>
          <p:nvPr/>
        </p:nvSpPr>
        <p:spPr bwMode="auto">
          <a:xfrm>
            <a:off x="3177476" y="4648200"/>
            <a:ext cx="1219200" cy="1676400"/>
          </a:xfrm>
          <a:prstGeom prst="can">
            <a:avLst>
              <a:gd name="adj" fmla="val 34375"/>
            </a:avLst>
          </a:prstGeom>
          <a:solidFill>
            <a:srgbClr val="FFFF00">
              <a:alpha val="50195"/>
            </a:srgbClr>
          </a:solidFill>
          <a:ln w="9525">
            <a:solidFill>
              <a:schemeClr val="tx1"/>
            </a:solidFill>
            <a:round/>
            <a:headEnd/>
            <a:tailEnd/>
          </a:ln>
        </p:spPr>
        <p:txBody>
          <a:bodyPr wrap="none" anchor="ctr"/>
          <a:lstStyle/>
          <a:p>
            <a:pPr algn="ctr"/>
            <a:r>
              <a:rPr lang="en-US" b="1" dirty="0">
                <a:latin typeface="Arial" pitchFamily="34" charset="0"/>
                <a:cs typeface="Arial" pitchFamily="34" charset="0"/>
              </a:rPr>
              <a:t>Limited</a:t>
            </a:r>
          </a:p>
          <a:p>
            <a:pPr algn="ctr"/>
            <a:r>
              <a:rPr lang="en-US" b="1" dirty="0">
                <a:latin typeface="Arial" pitchFamily="34" charset="0"/>
                <a:cs typeface="Arial" pitchFamily="34" charset="0"/>
              </a:rPr>
              <a:t>Working</a:t>
            </a:r>
          </a:p>
          <a:p>
            <a:pPr algn="ctr"/>
            <a:r>
              <a:rPr lang="en-US" b="1" dirty="0">
                <a:latin typeface="Arial" pitchFamily="34" charset="0"/>
                <a:cs typeface="Arial" pitchFamily="34" charset="0"/>
              </a:rPr>
              <a:t>Storage</a:t>
            </a:r>
          </a:p>
        </p:txBody>
      </p:sp>
      <p:sp>
        <p:nvSpPr>
          <p:cNvPr id="20485" name="Line 4"/>
          <p:cNvSpPr>
            <a:spLocks noChangeShapeType="1"/>
          </p:cNvSpPr>
          <p:nvPr/>
        </p:nvSpPr>
        <p:spPr bwMode="auto">
          <a:xfrm flipH="1">
            <a:off x="3810000" y="3733800"/>
            <a:ext cx="762000" cy="9144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86" name="Line 5"/>
          <p:cNvSpPr>
            <a:spLocks noChangeShapeType="1"/>
          </p:cNvSpPr>
          <p:nvPr/>
        </p:nvSpPr>
        <p:spPr bwMode="auto">
          <a:xfrm>
            <a:off x="3124200" y="24922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7" name="Line 6"/>
          <p:cNvSpPr>
            <a:spLocks noChangeShapeType="1"/>
          </p:cNvSpPr>
          <p:nvPr/>
        </p:nvSpPr>
        <p:spPr bwMode="auto">
          <a:xfrm>
            <a:off x="3124200" y="30256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8" name="Line 7"/>
          <p:cNvSpPr>
            <a:spLocks noChangeShapeType="1"/>
          </p:cNvSpPr>
          <p:nvPr/>
        </p:nvSpPr>
        <p:spPr bwMode="auto">
          <a:xfrm>
            <a:off x="3124200" y="35590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9" name="Text Box 8"/>
          <p:cNvSpPr txBox="1">
            <a:spLocks noChangeArrowheads="1"/>
          </p:cNvSpPr>
          <p:nvPr/>
        </p:nvSpPr>
        <p:spPr bwMode="auto">
          <a:xfrm>
            <a:off x="706665" y="2263676"/>
            <a:ext cx="2236510" cy="3139321"/>
          </a:xfrm>
          <a:prstGeom prst="rect">
            <a:avLst/>
          </a:prstGeom>
          <a:noFill/>
          <a:ln w="9525">
            <a:noFill/>
            <a:miter lim="800000"/>
            <a:headEnd/>
            <a:tailEnd/>
          </a:ln>
        </p:spPr>
        <p:txBody>
          <a:bodyPr wrap="none">
            <a:spAutoFit/>
          </a:bodyPr>
          <a:lstStyle/>
          <a:p>
            <a:pPr algn="r"/>
            <a:r>
              <a:rPr lang="en-US" dirty="0">
                <a:latin typeface="Arial" pitchFamily="34" charset="0"/>
                <a:cs typeface="Arial" pitchFamily="34" charset="0"/>
              </a:rPr>
              <a:t>. . . 1, 5, 2, 7, 0, 9, 3</a:t>
            </a:r>
          </a:p>
          <a:p>
            <a:endParaRPr lang="en-US" dirty="0">
              <a:latin typeface="Arial" pitchFamily="34" charset="0"/>
              <a:cs typeface="Arial" pitchFamily="34" charset="0"/>
            </a:endParaRPr>
          </a:p>
          <a:p>
            <a:pPr algn="r"/>
            <a:r>
              <a:rPr lang="en-US" dirty="0">
                <a:latin typeface="Arial" pitchFamily="34" charset="0"/>
                <a:cs typeface="Arial" pitchFamily="34" charset="0"/>
              </a:rPr>
              <a:t>. . .   a, r, v, t, y, h, b</a:t>
            </a:r>
          </a:p>
          <a:p>
            <a:endParaRPr lang="en-US" dirty="0">
              <a:latin typeface="Arial" pitchFamily="34" charset="0"/>
              <a:cs typeface="Arial" pitchFamily="34" charset="0"/>
            </a:endParaRPr>
          </a:p>
          <a:p>
            <a:pPr algn="r"/>
            <a:r>
              <a:rPr lang="en-US" dirty="0">
                <a:latin typeface="Arial" pitchFamily="34" charset="0"/>
                <a:cs typeface="Arial" pitchFamily="34" charset="0"/>
              </a:rPr>
              <a:t>. . . 0, 0, 1, 0, 1, 1, 0</a:t>
            </a:r>
          </a:p>
          <a:p>
            <a:r>
              <a:rPr lang="en-US" dirty="0">
                <a:latin typeface="Arial" pitchFamily="34" charset="0"/>
                <a:cs typeface="Arial" pitchFamily="34" charset="0"/>
              </a:rPr>
              <a:t>                     </a:t>
            </a:r>
            <a:r>
              <a:rPr lang="en-US" b="1" dirty="0">
                <a:latin typeface="Arial" pitchFamily="34" charset="0"/>
                <a:cs typeface="Arial" pitchFamily="34" charset="0"/>
              </a:rPr>
              <a:t>time</a:t>
            </a:r>
          </a:p>
          <a:p>
            <a:endParaRPr lang="en-US" dirty="0">
              <a:latin typeface="Arial" pitchFamily="34" charset="0"/>
              <a:cs typeface="Arial" pitchFamily="34" charset="0"/>
            </a:endParaRPr>
          </a:p>
          <a:p>
            <a:pPr algn="ctr"/>
            <a:r>
              <a:rPr lang="en-US" b="1" dirty="0">
                <a:solidFill>
                  <a:srgbClr val="008000"/>
                </a:solidFill>
                <a:latin typeface="Arial" pitchFamily="34" charset="0"/>
                <a:cs typeface="Arial" pitchFamily="34" charset="0"/>
              </a:rPr>
              <a:t>Streams </a:t>
            </a:r>
            <a:r>
              <a:rPr lang="en-US" b="1" dirty="0" smtClean="0">
                <a:solidFill>
                  <a:srgbClr val="008000"/>
                </a:solidFill>
                <a:latin typeface="Arial" pitchFamily="34" charset="0"/>
                <a:cs typeface="Arial" pitchFamily="34" charset="0"/>
              </a:rPr>
              <a:t>Entering.</a:t>
            </a:r>
          </a:p>
          <a:p>
            <a:pPr algn="ctr"/>
            <a:r>
              <a:rPr lang="en-US" dirty="0" smtClean="0">
                <a:solidFill>
                  <a:srgbClr val="008000"/>
                </a:solidFill>
                <a:latin typeface="Arial" pitchFamily="34" charset="0"/>
                <a:cs typeface="Arial" pitchFamily="34" charset="0"/>
              </a:rPr>
              <a:t>Each is stream is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composed of </a:t>
            </a:r>
            <a:br>
              <a:rPr lang="en-US" dirty="0" smtClean="0">
                <a:solidFill>
                  <a:srgbClr val="008000"/>
                </a:solidFill>
                <a:latin typeface="Arial" pitchFamily="34" charset="0"/>
                <a:cs typeface="Arial" pitchFamily="34" charset="0"/>
              </a:rPr>
            </a:br>
            <a:r>
              <a:rPr lang="en-US" b="1" dirty="0" smtClean="0">
                <a:solidFill>
                  <a:srgbClr val="008000"/>
                </a:solidFill>
                <a:latin typeface="Arial" pitchFamily="34" charset="0"/>
                <a:cs typeface="Arial" pitchFamily="34" charset="0"/>
              </a:rPr>
              <a:t>elements</a:t>
            </a:r>
            <a:r>
              <a:rPr lang="en-US" dirty="0">
                <a:solidFill>
                  <a:srgbClr val="008000"/>
                </a:solidFill>
                <a:latin typeface="Arial" pitchFamily="34" charset="0"/>
                <a:cs typeface="Arial" pitchFamily="34" charset="0"/>
              </a:rPr>
              <a:t>/</a:t>
            </a:r>
            <a:r>
              <a:rPr lang="en-US" b="1" dirty="0" smtClean="0">
                <a:solidFill>
                  <a:srgbClr val="008000"/>
                </a:solidFill>
                <a:latin typeface="Arial" pitchFamily="34" charset="0"/>
                <a:cs typeface="Arial" pitchFamily="34" charset="0"/>
              </a:rPr>
              <a:t>tuples</a:t>
            </a:r>
            <a:endParaRPr lang="en-US" b="1" dirty="0">
              <a:solidFill>
                <a:srgbClr val="008000"/>
              </a:solidFill>
              <a:latin typeface="Arial" pitchFamily="34" charset="0"/>
              <a:cs typeface="Arial" pitchFamily="34" charset="0"/>
            </a:endParaRPr>
          </a:p>
        </p:txBody>
      </p:sp>
      <p:sp>
        <p:nvSpPr>
          <p:cNvPr id="20490" name="Line 9"/>
          <p:cNvSpPr>
            <a:spLocks noChangeShapeType="1"/>
          </p:cNvSpPr>
          <p:nvPr/>
        </p:nvSpPr>
        <p:spPr bwMode="auto">
          <a:xfrm flipH="1">
            <a:off x="914400" y="3847643"/>
            <a:ext cx="1175466"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91" name="Text Box 10"/>
          <p:cNvSpPr txBox="1">
            <a:spLocks noChangeArrowheads="1"/>
          </p:cNvSpPr>
          <p:nvPr/>
        </p:nvSpPr>
        <p:spPr bwMode="auto">
          <a:xfrm>
            <a:off x="4419600" y="1106269"/>
            <a:ext cx="1043876" cy="646331"/>
          </a:xfrm>
          <a:prstGeom prst="rect">
            <a:avLst/>
          </a:prstGeom>
          <a:noFill/>
          <a:ln w="9525">
            <a:noFill/>
            <a:miter lim="800000"/>
            <a:headEnd/>
            <a:tailEnd/>
          </a:ln>
        </p:spPr>
        <p:txBody>
          <a:bodyPr wrap="none">
            <a:spAutoFit/>
          </a:bodyPr>
          <a:lstStyle/>
          <a:p>
            <a:r>
              <a:rPr lang="en-US" b="1" dirty="0">
                <a:solidFill>
                  <a:srgbClr val="0000FF"/>
                </a:solidFill>
                <a:latin typeface="Arial" pitchFamily="34" charset="0"/>
                <a:cs typeface="Arial" pitchFamily="34" charset="0"/>
              </a:rPr>
              <a:t>Ad-Hoc</a:t>
            </a:r>
          </a:p>
          <a:p>
            <a:r>
              <a:rPr lang="en-US" b="1" dirty="0">
                <a:solidFill>
                  <a:srgbClr val="0000FF"/>
                </a:solidFill>
                <a:latin typeface="Arial" pitchFamily="34" charset="0"/>
                <a:cs typeface="Arial" pitchFamily="34" charset="0"/>
              </a:rPr>
              <a:t>Queries</a:t>
            </a:r>
          </a:p>
        </p:txBody>
      </p:sp>
      <p:sp>
        <p:nvSpPr>
          <p:cNvPr id="20492" name="Line 11"/>
          <p:cNvSpPr>
            <a:spLocks noChangeShapeType="1"/>
          </p:cNvSpPr>
          <p:nvPr/>
        </p:nvSpPr>
        <p:spPr bwMode="auto">
          <a:xfrm>
            <a:off x="4876800" y="1676400"/>
            <a:ext cx="0" cy="4572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93" name="Text Box 12"/>
          <p:cNvSpPr txBox="1">
            <a:spLocks noChangeArrowheads="1"/>
          </p:cNvSpPr>
          <p:nvPr/>
        </p:nvSpPr>
        <p:spPr bwMode="auto">
          <a:xfrm>
            <a:off x="6765924" y="2811363"/>
            <a:ext cx="941283" cy="369332"/>
          </a:xfrm>
          <a:prstGeom prst="rect">
            <a:avLst/>
          </a:prstGeom>
          <a:noFill/>
          <a:ln w="9525">
            <a:noFill/>
            <a:miter lim="800000"/>
            <a:headEnd/>
            <a:tailEnd/>
          </a:ln>
        </p:spPr>
        <p:txBody>
          <a:bodyPr wrap="none">
            <a:spAutoFit/>
          </a:bodyPr>
          <a:lstStyle/>
          <a:p>
            <a:r>
              <a:rPr lang="en-US" b="1" dirty="0">
                <a:solidFill>
                  <a:srgbClr val="0000FF"/>
                </a:solidFill>
                <a:latin typeface="Arial" pitchFamily="34" charset="0"/>
                <a:cs typeface="Arial" pitchFamily="34" charset="0"/>
              </a:rPr>
              <a:t>Output</a:t>
            </a:r>
          </a:p>
        </p:txBody>
      </p:sp>
      <p:sp>
        <p:nvSpPr>
          <p:cNvPr id="20494" name="Line 14"/>
          <p:cNvSpPr>
            <a:spLocks noChangeShapeType="1"/>
          </p:cNvSpPr>
          <p:nvPr/>
        </p:nvSpPr>
        <p:spPr bwMode="auto">
          <a:xfrm>
            <a:off x="5867400" y="3025676"/>
            <a:ext cx="9144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95" name="AutoShape 15"/>
          <p:cNvSpPr>
            <a:spLocks noChangeArrowheads="1"/>
          </p:cNvSpPr>
          <p:nvPr/>
        </p:nvSpPr>
        <p:spPr bwMode="auto">
          <a:xfrm>
            <a:off x="5463476" y="5029200"/>
            <a:ext cx="1676400" cy="1676400"/>
          </a:xfrm>
          <a:prstGeom prst="can">
            <a:avLst>
              <a:gd name="adj" fmla="val 28409"/>
            </a:avLst>
          </a:prstGeom>
          <a:solidFill>
            <a:srgbClr val="FFFF00">
              <a:alpha val="50195"/>
            </a:srgbClr>
          </a:solidFill>
          <a:ln w="9525">
            <a:solidFill>
              <a:schemeClr val="tx1"/>
            </a:solidFill>
            <a:round/>
            <a:headEnd/>
            <a:tailEnd/>
          </a:ln>
        </p:spPr>
        <p:txBody>
          <a:bodyPr wrap="none" anchor="ctr"/>
          <a:lstStyle/>
          <a:p>
            <a:pPr algn="ctr"/>
            <a:r>
              <a:rPr lang="en-US" b="1">
                <a:latin typeface="Arial" pitchFamily="34" charset="0"/>
                <a:cs typeface="Arial" pitchFamily="34" charset="0"/>
              </a:rPr>
              <a:t>Archival</a:t>
            </a:r>
          </a:p>
          <a:p>
            <a:pPr algn="ctr"/>
            <a:r>
              <a:rPr lang="en-US" b="1">
                <a:latin typeface="Arial" pitchFamily="34" charset="0"/>
                <a:cs typeface="Arial" pitchFamily="34" charset="0"/>
              </a:rPr>
              <a:t>Storage</a:t>
            </a:r>
          </a:p>
        </p:txBody>
      </p:sp>
      <p:sp>
        <p:nvSpPr>
          <p:cNvPr id="20496" name="Line 16"/>
          <p:cNvSpPr>
            <a:spLocks noChangeShapeType="1"/>
          </p:cNvSpPr>
          <p:nvPr/>
        </p:nvSpPr>
        <p:spPr bwMode="auto">
          <a:xfrm>
            <a:off x="5029200" y="3733800"/>
            <a:ext cx="1295400" cy="12954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97" name="Rectangle 18"/>
          <p:cNvSpPr>
            <a:spLocks noChangeArrowheads="1"/>
          </p:cNvSpPr>
          <p:nvPr/>
        </p:nvSpPr>
        <p:spPr bwMode="auto">
          <a:xfrm>
            <a:off x="4724400" y="2187476"/>
            <a:ext cx="1066800" cy="685800"/>
          </a:xfrm>
          <a:prstGeom prst="rect">
            <a:avLst/>
          </a:prstGeom>
          <a:solidFill>
            <a:srgbClr val="FFCC00"/>
          </a:solidFill>
          <a:ln w="9525">
            <a:solidFill>
              <a:schemeClr val="tx1"/>
            </a:solidFill>
            <a:miter lim="800000"/>
            <a:headEnd/>
            <a:tailEnd/>
          </a:ln>
        </p:spPr>
        <p:txBody>
          <a:bodyPr wrap="none" anchor="ctr"/>
          <a:lstStyle/>
          <a:p>
            <a:pPr algn="ctr"/>
            <a:r>
              <a:rPr lang="en-US" b="1" dirty="0">
                <a:latin typeface="Arial" pitchFamily="34" charset="0"/>
                <a:cs typeface="Arial" pitchFamily="34" charset="0"/>
              </a:rPr>
              <a:t>Standing</a:t>
            </a:r>
          </a:p>
          <a:p>
            <a:pPr algn="ctr"/>
            <a:r>
              <a:rPr lang="en-US" b="1" dirty="0">
                <a:latin typeface="Arial" pitchFamily="34" charset="0"/>
                <a:cs typeface="Arial" pitchFamily="34" charset="0"/>
              </a:rPr>
              <a:t>Queries</a:t>
            </a:r>
          </a:p>
        </p:txBody>
      </p:sp>
    </p:spTree>
    <p:extLst>
      <p:ext uri="{BB962C8B-B14F-4D97-AF65-F5344CB8AC3E}">
        <p14:creationId xmlns:p14="http://schemas.microsoft.com/office/powerpoint/2010/main" val="3765562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Problems on </a:t>
            </a:r>
            <a:r>
              <a:rPr lang="en-US" dirty="0" smtClean="0"/>
              <a:t>Data Streams</a:t>
            </a:r>
            <a:endParaRPr lang="en-US" dirty="0">
              <a:ea typeface="+mj-ea"/>
            </a:endParaRPr>
          </a:p>
        </p:txBody>
      </p:sp>
      <p:sp>
        <p:nvSpPr>
          <p:cNvPr id="23555" name="Content Placeholder 2"/>
          <p:cNvSpPr>
            <a:spLocks noGrp="1"/>
          </p:cNvSpPr>
          <p:nvPr>
            <p:ph idx="1"/>
          </p:nvPr>
        </p:nvSpPr>
        <p:spPr/>
        <p:txBody>
          <a:bodyPr>
            <a:normAutofit/>
          </a:bodyPr>
          <a:lstStyle/>
          <a:p>
            <a:r>
              <a:rPr lang="en-US" b="1" dirty="0" smtClean="0">
                <a:solidFill>
                  <a:srgbClr val="D60093"/>
                </a:solidFill>
              </a:rPr>
              <a:t>Types of queries one wants </a:t>
            </a:r>
            <a:r>
              <a:rPr lang="en-US" b="1" dirty="0" smtClean="0">
                <a:solidFill>
                  <a:srgbClr val="D60093"/>
                </a:solidFill>
              </a:rPr>
              <a:t>to</a:t>
            </a:r>
            <a:r>
              <a:rPr lang="en-US" b="1" dirty="0" smtClean="0">
                <a:solidFill>
                  <a:srgbClr val="D60093"/>
                </a:solidFill>
              </a:rPr>
              <a:t> </a:t>
            </a:r>
            <a:r>
              <a:rPr lang="en-US" b="1" dirty="0" smtClean="0">
                <a:solidFill>
                  <a:srgbClr val="D60093"/>
                </a:solidFill>
              </a:rPr>
              <a:t>answer on </a:t>
            </a:r>
            <a:br>
              <a:rPr lang="en-US" b="1" dirty="0" smtClean="0">
                <a:solidFill>
                  <a:srgbClr val="D60093"/>
                </a:solidFill>
              </a:rPr>
            </a:br>
            <a:r>
              <a:rPr lang="en-US" b="1" dirty="0" smtClean="0">
                <a:solidFill>
                  <a:srgbClr val="D60093"/>
                </a:solidFill>
              </a:rPr>
              <a:t>a data stream: </a:t>
            </a:r>
            <a:r>
              <a:rPr lang="en-US" dirty="0">
                <a:solidFill>
                  <a:schemeClr val="bg1">
                    <a:lumMod val="50000"/>
                  </a:schemeClr>
                </a:solidFill>
              </a:rPr>
              <a:t>(we’ll do these </a:t>
            </a:r>
            <a:r>
              <a:rPr lang="en-US" dirty="0" smtClean="0">
                <a:solidFill>
                  <a:schemeClr val="bg1">
                    <a:lumMod val="50000"/>
                  </a:schemeClr>
                </a:solidFill>
              </a:rPr>
              <a:t>today)</a:t>
            </a:r>
            <a:endParaRPr lang="en-US" b="1" dirty="0">
              <a:solidFill>
                <a:schemeClr val="bg1">
                  <a:lumMod val="50000"/>
                </a:schemeClr>
              </a:solidFill>
            </a:endParaRPr>
          </a:p>
          <a:p>
            <a:pPr lvl="1"/>
            <a:r>
              <a:rPr lang="en-US" b="1" dirty="0" smtClean="0">
                <a:solidFill>
                  <a:srgbClr val="0000FF"/>
                </a:solidFill>
              </a:rPr>
              <a:t>Sampling data from a stream</a:t>
            </a:r>
          </a:p>
          <a:p>
            <a:pPr lvl="2"/>
            <a:r>
              <a:rPr lang="en-US" dirty="0" smtClean="0"/>
              <a:t>Construct a random sample</a:t>
            </a:r>
          </a:p>
          <a:p>
            <a:pPr lvl="1"/>
            <a:r>
              <a:rPr lang="en-US" b="1" dirty="0" smtClean="0">
                <a:solidFill>
                  <a:srgbClr val="0000FF"/>
                </a:solidFill>
              </a:rPr>
              <a:t>Queries over sliding windows</a:t>
            </a:r>
          </a:p>
          <a:p>
            <a:pPr lvl="2"/>
            <a:r>
              <a:rPr lang="en-US" dirty="0" smtClean="0"/>
              <a:t>Number of items of type </a:t>
            </a:r>
            <a:r>
              <a:rPr lang="en-US" b="1" i="1" dirty="0" smtClean="0"/>
              <a:t>x</a:t>
            </a:r>
            <a:r>
              <a:rPr lang="en-US" dirty="0" smtClean="0"/>
              <a:t> in the last </a:t>
            </a:r>
            <a:r>
              <a:rPr lang="en-US" b="1" i="1" dirty="0" smtClean="0"/>
              <a:t>k</a:t>
            </a:r>
            <a:r>
              <a:rPr lang="en-US" dirty="0" smtClean="0"/>
              <a:t> elements </a:t>
            </a:r>
            <a:br>
              <a:rPr lang="en-US" dirty="0" smtClean="0"/>
            </a:br>
            <a:r>
              <a:rPr lang="en-US" dirty="0" smtClean="0"/>
              <a:t>of the stream</a:t>
            </a:r>
          </a:p>
          <a:p>
            <a:pPr marL="457200" lvl="1" indent="0">
              <a:buNone/>
            </a:pPr>
            <a:endParaRPr lang="en-US" dirty="0"/>
          </a:p>
        </p:txBody>
      </p:sp>
      <p:sp>
        <p:nvSpPr>
          <p:cNvPr id="23557"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3558" name="Slide Number Placeholder 5"/>
          <p:cNvSpPr>
            <a:spLocks noGrp="1"/>
          </p:cNvSpPr>
          <p:nvPr>
            <p:ph type="sldNum" sz="quarter" idx="12"/>
          </p:nvPr>
        </p:nvSpPr>
        <p:spPr bwMode="auto">
          <a:noFill/>
          <a:ln>
            <a:miter lim="800000"/>
            <a:headEnd/>
            <a:tailEnd/>
          </a:ln>
        </p:spPr>
        <p:txBody>
          <a:bodyPr/>
          <a:lstStyle/>
          <a:p>
            <a:fld id="{5232EB16-7E4B-4BDE-B59F-4A8D30124568}" type="slidenum">
              <a:rPr lang="en-US"/>
              <a:pPr/>
              <a:t>7</a:t>
            </a:fld>
            <a:endParaRPr lang="en-US"/>
          </a:p>
        </p:txBody>
      </p:sp>
    </p:spTree>
    <p:extLst>
      <p:ext uri="{BB962C8B-B14F-4D97-AF65-F5344CB8AC3E}">
        <p14:creationId xmlns:p14="http://schemas.microsoft.com/office/powerpoint/2010/main" val="1812140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Problems on </a:t>
            </a:r>
            <a:r>
              <a:rPr lang="en-US" dirty="0" smtClean="0"/>
              <a:t>Data Streams</a:t>
            </a:r>
            <a:endParaRPr lang="en-US" dirty="0">
              <a:ea typeface="+mj-ea"/>
            </a:endParaRPr>
          </a:p>
        </p:txBody>
      </p:sp>
      <p:sp>
        <p:nvSpPr>
          <p:cNvPr id="23555" name="Content Placeholder 2"/>
          <p:cNvSpPr>
            <a:spLocks noGrp="1"/>
          </p:cNvSpPr>
          <p:nvPr>
            <p:ph idx="1"/>
          </p:nvPr>
        </p:nvSpPr>
        <p:spPr/>
        <p:txBody>
          <a:bodyPr>
            <a:normAutofit/>
          </a:bodyPr>
          <a:lstStyle/>
          <a:p>
            <a:r>
              <a:rPr lang="en-US" b="1" dirty="0">
                <a:solidFill>
                  <a:srgbClr val="D60093"/>
                </a:solidFill>
              </a:rPr>
              <a:t>Types of queries one wants </a:t>
            </a:r>
            <a:r>
              <a:rPr lang="en-US" b="1" dirty="0" smtClean="0">
                <a:solidFill>
                  <a:srgbClr val="D60093"/>
                </a:solidFill>
              </a:rPr>
              <a:t>to</a:t>
            </a:r>
            <a:r>
              <a:rPr lang="en-US" b="1" dirty="0" smtClean="0">
                <a:solidFill>
                  <a:srgbClr val="D60093"/>
                </a:solidFill>
              </a:rPr>
              <a:t> </a:t>
            </a:r>
            <a:r>
              <a:rPr lang="en-US" b="1" dirty="0">
                <a:solidFill>
                  <a:srgbClr val="D60093"/>
                </a:solidFill>
              </a:rPr>
              <a:t>answer on </a:t>
            </a:r>
            <a:r>
              <a:rPr lang="en-US" b="1" dirty="0" smtClean="0">
                <a:solidFill>
                  <a:srgbClr val="D60093"/>
                </a:solidFill>
              </a:rPr>
              <a:t/>
            </a:r>
            <a:br>
              <a:rPr lang="en-US" b="1" dirty="0" smtClean="0">
                <a:solidFill>
                  <a:srgbClr val="D60093"/>
                </a:solidFill>
              </a:rPr>
            </a:br>
            <a:r>
              <a:rPr lang="en-US" b="1" dirty="0" smtClean="0">
                <a:solidFill>
                  <a:srgbClr val="D60093"/>
                </a:solidFill>
              </a:rPr>
              <a:t>a data stream: </a:t>
            </a:r>
            <a:r>
              <a:rPr lang="en-US" dirty="0" smtClean="0">
                <a:solidFill>
                  <a:schemeClr val="bg1">
                    <a:lumMod val="50000"/>
                  </a:schemeClr>
                </a:solidFill>
              </a:rPr>
              <a:t>(we’ll do these next time)</a:t>
            </a:r>
            <a:endParaRPr lang="en-US" b="1" dirty="0">
              <a:solidFill>
                <a:schemeClr val="bg1">
                  <a:lumMod val="50000"/>
                </a:schemeClr>
              </a:solidFill>
            </a:endParaRPr>
          </a:p>
          <a:p>
            <a:pPr lvl="1"/>
            <a:r>
              <a:rPr lang="en-US" b="1" dirty="0">
                <a:solidFill>
                  <a:srgbClr val="0000FF"/>
                </a:solidFill>
              </a:rPr>
              <a:t>Filtering a data stream</a:t>
            </a:r>
          </a:p>
          <a:p>
            <a:pPr lvl="2"/>
            <a:r>
              <a:rPr lang="en-US" dirty="0"/>
              <a:t>Select elements with property </a:t>
            </a:r>
            <a:r>
              <a:rPr lang="en-US" b="1" i="1" dirty="0"/>
              <a:t>x</a:t>
            </a:r>
            <a:r>
              <a:rPr lang="en-US" dirty="0"/>
              <a:t> from the stream</a:t>
            </a:r>
          </a:p>
          <a:p>
            <a:pPr lvl="1"/>
            <a:r>
              <a:rPr lang="en-US" b="1" dirty="0" smtClean="0">
                <a:solidFill>
                  <a:srgbClr val="0000FF"/>
                </a:solidFill>
              </a:rPr>
              <a:t>Counting distinct elements</a:t>
            </a:r>
          </a:p>
          <a:p>
            <a:pPr lvl="2"/>
            <a:r>
              <a:rPr lang="en-US" dirty="0" smtClean="0"/>
              <a:t>Number of distinct elements in the last </a:t>
            </a:r>
            <a:r>
              <a:rPr lang="en-US" b="1" i="1" dirty="0" smtClean="0"/>
              <a:t>k</a:t>
            </a:r>
            <a:r>
              <a:rPr lang="en-US" dirty="0" smtClean="0"/>
              <a:t> elements </a:t>
            </a:r>
            <a:br>
              <a:rPr lang="en-US" dirty="0" smtClean="0"/>
            </a:br>
            <a:r>
              <a:rPr lang="en-US" dirty="0" smtClean="0"/>
              <a:t>of the stream</a:t>
            </a:r>
          </a:p>
          <a:p>
            <a:pPr lvl="1"/>
            <a:r>
              <a:rPr lang="en-US" b="1" dirty="0" smtClean="0">
                <a:solidFill>
                  <a:srgbClr val="0000FF"/>
                </a:solidFill>
              </a:rPr>
              <a:t>Estimating moments</a:t>
            </a:r>
          </a:p>
          <a:p>
            <a:pPr lvl="2"/>
            <a:r>
              <a:rPr lang="en-US" dirty="0" smtClean="0"/>
              <a:t>Estimate avg./std. dev. of last </a:t>
            </a:r>
            <a:r>
              <a:rPr lang="en-US" b="1" i="1" dirty="0" smtClean="0"/>
              <a:t>k</a:t>
            </a:r>
            <a:r>
              <a:rPr lang="en-US" b="1" dirty="0" smtClean="0"/>
              <a:t> </a:t>
            </a:r>
            <a:r>
              <a:rPr lang="en-US" dirty="0" smtClean="0"/>
              <a:t>elements</a:t>
            </a:r>
          </a:p>
          <a:p>
            <a:pPr lvl="1"/>
            <a:r>
              <a:rPr lang="en-US" b="1" dirty="0" smtClean="0">
                <a:solidFill>
                  <a:srgbClr val="0000FF"/>
                </a:solidFill>
              </a:rPr>
              <a:t>Finding frequent elements</a:t>
            </a:r>
          </a:p>
        </p:txBody>
      </p:sp>
      <p:sp>
        <p:nvSpPr>
          <p:cNvPr id="23557" name="Footer Placeholder 4"/>
          <p:cNvSpPr>
            <a:spLocks noGrp="1"/>
          </p:cNvSpPr>
          <p:nvPr>
            <p:ph type="ftr" sz="quarter" idx="11"/>
          </p:nvPr>
        </p:nvSpPr>
        <p:spPr bwMode="auto">
          <a:noFill/>
          <a:ln>
            <a:miter lim="800000"/>
            <a:headEnd/>
            <a:tailEnd/>
          </a:ln>
        </p:spPr>
        <p:txBody>
          <a:bodyPr/>
          <a:lstStyle/>
          <a:p>
            <a:r>
              <a:rPr lang="nn-NO" smtClean="0"/>
              <a:t>J. Leskovec, A. Rajaraman, J. Ullman: Mining of Massive Datasets, http://www.mmds.org</a:t>
            </a:r>
            <a:endParaRPr lang="en-US"/>
          </a:p>
        </p:txBody>
      </p:sp>
      <p:sp>
        <p:nvSpPr>
          <p:cNvPr id="23558" name="Slide Number Placeholder 5"/>
          <p:cNvSpPr>
            <a:spLocks noGrp="1"/>
          </p:cNvSpPr>
          <p:nvPr>
            <p:ph type="sldNum" sz="quarter" idx="12"/>
          </p:nvPr>
        </p:nvSpPr>
        <p:spPr bwMode="auto">
          <a:noFill/>
          <a:ln>
            <a:miter lim="800000"/>
            <a:headEnd/>
            <a:tailEnd/>
          </a:ln>
        </p:spPr>
        <p:txBody>
          <a:bodyPr/>
          <a:lstStyle/>
          <a:p>
            <a:fld id="{5232EB16-7E4B-4BDE-B59F-4A8D30124568}" type="slidenum">
              <a:rPr lang="en-US"/>
              <a:pPr/>
              <a:t>8</a:t>
            </a:fld>
            <a:endParaRPr lang="en-US"/>
          </a:p>
        </p:txBody>
      </p:sp>
    </p:spTree>
    <p:extLst>
      <p:ext uri="{BB962C8B-B14F-4D97-AF65-F5344CB8AC3E}">
        <p14:creationId xmlns:p14="http://schemas.microsoft.com/office/powerpoint/2010/main" val="2150532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dirty="0" smtClean="0">
                <a:ea typeface="+mj-ea"/>
              </a:rPr>
              <a:t>Applications </a:t>
            </a:r>
            <a:r>
              <a:rPr lang="en-US" dirty="0">
                <a:ea typeface="+mj-ea"/>
              </a:rPr>
              <a:t>(1)</a:t>
            </a:r>
          </a:p>
        </p:txBody>
      </p:sp>
      <p:sp>
        <p:nvSpPr>
          <p:cNvPr id="11267" name="Rectangle 3"/>
          <p:cNvSpPr>
            <a:spLocks noGrp="1" noChangeArrowheads="1"/>
          </p:cNvSpPr>
          <p:nvPr>
            <p:ph idx="1"/>
          </p:nvPr>
        </p:nvSpPr>
        <p:spPr/>
        <p:txBody>
          <a:bodyPr/>
          <a:lstStyle/>
          <a:p>
            <a:r>
              <a:rPr lang="en-US" b="1" dirty="0" smtClean="0">
                <a:solidFill>
                  <a:srgbClr val="D60093"/>
                </a:solidFill>
              </a:rPr>
              <a:t>Mining query streams</a:t>
            </a:r>
          </a:p>
          <a:p>
            <a:pPr lvl="1"/>
            <a:r>
              <a:rPr lang="en-US" dirty="0" smtClean="0">
                <a:ea typeface="ＭＳ Ｐゴシック" pitchFamily="34" charset="-128"/>
              </a:rPr>
              <a:t>Google wants to know what queries are </a:t>
            </a:r>
            <a:br>
              <a:rPr lang="en-US" dirty="0" smtClean="0">
                <a:ea typeface="ＭＳ Ｐゴシック" pitchFamily="34" charset="-128"/>
              </a:rPr>
            </a:br>
            <a:r>
              <a:rPr lang="en-US" dirty="0" smtClean="0">
                <a:ea typeface="ＭＳ Ｐゴシック" pitchFamily="34" charset="-128"/>
              </a:rPr>
              <a:t>more frequent today than yesterday</a:t>
            </a:r>
          </a:p>
          <a:p>
            <a:pPr lvl="8"/>
            <a:endParaRPr lang="en-US" b="1" dirty="0" smtClean="0">
              <a:solidFill>
                <a:srgbClr val="0000FF"/>
              </a:solidFill>
            </a:endParaRPr>
          </a:p>
          <a:p>
            <a:r>
              <a:rPr lang="en-US" b="1" dirty="0" smtClean="0">
                <a:solidFill>
                  <a:srgbClr val="0000FF"/>
                </a:solidFill>
              </a:rPr>
              <a:t>Mining click streams</a:t>
            </a:r>
          </a:p>
          <a:p>
            <a:pPr lvl="1"/>
            <a:r>
              <a:rPr lang="en-US" dirty="0" smtClean="0">
                <a:ea typeface="ＭＳ Ｐゴシック" pitchFamily="34" charset="-128"/>
              </a:rPr>
              <a:t>Yahoo wants to know which of its pages are getting an unusual number of hits in the past hour</a:t>
            </a:r>
          </a:p>
          <a:p>
            <a:pPr lvl="8"/>
            <a:endParaRPr lang="en-US" b="1" dirty="0" smtClean="0">
              <a:solidFill>
                <a:srgbClr val="008000"/>
              </a:solidFill>
            </a:endParaRPr>
          </a:p>
          <a:p>
            <a:r>
              <a:rPr lang="en-US" b="1" dirty="0" smtClean="0">
                <a:solidFill>
                  <a:srgbClr val="008000"/>
                </a:solidFill>
              </a:rPr>
              <a:t>Mining social network news feeds</a:t>
            </a:r>
          </a:p>
          <a:p>
            <a:pPr lvl="1"/>
            <a:r>
              <a:rPr lang="en-US" dirty="0" smtClean="0">
                <a:ea typeface="ＭＳ Ｐゴシック" pitchFamily="34" charset="-128"/>
              </a:rPr>
              <a:t>E.g., look for trending topics on Twitter, Facebook</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1506" name="Slide Number Placeholder 5"/>
          <p:cNvSpPr>
            <a:spLocks noGrp="1"/>
          </p:cNvSpPr>
          <p:nvPr>
            <p:ph type="sldNum" sz="quarter" idx="12"/>
          </p:nvPr>
        </p:nvSpPr>
        <p:spPr bwMode="auto">
          <a:noFill/>
          <a:ln>
            <a:miter lim="800000"/>
            <a:headEnd/>
            <a:tailEnd/>
          </a:ln>
        </p:spPr>
        <p:txBody>
          <a:bodyPr/>
          <a:lstStyle/>
          <a:p>
            <a:fld id="{BE1474B1-2C23-4DD1-A052-9C111C8A70D6}" type="slidenum">
              <a:rPr lang="en-US"/>
              <a:pPr/>
              <a:t>9</a:t>
            </a:fld>
            <a:endParaRPr lang="en-US"/>
          </a:p>
        </p:txBody>
      </p:sp>
    </p:spTree>
    <p:extLst>
      <p:ext uri="{BB962C8B-B14F-4D97-AF65-F5344CB8AC3E}">
        <p14:creationId xmlns:p14="http://schemas.microsoft.com/office/powerpoint/2010/main" val="36772380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32571</TotalTime>
  <Words>3528</Words>
  <Application>Microsoft Macintosh PowerPoint</Application>
  <PresentationFormat>On-screen Show (4:3)</PresentationFormat>
  <Paragraphs>537</Paragraphs>
  <Slides>46</Slides>
  <Notes>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60" baseType="lpstr">
      <vt:lpstr>Calibri</vt:lpstr>
      <vt:lpstr>Cambria Math</vt:lpstr>
      <vt:lpstr>Corbel</vt:lpstr>
      <vt:lpstr>Lucida Sans Unicode</vt:lpstr>
      <vt:lpstr>Monotype Sorts</vt:lpstr>
      <vt:lpstr>ＭＳ Ｐゴシック</vt:lpstr>
      <vt:lpstr>MS Shell Dlg</vt:lpstr>
      <vt:lpstr>Symbol</vt:lpstr>
      <vt:lpstr>Tahoma</vt:lpstr>
      <vt:lpstr>Wingdings</vt:lpstr>
      <vt:lpstr>Wingdings 2</vt:lpstr>
      <vt:lpstr>Arial</vt:lpstr>
      <vt:lpstr>Module</vt:lpstr>
      <vt:lpstr>Equation</vt:lpstr>
      <vt:lpstr>Mining Data Streams  (Part 1)</vt:lpstr>
      <vt:lpstr>New Topic: Infinite Data</vt:lpstr>
      <vt:lpstr>Data Streams</vt:lpstr>
      <vt:lpstr>The Stream Model</vt:lpstr>
      <vt:lpstr>Side note: SGD is a Streaming Alg.</vt:lpstr>
      <vt:lpstr>General Stream Processing Model</vt:lpstr>
      <vt:lpstr>Problems on Data Streams</vt:lpstr>
      <vt:lpstr>Problems on Data Streams</vt:lpstr>
      <vt:lpstr>Applications (1)</vt:lpstr>
      <vt:lpstr>Applications (2)</vt:lpstr>
      <vt:lpstr>Sampling from a Data Stream: Sampling a fixed proportion</vt:lpstr>
      <vt:lpstr>Sampling from a Data Stream</vt:lpstr>
      <vt:lpstr>Sampling a Fixed Proportion</vt:lpstr>
      <vt:lpstr>Problem with Naïve Approach</vt:lpstr>
      <vt:lpstr>Solution: Sample Users</vt:lpstr>
      <vt:lpstr>Generalized Solution</vt:lpstr>
      <vt:lpstr>Sampling from a Data Stream: Sampling a fixed-size sample</vt:lpstr>
      <vt:lpstr>Maintaining a fixed-size sample</vt:lpstr>
      <vt:lpstr>Solution: Fixed Size Sample</vt:lpstr>
      <vt:lpstr>Proof: By Induction</vt:lpstr>
      <vt:lpstr>Proof: By Induction</vt:lpstr>
      <vt:lpstr>Queries over a  (long) Sliding Window</vt:lpstr>
      <vt:lpstr>Sliding Windows</vt:lpstr>
      <vt:lpstr>Sliding Window: 1 Stream</vt:lpstr>
      <vt:lpstr>Counting Bits (1)</vt:lpstr>
      <vt:lpstr>Counting Bits (2)</vt:lpstr>
      <vt:lpstr>An attempt: Simple solution</vt:lpstr>
      <vt:lpstr>DGIM Method</vt:lpstr>
      <vt:lpstr>Idea: Exponential Windows</vt:lpstr>
      <vt:lpstr>What’s Good?</vt:lpstr>
      <vt:lpstr>What’s Not So Good?</vt:lpstr>
      <vt:lpstr>Fixup: DGIM method</vt:lpstr>
      <vt:lpstr>DGIM: Timestamps</vt:lpstr>
      <vt:lpstr>DGIM: Buckets</vt:lpstr>
      <vt:lpstr>Representing a Stream by Buckets</vt:lpstr>
      <vt:lpstr>Example: Bucketized Stream</vt:lpstr>
      <vt:lpstr>Updating Buckets (1)</vt:lpstr>
      <vt:lpstr>Updating Buckets (2)</vt:lpstr>
      <vt:lpstr>Example: Updating Buckets</vt:lpstr>
      <vt:lpstr>How to Query?</vt:lpstr>
      <vt:lpstr>Example: Bucketized Stream</vt:lpstr>
      <vt:lpstr>Error Bound: Proof</vt:lpstr>
      <vt:lpstr>Further Reducing the Error</vt:lpstr>
      <vt:lpstr>Extensions</vt:lpstr>
      <vt:lpstr>Extensions</vt:lpstr>
      <vt:lpstr>Summary</vt:lpstr>
    </vt:vector>
  </TitlesOfParts>
  <Company>Carnegie Mellon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Microsoft Office User</cp:lastModifiedBy>
  <cp:revision>1378</cp:revision>
  <cp:lastPrinted>2011-10-20T04:01:43Z</cp:lastPrinted>
  <dcterms:created xsi:type="dcterms:W3CDTF">2009-06-12T17:14:38Z</dcterms:created>
  <dcterms:modified xsi:type="dcterms:W3CDTF">2016-09-28T15:02:56Z</dcterms:modified>
</cp:coreProperties>
</file>