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68"/>
  </p:notesMasterIdLst>
  <p:sldIdLst>
    <p:sldId id="256" r:id="rId2"/>
    <p:sldId id="291" r:id="rId3"/>
    <p:sldId id="312" r:id="rId4"/>
    <p:sldId id="283" r:id="rId5"/>
    <p:sldId id="258" r:id="rId6"/>
    <p:sldId id="259" r:id="rId7"/>
    <p:sldId id="260" r:id="rId8"/>
    <p:sldId id="295" r:id="rId9"/>
    <p:sldId id="296" r:id="rId10"/>
    <p:sldId id="313" r:id="rId11"/>
    <p:sldId id="314" r:id="rId12"/>
    <p:sldId id="315" r:id="rId13"/>
    <p:sldId id="316" r:id="rId14"/>
    <p:sldId id="317" r:id="rId15"/>
    <p:sldId id="318" r:id="rId16"/>
    <p:sldId id="319" r:id="rId17"/>
    <p:sldId id="320" r:id="rId18"/>
    <p:sldId id="297" r:id="rId19"/>
    <p:sldId id="321" r:id="rId20"/>
    <p:sldId id="322" r:id="rId21"/>
    <p:sldId id="323" r:id="rId22"/>
    <p:sldId id="262" r:id="rId23"/>
    <p:sldId id="261" r:id="rId24"/>
    <p:sldId id="264" r:id="rId25"/>
    <p:sldId id="263" r:id="rId26"/>
    <p:sldId id="265" r:id="rId27"/>
    <p:sldId id="266" r:id="rId28"/>
    <p:sldId id="267" r:id="rId29"/>
    <p:sldId id="268" r:id="rId30"/>
    <p:sldId id="269" r:id="rId31"/>
    <p:sldId id="270" r:id="rId32"/>
    <p:sldId id="288" r:id="rId33"/>
    <p:sldId id="271" r:id="rId34"/>
    <p:sldId id="272" r:id="rId35"/>
    <p:sldId id="273" r:id="rId36"/>
    <p:sldId id="275" r:id="rId37"/>
    <p:sldId id="301" r:id="rId38"/>
    <p:sldId id="302" r:id="rId39"/>
    <p:sldId id="300" r:id="rId40"/>
    <p:sldId id="303" r:id="rId41"/>
    <p:sldId id="304" r:id="rId42"/>
    <p:sldId id="305" r:id="rId43"/>
    <p:sldId id="306" r:id="rId44"/>
    <p:sldId id="324" r:id="rId45"/>
    <p:sldId id="325" r:id="rId46"/>
    <p:sldId id="326" r:id="rId47"/>
    <p:sldId id="327" r:id="rId48"/>
    <p:sldId id="328" r:id="rId49"/>
    <p:sldId id="329" r:id="rId50"/>
    <p:sldId id="330" r:id="rId51"/>
    <p:sldId id="331" r:id="rId52"/>
    <p:sldId id="332" r:id="rId53"/>
    <p:sldId id="333" r:id="rId54"/>
    <p:sldId id="334" r:id="rId55"/>
    <p:sldId id="335" r:id="rId56"/>
    <p:sldId id="336" r:id="rId57"/>
    <p:sldId id="337" r:id="rId58"/>
    <p:sldId id="338" r:id="rId59"/>
    <p:sldId id="339" r:id="rId60"/>
    <p:sldId id="340" r:id="rId61"/>
    <p:sldId id="341" r:id="rId62"/>
    <p:sldId id="342" r:id="rId63"/>
    <p:sldId id="343" r:id="rId64"/>
    <p:sldId id="310" r:id="rId65"/>
    <p:sldId id="344" r:id="rId66"/>
    <p:sldId id="311" r:id="rId6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0066"/>
    <a:srgbClr val="00CCFF"/>
    <a:srgbClr val="FF0000"/>
    <a:srgbClr val="339966"/>
    <a:srgbClr val="CCFFFF"/>
    <a:srgbClr val="00CC00"/>
    <a:srgbClr val="00FFFF"/>
    <a:srgbClr val="99CCFF"/>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00" autoAdjust="0"/>
    <p:restoredTop sz="87455" autoAdjust="0"/>
  </p:normalViewPr>
  <p:slideViewPr>
    <p:cSldViewPr>
      <p:cViewPr varScale="1">
        <p:scale>
          <a:sx n="64" d="100"/>
          <a:sy n="64" d="100"/>
        </p:scale>
        <p:origin x="-828" y="-90"/>
      </p:cViewPr>
      <p:guideLst>
        <p:guide orient="horz" pos="2160"/>
        <p:guide pos="2880"/>
      </p:guideLst>
    </p:cSldViewPr>
  </p:slideViewPr>
  <p:outlineViewPr>
    <p:cViewPr>
      <p:scale>
        <a:sx n="33" d="100"/>
        <a:sy n="33" d="100"/>
      </p:scale>
      <p:origin x="0" y="118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34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34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34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单击此处编辑母版文本样式</a:t>
            </a:r>
          </a:p>
          <a:p>
            <a:pPr lvl="1"/>
            <a:r>
              <a:rPr lang="en-US" smtClean="0"/>
              <a:t>第二级</a:t>
            </a:r>
          </a:p>
          <a:p>
            <a:pPr lvl="2"/>
            <a:r>
              <a:rPr lang="en-US" smtClean="0"/>
              <a:t>第三级</a:t>
            </a:r>
          </a:p>
          <a:p>
            <a:pPr lvl="3"/>
            <a:r>
              <a:rPr lang="en-US" smtClean="0"/>
              <a:t>第四级</a:t>
            </a:r>
          </a:p>
          <a:p>
            <a:pPr lvl="4"/>
            <a:r>
              <a:rPr lang="en-US" smtClean="0"/>
              <a:t>第五级</a:t>
            </a:r>
          </a:p>
        </p:txBody>
      </p:sp>
      <p:sp>
        <p:nvSpPr>
          <p:cNvPr id="134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34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CA8B8DC-0AB8-41E4-901F-BDF168660745}" type="slidenum">
              <a:rPr lang="en-US"/>
              <a:pPr/>
              <a:t>‹#›</a:t>
            </a:fld>
            <a:endParaRPr lang="en-US"/>
          </a:p>
        </p:txBody>
      </p:sp>
    </p:spTree>
    <p:extLst>
      <p:ext uri="{BB962C8B-B14F-4D97-AF65-F5344CB8AC3E}">
        <p14:creationId xmlns:p14="http://schemas.microsoft.com/office/powerpoint/2010/main" val="169903730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A8B8DC-0AB8-41E4-901F-BDF168660745}"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correct approach is to keep</a:t>
            </a:r>
            <a:r>
              <a:rPr lang="en-US" baseline="0" dirty="0" smtClean="0"/>
              <a:t> </a:t>
            </a:r>
            <a:r>
              <a:rPr lang="en-US" baseline="0" dirty="0" err="1" smtClean="0"/>
              <a:t>topk</a:t>
            </a:r>
            <a:r>
              <a:rPr lang="en-US" baseline="0" dirty="0" smtClean="0"/>
              <a:t> paths for each j and j0 pair at each state. Where j0 is the first matching time of a path and j is the current matching time. If we do this, we end up storing O of w^2k paths each state. Because both j and j0 is bounded by w. Yet, the result can still be improved. </a:t>
            </a:r>
          </a:p>
          <a:p>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 idea is simple, because newer path gets expired later. So we pick paths in starting time reverse order, let’s assume at j*, we have k paths starting from j* or later. This makes sure we always have k paths in a future time. Then for each starting time older than j*, we only keep those paths that will make into </a:t>
            </a:r>
            <a:r>
              <a:rPr lang="en-US" baseline="0" dirty="0" err="1" smtClean="0"/>
              <a:t>topk</a:t>
            </a:r>
            <a:r>
              <a:rPr lang="en-US" baseline="0" dirty="0" smtClean="0"/>
              <a:t> in addition to the paths we already have. This approach makes the expected number of paths kept at each state to be O of </a:t>
            </a:r>
            <a:r>
              <a:rPr lang="en-US" baseline="0" dirty="0" err="1" smtClean="0"/>
              <a:t>kwlogw</a:t>
            </a:r>
            <a:r>
              <a:rPr lang="en-US" baseline="0" dirty="0" smtClean="0"/>
              <a:t>. We formally prove it in the paper using harmonic series.  </a:t>
            </a:r>
            <a:endParaRPr lang="en-US" dirty="0" smtClean="0"/>
          </a:p>
          <a:p>
            <a:endParaRPr lang="en-US" baseline="0" dirty="0" smtClean="0"/>
          </a:p>
          <a:p>
            <a:r>
              <a:rPr lang="en-US" baseline="0" dirty="0" smtClean="0"/>
              <a:t> </a:t>
            </a:r>
          </a:p>
          <a:p>
            <a:r>
              <a:rPr lang="en-US" baseline="0" dirty="0" smtClean="0"/>
              <a:t>The intuition is that paths with newer first matching time j0 gets expired later, so we first keep the newest top-k to make sure we will always have enough k paths in the future. So consider first matching time j0 in reverse order, assume at j* we have top-k paths with starting time from j* or later. </a:t>
            </a:r>
            <a:endParaRPr lang="en-US" dirty="0"/>
          </a:p>
        </p:txBody>
      </p:sp>
      <p:sp>
        <p:nvSpPr>
          <p:cNvPr id="4" name="Slide Number Placeholder 3"/>
          <p:cNvSpPr>
            <a:spLocks noGrp="1"/>
          </p:cNvSpPr>
          <p:nvPr>
            <p:ph type="sldNum" sz="quarter" idx="10"/>
          </p:nvPr>
        </p:nvSpPr>
        <p:spPr/>
        <p:txBody>
          <a:bodyPr/>
          <a:lstStyle/>
          <a:p>
            <a:fld id="{4CA8B8DC-0AB8-41E4-901F-BDF168660745}" type="slidenum">
              <a:rPr lang="en-US" smtClean="0"/>
              <a:pPr/>
              <a:t>42</a:t>
            </a:fld>
            <a:endParaRPr lang="en-US"/>
          </a:p>
        </p:txBody>
      </p:sp>
    </p:spTree>
    <p:extLst>
      <p:ext uri="{BB962C8B-B14F-4D97-AF65-F5344CB8AC3E}">
        <p14:creationId xmlns:p14="http://schemas.microsoft.com/office/powerpoint/2010/main" val="2615384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a:t>
            </a:r>
            <a:r>
              <a:rPr lang="en-US" baseline="0" dirty="0" smtClean="0"/>
              <a:t> </a:t>
            </a:r>
            <a:r>
              <a:rPr lang="en-US" dirty="0" smtClean="0"/>
              <a:t>an</a:t>
            </a:r>
            <a:r>
              <a:rPr lang="en-US" baseline="0" dirty="0" smtClean="0"/>
              <a:t> example.</a:t>
            </a:r>
          </a:p>
          <a:p>
            <a:r>
              <a:rPr lang="en-US" dirty="0" smtClean="0"/>
              <a:t>r</a:t>
            </a:r>
            <a:r>
              <a:rPr lang="en-US" baseline="0" dirty="0" smtClean="0"/>
              <a:t> is an extended regular expression with surrounded negations S1 S2 S3, which means s1 s2 s3 are forbidden </a:t>
            </a:r>
            <a:r>
              <a:rPr lang="en-US" baseline="0" dirty="0" err="1" smtClean="0"/>
              <a:t>betweeen</a:t>
            </a:r>
            <a:r>
              <a:rPr lang="en-US" baseline="0" dirty="0" smtClean="0"/>
              <a:t> m and n. We create a state n for these three neighboring negations. In addition to the other path info we had before, we keep an error level distribution vector \delta at state n. Let me explain how to use \delta. </a:t>
            </a:r>
          </a:p>
          <a:p>
            <a:pPr marL="228600" indent="-228600">
              <a:buAutoNum type="arabicPeriod"/>
            </a:pPr>
            <a:r>
              <a:rPr lang="en-US" baseline="0" dirty="0" smtClean="0"/>
              <a:t>Moving into state n, we initialize delta to be a 0 vector, we know the current error level is e(o[j],M), we update the corresponding element of \delta to be the </a:t>
            </a:r>
            <a:r>
              <a:rPr lang="en-US" baseline="0" dirty="0" err="1" smtClean="0"/>
              <a:t>prob</a:t>
            </a:r>
            <a:r>
              <a:rPr lang="en-US" baseline="0" dirty="0" smtClean="0"/>
              <a:t> of this path. </a:t>
            </a:r>
            <a:r>
              <a:rPr lang="en-US" baseline="0" dirty="0" err="1" smtClean="0"/>
              <a:t>Rember</a:t>
            </a:r>
            <a:r>
              <a:rPr lang="en-US" baseline="0" dirty="0" smtClean="0"/>
              <a:t> \delta is the </a:t>
            </a:r>
            <a:r>
              <a:rPr lang="en-US" baseline="0" dirty="0" err="1" smtClean="0"/>
              <a:t>erorr</a:t>
            </a:r>
            <a:r>
              <a:rPr lang="en-US" baseline="0" dirty="0" smtClean="0"/>
              <a:t> level distribution vector</a:t>
            </a:r>
          </a:p>
          <a:p>
            <a:pPr marL="228600" indent="-228600">
              <a:buAutoNum type="arabicPeriod"/>
            </a:pPr>
            <a:r>
              <a:rPr lang="en-US" baseline="0" dirty="0" smtClean="0"/>
              <a:t>At state n: we evolve \delta for each letter in the stream. First multiply transition matrix P, then setting the elements in delta which corresponds to matching of negation characters to be 0. These elements are \delta e(o[j],</a:t>
            </a:r>
            <a:r>
              <a:rPr lang="en-US" baseline="0" dirty="0" err="1" smtClean="0"/>
              <a:t>si</a:t>
            </a:r>
            <a:r>
              <a:rPr lang="en-US" baseline="0" dirty="0" smtClean="0"/>
              <a:t>). At last, we update the </a:t>
            </a:r>
            <a:r>
              <a:rPr lang="en-US" baseline="0" dirty="0" err="1" smtClean="0"/>
              <a:t>prob</a:t>
            </a:r>
            <a:r>
              <a:rPr lang="en-US" baseline="0" dirty="0" smtClean="0"/>
              <a:t> of this path to be the summation of  elements in \delta</a:t>
            </a:r>
          </a:p>
          <a:p>
            <a:pPr marL="228600" indent="-228600">
              <a:buAutoNum type="arabicPeriod"/>
            </a:pPr>
            <a:r>
              <a:rPr lang="en-US" baseline="0" dirty="0" smtClean="0"/>
              <a:t>When moving out of state n, we pick the element in \delta that corresponds to matching </a:t>
            </a:r>
            <a:r>
              <a:rPr lang="en-US" baseline="0" dirty="0" err="1" smtClean="0"/>
              <a:t>captal</a:t>
            </a:r>
            <a:r>
              <a:rPr lang="en-US" baseline="0" dirty="0" smtClean="0"/>
              <a:t> N and make it the </a:t>
            </a:r>
            <a:r>
              <a:rPr lang="en-US" baseline="0" dirty="0" err="1" smtClean="0"/>
              <a:t>prob</a:t>
            </a:r>
            <a:r>
              <a:rPr lang="en-US" baseline="0" dirty="0" smtClean="0"/>
              <a:t> of the path.</a:t>
            </a:r>
            <a:endParaRPr lang="en-US" dirty="0"/>
          </a:p>
        </p:txBody>
      </p:sp>
      <p:sp>
        <p:nvSpPr>
          <p:cNvPr id="4" name="Slide Number Placeholder 3"/>
          <p:cNvSpPr>
            <a:spLocks noGrp="1"/>
          </p:cNvSpPr>
          <p:nvPr>
            <p:ph type="sldNum" sz="quarter" idx="10"/>
          </p:nvPr>
        </p:nvSpPr>
        <p:spPr/>
        <p:txBody>
          <a:bodyPr/>
          <a:lstStyle/>
          <a:p>
            <a:fld id="{4CA8B8DC-0AB8-41E4-901F-BDF168660745}" type="slidenum">
              <a:rPr lang="en-US" smtClean="0"/>
              <a:pPr/>
              <a:t>43</a:t>
            </a:fld>
            <a:endParaRPr lang="en-US"/>
          </a:p>
        </p:txBody>
      </p:sp>
    </p:spTree>
    <p:extLst>
      <p:ext uri="{BB962C8B-B14F-4D97-AF65-F5344CB8AC3E}">
        <p14:creationId xmlns:p14="http://schemas.microsoft.com/office/powerpoint/2010/main" val="3556503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56D61-A9C7-4925-A451-0AF5AF70C645}" type="slidenum">
              <a:rPr lang="en-US" smtClean="0"/>
              <a:pPr/>
              <a:t>47</a:t>
            </a:fld>
            <a:endParaRPr lang="en-US"/>
          </a:p>
        </p:txBody>
      </p:sp>
    </p:spTree>
    <p:extLst>
      <p:ext uri="{BB962C8B-B14F-4D97-AF65-F5344CB8AC3E}">
        <p14:creationId xmlns:p14="http://schemas.microsoft.com/office/powerpoint/2010/main" val="3623496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56D61-A9C7-4925-A451-0AF5AF70C645}" type="slidenum">
              <a:rPr lang="en-US" smtClean="0"/>
              <a:pPr/>
              <a:t>48</a:t>
            </a:fld>
            <a:endParaRPr lang="en-US"/>
          </a:p>
        </p:txBody>
      </p:sp>
    </p:spTree>
    <p:extLst>
      <p:ext uri="{BB962C8B-B14F-4D97-AF65-F5344CB8AC3E}">
        <p14:creationId xmlns:p14="http://schemas.microsoft.com/office/powerpoint/2010/main" val="228891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56D61-A9C7-4925-A451-0AF5AF70C645}" type="slidenum">
              <a:rPr lang="en-US" smtClean="0"/>
              <a:pPr/>
              <a:t>49</a:t>
            </a:fld>
            <a:endParaRPr lang="en-US"/>
          </a:p>
        </p:txBody>
      </p:sp>
    </p:spTree>
    <p:extLst>
      <p:ext uri="{BB962C8B-B14F-4D97-AF65-F5344CB8AC3E}">
        <p14:creationId xmlns:p14="http://schemas.microsoft.com/office/powerpoint/2010/main" val="1982062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56D61-A9C7-4925-A451-0AF5AF70C645}" type="slidenum">
              <a:rPr lang="en-US" smtClean="0"/>
              <a:pPr/>
              <a:t>52</a:t>
            </a:fld>
            <a:endParaRPr lang="en-US"/>
          </a:p>
        </p:txBody>
      </p:sp>
    </p:spTree>
    <p:extLst>
      <p:ext uri="{BB962C8B-B14F-4D97-AF65-F5344CB8AC3E}">
        <p14:creationId xmlns:p14="http://schemas.microsoft.com/office/powerpoint/2010/main" val="2838542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56D61-A9C7-4925-A451-0AF5AF70C645}" type="slidenum">
              <a:rPr lang="en-US" smtClean="0"/>
              <a:pPr/>
              <a:t>53</a:t>
            </a:fld>
            <a:endParaRPr lang="en-US"/>
          </a:p>
        </p:txBody>
      </p:sp>
    </p:spTree>
    <p:extLst>
      <p:ext uri="{BB962C8B-B14F-4D97-AF65-F5344CB8AC3E}">
        <p14:creationId xmlns:p14="http://schemas.microsoft.com/office/powerpoint/2010/main" val="3187931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56D61-A9C7-4925-A451-0AF5AF70C645}" type="slidenum">
              <a:rPr lang="en-US" smtClean="0"/>
              <a:pPr/>
              <a:t>54</a:t>
            </a:fld>
            <a:endParaRPr lang="en-US"/>
          </a:p>
        </p:txBody>
      </p:sp>
    </p:spTree>
    <p:extLst>
      <p:ext uri="{BB962C8B-B14F-4D97-AF65-F5344CB8AC3E}">
        <p14:creationId xmlns:p14="http://schemas.microsoft.com/office/powerpoint/2010/main" val="2385711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56D61-A9C7-4925-A451-0AF5AF70C645}" type="slidenum">
              <a:rPr lang="en-US" smtClean="0"/>
              <a:pPr/>
              <a:t>55</a:t>
            </a:fld>
            <a:endParaRPr lang="en-US"/>
          </a:p>
        </p:txBody>
      </p:sp>
    </p:spTree>
    <p:extLst>
      <p:ext uri="{BB962C8B-B14F-4D97-AF65-F5344CB8AC3E}">
        <p14:creationId xmlns:p14="http://schemas.microsoft.com/office/powerpoint/2010/main" val="1176944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56D61-A9C7-4925-A451-0AF5AF70C645}" type="slidenum">
              <a:rPr lang="en-US" smtClean="0"/>
              <a:pPr/>
              <a:t>56</a:t>
            </a:fld>
            <a:endParaRPr lang="en-US"/>
          </a:p>
        </p:txBody>
      </p:sp>
    </p:spTree>
    <p:extLst>
      <p:ext uri="{BB962C8B-B14F-4D97-AF65-F5344CB8AC3E}">
        <p14:creationId xmlns:p14="http://schemas.microsoft.com/office/powerpoint/2010/main" val="4218400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Arial" charset="0"/>
              </a:rPr>
              <a:t>Lets see an example, ECG M of heart disease. As</a:t>
            </a:r>
            <a:r>
              <a:rPr lang="en-US" sz="1200" kern="1200" baseline="0" dirty="0" smtClean="0">
                <a:solidFill>
                  <a:schemeClr val="tx1"/>
                </a:solidFill>
                <a:effectLst/>
                <a:latin typeface="Arial" charset="0"/>
                <a:ea typeface="+mn-ea"/>
                <a:cs typeface="Arial" charset="0"/>
              </a:rPr>
              <a:t> we can tell, t</a:t>
            </a:r>
            <a:r>
              <a:rPr lang="en-US" sz="1200" kern="1200" dirty="0" smtClean="0">
                <a:solidFill>
                  <a:schemeClr val="tx1"/>
                </a:solidFill>
                <a:effectLst/>
                <a:latin typeface="Arial" charset="0"/>
                <a:ea typeface="+mn-ea"/>
                <a:cs typeface="Arial" charset="0"/>
              </a:rPr>
              <a:t>his is</a:t>
            </a:r>
            <a:r>
              <a:rPr lang="en-US" sz="1200" kern="1200" baseline="0" dirty="0" smtClean="0">
                <a:solidFill>
                  <a:schemeClr val="tx1"/>
                </a:solidFill>
                <a:effectLst/>
                <a:latin typeface="Arial" charset="0"/>
                <a:ea typeface="+mn-ea"/>
                <a:cs typeface="Arial" charset="0"/>
              </a:rPr>
              <a:t> a very noisy ECG piece from a real dataset. </a:t>
            </a:r>
          </a:p>
          <a:p>
            <a:r>
              <a:rPr lang="en-US" sz="1200" kern="1200" baseline="0" dirty="0" smtClean="0">
                <a:solidFill>
                  <a:schemeClr val="tx1"/>
                </a:solidFill>
                <a:effectLst/>
                <a:latin typeface="Arial" charset="0"/>
                <a:ea typeface="+mn-ea"/>
                <a:cs typeface="Arial" charset="0"/>
              </a:rPr>
              <a:t>The second figure is the ECG pattern of Atrial Flutter, one kind of abnormal heartbeat. So a doctor might be interested in monitoring this AF pattern on a patient in real time.</a:t>
            </a:r>
            <a:endParaRPr lang="en-US" sz="1200" kern="1200" dirty="0" smtClean="0">
              <a:solidFill>
                <a:schemeClr val="tx1"/>
              </a:solidFill>
              <a:effectLst/>
              <a:latin typeface="Arial" charset="0"/>
              <a:ea typeface="+mn-ea"/>
              <a:cs typeface="Arial" charset="0"/>
            </a:endParaRPr>
          </a:p>
          <a:p>
            <a:r>
              <a:rPr lang="en-US" sz="1200" kern="1200" dirty="0" smtClean="0">
                <a:solidFill>
                  <a:schemeClr val="tx1"/>
                </a:solidFill>
                <a:effectLst/>
                <a:latin typeface="Arial" charset="0"/>
                <a:ea typeface="+mn-ea"/>
                <a:cs typeface="Arial" charset="0"/>
              </a:rPr>
              <a:t>One way to d</a:t>
            </a:r>
            <a:r>
              <a:rPr lang="en-US" sz="1200" kern="1200" baseline="0" dirty="0" smtClean="0">
                <a:solidFill>
                  <a:schemeClr val="tx1"/>
                </a:solidFill>
                <a:effectLst/>
                <a:latin typeface="Arial" charset="0"/>
                <a:ea typeface="+mn-ea"/>
                <a:cs typeface="Arial" charset="0"/>
              </a:rPr>
              <a:t>o the matching is to discretize the stream into several integer levels for example 7 levels from 0 to 6. Then the AF pattern can be expressed using such a regular expression. The work is to match such a regular expression pattern over a noisy integer stream.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Arial" charset="0"/>
              </a:rPr>
              <a:t>The author</a:t>
            </a:r>
            <a:r>
              <a:rPr lang="en-US" sz="1200" kern="1200" baseline="0" dirty="0" smtClean="0">
                <a:solidFill>
                  <a:schemeClr val="tx1"/>
                </a:solidFill>
                <a:effectLst/>
                <a:latin typeface="Arial" charset="0"/>
                <a:ea typeface="+mn-ea"/>
                <a:cs typeface="Arial" charset="0"/>
              </a:rPr>
              <a:t> of this dataset mentioned that the </a:t>
            </a:r>
            <a:r>
              <a:rPr lang="en-US" sz="1200" kern="1200" dirty="0" smtClean="0">
                <a:solidFill>
                  <a:schemeClr val="tx1"/>
                </a:solidFill>
                <a:effectLst/>
                <a:latin typeface="Arial" charset="0"/>
                <a:ea typeface="+mn-ea"/>
                <a:cs typeface="Arial" charset="0"/>
              </a:rPr>
              <a:t>major noise sources of ECG include baseline drift and muscle tremor.</a:t>
            </a:r>
            <a:r>
              <a:rPr lang="en-US" sz="1200" kern="1200" baseline="0" dirty="0" smtClean="0">
                <a:solidFill>
                  <a:schemeClr val="tx1"/>
                </a:solidFill>
                <a:effectLst/>
                <a:latin typeface="Arial" charset="0"/>
                <a:ea typeface="+mn-ea"/>
                <a:cs typeface="Arial" charset="0"/>
              </a:rPr>
              <a:t> B</a:t>
            </a:r>
            <a:r>
              <a:rPr lang="en-US" sz="1200" kern="1200" dirty="0" smtClean="0">
                <a:solidFill>
                  <a:schemeClr val="tx1"/>
                </a:solidFill>
                <a:effectLst/>
                <a:latin typeface="Arial" charset="0"/>
                <a:ea typeface="+mn-ea"/>
                <a:cs typeface="Arial" charset="0"/>
              </a:rPr>
              <a:t>oth of which create local positive correlation of noise. </a:t>
            </a:r>
            <a:endParaRPr lang="en-US" sz="1200" kern="1200" baseline="0" dirty="0" smtClean="0">
              <a:solidFill>
                <a:schemeClr val="tx1"/>
              </a:solidFill>
              <a:effectLst/>
              <a:latin typeface="Arial" charset="0"/>
              <a:ea typeface="+mn-ea"/>
              <a:cs typeface="Arial" charset="0"/>
            </a:endParaRPr>
          </a:p>
          <a:p>
            <a:r>
              <a:rPr lang="en-US" sz="1200" kern="1200" baseline="0" dirty="0" smtClean="0">
                <a:solidFill>
                  <a:schemeClr val="tx1"/>
                </a:solidFill>
                <a:effectLst/>
                <a:latin typeface="Arial" charset="0"/>
                <a:ea typeface="+mn-ea"/>
                <a:cs typeface="Arial" charset="0"/>
              </a:rPr>
              <a:t>Given this example. It’s not hard to tell that we will need two parts to solve this matching problem, the first one is a good noise/error measurement model and the second one is an efficient and effective matching algorithm that produces probabilities of matching.</a:t>
            </a:r>
          </a:p>
          <a:p>
            <a:endParaRPr lang="en-US" sz="1200" kern="1200" dirty="0" smtClean="0">
              <a:solidFill>
                <a:schemeClr val="tx1"/>
              </a:solidFill>
              <a:effectLst/>
              <a:latin typeface="Arial" charset="0"/>
              <a:ea typeface="+mn-ea"/>
              <a:cs typeface="Arial"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Event pattern matching is sensitive to the noise or uncertainty in data.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Arial" charset="0"/>
              </a:rPr>
              <a:t>map the observed data or events to characters in some alphabet, and then resort to regular expression matching [19, 1, 27] for finding patterns in a dynamically growing string that corresponds to the original stream. Clearly, if some crucial characters in the sequence are different from what they should be due to noise or incompleteness, an exact regular expression matching will fail to find the pattern.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mn-ea"/>
              <a:cs typeface="Arial"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Arial" charset="0"/>
              </a:rPr>
              <a:t>Major</a:t>
            </a:r>
            <a:r>
              <a:rPr lang="en-US" sz="1200" kern="1200" baseline="0" dirty="0" smtClean="0">
                <a:solidFill>
                  <a:schemeClr val="tx1"/>
                </a:solidFill>
                <a:effectLst/>
                <a:latin typeface="Arial" charset="0"/>
                <a:ea typeface="+mn-ea"/>
                <a:cs typeface="Arial" charset="0"/>
              </a:rPr>
              <a:t> noise source of ECG include baseline drift and muscle tremor, both of which create local positive correlation of noise. Which can be naturally represented by Markov Chain Error Model</a:t>
            </a:r>
            <a:endParaRPr lang="en-US" sz="1200" kern="1200" dirty="0" smtClean="0">
              <a:solidFill>
                <a:schemeClr val="tx1"/>
              </a:solidFill>
              <a:effectLst/>
              <a:latin typeface="Arial" charset="0"/>
              <a:ea typeface="+mn-ea"/>
              <a:cs typeface="Arial"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mn-ea"/>
              <a:cs typeface="Arial" charset="0"/>
            </a:endParaRPr>
          </a:p>
          <a:p>
            <a:r>
              <a:rPr lang="en-US" sz="1200" kern="1200" dirty="0" smtClean="0">
                <a:solidFill>
                  <a:schemeClr val="tx1"/>
                </a:solidFill>
                <a:effectLst/>
                <a:latin typeface="Arial" charset="0"/>
                <a:ea typeface="+mn-ea"/>
                <a:cs typeface="Arial" charset="0"/>
              </a:rPr>
              <a:t>Two abnormal ECG patterns [30] and an actual ECG piece with noise. (a) Atrial Flutter (AF). It has a signature "</a:t>
            </a:r>
            <a:r>
              <a:rPr lang="en-US" sz="1200" kern="1200" dirty="0" err="1" smtClean="0">
                <a:solidFill>
                  <a:schemeClr val="tx1"/>
                </a:solidFill>
                <a:effectLst/>
                <a:latin typeface="Arial" charset="0"/>
                <a:ea typeface="+mn-ea"/>
                <a:cs typeface="Arial" charset="0"/>
              </a:rPr>
              <a:t>sawtooth</a:t>
            </a:r>
            <a:r>
              <a:rPr lang="en-US" sz="1200" kern="1200" dirty="0" smtClean="0">
                <a:solidFill>
                  <a:schemeClr val="tx1"/>
                </a:solidFill>
                <a:effectLst/>
                <a:latin typeface="Arial" charset="0"/>
                <a:ea typeface="+mn-ea"/>
                <a:cs typeface="Arial" charset="0"/>
              </a:rPr>
              <a:t>" pattern, showing many </a:t>
            </a:r>
            <a:r>
              <a:rPr lang="en-US" sz="1200" kern="1200" dirty="0" err="1" smtClean="0">
                <a:solidFill>
                  <a:schemeClr val="tx1"/>
                </a:solidFill>
                <a:effectLst/>
                <a:latin typeface="Arial" charset="0"/>
                <a:ea typeface="+mn-ea"/>
                <a:cs typeface="Arial" charset="0"/>
              </a:rPr>
              <a:t>sawtooth</a:t>
            </a:r>
            <a:r>
              <a:rPr lang="en-US" sz="1200" kern="1200" dirty="0" smtClean="0">
                <a:solidFill>
                  <a:schemeClr val="tx1"/>
                </a:solidFill>
                <a:effectLst/>
                <a:latin typeface="Arial" charset="0"/>
                <a:ea typeface="+mn-ea"/>
                <a:cs typeface="Arial" charset="0"/>
              </a:rPr>
              <a:t>-like waves between two peaks. (b) Premature Ventricular Contraction (PVC). The arrows indicate two different kinds of abnormal shapes. (c) A noisy ECG piece from a real dataset.</a:t>
            </a:r>
          </a:p>
        </p:txBody>
      </p:sp>
      <p:sp>
        <p:nvSpPr>
          <p:cNvPr id="4" name="Slide Number Placeholder 3"/>
          <p:cNvSpPr>
            <a:spLocks noGrp="1"/>
          </p:cNvSpPr>
          <p:nvPr>
            <p:ph type="sldNum" sz="quarter" idx="10"/>
          </p:nvPr>
        </p:nvSpPr>
        <p:spPr/>
        <p:txBody>
          <a:bodyPr/>
          <a:lstStyle/>
          <a:p>
            <a:fld id="{4CA8B8DC-0AB8-41E4-901F-BDF168660745}" type="slidenum">
              <a:rPr lang="en-US" smtClean="0"/>
              <a:pPr/>
              <a:t>8</a:t>
            </a:fld>
            <a:endParaRPr lang="en-US"/>
          </a:p>
        </p:txBody>
      </p:sp>
    </p:spTree>
    <p:extLst>
      <p:ext uri="{BB962C8B-B14F-4D97-AF65-F5344CB8AC3E}">
        <p14:creationId xmlns:p14="http://schemas.microsoft.com/office/powerpoint/2010/main" val="15636755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56D61-A9C7-4925-A451-0AF5AF70C645}" type="slidenum">
              <a:rPr lang="en-US" smtClean="0"/>
              <a:pPr/>
              <a:t>57</a:t>
            </a:fld>
            <a:endParaRPr lang="en-US"/>
          </a:p>
        </p:txBody>
      </p:sp>
    </p:spTree>
    <p:extLst>
      <p:ext uri="{BB962C8B-B14F-4D97-AF65-F5344CB8AC3E}">
        <p14:creationId xmlns:p14="http://schemas.microsoft.com/office/powerpoint/2010/main" val="38690683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56D61-A9C7-4925-A451-0AF5AF70C645}" type="slidenum">
              <a:rPr lang="en-US" smtClean="0"/>
              <a:pPr/>
              <a:t>58</a:t>
            </a:fld>
            <a:endParaRPr lang="en-US"/>
          </a:p>
        </p:txBody>
      </p:sp>
    </p:spTree>
    <p:extLst>
      <p:ext uri="{BB962C8B-B14F-4D97-AF65-F5344CB8AC3E}">
        <p14:creationId xmlns:p14="http://schemas.microsoft.com/office/powerpoint/2010/main" val="20305784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56D61-A9C7-4925-A451-0AF5AF70C645}" type="slidenum">
              <a:rPr lang="en-US" smtClean="0"/>
              <a:pPr/>
              <a:t>59</a:t>
            </a:fld>
            <a:endParaRPr lang="en-US"/>
          </a:p>
        </p:txBody>
      </p:sp>
    </p:spTree>
    <p:extLst>
      <p:ext uri="{BB962C8B-B14F-4D97-AF65-F5344CB8AC3E}">
        <p14:creationId xmlns:p14="http://schemas.microsoft.com/office/powerpoint/2010/main" val="29697397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56D61-A9C7-4925-A451-0AF5AF70C645}" type="slidenum">
              <a:rPr lang="en-US" smtClean="0"/>
              <a:pPr/>
              <a:t>60</a:t>
            </a:fld>
            <a:endParaRPr lang="en-US"/>
          </a:p>
        </p:txBody>
      </p:sp>
    </p:spTree>
    <p:extLst>
      <p:ext uri="{BB962C8B-B14F-4D97-AF65-F5344CB8AC3E}">
        <p14:creationId xmlns:p14="http://schemas.microsoft.com/office/powerpoint/2010/main" val="24784620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56D61-A9C7-4925-A451-0AF5AF70C645}" type="slidenum">
              <a:rPr lang="en-US" smtClean="0"/>
              <a:pPr/>
              <a:t>61</a:t>
            </a:fld>
            <a:endParaRPr lang="en-US"/>
          </a:p>
        </p:txBody>
      </p:sp>
    </p:spTree>
    <p:extLst>
      <p:ext uri="{BB962C8B-B14F-4D97-AF65-F5344CB8AC3E}">
        <p14:creationId xmlns:p14="http://schemas.microsoft.com/office/powerpoint/2010/main" val="4872826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56D61-A9C7-4925-A451-0AF5AF70C645}" type="slidenum">
              <a:rPr lang="en-US" smtClean="0"/>
              <a:pPr/>
              <a:t>62</a:t>
            </a:fld>
            <a:endParaRPr lang="en-US"/>
          </a:p>
        </p:txBody>
      </p:sp>
    </p:spTree>
    <p:extLst>
      <p:ext uri="{BB962C8B-B14F-4D97-AF65-F5344CB8AC3E}">
        <p14:creationId xmlns:p14="http://schemas.microsoft.com/office/powerpoint/2010/main" val="19763770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56D61-A9C7-4925-A451-0AF5AF70C645}" type="slidenum">
              <a:rPr lang="en-US" smtClean="0"/>
              <a:pPr/>
              <a:t>63</a:t>
            </a:fld>
            <a:endParaRPr lang="en-US"/>
          </a:p>
        </p:txBody>
      </p:sp>
    </p:spTree>
    <p:extLst>
      <p:ext uri="{BB962C8B-B14F-4D97-AF65-F5344CB8AC3E}">
        <p14:creationId xmlns:p14="http://schemas.microsoft.com/office/powerpoint/2010/main" val="1182686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Arial" charset="0"/>
                  </a:rPr>
                  <a:t>This</a:t>
                </a:r>
                <a:r>
                  <a:rPr lang="en-US" sz="1200" kern="1200" baseline="0" dirty="0" smtClean="0">
                    <a:solidFill>
                      <a:schemeClr val="tx1"/>
                    </a:solidFill>
                    <a:effectLst/>
                    <a:latin typeface="Arial" charset="0"/>
                    <a:ea typeface="+mn-ea"/>
                    <a:cs typeface="Arial" charset="0"/>
                  </a:rPr>
                  <a:t> is another example. I</a:t>
                </a:r>
                <a:r>
                  <a:rPr lang="en-US" sz="1200" kern="1200" dirty="0" smtClean="0">
                    <a:solidFill>
                      <a:schemeClr val="tx1"/>
                    </a:solidFill>
                    <a:effectLst/>
                    <a:latin typeface="Arial" charset="0"/>
                    <a:ea typeface="+mn-ea"/>
                    <a:cs typeface="Arial" charset="0"/>
                  </a:rPr>
                  <a:t>n a shopping mall, customers’ locations (estimated from their smartphones’ GPS or </a:t>
                </a:r>
                <a:r>
                  <a:rPr lang="en-US" sz="1200" kern="1200" dirty="0" err="1" smtClean="0">
                    <a:solidFill>
                      <a:schemeClr val="tx1"/>
                    </a:solidFill>
                    <a:effectLst/>
                    <a:latin typeface="Arial" charset="0"/>
                    <a:ea typeface="+mn-ea"/>
                    <a:cs typeface="Arial" charset="0"/>
                  </a:rPr>
                  <a:t>WiFi</a:t>
                </a:r>
                <a:r>
                  <a:rPr lang="en-US" sz="1200" kern="1200" dirty="0" smtClean="0">
                    <a:solidFill>
                      <a:schemeClr val="tx1"/>
                    </a:solidFill>
                    <a:effectLst/>
                    <a:latin typeface="Arial" charset="0"/>
                    <a:ea typeface="+mn-ea"/>
                    <a:cs typeface="Arial" charset="0"/>
                  </a:rPr>
                  <a:t>) combined with a map give a noisy stream of each customer’s visit sequence.</a:t>
                </a:r>
              </a:p>
              <a:p>
                <a:endParaRPr lang="en-US" sz="1200" kern="1200" dirty="0" smtClean="0">
                  <a:solidFill>
                    <a:schemeClr val="tx1"/>
                  </a:solidFill>
                  <a:effectLst/>
                  <a:latin typeface="Arial" charset="0"/>
                  <a:ea typeface="+mn-ea"/>
                  <a:cs typeface="Arial" charset="0"/>
                </a:endParaRPr>
              </a:p>
              <a:p>
                <a:r>
                  <a:rPr lang="en-US" sz="1200" kern="1200" dirty="0" smtClean="0">
                    <a:solidFill>
                      <a:schemeClr val="tx1"/>
                    </a:solidFill>
                    <a:effectLst/>
                    <a:latin typeface="Arial" charset="0"/>
                    <a:ea typeface="+mn-ea"/>
                    <a:cs typeface="Arial" charset="0"/>
                  </a:rPr>
                  <a:t>This provides valuable information for business intelligence</a:t>
                </a:r>
              </a:p>
              <a:p>
                <a:endParaRPr lang="en-US" sz="1200" kern="1200" dirty="0" smtClean="0">
                  <a:solidFill>
                    <a:schemeClr val="tx1"/>
                  </a:solidFill>
                  <a:effectLst/>
                  <a:latin typeface="Arial" charset="0"/>
                  <a:ea typeface="+mn-ea"/>
                  <a:cs typeface="Arial" charset="0"/>
                </a:endParaRPr>
              </a:p>
              <a:p>
                <a:r>
                  <a:rPr lang="en-US" sz="1200" kern="1200" dirty="0" smtClean="0">
                    <a:solidFill>
                      <a:schemeClr val="tx1"/>
                    </a:solidFill>
                    <a:effectLst/>
                    <a:latin typeface="Arial" charset="0"/>
                    <a:ea typeface="+mn-ea"/>
                    <a:cs typeface="Arial" charset="0"/>
                  </a:rPr>
                  <a:t>For example, the shoe department manager at Macy’s might be interested in this event “</a:t>
                </a:r>
                <a:r>
                  <a:rPr lang="en-US" sz="1200" i="1" kern="1200" dirty="0" smtClean="0">
                    <a:solidFill>
                      <a:schemeClr val="tx1"/>
                    </a:solidFill>
                    <a:effectLst/>
                    <a:latin typeface="Arial" charset="0"/>
                    <a:ea typeface="+mn-ea"/>
                    <a:cs typeface="Arial" charset="0"/>
                  </a:rPr>
                  <a:t>a </a:t>
                </a:r>
                <a:r>
                  <a:rPr lang="en-US" sz="1200" i="1" kern="1200" dirty="0">
                    <a:solidFill>
                      <a:schemeClr val="tx1"/>
                    </a:solidFill>
                    <a:effectLst/>
                    <a:latin typeface="Arial" charset="0"/>
                    <a:ea typeface="+mn-ea"/>
                    <a:cs typeface="Arial" charset="0"/>
                  </a:rPr>
                  <a:t>customer visited other shoe stores in the mall as well as Macy’s and eventually decided to buy shoes at Macy’s</a:t>
                </a:r>
                <a:r>
                  <a:rPr lang="en-US" sz="1200" kern="1200" dirty="0">
                    <a:solidFill>
                      <a:schemeClr val="tx1"/>
                    </a:solidFill>
                    <a:effectLst/>
                    <a:latin typeface="Arial" charset="0"/>
                    <a:ea typeface="+mn-ea"/>
                    <a:cs typeface="Arial" charset="0"/>
                  </a:rPr>
                  <a:t>”. Suppose there are three shoe stores </a:t>
                </a:r>
                <a14:m>
                  <m:oMath xmlns:m="http://schemas.openxmlformats.org/officeDocument/2006/math">
                    <m:sSub>
                      <m:sSubPr>
                        <m:ctrlPr>
                          <a:rPr lang="en-US" sz="1200" i="1" kern="1200">
                            <a:solidFill>
                              <a:schemeClr val="tx1"/>
                            </a:solidFill>
                            <a:effectLst/>
                            <a:latin typeface="Cambria Math"/>
                            <a:ea typeface="+mn-ea"/>
                            <a:cs typeface="Arial" charset="0"/>
                          </a:rPr>
                        </m:ctrlPr>
                      </m:sSubPr>
                      <m:e>
                        <m:r>
                          <a:rPr lang="en-US" sz="1200" i="1" kern="1200">
                            <a:solidFill>
                              <a:schemeClr val="tx1"/>
                            </a:solidFill>
                            <a:effectLst/>
                            <a:latin typeface="Cambria Math"/>
                            <a:ea typeface="+mn-ea"/>
                            <a:cs typeface="Arial" charset="0"/>
                          </a:rPr>
                          <m:t>𝑆</m:t>
                        </m:r>
                      </m:e>
                      <m:sub>
                        <m:r>
                          <a:rPr lang="en-US" sz="1200" i="1" kern="1200">
                            <a:solidFill>
                              <a:schemeClr val="tx1"/>
                            </a:solidFill>
                            <a:effectLst/>
                            <a:latin typeface="Cambria Math"/>
                            <a:ea typeface="+mn-ea"/>
                            <a:cs typeface="Arial" charset="0"/>
                          </a:rPr>
                          <m:t>1</m:t>
                        </m:r>
                      </m:sub>
                    </m:sSub>
                  </m:oMath>
                </a14:m>
                <a:r>
                  <a:rPr lang="en-US" sz="1200" kern="1200" dirty="0">
                    <a:solidFill>
                      <a:schemeClr val="tx1"/>
                    </a:solidFill>
                    <a:effectLst/>
                    <a:latin typeface="Arial" charset="0"/>
                    <a:ea typeface="+mn-ea"/>
                    <a:cs typeface="Arial" charset="0"/>
                  </a:rPr>
                  <a:t>, </a:t>
                </a:r>
                <a14:m>
                  <m:oMath xmlns:m="http://schemas.openxmlformats.org/officeDocument/2006/math">
                    <m:sSub>
                      <m:sSubPr>
                        <m:ctrlPr>
                          <a:rPr lang="en-US" sz="1200" i="1" kern="1200">
                            <a:solidFill>
                              <a:schemeClr val="tx1"/>
                            </a:solidFill>
                            <a:effectLst/>
                            <a:latin typeface="Cambria Math"/>
                            <a:ea typeface="+mn-ea"/>
                            <a:cs typeface="Arial" charset="0"/>
                          </a:rPr>
                        </m:ctrlPr>
                      </m:sSubPr>
                      <m:e>
                        <m:r>
                          <a:rPr lang="en-US" sz="1200" i="1" kern="1200">
                            <a:solidFill>
                              <a:schemeClr val="tx1"/>
                            </a:solidFill>
                            <a:effectLst/>
                            <a:latin typeface="Cambria Math"/>
                            <a:ea typeface="+mn-ea"/>
                            <a:cs typeface="Arial" charset="0"/>
                          </a:rPr>
                          <m:t>𝑆</m:t>
                        </m:r>
                      </m:e>
                      <m:sub>
                        <m:r>
                          <a:rPr lang="en-US" sz="1200" i="1" kern="1200">
                            <a:solidFill>
                              <a:schemeClr val="tx1"/>
                            </a:solidFill>
                            <a:effectLst/>
                            <a:latin typeface="Cambria Math"/>
                            <a:ea typeface="+mn-ea"/>
                            <a:cs typeface="Arial" charset="0"/>
                          </a:rPr>
                          <m:t>2</m:t>
                        </m:r>
                      </m:sub>
                    </m:sSub>
                  </m:oMath>
                </a14:m>
                <a:r>
                  <a:rPr lang="en-US" sz="1200" kern="1200" dirty="0">
                    <a:solidFill>
                      <a:schemeClr val="tx1"/>
                    </a:solidFill>
                    <a:effectLst/>
                    <a:latin typeface="Arial" charset="0"/>
                    <a:ea typeface="+mn-ea"/>
                    <a:cs typeface="Arial" charset="0"/>
                  </a:rPr>
                  <a:t>, and </a:t>
                </a:r>
                <a14:m>
                  <m:oMath xmlns:m="http://schemas.openxmlformats.org/officeDocument/2006/math">
                    <m:sSub>
                      <m:sSubPr>
                        <m:ctrlPr>
                          <a:rPr lang="en-US" sz="1200" i="1" kern="1200">
                            <a:solidFill>
                              <a:schemeClr val="tx1"/>
                            </a:solidFill>
                            <a:effectLst/>
                            <a:latin typeface="Cambria Math"/>
                            <a:ea typeface="+mn-ea"/>
                            <a:cs typeface="Arial" charset="0"/>
                          </a:rPr>
                        </m:ctrlPr>
                      </m:sSubPr>
                      <m:e>
                        <m:r>
                          <a:rPr lang="en-US" sz="1200" i="1" kern="1200">
                            <a:solidFill>
                              <a:schemeClr val="tx1"/>
                            </a:solidFill>
                            <a:effectLst/>
                            <a:latin typeface="Cambria Math"/>
                            <a:ea typeface="+mn-ea"/>
                            <a:cs typeface="Arial" charset="0"/>
                          </a:rPr>
                          <m:t>𝑆</m:t>
                        </m:r>
                      </m:e>
                      <m:sub>
                        <m:r>
                          <a:rPr lang="en-US" sz="1200" i="1" kern="1200">
                            <a:solidFill>
                              <a:schemeClr val="tx1"/>
                            </a:solidFill>
                            <a:effectLst/>
                            <a:latin typeface="Cambria Math"/>
                            <a:ea typeface="+mn-ea"/>
                            <a:cs typeface="Arial" charset="0"/>
                          </a:rPr>
                          <m:t>3</m:t>
                        </m:r>
                      </m:sub>
                    </m:sSub>
                  </m:oMath>
                </a14:m>
                <a:r>
                  <a:rPr lang="en-US" sz="1200" kern="1200" dirty="0">
                    <a:solidFill>
                      <a:schemeClr val="tx1"/>
                    </a:solidFill>
                    <a:effectLst/>
                    <a:latin typeface="Arial" charset="0"/>
                    <a:ea typeface="+mn-ea"/>
                    <a:cs typeface="Arial" charset="0"/>
                  </a:rPr>
                  <a:t>. Then we can use </a:t>
                </a:r>
                <a:r>
                  <a:rPr lang="en-US" sz="1200" kern="1200" dirty="0" smtClean="0">
                    <a:solidFill>
                      <a:schemeClr val="tx1"/>
                    </a:solidFill>
                    <a:effectLst/>
                    <a:latin typeface="Arial" charset="0"/>
                    <a:ea typeface="+mn-ea"/>
                    <a:cs typeface="Arial" charset="0"/>
                  </a:rPr>
                  <a:t>this</a:t>
                </a:r>
                <a:r>
                  <a:rPr lang="en-US" sz="1200" kern="1200" baseline="0" dirty="0" smtClean="0">
                    <a:solidFill>
                      <a:schemeClr val="tx1"/>
                    </a:solidFill>
                    <a:effectLst/>
                    <a:latin typeface="Arial" charset="0"/>
                    <a:ea typeface="+mn-ea"/>
                    <a:cs typeface="Arial" charset="0"/>
                  </a:rPr>
                  <a:t> regular expression</a:t>
                </a:r>
                <a:r>
                  <a:rPr lang="en-US" sz="1200" kern="1200" dirty="0" smtClean="0">
                    <a:solidFill>
                      <a:schemeClr val="tx1"/>
                    </a:solidFill>
                    <a:effectLst/>
                    <a:latin typeface="Arial" charset="0"/>
                    <a:ea typeface="+mn-ea"/>
                    <a:cs typeface="Arial" charset="0"/>
                  </a:rPr>
                  <a:t> pattern r to denote this event:</a:t>
                </a:r>
                <a:endParaRPr lang="en-US" sz="1200" kern="1200" dirty="0">
                  <a:solidFill>
                    <a:schemeClr val="tx1"/>
                  </a:solidFill>
                  <a:effectLst/>
                  <a:latin typeface="Arial" charset="0"/>
                  <a:ea typeface="+mn-ea"/>
                  <a:cs typeface="Arial" charset="0"/>
                </a:endParaRPr>
              </a:p>
              <a:p>
                <a:r>
                  <a:rPr lang="en-US" sz="1200" kern="1200" dirty="0">
                    <a:solidFill>
                      <a:schemeClr val="tx1"/>
                    </a:solidFill>
                    <a:effectLst/>
                    <a:latin typeface="Arial" charset="0"/>
                    <a:ea typeface="+mn-ea"/>
                    <a:cs typeface="Arial" charset="0"/>
                  </a:rPr>
                  <a:t>             </a:t>
                </a:r>
                <a14:m>
                  <m:oMath xmlns:m="http://schemas.openxmlformats.org/officeDocument/2006/math">
                    <m:sSub>
                      <m:sSubPr>
                        <m:ctrlPr>
                          <a:rPr lang="en-US" sz="1200" i="1" kern="1200">
                            <a:solidFill>
                              <a:schemeClr val="tx1"/>
                            </a:solidFill>
                            <a:effectLst/>
                            <a:latin typeface="Cambria Math"/>
                            <a:ea typeface="+mn-ea"/>
                            <a:cs typeface="Arial" charset="0"/>
                          </a:rPr>
                        </m:ctrlPr>
                      </m:sSubPr>
                      <m:e>
                        <m:r>
                          <a:rPr lang="en-US" sz="1200" i="1" kern="1200">
                            <a:solidFill>
                              <a:schemeClr val="tx1"/>
                            </a:solidFill>
                            <a:effectLst/>
                            <a:latin typeface="Cambria Math"/>
                            <a:ea typeface="+mn-ea"/>
                            <a:cs typeface="Arial" charset="0"/>
                          </a:rPr>
                          <m:t>𝑟</m:t>
                        </m:r>
                      </m:e>
                      <m:sub>
                        <m:r>
                          <a:rPr lang="en-US" sz="1200" i="1" kern="1200">
                            <a:solidFill>
                              <a:schemeClr val="tx1"/>
                            </a:solidFill>
                            <a:effectLst/>
                            <a:latin typeface="Cambria Math"/>
                            <a:ea typeface="+mn-ea"/>
                            <a:cs typeface="Arial" charset="0"/>
                          </a:rPr>
                          <m:t>3</m:t>
                        </m:r>
                      </m:sub>
                    </m:sSub>
                    <m:r>
                      <a:rPr lang="en-US" sz="1200" i="1" kern="1200">
                        <a:solidFill>
                          <a:schemeClr val="tx1"/>
                        </a:solidFill>
                        <a:effectLst/>
                        <a:latin typeface="Cambria Math"/>
                        <a:ea typeface="+mn-ea"/>
                        <a:cs typeface="Arial" charset="0"/>
                      </a:rPr>
                      <m:t>=</m:t>
                    </m:r>
                    <m:d>
                      <m:dPr>
                        <m:begChr m:val="["/>
                        <m:endChr m:val="|"/>
                        <m:ctrlPr>
                          <a:rPr lang="en-US" sz="1200" i="1" kern="1200">
                            <a:solidFill>
                              <a:schemeClr val="tx1"/>
                            </a:solidFill>
                            <a:effectLst/>
                            <a:latin typeface="Cambria Math"/>
                            <a:ea typeface="+mn-ea"/>
                            <a:cs typeface="Arial" charset="0"/>
                          </a:rPr>
                        </m:ctrlPr>
                      </m:dPr>
                      <m:e>
                        <m:d>
                          <m:dPr>
                            <m:ctrlPr>
                              <a:rPr lang="en-US" sz="1200" i="1" kern="1200">
                                <a:solidFill>
                                  <a:schemeClr val="tx1"/>
                                </a:solidFill>
                                <a:effectLst/>
                                <a:latin typeface="Cambria Math"/>
                                <a:ea typeface="+mn-ea"/>
                                <a:cs typeface="Arial" charset="0"/>
                              </a:rPr>
                            </m:ctrlPr>
                          </m:dPr>
                          <m:e>
                            <m:sSup>
                              <m:sSupPr>
                                <m:ctrlPr>
                                  <a:rPr lang="en-US" sz="1200" i="1" kern="1200">
                                    <a:solidFill>
                                      <a:schemeClr val="tx1"/>
                                    </a:solidFill>
                                    <a:effectLst/>
                                    <a:latin typeface="Cambria Math"/>
                                    <a:ea typeface="+mn-ea"/>
                                    <a:cs typeface="Arial" charset="0"/>
                                  </a:rPr>
                                </m:ctrlPr>
                              </m:sSupPr>
                              <m:e>
                                <m:d>
                                  <m:dPr>
                                    <m:ctrlPr>
                                      <a:rPr lang="en-US" sz="1200" i="1" kern="1200">
                                        <a:solidFill>
                                          <a:schemeClr val="tx1"/>
                                        </a:solidFill>
                                        <a:effectLst/>
                                        <a:latin typeface="Cambria Math"/>
                                        <a:ea typeface="+mn-ea"/>
                                        <a:cs typeface="Arial" charset="0"/>
                                      </a:rPr>
                                    </m:ctrlPr>
                                  </m:dPr>
                                  <m:e>
                                    <m:sSub>
                                      <m:sSubPr>
                                        <m:ctrlPr>
                                          <a:rPr lang="en-US" sz="1200" i="1" kern="1200">
                                            <a:solidFill>
                                              <a:schemeClr val="tx1"/>
                                            </a:solidFill>
                                            <a:effectLst/>
                                            <a:latin typeface="Cambria Math"/>
                                            <a:ea typeface="+mn-ea"/>
                                            <a:cs typeface="Arial" charset="0"/>
                                          </a:rPr>
                                        </m:ctrlPr>
                                      </m:sSubPr>
                                      <m:e>
                                        <m:r>
                                          <a:rPr lang="en-US" sz="1200" i="1" kern="1200">
                                            <a:solidFill>
                                              <a:schemeClr val="tx1"/>
                                            </a:solidFill>
                                            <a:effectLst/>
                                            <a:latin typeface="Cambria Math"/>
                                            <a:ea typeface="+mn-ea"/>
                                            <a:cs typeface="Arial" charset="0"/>
                                          </a:rPr>
                                          <m:t>𝑆</m:t>
                                        </m:r>
                                      </m:e>
                                      <m:sub>
                                        <m:r>
                                          <a:rPr lang="en-US" sz="1200" i="1" kern="1200">
                                            <a:solidFill>
                                              <a:schemeClr val="tx1"/>
                                            </a:solidFill>
                                            <a:effectLst/>
                                            <a:latin typeface="Cambria Math"/>
                                            <a:ea typeface="+mn-ea"/>
                                            <a:cs typeface="Arial" charset="0"/>
                                          </a:rPr>
                                          <m:t>1</m:t>
                                        </m:r>
                                      </m:sub>
                                    </m:sSub>
                                    <m:d>
                                      <m:dPr>
                                        <m:begChr m:val="|"/>
                                        <m:endChr m:val="|"/>
                                        <m:ctrlPr>
                                          <a:rPr lang="en-US" sz="1200" i="1" kern="1200">
                                            <a:solidFill>
                                              <a:schemeClr val="tx1"/>
                                            </a:solidFill>
                                            <a:effectLst/>
                                            <a:latin typeface="Cambria Math"/>
                                            <a:ea typeface="+mn-ea"/>
                                            <a:cs typeface="Arial" charset="0"/>
                                          </a:rPr>
                                        </m:ctrlPr>
                                      </m:dPr>
                                      <m:e>
                                        <m:sSub>
                                          <m:sSubPr>
                                            <m:ctrlPr>
                                              <a:rPr lang="en-US" sz="1200" i="1" kern="1200">
                                                <a:solidFill>
                                                  <a:schemeClr val="tx1"/>
                                                </a:solidFill>
                                                <a:effectLst/>
                                                <a:latin typeface="Cambria Math"/>
                                                <a:ea typeface="+mn-ea"/>
                                                <a:cs typeface="Arial" charset="0"/>
                                              </a:rPr>
                                            </m:ctrlPr>
                                          </m:sSubPr>
                                          <m:e>
                                            <m:r>
                                              <a:rPr lang="en-US" sz="1200" i="1" kern="1200">
                                                <a:solidFill>
                                                  <a:schemeClr val="tx1"/>
                                                </a:solidFill>
                                                <a:effectLst/>
                                                <a:latin typeface="Cambria Math"/>
                                                <a:ea typeface="+mn-ea"/>
                                                <a:cs typeface="Arial" charset="0"/>
                                              </a:rPr>
                                              <m:t>𝑆</m:t>
                                            </m:r>
                                          </m:e>
                                          <m:sub>
                                            <m:r>
                                              <a:rPr lang="en-US" sz="1200" i="1" kern="1200">
                                                <a:solidFill>
                                                  <a:schemeClr val="tx1"/>
                                                </a:solidFill>
                                                <a:effectLst/>
                                                <a:latin typeface="Cambria Math"/>
                                                <a:ea typeface="+mn-ea"/>
                                                <a:cs typeface="Arial" charset="0"/>
                                              </a:rPr>
                                              <m:t>2</m:t>
                                            </m:r>
                                          </m:sub>
                                        </m:sSub>
                                      </m:e>
                                    </m:d>
                                    <m:sSub>
                                      <m:sSubPr>
                                        <m:ctrlPr>
                                          <a:rPr lang="en-US" sz="1200" i="1" kern="1200">
                                            <a:solidFill>
                                              <a:schemeClr val="tx1"/>
                                            </a:solidFill>
                                            <a:effectLst/>
                                            <a:latin typeface="Cambria Math"/>
                                            <a:ea typeface="+mn-ea"/>
                                            <a:cs typeface="Arial" charset="0"/>
                                          </a:rPr>
                                        </m:ctrlPr>
                                      </m:sSubPr>
                                      <m:e>
                                        <m:r>
                                          <a:rPr lang="en-US" sz="1200" i="1" kern="1200">
                                            <a:solidFill>
                                              <a:schemeClr val="tx1"/>
                                            </a:solidFill>
                                            <a:effectLst/>
                                            <a:latin typeface="Cambria Math"/>
                                            <a:ea typeface="+mn-ea"/>
                                            <a:cs typeface="Arial" charset="0"/>
                                          </a:rPr>
                                          <m:t>𝑆</m:t>
                                        </m:r>
                                      </m:e>
                                      <m:sub>
                                        <m:r>
                                          <a:rPr lang="en-US" sz="1200" i="1" kern="1200">
                                            <a:solidFill>
                                              <a:schemeClr val="tx1"/>
                                            </a:solidFill>
                                            <a:effectLst/>
                                            <a:latin typeface="Cambria Math"/>
                                            <a:ea typeface="+mn-ea"/>
                                            <a:cs typeface="Arial" charset="0"/>
                                          </a:rPr>
                                          <m:t>3</m:t>
                                        </m:r>
                                      </m:sub>
                                    </m:sSub>
                                  </m:e>
                                </m:d>
                              </m:e>
                              <m:sup>
                                <m:r>
                                  <a:rPr lang="en-US" sz="1200" i="1" kern="1200">
                                    <a:solidFill>
                                      <a:schemeClr val="tx1"/>
                                    </a:solidFill>
                                    <a:effectLst/>
                                    <a:latin typeface="Cambria Math"/>
                                    <a:ea typeface="+mn-ea"/>
                                    <a:cs typeface="Arial" charset="0"/>
                                  </a:rPr>
                                  <m:t>+</m:t>
                                </m:r>
                              </m:sup>
                            </m:sSup>
                            <m:r>
                              <a:rPr lang="en-US" sz="1200" i="1" kern="1200">
                                <a:solidFill>
                                  <a:schemeClr val="tx1"/>
                                </a:solidFill>
                                <a:effectLst/>
                                <a:latin typeface="Cambria Math"/>
                                <a:ea typeface="+mn-ea"/>
                                <a:cs typeface="Arial" charset="0"/>
                              </a:rPr>
                              <m:t>𝑀</m:t>
                            </m:r>
                          </m:e>
                        </m:d>
                      </m:e>
                    </m:d>
                    <m:r>
                      <a:rPr lang="en-US" sz="1200" i="1" kern="1200">
                        <a:solidFill>
                          <a:schemeClr val="tx1"/>
                        </a:solidFill>
                        <a:effectLst/>
                        <a:latin typeface="Cambria Math"/>
                        <a:ea typeface="+mn-ea"/>
                        <a:cs typeface="Arial" charset="0"/>
                      </a:rPr>
                      <m:t>(</m:t>
                    </m:r>
                    <m:r>
                      <a:rPr lang="en-US" sz="1200" i="1" kern="1200">
                        <a:solidFill>
                          <a:schemeClr val="tx1"/>
                        </a:solidFill>
                        <a:effectLst/>
                        <a:latin typeface="Cambria Math"/>
                        <a:ea typeface="+mn-ea"/>
                        <a:cs typeface="Arial" charset="0"/>
                      </a:rPr>
                      <m:t>𝑀</m:t>
                    </m:r>
                    <m:sSup>
                      <m:sSupPr>
                        <m:ctrlPr>
                          <a:rPr lang="en-US" sz="1200" i="1" kern="1200">
                            <a:solidFill>
                              <a:schemeClr val="tx1"/>
                            </a:solidFill>
                            <a:effectLst/>
                            <a:latin typeface="Cambria Math"/>
                            <a:ea typeface="+mn-ea"/>
                            <a:cs typeface="Arial" charset="0"/>
                          </a:rPr>
                        </m:ctrlPr>
                      </m:sSupPr>
                      <m:e>
                        <m:d>
                          <m:dPr>
                            <m:ctrlPr>
                              <a:rPr lang="en-US" sz="1200" i="1" kern="1200">
                                <a:solidFill>
                                  <a:schemeClr val="tx1"/>
                                </a:solidFill>
                                <a:effectLst/>
                                <a:latin typeface="Cambria Math"/>
                                <a:ea typeface="+mn-ea"/>
                                <a:cs typeface="Arial" charset="0"/>
                              </a:rPr>
                            </m:ctrlPr>
                          </m:dPr>
                          <m:e>
                            <m:sSub>
                              <m:sSubPr>
                                <m:ctrlPr>
                                  <a:rPr lang="en-US" sz="1200" i="1" kern="1200">
                                    <a:solidFill>
                                      <a:schemeClr val="tx1"/>
                                    </a:solidFill>
                                    <a:effectLst/>
                                    <a:latin typeface="Cambria Math"/>
                                    <a:ea typeface="+mn-ea"/>
                                    <a:cs typeface="Arial" charset="0"/>
                                  </a:rPr>
                                </m:ctrlPr>
                              </m:sSubPr>
                              <m:e>
                                <m:r>
                                  <a:rPr lang="en-US" sz="1200" i="1" kern="1200">
                                    <a:solidFill>
                                      <a:schemeClr val="tx1"/>
                                    </a:solidFill>
                                    <a:effectLst/>
                                    <a:latin typeface="Cambria Math"/>
                                    <a:ea typeface="+mn-ea"/>
                                    <a:cs typeface="Arial" charset="0"/>
                                  </a:rPr>
                                  <m:t>𝑆</m:t>
                                </m:r>
                              </m:e>
                              <m:sub>
                                <m:r>
                                  <a:rPr lang="en-US" sz="1200" i="1" kern="1200">
                                    <a:solidFill>
                                      <a:schemeClr val="tx1"/>
                                    </a:solidFill>
                                    <a:effectLst/>
                                    <a:latin typeface="Cambria Math"/>
                                    <a:ea typeface="+mn-ea"/>
                                    <a:cs typeface="Arial" charset="0"/>
                                  </a:rPr>
                                  <m:t>1</m:t>
                                </m:r>
                              </m:sub>
                            </m:sSub>
                            <m:d>
                              <m:dPr>
                                <m:begChr m:val="|"/>
                                <m:endChr m:val="|"/>
                                <m:ctrlPr>
                                  <a:rPr lang="en-US" sz="1200" i="1" kern="1200">
                                    <a:solidFill>
                                      <a:schemeClr val="tx1"/>
                                    </a:solidFill>
                                    <a:effectLst/>
                                    <a:latin typeface="Cambria Math"/>
                                    <a:ea typeface="+mn-ea"/>
                                    <a:cs typeface="Arial" charset="0"/>
                                  </a:rPr>
                                </m:ctrlPr>
                              </m:dPr>
                              <m:e>
                                <m:sSub>
                                  <m:sSubPr>
                                    <m:ctrlPr>
                                      <a:rPr lang="en-US" sz="1200" i="1" kern="1200">
                                        <a:solidFill>
                                          <a:schemeClr val="tx1"/>
                                        </a:solidFill>
                                        <a:effectLst/>
                                        <a:latin typeface="Cambria Math"/>
                                        <a:ea typeface="+mn-ea"/>
                                        <a:cs typeface="Arial" charset="0"/>
                                      </a:rPr>
                                    </m:ctrlPr>
                                  </m:sSubPr>
                                  <m:e>
                                    <m:r>
                                      <a:rPr lang="en-US" sz="1200" i="1" kern="1200">
                                        <a:solidFill>
                                          <a:schemeClr val="tx1"/>
                                        </a:solidFill>
                                        <a:effectLst/>
                                        <a:latin typeface="Cambria Math"/>
                                        <a:ea typeface="+mn-ea"/>
                                        <a:cs typeface="Arial" charset="0"/>
                                      </a:rPr>
                                      <m:t>𝑆</m:t>
                                    </m:r>
                                  </m:e>
                                  <m:sub>
                                    <m:r>
                                      <a:rPr lang="en-US" sz="1200" i="1" kern="1200">
                                        <a:solidFill>
                                          <a:schemeClr val="tx1"/>
                                        </a:solidFill>
                                        <a:effectLst/>
                                        <a:latin typeface="Cambria Math"/>
                                        <a:ea typeface="+mn-ea"/>
                                        <a:cs typeface="Arial" charset="0"/>
                                      </a:rPr>
                                      <m:t>2</m:t>
                                    </m:r>
                                  </m:sub>
                                </m:sSub>
                              </m:e>
                            </m:d>
                            <m:sSub>
                              <m:sSubPr>
                                <m:ctrlPr>
                                  <a:rPr lang="en-US" sz="1200" i="1" kern="1200">
                                    <a:solidFill>
                                      <a:schemeClr val="tx1"/>
                                    </a:solidFill>
                                    <a:effectLst/>
                                    <a:latin typeface="Cambria Math"/>
                                    <a:ea typeface="+mn-ea"/>
                                    <a:cs typeface="Arial" charset="0"/>
                                  </a:rPr>
                                </m:ctrlPr>
                              </m:sSubPr>
                              <m:e>
                                <m:r>
                                  <a:rPr lang="en-US" sz="1200" i="1" kern="1200">
                                    <a:solidFill>
                                      <a:schemeClr val="tx1"/>
                                    </a:solidFill>
                                    <a:effectLst/>
                                    <a:latin typeface="Cambria Math"/>
                                    <a:ea typeface="+mn-ea"/>
                                    <a:cs typeface="Arial" charset="0"/>
                                  </a:rPr>
                                  <m:t>𝑆</m:t>
                                </m:r>
                              </m:e>
                              <m:sub>
                                <m:r>
                                  <a:rPr lang="en-US" sz="1200" i="1" kern="1200">
                                    <a:solidFill>
                                      <a:schemeClr val="tx1"/>
                                    </a:solidFill>
                                    <a:effectLst/>
                                    <a:latin typeface="Cambria Math"/>
                                    <a:ea typeface="+mn-ea"/>
                                    <a:cs typeface="Arial" charset="0"/>
                                  </a:rPr>
                                  <m:t>3</m:t>
                                </m:r>
                              </m:sub>
                            </m:sSub>
                          </m:e>
                        </m:d>
                      </m:e>
                      <m:sup>
                        <m:r>
                          <a:rPr lang="en-US" sz="1200" i="1" kern="1200">
                            <a:solidFill>
                              <a:schemeClr val="tx1"/>
                            </a:solidFill>
                            <a:effectLst/>
                            <a:latin typeface="Cambria Math"/>
                            <a:ea typeface="+mn-ea"/>
                            <a:cs typeface="Arial" charset="0"/>
                          </a:rPr>
                          <m:t>+</m:t>
                        </m:r>
                      </m:sup>
                    </m:sSup>
                    <m:r>
                      <a:rPr lang="en-US" sz="1200" i="1" kern="1200">
                        <a:solidFill>
                          <a:schemeClr val="tx1"/>
                        </a:solidFill>
                        <a:effectLst/>
                        <a:latin typeface="Cambria Math"/>
                        <a:ea typeface="+mn-ea"/>
                        <a:cs typeface="Arial" charset="0"/>
                      </a:rPr>
                      <m:t>)] </m:t>
                    </m:r>
                    <m:r>
                      <a:rPr lang="en-US" sz="1200" i="1" kern="1200">
                        <a:solidFill>
                          <a:schemeClr val="tx1"/>
                        </a:solidFill>
                        <a:effectLst/>
                        <a:latin typeface="Cambria Math"/>
                        <a:ea typeface="+mn-ea"/>
                        <a:cs typeface="Arial" charset="0"/>
                      </a:rPr>
                      <m:t>𝐵</m:t>
                    </m:r>
                  </m:oMath>
                </a14:m>
                <a:endParaRPr lang="en-US" dirty="0" smtClean="0"/>
              </a:p>
              <a:p>
                <a:r>
                  <a:rPr lang="en-US" dirty="0" smtClean="0"/>
                  <a:t>Where M</a:t>
                </a:r>
                <a:r>
                  <a:rPr lang="en-US" baseline="0" dirty="0" smtClean="0"/>
                  <a:t> means the customer visited Macy’s and B means he bought shoes at Macy’s S1 to S3 means he visited the other shoe stores S1 to S3.</a:t>
                </a:r>
                <a:endParaRPr lang="en-US" dirty="0"/>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Arial" charset="0"/>
                  </a:rPr>
                  <a:t>in a shopping mall, customers’ locations (estimated from their smartphones’ GPS or </a:t>
                </a:r>
                <a:r>
                  <a:rPr lang="en-US" sz="1200" kern="1200" dirty="0" err="1" smtClean="0">
                    <a:solidFill>
                      <a:schemeClr val="tx1"/>
                    </a:solidFill>
                    <a:effectLst/>
                    <a:latin typeface="Arial" charset="0"/>
                    <a:ea typeface="+mn-ea"/>
                    <a:cs typeface="Arial" charset="0"/>
                  </a:rPr>
                  <a:t>WiFi</a:t>
                </a:r>
                <a:r>
                  <a:rPr lang="en-US" sz="1200" kern="1200" dirty="0" smtClean="0">
                    <a:solidFill>
                      <a:schemeClr val="tx1"/>
                    </a:solidFill>
                    <a:effectLst/>
                    <a:latin typeface="Arial" charset="0"/>
                    <a:ea typeface="+mn-ea"/>
                    <a:cs typeface="Arial" charset="0"/>
                  </a:rPr>
                  <a:t>) combined with a map [25] give a noisy stream of each customer’s visit sequence</a:t>
                </a:r>
              </a:p>
              <a:p>
                <a:endParaRPr lang="en-US" sz="1200" kern="1200" dirty="0" smtClean="0">
                  <a:solidFill>
                    <a:schemeClr val="tx1"/>
                  </a:solidFill>
                  <a:effectLst/>
                  <a:latin typeface="Arial" charset="0"/>
                  <a:ea typeface="+mn-ea"/>
                  <a:cs typeface="Arial" charset="0"/>
                </a:endParaRPr>
              </a:p>
              <a:p>
                <a:r>
                  <a:rPr lang="en-US" sz="1200" kern="1200" dirty="0" smtClean="0">
                    <a:solidFill>
                      <a:schemeClr val="tx1"/>
                    </a:solidFill>
                    <a:effectLst/>
                    <a:latin typeface="Arial" charset="0"/>
                    <a:ea typeface="+mn-ea"/>
                    <a:cs typeface="Arial" charset="0"/>
                  </a:rPr>
                  <a:t>This provides valuable information for business intelligence</a:t>
                </a:r>
              </a:p>
              <a:p>
                <a:endParaRPr lang="en-US" sz="1200" kern="1200" dirty="0" smtClean="0">
                  <a:solidFill>
                    <a:schemeClr val="tx1"/>
                  </a:solidFill>
                  <a:effectLst/>
                  <a:latin typeface="Arial" charset="0"/>
                  <a:ea typeface="+mn-ea"/>
                  <a:cs typeface="Arial" charset="0"/>
                </a:endParaRPr>
              </a:p>
              <a:p>
                <a:r>
                  <a:rPr lang="en-US" sz="1200" kern="1200" dirty="0" smtClean="0">
                    <a:solidFill>
                      <a:schemeClr val="tx1"/>
                    </a:solidFill>
                    <a:effectLst/>
                    <a:latin typeface="Arial" charset="0"/>
                    <a:ea typeface="+mn-ea"/>
                    <a:cs typeface="Arial" charset="0"/>
                  </a:rPr>
                  <a:t>. For example, the shoe department manager at Macy’s would like to find a pattern that “</a:t>
                </a:r>
                <a:r>
                  <a:rPr lang="en-US" sz="1200" i="1" kern="1200" dirty="0">
                    <a:solidFill>
                      <a:schemeClr val="tx1"/>
                    </a:solidFill>
                    <a:effectLst/>
                    <a:latin typeface="Arial" charset="0"/>
                    <a:ea typeface="+mn-ea"/>
                    <a:cs typeface="Arial" charset="0"/>
                  </a:rPr>
                  <a:t>a customer visited other shoe stores in the mall as well as Macy’s and eventually decided to buy shoes at Macy’s</a:t>
                </a:r>
                <a:r>
                  <a:rPr lang="en-US" sz="1200" kern="1200" dirty="0">
                    <a:solidFill>
                      <a:schemeClr val="tx1"/>
                    </a:solidFill>
                    <a:effectLst/>
                    <a:latin typeface="Arial" charset="0"/>
                    <a:ea typeface="+mn-ea"/>
                    <a:cs typeface="Arial" charset="0"/>
                  </a:rPr>
                  <a:t>”. Suppose there are three shoe stores </a:t>
                </a:r>
                <a:r>
                  <a:rPr lang="en-US" sz="1200" i="0" kern="1200">
                    <a:solidFill>
                      <a:schemeClr val="tx1"/>
                    </a:solidFill>
                    <a:effectLst/>
                    <a:latin typeface="Arial" charset="0"/>
                    <a:ea typeface="+mn-ea"/>
                    <a:cs typeface="Arial" charset="0"/>
                  </a:rPr>
                  <a:t>𝑆_1</a:t>
                </a:r>
                <a:r>
                  <a:rPr lang="en-US" sz="1200" kern="1200" dirty="0">
                    <a:solidFill>
                      <a:schemeClr val="tx1"/>
                    </a:solidFill>
                    <a:effectLst/>
                    <a:latin typeface="Arial" charset="0"/>
                    <a:ea typeface="+mn-ea"/>
                    <a:cs typeface="Arial" charset="0"/>
                  </a:rPr>
                  <a:t>, </a:t>
                </a:r>
                <a:r>
                  <a:rPr lang="en-US" sz="1200" i="0" kern="1200">
                    <a:solidFill>
                      <a:schemeClr val="tx1"/>
                    </a:solidFill>
                    <a:effectLst/>
                    <a:latin typeface="Arial" charset="0"/>
                    <a:ea typeface="+mn-ea"/>
                    <a:cs typeface="Arial" charset="0"/>
                  </a:rPr>
                  <a:t>𝑆_2</a:t>
                </a:r>
                <a:r>
                  <a:rPr lang="en-US" sz="1200" kern="1200" dirty="0">
                    <a:solidFill>
                      <a:schemeClr val="tx1"/>
                    </a:solidFill>
                    <a:effectLst/>
                    <a:latin typeface="Arial" charset="0"/>
                    <a:ea typeface="+mn-ea"/>
                    <a:cs typeface="Arial" charset="0"/>
                  </a:rPr>
                  <a:t>, and </a:t>
                </a:r>
                <a:r>
                  <a:rPr lang="en-US" sz="1200" i="0" kern="1200">
                    <a:solidFill>
                      <a:schemeClr val="tx1"/>
                    </a:solidFill>
                    <a:effectLst/>
                    <a:latin typeface="Arial" charset="0"/>
                    <a:ea typeface="+mn-ea"/>
                    <a:cs typeface="Arial" charset="0"/>
                  </a:rPr>
                  <a:t>𝑆_3</a:t>
                </a:r>
                <a:r>
                  <a:rPr lang="en-US" sz="1200" kern="1200" dirty="0">
                    <a:solidFill>
                      <a:schemeClr val="tx1"/>
                    </a:solidFill>
                    <a:effectLst/>
                    <a:latin typeface="Arial" charset="0"/>
                    <a:ea typeface="+mn-ea"/>
                    <a:cs typeface="Arial" charset="0"/>
                  </a:rPr>
                  <a:t>. Then we can use the pattern:</a:t>
                </a:r>
              </a:p>
              <a:p>
                <a:r>
                  <a:rPr lang="en-US" sz="1200" kern="1200" dirty="0">
                    <a:solidFill>
                      <a:schemeClr val="tx1"/>
                    </a:solidFill>
                    <a:effectLst/>
                    <a:latin typeface="Arial" charset="0"/>
                    <a:ea typeface="+mn-ea"/>
                    <a:cs typeface="Arial" charset="0"/>
                  </a:rPr>
                  <a:t>             </a:t>
                </a:r>
                <a:r>
                  <a:rPr lang="en-US" sz="1200" i="0" kern="1200">
                    <a:solidFill>
                      <a:schemeClr val="tx1"/>
                    </a:solidFill>
                    <a:effectLst/>
                    <a:latin typeface="Arial" charset="0"/>
                    <a:ea typeface="+mn-ea"/>
                    <a:cs typeface="Arial" charset="0"/>
                  </a:rPr>
                  <a:t>𝑟_3=[((𝑆_1 |𝑆_2 | 𝑆_3 )^+ 𝑀)┤|(𝑀(𝑆_1 |𝑆_2 | 𝑆_3 )^+)] 𝐵</a:t>
                </a:r>
                <a:endParaRPr lang="en-US" dirty="0"/>
              </a:p>
            </p:txBody>
          </p:sp>
        </mc:Fallback>
      </mc:AlternateContent>
      <p:sp>
        <p:nvSpPr>
          <p:cNvPr id="4" name="Slide Number Placeholder 3"/>
          <p:cNvSpPr>
            <a:spLocks noGrp="1"/>
          </p:cNvSpPr>
          <p:nvPr>
            <p:ph type="sldNum" sz="quarter" idx="10"/>
          </p:nvPr>
        </p:nvSpPr>
        <p:spPr/>
        <p:txBody>
          <a:bodyPr/>
          <a:lstStyle/>
          <a:p>
            <a:fld id="{4CA8B8DC-0AB8-41E4-901F-BDF168660745}" type="slidenum">
              <a:rPr lang="en-US" smtClean="0"/>
              <a:pPr/>
              <a:t>9</a:t>
            </a:fld>
            <a:endParaRPr lang="en-US"/>
          </a:p>
        </p:txBody>
      </p:sp>
    </p:spTree>
    <p:extLst>
      <p:ext uri="{BB962C8B-B14F-4D97-AF65-F5344CB8AC3E}">
        <p14:creationId xmlns:p14="http://schemas.microsoft.com/office/powerpoint/2010/main" val="3698541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Arial" charset="0"/>
                <a:ea typeface="+mn-ea"/>
                <a:cs typeface="Arial" charset="0"/>
              </a:rPr>
              <a:t>We introduce ERE. An </a:t>
            </a:r>
            <a:r>
              <a:rPr lang="en-US" sz="1200" kern="1200" dirty="0" smtClean="0">
                <a:solidFill>
                  <a:schemeClr val="tx1"/>
                </a:solidFill>
                <a:effectLst/>
                <a:latin typeface="Arial" charset="0"/>
                <a:ea typeface="+mn-ea"/>
                <a:cs typeface="Arial" charset="0"/>
              </a:rPr>
              <a:t>extended regular expression (ERE) matching</a:t>
            </a:r>
            <a:r>
              <a:rPr lang="en-US" sz="1200" i="1" kern="1200" dirty="0" smtClean="0">
                <a:solidFill>
                  <a:schemeClr val="tx1"/>
                </a:solidFill>
                <a:effectLst/>
                <a:latin typeface="Arial" charset="0"/>
                <a:ea typeface="+mn-ea"/>
                <a:cs typeface="Arial" charset="0"/>
              </a:rPr>
              <a:t> is a regular expression matching extended by allowing mixing in irrelevant characters in the matching sequence, and augmented with window and negation constraints</a:t>
            </a:r>
          </a:p>
          <a:p>
            <a:endParaRPr lang="en-US" dirty="0"/>
          </a:p>
        </p:txBody>
      </p:sp>
      <p:sp>
        <p:nvSpPr>
          <p:cNvPr id="4" name="Slide Number Placeholder 3"/>
          <p:cNvSpPr>
            <a:spLocks noGrp="1"/>
          </p:cNvSpPr>
          <p:nvPr>
            <p:ph type="sldNum" sz="quarter" idx="10"/>
          </p:nvPr>
        </p:nvSpPr>
        <p:spPr/>
        <p:txBody>
          <a:bodyPr/>
          <a:lstStyle/>
          <a:p>
            <a:fld id="{4CA8B8DC-0AB8-41E4-901F-BDF168660745}" type="slidenum">
              <a:rPr lang="en-US" smtClean="0"/>
              <a:pPr/>
              <a:t>18</a:t>
            </a:fld>
            <a:endParaRPr lang="en-US"/>
          </a:p>
        </p:txBody>
      </p:sp>
    </p:spTree>
    <p:extLst>
      <p:ext uri="{BB962C8B-B14F-4D97-AF65-F5344CB8AC3E}">
        <p14:creationId xmlns:p14="http://schemas.microsoft.com/office/powerpoint/2010/main" val="687442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Arial" charset="0"/>
              </a:rPr>
              <a:t>Next preliminary</a:t>
            </a:r>
            <a:r>
              <a:rPr lang="en-US" sz="1200" kern="1200" baseline="0" dirty="0" smtClean="0">
                <a:solidFill>
                  <a:schemeClr val="tx1"/>
                </a:solidFill>
                <a:effectLst/>
                <a:latin typeface="Arial" charset="0"/>
                <a:ea typeface="+mn-ea"/>
                <a:cs typeface="Arial" charset="0"/>
              </a:rPr>
              <a:t> is </a:t>
            </a:r>
            <a:r>
              <a:rPr lang="en-US" sz="1200" kern="1200" baseline="0" dirty="0" err="1" smtClean="0">
                <a:solidFill>
                  <a:schemeClr val="tx1"/>
                </a:solidFill>
                <a:effectLst/>
                <a:latin typeface="Arial" charset="0"/>
                <a:ea typeface="+mn-ea"/>
                <a:cs typeface="Arial" charset="0"/>
              </a:rPr>
              <a:t>Tompson’s</a:t>
            </a:r>
            <a:r>
              <a:rPr lang="en-US" sz="1200" kern="1200" baseline="0" dirty="0" smtClean="0">
                <a:solidFill>
                  <a:schemeClr val="tx1"/>
                </a:solidFill>
                <a:effectLst/>
                <a:latin typeface="Arial" charset="0"/>
                <a:ea typeface="+mn-ea"/>
                <a:cs typeface="Arial" charset="0"/>
              </a:rPr>
              <a:t> Automaton, which is a non-deterministic automaton. It accepts languages represented by a regular expression.</a:t>
            </a:r>
          </a:p>
          <a:p>
            <a:r>
              <a:rPr lang="en-US" sz="1200" kern="1200" baseline="0" dirty="0" smtClean="0">
                <a:solidFill>
                  <a:schemeClr val="tx1"/>
                </a:solidFill>
                <a:effectLst/>
                <a:latin typeface="Arial" charset="0"/>
                <a:ea typeface="+mn-ea"/>
                <a:cs typeface="Arial" charset="0"/>
              </a:rPr>
              <a:t>The figure illustrate the construction of TA.  </a:t>
            </a:r>
          </a:p>
          <a:p>
            <a:r>
              <a:rPr lang="en-US" sz="1200" kern="1200" dirty="0" smtClean="0">
                <a:solidFill>
                  <a:schemeClr val="tx1"/>
                </a:solidFill>
                <a:effectLst/>
                <a:latin typeface="Arial" charset="0"/>
                <a:ea typeface="+mn-ea"/>
                <a:cs typeface="Arial" charset="0"/>
              </a:rPr>
              <a:t>(a) An elementary letter has a start and a final state. (b) Concatenation: α’s final state merges with β’s start state. (c) Or,  α|β: create new start and final states and</a:t>
            </a:r>
            <a:r>
              <a:rPr lang="en-US" sz="1200" kern="1200" baseline="0" dirty="0" smtClean="0">
                <a:solidFill>
                  <a:schemeClr val="tx1"/>
                </a:solidFill>
                <a:effectLst/>
                <a:latin typeface="Arial" charset="0"/>
                <a:ea typeface="+mn-ea"/>
                <a:cs typeface="Arial" charset="0"/>
              </a:rPr>
              <a:t> put \alpha and \beta ‘s automata in parallel</a:t>
            </a:r>
            <a:r>
              <a:rPr lang="en-US" sz="1200" kern="1200" dirty="0" smtClean="0">
                <a:solidFill>
                  <a:schemeClr val="tx1"/>
                </a:solidFill>
                <a:effectLst/>
                <a:latin typeface="Arial" charset="0"/>
                <a:ea typeface="+mn-ea"/>
                <a:cs typeface="Arial" charset="0"/>
              </a:rPr>
              <a:t>. (d) </a:t>
            </a:r>
            <a:r>
              <a:rPr lang="en-US" sz="1200" kern="1200" dirty="0" err="1" smtClean="0">
                <a:solidFill>
                  <a:schemeClr val="tx1"/>
                </a:solidFill>
                <a:effectLst/>
                <a:latin typeface="Arial" charset="0"/>
                <a:ea typeface="+mn-ea"/>
                <a:cs typeface="Arial" charset="0"/>
              </a:rPr>
              <a:t>Kleene</a:t>
            </a:r>
            <a:r>
              <a:rPr lang="en-US" sz="1200" kern="1200" dirty="0" smtClean="0">
                <a:solidFill>
                  <a:schemeClr val="tx1"/>
                </a:solidFill>
                <a:effectLst/>
                <a:latin typeface="Arial" charset="0"/>
                <a:ea typeface="+mn-ea"/>
                <a:cs typeface="Arial" charset="0"/>
              </a:rPr>
              <a:t> star, α*: create new start and final states and add</a:t>
            </a:r>
            <a:r>
              <a:rPr lang="en-US" sz="1200" kern="1200" baseline="0" dirty="0" smtClean="0">
                <a:solidFill>
                  <a:schemeClr val="tx1"/>
                </a:solidFill>
                <a:effectLst/>
                <a:latin typeface="Arial" charset="0"/>
                <a:ea typeface="+mn-ea"/>
                <a:cs typeface="Arial" charset="0"/>
              </a:rPr>
              <a:t> these \epsilon(in-deterministic) transitions</a:t>
            </a:r>
            <a:r>
              <a:rPr lang="en-US" sz="1200" kern="1200" dirty="0" smtClean="0">
                <a:solidFill>
                  <a:schemeClr val="tx1"/>
                </a:solidFill>
                <a:effectLst/>
                <a:latin typeface="Arial" charset="0"/>
                <a:ea typeface="+mn-ea"/>
                <a:cs typeface="Arial" charset="0"/>
              </a:rPr>
              <a:t>; note the new forward and back edges.</a:t>
            </a:r>
            <a:endParaRPr lang="en-US" sz="1200" kern="1200" baseline="0" dirty="0" smtClean="0">
              <a:solidFill>
                <a:schemeClr val="tx1"/>
              </a:solidFill>
              <a:effectLst/>
              <a:latin typeface="Arial" charset="0"/>
              <a:ea typeface="+mn-ea"/>
              <a:cs typeface="Arial" charset="0"/>
            </a:endParaRPr>
          </a:p>
          <a:p>
            <a:endParaRPr lang="en-US" sz="1200" kern="1200" baseline="0" dirty="0" smtClean="0">
              <a:solidFill>
                <a:schemeClr val="tx1"/>
              </a:solidFill>
              <a:effectLst/>
              <a:latin typeface="Arial" charset="0"/>
              <a:ea typeface="+mn-ea"/>
              <a:cs typeface="Arial" charset="0"/>
            </a:endParaRPr>
          </a:p>
          <a:p>
            <a:endParaRPr lang="en-US" sz="1200" kern="1200" dirty="0" smtClean="0">
              <a:solidFill>
                <a:schemeClr val="tx1"/>
              </a:solidFill>
              <a:effectLst/>
              <a:latin typeface="Arial" charset="0"/>
              <a:ea typeface="+mn-ea"/>
              <a:cs typeface="Arial" charset="0"/>
            </a:endParaRPr>
          </a:p>
          <a:p>
            <a:r>
              <a:rPr lang="en-US" sz="1200" kern="1200" dirty="0" smtClean="0">
                <a:solidFill>
                  <a:schemeClr val="tx1"/>
                </a:solidFill>
                <a:effectLst/>
                <a:latin typeface="Arial" charset="0"/>
                <a:ea typeface="+mn-ea"/>
                <a:cs typeface="Arial" charset="0"/>
              </a:rPr>
              <a:t>Illustrating the construction of Thompson’s automaton(which</a:t>
            </a:r>
            <a:r>
              <a:rPr lang="en-US" sz="1200" kern="1200" baseline="0" dirty="0" smtClean="0">
                <a:solidFill>
                  <a:schemeClr val="tx1"/>
                </a:solidFill>
                <a:effectLst/>
                <a:latin typeface="Arial" charset="0"/>
                <a:ea typeface="+mn-ea"/>
                <a:cs typeface="Arial" charset="0"/>
              </a:rPr>
              <a:t> is a non-deterministic automaton accepting the language of a given regular expression</a:t>
            </a:r>
            <a:r>
              <a:rPr lang="en-US" sz="1200" kern="1200" dirty="0" smtClean="0">
                <a:solidFill>
                  <a:schemeClr val="tx1"/>
                </a:solidFill>
                <a:effectLst/>
                <a:latin typeface="Arial" charset="0"/>
                <a:ea typeface="+mn-ea"/>
                <a:cs typeface="Arial" charset="0"/>
              </a:rPr>
              <a:t>). </a:t>
            </a:r>
            <a:endParaRPr lang="en-US" dirty="0"/>
          </a:p>
        </p:txBody>
      </p:sp>
      <p:sp>
        <p:nvSpPr>
          <p:cNvPr id="4" name="Slide Number Placeholder 3"/>
          <p:cNvSpPr>
            <a:spLocks noGrp="1"/>
          </p:cNvSpPr>
          <p:nvPr>
            <p:ph type="sldNum" sz="quarter" idx="10"/>
          </p:nvPr>
        </p:nvSpPr>
        <p:spPr/>
        <p:txBody>
          <a:bodyPr/>
          <a:lstStyle/>
          <a:p>
            <a:fld id="{4CA8B8DC-0AB8-41E4-901F-BDF168660745}" type="slidenum">
              <a:rPr lang="en-US" smtClean="0"/>
              <a:pPr/>
              <a:t>37</a:t>
            </a:fld>
            <a:endParaRPr lang="en-US"/>
          </a:p>
        </p:txBody>
      </p:sp>
    </p:spTree>
    <p:extLst>
      <p:ext uri="{BB962C8B-B14F-4D97-AF65-F5344CB8AC3E}">
        <p14:creationId xmlns:p14="http://schemas.microsoft.com/office/powerpoint/2010/main" val="3630331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We introduce ATA to represent our ERE</a:t>
                </a:r>
                <a:r>
                  <a:rPr lang="en-US" baseline="0" dirty="0" smtClean="0"/>
                  <a:t> which is introduced in the previous slide. </a:t>
                </a:r>
              </a:p>
              <a:p>
                <a:endParaRPr lang="en-US" baseline="0" dirty="0" smtClean="0"/>
              </a:p>
              <a:p>
                <a:r>
                  <a:rPr lang="en-US" baseline="0" dirty="0" smtClean="0"/>
                  <a:t>Let’s look at an example. We have this regular expression r, with a </a:t>
                </a:r>
                <a:r>
                  <a:rPr lang="en-US" baseline="0" dirty="0" err="1" smtClean="0"/>
                  <a:t>kleene</a:t>
                </a:r>
                <a:r>
                  <a:rPr lang="en-US" baseline="0" dirty="0" smtClean="0"/>
                  <a:t> star on -1. We can remove the </a:t>
                </a:r>
                <a:r>
                  <a:rPr lang="en-US" baseline="0" dirty="0" err="1" smtClean="0"/>
                  <a:t>kleene</a:t>
                </a:r>
                <a:r>
                  <a:rPr lang="en-US" baseline="0" dirty="0" smtClean="0"/>
                  <a:t> star in the equivalent ERE is 0/1 augmented with window constraint and negations if it’s needed. And it will not affect the matching </a:t>
                </a:r>
                <a:r>
                  <a:rPr lang="en-US" baseline="0" dirty="0" err="1" smtClean="0"/>
                  <a:t>prob</a:t>
                </a:r>
                <a:r>
                  <a:rPr lang="en-US" baseline="0" dirty="0" smtClean="0"/>
                  <a:t> because we allow mixing in irrelevant letters. In addition it’s augmented with window constraint and negations, which will be discussed later.</a:t>
                </a:r>
              </a:p>
              <a:p>
                <a:endParaRPr lang="en-US" baseline="0" dirty="0" smtClean="0"/>
              </a:p>
              <a:p>
                <a:r>
                  <a:rPr lang="en-US" baseline="0" dirty="0" smtClean="0"/>
                  <a:t>With this lemma, we can also transform the TA to an ATA. In TA we call states with only \</a:t>
                </a:r>
                <a:r>
                  <a:rPr lang="en-US" baseline="0" dirty="0" err="1" smtClean="0"/>
                  <a:t>epsion</a:t>
                </a:r>
                <a:r>
                  <a:rPr lang="en-US" baseline="0" dirty="0" smtClean="0"/>
                  <a:t> in edges \epsilon state, and we call the others L state. We’ll be using the augmented ta in our matching algorithm.</a:t>
                </a:r>
              </a:p>
              <a:p>
                <a:r>
                  <a:rPr lang="en-US" dirty="0" smtClean="0"/>
                  <a:t> </a:t>
                </a:r>
              </a:p>
              <a:p>
                <a:r>
                  <a:rPr lang="en-US" dirty="0" smtClean="0"/>
                  <a:t>L state and \epsilon</a:t>
                </a:r>
                <a:r>
                  <a:rPr lang="en-US" baseline="0" dirty="0" smtClean="0"/>
                  <a:t> state</a:t>
                </a:r>
              </a:p>
              <a:p>
                <a:endParaRPr lang="en-US" baseline="0" dirty="0" smtClean="0"/>
              </a:p>
              <a:p>
                <a:r>
                  <a:rPr lang="en-US" sz="1200" i="1" kern="1200" dirty="0" smtClean="0">
                    <a:solidFill>
                      <a:schemeClr val="tx1"/>
                    </a:solidFill>
                    <a:effectLst/>
                    <a:latin typeface="Arial" charset="0"/>
                    <a:ea typeface="+mn-ea"/>
                    <a:cs typeface="Arial" charset="0"/>
                  </a:rPr>
                  <a:t> an </a:t>
                </a:r>
                <a:r>
                  <a:rPr lang="en-US" sz="1200" kern="1200" dirty="0">
                    <a:solidFill>
                      <a:schemeClr val="tx1"/>
                    </a:solidFill>
                    <a:effectLst/>
                    <a:latin typeface="Arial" charset="0"/>
                    <a:ea typeface="+mn-ea"/>
                    <a:cs typeface="Arial" charset="0"/>
                  </a:rPr>
                  <a:t>L-state,</a:t>
                </a:r>
                <a:r>
                  <a:rPr lang="en-US" sz="1200" i="1" kern="1200" dirty="0">
                    <a:solidFill>
                      <a:schemeClr val="tx1"/>
                    </a:solidFill>
                    <a:effectLst/>
                    <a:latin typeface="Arial" charset="0"/>
                    <a:ea typeface="+mn-ea"/>
                    <a:cs typeface="Arial" charset="0"/>
                  </a:rPr>
                  <a:t> which has only one incoming edge with a letter on it, and </a:t>
                </a:r>
                <a:r>
                  <a:rPr lang="en-US" sz="1200" kern="1200" dirty="0">
                    <a:solidFill>
                      <a:schemeClr val="tx1"/>
                    </a:solidFill>
                    <a:effectLst/>
                    <a:latin typeface="Arial" charset="0"/>
                    <a:ea typeface="+mn-ea"/>
                    <a:cs typeface="Arial" charset="0"/>
                  </a:rPr>
                  <a:t>(2)</a:t>
                </a:r>
                <a:r>
                  <a:rPr lang="en-US" sz="1200" i="1" kern="1200" dirty="0">
                    <a:solidFill>
                      <a:schemeClr val="tx1"/>
                    </a:solidFill>
                    <a:effectLst/>
                    <a:latin typeface="Arial" charset="0"/>
                    <a:ea typeface="+mn-ea"/>
                    <a:cs typeface="Arial" charset="0"/>
                  </a:rPr>
                  <a:t> an </a:t>
                </a:r>
                <a14:m>
                  <m:oMath xmlns:m="http://schemas.openxmlformats.org/officeDocument/2006/math">
                    <m:r>
                      <a:rPr lang="en-US" sz="1200" i="1" kern="1200">
                        <a:solidFill>
                          <a:schemeClr val="tx1"/>
                        </a:solidFill>
                        <a:effectLst/>
                        <a:latin typeface="Cambria Math"/>
                        <a:ea typeface="+mn-ea"/>
                        <a:cs typeface="Arial" charset="0"/>
                      </a:rPr>
                      <m:t>𝜀</m:t>
                    </m:r>
                  </m:oMath>
                </a14:m>
                <a:r>
                  <a:rPr lang="en-US" sz="1200" kern="1200" dirty="0">
                    <a:solidFill>
                      <a:schemeClr val="tx1"/>
                    </a:solidFill>
                    <a:effectLst/>
                    <a:latin typeface="Arial" charset="0"/>
                    <a:ea typeface="+mn-ea"/>
                    <a:cs typeface="Arial" charset="0"/>
                  </a:rPr>
                  <a:t>-state</a:t>
                </a:r>
                <a:r>
                  <a:rPr lang="en-US" sz="1200" i="1" kern="1200" dirty="0">
                    <a:solidFill>
                      <a:schemeClr val="tx1"/>
                    </a:solidFill>
                    <a:effectLst/>
                    <a:latin typeface="Arial" charset="0"/>
                    <a:ea typeface="+mn-ea"/>
                    <a:cs typeface="Arial" charset="0"/>
                  </a:rPr>
                  <a:t>, which has one or more incoming edges, all having a label </a:t>
                </a:r>
                <a14:m>
                  <m:oMath xmlns:m="http://schemas.openxmlformats.org/officeDocument/2006/math">
                    <m:r>
                      <a:rPr lang="en-US" sz="1200" i="1" kern="1200">
                        <a:solidFill>
                          <a:schemeClr val="tx1"/>
                        </a:solidFill>
                        <a:effectLst/>
                        <a:latin typeface="Cambria Math"/>
                        <a:ea typeface="+mn-ea"/>
                        <a:cs typeface="Arial" charset="0"/>
                      </a:rPr>
                      <m:t>𝜀</m:t>
                    </m:r>
                  </m:oMath>
                </a14:m>
                <a:endParaRPr lang="en-US" dirty="0"/>
              </a:p>
            </p:txBody>
          </p:sp>
        </mc:Choice>
        <mc:Fallback xmlns="">
          <p:sp>
            <p:nvSpPr>
              <p:cNvPr id="3" name="Notes Placeholder 2"/>
              <p:cNvSpPr>
                <a:spLocks noGrp="1"/>
              </p:cNvSpPr>
              <p:nvPr>
                <p:ph type="body" idx="1"/>
              </p:nvPr>
            </p:nvSpPr>
            <p:spPr/>
            <p:txBody>
              <a:bodyPr/>
              <a:lstStyle/>
              <a:p>
                <a:r>
                  <a:rPr lang="en-US" dirty="0" smtClean="0"/>
                  <a:t>L state and \epsilon</a:t>
                </a:r>
                <a:r>
                  <a:rPr lang="en-US" baseline="0" dirty="0" smtClean="0"/>
                  <a:t> </a:t>
                </a:r>
                <a:r>
                  <a:rPr lang="en-US" baseline="0" dirty="0" smtClean="0"/>
                  <a:t>state</a:t>
                </a:r>
              </a:p>
              <a:p>
                <a:endParaRPr lang="en-US" baseline="0" dirty="0" smtClean="0"/>
              </a:p>
              <a:p>
                <a:r>
                  <a:rPr lang="en-US" sz="1200" i="1" kern="1200" dirty="0" smtClean="0">
                    <a:solidFill>
                      <a:schemeClr val="tx1"/>
                    </a:solidFill>
                    <a:effectLst/>
                    <a:latin typeface="Arial" charset="0"/>
                    <a:ea typeface="+mn-ea"/>
                    <a:cs typeface="Arial" charset="0"/>
                  </a:rPr>
                  <a:t> an </a:t>
                </a:r>
                <a:r>
                  <a:rPr lang="en-US" sz="1200" kern="1200" dirty="0">
                    <a:solidFill>
                      <a:schemeClr val="tx1"/>
                    </a:solidFill>
                    <a:effectLst/>
                    <a:latin typeface="Arial" charset="0"/>
                    <a:ea typeface="+mn-ea"/>
                    <a:cs typeface="Arial" charset="0"/>
                  </a:rPr>
                  <a:t>L-state,</a:t>
                </a:r>
                <a:r>
                  <a:rPr lang="en-US" sz="1200" i="1" kern="1200" dirty="0">
                    <a:solidFill>
                      <a:schemeClr val="tx1"/>
                    </a:solidFill>
                    <a:effectLst/>
                    <a:latin typeface="Arial" charset="0"/>
                    <a:ea typeface="+mn-ea"/>
                    <a:cs typeface="Arial" charset="0"/>
                  </a:rPr>
                  <a:t> which has only one incoming edge with a letter on it, and </a:t>
                </a:r>
                <a:r>
                  <a:rPr lang="en-US" sz="1200" kern="1200" dirty="0">
                    <a:solidFill>
                      <a:schemeClr val="tx1"/>
                    </a:solidFill>
                    <a:effectLst/>
                    <a:latin typeface="Arial" charset="0"/>
                    <a:ea typeface="+mn-ea"/>
                    <a:cs typeface="Arial" charset="0"/>
                  </a:rPr>
                  <a:t>(2)</a:t>
                </a:r>
                <a:r>
                  <a:rPr lang="en-US" sz="1200" i="1" kern="1200" dirty="0">
                    <a:solidFill>
                      <a:schemeClr val="tx1"/>
                    </a:solidFill>
                    <a:effectLst/>
                    <a:latin typeface="Arial" charset="0"/>
                    <a:ea typeface="+mn-ea"/>
                    <a:cs typeface="Arial" charset="0"/>
                  </a:rPr>
                  <a:t> an </a:t>
                </a:r>
                <a:r>
                  <a:rPr lang="en-US" sz="1200" i="0" kern="1200">
                    <a:solidFill>
                      <a:schemeClr val="tx1"/>
                    </a:solidFill>
                    <a:effectLst/>
                    <a:latin typeface="Arial" charset="0"/>
                    <a:ea typeface="+mn-ea"/>
                    <a:cs typeface="Arial" charset="0"/>
                  </a:rPr>
                  <a:t>𝜀</a:t>
                </a:r>
                <a:r>
                  <a:rPr lang="en-US" sz="1200" kern="1200" dirty="0">
                    <a:solidFill>
                      <a:schemeClr val="tx1"/>
                    </a:solidFill>
                    <a:effectLst/>
                    <a:latin typeface="Arial" charset="0"/>
                    <a:ea typeface="+mn-ea"/>
                    <a:cs typeface="Arial" charset="0"/>
                  </a:rPr>
                  <a:t>-state</a:t>
                </a:r>
                <a:r>
                  <a:rPr lang="en-US" sz="1200" i="1" kern="1200" dirty="0">
                    <a:solidFill>
                      <a:schemeClr val="tx1"/>
                    </a:solidFill>
                    <a:effectLst/>
                    <a:latin typeface="Arial" charset="0"/>
                    <a:ea typeface="+mn-ea"/>
                    <a:cs typeface="Arial" charset="0"/>
                  </a:rPr>
                  <a:t>, which has one or more incoming edges, all having a label </a:t>
                </a:r>
                <a:r>
                  <a:rPr lang="en-US" sz="1200" i="0" kern="1200">
                    <a:solidFill>
                      <a:schemeClr val="tx1"/>
                    </a:solidFill>
                    <a:effectLst/>
                    <a:latin typeface="Arial" charset="0"/>
                    <a:ea typeface="+mn-ea"/>
                    <a:cs typeface="Arial" charset="0"/>
                  </a:rPr>
                  <a:t>𝜀</a:t>
                </a:r>
                <a:endParaRPr lang="en-US" dirty="0"/>
              </a:p>
            </p:txBody>
          </p:sp>
        </mc:Fallback>
      </mc:AlternateContent>
      <p:sp>
        <p:nvSpPr>
          <p:cNvPr id="4" name="Slide Number Placeholder 3"/>
          <p:cNvSpPr>
            <a:spLocks noGrp="1"/>
          </p:cNvSpPr>
          <p:nvPr>
            <p:ph type="sldNum" sz="quarter" idx="10"/>
          </p:nvPr>
        </p:nvSpPr>
        <p:spPr/>
        <p:txBody>
          <a:bodyPr/>
          <a:lstStyle/>
          <a:p>
            <a:fld id="{4CA8B8DC-0AB8-41E4-901F-BDF168660745}" type="slidenum">
              <a:rPr lang="en-US" smtClean="0"/>
              <a:pPr/>
              <a:t>38</a:t>
            </a:fld>
            <a:endParaRPr lang="en-US"/>
          </a:p>
        </p:txBody>
      </p:sp>
    </p:spTree>
    <p:extLst>
      <p:ext uri="{BB962C8B-B14F-4D97-AF65-F5344CB8AC3E}">
        <p14:creationId xmlns:p14="http://schemas.microsoft.com/office/powerpoint/2010/main" val="1731877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dirty="0" smtClean="0"/>
                  <a:t>There has been previous work on pattern matching</a:t>
                </a:r>
                <a:r>
                  <a:rPr lang="en-US" sz="1200" baseline="0" dirty="0" smtClean="0"/>
                  <a:t> over noisy streams/sequences. </a:t>
                </a:r>
                <a:endParaRPr lang="en-US" sz="1200" dirty="0" smtClean="0"/>
              </a:p>
              <a:p>
                <a:r>
                  <a:rPr lang="en-US" sz="1200" dirty="0" smtClean="0"/>
                  <a:t>Most previous work</a:t>
                </a:r>
                <a:r>
                  <a:rPr lang="en-US" sz="1200" baseline="0" dirty="0" smtClean="0"/>
                  <a:t> will </a:t>
                </a:r>
                <a:r>
                  <a:rPr lang="en-US" sz="1200" dirty="0" smtClean="0"/>
                  <a:t>first learn a probabilistic distribution of the sequence stream and then process queries over the distributions.</a:t>
                </a:r>
              </a:p>
              <a:p>
                <a:endParaRPr lang="en-US" sz="1200" dirty="0" smtClean="0"/>
              </a:p>
              <a:p>
                <a:r>
                  <a:rPr lang="en-US" sz="1200" dirty="0" smtClean="0"/>
                  <a:t>In</a:t>
                </a:r>
                <a:r>
                  <a:rPr lang="en-US" sz="1200" baseline="0" dirty="0" smtClean="0"/>
                  <a:t> this work, we resort to an error model to model noise in the stream Then we devise matching algorithms using </a:t>
                </a:r>
                <a:r>
                  <a:rPr lang="en-US" sz="1200" baseline="0" dirty="0" err="1" smtClean="0"/>
                  <a:t>tompson’s</a:t>
                </a:r>
                <a:r>
                  <a:rPr lang="en-US" sz="1200" baseline="0" dirty="0" smtClean="0"/>
                  <a:t> automata to detect matching paths with significant probability. This model is learned offline and is more stable than the dynamic data stream itself. </a:t>
                </a:r>
                <a:r>
                  <a:rPr lang="en-US" sz="1200" dirty="0" smtClean="0"/>
                  <a:t>These matching paths provide a lineage for users to trace back the basic events tuples in the stream .</a:t>
                </a:r>
              </a:p>
              <a:p>
                <a:r>
                  <a:rPr lang="en-US" sz="1200" dirty="0" smtClean="0"/>
                  <a:t>One advantage</a:t>
                </a:r>
                <a:r>
                  <a:rPr lang="en-US" sz="1200" baseline="0" dirty="0" smtClean="0"/>
                  <a:t> of using an error model is that </a:t>
                </a:r>
                <a:r>
                  <a:rPr lang="en-US" sz="1200" baseline="0" dirty="0" err="1" smtClean="0"/>
                  <a:t>sta</a:t>
                </a:r>
                <a:r>
                  <a:rPr lang="en-US" sz="1200" baseline="0" dirty="0" smtClean="0"/>
                  <a:t> infer is </a:t>
                </a:r>
                <a:r>
                  <a:rPr lang="en-US" sz="1200" baseline="0" dirty="0" err="1" smtClean="0"/>
                  <a:t>extremly</a:t>
                </a:r>
                <a:r>
                  <a:rPr lang="en-US" sz="1200" baseline="0" dirty="0" smtClean="0"/>
                  <a:t> fast at run time. We just look up a error transition matrix</a:t>
                </a:r>
                <a:endParaRPr lang="en-US" sz="1200" dirty="0" smtClean="0"/>
              </a:p>
              <a:p>
                <a:endParaRPr lang="en-US" sz="1200"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Arial" charset="0"/>
                  </a:rPr>
                  <a:t>In sharp contrast to the typical assumption of using machine learning techniques to learn a joint distribution of the stream first and then perform query processing, we only need to know the error model, which, as we have discussed, is much more stable than the dynamic stream. Different powers of the transition matrix </a:t>
                </a:r>
                <a14:m>
                  <m:oMath xmlns:m="http://schemas.openxmlformats.org/officeDocument/2006/math">
                    <m:sSup>
                      <m:sSupPr>
                        <m:ctrlPr>
                          <a:rPr lang="en-US" sz="1200" i="1" kern="1200">
                            <a:solidFill>
                              <a:schemeClr val="tx1"/>
                            </a:solidFill>
                            <a:effectLst/>
                            <a:latin typeface="Cambria Math"/>
                            <a:ea typeface="+mn-ea"/>
                            <a:cs typeface="Arial" charset="0"/>
                          </a:rPr>
                        </m:ctrlPr>
                      </m:sSupPr>
                      <m:e>
                        <m:r>
                          <m:rPr>
                            <m:sty m:val="p"/>
                          </m:rPr>
                          <a:rPr lang="en-US" sz="1200" kern="1200">
                            <a:solidFill>
                              <a:schemeClr val="tx1"/>
                            </a:solidFill>
                            <a:effectLst/>
                            <a:latin typeface="Cambria Math"/>
                            <a:ea typeface="+mn-ea"/>
                            <a:cs typeface="Arial" charset="0"/>
                          </a:rPr>
                          <m:t>P</m:t>
                        </m:r>
                      </m:e>
                      <m:sup>
                        <m:r>
                          <a:rPr lang="en-US" sz="1200" i="1" kern="1200">
                            <a:solidFill>
                              <a:schemeClr val="tx1"/>
                            </a:solidFill>
                            <a:effectLst/>
                            <a:latin typeface="Cambria Math"/>
                            <a:ea typeface="+mn-ea"/>
                            <a:cs typeface="Arial" charset="0"/>
                          </a:rPr>
                          <m:t>𝛼</m:t>
                        </m:r>
                      </m:sup>
                    </m:sSup>
                  </m:oMath>
                </a14:m>
                <a:r>
                  <a:rPr lang="en-US" sz="1200" kern="1200" dirty="0">
                    <a:solidFill>
                      <a:schemeClr val="tx1"/>
                    </a:solidFill>
                    <a:effectLst/>
                    <a:latin typeface="Arial" charset="0"/>
                    <a:ea typeface="+mn-ea"/>
                    <a:cs typeface="Arial" charset="0"/>
                  </a:rPr>
                  <a:t> can be pre-computed (</a:t>
                </a:r>
                <a14:m>
                  <m:oMath xmlns:m="http://schemas.openxmlformats.org/officeDocument/2006/math">
                    <m:r>
                      <a:rPr lang="en-US" sz="1200" i="1" kern="1200">
                        <a:solidFill>
                          <a:schemeClr val="tx1"/>
                        </a:solidFill>
                        <a:effectLst/>
                        <a:latin typeface="Cambria Math"/>
                        <a:ea typeface="+mn-ea"/>
                        <a:cs typeface="Arial" charset="0"/>
                      </a:rPr>
                      <m:t>𝛼</m:t>
                    </m:r>
                    <m:r>
                      <a:rPr lang="en-US" sz="1200" i="1" kern="1200">
                        <a:solidFill>
                          <a:schemeClr val="tx1"/>
                        </a:solidFill>
                        <a:effectLst/>
                        <a:latin typeface="Cambria Math"/>
                        <a:ea typeface="+mn-ea"/>
                        <a:cs typeface="Arial" charset="0"/>
                      </a:rPr>
                      <m:t>≤</m:t>
                    </m:r>
                    <m:r>
                      <a:rPr lang="en-US" sz="1200" i="1" kern="1200">
                        <a:solidFill>
                          <a:schemeClr val="tx1"/>
                        </a:solidFill>
                        <a:effectLst/>
                        <a:latin typeface="Cambria Math"/>
                        <a:ea typeface="+mn-ea"/>
                        <a:cs typeface="Arial" charset="0"/>
                      </a:rPr>
                      <m:t>𝑤</m:t>
                    </m:r>
                  </m:oMath>
                </a14:m>
                <a:r>
                  <a:rPr lang="en-US" sz="1200" kern="1200" dirty="0">
                    <a:solidFill>
                      <a:schemeClr val="tx1"/>
                    </a:solidFill>
                    <a:effectLst/>
                    <a:latin typeface="Arial" charset="0"/>
                    <a:ea typeface="+mn-ea"/>
                    <a:cs typeface="Arial" charset="0"/>
                  </a:rPr>
                  <a:t>). Probabilistic inference is extremely fast at runtime – we just look up a matrix.</a:t>
                </a:r>
              </a:p>
              <a:p>
                <a:endParaRPr lang="en-US" sz="1200" baseline="0" dirty="0" smtClean="0"/>
              </a:p>
              <a:p>
                <a:endParaRPr lang="en-US" sz="1200" dirty="0" smtClean="0"/>
              </a:p>
              <a:p>
                <a:r>
                  <a:rPr lang="en-US" sz="1200" dirty="0" smtClean="0"/>
                  <a:t>Our Proposal: resort to an error model which is learned offline and is more stable than the dynamic data stream. In real time, our algorithm returns all matching paths with significant probabilities. These matching paths provide a lineage for users to trace back the basic events and tuples in the stream that cause the match.</a:t>
                </a:r>
              </a:p>
              <a:p>
                <a:endParaRPr lang="en-US" dirty="0"/>
              </a:p>
            </p:txBody>
          </p:sp>
        </mc:Choice>
        <mc:Fallback xmlns="">
          <p:sp>
            <p:nvSpPr>
              <p:cNvPr id="3" name="Notes Placeholder 2"/>
              <p:cNvSpPr>
                <a:spLocks noGrp="1"/>
              </p:cNvSpPr>
              <p:nvPr>
                <p:ph type="body" idx="1"/>
              </p:nvPr>
            </p:nvSpPr>
            <p:spPr/>
            <p:txBody>
              <a:bodyPr/>
              <a:lstStyle/>
              <a:p>
                <a:r>
                  <a:rPr lang="en-US" sz="1200" dirty="0" smtClean="0"/>
                  <a:t>There has been previous work on pattern matching</a:t>
                </a:r>
                <a:r>
                  <a:rPr lang="en-US" sz="1200" baseline="0" dirty="0" smtClean="0"/>
                  <a:t> over noisy streams. </a:t>
                </a:r>
                <a:endParaRPr lang="en-US" sz="1200" dirty="0" smtClean="0"/>
              </a:p>
              <a:p>
                <a:r>
                  <a:rPr lang="en-US" sz="1200" dirty="0" smtClean="0"/>
                  <a:t>Most previous work</a:t>
                </a:r>
                <a:r>
                  <a:rPr lang="en-US" sz="1200" baseline="0" dirty="0" smtClean="0"/>
                  <a:t> will </a:t>
                </a:r>
                <a:r>
                  <a:rPr lang="en-US" sz="1200" dirty="0" smtClean="0"/>
                  <a:t>first </a:t>
                </a:r>
                <a:r>
                  <a:rPr lang="en-US" sz="1200" dirty="0" smtClean="0"/>
                  <a:t>learn a probabilistic distribution of the sequence stream and then process queries over the </a:t>
                </a:r>
                <a:r>
                  <a:rPr lang="en-US" sz="1200" dirty="0" smtClean="0"/>
                  <a:t>distributions.</a:t>
                </a:r>
              </a:p>
              <a:p>
                <a:endParaRPr lang="en-US" sz="1200" dirty="0" smtClean="0"/>
              </a:p>
              <a:p>
                <a:r>
                  <a:rPr lang="en-US" sz="1200" dirty="0" smtClean="0"/>
                  <a:t>In</a:t>
                </a:r>
                <a:r>
                  <a:rPr lang="en-US" sz="1200" baseline="0" dirty="0" smtClean="0"/>
                  <a:t> this work, we resort to an error model to model noise in the stream. This model is learned offline and is more stable than the dynamic data stream itself. Then we devise matching algorithms to detect matching paths with significant probability. </a:t>
                </a:r>
                <a:r>
                  <a:rPr lang="en-US" sz="1200" dirty="0" smtClean="0"/>
                  <a:t>These matching paths provide a lineage for users to trace back the basic events and tuples in the stream .</a:t>
                </a:r>
              </a:p>
              <a:p>
                <a:endParaRPr lang="en-US" sz="1200"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Arial" charset="0"/>
                  </a:rPr>
                  <a:t>In sharp contrast to the typical assumption of using machine learning techniques to learn a joint distribution of the stream first and then perform query processing, we only need to know the error model, which, as we have discussed, is much more stable than the dynamic stream. Different powers of the transition matrix </a:t>
                </a:r>
                <a:r>
                  <a:rPr lang="en-US" sz="1200" i="0" kern="1200">
                    <a:solidFill>
                      <a:schemeClr val="tx1"/>
                    </a:solidFill>
                    <a:effectLst/>
                    <a:latin typeface="Arial" charset="0"/>
                    <a:ea typeface="+mn-ea"/>
                    <a:cs typeface="Arial" charset="0"/>
                  </a:rPr>
                  <a:t>P^𝛼</a:t>
                </a:r>
                <a:r>
                  <a:rPr lang="en-US" sz="1200" kern="1200" dirty="0">
                    <a:solidFill>
                      <a:schemeClr val="tx1"/>
                    </a:solidFill>
                    <a:effectLst/>
                    <a:latin typeface="Arial" charset="0"/>
                    <a:ea typeface="+mn-ea"/>
                    <a:cs typeface="Arial" charset="0"/>
                  </a:rPr>
                  <a:t> can be pre-computed (</a:t>
                </a:r>
                <a:r>
                  <a:rPr lang="en-US" sz="1200" i="0" kern="1200">
                    <a:solidFill>
                      <a:schemeClr val="tx1"/>
                    </a:solidFill>
                    <a:effectLst/>
                    <a:latin typeface="Arial" charset="0"/>
                    <a:ea typeface="+mn-ea"/>
                    <a:cs typeface="Arial" charset="0"/>
                  </a:rPr>
                  <a:t>𝛼≤𝑤</a:t>
                </a:r>
                <a:r>
                  <a:rPr lang="en-US" sz="1200" kern="1200" dirty="0">
                    <a:solidFill>
                      <a:schemeClr val="tx1"/>
                    </a:solidFill>
                    <a:effectLst/>
                    <a:latin typeface="Arial" charset="0"/>
                    <a:ea typeface="+mn-ea"/>
                    <a:cs typeface="Arial" charset="0"/>
                  </a:rPr>
                  <a:t>). Probabilistic inference is extremely fast at runtime – we just look up a matrix.</a:t>
                </a:r>
              </a:p>
              <a:p>
                <a:endParaRPr lang="en-US" sz="1200" baseline="0" dirty="0" smtClean="0"/>
              </a:p>
              <a:p>
                <a:endParaRPr lang="en-US" sz="1200" dirty="0" smtClean="0"/>
              </a:p>
              <a:p>
                <a:r>
                  <a:rPr lang="en-US" sz="1200" dirty="0" smtClean="0"/>
                  <a:t>Our Proposal: resort to an error model which is learned offline and is more stable than the dynamic data stream. In real time, our algorithm returns all matching paths with significant probabilities. These matching paths provide a lineage for users to trace back the basic events and tuples in the stream that cause the match.</a:t>
                </a:r>
              </a:p>
              <a:p>
                <a:endParaRPr lang="en-US" dirty="0"/>
              </a:p>
            </p:txBody>
          </p:sp>
        </mc:Fallback>
      </mc:AlternateContent>
      <p:sp>
        <p:nvSpPr>
          <p:cNvPr id="4" name="Slide Number Placeholder 3"/>
          <p:cNvSpPr>
            <a:spLocks noGrp="1"/>
          </p:cNvSpPr>
          <p:nvPr>
            <p:ph type="sldNum" sz="quarter" idx="10"/>
          </p:nvPr>
        </p:nvSpPr>
        <p:spPr/>
        <p:txBody>
          <a:bodyPr/>
          <a:lstStyle/>
          <a:p>
            <a:fld id="{4CA8B8DC-0AB8-41E4-901F-BDF168660745}" type="slidenum">
              <a:rPr lang="en-US" smtClean="0"/>
              <a:pPr/>
              <a:t>39</a:t>
            </a:fld>
            <a:endParaRPr lang="en-US"/>
          </a:p>
        </p:txBody>
      </p:sp>
    </p:spTree>
    <p:extLst>
      <p:ext uri="{BB962C8B-B14F-4D97-AF65-F5344CB8AC3E}">
        <p14:creationId xmlns:p14="http://schemas.microsoft.com/office/powerpoint/2010/main" val="1857188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Arial" charset="0"/>
                  </a:rPr>
                  <a:t>We</a:t>
                </a:r>
                <a:r>
                  <a:rPr lang="en-US" sz="1200" kern="1200" baseline="0" dirty="0" smtClean="0">
                    <a:solidFill>
                      <a:schemeClr val="tx1"/>
                    </a:solidFill>
                    <a:effectLst/>
                    <a:latin typeface="Arial" charset="0"/>
                    <a:ea typeface="+mn-ea"/>
                    <a:cs typeface="Arial" charset="0"/>
                  </a:rPr>
                  <a:t> use Markov chain error models in this work, however our algorithms work with any error model.</a:t>
                </a:r>
              </a:p>
              <a:p>
                <a:r>
                  <a:rPr lang="en-US" sz="1200" kern="1200" baseline="0" dirty="0" smtClean="0">
                    <a:solidFill>
                      <a:schemeClr val="tx1"/>
                    </a:solidFill>
                    <a:effectLst/>
                    <a:latin typeface="Arial" charset="0"/>
                    <a:ea typeface="+mn-ea"/>
                    <a:cs typeface="Arial" charset="0"/>
                  </a:rPr>
                  <a:t>To get a </a:t>
                </a:r>
                <a:r>
                  <a:rPr lang="en-US" sz="1200" kern="1200" baseline="0" dirty="0" err="1" smtClean="0">
                    <a:solidFill>
                      <a:schemeClr val="tx1"/>
                    </a:solidFill>
                    <a:effectLst/>
                    <a:latin typeface="Arial" charset="0"/>
                    <a:ea typeface="+mn-ea"/>
                    <a:cs typeface="Arial" charset="0"/>
                  </a:rPr>
                  <a:t>markov</a:t>
                </a:r>
                <a:r>
                  <a:rPr lang="en-US" sz="1200" kern="1200" baseline="0" dirty="0" smtClean="0">
                    <a:solidFill>
                      <a:schemeClr val="tx1"/>
                    </a:solidFill>
                    <a:effectLst/>
                    <a:latin typeface="Arial" charset="0"/>
                    <a:ea typeface="+mn-ea"/>
                    <a:cs typeface="Arial" charset="0"/>
                  </a:rPr>
                  <a:t> chain error model, we first define error levels, for example for numerical values, we say error being 0 is level 1, error being 1 is error level 2 and error being -1 is level 3. </a:t>
                </a:r>
              </a:p>
              <a:p>
                <a:r>
                  <a:rPr lang="en-US" sz="1200" kern="1200" baseline="0" dirty="0" smtClean="0">
                    <a:solidFill>
                      <a:schemeClr val="tx1"/>
                    </a:solidFill>
                    <a:effectLst/>
                    <a:latin typeface="Arial" charset="0"/>
                    <a:ea typeface="+mn-ea"/>
                    <a:cs typeface="Arial" charset="0"/>
                  </a:rPr>
                  <a:t>Then we learn a transition matrix for the defined error levels from the training data. </a:t>
                </a:r>
              </a:p>
              <a:p>
                <a:r>
                  <a:rPr lang="en-US" sz="1200" kern="1200" baseline="0" dirty="0" smtClean="0">
                    <a:solidFill>
                      <a:schemeClr val="tx1"/>
                    </a:solidFill>
                    <a:effectLst/>
                    <a:latin typeface="Arial" charset="0"/>
                    <a:ea typeface="+mn-ea"/>
                    <a:cs typeface="Arial" charset="0"/>
                  </a:rPr>
                  <a:t>This process also applies to multi dimensional data, for example, estimated locations from GPS are 2 d data. We define error levels as in the figure on the </a:t>
                </a:r>
                <a:r>
                  <a:rPr lang="en-US" sz="1200" kern="1200" baseline="0" dirty="0" err="1" smtClean="0">
                    <a:solidFill>
                      <a:schemeClr val="tx1"/>
                    </a:solidFill>
                    <a:effectLst/>
                    <a:latin typeface="Arial" charset="0"/>
                    <a:ea typeface="+mn-ea"/>
                    <a:cs typeface="Arial" charset="0"/>
                  </a:rPr>
                  <a:t>rightside</a:t>
                </a:r>
                <a:r>
                  <a:rPr lang="en-US" sz="1200" kern="1200" baseline="0" dirty="0" smtClean="0">
                    <a:solidFill>
                      <a:schemeClr val="tx1"/>
                    </a:solidFill>
                    <a:effectLst/>
                    <a:latin typeface="Arial" charset="0"/>
                    <a:ea typeface="+mn-ea"/>
                    <a:cs typeface="Arial" charset="0"/>
                  </a:rPr>
                  <a:t> and learn a transition matrix from training data.  The advantages of Markov chain error model: 1. it’s relatively stable, 2. it catches local positive correlation of errors, 3. probability inference is extremely fast.</a:t>
                </a:r>
                <a:endParaRPr lang="en-US" sz="1200" kern="1200" dirty="0" smtClean="0">
                  <a:solidFill>
                    <a:schemeClr val="tx1"/>
                  </a:solidFill>
                  <a:effectLst/>
                  <a:latin typeface="Arial" charset="0"/>
                  <a:ea typeface="+mn-ea"/>
                  <a:cs typeface="Arial" charset="0"/>
                </a:endParaRPr>
              </a:p>
              <a:p>
                <a:endParaRPr lang="en-US" sz="1200" kern="1200" dirty="0" smtClean="0">
                  <a:solidFill>
                    <a:schemeClr val="tx1"/>
                  </a:solidFill>
                  <a:effectLst/>
                  <a:latin typeface="Arial" charset="0"/>
                  <a:ea typeface="+mn-ea"/>
                  <a:cs typeface="Arial" charset="0"/>
                </a:endParaRPr>
              </a:p>
              <a:p>
                <a:r>
                  <a:rPr lang="en-US" sz="1200" kern="1200" dirty="0" smtClean="0">
                    <a:solidFill>
                      <a:schemeClr val="tx1"/>
                    </a:solidFill>
                    <a:effectLst/>
                    <a:latin typeface="Arial" charset="0"/>
                    <a:ea typeface="+mn-ea"/>
                    <a:cs typeface="Arial" charset="0"/>
                  </a:rPr>
                  <a:t>Our </a:t>
                </a:r>
                <a14:m>
                  <m:oMath xmlns:m="http://schemas.openxmlformats.org/officeDocument/2006/math">
                    <m:r>
                      <a:rPr lang="en-US" sz="1200" i="1" kern="1200">
                        <a:solidFill>
                          <a:schemeClr val="tx1"/>
                        </a:solidFill>
                        <a:effectLst/>
                        <a:latin typeface="Cambria Math"/>
                        <a:ea typeface="+mn-ea"/>
                        <a:cs typeface="Arial" charset="0"/>
                      </a:rPr>
                      <m:t>ℰ</m:t>
                    </m:r>
                  </m:oMath>
                </a14:m>
                <a:r>
                  <a:rPr lang="en-US" sz="1200" kern="1200" dirty="0">
                    <a:solidFill>
                      <a:schemeClr val="tx1"/>
                    </a:solidFill>
                    <a:effectLst/>
                    <a:latin typeface="Arial" charset="0"/>
                    <a:ea typeface="+mn-ea"/>
                    <a:cs typeface="Arial" charset="0"/>
                  </a:rPr>
                  <a:t>-Matching algorithms can work with any error model </a:t>
                </a:r>
                <a14:m>
                  <m:oMath xmlns:m="http://schemas.openxmlformats.org/officeDocument/2006/math">
                    <m:r>
                      <a:rPr lang="en-US" sz="1200" i="1" kern="1200">
                        <a:solidFill>
                          <a:schemeClr val="tx1"/>
                        </a:solidFill>
                        <a:effectLst/>
                        <a:latin typeface="Cambria Math"/>
                        <a:ea typeface="+mn-ea"/>
                        <a:cs typeface="Arial" charset="0"/>
                      </a:rPr>
                      <m:t>ℰ</m:t>
                    </m:r>
                  </m:oMath>
                </a14:m>
                <a:r>
                  <a:rPr lang="en-US" sz="1200" kern="1200" dirty="0">
                    <a:solidFill>
                      <a:schemeClr val="tx1"/>
                    </a:solidFill>
                    <a:effectLst/>
                    <a:latin typeface="Arial" charset="0"/>
                    <a:ea typeface="+mn-ea"/>
                    <a:cs typeface="Arial" charset="0"/>
                  </a:rPr>
                  <a:t>, which describes a </a:t>
                </a:r>
                <a:r>
                  <a:rPr lang="en-US" sz="1200" i="1" kern="1200" dirty="0">
                    <a:solidFill>
                      <a:schemeClr val="tx1"/>
                    </a:solidFill>
                    <a:effectLst/>
                    <a:latin typeface="Arial" charset="0"/>
                    <a:ea typeface="+mn-ea"/>
                    <a:cs typeface="Arial" charset="0"/>
                  </a:rPr>
                  <a:t>joint distribution</a:t>
                </a:r>
                <a:r>
                  <a:rPr lang="en-US" sz="1200" kern="1200" dirty="0">
                    <a:solidFill>
                      <a:schemeClr val="tx1"/>
                    </a:solidFill>
                    <a:effectLst/>
                    <a:latin typeface="Arial" charset="0"/>
                    <a:ea typeface="+mn-ea"/>
                    <a:cs typeface="Arial" charset="0"/>
                  </a:rPr>
                  <a:t> of the errors at each character of the sequence. The simplest error model is that each character’s error is independently distributed. However, as discussed in Section 1.1, errors in data streams are often naturally correlated. As we have verified in our experiments using real world data (Section 7), using an independent error model can make the matching probability two or more orders of magnitude smaller than a Markov chain error model, which makes true occurrence of a pattern in the stream indiscernible from mismatching sequences.</a:t>
                </a:r>
              </a:p>
              <a:p>
                <a:r>
                  <a:rPr lang="en-US" sz="1200" kern="1200" dirty="0">
                    <a:solidFill>
                      <a:schemeClr val="tx1"/>
                    </a:solidFill>
                    <a:effectLst/>
                    <a:latin typeface="Arial" charset="0"/>
                    <a:ea typeface="+mn-ea"/>
                    <a:cs typeface="Arial" charset="0"/>
                  </a:rPr>
                  <a:t>In this work, we use </a:t>
                </a:r>
                <a:r>
                  <a:rPr lang="en-US" sz="1200" i="1" kern="1200" dirty="0">
                    <a:solidFill>
                      <a:schemeClr val="tx1"/>
                    </a:solidFill>
                    <a:effectLst/>
                    <a:latin typeface="Arial" charset="0"/>
                    <a:ea typeface="+mn-ea"/>
                    <a:cs typeface="Arial" charset="0"/>
                  </a:rPr>
                  <a:t>Markov chain</a:t>
                </a:r>
                <a:r>
                  <a:rPr lang="en-US" sz="1200" kern="1200" dirty="0">
                    <a:solidFill>
                      <a:schemeClr val="tx1"/>
                    </a:solidFill>
                    <a:effectLst/>
                    <a:latin typeface="Arial" charset="0"/>
                    <a:ea typeface="+mn-ea"/>
                    <a:cs typeface="Arial" charset="0"/>
                  </a:rPr>
                  <a:t> error models by default, </a:t>
                </a:r>
                <a:endParaRPr lang="en-US" dirty="0"/>
              </a:p>
              <a:p>
                <a:endParaRPr lang="en-US" dirty="0"/>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Arial" charset="0"/>
                  </a:rPr>
                  <a:t>Our </a:t>
                </a:r>
                <a:r>
                  <a:rPr lang="en-US" sz="1200" i="0" kern="1200">
                    <a:solidFill>
                      <a:schemeClr val="tx1"/>
                    </a:solidFill>
                    <a:effectLst/>
                    <a:latin typeface="Cambria Math"/>
                    <a:ea typeface="+mn-ea"/>
                    <a:cs typeface="Arial" charset="0"/>
                  </a:rPr>
                  <a:t>ℰ</a:t>
                </a:r>
                <a:r>
                  <a:rPr lang="en-US" sz="1200" kern="1200" dirty="0">
                    <a:solidFill>
                      <a:schemeClr val="tx1"/>
                    </a:solidFill>
                    <a:effectLst/>
                    <a:latin typeface="Arial" charset="0"/>
                    <a:ea typeface="+mn-ea"/>
                    <a:cs typeface="Arial" charset="0"/>
                  </a:rPr>
                  <a:t>-Matching algorithms can work with any error model </a:t>
                </a:r>
                <a:r>
                  <a:rPr lang="en-US" sz="1200" i="0" kern="1200">
                    <a:solidFill>
                      <a:schemeClr val="tx1"/>
                    </a:solidFill>
                    <a:effectLst/>
                    <a:latin typeface="Cambria Math"/>
                    <a:ea typeface="+mn-ea"/>
                    <a:cs typeface="Arial" charset="0"/>
                  </a:rPr>
                  <a:t>ℰ</a:t>
                </a:r>
                <a:r>
                  <a:rPr lang="en-US" sz="1200" kern="1200" dirty="0">
                    <a:solidFill>
                      <a:schemeClr val="tx1"/>
                    </a:solidFill>
                    <a:effectLst/>
                    <a:latin typeface="Arial" charset="0"/>
                    <a:ea typeface="+mn-ea"/>
                    <a:cs typeface="Arial" charset="0"/>
                  </a:rPr>
                  <a:t>, which describes a </a:t>
                </a:r>
                <a:r>
                  <a:rPr lang="en-US" sz="1200" i="1" kern="1200" dirty="0">
                    <a:solidFill>
                      <a:schemeClr val="tx1"/>
                    </a:solidFill>
                    <a:effectLst/>
                    <a:latin typeface="Arial" charset="0"/>
                    <a:ea typeface="+mn-ea"/>
                    <a:cs typeface="Arial" charset="0"/>
                  </a:rPr>
                  <a:t>joint distribution</a:t>
                </a:r>
                <a:r>
                  <a:rPr lang="en-US" sz="1200" kern="1200" dirty="0">
                    <a:solidFill>
                      <a:schemeClr val="tx1"/>
                    </a:solidFill>
                    <a:effectLst/>
                    <a:latin typeface="Arial" charset="0"/>
                    <a:ea typeface="+mn-ea"/>
                    <a:cs typeface="Arial" charset="0"/>
                  </a:rPr>
                  <a:t> of the errors at each character of the sequence. The simplest error model is that each character’s error is independently distributed. However, as discussed in Section 1.1, errors in data streams are often naturally correlated. As we have verified in our experiments using real world data (Section 7), using an independent error model can make the matching probability two or more orders of magnitude smaller than a Markov chain error model, which makes true occurrence of a pattern in the stream indiscernible from mismatching sequences.</a:t>
                </a:r>
              </a:p>
              <a:p>
                <a:r>
                  <a:rPr lang="en-US" sz="1200" kern="1200" dirty="0">
                    <a:solidFill>
                      <a:schemeClr val="tx1"/>
                    </a:solidFill>
                    <a:effectLst/>
                    <a:latin typeface="Arial" charset="0"/>
                    <a:ea typeface="+mn-ea"/>
                    <a:cs typeface="Arial" charset="0"/>
                  </a:rPr>
                  <a:t>In this work, we use </a:t>
                </a:r>
                <a:r>
                  <a:rPr lang="en-US" sz="1200" i="1" kern="1200" dirty="0">
                    <a:solidFill>
                      <a:schemeClr val="tx1"/>
                    </a:solidFill>
                    <a:effectLst/>
                    <a:latin typeface="Arial" charset="0"/>
                    <a:ea typeface="+mn-ea"/>
                    <a:cs typeface="Arial" charset="0"/>
                  </a:rPr>
                  <a:t>Markov chain</a:t>
                </a:r>
                <a:r>
                  <a:rPr lang="en-US" sz="1200" kern="1200" dirty="0">
                    <a:solidFill>
                      <a:schemeClr val="tx1"/>
                    </a:solidFill>
                    <a:effectLst/>
                    <a:latin typeface="Arial" charset="0"/>
                    <a:ea typeface="+mn-ea"/>
                    <a:cs typeface="Arial" charset="0"/>
                  </a:rPr>
                  <a:t> error models by default, </a:t>
                </a:r>
                <a:endParaRPr lang="en-US" dirty="0"/>
              </a:p>
              <a:p>
                <a:endParaRPr lang="en-US" dirty="0"/>
              </a:p>
            </p:txBody>
          </p:sp>
        </mc:Fallback>
      </mc:AlternateContent>
      <p:sp>
        <p:nvSpPr>
          <p:cNvPr id="4" name="Slide Number Placeholder 3"/>
          <p:cNvSpPr>
            <a:spLocks noGrp="1"/>
          </p:cNvSpPr>
          <p:nvPr>
            <p:ph type="sldNum" sz="quarter" idx="10"/>
          </p:nvPr>
        </p:nvSpPr>
        <p:spPr/>
        <p:txBody>
          <a:bodyPr/>
          <a:lstStyle/>
          <a:p>
            <a:fld id="{4CA8B8DC-0AB8-41E4-901F-BDF168660745}" type="slidenum">
              <a:rPr lang="en-US" smtClean="0"/>
              <a:pPr/>
              <a:t>40</a:t>
            </a:fld>
            <a:endParaRPr lang="en-US"/>
          </a:p>
        </p:txBody>
      </p:sp>
    </p:spTree>
    <p:extLst>
      <p:ext uri="{BB962C8B-B14F-4D97-AF65-F5344CB8AC3E}">
        <p14:creationId xmlns:p14="http://schemas.microsoft.com/office/powerpoint/2010/main" val="2736205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Let’s look at</a:t>
                </a:r>
                <a:r>
                  <a:rPr lang="en-US" baseline="0" dirty="0" smtClean="0"/>
                  <a:t> an example:</a:t>
                </a:r>
              </a:p>
              <a:p>
                <a:r>
                  <a:rPr lang="en-US" baseline="0" dirty="0" smtClean="0"/>
                  <a:t>In the left, we show the sequence , pattern and the corresponding </a:t>
                </a:r>
                <a:r>
                  <a:rPr lang="en-US" baseline="0" dirty="0" err="1" smtClean="0"/>
                  <a:t>augemented</a:t>
                </a:r>
                <a:r>
                  <a:rPr lang="en-US" baseline="0" dirty="0" smtClean="0"/>
                  <a:t> </a:t>
                </a:r>
                <a:r>
                  <a:rPr lang="en-US" baseline="0" dirty="0" err="1" smtClean="0"/>
                  <a:t>tompson’s</a:t>
                </a:r>
                <a:r>
                  <a:rPr lang="en-US" baseline="0" dirty="0" smtClean="0"/>
                  <a:t> automaton.</a:t>
                </a:r>
              </a:p>
              <a:p>
                <a:r>
                  <a:rPr lang="en-US" baseline="0" dirty="0" smtClean="0"/>
                  <a:t>Suppose we have learned the error transition matrix P. We also compute the 2 step transition matrix p^2. and stationary distribution \</a:t>
                </a:r>
                <a:r>
                  <a:rPr lang="en-US" baseline="0" dirty="0" err="1" smtClean="0"/>
                  <a:t>lamda</a:t>
                </a:r>
                <a:r>
                  <a:rPr lang="en-US" baseline="0" dirty="0" smtClean="0"/>
                  <a:t>, </a:t>
                </a:r>
                <a:r>
                  <a:rPr lang="en-US" baseline="0" dirty="0" err="1" smtClean="0"/>
                  <a:t>prob</a:t>
                </a:r>
                <a:r>
                  <a:rPr lang="en-US" baseline="0" dirty="0" smtClean="0"/>
                  <a:t> threshold 0.05 and window constraint is 3.</a:t>
                </a:r>
              </a:p>
              <a:p>
                <a:r>
                  <a:rPr lang="en-US" baseline="0" dirty="0" smtClean="0"/>
                  <a:t>Our </a:t>
                </a:r>
                <a:r>
                  <a:rPr lang="en-US" baseline="0" dirty="0" err="1" smtClean="0"/>
                  <a:t>algo</a:t>
                </a:r>
                <a:r>
                  <a:rPr lang="en-US" baseline="0" dirty="0" smtClean="0"/>
                  <a:t> works progressively as the sequence streams in. When the first letter -1 comes, we keep the partial path at state 1. The </a:t>
                </a:r>
                <a:r>
                  <a:rPr lang="en-US" baseline="0" dirty="0" err="1" smtClean="0"/>
                  <a:t>prob</a:t>
                </a:r>
                <a:r>
                  <a:rPr lang="en-US" baseline="0" dirty="0" smtClean="0"/>
                  <a:t> of matching 0.8 is from the stationary distribution because we have no prior matching history so we use the marginal probability of error being 0. When the next letter 0 comes, we records it at state 1 with </a:t>
                </a:r>
                <a:r>
                  <a:rPr lang="en-US" baseline="0" dirty="0" err="1" smtClean="0"/>
                  <a:t>prob</a:t>
                </a:r>
                <a:r>
                  <a:rPr lang="en-US" baseline="0" dirty="0" smtClean="0"/>
                  <a:t> .1. In addition, we try to bring the old partial path one step forward. So we bring the old partial path at state 1 to state 2, the error would be 0 again, and we use error transition </a:t>
                </a:r>
                <a:r>
                  <a:rPr lang="en-US" baseline="0" dirty="0" err="1" smtClean="0"/>
                  <a:t>prob</a:t>
                </a:r>
                <a:r>
                  <a:rPr lang="en-US" baseline="0" dirty="0" smtClean="0"/>
                  <a:t> P11 error remains 0 which is level 1.  So we multiply prob. by 0.9, thus we end up with </a:t>
                </a:r>
                <a:r>
                  <a:rPr lang="en-US" baseline="0" dirty="0" err="1" smtClean="0"/>
                  <a:t>prob</a:t>
                </a:r>
                <a:r>
                  <a:rPr lang="en-US" baseline="0" dirty="0" smtClean="0"/>
                  <a:t> 0.8*0.9. Because state 2 is the final state and the </a:t>
                </a:r>
                <a:r>
                  <a:rPr lang="en-US" baseline="0" dirty="0" err="1" smtClean="0"/>
                  <a:t>prob</a:t>
                </a:r>
                <a:r>
                  <a:rPr lang="en-US" baseline="0" dirty="0" smtClean="0"/>
                  <a:t> of matching is significant, we report a matching here. As you see, we also have the lineage info of the matching so we are able to trace back to those basic events that triggered the matching. At state 3, error would be -1, we look up </a:t>
                </a:r>
                <a:r>
                  <a:rPr lang="en-US" altLang="zh-CN" baseline="0" dirty="0" smtClean="0"/>
                  <a:t>P_1,3, the transition </a:t>
                </a:r>
                <a:r>
                  <a:rPr lang="en-US" altLang="zh-CN" baseline="0" dirty="0" err="1" smtClean="0"/>
                  <a:t>prob</a:t>
                </a:r>
                <a:r>
                  <a:rPr lang="en-US" altLang="zh-CN" baseline="0" dirty="0" smtClean="0"/>
                  <a:t> of level 1 to level 3. </a:t>
                </a:r>
                <a:r>
                  <a:rPr lang="en-US" baseline="0" dirty="0" smtClean="0"/>
                  <a:t>which is 0.05. The </a:t>
                </a:r>
                <a:r>
                  <a:rPr lang="en-US" baseline="0" dirty="0" err="1" smtClean="0"/>
                  <a:t>prob</a:t>
                </a:r>
                <a:r>
                  <a:rPr lang="en-US" baseline="0" dirty="0" smtClean="0"/>
                  <a:t> drops below 0.05 and we can get rid of this path. </a:t>
                </a:r>
                <a:endParaRPr lang="en-US" dirty="0" smtClean="0"/>
              </a:p>
              <a:p>
                <a:endParaRPr lang="en-US" dirty="0" smtClean="0"/>
              </a:p>
              <a:p>
                <a:r>
                  <a:rPr lang="en-US" dirty="0" smtClean="0"/>
                  <a:t>Big idea and example</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Arial" charset="0"/>
                  </a:rPr>
                  <a:t>maintain a list of </a:t>
                </a:r>
                <a:r>
                  <a:rPr lang="en-US" sz="1200" i="1" kern="1200" dirty="0">
                    <a:solidFill>
                      <a:schemeClr val="tx1"/>
                    </a:solidFill>
                    <a:effectLst/>
                    <a:latin typeface="Arial" charset="0"/>
                    <a:ea typeface="+mn-ea"/>
                    <a:cs typeface="Arial" charset="0"/>
                  </a:rPr>
                  <a:t>partial</a:t>
                </a:r>
                <a:r>
                  <a:rPr lang="en-US" sz="1200" kern="1200" dirty="0">
                    <a:solidFill>
                      <a:schemeClr val="tx1"/>
                    </a:solidFill>
                    <a:effectLst/>
                    <a:latin typeface="Arial" charset="0"/>
                    <a:ea typeface="+mn-ea"/>
                    <a:cs typeface="Arial" charset="0"/>
                  </a:rPr>
                  <a:t> matching paths that end at state </a:t>
                </a:r>
                <a14:m>
                  <m:oMath xmlns:m="http://schemas.openxmlformats.org/officeDocument/2006/math">
                    <m:r>
                      <a:rPr lang="en-US" sz="1200" i="1" kern="1200">
                        <a:solidFill>
                          <a:schemeClr val="tx1"/>
                        </a:solidFill>
                        <a:effectLst/>
                        <a:latin typeface="Cambria Math"/>
                        <a:ea typeface="+mn-ea"/>
                        <a:cs typeface="Arial" charset="0"/>
                      </a:rPr>
                      <m:t>𝑖</m:t>
                    </m:r>
                  </m:oMath>
                </a14:m>
                <a:r>
                  <a:rPr lang="en-US" dirty="0" smtClean="0"/>
                  <a:t>, </a:t>
                </a:r>
                <a:r>
                  <a:rPr lang="en-US" sz="1200" kern="1200" dirty="0" smtClean="0">
                    <a:solidFill>
                      <a:schemeClr val="tx1"/>
                    </a:solidFill>
                    <a:effectLst/>
                    <a:latin typeface="Arial" charset="0"/>
                    <a:ea typeface="+mn-ea"/>
                    <a:cs typeface="Arial" charset="0"/>
                  </a:rPr>
                  <a:t>Since we record </a:t>
                </a:r>
                <a14:m>
                  <m:oMath xmlns:m="http://schemas.openxmlformats.org/officeDocument/2006/math">
                    <m:r>
                      <a:rPr lang="en-US" sz="1200" i="1" kern="1200">
                        <a:solidFill>
                          <a:schemeClr val="tx1"/>
                        </a:solidFill>
                        <a:effectLst/>
                        <a:latin typeface="Cambria Math"/>
                        <a:ea typeface="+mn-ea"/>
                        <a:cs typeface="Arial" charset="0"/>
                      </a:rPr>
                      <m:t>𝑗</m:t>
                    </m:r>
                  </m:oMath>
                </a14:m>
                <a:r>
                  <a:rPr lang="en-US" sz="1200" kern="1200" dirty="0">
                    <a:solidFill>
                      <a:schemeClr val="tx1"/>
                    </a:solidFill>
                    <a:effectLst/>
                    <a:latin typeface="Arial" charset="0"/>
                    <a:ea typeface="+mn-ea"/>
                    <a:cs typeface="Arial" charset="0"/>
                  </a:rPr>
                  <a:t>, when we bring a path forward, we know how many characters (say, </a:t>
                </a:r>
                <a14:m>
                  <m:oMath xmlns:m="http://schemas.openxmlformats.org/officeDocument/2006/math">
                    <m:r>
                      <a:rPr lang="en-US" sz="1200" i="1" kern="1200">
                        <a:solidFill>
                          <a:schemeClr val="tx1"/>
                        </a:solidFill>
                        <a:effectLst/>
                        <a:latin typeface="Cambria Math"/>
                        <a:ea typeface="+mn-ea"/>
                        <a:cs typeface="Arial" charset="0"/>
                      </a:rPr>
                      <m:t>𝛼</m:t>
                    </m:r>
                  </m:oMath>
                </a14:m>
                <a:r>
                  <a:rPr lang="en-US" sz="1200" kern="1200" dirty="0">
                    <a:solidFill>
                      <a:schemeClr val="tx1"/>
                    </a:solidFill>
                    <a:effectLst/>
                    <a:latin typeface="Arial" charset="0"/>
                    <a:ea typeface="+mn-ea"/>
                    <a:cs typeface="Arial" charset="0"/>
                  </a:rPr>
                  <a:t>) in stream we are skipping; then </a:t>
                </a:r>
                <a14:m>
                  <m:oMath xmlns:m="http://schemas.openxmlformats.org/officeDocument/2006/math">
                    <m:sSup>
                      <m:sSupPr>
                        <m:ctrlPr>
                          <a:rPr lang="en-US" sz="1200" i="1" kern="1200">
                            <a:solidFill>
                              <a:schemeClr val="tx1"/>
                            </a:solidFill>
                            <a:effectLst/>
                            <a:latin typeface="Cambria Math"/>
                            <a:ea typeface="+mn-ea"/>
                            <a:cs typeface="Arial" charset="0"/>
                          </a:rPr>
                        </m:ctrlPr>
                      </m:sSupPr>
                      <m:e>
                        <m:r>
                          <m:rPr>
                            <m:sty m:val="p"/>
                          </m:rPr>
                          <a:rPr lang="en-US" sz="1200" kern="1200">
                            <a:solidFill>
                              <a:schemeClr val="tx1"/>
                            </a:solidFill>
                            <a:effectLst/>
                            <a:latin typeface="Cambria Math"/>
                            <a:ea typeface="+mn-ea"/>
                            <a:cs typeface="Arial" charset="0"/>
                          </a:rPr>
                          <m:t>P</m:t>
                        </m:r>
                      </m:e>
                      <m:sup>
                        <m:r>
                          <a:rPr lang="en-US" sz="1200" i="1" kern="1200">
                            <a:solidFill>
                              <a:schemeClr val="tx1"/>
                            </a:solidFill>
                            <a:effectLst/>
                            <a:latin typeface="Cambria Math"/>
                            <a:ea typeface="+mn-ea"/>
                            <a:cs typeface="Arial" charset="0"/>
                          </a:rPr>
                          <m:t>𝛼</m:t>
                        </m:r>
                      </m:sup>
                    </m:sSup>
                  </m:oMath>
                </a14:m>
                <a:r>
                  <a:rPr lang="en-US" sz="1200" kern="1200" dirty="0">
                    <a:solidFill>
                      <a:schemeClr val="tx1"/>
                    </a:solidFill>
                    <a:effectLst/>
                    <a:latin typeface="Arial" charset="0"/>
                    <a:ea typeface="+mn-ea"/>
                    <a:cs typeface="Arial" charset="0"/>
                  </a:rPr>
                  <a:t> is used to look up the transition probability.</a:t>
                </a:r>
              </a:p>
              <a:p>
                <a:endParaRPr lang="en-US" dirty="0"/>
              </a:p>
            </p:txBody>
          </p:sp>
        </mc:Choice>
        <mc:Fallback xmlns="">
          <p:sp>
            <p:nvSpPr>
              <p:cNvPr id="3" name="Notes Placeholder 2"/>
              <p:cNvSpPr>
                <a:spLocks noGrp="1"/>
              </p:cNvSpPr>
              <p:nvPr>
                <p:ph type="body" idx="1"/>
              </p:nvPr>
            </p:nvSpPr>
            <p:spPr/>
            <p:txBody>
              <a:bodyPr/>
              <a:lstStyle/>
              <a:p>
                <a:r>
                  <a:rPr lang="en-US" dirty="0" smtClean="0"/>
                  <a:t>Big idea and example</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Arial" charset="0"/>
                  </a:rPr>
                  <a:t>maintain a list of </a:t>
                </a:r>
                <a:r>
                  <a:rPr lang="en-US" sz="1200" i="1" kern="1200" dirty="0">
                    <a:solidFill>
                      <a:schemeClr val="tx1"/>
                    </a:solidFill>
                    <a:effectLst/>
                    <a:latin typeface="Arial" charset="0"/>
                    <a:ea typeface="+mn-ea"/>
                    <a:cs typeface="Arial" charset="0"/>
                  </a:rPr>
                  <a:t>partial</a:t>
                </a:r>
                <a:r>
                  <a:rPr lang="en-US" sz="1200" kern="1200" dirty="0">
                    <a:solidFill>
                      <a:schemeClr val="tx1"/>
                    </a:solidFill>
                    <a:effectLst/>
                    <a:latin typeface="Arial" charset="0"/>
                    <a:ea typeface="+mn-ea"/>
                    <a:cs typeface="Arial" charset="0"/>
                  </a:rPr>
                  <a:t> matching paths that end at state </a:t>
                </a:r>
                <a:r>
                  <a:rPr lang="en-US" sz="1200" i="0" kern="1200">
                    <a:solidFill>
                      <a:schemeClr val="tx1"/>
                    </a:solidFill>
                    <a:effectLst/>
                    <a:latin typeface="Arial" charset="0"/>
                    <a:ea typeface="+mn-ea"/>
                    <a:cs typeface="Arial" charset="0"/>
                  </a:rPr>
                  <a:t>𝑖</a:t>
                </a:r>
                <a:r>
                  <a:rPr lang="en-US" dirty="0" smtClean="0"/>
                  <a:t>, </a:t>
                </a:r>
                <a:r>
                  <a:rPr lang="en-US" sz="1200" kern="1200" dirty="0" smtClean="0">
                    <a:solidFill>
                      <a:schemeClr val="tx1"/>
                    </a:solidFill>
                    <a:effectLst/>
                    <a:latin typeface="Arial" charset="0"/>
                    <a:ea typeface="+mn-ea"/>
                    <a:cs typeface="Arial" charset="0"/>
                  </a:rPr>
                  <a:t>Since we record </a:t>
                </a:r>
                <a:r>
                  <a:rPr lang="en-US" sz="1200" i="0" kern="1200">
                    <a:solidFill>
                      <a:schemeClr val="tx1"/>
                    </a:solidFill>
                    <a:effectLst/>
                    <a:latin typeface="Arial" charset="0"/>
                    <a:ea typeface="+mn-ea"/>
                    <a:cs typeface="Arial" charset="0"/>
                  </a:rPr>
                  <a:t>𝑗</a:t>
                </a:r>
                <a:r>
                  <a:rPr lang="en-US" sz="1200" kern="1200" dirty="0">
                    <a:solidFill>
                      <a:schemeClr val="tx1"/>
                    </a:solidFill>
                    <a:effectLst/>
                    <a:latin typeface="Arial" charset="0"/>
                    <a:ea typeface="+mn-ea"/>
                    <a:cs typeface="Arial" charset="0"/>
                  </a:rPr>
                  <a:t>, when we bring a path forward, we know how many characters (say, </a:t>
                </a:r>
                <a:r>
                  <a:rPr lang="en-US" sz="1200" i="0" kern="1200">
                    <a:solidFill>
                      <a:schemeClr val="tx1"/>
                    </a:solidFill>
                    <a:effectLst/>
                    <a:latin typeface="Arial" charset="0"/>
                    <a:ea typeface="+mn-ea"/>
                    <a:cs typeface="Arial" charset="0"/>
                  </a:rPr>
                  <a:t>𝛼</a:t>
                </a:r>
                <a:r>
                  <a:rPr lang="en-US" sz="1200" kern="1200" dirty="0">
                    <a:solidFill>
                      <a:schemeClr val="tx1"/>
                    </a:solidFill>
                    <a:effectLst/>
                    <a:latin typeface="Arial" charset="0"/>
                    <a:ea typeface="+mn-ea"/>
                    <a:cs typeface="Arial" charset="0"/>
                  </a:rPr>
                  <a:t>) in stream we are skipping; then </a:t>
                </a:r>
                <a:r>
                  <a:rPr lang="en-US" sz="1200" i="0" kern="1200">
                    <a:solidFill>
                      <a:schemeClr val="tx1"/>
                    </a:solidFill>
                    <a:effectLst/>
                    <a:latin typeface="Arial" charset="0"/>
                    <a:ea typeface="+mn-ea"/>
                    <a:cs typeface="Arial" charset="0"/>
                  </a:rPr>
                  <a:t>P^𝛼</a:t>
                </a:r>
                <a:r>
                  <a:rPr lang="en-US" sz="1200" kern="1200" dirty="0">
                    <a:solidFill>
                      <a:schemeClr val="tx1"/>
                    </a:solidFill>
                    <a:effectLst/>
                    <a:latin typeface="Arial" charset="0"/>
                    <a:ea typeface="+mn-ea"/>
                    <a:cs typeface="Arial" charset="0"/>
                  </a:rPr>
                  <a:t> is used to look up the transition probability.</a:t>
                </a:r>
              </a:p>
              <a:p>
                <a:endParaRPr lang="en-US" dirty="0"/>
              </a:p>
            </p:txBody>
          </p:sp>
        </mc:Fallback>
      </mc:AlternateContent>
      <p:sp>
        <p:nvSpPr>
          <p:cNvPr id="4" name="Slide Number Placeholder 3"/>
          <p:cNvSpPr>
            <a:spLocks noGrp="1"/>
          </p:cNvSpPr>
          <p:nvPr>
            <p:ph type="sldNum" sz="quarter" idx="10"/>
          </p:nvPr>
        </p:nvSpPr>
        <p:spPr/>
        <p:txBody>
          <a:bodyPr/>
          <a:lstStyle/>
          <a:p>
            <a:fld id="{4CA8B8DC-0AB8-41E4-901F-BDF168660745}" type="slidenum">
              <a:rPr lang="en-US" smtClean="0"/>
              <a:pPr/>
              <a:t>41</a:t>
            </a:fld>
            <a:endParaRPr lang="en-US"/>
          </a:p>
        </p:txBody>
      </p:sp>
    </p:spTree>
    <p:extLst>
      <p:ext uri="{BB962C8B-B14F-4D97-AF65-F5344CB8AC3E}">
        <p14:creationId xmlns:p14="http://schemas.microsoft.com/office/powerpoint/2010/main" val="3700908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7.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9.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0.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4.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5.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6.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787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endParaRPr lang="en-US"/>
          </a:p>
        </p:txBody>
      </p:sp>
      <p:sp>
        <p:nvSpPr>
          <p:cNvPr id="207875"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a:t>单击此处编辑母版标题样式</a:t>
            </a:r>
          </a:p>
        </p:txBody>
      </p:sp>
      <p:sp>
        <p:nvSpPr>
          <p:cNvPr id="207876"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a:t>单击此处编辑母版副标题样式</a:t>
            </a:r>
          </a:p>
        </p:txBody>
      </p:sp>
      <p:sp>
        <p:nvSpPr>
          <p:cNvPr id="207877" name="Rectangle 5"/>
          <p:cNvSpPr>
            <a:spLocks noGrp="1" noChangeArrowheads="1"/>
          </p:cNvSpPr>
          <p:nvPr>
            <p:ph type="dt" sz="half" idx="2"/>
          </p:nvPr>
        </p:nvSpPr>
        <p:spPr/>
        <p:txBody>
          <a:bodyPr/>
          <a:lstStyle>
            <a:lvl1pPr>
              <a:defRPr/>
            </a:lvl1pPr>
          </a:lstStyle>
          <a:p>
            <a:endParaRPr lang="en-US" altLang="en-US"/>
          </a:p>
        </p:txBody>
      </p:sp>
      <p:sp>
        <p:nvSpPr>
          <p:cNvPr id="207878" name="Rectangle 6"/>
          <p:cNvSpPr>
            <a:spLocks noGrp="1" noChangeArrowheads="1"/>
          </p:cNvSpPr>
          <p:nvPr>
            <p:ph type="ftr" sz="quarter" idx="3"/>
          </p:nvPr>
        </p:nvSpPr>
        <p:spPr/>
        <p:txBody>
          <a:bodyPr/>
          <a:lstStyle>
            <a:lvl1pPr>
              <a:defRPr/>
            </a:lvl1pPr>
          </a:lstStyle>
          <a:p>
            <a:endParaRPr lang="en-US" altLang="en-US"/>
          </a:p>
        </p:txBody>
      </p:sp>
      <p:sp>
        <p:nvSpPr>
          <p:cNvPr id="207879" name="Rectangle 7"/>
          <p:cNvSpPr>
            <a:spLocks noGrp="1" noChangeArrowheads="1"/>
          </p:cNvSpPr>
          <p:nvPr>
            <p:ph type="sldNum" sz="quarter" idx="4"/>
          </p:nvPr>
        </p:nvSpPr>
        <p:spPr/>
        <p:txBody>
          <a:bodyPr/>
          <a:lstStyle>
            <a:lvl1pPr>
              <a:defRPr/>
            </a:lvl1pPr>
          </a:lstStyle>
          <a:p>
            <a:fld id="{20CF2923-9FEC-4731-954F-932879B568AC}" type="slidenum">
              <a:rPr lang="en-US" altLang="en-US"/>
              <a:pPr/>
              <a:t>‹#›</a:t>
            </a:fld>
            <a:endParaRPr lang="en-US" altLang="en-US"/>
          </a:p>
        </p:txBody>
      </p:sp>
      <p:grpSp>
        <p:nvGrpSpPr>
          <p:cNvPr id="207880" name="Group 8"/>
          <p:cNvGrpSpPr>
            <a:grpSpLocks/>
          </p:cNvGrpSpPr>
          <p:nvPr/>
        </p:nvGrpSpPr>
        <p:grpSpPr bwMode="auto">
          <a:xfrm>
            <a:off x="7493000" y="2992438"/>
            <a:ext cx="1338263" cy="2189162"/>
            <a:chOff x="4704" y="1885"/>
            <a:chExt cx="843" cy="1379"/>
          </a:xfrm>
        </p:grpSpPr>
        <p:sp>
          <p:nvSpPr>
            <p:cNvPr id="207881"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endParaRPr lang="en-US"/>
            </a:p>
          </p:txBody>
        </p:sp>
        <p:sp>
          <p:nvSpPr>
            <p:cNvPr id="207882"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endParaRPr lang="en-US"/>
            </a:p>
          </p:txBody>
        </p:sp>
        <p:sp>
          <p:nvSpPr>
            <p:cNvPr id="207883"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endParaRPr lang="en-US"/>
            </a:p>
          </p:txBody>
        </p:sp>
        <p:sp>
          <p:nvSpPr>
            <p:cNvPr id="207884"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endParaRPr lang="en-US"/>
            </a:p>
          </p:txBody>
        </p:sp>
        <p:sp>
          <p:nvSpPr>
            <p:cNvPr id="207885"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endParaRPr lang="en-US"/>
            </a:p>
          </p:txBody>
        </p:sp>
        <p:sp>
          <p:nvSpPr>
            <p:cNvPr id="207886"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endParaRPr lang="en-US"/>
            </a:p>
          </p:txBody>
        </p:sp>
        <p:sp>
          <p:nvSpPr>
            <p:cNvPr id="207887"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endParaRPr lang="en-US"/>
            </a:p>
          </p:txBody>
        </p:sp>
        <p:sp>
          <p:nvSpPr>
            <p:cNvPr id="207888"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endParaRPr lang="en-US"/>
            </a:p>
          </p:txBody>
        </p:sp>
        <p:sp>
          <p:nvSpPr>
            <p:cNvPr id="207889"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endParaRPr lang="en-US"/>
            </a:p>
          </p:txBody>
        </p:sp>
        <p:sp>
          <p:nvSpPr>
            <p:cNvPr id="207890"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endParaRPr lang="en-US"/>
            </a:p>
          </p:txBody>
        </p:sp>
        <p:sp>
          <p:nvSpPr>
            <p:cNvPr id="207891"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endParaRPr lang="en-US"/>
            </a:p>
          </p:txBody>
        </p:sp>
        <p:sp>
          <p:nvSpPr>
            <p:cNvPr id="207892"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endParaRPr lang="en-US"/>
            </a:p>
          </p:txBody>
        </p:sp>
        <p:sp>
          <p:nvSpPr>
            <p:cNvPr id="207893"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endParaRPr lang="en-US"/>
            </a:p>
          </p:txBody>
        </p:sp>
        <p:sp>
          <p:nvSpPr>
            <p:cNvPr id="207894"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endParaRPr lang="en-US"/>
            </a:p>
          </p:txBody>
        </p:sp>
        <p:sp>
          <p:nvSpPr>
            <p:cNvPr id="207895"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endParaRPr lang="en-US"/>
            </a:p>
          </p:txBody>
        </p:sp>
        <p:sp>
          <p:nvSpPr>
            <p:cNvPr id="207896"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endParaRPr lang="en-US"/>
            </a:p>
          </p:txBody>
        </p:sp>
        <p:sp>
          <p:nvSpPr>
            <p:cNvPr id="207897"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endParaRPr lang="en-US"/>
            </a:p>
          </p:txBody>
        </p:sp>
        <p:sp>
          <p:nvSpPr>
            <p:cNvPr id="207898"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endParaRPr lang="en-US"/>
            </a:p>
          </p:txBody>
        </p:sp>
        <p:sp>
          <p:nvSpPr>
            <p:cNvPr id="207899"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endParaRPr lang="en-US"/>
            </a:p>
          </p:txBody>
        </p:sp>
        <p:sp>
          <p:nvSpPr>
            <p:cNvPr id="207900"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endParaRPr lang="en-US"/>
            </a:p>
          </p:txBody>
        </p:sp>
        <p:sp>
          <p:nvSpPr>
            <p:cNvPr id="207901"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endParaRPr lang="en-US"/>
            </a:p>
          </p:txBody>
        </p:sp>
        <p:sp>
          <p:nvSpPr>
            <p:cNvPr id="207902"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endParaRPr lang="en-US"/>
            </a:p>
          </p:txBody>
        </p:sp>
        <p:sp>
          <p:nvSpPr>
            <p:cNvPr id="207903"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endParaRPr lang="en-US"/>
            </a:p>
          </p:txBody>
        </p:sp>
        <p:sp>
          <p:nvSpPr>
            <p:cNvPr id="207904"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endParaRPr lang="en-US"/>
            </a:p>
          </p:txBody>
        </p:sp>
        <p:sp>
          <p:nvSpPr>
            <p:cNvPr id="207905"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endParaRPr lang="en-US"/>
            </a:p>
          </p:txBody>
        </p:sp>
        <p:sp>
          <p:nvSpPr>
            <p:cNvPr id="207906"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endParaRPr lang="en-US"/>
            </a:p>
          </p:txBody>
        </p:sp>
        <p:sp>
          <p:nvSpPr>
            <p:cNvPr id="207907"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endParaRPr lang="en-US"/>
            </a:p>
          </p:txBody>
        </p:sp>
        <p:sp>
          <p:nvSpPr>
            <p:cNvPr id="207908"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endParaRPr lang="en-US"/>
            </a:p>
          </p:txBody>
        </p:sp>
        <p:sp>
          <p:nvSpPr>
            <p:cNvPr id="207909"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endParaRPr lang="en-US"/>
            </a:p>
          </p:txBody>
        </p:sp>
        <p:sp>
          <p:nvSpPr>
            <p:cNvPr id="207910"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endParaRPr lang="en-US"/>
            </a:p>
          </p:txBody>
        </p:sp>
        <p:sp>
          <p:nvSpPr>
            <p:cNvPr id="207911"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endParaRPr lang="en-US"/>
            </a:p>
          </p:txBody>
        </p:sp>
      </p:grpSp>
      <p:sp>
        <p:nvSpPr>
          <p:cNvPr id="207912"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820576A-15E6-402B-9CA4-CAAB0B12C38D}"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BA6827A-51A1-48AB-BD6C-2B555834D996}" type="slidenum">
              <a:rPr lang="en-US" altLang="en-US"/>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876799"/>
          </a:xfrm>
          <a:prstGeom prst="rect">
            <a:avLst/>
          </a:prstGeom>
        </p:spPr>
        <p:txBody>
          <a:bodyPr/>
          <a:lstStyle>
            <a:lvl1pPr marL="342860" indent="-342860">
              <a:buFontTx/>
              <a:buBlip>
                <a:blip r:embed="rId3"/>
              </a:buBlip>
              <a:defRPr sz="2500">
                <a:solidFill>
                  <a:schemeClr val="tx1">
                    <a:lumMod val="50000"/>
                    <a:lumOff val="50000"/>
                  </a:schemeClr>
                </a:solidFill>
                <a:latin typeface="Verdana" pitchFamily="34" charset="0"/>
                <a:ea typeface="Verdana" pitchFamily="34" charset="0"/>
                <a:cs typeface="Verdana" pitchFamily="34" charset="0"/>
              </a:defRPr>
            </a:lvl1pPr>
            <a:lvl2pPr marL="742863" indent="-285717">
              <a:buClr>
                <a:srgbClr val="24B0E3"/>
              </a:buClr>
              <a:buFont typeface="Arial" pitchFamily="34" charset="0"/>
              <a:buChar char="•"/>
              <a:defRPr sz="2200">
                <a:solidFill>
                  <a:schemeClr val="tx1">
                    <a:lumMod val="50000"/>
                    <a:lumOff val="50000"/>
                  </a:schemeClr>
                </a:solidFill>
                <a:latin typeface="Verdana" pitchFamily="34" charset="0"/>
                <a:ea typeface="Verdana" pitchFamily="34" charset="0"/>
                <a:cs typeface="Verdana" pitchFamily="34" charset="0"/>
              </a:defRPr>
            </a:lvl2pPr>
            <a:lvl3pPr marL="1142867" indent="-228573">
              <a:buClr>
                <a:schemeClr val="bg1"/>
              </a:buClr>
              <a:buFont typeface="Arial" pitchFamily="34" charset="0"/>
              <a:buChar char="•"/>
              <a:defRPr sz="2000">
                <a:solidFill>
                  <a:schemeClr val="tx1">
                    <a:lumMod val="50000"/>
                    <a:lumOff val="50000"/>
                  </a:schemeClr>
                </a:solidFill>
                <a:latin typeface="Verdana" pitchFamily="34" charset="0"/>
                <a:ea typeface="Verdana" pitchFamily="34" charset="0"/>
                <a:cs typeface="Verdana" pitchFamily="34" charset="0"/>
              </a:defRPr>
            </a:lvl3pPr>
            <a:lvl4pPr>
              <a:defRPr sz="1800">
                <a:solidFill>
                  <a:schemeClr val="tx1">
                    <a:lumMod val="50000"/>
                    <a:lumOff val="50000"/>
                  </a:schemeClr>
                </a:solidFill>
                <a:latin typeface="Verdana" pitchFamily="34" charset="0"/>
                <a:ea typeface="Verdana" pitchFamily="34" charset="0"/>
                <a:cs typeface="Verdana" pitchFamily="34" charset="0"/>
              </a:defRPr>
            </a:lvl4pPr>
            <a:lvl5pPr>
              <a:defRPr sz="1600">
                <a:solidFill>
                  <a:schemeClr val="tx1">
                    <a:lumMod val="50000"/>
                    <a:lumOff val="50000"/>
                  </a:schemeClr>
                </a:solidFill>
                <a:latin typeface="Verdana" pitchFamily="34" charset="0"/>
                <a:ea typeface="Verdana" pitchFamily="34" charset="0"/>
                <a:cs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itle 13"/>
          <p:cNvSpPr>
            <a:spLocks noGrp="1"/>
          </p:cNvSpPr>
          <p:nvPr>
            <p:ph type="title" hasCustomPrompt="1"/>
          </p:nvPr>
        </p:nvSpPr>
        <p:spPr>
          <a:xfrm>
            <a:off x="457200" y="274638"/>
            <a:ext cx="8229600" cy="639762"/>
          </a:xfrm>
          <a:prstGeom prst="rect">
            <a:avLst/>
          </a:prstGeom>
          <a:gradFill>
            <a:gsLst>
              <a:gs pos="100000">
                <a:schemeClr val="bg1">
                  <a:lumMod val="95000"/>
                </a:schemeClr>
              </a:gs>
              <a:gs pos="1667">
                <a:schemeClr val="bg1">
                  <a:lumMod val="95000"/>
                </a:schemeClr>
              </a:gs>
              <a:gs pos="50000">
                <a:schemeClr val="bg1"/>
              </a:gs>
            </a:gsLst>
            <a:lin ang="0" scaled="0"/>
          </a:gra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3000" b="1" baseline="0" dirty="0">
                <a:solidFill>
                  <a:srgbClr val="003C9E"/>
                </a:solidFill>
                <a:latin typeface="Verdana" pitchFamily="34" charset="0"/>
                <a:ea typeface="Verdana" pitchFamily="34" charset="0"/>
                <a:cs typeface="Verdana" pitchFamily="34" charset="0"/>
              </a:defRPr>
            </a:lvl1pPr>
          </a:lstStyle>
          <a:p>
            <a:pPr marL="0" lvl="0" indent="-342860">
              <a:lnSpc>
                <a:spcPct val="100000"/>
              </a:lnSpc>
              <a:spcBef>
                <a:spcPct val="20000"/>
              </a:spcBef>
              <a:buFont typeface="Arial" pitchFamily="34" charset="0"/>
              <a:buChar char="•"/>
            </a:pPr>
            <a:r>
              <a:rPr lang="en-US" dirty="0" smtClean="0"/>
              <a:t>Main Title</a:t>
            </a:r>
            <a:endParaRPr lang="en-US" dirty="0"/>
          </a:p>
        </p:txBody>
      </p:sp>
      <p:sp>
        <p:nvSpPr>
          <p:cNvPr id="16" name="Text Placeholder 15"/>
          <p:cNvSpPr>
            <a:spLocks noGrp="1"/>
          </p:cNvSpPr>
          <p:nvPr>
            <p:ph type="body" sz="quarter" idx="10" hasCustomPrompt="1"/>
          </p:nvPr>
        </p:nvSpPr>
        <p:spPr>
          <a:xfrm>
            <a:off x="457200" y="990600"/>
            <a:ext cx="8229600" cy="533400"/>
          </a:xfrm>
          <a:prstGeom prst="rect">
            <a:avLst/>
          </a:prstGeom>
        </p:spPr>
        <p:txBody>
          <a:bodyPr anchor="ctr"/>
          <a:lstStyle>
            <a:lvl1pPr marL="0" indent="0" algn="ctr">
              <a:buNone/>
              <a:defRPr kumimoji="0" lang="en-US" sz="2300" b="0" i="0" u="none" strike="noStrike" kern="1200" cap="none" spc="0" normalizeH="0" baseline="0" dirty="0" smtClean="0">
                <a:ln>
                  <a:noFill/>
                </a:ln>
                <a:solidFill>
                  <a:srgbClr val="24B0E3"/>
                </a:solidFill>
                <a:effectLst/>
                <a:uLnTx/>
                <a:uFillTx/>
                <a:latin typeface="Verdana" pitchFamily="34" charset="0"/>
                <a:ea typeface="Verdana" pitchFamily="34" charset="0"/>
                <a:cs typeface="Verdana" pitchFamily="34" charset="0"/>
              </a:defRPr>
            </a:lvl1pPr>
          </a:lstStyle>
          <a:p>
            <a:pPr lvl="0"/>
            <a:r>
              <a:rPr lang="en-US" dirty="0" smtClean="0"/>
              <a:t>Sub Title</a:t>
            </a:r>
          </a:p>
        </p:txBody>
      </p:sp>
    </p:spTree>
    <p:extLst>
      <p:ext uri="{BB962C8B-B14F-4D97-AF65-F5344CB8AC3E}">
        <p14:creationId xmlns:p14="http://schemas.microsoft.com/office/powerpoint/2010/main" val="11736716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876799"/>
          </a:xfrm>
          <a:prstGeom prst="rect">
            <a:avLst/>
          </a:prstGeom>
        </p:spPr>
        <p:txBody>
          <a:bodyPr/>
          <a:lstStyle>
            <a:lvl1pPr marL="342860" indent="-342860">
              <a:buFontTx/>
              <a:buBlip>
                <a:blip r:embed="rId3"/>
              </a:buBlip>
              <a:defRPr sz="2500">
                <a:solidFill>
                  <a:schemeClr val="tx1">
                    <a:lumMod val="50000"/>
                    <a:lumOff val="50000"/>
                  </a:schemeClr>
                </a:solidFill>
                <a:latin typeface="Verdana" pitchFamily="34" charset="0"/>
                <a:ea typeface="Verdana" pitchFamily="34" charset="0"/>
                <a:cs typeface="Verdana" pitchFamily="34" charset="0"/>
              </a:defRPr>
            </a:lvl1pPr>
            <a:lvl2pPr marL="742863" indent="-285717">
              <a:buClr>
                <a:srgbClr val="24B0E3"/>
              </a:buClr>
              <a:buFont typeface="Arial" pitchFamily="34" charset="0"/>
              <a:buChar char="•"/>
              <a:defRPr sz="2200">
                <a:solidFill>
                  <a:schemeClr val="tx1">
                    <a:lumMod val="50000"/>
                    <a:lumOff val="50000"/>
                  </a:schemeClr>
                </a:solidFill>
                <a:latin typeface="Verdana" pitchFamily="34" charset="0"/>
                <a:ea typeface="Verdana" pitchFamily="34" charset="0"/>
                <a:cs typeface="Verdana" pitchFamily="34" charset="0"/>
              </a:defRPr>
            </a:lvl2pPr>
            <a:lvl3pPr marL="1142867" indent="-228573">
              <a:buClr>
                <a:schemeClr val="bg1"/>
              </a:buClr>
              <a:buFont typeface="Arial" pitchFamily="34" charset="0"/>
              <a:buChar char="•"/>
              <a:defRPr sz="2000">
                <a:solidFill>
                  <a:schemeClr val="tx1">
                    <a:lumMod val="50000"/>
                    <a:lumOff val="50000"/>
                  </a:schemeClr>
                </a:solidFill>
                <a:latin typeface="Verdana" pitchFamily="34" charset="0"/>
                <a:ea typeface="Verdana" pitchFamily="34" charset="0"/>
                <a:cs typeface="Verdana" pitchFamily="34" charset="0"/>
              </a:defRPr>
            </a:lvl3pPr>
            <a:lvl4pPr>
              <a:defRPr sz="1800">
                <a:solidFill>
                  <a:schemeClr val="tx1">
                    <a:lumMod val="50000"/>
                    <a:lumOff val="50000"/>
                  </a:schemeClr>
                </a:solidFill>
                <a:latin typeface="Verdana" pitchFamily="34" charset="0"/>
                <a:ea typeface="Verdana" pitchFamily="34" charset="0"/>
                <a:cs typeface="Verdana" pitchFamily="34" charset="0"/>
              </a:defRPr>
            </a:lvl4pPr>
            <a:lvl5pPr>
              <a:defRPr sz="1600">
                <a:solidFill>
                  <a:schemeClr val="tx1">
                    <a:lumMod val="50000"/>
                    <a:lumOff val="50000"/>
                  </a:schemeClr>
                </a:solidFill>
                <a:latin typeface="Verdana" pitchFamily="34" charset="0"/>
                <a:ea typeface="Verdana" pitchFamily="34" charset="0"/>
                <a:cs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itle 13"/>
          <p:cNvSpPr>
            <a:spLocks noGrp="1"/>
          </p:cNvSpPr>
          <p:nvPr>
            <p:ph type="title" hasCustomPrompt="1"/>
          </p:nvPr>
        </p:nvSpPr>
        <p:spPr>
          <a:xfrm>
            <a:off x="457200" y="274638"/>
            <a:ext cx="8229600" cy="639762"/>
          </a:xfrm>
          <a:prstGeom prst="rect">
            <a:avLst/>
          </a:prstGeom>
          <a:gradFill>
            <a:gsLst>
              <a:gs pos="100000">
                <a:schemeClr val="bg1">
                  <a:lumMod val="95000"/>
                </a:schemeClr>
              </a:gs>
              <a:gs pos="1667">
                <a:schemeClr val="bg1">
                  <a:lumMod val="95000"/>
                </a:schemeClr>
              </a:gs>
              <a:gs pos="50000">
                <a:schemeClr val="bg1"/>
              </a:gs>
            </a:gsLst>
            <a:lin ang="0" scaled="0"/>
          </a:gra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3000" b="1" baseline="0" dirty="0">
                <a:solidFill>
                  <a:srgbClr val="003C9E"/>
                </a:solidFill>
                <a:latin typeface="Verdana" pitchFamily="34" charset="0"/>
                <a:ea typeface="Verdana" pitchFamily="34" charset="0"/>
                <a:cs typeface="Verdana" pitchFamily="34" charset="0"/>
              </a:defRPr>
            </a:lvl1pPr>
          </a:lstStyle>
          <a:p>
            <a:pPr marL="0" lvl="0" indent="-342860">
              <a:lnSpc>
                <a:spcPct val="100000"/>
              </a:lnSpc>
              <a:spcBef>
                <a:spcPct val="20000"/>
              </a:spcBef>
              <a:buFont typeface="Arial" pitchFamily="34" charset="0"/>
              <a:buChar char="•"/>
            </a:pPr>
            <a:r>
              <a:rPr lang="en-US" dirty="0" smtClean="0"/>
              <a:t>Main Title</a:t>
            </a:r>
            <a:endParaRPr lang="en-US" dirty="0"/>
          </a:p>
        </p:txBody>
      </p:sp>
      <p:sp>
        <p:nvSpPr>
          <p:cNvPr id="16" name="Text Placeholder 15"/>
          <p:cNvSpPr>
            <a:spLocks noGrp="1"/>
          </p:cNvSpPr>
          <p:nvPr>
            <p:ph type="body" sz="quarter" idx="10" hasCustomPrompt="1"/>
          </p:nvPr>
        </p:nvSpPr>
        <p:spPr>
          <a:xfrm>
            <a:off x="457200" y="990600"/>
            <a:ext cx="8229600" cy="533400"/>
          </a:xfrm>
          <a:prstGeom prst="rect">
            <a:avLst/>
          </a:prstGeom>
        </p:spPr>
        <p:txBody>
          <a:bodyPr anchor="ctr"/>
          <a:lstStyle>
            <a:lvl1pPr marL="0" indent="0" algn="ctr">
              <a:buNone/>
              <a:defRPr kumimoji="0" lang="en-US" sz="2300" b="0" i="0" u="none" strike="noStrike" kern="1200" cap="none" spc="0" normalizeH="0" baseline="0" dirty="0" smtClean="0">
                <a:ln>
                  <a:noFill/>
                </a:ln>
                <a:solidFill>
                  <a:srgbClr val="24B0E3"/>
                </a:solidFill>
                <a:effectLst/>
                <a:uLnTx/>
                <a:uFillTx/>
                <a:latin typeface="Verdana" pitchFamily="34" charset="0"/>
                <a:ea typeface="Verdana" pitchFamily="34" charset="0"/>
                <a:cs typeface="Verdana" pitchFamily="34" charset="0"/>
              </a:defRPr>
            </a:lvl1pPr>
          </a:lstStyle>
          <a:p>
            <a:pPr lvl="0"/>
            <a:r>
              <a:rPr lang="en-US" dirty="0" smtClean="0"/>
              <a:t>Sub Title</a:t>
            </a:r>
          </a:p>
        </p:txBody>
      </p:sp>
    </p:spTree>
    <p:extLst>
      <p:ext uri="{BB962C8B-B14F-4D97-AF65-F5344CB8AC3E}">
        <p14:creationId xmlns:p14="http://schemas.microsoft.com/office/powerpoint/2010/main" val="11736716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876799"/>
          </a:xfrm>
          <a:prstGeom prst="rect">
            <a:avLst/>
          </a:prstGeom>
        </p:spPr>
        <p:txBody>
          <a:bodyPr/>
          <a:lstStyle>
            <a:lvl1pPr marL="342860" indent="-342860">
              <a:buFontTx/>
              <a:buBlip>
                <a:blip r:embed="rId3"/>
              </a:buBlip>
              <a:defRPr sz="2500">
                <a:solidFill>
                  <a:schemeClr val="tx1">
                    <a:lumMod val="50000"/>
                    <a:lumOff val="50000"/>
                  </a:schemeClr>
                </a:solidFill>
                <a:latin typeface="Verdana" pitchFamily="34" charset="0"/>
                <a:ea typeface="Verdana" pitchFamily="34" charset="0"/>
                <a:cs typeface="Verdana" pitchFamily="34" charset="0"/>
              </a:defRPr>
            </a:lvl1pPr>
            <a:lvl2pPr marL="742863" indent="-285717">
              <a:buClr>
                <a:srgbClr val="24B0E3"/>
              </a:buClr>
              <a:buFont typeface="Arial" pitchFamily="34" charset="0"/>
              <a:buChar char="•"/>
              <a:defRPr sz="2200">
                <a:solidFill>
                  <a:schemeClr val="tx1">
                    <a:lumMod val="50000"/>
                    <a:lumOff val="50000"/>
                  </a:schemeClr>
                </a:solidFill>
                <a:latin typeface="Verdana" pitchFamily="34" charset="0"/>
                <a:ea typeface="Verdana" pitchFamily="34" charset="0"/>
                <a:cs typeface="Verdana" pitchFamily="34" charset="0"/>
              </a:defRPr>
            </a:lvl2pPr>
            <a:lvl3pPr marL="1142867" indent="-228573">
              <a:buClr>
                <a:schemeClr val="bg1"/>
              </a:buClr>
              <a:buFont typeface="Arial" pitchFamily="34" charset="0"/>
              <a:buChar char="•"/>
              <a:defRPr sz="2000">
                <a:solidFill>
                  <a:schemeClr val="tx1">
                    <a:lumMod val="50000"/>
                    <a:lumOff val="50000"/>
                  </a:schemeClr>
                </a:solidFill>
                <a:latin typeface="Verdana" pitchFamily="34" charset="0"/>
                <a:ea typeface="Verdana" pitchFamily="34" charset="0"/>
                <a:cs typeface="Verdana" pitchFamily="34" charset="0"/>
              </a:defRPr>
            </a:lvl3pPr>
            <a:lvl4pPr>
              <a:defRPr sz="1800">
                <a:solidFill>
                  <a:schemeClr val="tx1">
                    <a:lumMod val="50000"/>
                    <a:lumOff val="50000"/>
                  </a:schemeClr>
                </a:solidFill>
                <a:latin typeface="Verdana" pitchFamily="34" charset="0"/>
                <a:ea typeface="Verdana" pitchFamily="34" charset="0"/>
                <a:cs typeface="Verdana" pitchFamily="34" charset="0"/>
              </a:defRPr>
            </a:lvl4pPr>
            <a:lvl5pPr>
              <a:defRPr sz="1600">
                <a:solidFill>
                  <a:schemeClr val="tx1">
                    <a:lumMod val="50000"/>
                    <a:lumOff val="50000"/>
                  </a:schemeClr>
                </a:solidFill>
                <a:latin typeface="Verdana" pitchFamily="34" charset="0"/>
                <a:ea typeface="Verdana" pitchFamily="34" charset="0"/>
                <a:cs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itle 13"/>
          <p:cNvSpPr>
            <a:spLocks noGrp="1"/>
          </p:cNvSpPr>
          <p:nvPr>
            <p:ph type="title" hasCustomPrompt="1"/>
          </p:nvPr>
        </p:nvSpPr>
        <p:spPr>
          <a:xfrm>
            <a:off x="457200" y="274638"/>
            <a:ext cx="8229600" cy="639762"/>
          </a:xfrm>
          <a:prstGeom prst="rect">
            <a:avLst/>
          </a:prstGeom>
          <a:gradFill>
            <a:gsLst>
              <a:gs pos="100000">
                <a:schemeClr val="bg1">
                  <a:lumMod val="95000"/>
                </a:schemeClr>
              </a:gs>
              <a:gs pos="1667">
                <a:schemeClr val="bg1">
                  <a:lumMod val="95000"/>
                </a:schemeClr>
              </a:gs>
              <a:gs pos="50000">
                <a:schemeClr val="bg1"/>
              </a:gs>
            </a:gsLst>
            <a:lin ang="0" scaled="0"/>
          </a:gra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3000" b="1" baseline="0" dirty="0">
                <a:solidFill>
                  <a:srgbClr val="003C9E"/>
                </a:solidFill>
                <a:latin typeface="Verdana" pitchFamily="34" charset="0"/>
                <a:ea typeface="Verdana" pitchFamily="34" charset="0"/>
                <a:cs typeface="Verdana" pitchFamily="34" charset="0"/>
              </a:defRPr>
            </a:lvl1pPr>
          </a:lstStyle>
          <a:p>
            <a:pPr marL="0" lvl="0" indent="-342860">
              <a:lnSpc>
                <a:spcPct val="100000"/>
              </a:lnSpc>
              <a:spcBef>
                <a:spcPct val="20000"/>
              </a:spcBef>
              <a:buFont typeface="Arial" pitchFamily="34" charset="0"/>
              <a:buChar char="•"/>
            </a:pPr>
            <a:r>
              <a:rPr lang="en-US" dirty="0" smtClean="0"/>
              <a:t>Main Title</a:t>
            </a:r>
            <a:endParaRPr lang="en-US" dirty="0"/>
          </a:p>
        </p:txBody>
      </p:sp>
      <p:sp>
        <p:nvSpPr>
          <p:cNvPr id="16" name="Text Placeholder 15"/>
          <p:cNvSpPr>
            <a:spLocks noGrp="1"/>
          </p:cNvSpPr>
          <p:nvPr>
            <p:ph type="body" sz="quarter" idx="10" hasCustomPrompt="1"/>
          </p:nvPr>
        </p:nvSpPr>
        <p:spPr>
          <a:xfrm>
            <a:off x="457200" y="990600"/>
            <a:ext cx="8229600" cy="533400"/>
          </a:xfrm>
          <a:prstGeom prst="rect">
            <a:avLst/>
          </a:prstGeom>
        </p:spPr>
        <p:txBody>
          <a:bodyPr anchor="ctr"/>
          <a:lstStyle>
            <a:lvl1pPr marL="0" indent="0" algn="ctr">
              <a:buNone/>
              <a:defRPr kumimoji="0" lang="en-US" sz="2300" b="0" i="0" u="none" strike="noStrike" kern="1200" cap="none" spc="0" normalizeH="0" baseline="0" dirty="0" smtClean="0">
                <a:ln>
                  <a:noFill/>
                </a:ln>
                <a:solidFill>
                  <a:srgbClr val="24B0E3"/>
                </a:solidFill>
                <a:effectLst/>
                <a:uLnTx/>
                <a:uFillTx/>
                <a:latin typeface="Verdana" pitchFamily="34" charset="0"/>
                <a:ea typeface="Verdana" pitchFamily="34" charset="0"/>
                <a:cs typeface="Verdana" pitchFamily="34" charset="0"/>
              </a:defRPr>
            </a:lvl1pPr>
          </a:lstStyle>
          <a:p>
            <a:pPr lvl="0"/>
            <a:r>
              <a:rPr lang="en-US" dirty="0" smtClean="0"/>
              <a:t>Sub Title</a:t>
            </a:r>
          </a:p>
        </p:txBody>
      </p:sp>
    </p:spTree>
    <p:extLst>
      <p:ext uri="{BB962C8B-B14F-4D97-AF65-F5344CB8AC3E}">
        <p14:creationId xmlns:p14="http://schemas.microsoft.com/office/powerpoint/2010/main" val="11736716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876799"/>
          </a:xfrm>
          <a:prstGeom prst="rect">
            <a:avLst/>
          </a:prstGeom>
        </p:spPr>
        <p:txBody>
          <a:bodyPr/>
          <a:lstStyle>
            <a:lvl1pPr marL="342860" indent="-342860">
              <a:buFontTx/>
              <a:buBlip>
                <a:blip r:embed="rId3"/>
              </a:buBlip>
              <a:defRPr sz="2500">
                <a:solidFill>
                  <a:schemeClr val="tx1">
                    <a:lumMod val="50000"/>
                    <a:lumOff val="50000"/>
                  </a:schemeClr>
                </a:solidFill>
                <a:latin typeface="Verdana" pitchFamily="34" charset="0"/>
                <a:ea typeface="Verdana" pitchFamily="34" charset="0"/>
                <a:cs typeface="Verdana" pitchFamily="34" charset="0"/>
              </a:defRPr>
            </a:lvl1pPr>
            <a:lvl2pPr marL="742863" indent="-285717">
              <a:buClr>
                <a:srgbClr val="24B0E3"/>
              </a:buClr>
              <a:buFont typeface="Arial" pitchFamily="34" charset="0"/>
              <a:buChar char="•"/>
              <a:defRPr sz="2200">
                <a:solidFill>
                  <a:schemeClr val="tx1">
                    <a:lumMod val="50000"/>
                    <a:lumOff val="50000"/>
                  </a:schemeClr>
                </a:solidFill>
                <a:latin typeface="Verdana" pitchFamily="34" charset="0"/>
                <a:ea typeface="Verdana" pitchFamily="34" charset="0"/>
                <a:cs typeface="Verdana" pitchFamily="34" charset="0"/>
              </a:defRPr>
            </a:lvl2pPr>
            <a:lvl3pPr marL="1142867" indent="-228573">
              <a:buClr>
                <a:schemeClr val="bg1"/>
              </a:buClr>
              <a:buFont typeface="Arial" pitchFamily="34" charset="0"/>
              <a:buChar char="•"/>
              <a:defRPr sz="2000">
                <a:solidFill>
                  <a:schemeClr val="tx1">
                    <a:lumMod val="50000"/>
                    <a:lumOff val="50000"/>
                  </a:schemeClr>
                </a:solidFill>
                <a:latin typeface="Verdana" pitchFamily="34" charset="0"/>
                <a:ea typeface="Verdana" pitchFamily="34" charset="0"/>
                <a:cs typeface="Verdana" pitchFamily="34" charset="0"/>
              </a:defRPr>
            </a:lvl3pPr>
            <a:lvl4pPr>
              <a:defRPr sz="1800">
                <a:solidFill>
                  <a:schemeClr val="tx1">
                    <a:lumMod val="50000"/>
                    <a:lumOff val="50000"/>
                  </a:schemeClr>
                </a:solidFill>
                <a:latin typeface="Verdana" pitchFamily="34" charset="0"/>
                <a:ea typeface="Verdana" pitchFamily="34" charset="0"/>
                <a:cs typeface="Verdana" pitchFamily="34" charset="0"/>
              </a:defRPr>
            </a:lvl4pPr>
            <a:lvl5pPr>
              <a:defRPr sz="1600">
                <a:solidFill>
                  <a:schemeClr val="tx1">
                    <a:lumMod val="50000"/>
                    <a:lumOff val="50000"/>
                  </a:schemeClr>
                </a:solidFill>
                <a:latin typeface="Verdana" pitchFamily="34" charset="0"/>
                <a:ea typeface="Verdana" pitchFamily="34" charset="0"/>
                <a:cs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itle 13"/>
          <p:cNvSpPr>
            <a:spLocks noGrp="1"/>
          </p:cNvSpPr>
          <p:nvPr>
            <p:ph type="title" hasCustomPrompt="1"/>
          </p:nvPr>
        </p:nvSpPr>
        <p:spPr>
          <a:xfrm>
            <a:off x="457200" y="274638"/>
            <a:ext cx="8229600" cy="639762"/>
          </a:xfrm>
          <a:prstGeom prst="rect">
            <a:avLst/>
          </a:prstGeom>
          <a:gradFill>
            <a:gsLst>
              <a:gs pos="100000">
                <a:schemeClr val="bg1">
                  <a:lumMod val="95000"/>
                </a:schemeClr>
              </a:gs>
              <a:gs pos="1667">
                <a:schemeClr val="bg1">
                  <a:lumMod val="95000"/>
                </a:schemeClr>
              </a:gs>
              <a:gs pos="50000">
                <a:schemeClr val="bg1"/>
              </a:gs>
            </a:gsLst>
            <a:lin ang="0" scaled="0"/>
          </a:gra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3000" b="1" baseline="0" dirty="0">
                <a:solidFill>
                  <a:srgbClr val="003C9E"/>
                </a:solidFill>
                <a:latin typeface="Verdana" pitchFamily="34" charset="0"/>
                <a:ea typeface="Verdana" pitchFamily="34" charset="0"/>
                <a:cs typeface="Verdana" pitchFamily="34" charset="0"/>
              </a:defRPr>
            </a:lvl1pPr>
          </a:lstStyle>
          <a:p>
            <a:pPr marL="0" lvl="0" indent="-342860">
              <a:lnSpc>
                <a:spcPct val="100000"/>
              </a:lnSpc>
              <a:spcBef>
                <a:spcPct val="20000"/>
              </a:spcBef>
              <a:buFont typeface="Arial" pitchFamily="34" charset="0"/>
              <a:buChar char="•"/>
            </a:pPr>
            <a:r>
              <a:rPr lang="en-US" dirty="0" smtClean="0"/>
              <a:t>Main Title</a:t>
            </a:r>
            <a:endParaRPr lang="en-US" dirty="0"/>
          </a:p>
        </p:txBody>
      </p:sp>
      <p:sp>
        <p:nvSpPr>
          <p:cNvPr id="16" name="Text Placeholder 15"/>
          <p:cNvSpPr>
            <a:spLocks noGrp="1"/>
          </p:cNvSpPr>
          <p:nvPr>
            <p:ph type="body" sz="quarter" idx="10" hasCustomPrompt="1"/>
          </p:nvPr>
        </p:nvSpPr>
        <p:spPr>
          <a:xfrm>
            <a:off x="457200" y="990600"/>
            <a:ext cx="8229600" cy="533400"/>
          </a:xfrm>
          <a:prstGeom prst="rect">
            <a:avLst/>
          </a:prstGeom>
        </p:spPr>
        <p:txBody>
          <a:bodyPr anchor="ctr"/>
          <a:lstStyle>
            <a:lvl1pPr marL="0" indent="0" algn="ctr">
              <a:buNone/>
              <a:defRPr kumimoji="0" lang="en-US" sz="2300" b="0" i="0" u="none" strike="noStrike" kern="1200" cap="none" spc="0" normalizeH="0" baseline="0" dirty="0" smtClean="0">
                <a:ln>
                  <a:noFill/>
                </a:ln>
                <a:solidFill>
                  <a:srgbClr val="24B0E3"/>
                </a:solidFill>
                <a:effectLst/>
                <a:uLnTx/>
                <a:uFillTx/>
                <a:latin typeface="Verdana" pitchFamily="34" charset="0"/>
                <a:ea typeface="Verdana" pitchFamily="34" charset="0"/>
                <a:cs typeface="Verdana" pitchFamily="34" charset="0"/>
              </a:defRPr>
            </a:lvl1pPr>
          </a:lstStyle>
          <a:p>
            <a:pPr lvl="0"/>
            <a:r>
              <a:rPr lang="en-US" dirty="0" smtClean="0"/>
              <a:t>Sub Title</a:t>
            </a:r>
          </a:p>
        </p:txBody>
      </p:sp>
    </p:spTree>
    <p:extLst>
      <p:ext uri="{BB962C8B-B14F-4D97-AF65-F5344CB8AC3E}">
        <p14:creationId xmlns:p14="http://schemas.microsoft.com/office/powerpoint/2010/main" val="11736716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876799"/>
          </a:xfrm>
          <a:prstGeom prst="rect">
            <a:avLst/>
          </a:prstGeom>
        </p:spPr>
        <p:txBody>
          <a:bodyPr/>
          <a:lstStyle>
            <a:lvl1pPr marL="342860" indent="-342860">
              <a:buFontTx/>
              <a:buBlip>
                <a:blip r:embed="rId3"/>
              </a:buBlip>
              <a:defRPr sz="2500">
                <a:solidFill>
                  <a:schemeClr val="tx1">
                    <a:lumMod val="50000"/>
                    <a:lumOff val="50000"/>
                  </a:schemeClr>
                </a:solidFill>
                <a:latin typeface="Verdana" pitchFamily="34" charset="0"/>
                <a:ea typeface="Verdana" pitchFamily="34" charset="0"/>
                <a:cs typeface="Verdana" pitchFamily="34" charset="0"/>
              </a:defRPr>
            </a:lvl1pPr>
            <a:lvl2pPr marL="742863" indent="-285717">
              <a:buClr>
                <a:srgbClr val="24B0E3"/>
              </a:buClr>
              <a:buFont typeface="Arial" pitchFamily="34" charset="0"/>
              <a:buChar char="•"/>
              <a:defRPr sz="2200">
                <a:solidFill>
                  <a:schemeClr val="tx1">
                    <a:lumMod val="50000"/>
                    <a:lumOff val="50000"/>
                  </a:schemeClr>
                </a:solidFill>
                <a:latin typeface="Verdana" pitchFamily="34" charset="0"/>
                <a:ea typeface="Verdana" pitchFamily="34" charset="0"/>
                <a:cs typeface="Verdana" pitchFamily="34" charset="0"/>
              </a:defRPr>
            </a:lvl2pPr>
            <a:lvl3pPr marL="1142867" indent="-228573">
              <a:buClr>
                <a:schemeClr val="bg1"/>
              </a:buClr>
              <a:buFont typeface="Arial" pitchFamily="34" charset="0"/>
              <a:buChar char="•"/>
              <a:defRPr sz="2000">
                <a:solidFill>
                  <a:schemeClr val="tx1">
                    <a:lumMod val="50000"/>
                    <a:lumOff val="50000"/>
                  </a:schemeClr>
                </a:solidFill>
                <a:latin typeface="Verdana" pitchFamily="34" charset="0"/>
                <a:ea typeface="Verdana" pitchFamily="34" charset="0"/>
                <a:cs typeface="Verdana" pitchFamily="34" charset="0"/>
              </a:defRPr>
            </a:lvl3pPr>
            <a:lvl4pPr>
              <a:defRPr sz="1800">
                <a:solidFill>
                  <a:schemeClr val="tx1">
                    <a:lumMod val="50000"/>
                    <a:lumOff val="50000"/>
                  </a:schemeClr>
                </a:solidFill>
                <a:latin typeface="Verdana" pitchFamily="34" charset="0"/>
                <a:ea typeface="Verdana" pitchFamily="34" charset="0"/>
                <a:cs typeface="Verdana" pitchFamily="34" charset="0"/>
              </a:defRPr>
            </a:lvl4pPr>
            <a:lvl5pPr>
              <a:defRPr sz="1600">
                <a:solidFill>
                  <a:schemeClr val="tx1">
                    <a:lumMod val="50000"/>
                    <a:lumOff val="50000"/>
                  </a:schemeClr>
                </a:solidFill>
                <a:latin typeface="Verdana" pitchFamily="34" charset="0"/>
                <a:ea typeface="Verdana" pitchFamily="34" charset="0"/>
                <a:cs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itle 13"/>
          <p:cNvSpPr>
            <a:spLocks noGrp="1"/>
          </p:cNvSpPr>
          <p:nvPr>
            <p:ph type="title" hasCustomPrompt="1"/>
          </p:nvPr>
        </p:nvSpPr>
        <p:spPr>
          <a:xfrm>
            <a:off x="457200" y="274638"/>
            <a:ext cx="8229600" cy="639762"/>
          </a:xfrm>
          <a:prstGeom prst="rect">
            <a:avLst/>
          </a:prstGeom>
          <a:gradFill>
            <a:gsLst>
              <a:gs pos="100000">
                <a:schemeClr val="bg1">
                  <a:lumMod val="95000"/>
                </a:schemeClr>
              </a:gs>
              <a:gs pos="1667">
                <a:schemeClr val="bg1">
                  <a:lumMod val="95000"/>
                </a:schemeClr>
              </a:gs>
              <a:gs pos="50000">
                <a:schemeClr val="bg1"/>
              </a:gs>
            </a:gsLst>
            <a:lin ang="0" scaled="0"/>
          </a:gra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3000" b="1" baseline="0" dirty="0">
                <a:solidFill>
                  <a:srgbClr val="003C9E"/>
                </a:solidFill>
                <a:latin typeface="Verdana" pitchFamily="34" charset="0"/>
                <a:ea typeface="Verdana" pitchFamily="34" charset="0"/>
                <a:cs typeface="Verdana" pitchFamily="34" charset="0"/>
              </a:defRPr>
            </a:lvl1pPr>
          </a:lstStyle>
          <a:p>
            <a:pPr marL="0" lvl="0" indent="-342860">
              <a:lnSpc>
                <a:spcPct val="100000"/>
              </a:lnSpc>
              <a:spcBef>
                <a:spcPct val="20000"/>
              </a:spcBef>
              <a:buFont typeface="Arial" pitchFamily="34" charset="0"/>
              <a:buChar char="•"/>
            </a:pPr>
            <a:r>
              <a:rPr lang="en-US" dirty="0" smtClean="0"/>
              <a:t>Main Title</a:t>
            </a:r>
            <a:endParaRPr lang="en-US" dirty="0"/>
          </a:p>
        </p:txBody>
      </p:sp>
      <p:sp>
        <p:nvSpPr>
          <p:cNvPr id="16" name="Text Placeholder 15"/>
          <p:cNvSpPr>
            <a:spLocks noGrp="1"/>
          </p:cNvSpPr>
          <p:nvPr>
            <p:ph type="body" sz="quarter" idx="10" hasCustomPrompt="1"/>
          </p:nvPr>
        </p:nvSpPr>
        <p:spPr>
          <a:xfrm>
            <a:off x="457200" y="990600"/>
            <a:ext cx="8229600" cy="533400"/>
          </a:xfrm>
          <a:prstGeom prst="rect">
            <a:avLst/>
          </a:prstGeom>
        </p:spPr>
        <p:txBody>
          <a:bodyPr anchor="ctr"/>
          <a:lstStyle>
            <a:lvl1pPr marL="0" indent="0" algn="ctr">
              <a:buNone/>
              <a:defRPr kumimoji="0" lang="en-US" sz="2300" b="0" i="0" u="none" strike="noStrike" kern="1200" cap="none" spc="0" normalizeH="0" baseline="0" dirty="0" smtClean="0">
                <a:ln>
                  <a:noFill/>
                </a:ln>
                <a:solidFill>
                  <a:srgbClr val="24B0E3"/>
                </a:solidFill>
                <a:effectLst/>
                <a:uLnTx/>
                <a:uFillTx/>
                <a:latin typeface="Verdana" pitchFamily="34" charset="0"/>
                <a:ea typeface="Verdana" pitchFamily="34" charset="0"/>
                <a:cs typeface="Verdana" pitchFamily="34" charset="0"/>
              </a:defRPr>
            </a:lvl1pPr>
          </a:lstStyle>
          <a:p>
            <a:pPr lvl="0"/>
            <a:r>
              <a:rPr lang="en-US" dirty="0" smtClean="0"/>
              <a:t>Sub Title</a:t>
            </a:r>
          </a:p>
        </p:txBody>
      </p:sp>
    </p:spTree>
    <p:extLst>
      <p:ext uri="{BB962C8B-B14F-4D97-AF65-F5344CB8AC3E}">
        <p14:creationId xmlns:p14="http://schemas.microsoft.com/office/powerpoint/2010/main" val="11736716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876799"/>
          </a:xfrm>
          <a:prstGeom prst="rect">
            <a:avLst/>
          </a:prstGeom>
        </p:spPr>
        <p:txBody>
          <a:bodyPr/>
          <a:lstStyle>
            <a:lvl1pPr marL="342860" indent="-342860">
              <a:buFontTx/>
              <a:buBlip>
                <a:blip r:embed="rId3"/>
              </a:buBlip>
              <a:defRPr sz="2500">
                <a:solidFill>
                  <a:schemeClr val="tx1">
                    <a:lumMod val="50000"/>
                    <a:lumOff val="50000"/>
                  </a:schemeClr>
                </a:solidFill>
                <a:latin typeface="Verdana" pitchFamily="34" charset="0"/>
                <a:ea typeface="Verdana" pitchFamily="34" charset="0"/>
                <a:cs typeface="Verdana" pitchFamily="34" charset="0"/>
              </a:defRPr>
            </a:lvl1pPr>
            <a:lvl2pPr marL="742863" indent="-285717">
              <a:buClr>
                <a:srgbClr val="24B0E3"/>
              </a:buClr>
              <a:buFont typeface="Arial" pitchFamily="34" charset="0"/>
              <a:buChar char="•"/>
              <a:defRPr sz="2200">
                <a:solidFill>
                  <a:schemeClr val="tx1">
                    <a:lumMod val="50000"/>
                    <a:lumOff val="50000"/>
                  </a:schemeClr>
                </a:solidFill>
                <a:latin typeface="Verdana" pitchFamily="34" charset="0"/>
                <a:ea typeface="Verdana" pitchFamily="34" charset="0"/>
                <a:cs typeface="Verdana" pitchFamily="34" charset="0"/>
              </a:defRPr>
            </a:lvl2pPr>
            <a:lvl3pPr marL="1142867" indent="-228573">
              <a:buClr>
                <a:schemeClr val="bg1"/>
              </a:buClr>
              <a:buFont typeface="Arial" pitchFamily="34" charset="0"/>
              <a:buChar char="•"/>
              <a:defRPr sz="2000">
                <a:solidFill>
                  <a:schemeClr val="tx1">
                    <a:lumMod val="50000"/>
                    <a:lumOff val="50000"/>
                  </a:schemeClr>
                </a:solidFill>
                <a:latin typeface="Verdana" pitchFamily="34" charset="0"/>
                <a:ea typeface="Verdana" pitchFamily="34" charset="0"/>
                <a:cs typeface="Verdana" pitchFamily="34" charset="0"/>
              </a:defRPr>
            </a:lvl3pPr>
            <a:lvl4pPr>
              <a:defRPr sz="1800">
                <a:solidFill>
                  <a:schemeClr val="tx1">
                    <a:lumMod val="50000"/>
                    <a:lumOff val="50000"/>
                  </a:schemeClr>
                </a:solidFill>
                <a:latin typeface="Verdana" pitchFamily="34" charset="0"/>
                <a:ea typeface="Verdana" pitchFamily="34" charset="0"/>
                <a:cs typeface="Verdana" pitchFamily="34" charset="0"/>
              </a:defRPr>
            </a:lvl4pPr>
            <a:lvl5pPr>
              <a:defRPr sz="1600">
                <a:solidFill>
                  <a:schemeClr val="tx1">
                    <a:lumMod val="50000"/>
                    <a:lumOff val="50000"/>
                  </a:schemeClr>
                </a:solidFill>
                <a:latin typeface="Verdana" pitchFamily="34" charset="0"/>
                <a:ea typeface="Verdana" pitchFamily="34" charset="0"/>
                <a:cs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itle 13"/>
          <p:cNvSpPr>
            <a:spLocks noGrp="1"/>
          </p:cNvSpPr>
          <p:nvPr>
            <p:ph type="title" hasCustomPrompt="1"/>
          </p:nvPr>
        </p:nvSpPr>
        <p:spPr>
          <a:xfrm>
            <a:off x="457200" y="274638"/>
            <a:ext cx="8229600" cy="639762"/>
          </a:xfrm>
          <a:prstGeom prst="rect">
            <a:avLst/>
          </a:prstGeom>
          <a:gradFill>
            <a:gsLst>
              <a:gs pos="100000">
                <a:schemeClr val="bg1">
                  <a:lumMod val="95000"/>
                </a:schemeClr>
              </a:gs>
              <a:gs pos="1667">
                <a:schemeClr val="bg1">
                  <a:lumMod val="95000"/>
                </a:schemeClr>
              </a:gs>
              <a:gs pos="50000">
                <a:schemeClr val="bg1"/>
              </a:gs>
            </a:gsLst>
            <a:lin ang="0" scaled="0"/>
          </a:gra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3000" b="1" baseline="0" dirty="0">
                <a:solidFill>
                  <a:srgbClr val="003C9E"/>
                </a:solidFill>
                <a:latin typeface="Verdana" pitchFamily="34" charset="0"/>
                <a:ea typeface="Verdana" pitchFamily="34" charset="0"/>
                <a:cs typeface="Verdana" pitchFamily="34" charset="0"/>
              </a:defRPr>
            </a:lvl1pPr>
          </a:lstStyle>
          <a:p>
            <a:pPr marL="0" lvl="0" indent="-342860">
              <a:lnSpc>
                <a:spcPct val="100000"/>
              </a:lnSpc>
              <a:spcBef>
                <a:spcPct val="20000"/>
              </a:spcBef>
              <a:buFont typeface="Arial" pitchFamily="34" charset="0"/>
              <a:buChar char="•"/>
            </a:pPr>
            <a:r>
              <a:rPr lang="en-US" dirty="0" smtClean="0"/>
              <a:t>Main Title</a:t>
            </a:r>
            <a:endParaRPr lang="en-US" dirty="0"/>
          </a:p>
        </p:txBody>
      </p:sp>
      <p:sp>
        <p:nvSpPr>
          <p:cNvPr id="16" name="Text Placeholder 15"/>
          <p:cNvSpPr>
            <a:spLocks noGrp="1"/>
          </p:cNvSpPr>
          <p:nvPr>
            <p:ph type="body" sz="quarter" idx="10" hasCustomPrompt="1"/>
          </p:nvPr>
        </p:nvSpPr>
        <p:spPr>
          <a:xfrm>
            <a:off x="457200" y="990600"/>
            <a:ext cx="8229600" cy="533400"/>
          </a:xfrm>
          <a:prstGeom prst="rect">
            <a:avLst/>
          </a:prstGeom>
        </p:spPr>
        <p:txBody>
          <a:bodyPr anchor="ctr"/>
          <a:lstStyle>
            <a:lvl1pPr marL="0" indent="0" algn="ctr">
              <a:buNone/>
              <a:defRPr kumimoji="0" lang="en-US" sz="2300" b="0" i="0" u="none" strike="noStrike" kern="1200" cap="none" spc="0" normalizeH="0" baseline="0" dirty="0" smtClean="0">
                <a:ln>
                  <a:noFill/>
                </a:ln>
                <a:solidFill>
                  <a:srgbClr val="24B0E3"/>
                </a:solidFill>
                <a:effectLst/>
                <a:uLnTx/>
                <a:uFillTx/>
                <a:latin typeface="Verdana" pitchFamily="34" charset="0"/>
                <a:ea typeface="Verdana" pitchFamily="34" charset="0"/>
                <a:cs typeface="Verdana" pitchFamily="34" charset="0"/>
              </a:defRPr>
            </a:lvl1pPr>
          </a:lstStyle>
          <a:p>
            <a:pPr lvl="0"/>
            <a:r>
              <a:rPr lang="en-US" dirty="0" smtClean="0"/>
              <a:t>Sub Title</a:t>
            </a:r>
          </a:p>
        </p:txBody>
      </p:sp>
    </p:spTree>
    <p:extLst>
      <p:ext uri="{BB962C8B-B14F-4D97-AF65-F5344CB8AC3E}">
        <p14:creationId xmlns:p14="http://schemas.microsoft.com/office/powerpoint/2010/main" val="11736716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876799"/>
          </a:xfrm>
          <a:prstGeom prst="rect">
            <a:avLst/>
          </a:prstGeom>
        </p:spPr>
        <p:txBody>
          <a:bodyPr/>
          <a:lstStyle>
            <a:lvl1pPr marL="342860" indent="-342860">
              <a:buFontTx/>
              <a:buBlip>
                <a:blip r:embed="rId3"/>
              </a:buBlip>
              <a:defRPr sz="2500">
                <a:solidFill>
                  <a:schemeClr val="tx1">
                    <a:lumMod val="50000"/>
                    <a:lumOff val="50000"/>
                  </a:schemeClr>
                </a:solidFill>
                <a:latin typeface="Verdana" pitchFamily="34" charset="0"/>
                <a:ea typeface="Verdana" pitchFamily="34" charset="0"/>
                <a:cs typeface="Verdana" pitchFamily="34" charset="0"/>
              </a:defRPr>
            </a:lvl1pPr>
            <a:lvl2pPr marL="742863" indent="-285717">
              <a:buClr>
                <a:srgbClr val="24B0E3"/>
              </a:buClr>
              <a:buFont typeface="Arial" pitchFamily="34" charset="0"/>
              <a:buChar char="•"/>
              <a:defRPr sz="2200">
                <a:solidFill>
                  <a:schemeClr val="tx1">
                    <a:lumMod val="50000"/>
                    <a:lumOff val="50000"/>
                  </a:schemeClr>
                </a:solidFill>
                <a:latin typeface="Verdana" pitchFamily="34" charset="0"/>
                <a:ea typeface="Verdana" pitchFamily="34" charset="0"/>
                <a:cs typeface="Verdana" pitchFamily="34" charset="0"/>
              </a:defRPr>
            </a:lvl2pPr>
            <a:lvl3pPr marL="1142867" indent="-228573">
              <a:buClr>
                <a:schemeClr val="bg1"/>
              </a:buClr>
              <a:buFont typeface="Arial" pitchFamily="34" charset="0"/>
              <a:buChar char="•"/>
              <a:defRPr sz="2000">
                <a:solidFill>
                  <a:schemeClr val="tx1">
                    <a:lumMod val="50000"/>
                    <a:lumOff val="50000"/>
                  </a:schemeClr>
                </a:solidFill>
                <a:latin typeface="Verdana" pitchFamily="34" charset="0"/>
                <a:ea typeface="Verdana" pitchFamily="34" charset="0"/>
                <a:cs typeface="Verdana" pitchFamily="34" charset="0"/>
              </a:defRPr>
            </a:lvl3pPr>
            <a:lvl4pPr>
              <a:defRPr sz="1800">
                <a:solidFill>
                  <a:schemeClr val="tx1">
                    <a:lumMod val="50000"/>
                    <a:lumOff val="50000"/>
                  </a:schemeClr>
                </a:solidFill>
                <a:latin typeface="Verdana" pitchFamily="34" charset="0"/>
                <a:ea typeface="Verdana" pitchFamily="34" charset="0"/>
                <a:cs typeface="Verdana" pitchFamily="34" charset="0"/>
              </a:defRPr>
            </a:lvl4pPr>
            <a:lvl5pPr>
              <a:defRPr sz="1600">
                <a:solidFill>
                  <a:schemeClr val="tx1">
                    <a:lumMod val="50000"/>
                    <a:lumOff val="50000"/>
                  </a:schemeClr>
                </a:solidFill>
                <a:latin typeface="Verdana" pitchFamily="34" charset="0"/>
                <a:ea typeface="Verdana" pitchFamily="34" charset="0"/>
                <a:cs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itle 13"/>
          <p:cNvSpPr>
            <a:spLocks noGrp="1"/>
          </p:cNvSpPr>
          <p:nvPr>
            <p:ph type="title" hasCustomPrompt="1"/>
          </p:nvPr>
        </p:nvSpPr>
        <p:spPr>
          <a:xfrm>
            <a:off x="457200" y="274638"/>
            <a:ext cx="8229600" cy="639762"/>
          </a:xfrm>
          <a:prstGeom prst="rect">
            <a:avLst/>
          </a:prstGeom>
          <a:gradFill>
            <a:gsLst>
              <a:gs pos="100000">
                <a:schemeClr val="bg1">
                  <a:lumMod val="95000"/>
                </a:schemeClr>
              </a:gs>
              <a:gs pos="1667">
                <a:schemeClr val="bg1">
                  <a:lumMod val="95000"/>
                </a:schemeClr>
              </a:gs>
              <a:gs pos="50000">
                <a:schemeClr val="bg1"/>
              </a:gs>
            </a:gsLst>
            <a:lin ang="0" scaled="0"/>
          </a:gra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3000" b="1" baseline="0" dirty="0">
                <a:solidFill>
                  <a:srgbClr val="003C9E"/>
                </a:solidFill>
                <a:latin typeface="Verdana" pitchFamily="34" charset="0"/>
                <a:ea typeface="Verdana" pitchFamily="34" charset="0"/>
                <a:cs typeface="Verdana" pitchFamily="34" charset="0"/>
              </a:defRPr>
            </a:lvl1pPr>
          </a:lstStyle>
          <a:p>
            <a:pPr marL="0" lvl="0" indent="-342860">
              <a:lnSpc>
                <a:spcPct val="100000"/>
              </a:lnSpc>
              <a:spcBef>
                <a:spcPct val="20000"/>
              </a:spcBef>
              <a:buFont typeface="Arial" pitchFamily="34" charset="0"/>
              <a:buChar char="•"/>
            </a:pPr>
            <a:r>
              <a:rPr lang="en-US" dirty="0" smtClean="0"/>
              <a:t>Main Title</a:t>
            </a:r>
            <a:endParaRPr lang="en-US" dirty="0"/>
          </a:p>
        </p:txBody>
      </p:sp>
      <p:sp>
        <p:nvSpPr>
          <p:cNvPr id="16" name="Text Placeholder 15"/>
          <p:cNvSpPr>
            <a:spLocks noGrp="1"/>
          </p:cNvSpPr>
          <p:nvPr>
            <p:ph type="body" sz="quarter" idx="10" hasCustomPrompt="1"/>
          </p:nvPr>
        </p:nvSpPr>
        <p:spPr>
          <a:xfrm>
            <a:off x="457200" y="990600"/>
            <a:ext cx="8229600" cy="533400"/>
          </a:xfrm>
          <a:prstGeom prst="rect">
            <a:avLst/>
          </a:prstGeom>
        </p:spPr>
        <p:txBody>
          <a:bodyPr anchor="ctr"/>
          <a:lstStyle>
            <a:lvl1pPr marL="0" indent="0" algn="ctr">
              <a:buNone/>
              <a:defRPr kumimoji="0" lang="en-US" sz="2300" b="0" i="0" u="none" strike="noStrike" kern="1200" cap="none" spc="0" normalizeH="0" baseline="0" dirty="0" smtClean="0">
                <a:ln>
                  <a:noFill/>
                </a:ln>
                <a:solidFill>
                  <a:srgbClr val="24B0E3"/>
                </a:solidFill>
                <a:effectLst/>
                <a:uLnTx/>
                <a:uFillTx/>
                <a:latin typeface="Verdana" pitchFamily="34" charset="0"/>
                <a:ea typeface="Verdana" pitchFamily="34" charset="0"/>
                <a:cs typeface="Verdana" pitchFamily="34" charset="0"/>
              </a:defRPr>
            </a:lvl1pPr>
          </a:lstStyle>
          <a:p>
            <a:pPr lvl="0"/>
            <a:r>
              <a:rPr lang="en-US" dirty="0" smtClean="0"/>
              <a:t>Sub Title</a:t>
            </a:r>
          </a:p>
        </p:txBody>
      </p:sp>
    </p:spTree>
    <p:extLst>
      <p:ext uri="{BB962C8B-B14F-4D97-AF65-F5344CB8AC3E}">
        <p14:creationId xmlns:p14="http://schemas.microsoft.com/office/powerpoint/2010/main" val="11736716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876799"/>
          </a:xfrm>
          <a:prstGeom prst="rect">
            <a:avLst/>
          </a:prstGeom>
        </p:spPr>
        <p:txBody>
          <a:bodyPr/>
          <a:lstStyle>
            <a:lvl1pPr marL="342860" indent="-342860">
              <a:buFontTx/>
              <a:buBlip>
                <a:blip r:embed="rId3"/>
              </a:buBlip>
              <a:defRPr sz="2500">
                <a:solidFill>
                  <a:schemeClr val="tx1">
                    <a:lumMod val="50000"/>
                    <a:lumOff val="50000"/>
                  </a:schemeClr>
                </a:solidFill>
                <a:latin typeface="Verdana" pitchFamily="34" charset="0"/>
                <a:ea typeface="Verdana" pitchFamily="34" charset="0"/>
                <a:cs typeface="Verdana" pitchFamily="34" charset="0"/>
              </a:defRPr>
            </a:lvl1pPr>
            <a:lvl2pPr marL="742863" indent="-285717">
              <a:buClr>
                <a:srgbClr val="24B0E3"/>
              </a:buClr>
              <a:buFont typeface="Arial" pitchFamily="34" charset="0"/>
              <a:buChar char="•"/>
              <a:defRPr sz="2200">
                <a:solidFill>
                  <a:schemeClr val="tx1">
                    <a:lumMod val="50000"/>
                    <a:lumOff val="50000"/>
                  </a:schemeClr>
                </a:solidFill>
                <a:latin typeface="Verdana" pitchFamily="34" charset="0"/>
                <a:ea typeface="Verdana" pitchFamily="34" charset="0"/>
                <a:cs typeface="Verdana" pitchFamily="34" charset="0"/>
              </a:defRPr>
            </a:lvl2pPr>
            <a:lvl3pPr marL="1142867" indent="-228573">
              <a:buClr>
                <a:schemeClr val="bg1"/>
              </a:buClr>
              <a:buFont typeface="Arial" pitchFamily="34" charset="0"/>
              <a:buChar char="•"/>
              <a:defRPr sz="2000">
                <a:solidFill>
                  <a:schemeClr val="tx1">
                    <a:lumMod val="50000"/>
                    <a:lumOff val="50000"/>
                  </a:schemeClr>
                </a:solidFill>
                <a:latin typeface="Verdana" pitchFamily="34" charset="0"/>
                <a:ea typeface="Verdana" pitchFamily="34" charset="0"/>
                <a:cs typeface="Verdana" pitchFamily="34" charset="0"/>
              </a:defRPr>
            </a:lvl3pPr>
            <a:lvl4pPr>
              <a:defRPr sz="1800">
                <a:solidFill>
                  <a:schemeClr val="tx1">
                    <a:lumMod val="50000"/>
                    <a:lumOff val="50000"/>
                  </a:schemeClr>
                </a:solidFill>
                <a:latin typeface="Verdana" pitchFamily="34" charset="0"/>
                <a:ea typeface="Verdana" pitchFamily="34" charset="0"/>
                <a:cs typeface="Verdana" pitchFamily="34" charset="0"/>
              </a:defRPr>
            </a:lvl4pPr>
            <a:lvl5pPr>
              <a:defRPr sz="1600">
                <a:solidFill>
                  <a:schemeClr val="tx1">
                    <a:lumMod val="50000"/>
                    <a:lumOff val="50000"/>
                  </a:schemeClr>
                </a:solidFill>
                <a:latin typeface="Verdana" pitchFamily="34" charset="0"/>
                <a:ea typeface="Verdana" pitchFamily="34" charset="0"/>
                <a:cs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itle 13"/>
          <p:cNvSpPr>
            <a:spLocks noGrp="1"/>
          </p:cNvSpPr>
          <p:nvPr>
            <p:ph type="title" hasCustomPrompt="1"/>
          </p:nvPr>
        </p:nvSpPr>
        <p:spPr>
          <a:xfrm>
            <a:off x="457200" y="274638"/>
            <a:ext cx="8229600" cy="639762"/>
          </a:xfrm>
          <a:prstGeom prst="rect">
            <a:avLst/>
          </a:prstGeom>
          <a:gradFill>
            <a:gsLst>
              <a:gs pos="100000">
                <a:schemeClr val="bg1">
                  <a:lumMod val="95000"/>
                </a:schemeClr>
              </a:gs>
              <a:gs pos="1667">
                <a:schemeClr val="bg1">
                  <a:lumMod val="95000"/>
                </a:schemeClr>
              </a:gs>
              <a:gs pos="50000">
                <a:schemeClr val="bg1"/>
              </a:gs>
            </a:gsLst>
            <a:lin ang="0" scaled="0"/>
          </a:gra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3000" b="1" baseline="0" dirty="0">
                <a:solidFill>
                  <a:srgbClr val="003C9E"/>
                </a:solidFill>
                <a:latin typeface="Verdana" pitchFamily="34" charset="0"/>
                <a:ea typeface="Verdana" pitchFamily="34" charset="0"/>
                <a:cs typeface="Verdana" pitchFamily="34" charset="0"/>
              </a:defRPr>
            </a:lvl1pPr>
          </a:lstStyle>
          <a:p>
            <a:pPr marL="0" lvl="0" indent="-342860">
              <a:lnSpc>
                <a:spcPct val="100000"/>
              </a:lnSpc>
              <a:spcBef>
                <a:spcPct val="20000"/>
              </a:spcBef>
              <a:buFont typeface="Arial" pitchFamily="34" charset="0"/>
              <a:buChar char="•"/>
            </a:pPr>
            <a:r>
              <a:rPr lang="en-US" dirty="0" smtClean="0"/>
              <a:t>Main Title</a:t>
            </a:r>
            <a:endParaRPr lang="en-US" dirty="0"/>
          </a:p>
        </p:txBody>
      </p:sp>
      <p:sp>
        <p:nvSpPr>
          <p:cNvPr id="16" name="Text Placeholder 15"/>
          <p:cNvSpPr>
            <a:spLocks noGrp="1"/>
          </p:cNvSpPr>
          <p:nvPr>
            <p:ph type="body" sz="quarter" idx="10" hasCustomPrompt="1"/>
          </p:nvPr>
        </p:nvSpPr>
        <p:spPr>
          <a:xfrm>
            <a:off x="457200" y="990600"/>
            <a:ext cx="8229600" cy="533400"/>
          </a:xfrm>
          <a:prstGeom prst="rect">
            <a:avLst/>
          </a:prstGeom>
        </p:spPr>
        <p:txBody>
          <a:bodyPr anchor="ctr"/>
          <a:lstStyle>
            <a:lvl1pPr marL="0" indent="0" algn="ctr">
              <a:buNone/>
              <a:defRPr kumimoji="0" lang="en-US" sz="2300" b="0" i="0" u="none" strike="noStrike" kern="1200" cap="none" spc="0" normalizeH="0" baseline="0" dirty="0" smtClean="0">
                <a:ln>
                  <a:noFill/>
                </a:ln>
                <a:solidFill>
                  <a:srgbClr val="24B0E3"/>
                </a:solidFill>
                <a:effectLst/>
                <a:uLnTx/>
                <a:uFillTx/>
                <a:latin typeface="Verdana" pitchFamily="34" charset="0"/>
                <a:ea typeface="Verdana" pitchFamily="34" charset="0"/>
                <a:cs typeface="Verdana" pitchFamily="34" charset="0"/>
              </a:defRPr>
            </a:lvl1pPr>
          </a:lstStyle>
          <a:p>
            <a:pPr lvl="0"/>
            <a:r>
              <a:rPr lang="en-US" dirty="0" smtClean="0"/>
              <a:t>Sub Title</a:t>
            </a:r>
          </a:p>
        </p:txBody>
      </p:sp>
    </p:spTree>
    <p:extLst>
      <p:ext uri="{BB962C8B-B14F-4D97-AF65-F5344CB8AC3E}">
        <p14:creationId xmlns:p14="http://schemas.microsoft.com/office/powerpoint/2010/main" val="11736716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2B29A66-CFD5-4F33-88E2-E7F8EEB50249}" type="slidenum">
              <a:rPr lang="en-US" altLang="en-US"/>
              <a:pPr/>
              <a:t>‹#›</a:t>
            </a:fld>
            <a:endParaRPr lang="en-US"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876799"/>
          </a:xfrm>
          <a:prstGeom prst="rect">
            <a:avLst/>
          </a:prstGeom>
        </p:spPr>
        <p:txBody>
          <a:bodyPr/>
          <a:lstStyle>
            <a:lvl1pPr marL="342860" indent="-342860">
              <a:buFontTx/>
              <a:buBlip>
                <a:blip r:embed="rId3"/>
              </a:buBlip>
              <a:defRPr sz="2500">
                <a:solidFill>
                  <a:schemeClr val="tx1">
                    <a:lumMod val="50000"/>
                    <a:lumOff val="50000"/>
                  </a:schemeClr>
                </a:solidFill>
                <a:latin typeface="Verdana" pitchFamily="34" charset="0"/>
                <a:ea typeface="Verdana" pitchFamily="34" charset="0"/>
                <a:cs typeface="Verdana" pitchFamily="34" charset="0"/>
              </a:defRPr>
            </a:lvl1pPr>
            <a:lvl2pPr marL="742863" indent="-285717">
              <a:buClr>
                <a:srgbClr val="24B0E3"/>
              </a:buClr>
              <a:buFont typeface="Arial" pitchFamily="34" charset="0"/>
              <a:buChar char="•"/>
              <a:defRPr sz="2200">
                <a:solidFill>
                  <a:schemeClr val="tx1">
                    <a:lumMod val="50000"/>
                    <a:lumOff val="50000"/>
                  </a:schemeClr>
                </a:solidFill>
                <a:latin typeface="Verdana" pitchFamily="34" charset="0"/>
                <a:ea typeface="Verdana" pitchFamily="34" charset="0"/>
                <a:cs typeface="Verdana" pitchFamily="34" charset="0"/>
              </a:defRPr>
            </a:lvl2pPr>
            <a:lvl3pPr marL="1142867" indent="-228573">
              <a:buClr>
                <a:schemeClr val="bg1"/>
              </a:buClr>
              <a:buFont typeface="Arial" pitchFamily="34" charset="0"/>
              <a:buChar char="•"/>
              <a:defRPr sz="2000">
                <a:solidFill>
                  <a:schemeClr val="tx1">
                    <a:lumMod val="50000"/>
                    <a:lumOff val="50000"/>
                  </a:schemeClr>
                </a:solidFill>
                <a:latin typeface="Verdana" pitchFamily="34" charset="0"/>
                <a:ea typeface="Verdana" pitchFamily="34" charset="0"/>
                <a:cs typeface="Verdana" pitchFamily="34" charset="0"/>
              </a:defRPr>
            </a:lvl3pPr>
            <a:lvl4pPr>
              <a:defRPr sz="1800">
                <a:solidFill>
                  <a:schemeClr val="tx1">
                    <a:lumMod val="50000"/>
                    <a:lumOff val="50000"/>
                  </a:schemeClr>
                </a:solidFill>
                <a:latin typeface="Verdana" pitchFamily="34" charset="0"/>
                <a:ea typeface="Verdana" pitchFamily="34" charset="0"/>
                <a:cs typeface="Verdana" pitchFamily="34" charset="0"/>
              </a:defRPr>
            </a:lvl4pPr>
            <a:lvl5pPr>
              <a:defRPr sz="1600">
                <a:solidFill>
                  <a:schemeClr val="tx1">
                    <a:lumMod val="50000"/>
                    <a:lumOff val="50000"/>
                  </a:schemeClr>
                </a:solidFill>
                <a:latin typeface="Verdana" pitchFamily="34" charset="0"/>
                <a:ea typeface="Verdana" pitchFamily="34" charset="0"/>
                <a:cs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itle 13"/>
          <p:cNvSpPr>
            <a:spLocks noGrp="1"/>
          </p:cNvSpPr>
          <p:nvPr>
            <p:ph type="title" hasCustomPrompt="1"/>
          </p:nvPr>
        </p:nvSpPr>
        <p:spPr>
          <a:xfrm>
            <a:off x="457200" y="274638"/>
            <a:ext cx="8229600" cy="639762"/>
          </a:xfrm>
          <a:prstGeom prst="rect">
            <a:avLst/>
          </a:prstGeom>
          <a:gradFill>
            <a:gsLst>
              <a:gs pos="100000">
                <a:schemeClr val="bg1">
                  <a:lumMod val="95000"/>
                </a:schemeClr>
              </a:gs>
              <a:gs pos="1667">
                <a:schemeClr val="bg1">
                  <a:lumMod val="95000"/>
                </a:schemeClr>
              </a:gs>
              <a:gs pos="50000">
                <a:schemeClr val="bg1"/>
              </a:gs>
            </a:gsLst>
            <a:lin ang="0" scaled="0"/>
          </a:gra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3000" b="1" baseline="0" dirty="0">
                <a:solidFill>
                  <a:srgbClr val="003C9E"/>
                </a:solidFill>
                <a:latin typeface="Verdana" pitchFamily="34" charset="0"/>
                <a:ea typeface="Verdana" pitchFamily="34" charset="0"/>
                <a:cs typeface="Verdana" pitchFamily="34" charset="0"/>
              </a:defRPr>
            </a:lvl1pPr>
          </a:lstStyle>
          <a:p>
            <a:pPr marL="0" lvl="0" indent="-342860">
              <a:lnSpc>
                <a:spcPct val="100000"/>
              </a:lnSpc>
              <a:spcBef>
                <a:spcPct val="20000"/>
              </a:spcBef>
              <a:buFont typeface="Arial" pitchFamily="34" charset="0"/>
              <a:buChar char="•"/>
            </a:pPr>
            <a:r>
              <a:rPr lang="en-US" dirty="0" smtClean="0"/>
              <a:t>Main Title</a:t>
            </a:r>
            <a:endParaRPr lang="en-US" dirty="0"/>
          </a:p>
        </p:txBody>
      </p:sp>
      <p:sp>
        <p:nvSpPr>
          <p:cNvPr id="16" name="Text Placeholder 15"/>
          <p:cNvSpPr>
            <a:spLocks noGrp="1"/>
          </p:cNvSpPr>
          <p:nvPr>
            <p:ph type="body" sz="quarter" idx="10" hasCustomPrompt="1"/>
          </p:nvPr>
        </p:nvSpPr>
        <p:spPr>
          <a:xfrm>
            <a:off x="457200" y="990600"/>
            <a:ext cx="8229600" cy="533400"/>
          </a:xfrm>
          <a:prstGeom prst="rect">
            <a:avLst/>
          </a:prstGeom>
        </p:spPr>
        <p:txBody>
          <a:bodyPr anchor="ctr"/>
          <a:lstStyle>
            <a:lvl1pPr marL="0" indent="0" algn="ctr">
              <a:buNone/>
              <a:defRPr kumimoji="0" lang="en-US" sz="2300" b="0" i="0" u="none" strike="noStrike" kern="1200" cap="none" spc="0" normalizeH="0" baseline="0" dirty="0" smtClean="0">
                <a:ln>
                  <a:noFill/>
                </a:ln>
                <a:solidFill>
                  <a:srgbClr val="24B0E3"/>
                </a:solidFill>
                <a:effectLst/>
                <a:uLnTx/>
                <a:uFillTx/>
                <a:latin typeface="Verdana" pitchFamily="34" charset="0"/>
                <a:ea typeface="Verdana" pitchFamily="34" charset="0"/>
                <a:cs typeface="Verdana" pitchFamily="34" charset="0"/>
              </a:defRPr>
            </a:lvl1pPr>
          </a:lstStyle>
          <a:p>
            <a:pPr lvl="0"/>
            <a:r>
              <a:rPr lang="en-US" dirty="0" smtClean="0"/>
              <a:t>Sub Title</a:t>
            </a:r>
          </a:p>
        </p:txBody>
      </p:sp>
    </p:spTree>
    <p:extLst>
      <p:ext uri="{BB962C8B-B14F-4D97-AF65-F5344CB8AC3E}">
        <p14:creationId xmlns:p14="http://schemas.microsoft.com/office/powerpoint/2010/main" val="11736716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876799"/>
          </a:xfrm>
          <a:prstGeom prst="rect">
            <a:avLst/>
          </a:prstGeom>
        </p:spPr>
        <p:txBody>
          <a:bodyPr/>
          <a:lstStyle>
            <a:lvl1pPr marL="342860" indent="-342860">
              <a:buFontTx/>
              <a:buBlip>
                <a:blip r:embed="rId3"/>
              </a:buBlip>
              <a:defRPr sz="2500">
                <a:solidFill>
                  <a:schemeClr val="tx1">
                    <a:lumMod val="50000"/>
                    <a:lumOff val="50000"/>
                  </a:schemeClr>
                </a:solidFill>
                <a:latin typeface="Verdana" pitchFamily="34" charset="0"/>
                <a:ea typeface="Verdana" pitchFamily="34" charset="0"/>
                <a:cs typeface="Verdana" pitchFamily="34" charset="0"/>
              </a:defRPr>
            </a:lvl1pPr>
            <a:lvl2pPr marL="742863" indent="-285717">
              <a:buClr>
                <a:srgbClr val="24B0E3"/>
              </a:buClr>
              <a:buFont typeface="Arial" pitchFamily="34" charset="0"/>
              <a:buChar char="•"/>
              <a:defRPr sz="2200">
                <a:solidFill>
                  <a:schemeClr val="tx1">
                    <a:lumMod val="50000"/>
                    <a:lumOff val="50000"/>
                  </a:schemeClr>
                </a:solidFill>
                <a:latin typeface="Verdana" pitchFamily="34" charset="0"/>
                <a:ea typeface="Verdana" pitchFamily="34" charset="0"/>
                <a:cs typeface="Verdana" pitchFamily="34" charset="0"/>
              </a:defRPr>
            </a:lvl2pPr>
            <a:lvl3pPr marL="1142867" indent="-228573">
              <a:buClr>
                <a:schemeClr val="bg1"/>
              </a:buClr>
              <a:buFont typeface="Arial" pitchFamily="34" charset="0"/>
              <a:buChar char="•"/>
              <a:defRPr sz="2000">
                <a:solidFill>
                  <a:schemeClr val="tx1">
                    <a:lumMod val="50000"/>
                    <a:lumOff val="50000"/>
                  </a:schemeClr>
                </a:solidFill>
                <a:latin typeface="Verdana" pitchFamily="34" charset="0"/>
                <a:ea typeface="Verdana" pitchFamily="34" charset="0"/>
                <a:cs typeface="Verdana" pitchFamily="34" charset="0"/>
              </a:defRPr>
            </a:lvl3pPr>
            <a:lvl4pPr>
              <a:defRPr sz="1800">
                <a:solidFill>
                  <a:schemeClr val="tx1">
                    <a:lumMod val="50000"/>
                    <a:lumOff val="50000"/>
                  </a:schemeClr>
                </a:solidFill>
                <a:latin typeface="Verdana" pitchFamily="34" charset="0"/>
                <a:ea typeface="Verdana" pitchFamily="34" charset="0"/>
                <a:cs typeface="Verdana" pitchFamily="34" charset="0"/>
              </a:defRPr>
            </a:lvl4pPr>
            <a:lvl5pPr>
              <a:defRPr sz="1600">
                <a:solidFill>
                  <a:schemeClr val="tx1">
                    <a:lumMod val="50000"/>
                    <a:lumOff val="50000"/>
                  </a:schemeClr>
                </a:solidFill>
                <a:latin typeface="Verdana" pitchFamily="34" charset="0"/>
                <a:ea typeface="Verdana" pitchFamily="34" charset="0"/>
                <a:cs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itle 13"/>
          <p:cNvSpPr>
            <a:spLocks noGrp="1"/>
          </p:cNvSpPr>
          <p:nvPr>
            <p:ph type="title" hasCustomPrompt="1"/>
          </p:nvPr>
        </p:nvSpPr>
        <p:spPr>
          <a:xfrm>
            <a:off x="457200" y="274638"/>
            <a:ext cx="8229600" cy="639762"/>
          </a:xfrm>
          <a:prstGeom prst="rect">
            <a:avLst/>
          </a:prstGeom>
          <a:gradFill>
            <a:gsLst>
              <a:gs pos="100000">
                <a:schemeClr val="bg1">
                  <a:lumMod val="95000"/>
                </a:schemeClr>
              </a:gs>
              <a:gs pos="1667">
                <a:schemeClr val="bg1">
                  <a:lumMod val="95000"/>
                </a:schemeClr>
              </a:gs>
              <a:gs pos="50000">
                <a:schemeClr val="bg1"/>
              </a:gs>
            </a:gsLst>
            <a:lin ang="0" scaled="0"/>
          </a:gra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3000" b="1" baseline="0" dirty="0">
                <a:solidFill>
                  <a:srgbClr val="003C9E"/>
                </a:solidFill>
                <a:latin typeface="Verdana" pitchFamily="34" charset="0"/>
                <a:ea typeface="Verdana" pitchFamily="34" charset="0"/>
                <a:cs typeface="Verdana" pitchFamily="34" charset="0"/>
              </a:defRPr>
            </a:lvl1pPr>
          </a:lstStyle>
          <a:p>
            <a:pPr marL="0" lvl="0" indent="-342860">
              <a:lnSpc>
                <a:spcPct val="100000"/>
              </a:lnSpc>
              <a:spcBef>
                <a:spcPct val="20000"/>
              </a:spcBef>
              <a:buFont typeface="Arial" pitchFamily="34" charset="0"/>
              <a:buChar char="•"/>
            </a:pPr>
            <a:r>
              <a:rPr lang="en-US" dirty="0" smtClean="0"/>
              <a:t>Main Title</a:t>
            </a:r>
            <a:endParaRPr lang="en-US" dirty="0"/>
          </a:p>
        </p:txBody>
      </p:sp>
      <p:sp>
        <p:nvSpPr>
          <p:cNvPr id="16" name="Text Placeholder 15"/>
          <p:cNvSpPr>
            <a:spLocks noGrp="1"/>
          </p:cNvSpPr>
          <p:nvPr>
            <p:ph type="body" sz="quarter" idx="10" hasCustomPrompt="1"/>
          </p:nvPr>
        </p:nvSpPr>
        <p:spPr>
          <a:xfrm>
            <a:off x="457200" y="990600"/>
            <a:ext cx="8229600" cy="533400"/>
          </a:xfrm>
          <a:prstGeom prst="rect">
            <a:avLst/>
          </a:prstGeom>
        </p:spPr>
        <p:txBody>
          <a:bodyPr anchor="ctr"/>
          <a:lstStyle>
            <a:lvl1pPr marL="0" indent="0" algn="ctr">
              <a:buNone/>
              <a:defRPr kumimoji="0" lang="en-US" sz="2300" b="0" i="0" u="none" strike="noStrike" kern="1200" cap="none" spc="0" normalizeH="0" baseline="0" dirty="0" smtClean="0">
                <a:ln>
                  <a:noFill/>
                </a:ln>
                <a:solidFill>
                  <a:srgbClr val="24B0E3"/>
                </a:solidFill>
                <a:effectLst/>
                <a:uLnTx/>
                <a:uFillTx/>
                <a:latin typeface="Verdana" pitchFamily="34" charset="0"/>
                <a:ea typeface="Verdana" pitchFamily="34" charset="0"/>
                <a:cs typeface="Verdana" pitchFamily="34" charset="0"/>
              </a:defRPr>
            </a:lvl1pPr>
          </a:lstStyle>
          <a:p>
            <a:pPr lvl="0"/>
            <a:r>
              <a:rPr lang="en-US" dirty="0" smtClean="0"/>
              <a:t>Sub Title</a:t>
            </a:r>
          </a:p>
        </p:txBody>
      </p:sp>
    </p:spTree>
    <p:extLst>
      <p:ext uri="{BB962C8B-B14F-4D97-AF65-F5344CB8AC3E}">
        <p14:creationId xmlns:p14="http://schemas.microsoft.com/office/powerpoint/2010/main" val="11736716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876799"/>
          </a:xfrm>
          <a:prstGeom prst="rect">
            <a:avLst/>
          </a:prstGeom>
        </p:spPr>
        <p:txBody>
          <a:bodyPr/>
          <a:lstStyle>
            <a:lvl1pPr marL="342860" indent="-342860">
              <a:buFontTx/>
              <a:buBlip>
                <a:blip r:embed="rId3"/>
              </a:buBlip>
              <a:defRPr sz="2500">
                <a:solidFill>
                  <a:schemeClr val="tx1">
                    <a:lumMod val="50000"/>
                    <a:lumOff val="50000"/>
                  </a:schemeClr>
                </a:solidFill>
                <a:latin typeface="Verdana" pitchFamily="34" charset="0"/>
                <a:ea typeface="Verdana" pitchFamily="34" charset="0"/>
                <a:cs typeface="Verdana" pitchFamily="34" charset="0"/>
              </a:defRPr>
            </a:lvl1pPr>
            <a:lvl2pPr marL="742863" indent="-285717">
              <a:buClr>
                <a:srgbClr val="24B0E3"/>
              </a:buClr>
              <a:buFont typeface="Arial" pitchFamily="34" charset="0"/>
              <a:buChar char="•"/>
              <a:defRPr sz="2200">
                <a:solidFill>
                  <a:schemeClr val="tx1">
                    <a:lumMod val="50000"/>
                    <a:lumOff val="50000"/>
                  </a:schemeClr>
                </a:solidFill>
                <a:latin typeface="Verdana" pitchFamily="34" charset="0"/>
                <a:ea typeface="Verdana" pitchFamily="34" charset="0"/>
                <a:cs typeface="Verdana" pitchFamily="34" charset="0"/>
              </a:defRPr>
            </a:lvl2pPr>
            <a:lvl3pPr marL="1142867" indent="-228573">
              <a:buClr>
                <a:schemeClr val="bg1"/>
              </a:buClr>
              <a:buFont typeface="Arial" pitchFamily="34" charset="0"/>
              <a:buChar char="•"/>
              <a:defRPr sz="2000">
                <a:solidFill>
                  <a:schemeClr val="tx1">
                    <a:lumMod val="50000"/>
                    <a:lumOff val="50000"/>
                  </a:schemeClr>
                </a:solidFill>
                <a:latin typeface="Verdana" pitchFamily="34" charset="0"/>
                <a:ea typeface="Verdana" pitchFamily="34" charset="0"/>
                <a:cs typeface="Verdana" pitchFamily="34" charset="0"/>
              </a:defRPr>
            </a:lvl3pPr>
            <a:lvl4pPr>
              <a:defRPr sz="1800">
                <a:solidFill>
                  <a:schemeClr val="tx1">
                    <a:lumMod val="50000"/>
                    <a:lumOff val="50000"/>
                  </a:schemeClr>
                </a:solidFill>
                <a:latin typeface="Verdana" pitchFamily="34" charset="0"/>
                <a:ea typeface="Verdana" pitchFamily="34" charset="0"/>
                <a:cs typeface="Verdana" pitchFamily="34" charset="0"/>
              </a:defRPr>
            </a:lvl4pPr>
            <a:lvl5pPr>
              <a:defRPr sz="1600">
                <a:solidFill>
                  <a:schemeClr val="tx1">
                    <a:lumMod val="50000"/>
                    <a:lumOff val="50000"/>
                  </a:schemeClr>
                </a:solidFill>
                <a:latin typeface="Verdana" pitchFamily="34" charset="0"/>
                <a:ea typeface="Verdana" pitchFamily="34" charset="0"/>
                <a:cs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itle 13"/>
          <p:cNvSpPr>
            <a:spLocks noGrp="1"/>
          </p:cNvSpPr>
          <p:nvPr>
            <p:ph type="title" hasCustomPrompt="1"/>
          </p:nvPr>
        </p:nvSpPr>
        <p:spPr>
          <a:xfrm>
            <a:off x="457200" y="274638"/>
            <a:ext cx="8229600" cy="639762"/>
          </a:xfrm>
          <a:prstGeom prst="rect">
            <a:avLst/>
          </a:prstGeom>
          <a:gradFill>
            <a:gsLst>
              <a:gs pos="100000">
                <a:schemeClr val="bg1">
                  <a:lumMod val="95000"/>
                </a:schemeClr>
              </a:gs>
              <a:gs pos="1667">
                <a:schemeClr val="bg1">
                  <a:lumMod val="95000"/>
                </a:schemeClr>
              </a:gs>
              <a:gs pos="50000">
                <a:schemeClr val="bg1"/>
              </a:gs>
            </a:gsLst>
            <a:lin ang="0" scaled="0"/>
          </a:gra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3000" b="1" baseline="0" dirty="0">
                <a:solidFill>
                  <a:srgbClr val="003C9E"/>
                </a:solidFill>
                <a:latin typeface="Verdana" pitchFamily="34" charset="0"/>
                <a:ea typeface="Verdana" pitchFamily="34" charset="0"/>
                <a:cs typeface="Verdana" pitchFamily="34" charset="0"/>
              </a:defRPr>
            </a:lvl1pPr>
          </a:lstStyle>
          <a:p>
            <a:pPr marL="0" lvl="0" indent="-342860">
              <a:lnSpc>
                <a:spcPct val="100000"/>
              </a:lnSpc>
              <a:spcBef>
                <a:spcPct val="20000"/>
              </a:spcBef>
              <a:buFont typeface="Arial" pitchFamily="34" charset="0"/>
              <a:buChar char="•"/>
            </a:pPr>
            <a:r>
              <a:rPr lang="en-US" dirty="0" smtClean="0"/>
              <a:t>Main Title</a:t>
            </a:r>
            <a:endParaRPr lang="en-US" dirty="0"/>
          </a:p>
        </p:txBody>
      </p:sp>
      <p:sp>
        <p:nvSpPr>
          <p:cNvPr id="16" name="Text Placeholder 15"/>
          <p:cNvSpPr>
            <a:spLocks noGrp="1"/>
          </p:cNvSpPr>
          <p:nvPr>
            <p:ph type="body" sz="quarter" idx="10" hasCustomPrompt="1"/>
          </p:nvPr>
        </p:nvSpPr>
        <p:spPr>
          <a:xfrm>
            <a:off x="457200" y="990600"/>
            <a:ext cx="8229600" cy="533400"/>
          </a:xfrm>
          <a:prstGeom prst="rect">
            <a:avLst/>
          </a:prstGeom>
        </p:spPr>
        <p:txBody>
          <a:bodyPr anchor="ctr"/>
          <a:lstStyle>
            <a:lvl1pPr marL="0" indent="0" algn="ctr">
              <a:buNone/>
              <a:defRPr kumimoji="0" lang="en-US" sz="2300" b="0" i="0" u="none" strike="noStrike" kern="1200" cap="none" spc="0" normalizeH="0" baseline="0" dirty="0" smtClean="0">
                <a:ln>
                  <a:noFill/>
                </a:ln>
                <a:solidFill>
                  <a:srgbClr val="24B0E3"/>
                </a:solidFill>
                <a:effectLst/>
                <a:uLnTx/>
                <a:uFillTx/>
                <a:latin typeface="Verdana" pitchFamily="34" charset="0"/>
                <a:ea typeface="Verdana" pitchFamily="34" charset="0"/>
                <a:cs typeface="Verdana" pitchFamily="34" charset="0"/>
              </a:defRPr>
            </a:lvl1pPr>
          </a:lstStyle>
          <a:p>
            <a:pPr lvl="0"/>
            <a:r>
              <a:rPr lang="en-US" dirty="0" smtClean="0"/>
              <a:t>Sub Title</a:t>
            </a:r>
          </a:p>
        </p:txBody>
      </p:sp>
    </p:spTree>
    <p:extLst>
      <p:ext uri="{BB962C8B-B14F-4D97-AF65-F5344CB8AC3E}">
        <p14:creationId xmlns:p14="http://schemas.microsoft.com/office/powerpoint/2010/main" val="11736716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876799"/>
          </a:xfrm>
          <a:prstGeom prst="rect">
            <a:avLst/>
          </a:prstGeom>
        </p:spPr>
        <p:txBody>
          <a:bodyPr/>
          <a:lstStyle>
            <a:lvl1pPr marL="342860" indent="-342860">
              <a:buFontTx/>
              <a:buBlip>
                <a:blip r:embed="rId3"/>
              </a:buBlip>
              <a:defRPr sz="2500">
                <a:solidFill>
                  <a:schemeClr val="tx1">
                    <a:lumMod val="50000"/>
                    <a:lumOff val="50000"/>
                  </a:schemeClr>
                </a:solidFill>
                <a:latin typeface="Verdana" pitchFamily="34" charset="0"/>
                <a:ea typeface="Verdana" pitchFamily="34" charset="0"/>
                <a:cs typeface="Verdana" pitchFamily="34" charset="0"/>
              </a:defRPr>
            </a:lvl1pPr>
            <a:lvl2pPr marL="742863" indent="-285717">
              <a:buClr>
                <a:srgbClr val="24B0E3"/>
              </a:buClr>
              <a:buFont typeface="Arial" pitchFamily="34" charset="0"/>
              <a:buChar char="•"/>
              <a:defRPr sz="2200">
                <a:solidFill>
                  <a:schemeClr val="tx1">
                    <a:lumMod val="50000"/>
                    <a:lumOff val="50000"/>
                  </a:schemeClr>
                </a:solidFill>
                <a:latin typeface="Verdana" pitchFamily="34" charset="0"/>
                <a:ea typeface="Verdana" pitchFamily="34" charset="0"/>
                <a:cs typeface="Verdana" pitchFamily="34" charset="0"/>
              </a:defRPr>
            </a:lvl2pPr>
            <a:lvl3pPr marL="1142867" indent="-228573">
              <a:buClr>
                <a:schemeClr val="bg1"/>
              </a:buClr>
              <a:buFont typeface="Arial" pitchFamily="34" charset="0"/>
              <a:buChar char="•"/>
              <a:defRPr sz="2000">
                <a:solidFill>
                  <a:schemeClr val="tx1">
                    <a:lumMod val="50000"/>
                    <a:lumOff val="50000"/>
                  </a:schemeClr>
                </a:solidFill>
                <a:latin typeface="Verdana" pitchFamily="34" charset="0"/>
                <a:ea typeface="Verdana" pitchFamily="34" charset="0"/>
                <a:cs typeface="Verdana" pitchFamily="34" charset="0"/>
              </a:defRPr>
            </a:lvl3pPr>
            <a:lvl4pPr>
              <a:defRPr sz="1800">
                <a:solidFill>
                  <a:schemeClr val="tx1">
                    <a:lumMod val="50000"/>
                    <a:lumOff val="50000"/>
                  </a:schemeClr>
                </a:solidFill>
                <a:latin typeface="Verdana" pitchFamily="34" charset="0"/>
                <a:ea typeface="Verdana" pitchFamily="34" charset="0"/>
                <a:cs typeface="Verdana" pitchFamily="34" charset="0"/>
              </a:defRPr>
            </a:lvl4pPr>
            <a:lvl5pPr>
              <a:defRPr sz="1600">
                <a:solidFill>
                  <a:schemeClr val="tx1">
                    <a:lumMod val="50000"/>
                    <a:lumOff val="50000"/>
                  </a:schemeClr>
                </a:solidFill>
                <a:latin typeface="Verdana" pitchFamily="34" charset="0"/>
                <a:ea typeface="Verdana" pitchFamily="34" charset="0"/>
                <a:cs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itle 13"/>
          <p:cNvSpPr>
            <a:spLocks noGrp="1"/>
          </p:cNvSpPr>
          <p:nvPr>
            <p:ph type="title" hasCustomPrompt="1"/>
          </p:nvPr>
        </p:nvSpPr>
        <p:spPr>
          <a:xfrm>
            <a:off x="457200" y="274638"/>
            <a:ext cx="8229600" cy="639762"/>
          </a:xfrm>
          <a:prstGeom prst="rect">
            <a:avLst/>
          </a:prstGeom>
          <a:gradFill>
            <a:gsLst>
              <a:gs pos="100000">
                <a:schemeClr val="bg1">
                  <a:lumMod val="95000"/>
                </a:schemeClr>
              </a:gs>
              <a:gs pos="1667">
                <a:schemeClr val="bg1">
                  <a:lumMod val="95000"/>
                </a:schemeClr>
              </a:gs>
              <a:gs pos="50000">
                <a:schemeClr val="bg1"/>
              </a:gs>
            </a:gsLst>
            <a:lin ang="0" scaled="0"/>
          </a:gra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3000" b="1" baseline="0" dirty="0">
                <a:solidFill>
                  <a:srgbClr val="003C9E"/>
                </a:solidFill>
                <a:latin typeface="Verdana" pitchFamily="34" charset="0"/>
                <a:ea typeface="Verdana" pitchFamily="34" charset="0"/>
                <a:cs typeface="Verdana" pitchFamily="34" charset="0"/>
              </a:defRPr>
            </a:lvl1pPr>
          </a:lstStyle>
          <a:p>
            <a:pPr marL="0" lvl="0" indent="-342860">
              <a:lnSpc>
                <a:spcPct val="100000"/>
              </a:lnSpc>
              <a:spcBef>
                <a:spcPct val="20000"/>
              </a:spcBef>
              <a:buFont typeface="Arial" pitchFamily="34" charset="0"/>
              <a:buChar char="•"/>
            </a:pPr>
            <a:r>
              <a:rPr lang="en-US" dirty="0" smtClean="0"/>
              <a:t>Main Title</a:t>
            </a:r>
            <a:endParaRPr lang="en-US" dirty="0"/>
          </a:p>
        </p:txBody>
      </p:sp>
      <p:sp>
        <p:nvSpPr>
          <p:cNvPr id="16" name="Text Placeholder 15"/>
          <p:cNvSpPr>
            <a:spLocks noGrp="1"/>
          </p:cNvSpPr>
          <p:nvPr>
            <p:ph type="body" sz="quarter" idx="10" hasCustomPrompt="1"/>
          </p:nvPr>
        </p:nvSpPr>
        <p:spPr>
          <a:xfrm>
            <a:off x="457200" y="990600"/>
            <a:ext cx="8229600" cy="533400"/>
          </a:xfrm>
          <a:prstGeom prst="rect">
            <a:avLst/>
          </a:prstGeom>
        </p:spPr>
        <p:txBody>
          <a:bodyPr anchor="ctr"/>
          <a:lstStyle>
            <a:lvl1pPr marL="0" indent="0" algn="ctr">
              <a:buNone/>
              <a:defRPr kumimoji="0" lang="en-US" sz="2300" b="0" i="0" u="none" strike="noStrike" kern="1200" cap="none" spc="0" normalizeH="0" baseline="0" dirty="0" smtClean="0">
                <a:ln>
                  <a:noFill/>
                </a:ln>
                <a:solidFill>
                  <a:srgbClr val="24B0E3"/>
                </a:solidFill>
                <a:effectLst/>
                <a:uLnTx/>
                <a:uFillTx/>
                <a:latin typeface="Verdana" pitchFamily="34" charset="0"/>
                <a:ea typeface="Verdana" pitchFamily="34" charset="0"/>
                <a:cs typeface="Verdana" pitchFamily="34" charset="0"/>
              </a:defRPr>
            </a:lvl1pPr>
          </a:lstStyle>
          <a:p>
            <a:pPr lvl="0"/>
            <a:r>
              <a:rPr lang="en-US" dirty="0" smtClean="0"/>
              <a:t>Sub Title</a:t>
            </a:r>
          </a:p>
        </p:txBody>
      </p:sp>
    </p:spTree>
    <p:extLst>
      <p:ext uri="{BB962C8B-B14F-4D97-AF65-F5344CB8AC3E}">
        <p14:creationId xmlns:p14="http://schemas.microsoft.com/office/powerpoint/2010/main" val="11736716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876799"/>
          </a:xfrm>
          <a:prstGeom prst="rect">
            <a:avLst/>
          </a:prstGeom>
        </p:spPr>
        <p:txBody>
          <a:bodyPr/>
          <a:lstStyle>
            <a:lvl1pPr marL="342860" indent="-342860">
              <a:buFontTx/>
              <a:buBlip>
                <a:blip r:embed="rId3"/>
              </a:buBlip>
              <a:defRPr sz="2500">
                <a:solidFill>
                  <a:schemeClr val="tx1">
                    <a:lumMod val="50000"/>
                    <a:lumOff val="50000"/>
                  </a:schemeClr>
                </a:solidFill>
                <a:latin typeface="Verdana" pitchFamily="34" charset="0"/>
                <a:ea typeface="Verdana" pitchFamily="34" charset="0"/>
                <a:cs typeface="Verdana" pitchFamily="34" charset="0"/>
              </a:defRPr>
            </a:lvl1pPr>
            <a:lvl2pPr marL="742863" indent="-285717">
              <a:buClr>
                <a:srgbClr val="24B0E3"/>
              </a:buClr>
              <a:buFont typeface="Arial" pitchFamily="34" charset="0"/>
              <a:buChar char="•"/>
              <a:defRPr sz="2200">
                <a:solidFill>
                  <a:schemeClr val="tx1">
                    <a:lumMod val="50000"/>
                    <a:lumOff val="50000"/>
                  </a:schemeClr>
                </a:solidFill>
                <a:latin typeface="Verdana" pitchFamily="34" charset="0"/>
                <a:ea typeface="Verdana" pitchFamily="34" charset="0"/>
                <a:cs typeface="Verdana" pitchFamily="34" charset="0"/>
              </a:defRPr>
            </a:lvl2pPr>
            <a:lvl3pPr marL="1142867" indent="-228573">
              <a:buClr>
                <a:schemeClr val="bg1"/>
              </a:buClr>
              <a:buFont typeface="Arial" pitchFamily="34" charset="0"/>
              <a:buChar char="•"/>
              <a:defRPr sz="2000">
                <a:solidFill>
                  <a:schemeClr val="tx1">
                    <a:lumMod val="50000"/>
                    <a:lumOff val="50000"/>
                  </a:schemeClr>
                </a:solidFill>
                <a:latin typeface="Verdana" pitchFamily="34" charset="0"/>
                <a:ea typeface="Verdana" pitchFamily="34" charset="0"/>
                <a:cs typeface="Verdana" pitchFamily="34" charset="0"/>
              </a:defRPr>
            </a:lvl3pPr>
            <a:lvl4pPr>
              <a:defRPr sz="1800">
                <a:solidFill>
                  <a:schemeClr val="tx1">
                    <a:lumMod val="50000"/>
                    <a:lumOff val="50000"/>
                  </a:schemeClr>
                </a:solidFill>
                <a:latin typeface="Verdana" pitchFamily="34" charset="0"/>
                <a:ea typeface="Verdana" pitchFamily="34" charset="0"/>
                <a:cs typeface="Verdana" pitchFamily="34" charset="0"/>
              </a:defRPr>
            </a:lvl4pPr>
            <a:lvl5pPr>
              <a:defRPr sz="1600">
                <a:solidFill>
                  <a:schemeClr val="tx1">
                    <a:lumMod val="50000"/>
                    <a:lumOff val="50000"/>
                  </a:schemeClr>
                </a:solidFill>
                <a:latin typeface="Verdana" pitchFamily="34" charset="0"/>
                <a:ea typeface="Verdana" pitchFamily="34" charset="0"/>
                <a:cs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itle 13"/>
          <p:cNvSpPr>
            <a:spLocks noGrp="1"/>
          </p:cNvSpPr>
          <p:nvPr>
            <p:ph type="title" hasCustomPrompt="1"/>
          </p:nvPr>
        </p:nvSpPr>
        <p:spPr>
          <a:xfrm>
            <a:off x="457200" y="274638"/>
            <a:ext cx="8229600" cy="639762"/>
          </a:xfrm>
          <a:prstGeom prst="rect">
            <a:avLst/>
          </a:prstGeom>
          <a:gradFill>
            <a:gsLst>
              <a:gs pos="100000">
                <a:schemeClr val="bg1">
                  <a:lumMod val="95000"/>
                </a:schemeClr>
              </a:gs>
              <a:gs pos="1667">
                <a:schemeClr val="bg1">
                  <a:lumMod val="95000"/>
                </a:schemeClr>
              </a:gs>
              <a:gs pos="50000">
                <a:schemeClr val="bg1"/>
              </a:gs>
            </a:gsLst>
            <a:lin ang="0" scaled="0"/>
          </a:gra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3000" b="1" baseline="0" dirty="0">
                <a:solidFill>
                  <a:srgbClr val="003C9E"/>
                </a:solidFill>
                <a:latin typeface="Verdana" pitchFamily="34" charset="0"/>
                <a:ea typeface="Verdana" pitchFamily="34" charset="0"/>
                <a:cs typeface="Verdana" pitchFamily="34" charset="0"/>
              </a:defRPr>
            </a:lvl1pPr>
          </a:lstStyle>
          <a:p>
            <a:pPr marL="0" lvl="0" indent="-342860">
              <a:lnSpc>
                <a:spcPct val="100000"/>
              </a:lnSpc>
              <a:spcBef>
                <a:spcPct val="20000"/>
              </a:spcBef>
              <a:buFont typeface="Arial" pitchFamily="34" charset="0"/>
              <a:buChar char="•"/>
            </a:pPr>
            <a:r>
              <a:rPr lang="en-US" dirty="0" smtClean="0"/>
              <a:t>Main Title</a:t>
            </a:r>
            <a:endParaRPr lang="en-US" dirty="0"/>
          </a:p>
        </p:txBody>
      </p:sp>
      <p:sp>
        <p:nvSpPr>
          <p:cNvPr id="16" name="Text Placeholder 15"/>
          <p:cNvSpPr>
            <a:spLocks noGrp="1"/>
          </p:cNvSpPr>
          <p:nvPr>
            <p:ph type="body" sz="quarter" idx="10" hasCustomPrompt="1"/>
          </p:nvPr>
        </p:nvSpPr>
        <p:spPr>
          <a:xfrm>
            <a:off x="457200" y="990600"/>
            <a:ext cx="8229600" cy="533400"/>
          </a:xfrm>
          <a:prstGeom prst="rect">
            <a:avLst/>
          </a:prstGeom>
        </p:spPr>
        <p:txBody>
          <a:bodyPr anchor="ctr"/>
          <a:lstStyle>
            <a:lvl1pPr marL="0" indent="0" algn="ctr">
              <a:buNone/>
              <a:defRPr kumimoji="0" lang="en-US" sz="2300" b="0" i="0" u="none" strike="noStrike" kern="1200" cap="none" spc="0" normalizeH="0" baseline="0" dirty="0" smtClean="0">
                <a:ln>
                  <a:noFill/>
                </a:ln>
                <a:solidFill>
                  <a:srgbClr val="24B0E3"/>
                </a:solidFill>
                <a:effectLst/>
                <a:uLnTx/>
                <a:uFillTx/>
                <a:latin typeface="Verdana" pitchFamily="34" charset="0"/>
                <a:ea typeface="Verdana" pitchFamily="34" charset="0"/>
                <a:cs typeface="Verdana" pitchFamily="34" charset="0"/>
              </a:defRPr>
            </a:lvl1pPr>
          </a:lstStyle>
          <a:p>
            <a:pPr lvl="0"/>
            <a:r>
              <a:rPr lang="en-US" dirty="0" smtClean="0"/>
              <a:t>Sub Title</a:t>
            </a:r>
          </a:p>
        </p:txBody>
      </p:sp>
    </p:spTree>
    <p:extLst>
      <p:ext uri="{BB962C8B-B14F-4D97-AF65-F5344CB8AC3E}">
        <p14:creationId xmlns:p14="http://schemas.microsoft.com/office/powerpoint/2010/main" val="11736716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876799"/>
          </a:xfrm>
          <a:prstGeom prst="rect">
            <a:avLst/>
          </a:prstGeom>
        </p:spPr>
        <p:txBody>
          <a:bodyPr/>
          <a:lstStyle>
            <a:lvl1pPr marL="342860" indent="-342860">
              <a:buFontTx/>
              <a:buBlip>
                <a:blip r:embed="rId3"/>
              </a:buBlip>
              <a:defRPr sz="2500">
                <a:solidFill>
                  <a:schemeClr val="tx1">
                    <a:lumMod val="50000"/>
                    <a:lumOff val="50000"/>
                  </a:schemeClr>
                </a:solidFill>
                <a:latin typeface="Verdana" pitchFamily="34" charset="0"/>
                <a:ea typeface="Verdana" pitchFamily="34" charset="0"/>
                <a:cs typeface="Verdana" pitchFamily="34" charset="0"/>
              </a:defRPr>
            </a:lvl1pPr>
            <a:lvl2pPr marL="742863" indent="-285717">
              <a:buClr>
                <a:srgbClr val="24B0E3"/>
              </a:buClr>
              <a:buFont typeface="Arial" pitchFamily="34" charset="0"/>
              <a:buChar char="•"/>
              <a:defRPr sz="2200">
                <a:solidFill>
                  <a:schemeClr val="tx1">
                    <a:lumMod val="50000"/>
                    <a:lumOff val="50000"/>
                  </a:schemeClr>
                </a:solidFill>
                <a:latin typeface="Verdana" pitchFamily="34" charset="0"/>
                <a:ea typeface="Verdana" pitchFamily="34" charset="0"/>
                <a:cs typeface="Verdana" pitchFamily="34" charset="0"/>
              </a:defRPr>
            </a:lvl2pPr>
            <a:lvl3pPr marL="1142867" indent="-228573">
              <a:buClr>
                <a:schemeClr val="bg1"/>
              </a:buClr>
              <a:buFont typeface="Arial" pitchFamily="34" charset="0"/>
              <a:buChar char="•"/>
              <a:defRPr sz="2000">
                <a:solidFill>
                  <a:schemeClr val="tx1">
                    <a:lumMod val="50000"/>
                    <a:lumOff val="50000"/>
                  </a:schemeClr>
                </a:solidFill>
                <a:latin typeface="Verdana" pitchFamily="34" charset="0"/>
                <a:ea typeface="Verdana" pitchFamily="34" charset="0"/>
                <a:cs typeface="Verdana" pitchFamily="34" charset="0"/>
              </a:defRPr>
            </a:lvl3pPr>
            <a:lvl4pPr>
              <a:defRPr sz="1800">
                <a:solidFill>
                  <a:schemeClr val="tx1">
                    <a:lumMod val="50000"/>
                    <a:lumOff val="50000"/>
                  </a:schemeClr>
                </a:solidFill>
                <a:latin typeface="Verdana" pitchFamily="34" charset="0"/>
                <a:ea typeface="Verdana" pitchFamily="34" charset="0"/>
                <a:cs typeface="Verdana" pitchFamily="34" charset="0"/>
              </a:defRPr>
            </a:lvl4pPr>
            <a:lvl5pPr>
              <a:defRPr sz="1600">
                <a:solidFill>
                  <a:schemeClr val="tx1">
                    <a:lumMod val="50000"/>
                    <a:lumOff val="50000"/>
                  </a:schemeClr>
                </a:solidFill>
                <a:latin typeface="Verdana" pitchFamily="34" charset="0"/>
                <a:ea typeface="Verdana" pitchFamily="34" charset="0"/>
                <a:cs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itle 13"/>
          <p:cNvSpPr>
            <a:spLocks noGrp="1"/>
          </p:cNvSpPr>
          <p:nvPr>
            <p:ph type="title" hasCustomPrompt="1"/>
          </p:nvPr>
        </p:nvSpPr>
        <p:spPr>
          <a:xfrm>
            <a:off x="457200" y="274638"/>
            <a:ext cx="8229600" cy="639762"/>
          </a:xfrm>
          <a:prstGeom prst="rect">
            <a:avLst/>
          </a:prstGeom>
          <a:gradFill>
            <a:gsLst>
              <a:gs pos="100000">
                <a:schemeClr val="bg1">
                  <a:lumMod val="95000"/>
                </a:schemeClr>
              </a:gs>
              <a:gs pos="1667">
                <a:schemeClr val="bg1">
                  <a:lumMod val="95000"/>
                </a:schemeClr>
              </a:gs>
              <a:gs pos="50000">
                <a:schemeClr val="bg1"/>
              </a:gs>
            </a:gsLst>
            <a:lin ang="0" scaled="0"/>
          </a:gra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3000" b="1" baseline="0" dirty="0">
                <a:solidFill>
                  <a:srgbClr val="003C9E"/>
                </a:solidFill>
                <a:latin typeface="Verdana" pitchFamily="34" charset="0"/>
                <a:ea typeface="Verdana" pitchFamily="34" charset="0"/>
                <a:cs typeface="Verdana" pitchFamily="34" charset="0"/>
              </a:defRPr>
            </a:lvl1pPr>
          </a:lstStyle>
          <a:p>
            <a:pPr marL="0" lvl="0" indent="-342860">
              <a:lnSpc>
                <a:spcPct val="100000"/>
              </a:lnSpc>
              <a:spcBef>
                <a:spcPct val="20000"/>
              </a:spcBef>
              <a:buFont typeface="Arial" pitchFamily="34" charset="0"/>
              <a:buChar char="•"/>
            </a:pPr>
            <a:r>
              <a:rPr lang="en-US" dirty="0" smtClean="0"/>
              <a:t>Main Title</a:t>
            </a:r>
            <a:endParaRPr lang="en-US" dirty="0"/>
          </a:p>
        </p:txBody>
      </p:sp>
      <p:sp>
        <p:nvSpPr>
          <p:cNvPr id="16" name="Text Placeholder 15"/>
          <p:cNvSpPr>
            <a:spLocks noGrp="1"/>
          </p:cNvSpPr>
          <p:nvPr>
            <p:ph type="body" sz="quarter" idx="10" hasCustomPrompt="1"/>
          </p:nvPr>
        </p:nvSpPr>
        <p:spPr>
          <a:xfrm>
            <a:off x="457200" y="990600"/>
            <a:ext cx="8229600" cy="533400"/>
          </a:xfrm>
          <a:prstGeom prst="rect">
            <a:avLst/>
          </a:prstGeom>
        </p:spPr>
        <p:txBody>
          <a:bodyPr anchor="ctr"/>
          <a:lstStyle>
            <a:lvl1pPr marL="0" indent="0" algn="ctr">
              <a:buNone/>
              <a:defRPr kumimoji="0" lang="en-US" sz="2300" b="0" i="0" u="none" strike="noStrike" kern="1200" cap="none" spc="0" normalizeH="0" baseline="0" dirty="0" smtClean="0">
                <a:ln>
                  <a:noFill/>
                </a:ln>
                <a:solidFill>
                  <a:srgbClr val="24B0E3"/>
                </a:solidFill>
                <a:effectLst/>
                <a:uLnTx/>
                <a:uFillTx/>
                <a:latin typeface="Verdana" pitchFamily="34" charset="0"/>
                <a:ea typeface="Verdana" pitchFamily="34" charset="0"/>
                <a:cs typeface="Verdana" pitchFamily="34" charset="0"/>
              </a:defRPr>
            </a:lvl1pPr>
          </a:lstStyle>
          <a:p>
            <a:pPr lvl="0"/>
            <a:r>
              <a:rPr lang="en-US" dirty="0" smtClean="0"/>
              <a:t>Sub Title</a:t>
            </a:r>
          </a:p>
        </p:txBody>
      </p:sp>
    </p:spTree>
    <p:extLst>
      <p:ext uri="{BB962C8B-B14F-4D97-AF65-F5344CB8AC3E}">
        <p14:creationId xmlns:p14="http://schemas.microsoft.com/office/powerpoint/2010/main" val="11736716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876799"/>
          </a:xfrm>
          <a:prstGeom prst="rect">
            <a:avLst/>
          </a:prstGeom>
        </p:spPr>
        <p:txBody>
          <a:bodyPr/>
          <a:lstStyle>
            <a:lvl1pPr marL="342860" indent="-342860">
              <a:buFontTx/>
              <a:buBlip>
                <a:blip r:embed="rId3"/>
              </a:buBlip>
              <a:defRPr sz="2500">
                <a:solidFill>
                  <a:schemeClr val="tx1">
                    <a:lumMod val="50000"/>
                    <a:lumOff val="50000"/>
                  </a:schemeClr>
                </a:solidFill>
                <a:latin typeface="Verdana" pitchFamily="34" charset="0"/>
                <a:ea typeface="Verdana" pitchFamily="34" charset="0"/>
                <a:cs typeface="Verdana" pitchFamily="34" charset="0"/>
              </a:defRPr>
            </a:lvl1pPr>
            <a:lvl2pPr marL="742863" indent="-285717">
              <a:buClr>
                <a:srgbClr val="24B0E3"/>
              </a:buClr>
              <a:buFont typeface="Arial" pitchFamily="34" charset="0"/>
              <a:buChar char="•"/>
              <a:defRPr sz="2200">
                <a:solidFill>
                  <a:schemeClr val="tx1">
                    <a:lumMod val="50000"/>
                    <a:lumOff val="50000"/>
                  </a:schemeClr>
                </a:solidFill>
                <a:latin typeface="Verdana" pitchFamily="34" charset="0"/>
                <a:ea typeface="Verdana" pitchFamily="34" charset="0"/>
                <a:cs typeface="Verdana" pitchFamily="34" charset="0"/>
              </a:defRPr>
            </a:lvl2pPr>
            <a:lvl3pPr marL="1142867" indent="-228573">
              <a:buClr>
                <a:schemeClr val="bg1"/>
              </a:buClr>
              <a:buFont typeface="Arial" pitchFamily="34" charset="0"/>
              <a:buChar char="•"/>
              <a:defRPr sz="2000">
                <a:solidFill>
                  <a:schemeClr val="tx1">
                    <a:lumMod val="50000"/>
                    <a:lumOff val="50000"/>
                  </a:schemeClr>
                </a:solidFill>
                <a:latin typeface="Verdana" pitchFamily="34" charset="0"/>
                <a:ea typeface="Verdana" pitchFamily="34" charset="0"/>
                <a:cs typeface="Verdana" pitchFamily="34" charset="0"/>
              </a:defRPr>
            </a:lvl3pPr>
            <a:lvl4pPr>
              <a:defRPr sz="1800">
                <a:solidFill>
                  <a:schemeClr val="tx1">
                    <a:lumMod val="50000"/>
                    <a:lumOff val="50000"/>
                  </a:schemeClr>
                </a:solidFill>
                <a:latin typeface="Verdana" pitchFamily="34" charset="0"/>
                <a:ea typeface="Verdana" pitchFamily="34" charset="0"/>
                <a:cs typeface="Verdana" pitchFamily="34" charset="0"/>
              </a:defRPr>
            </a:lvl4pPr>
            <a:lvl5pPr>
              <a:defRPr sz="1600">
                <a:solidFill>
                  <a:schemeClr val="tx1">
                    <a:lumMod val="50000"/>
                    <a:lumOff val="50000"/>
                  </a:schemeClr>
                </a:solidFill>
                <a:latin typeface="Verdana" pitchFamily="34" charset="0"/>
                <a:ea typeface="Verdana" pitchFamily="34" charset="0"/>
                <a:cs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itle 13"/>
          <p:cNvSpPr>
            <a:spLocks noGrp="1"/>
          </p:cNvSpPr>
          <p:nvPr>
            <p:ph type="title" hasCustomPrompt="1"/>
          </p:nvPr>
        </p:nvSpPr>
        <p:spPr>
          <a:xfrm>
            <a:off x="457200" y="274638"/>
            <a:ext cx="8229600" cy="639762"/>
          </a:xfrm>
          <a:prstGeom prst="rect">
            <a:avLst/>
          </a:prstGeom>
          <a:gradFill>
            <a:gsLst>
              <a:gs pos="100000">
                <a:schemeClr val="bg1">
                  <a:lumMod val="95000"/>
                </a:schemeClr>
              </a:gs>
              <a:gs pos="1667">
                <a:schemeClr val="bg1">
                  <a:lumMod val="95000"/>
                </a:schemeClr>
              </a:gs>
              <a:gs pos="50000">
                <a:schemeClr val="bg1"/>
              </a:gs>
            </a:gsLst>
            <a:lin ang="0" scaled="0"/>
          </a:gra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3000" b="1" baseline="0" dirty="0">
                <a:solidFill>
                  <a:srgbClr val="003C9E"/>
                </a:solidFill>
                <a:latin typeface="Verdana" pitchFamily="34" charset="0"/>
                <a:ea typeface="Verdana" pitchFamily="34" charset="0"/>
                <a:cs typeface="Verdana" pitchFamily="34" charset="0"/>
              </a:defRPr>
            </a:lvl1pPr>
          </a:lstStyle>
          <a:p>
            <a:pPr marL="0" lvl="0" indent="-342860">
              <a:lnSpc>
                <a:spcPct val="100000"/>
              </a:lnSpc>
              <a:spcBef>
                <a:spcPct val="20000"/>
              </a:spcBef>
              <a:buFont typeface="Arial" pitchFamily="34" charset="0"/>
              <a:buChar char="•"/>
            </a:pPr>
            <a:r>
              <a:rPr lang="en-US" dirty="0" smtClean="0"/>
              <a:t>Main Title</a:t>
            </a:r>
            <a:endParaRPr lang="en-US" dirty="0"/>
          </a:p>
        </p:txBody>
      </p:sp>
      <p:sp>
        <p:nvSpPr>
          <p:cNvPr id="16" name="Text Placeholder 15"/>
          <p:cNvSpPr>
            <a:spLocks noGrp="1"/>
          </p:cNvSpPr>
          <p:nvPr>
            <p:ph type="body" sz="quarter" idx="10" hasCustomPrompt="1"/>
          </p:nvPr>
        </p:nvSpPr>
        <p:spPr>
          <a:xfrm>
            <a:off x="457200" y="990600"/>
            <a:ext cx="8229600" cy="533400"/>
          </a:xfrm>
          <a:prstGeom prst="rect">
            <a:avLst/>
          </a:prstGeom>
        </p:spPr>
        <p:txBody>
          <a:bodyPr anchor="ctr"/>
          <a:lstStyle>
            <a:lvl1pPr marL="0" indent="0" algn="ctr">
              <a:buNone/>
              <a:defRPr kumimoji="0" lang="en-US" sz="2300" b="0" i="0" u="none" strike="noStrike" kern="1200" cap="none" spc="0" normalizeH="0" baseline="0" dirty="0" smtClean="0">
                <a:ln>
                  <a:noFill/>
                </a:ln>
                <a:solidFill>
                  <a:srgbClr val="24B0E3"/>
                </a:solidFill>
                <a:effectLst/>
                <a:uLnTx/>
                <a:uFillTx/>
                <a:latin typeface="Verdana" pitchFamily="34" charset="0"/>
                <a:ea typeface="Verdana" pitchFamily="34" charset="0"/>
                <a:cs typeface="Verdana" pitchFamily="34" charset="0"/>
              </a:defRPr>
            </a:lvl1pPr>
          </a:lstStyle>
          <a:p>
            <a:pPr lvl="0"/>
            <a:r>
              <a:rPr lang="en-US" dirty="0" smtClean="0"/>
              <a:t>Sub Title</a:t>
            </a:r>
          </a:p>
        </p:txBody>
      </p:sp>
    </p:spTree>
    <p:extLst>
      <p:ext uri="{BB962C8B-B14F-4D97-AF65-F5344CB8AC3E}">
        <p14:creationId xmlns:p14="http://schemas.microsoft.com/office/powerpoint/2010/main" val="11736716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876799"/>
          </a:xfrm>
          <a:prstGeom prst="rect">
            <a:avLst/>
          </a:prstGeom>
        </p:spPr>
        <p:txBody>
          <a:bodyPr/>
          <a:lstStyle>
            <a:lvl1pPr marL="342860" indent="-342860">
              <a:buFontTx/>
              <a:buBlip>
                <a:blip r:embed="rId3"/>
              </a:buBlip>
              <a:defRPr sz="2500">
                <a:solidFill>
                  <a:schemeClr val="tx1">
                    <a:lumMod val="50000"/>
                    <a:lumOff val="50000"/>
                  </a:schemeClr>
                </a:solidFill>
                <a:latin typeface="Verdana" pitchFamily="34" charset="0"/>
                <a:ea typeface="Verdana" pitchFamily="34" charset="0"/>
                <a:cs typeface="Verdana" pitchFamily="34" charset="0"/>
              </a:defRPr>
            </a:lvl1pPr>
            <a:lvl2pPr marL="742863" indent="-285717">
              <a:buClr>
                <a:srgbClr val="24B0E3"/>
              </a:buClr>
              <a:buFont typeface="Arial" pitchFamily="34" charset="0"/>
              <a:buChar char="•"/>
              <a:defRPr sz="2200">
                <a:solidFill>
                  <a:schemeClr val="tx1">
                    <a:lumMod val="50000"/>
                    <a:lumOff val="50000"/>
                  </a:schemeClr>
                </a:solidFill>
                <a:latin typeface="Verdana" pitchFamily="34" charset="0"/>
                <a:ea typeface="Verdana" pitchFamily="34" charset="0"/>
                <a:cs typeface="Verdana" pitchFamily="34" charset="0"/>
              </a:defRPr>
            </a:lvl2pPr>
            <a:lvl3pPr marL="1142867" indent="-228573">
              <a:buClr>
                <a:schemeClr val="bg1"/>
              </a:buClr>
              <a:buFont typeface="Arial" pitchFamily="34" charset="0"/>
              <a:buChar char="•"/>
              <a:defRPr sz="2000">
                <a:solidFill>
                  <a:schemeClr val="tx1">
                    <a:lumMod val="50000"/>
                    <a:lumOff val="50000"/>
                  </a:schemeClr>
                </a:solidFill>
                <a:latin typeface="Verdana" pitchFamily="34" charset="0"/>
                <a:ea typeface="Verdana" pitchFamily="34" charset="0"/>
                <a:cs typeface="Verdana" pitchFamily="34" charset="0"/>
              </a:defRPr>
            </a:lvl3pPr>
            <a:lvl4pPr>
              <a:defRPr sz="1800">
                <a:solidFill>
                  <a:schemeClr val="tx1">
                    <a:lumMod val="50000"/>
                    <a:lumOff val="50000"/>
                  </a:schemeClr>
                </a:solidFill>
                <a:latin typeface="Verdana" pitchFamily="34" charset="0"/>
                <a:ea typeface="Verdana" pitchFamily="34" charset="0"/>
                <a:cs typeface="Verdana" pitchFamily="34" charset="0"/>
              </a:defRPr>
            </a:lvl4pPr>
            <a:lvl5pPr>
              <a:defRPr sz="1600">
                <a:solidFill>
                  <a:schemeClr val="tx1">
                    <a:lumMod val="50000"/>
                    <a:lumOff val="50000"/>
                  </a:schemeClr>
                </a:solidFill>
                <a:latin typeface="Verdana" pitchFamily="34" charset="0"/>
                <a:ea typeface="Verdana" pitchFamily="34" charset="0"/>
                <a:cs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itle 13"/>
          <p:cNvSpPr>
            <a:spLocks noGrp="1"/>
          </p:cNvSpPr>
          <p:nvPr>
            <p:ph type="title" hasCustomPrompt="1"/>
          </p:nvPr>
        </p:nvSpPr>
        <p:spPr>
          <a:xfrm>
            <a:off x="457200" y="274638"/>
            <a:ext cx="8229600" cy="639762"/>
          </a:xfrm>
          <a:prstGeom prst="rect">
            <a:avLst/>
          </a:prstGeom>
          <a:gradFill>
            <a:gsLst>
              <a:gs pos="100000">
                <a:schemeClr val="bg1">
                  <a:lumMod val="95000"/>
                </a:schemeClr>
              </a:gs>
              <a:gs pos="1667">
                <a:schemeClr val="bg1">
                  <a:lumMod val="95000"/>
                </a:schemeClr>
              </a:gs>
              <a:gs pos="50000">
                <a:schemeClr val="bg1"/>
              </a:gs>
            </a:gsLst>
            <a:lin ang="0" scaled="0"/>
          </a:gra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3000" b="1" baseline="0" dirty="0">
                <a:solidFill>
                  <a:srgbClr val="003C9E"/>
                </a:solidFill>
                <a:latin typeface="Verdana" pitchFamily="34" charset="0"/>
                <a:ea typeface="Verdana" pitchFamily="34" charset="0"/>
                <a:cs typeface="Verdana" pitchFamily="34" charset="0"/>
              </a:defRPr>
            </a:lvl1pPr>
          </a:lstStyle>
          <a:p>
            <a:pPr marL="0" lvl="0" indent="-342860">
              <a:lnSpc>
                <a:spcPct val="100000"/>
              </a:lnSpc>
              <a:spcBef>
                <a:spcPct val="20000"/>
              </a:spcBef>
              <a:buFont typeface="Arial" pitchFamily="34" charset="0"/>
              <a:buChar char="•"/>
            </a:pPr>
            <a:r>
              <a:rPr lang="en-US" dirty="0" smtClean="0"/>
              <a:t>Main Title</a:t>
            </a:r>
            <a:endParaRPr lang="en-US" dirty="0"/>
          </a:p>
        </p:txBody>
      </p:sp>
      <p:sp>
        <p:nvSpPr>
          <p:cNvPr id="16" name="Text Placeholder 15"/>
          <p:cNvSpPr>
            <a:spLocks noGrp="1"/>
          </p:cNvSpPr>
          <p:nvPr>
            <p:ph type="body" sz="quarter" idx="10" hasCustomPrompt="1"/>
          </p:nvPr>
        </p:nvSpPr>
        <p:spPr>
          <a:xfrm>
            <a:off x="457200" y="990600"/>
            <a:ext cx="8229600" cy="533400"/>
          </a:xfrm>
          <a:prstGeom prst="rect">
            <a:avLst/>
          </a:prstGeom>
        </p:spPr>
        <p:txBody>
          <a:bodyPr anchor="ctr"/>
          <a:lstStyle>
            <a:lvl1pPr marL="0" indent="0" algn="ctr">
              <a:buNone/>
              <a:defRPr kumimoji="0" lang="en-US" sz="2300" b="0" i="0" u="none" strike="noStrike" kern="1200" cap="none" spc="0" normalizeH="0" baseline="0" dirty="0" smtClean="0">
                <a:ln>
                  <a:noFill/>
                </a:ln>
                <a:solidFill>
                  <a:srgbClr val="24B0E3"/>
                </a:solidFill>
                <a:effectLst/>
                <a:uLnTx/>
                <a:uFillTx/>
                <a:latin typeface="Verdana" pitchFamily="34" charset="0"/>
                <a:ea typeface="Verdana" pitchFamily="34" charset="0"/>
                <a:cs typeface="Verdana" pitchFamily="34" charset="0"/>
              </a:defRPr>
            </a:lvl1pPr>
          </a:lstStyle>
          <a:p>
            <a:pPr lvl="0"/>
            <a:r>
              <a:rPr lang="en-US" dirty="0" smtClean="0"/>
              <a:t>Sub Title</a:t>
            </a:r>
          </a:p>
        </p:txBody>
      </p:sp>
    </p:spTree>
    <p:extLst>
      <p:ext uri="{BB962C8B-B14F-4D97-AF65-F5344CB8AC3E}">
        <p14:creationId xmlns:p14="http://schemas.microsoft.com/office/powerpoint/2010/main" val="11736716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876799"/>
          </a:xfrm>
          <a:prstGeom prst="rect">
            <a:avLst/>
          </a:prstGeom>
        </p:spPr>
        <p:txBody>
          <a:bodyPr/>
          <a:lstStyle>
            <a:lvl1pPr marL="342860" indent="-342860">
              <a:buFontTx/>
              <a:buBlip>
                <a:blip r:embed="rId3"/>
              </a:buBlip>
              <a:defRPr sz="2500">
                <a:solidFill>
                  <a:schemeClr val="tx1">
                    <a:lumMod val="50000"/>
                    <a:lumOff val="50000"/>
                  </a:schemeClr>
                </a:solidFill>
                <a:latin typeface="Verdana" pitchFamily="34" charset="0"/>
                <a:ea typeface="Verdana" pitchFamily="34" charset="0"/>
                <a:cs typeface="Verdana" pitchFamily="34" charset="0"/>
              </a:defRPr>
            </a:lvl1pPr>
            <a:lvl2pPr marL="742863" indent="-285717">
              <a:buClr>
                <a:srgbClr val="24B0E3"/>
              </a:buClr>
              <a:buFont typeface="Arial" pitchFamily="34" charset="0"/>
              <a:buChar char="•"/>
              <a:defRPr sz="2200">
                <a:solidFill>
                  <a:schemeClr val="tx1">
                    <a:lumMod val="50000"/>
                    <a:lumOff val="50000"/>
                  </a:schemeClr>
                </a:solidFill>
                <a:latin typeface="Verdana" pitchFamily="34" charset="0"/>
                <a:ea typeface="Verdana" pitchFamily="34" charset="0"/>
                <a:cs typeface="Verdana" pitchFamily="34" charset="0"/>
              </a:defRPr>
            </a:lvl2pPr>
            <a:lvl3pPr marL="1142867" indent="-228573">
              <a:buClr>
                <a:schemeClr val="bg1"/>
              </a:buClr>
              <a:buFont typeface="Arial" pitchFamily="34" charset="0"/>
              <a:buChar char="•"/>
              <a:defRPr sz="2000">
                <a:solidFill>
                  <a:schemeClr val="tx1">
                    <a:lumMod val="50000"/>
                    <a:lumOff val="50000"/>
                  </a:schemeClr>
                </a:solidFill>
                <a:latin typeface="Verdana" pitchFamily="34" charset="0"/>
                <a:ea typeface="Verdana" pitchFamily="34" charset="0"/>
                <a:cs typeface="Verdana" pitchFamily="34" charset="0"/>
              </a:defRPr>
            </a:lvl3pPr>
            <a:lvl4pPr>
              <a:defRPr sz="1800">
                <a:solidFill>
                  <a:schemeClr val="tx1">
                    <a:lumMod val="50000"/>
                    <a:lumOff val="50000"/>
                  </a:schemeClr>
                </a:solidFill>
                <a:latin typeface="Verdana" pitchFamily="34" charset="0"/>
                <a:ea typeface="Verdana" pitchFamily="34" charset="0"/>
                <a:cs typeface="Verdana" pitchFamily="34" charset="0"/>
              </a:defRPr>
            </a:lvl4pPr>
            <a:lvl5pPr>
              <a:defRPr sz="1600">
                <a:solidFill>
                  <a:schemeClr val="tx1">
                    <a:lumMod val="50000"/>
                    <a:lumOff val="50000"/>
                  </a:schemeClr>
                </a:solidFill>
                <a:latin typeface="Verdana" pitchFamily="34" charset="0"/>
                <a:ea typeface="Verdana" pitchFamily="34" charset="0"/>
                <a:cs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itle 13"/>
          <p:cNvSpPr>
            <a:spLocks noGrp="1"/>
          </p:cNvSpPr>
          <p:nvPr>
            <p:ph type="title" hasCustomPrompt="1"/>
          </p:nvPr>
        </p:nvSpPr>
        <p:spPr>
          <a:xfrm>
            <a:off x="457200" y="274638"/>
            <a:ext cx="8229600" cy="639762"/>
          </a:xfrm>
          <a:prstGeom prst="rect">
            <a:avLst/>
          </a:prstGeom>
          <a:gradFill>
            <a:gsLst>
              <a:gs pos="100000">
                <a:schemeClr val="bg1">
                  <a:lumMod val="95000"/>
                </a:schemeClr>
              </a:gs>
              <a:gs pos="1667">
                <a:schemeClr val="bg1">
                  <a:lumMod val="95000"/>
                </a:schemeClr>
              </a:gs>
              <a:gs pos="50000">
                <a:schemeClr val="bg1"/>
              </a:gs>
            </a:gsLst>
            <a:lin ang="0" scaled="0"/>
          </a:gra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3000" b="1" baseline="0" dirty="0">
                <a:solidFill>
                  <a:srgbClr val="003C9E"/>
                </a:solidFill>
                <a:latin typeface="Verdana" pitchFamily="34" charset="0"/>
                <a:ea typeface="Verdana" pitchFamily="34" charset="0"/>
                <a:cs typeface="Verdana" pitchFamily="34" charset="0"/>
              </a:defRPr>
            </a:lvl1pPr>
          </a:lstStyle>
          <a:p>
            <a:pPr marL="0" lvl="0" indent="-342860">
              <a:lnSpc>
                <a:spcPct val="100000"/>
              </a:lnSpc>
              <a:spcBef>
                <a:spcPct val="20000"/>
              </a:spcBef>
              <a:buFont typeface="Arial" pitchFamily="34" charset="0"/>
              <a:buChar char="•"/>
            </a:pPr>
            <a:r>
              <a:rPr lang="en-US" dirty="0" smtClean="0"/>
              <a:t>Main Title</a:t>
            </a:r>
            <a:endParaRPr lang="en-US" dirty="0"/>
          </a:p>
        </p:txBody>
      </p:sp>
      <p:sp>
        <p:nvSpPr>
          <p:cNvPr id="16" name="Text Placeholder 15"/>
          <p:cNvSpPr>
            <a:spLocks noGrp="1"/>
          </p:cNvSpPr>
          <p:nvPr>
            <p:ph type="body" sz="quarter" idx="10" hasCustomPrompt="1"/>
          </p:nvPr>
        </p:nvSpPr>
        <p:spPr>
          <a:xfrm>
            <a:off x="457200" y="990600"/>
            <a:ext cx="8229600" cy="533400"/>
          </a:xfrm>
          <a:prstGeom prst="rect">
            <a:avLst/>
          </a:prstGeom>
        </p:spPr>
        <p:txBody>
          <a:bodyPr anchor="ctr"/>
          <a:lstStyle>
            <a:lvl1pPr marL="0" indent="0" algn="ctr">
              <a:buNone/>
              <a:defRPr kumimoji="0" lang="en-US" sz="2300" b="0" i="0" u="none" strike="noStrike" kern="1200" cap="none" spc="0" normalizeH="0" baseline="0" dirty="0" smtClean="0">
                <a:ln>
                  <a:noFill/>
                </a:ln>
                <a:solidFill>
                  <a:srgbClr val="24B0E3"/>
                </a:solidFill>
                <a:effectLst/>
                <a:uLnTx/>
                <a:uFillTx/>
                <a:latin typeface="Verdana" pitchFamily="34" charset="0"/>
                <a:ea typeface="Verdana" pitchFamily="34" charset="0"/>
                <a:cs typeface="Verdana" pitchFamily="34" charset="0"/>
              </a:defRPr>
            </a:lvl1pPr>
          </a:lstStyle>
          <a:p>
            <a:pPr lvl="0"/>
            <a:r>
              <a:rPr lang="en-US" dirty="0" smtClean="0"/>
              <a:t>Sub Title</a:t>
            </a:r>
          </a:p>
        </p:txBody>
      </p:sp>
    </p:spTree>
    <p:extLst>
      <p:ext uri="{BB962C8B-B14F-4D97-AF65-F5344CB8AC3E}">
        <p14:creationId xmlns:p14="http://schemas.microsoft.com/office/powerpoint/2010/main" val="11736716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7CFDCBE-3BA8-4E1D-A436-396E49A83709}"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E797932F-3273-47E4-B135-6D86A89A818A}"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A447C405-EDA0-4A3D-A8D6-5AC3C6EAAC42}"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06D55AE4-D746-47AC-A306-4D0DD80C516F}"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84DC743B-F751-4AFE-B8EF-6004440A5510}"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9704D3FC-CD44-4E9B-A2F8-FA586031A8A1}"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D150E326-2745-4E65-B19E-726070AC20CC}"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850"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endParaRPr lang="en-US"/>
          </a:p>
        </p:txBody>
      </p:sp>
      <p:sp>
        <p:nvSpPr>
          <p:cNvPr id="206851"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en-US" smtClean="0"/>
              <a:t>单击此处编辑母版标题样式</a:t>
            </a:r>
          </a:p>
        </p:txBody>
      </p:sp>
      <p:sp>
        <p:nvSpPr>
          <p:cNvPr id="206852"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单击此处编辑母版文本样式</a:t>
            </a:r>
          </a:p>
          <a:p>
            <a:pPr lvl="1"/>
            <a:r>
              <a:rPr lang="en-US" altLang="en-US" smtClean="0"/>
              <a:t>第二级</a:t>
            </a:r>
          </a:p>
          <a:p>
            <a:pPr lvl="2"/>
            <a:r>
              <a:rPr lang="en-US" altLang="en-US" smtClean="0"/>
              <a:t>第三级</a:t>
            </a:r>
          </a:p>
          <a:p>
            <a:pPr lvl="3"/>
            <a:r>
              <a:rPr lang="en-US" altLang="en-US" smtClean="0"/>
              <a:t>第四级</a:t>
            </a:r>
          </a:p>
          <a:p>
            <a:pPr lvl="4"/>
            <a:r>
              <a:rPr lang="en-US" altLang="en-US" smtClean="0"/>
              <a:t>第五级</a:t>
            </a:r>
          </a:p>
        </p:txBody>
      </p:sp>
      <p:sp>
        <p:nvSpPr>
          <p:cNvPr id="206853"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endParaRPr lang="en-US" altLang="en-US"/>
          </a:p>
        </p:txBody>
      </p:sp>
      <p:sp>
        <p:nvSpPr>
          <p:cNvPr id="206854"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endParaRPr lang="en-US" altLang="en-US"/>
          </a:p>
        </p:txBody>
      </p:sp>
      <p:sp>
        <p:nvSpPr>
          <p:cNvPr id="206855"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3F6B5FF2-6C18-440F-8A60-2A97F42B530D}" type="slidenum">
              <a:rPr lang="en-US" altLang="en-US"/>
              <a:pPr/>
              <a:t>‹#›</a:t>
            </a:fld>
            <a:endParaRPr lang="en-US" altLang="en-US"/>
          </a:p>
        </p:txBody>
      </p:sp>
      <p:grpSp>
        <p:nvGrpSpPr>
          <p:cNvPr id="206856" name="Group 8"/>
          <p:cNvGrpSpPr>
            <a:grpSpLocks/>
          </p:cNvGrpSpPr>
          <p:nvPr/>
        </p:nvGrpSpPr>
        <p:grpSpPr bwMode="auto">
          <a:xfrm>
            <a:off x="8153400" y="152400"/>
            <a:ext cx="792163" cy="1295400"/>
            <a:chOff x="5136" y="960"/>
            <a:chExt cx="528" cy="864"/>
          </a:xfrm>
        </p:grpSpPr>
        <p:sp>
          <p:nvSpPr>
            <p:cNvPr id="206857"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n-US"/>
            </a:p>
          </p:txBody>
        </p:sp>
        <p:sp>
          <p:nvSpPr>
            <p:cNvPr id="206858" name="Oval 10"/>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n-US"/>
            </a:p>
          </p:txBody>
        </p:sp>
        <p:sp>
          <p:nvSpPr>
            <p:cNvPr id="206859" name="Oval 11"/>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n-US"/>
            </a:p>
          </p:txBody>
        </p:sp>
        <p:sp>
          <p:nvSpPr>
            <p:cNvPr id="206860" name="Oval 12"/>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n-US"/>
            </a:p>
          </p:txBody>
        </p:sp>
        <p:sp>
          <p:nvSpPr>
            <p:cNvPr id="206861" name="Oval 13"/>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n-US"/>
            </a:p>
          </p:txBody>
        </p:sp>
        <p:sp>
          <p:nvSpPr>
            <p:cNvPr id="206862" name="Oval 14"/>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n-US"/>
            </a:p>
          </p:txBody>
        </p:sp>
        <p:sp>
          <p:nvSpPr>
            <p:cNvPr id="206863" name="Oval 15"/>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n-US"/>
            </a:p>
          </p:txBody>
        </p:sp>
        <p:sp>
          <p:nvSpPr>
            <p:cNvPr id="206864" name="Oval 16"/>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n-US"/>
            </a:p>
          </p:txBody>
        </p:sp>
        <p:sp>
          <p:nvSpPr>
            <p:cNvPr id="206865" name="Oval 17"/>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n-US"/>
            </a:p>
          </p:txBody>
        </p:sp>
        <p:sp>
          <p:nvSpPr>
            <p:cNvPr id="206866" name="Oval 18"/>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n-US"/>
            </a:p>
          </p:txBody>
        </p:sp>
        <p:sp>
          <p:nvSpPr>
            <p:cNvPr id="206867" name="Oval 19"/>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n-US"/>
            </a:p>
          </p:txBody>
        </p:sp>
        <p:sp>
          <p:nvSpPr>
            <p:cNvPr id="206868" name="Oval 20"/>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n-US"/>
            </a:p>
          </p:txBody>
        </p:sp>
        <p:sp>
          <p:nvSpPr>
            <p:cNvPr id="206869"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n-US"/>
            </a:p>
          </p:txBody>
        </p:sp>
        <p:sp>
          <p:nvSpPr>
            <p:cNvPr id="206870" name="Oval 22"/>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n-US"/>
            </a:p>
          </p:txBody>
        </p:sp>
        <p:sp>
          <p:nvSpPr>
            <p:cNvPr id="206871" name="Oval 23"/>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n-US"/>
            </a:p>
          </p:txBody>
        </p:sp>
        <p:sp>
          <p:nvSpPr>
            <p:cNvPr id="206872" name="Oval 24"/>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n-US"/>
            </a:p>
          </p:txBody>
        </p:sp>
        <p:sp>
          <p:nvSpPr>
            <p:cNvPr id="206873"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n-US"/>
            </a:p>
          </p:txBody>
        </p:sp>
        <p:sp>
          <p:nvSpPr>
            <p:cNvPr id="206874" name="Oval 26"/>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n-US"/>
            </a:p>
          </p:txBody>
        </p:sp>
        <p:sp>
          <p:nvSpPr>
            <p:cNvPr id="206875" name="Oval 27"/>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n-US"/>
            </a:p>
          </p:txBody>
        </p:sp>
        <p:sp>
          <p:nvSpPr>
            <p:cNvPr id="206876" name="Oval 28"/>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n-US"/>
            </a:p>
          </p:txBody>
        </p:sp>
        <p:sp>
          <p:nvSpPr>
            <p:cNvPr id="206877"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n-US"/>
            </a:p>
          </p:txBody>
        </p:sp>
        <p:sp>
          <p:nvSpPr>
            <p:cNvPr id="206878" name="Oval 30"/>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n-US"/>
            </a:p>
          </p:txBody>
        </p:sp>
        <p:sp>
          <p:nvSpPr>
            <p:cNvPr id="206879" name="Oval 31"/>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n-US"/>
            </a:p>
          </p:txBody>
        </p:sp>
        <p:sp>
          <p:nvSpPr>
            <p:cNvPr id="206880" name="Oval 32"/>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n-US"/>
            </a:p>
          </p:txBody>
        </p:sp>
        <p:sp>
          <p:nvSpPr>
            <p:cNvPr id="206881" name="Oval 3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n-US"/>
            </a:p>
          </p:txBody>
        </p:sp>
        <p:sp>
          <p:nvSpPr>
            <p:cNvPr id="206882" name="Oval 34"/>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n-US"/>
            </a:p>
          </p:txBody>
        </p:sp>
        <p:sp>
          <p:nvSpPr>
            <p:cNvPr id="206883" name="Oval 35"/>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n-US"/>
            </a:p>
          </p:txBody>
        </p:sp>
        <p:sp>
          <p:nvSpPr>
            <p:cNvPr id="206884" name="Oval 3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n-US"/>
            </a:p>
          </p:txBody>
        </p:sp>
        <p:sp>
          <p:nvSpPr>
            <p:cNvPr id="206885" name="Oval 37"/>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n-US"/>
            </a:p>
          </p:txBody>
        </p:sp>
        <p:sp>
          <p:nvSpPr>
            <p:cNvPr id="206886" name="Oval 3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n-US"/>
            </a:p>
          </p:txBody>
        </p:sp>
        <p:sp>
          <p:nvSpPr>
            <p:cNvPr id="206887" name="Oval 39"/>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 id="2147483729" r:id="rId25"/>
    <p:sldLayoutId id="2147483730" r:id="rId26"/>
    <p:sldLayoutId id="2147483731" r:id="rId27"/>
    <p:sldLayoutId id="2147483732" r:id="rId28"/>
  </p:sldLayoutIdLst>
  <p:timing>
    <p:tnLst>
      <p:par>
        <p:cTn id="1" dur="indefinite" restart="never" nodeType="tmRoot"/>
      </p:par>
    </p:tnLst>
  </p:timing>
  <p:hf hdr="0" ftr="0" dt="0"/>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charset="0"/>
          <a:cs typeface="Arial" charset="0"/>
        </a:defRPr>
      </a:lvl2pPr>
      <a:lvl3pPr algn="l" rtl="0" fontAlgn="base">
        <a:spcBef>
          <a:spcPct val="0"/>
        </a:spcBef>
        <a:spcAft>
          <a:spcPct val="0"/>
        </a:spcAft>
        <a:defRPr sz="3900" b="1">
          <a:solidFill>
            <a:schemeClr val="tx2"/>
          </a:solidFill>
          <a:latin typeface="Arial" charset="0"/>
          <a:cs typeface="Arial" charset="0"/>
        </a:defRPr>
      </a:lvl3pPr>
      <a:lvl4pPr algn="l" rtl="0" fontAlgn="base">
        <a:spcBef>
          <a:spcPct val="0"/>
        </a:spcBef>
        <a:spcAft>
          <a:spcPct val="0"/>
        </a:spcAft>
        <a:defRPr sz="3900" b="1">
          <a:solidFill>
            <a:schemeClr val="tx2"/>
          </a:solidFill>
          <a:latin typeface="Arial" charset="0"/>
          <a:cs typeface="Arial" charset="0"/>
        </a:defRPr>
      </a:lvl4pPr>
      <a:lvl5pPr algn="l" rtl="0" fontAlgn="base">
        <a:spcBef>
          <a:spcPct val="0"/>
        </a:spcBef>
        <a:spcAft>
          <a:spcPct val="0"/>
        </a:spcAft>
        <a:defRPr sz="3900" b="1">
          <a:solidFill>
            <a:schemeClr val="tx2"/>
          </a:solidFill>
          <a:latin typeface="Arial" charset="0"/>
          <a:cs typeface="Arial" charset="0"/>
        </a:defRPr>
      </a:lvl5pPr>
      <a:lvl6pPr marL="457200" algn="l" rtl="0" fontAlgn="base">
        <a:spcBef>
          <a:spcPct val="0"/>
        </a:spcBef>
        <a:spcAft>
          <a:spcPct val="0"/>
        </a:spcAft>
        <a:defRPr sz="3900" b="1">
          <a:solidFill>
            <a:schemeClr val="tx2"/>
          </a:solidFill>
          <a:latin typeface="Arial" charset="0"/>
          <a:cs typeface="Arial" charset="0"/>
        </a:defRPr>
      </a:lvl6pPr>
      <a:lvl7pPr marL="914400" algn="l" rtl="0" fontAlgn="base">
        <a:spcBef>
          <a:spcPct val="0"/>
        </a:spcBef>
        <a:spcAft>
          <a:spcPct val="0"/>
        </a:spcAft>
        <a:defRPr sz="3900" b="1">
          <a:solidFill>
            <a:schemeClr val="tx2"/>
          </a:solidFill>
          <a:latin typeface="Arial" charset="0"/>
          <a:cs typeface="Arial" charset="0"/>
        </a:defRPr>
      </a:lvl7pPr>
      <a:lvl8pPr marL="1371600" algn="l" rtl="0" fontAlgn="base">
        <a:spcBef>
          <a:spcPct val="0"/>
        </a:spcBef>
        <a:spcAft>
          <a:spcPct val="0"/>
        </a:spcAft>
        <a:defRPr sz="3900" b="1">
          <a:solidFill>
            <a:schemeClr val="tx2"/>
          </a:solidFill>
          <a:latin typeface="Arial" charset="0"/>
          <a:cs typeface="Arial" charset="0"/>
        </a:defRPr>
      </a:lvl8pPr>
      <a:lvl9pPr marL="1828800" algn="l" rtl="0" fontAlgn="base">
        <a:spcBef>
          <a:spcPct val="0"/>
        </a:spcBef>
        <a:spcAft>
          <a:spcPct val="0"/>
        </a:spcAft>
        <a:defRPr sz="3900" b="1">
          <a:solidFill>
            <a:schemeClr val="tx2"/>
          </a:solidFill>
          <a:latin typeface="Arial" charset="0"/>
          <a:cs typeface="Arial" charset="0"/>
        </a:defRPr>
      </a:lvl9pPr>
    </p:titleStyle>
    <p:body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cs typeface="+mn-cs"/>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cs typeface="+mn-cs"/>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cs typeface="+mn-cs"/>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0.png"/><Relationship Id="rId4" Type="http://schemas.openxmlformats.org/officeDocument/2006/relationships/image" Target="../media/image140.pn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5.wmf"/><Relationship Id="rId5" Type="http://schemas.openxmlformats.org/officeDocument/2006/relationships/oleObject" Target="../embeddings/oleObject2.bin"/><Relationship Id="rId4" Type="http://schemas.openxmlformats.org/officeDocument/2006/relationships/image" Target="../media/image24.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25.wmf"/></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270.png"/><Relationship Id="rId7"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2.png"/><Relationship Id="rId9"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70.png"/></Relationships>
</file>

<file path=ppt/slides/_rels/slide41.xml.rels><?xml version="1.0" encoding="UTF-8" standalone="yes"?>
<Relationships xmlns="http://schemas.openxmlformats.org/package/2006/relationships"><Relationship Id="rId8" Type="http://schemas.openxmlformats.org/officeDocument/2006/relationships/image" Target="../media/image381.png"/><Relationship Id="rId13" Type="http://schemas.openxmlformats.org/officeDocument/2006/relationships/image" Target="../media/image45.png"/><Relationship Id="rId18" Type="http://schemas.openxmlformats.org/officeDocument/2006/relationships/image" Target="../media/image50.png"/><Relationship Id="rId3" Type="http://schemas.openxmlformats.org/officeDocument/2006/relationships/image" Target="../media/image380.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notesSlide" Target="../notesSlides/notesSlide9.xml"/><Relationship Id="rId16"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320.png"/><Relationship Id="rId11" Type="http://schemas.openxmlformats.org/officeDocument/2006/relationships/image" Target="../media/image43.png"/><Relationship Id="rId5" Type="http://schemas.openxmlformats.org/officeDocument/2006/relationships/image" Target="../media/image290.png"/><Relationship Id="rId15" Type="http://schemas.openxmlformats.org/officeDocument/2006/relationships/image" Target="../media/image47.png"/><Relationship Id="rId10" Type="http://schemas.openxmlformats.org/officeDocument/2006/relationships/image" Target="../media/image42.png"/><Relationship Id="rId9" Type="http://schemas.openxmlformats.org/officeDocument/2006/relationships/image" Target="../media/image39.png"/><Relationship Id="rId14" Type="http://schemas.openxmlformats.org/officeDocument/2006/relationships/image" Target="../media/image46.png"/></Relationships>
</file>

<file path=ppt/slides/_rels/slide42.xml.rels><?xml version="1.0" encoding="UTF-8" standalone="yes"?>
<Relationships xmlns="http://schemas.openxmlformats.org/package/2006/relationships"><Relationship Id="rId3" Type="http://schemas.openxmlformats.org/officeDocument/2006/relationships/image" Target="../media/image47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6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2.png"/><Relationship Id="rId4" Type="http://schemas.openxmlformats.org/officeDocument/2006/relationships/image" Target="../media/image51.png"/></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0.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15.xml"/><Relationship Id="rId6" Type="http://schemas.openxmlformats.org/officeDocument/2006/relationships/image" Target="../media/image22.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16.xml"/><Relationship Id="rId6" Type="http://schemas.openxmlformats.org/officeDocument/2006/relationships/image" Target="../media/image230.png"/></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hyperlink" Target="http://www.cs.uml.edu/~ge/pdf/p413-ge.pdf" TargetMode="External"/><Relationship Id="rId3" Type="http://schemas.openxmlformats.org/officeDocument/2006/relationships/hyperlink" Target="http://www.sigmod.org/2012/" TargetMode="External"/><Relationship Id="rId7" Type="http://schemas.openxmlformats.org/officeDocument/2006/relationships/hyperlink" Target="http://www.icde2015.kr/" TargetMode="External"/><Relationship Id="rId2" Type="http://schemas.openxmlformats.org/officeDocument/2006/relationships/hyperlink" Target="http://www.cs.uml.edu/~ge/pdf/sigmod12_online.pdf" TargetMode="External"/><Relationship Id="rId1" Type="http://schemas.openxmlformats.org/officeDocument/2006/relationships/slideLayout" Target="../slideLayouts/slideLayout2.xml"/><Relationship Id="rId6" Type="http://schemas.openxmlformats.org/officeDocument/2006/relationships/hyperlink" Target="http://www.cs.uml.edu/~ge/pdf/PIE_ICDE15.pdf" TargetMode="External"/><Relationship Id="rId5" Type="http://schemas.openxmlformats.org/officeDocument/2006/relationships/hyperlink" Target="http://www.sigmod.org/2013/" TargetMode="External"/><Relationship Id="rId4" Type="http://schemas.openxmlformats.org/officeDocument/2006/relationships/hyperlink" Target="http://www.cs.uml.edu/~ge/pdf/SIGMOD2013_eMatching.pdf" TargetMode="External"/><Relationship Id="rId9" Type="http://schemas.openxmlformats.org/officeDocument/2006/relationships/hyperlink" Target="http://www.vldb.org/2015/"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8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6.jpe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1.jp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4"/>
          </p:nvPr>
        </p:nvSpPr>
        <p:spPr/>
        <p:txBody>
          <a:bodyPr/>
          <a:lstStyle/>
          <a:p>
            <a:fld id="{B2EF4DED-FD04-466D-8C12-B9BA728D29AB}" type="slidenum">
              <a:rPr lang="en-US" altLang="en-US"/>
              <a:pPr/>
              <a:t>1</a:t>
            </a:fld>
            <a:endParaRPr lang="en-US" altLang="en-US"/>
          </a:p>
        </p:txBody>
      </p:sp>
      <p:sp>
        <p:nvSpPr>
          <p:cNvPr id="5122" name="Rectangle 2"/>
          <p:cNvSpPr>
            <a:spLocks noGrp="1" noChangeArrowheads="1"/>
          </p:cNvSpPr>
          <p:nvPr>
            <p:ph type="ctrTitle"/>
          </p:nvPr>
        </p:nvSpPr>
        <p:spPr/>
        <p:txBody>
          <a:bodyPr/>
          <a:lstStyle/>
          <a:p>
            <a:r>
              <a:rPr lang="en-US" sz="3600" dirty="0"/>
              <a:t>The Many Faces of Sequence Data Processing</a:t>
            </a:r>
          </a:p>
        </p:txBody>
      </p:sp>
      <p:sp>
        <p:nvSpPr>
          <p:cNvPr id="5123" name="Rectangle 3"/>
          <p:cNvSpPr>
            <a:spLocks noGrp="1" noChangeArrowheads="1"/>
          </p:cNvSpPr>
          <p:nvPr>
            <p:ph type="subTitle" idx="1"/>
          </p:nvPr>
        </p:nvSpPr>
        <p:spPr/>
        <p:txBody>
          <a:bodyPr/>
          <a:lstStyle/>
          <a:p>
            <a:r>
              <a:rPr lang="en-US" sz="2800" dirty="0" smtClean="0"/>
              <a:t>Tingjian Ge</a:t>
            </a:r>
          </a:p>
          <a:p>
            <a:r>
              <a:rPr lang="en-US" sz="2800" dirty="0" smtClean="0"/>
              <a:t>University of Massachusetts, Lowell</a:t>
            </a:r>
          </a:p>
          <a:p>
            <a:r>
              <a:rPr lang="en-US" sz="2800" dirty="0" smtClean="0"/>
              <a:t>ge@cs.uml.edu</a:t>
            </a:r>
            <a:endParaRPr lang="en-US" sz="2800" dirty="0"/>
          </a:p>
        </p:txBody>
      </p:sp>
      <p:pic>
        <p:nvPicPr>
          <p:cNvPr id="28674" name="Picture 2" descr="C:\UML\misc\logo\vertical_logo_tcm18-5906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75" y="5486400"/>
            <a:ext cx="1607425" cy="13119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&amp; Debugging Parallel Programs  </a:t>
            </a:r>
            <a:endParaRPr lang="en-US" dirty="0"/>
          </a:p>
        </p:txBody>
      </p:sp>
      <p:sp>
        <p:nvSpPr>
          <p:cNvPr id="3" name="Slide Number Placeholder 2"/>
          <p:cNvSpPr>
            <a:spLocks noGrp="1"/>
          </p:cNvSpPr>
          <p:nvPr>
            <p:ph type="sldNum" sz="quarter" idx="12"/>
          </p:nvPr>
        </p:nvSpPr>
        <p:spPr/>
        <p:txBody>
          <a:bodyPr/>
          <a:lstStyle/>
          <a:p>
            <a:fld id="{06D55AE4-D746-47AC-A306-4D0DD80C516F}" type="slidenum">
              <a:rPr lang="en-US" altLang="en-US" smtClean="0"/>
              <a:pPr/>
              <a:t>10</a:t>
            </a:fld>
            <a:endParaRPr lang="en-US" altLang="en-US"/>
          </a:p>
        </p:txBody>
      </p:sp>
      <p:sp>
        <p:nvSpPr>
          <p:cNvPr id="4" name="TextBox 3"/>
          <p:cNvSpPr txBox="1"/>
          <p:nvPr/>
        </p:nvSpPr>
        <p:spPr>
          <a:xfrm>
            <a:off x="152400" y="2514600"/>
            <a:ext cx="3276600" cy="2031325"/>
          </a:xfrm>
          <a:prstGeom prst="rect">
            <a:avLst/>
          </a:prstGeom>
          <a:noFill/>
        </p:spPr>
        <p:txBody>
          <a:bodyPr wrap="square" rtlCol="0">
            <a:spAutoFit/>
          </a:bodyPr>
          <a:lstStyle/>
          <a:p>
            <a:r>
              <a:rPr lang="en-US" cap="small" dirty="0"/>
              <a:t>P-Fib</a:t>
            </a:r>
            <a:r>
              <a:rPr lang="en-US" dirty="0"/>
              <a:t>(</a:t>
            </a:r>
            <a:r>
              <a:rPr lang="en-US" i="1" dirty="0"/>
              <a:t>n</a:t>
            </a:r>
            <a:r>
              <a:rPr lang="en-US" dirty="0"/>
              <a:t>)</a:t>
            </a:r>
          </a:p>
          <a:p>
            <a:r>
              <a:rPr lang="en-US" dirty="0"/>
              <a:t>1  </a:t>
            </a:r>
            <a:r>
              <a:rPr lang="en-US" b="1" dirty="0"/>
              <a:t>if</a:t>
            </a:r>
            <a:r>
              <a:rPr lang="en-US" dirty="0"/>
              <a:t> </a:t>
            </a:r>
            <a:r>
              <a:rPr lang="en-US" i="1" dirty="0"/>
              <a:t>n≤1</a:t>
            </a:r>
            <a:endParaRPr lang="en-US" dirty="0"/>
          </a:p>
          <a:p>
            <a:r>
              <a:rPr lang="en-US" dirty="0"/>
              <a:t>2         </a:t>
            </a:r>
            <a:r>
              <a:rPr lang="en-US" b="1" dirty="0"/>
              <a:t>return</a:t>
            </a:r>
            <a:r>
              <a:rPr lang="en-US" dirty="0"/>
              <a:t> </a:t>
            </a:r>
            <a:r>
              <a:rPr lang="en-US" i="1" dirty="0"/>
              <a:t>n</a:t>
            </a:r>
            <a:endParaRPr lang="en-US" dirty="0"/>
          </a:p>
          <a:p>
            <a:r>
              <a:rPr lang="en-US" dirty="0"/>
              <a:t>3  </a:t>
            </a:r>
            <a:r>
              <a:rPr lang="en-US" b="1" dirty="0"/>
              <a:t>else</a:t>
            </a:r>
            <a:r>
              <a:rPr lang="en-US" dirty="0"/>
              <a:t> </a:t>
            </a:r>
            <a:r>
              <a:rPr lang="en-US" i="1" dirty="0"/>
              <a:t>x←</a:t>
            </a:r>
            <a:r>
              <a:rPr lang="en-US" b="1" dirty="0"/>
              <a:t> spawn</a:t>
            </a:r>
            <a:r>
              <a:rPr lang="en-US" dirty="0"/>
              <a:t> </a:t>
            </a:r>
            <a:r>
              <a:rPr lang="en-US" cap="small" dirty="0"/>
              <a:t>P-Fib</a:t>
            </a:r>
            <a:r>
              <a:rPr lang="en-US" dirty="0"/>
              <a:t>(</a:t>
            </a:r>
            <a:r>
              <a:rPr lang="en-US" i="1" dirty="0"/>
              <a:t>n-1</a:t>
            </a:r>
            <a:r>
              <a:rPr lang="en-US" dirty="0"/>
              <a:t>)</a:t>
            </a:r>
          </a:p>
          <a:p>
            <a:r>
              <a:rPr lang="en-US" dirty="0"/>
              <a:t>4         </a:t>
            </a:r>
            <a:r>
              <a:rPr lang="en-US" i="1" dirty="0"/>
              <a:t>y←</a:t>
            </a:r>
            <a:r>
              <a:rPr lang="en-US" dirty="0"/>
              <a:t> </a:t>
            </a:r>
            <a:r>
              <a:rPr lang="en-US" b="1" dirty="0"/>
              <a:t>spawn</a:t>
            </a:r>
            <a:r>
              <a:rPr lang="en-US" dirty="0"/>
              <a:t> </a:t>
            </a:r>
            <a:r>
              <a:rPr lang="en-US" cap="small" dirty="0"/>
              <a:t>P-Fib</a:t>
            </a:r>
            <a:r>
              <a:rPr lang="en-US" dirty="0"/>
              <a:t>(</a:t>
            </a:r>
            <a:r>
              <a:rPr lang="en-US" i="1" dirty="0"/>
              <a:t>n-2</a:t>
            </a:r>
            <a:r>
              <a:rPr lang="en-US" dirty="0"/>
              <a:t>)</a:t>
            </a:r>
          </a:p>
          <a:p>
            <a:r>
              <a:rPr lang="en-US" dirty="0"/>
              <a:t>5         </a:t>
            </a:r>
            <a:r>
              <a:rPr lang="en-US" b="1" dirty="0"/>
              <a:t>sync</a:t>
            </a:r>
            <a:endParaRPr lang="en-US" dirty="0"/>
          </a:p>
          <a:p>
            <a:pPr marL="457200" indent="-457200">
              <a:buAutoNum type="arabicPlain" startAt="6"/>
            </a:pPr>
            <a:r>
              <a:rPr lang="en-US" b="1" dirty="0"/>
              <a:t>return</a:t>
            </a:r>
            <a:r>
              <a:rPr lang="en-US" dirty="0"/>
              <a:t> </a:t>
            </a:r>
            <a:r>
              <a:rPr lang="en-US" i="1" dirty="0" err="1" smtClean="0"/>
              <a:t>x+y</a:t>
            </a:r>
            <a:endParaRPr lang="en-US" i="1"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6983" y="1676400"/>
            <a:ext cx="5374617" cy="4173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6682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Diabetic Patient Logs</a:t>
            </a:r>
            <a:endParaRPr lang="en-US" dirty="0"/>
          </a:p>
        </p:txBody>
      </p:sp>
      <p:sp>
        <p:nvSpPr>
          <p:cNvPr id="3" name="Slide Number Placeholder 2"/>
          <p:cNvSpPr>
            <a:spLocks noGrp="1"/>
          </p:cNvSpPr>
          <p:nvPr>
            <p:ph type="sldNum" sz="quarter" idx="12"/>
          </p:nvPr>
        </p:nvSpPr>
        <p:spPr/>
        <p:txBody>
          <a:bodyPr/>
          <a:lstStyle/>
          <a:p>
            <a:fld id="{06D55AE4-D746-47AC-A306-4D0DD80C516F}" type="slidenum">
              <a:rPr lang="en-US" altLang="en-US" smtClean="0"/>
              <a:pPr/>
              <a:t>11</a:t>
            </a:fld>
            <a:endParaRPr lang="en-US" altLang="en-US"/>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343" y="1981200"/>
            <a:ext cx="8424657" cy="3729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45355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Distributed Databases</a:t>
            </a:r>
            <a:endParaRPr lang="en-US" dirty="0"/>
          </a:p>
        </p:txBody>
      </p:sp>
      <p:sp>
        <p:nvSpPr>
          <p:cNvPr id="3" name="Slide Number Placeholder 2"/>
          <p:cNvSpPr>
            <a:spLocks noGrp="1"/>
          </p:cNvSpPr>
          <p:nvPr>
            <p:ph type="sldNum" sz="quarter" idx="12"/>
          </p:nvPr>
        </p:nvSpPr>
        <p:spPr/>
        <p:txBody>
          <a:bodyPr/>
          <a:lstStyle/>
          <a:p>
            <a:fld id="{06D55AE4-D746-47AC-A306-4D0DD80C516F}" type="slidenum">
              <a:rPr lang="en-US" altLang="en-US" smtClean="0"/>
              <a:pPr/>
              <a:t>12</a:t>
            </a:fld>
            <a:endParaRPr lang="en-US" altLang="en-US"/>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010" y="1676400"/>
            <a:ext cx="8305800" cy="4526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36812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Streams – Road Networks</a:t>
            </a:r>
          </a:p>
        </p:txBody>
      </p:sp>
      <p:sp>
        <p:nvSpPr>
          <p:cNvPr id="3" name="Slide Number Placeholder 2"/>
          <p:cNvSpPr>
            <a:spLocks noGrp="1"/>
          </p:cNvSpPr>
          <p:nvPr>
            <p:ph type="sldNum" sz="quarter" idx="12"/>
          </p:nvPr>
        </p:nvSpPr>
        <p:spPr/>
        <p:txBody>
          <a:bodyPr/>
          <a:lstStyle/>
          <a:p>
            <a:fld id="{06D55AE4-D746-47AC-A306-4D0DD80C516F}" type="slidenum">
              <a:rPr lang="en-US" altLang="en-US" smtClean="0"/>
              <a:pPr/>
              <a:t>13</a:t>
            </a:fld>
            <a:endParaRPr lang="en-US" altLang="en-US"/>
          </a:p>
        </p:txBody>
      </p:sp>
      <p:grpSp>
        <p:nvGrpSpPr>
          <p:cNvPr id="4" name="组合 1"/>
          <p:cNvGrpSpPr/>
          <p:nvPr/>
        </p:nvGrpSpPr>
        <p:grpSpPr>
          <a:xfrm>
            <a:off x="388360" y="1412430"/>
            <a:ext cx="3457136" cy="2214842"/>
            <a:chOff x="429064" y="680758"/>
            <a:chExt cx="3457136" cy="2214842"/>
          </a:xfrm>
        </p:grpSpPr>
        <p:cxnSp>
          <p:nvCxnSpPr>
            <p:cNvPr id="5" name="Straight Arrow Connector 4"/>
            <p:cNvCxnSpPr/>
            <p:nvPr/>
          </p:nvCxnSpPr>
          <p:spPr>
            <a:xfrm>
              <a:off x="2458328" y="1642404"/>
              <a:ext cx="938432" cy="14068"/>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6" name="Straight Arrow Connector 4"/>
            <p:cNvCxnSpPr/>
            <p:nvPr/>
          </p:nvCxnSpPr>
          <p:spPr>
            <a:xfrm>
              <a:off x="1786596" y="1123072"/>
              <a:ext cx="685800" cy="5334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7" name="Straight Arrow Connector 5"/>
            <p:cNvCxnSpPr/>
            <p:nvPr/>
          </p:nvCxnSpPr>
          <p:spPr>
            <a:xfrm flipV="1">
              <a:off x="1828800" y="1628336"/>
              <a:ext cx="657664" cy="5334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8" name="Straight Arrow Connector 6"/>
            <p:cNvCxnSpPr/>
            <p:nvPr/>
          </p:nvCxnSpPr>
          <p:spPr>
            <a:xfrm>
              <a:off x="882160" y="1109004"/>
              <a:ext cx="938432"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9" name="Straight Arrow Connector 7"/>
            <p:cNvCxnSpPr/>
            <p:nvPr/>
          </p:nvCxnSpPr>
          <p:spPr>
            <a:xfrm>
              <a:off x="882160" y="2161736"/>
              <a:ext cx="966568"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2368060" y="1273072"/>
              <a:ext cx="342900" cy="369332"/>
            </a:xfrm>
            <a:prstGeom prst="rect">
              <a:avLst/>
            </a:prstGeom>
            <a:noFill/>
          </p:spPr>
          <p:txBody>
            <a:bodyPr wrap="square" rtlCol="0">
              <a:spAutoFit/>
            </a:bodyPr>
            <a:lstStyle/>
            <a:p>
              <a:r>
                <a:rPr lang="en-US" b="1" dirty="0" smtClean="0"/>
                <a:t>A</a:t>
              </a:r>
              <a:endParaRPr lang="en-US" b="1" dirty="0"/>
            </a:p>
          </p:txBody>
        </p:sp>
        <p:sp>
          <p:nvSpPr>
            <p:cNvPr id="11" name="TextBox 10"/>
            <p:cNvSpPr txBox="1"/>
            <p:nvPr/>
          </p:nvSpPr>
          <p:spPr>
            <a:xfrm>
              <a:off x="3206260" y="1293000"/>
              <a:ext cx="342900" cy="369332"/>
            </a:xfrm>
            <a:prstGeom prst="rect">
              <a:avLst/>
            </a:prstGeom>
            <a:noFill/>
          </p:spPr>
          <p:txBody>
            <a:bodyPr wrap="square" rtlCol="0">
              <a:spAutoFit/>
            </a:bodyPr>
            <a:lstStyle/>
            <a:p>
              <a:r>
                <a:rPr lang="en-US" b="1" dirty="0"/>
                <a:t>B</a:t>
              </a:r>
            </a:p>
          </p:txBody>
        </p:sp>
        <p:sp>
          <p:nvSpPr>
            <p:cNvPr id="12" name="TextBox 11"/>
            <p:cNvSpPr txBox="1"/>
            <p:nvPr/>
          </p:nvSpPr>
          <p:spPr>
            <a:xfrm>
              <a:off x="1616024" y="1078468"/>
              <a:ext cx="342900" cy="369332"/>
            </a:xfrm>
            <a:prstGeom prst="rect">
              <a:avLst/>
            </a:prstGeom>
            <a:noFill/>
          </p:spPr>
          <p:txBody>
            <a:bodyPr wrap="square" rtlCol="0">
              <a:spAutoFit/>
            </a:bodyPr>
            <a:lstStyle/>
            <a:p>
              <a:r>
                <a:rPr lang="en-US" b="1" dirty="0"/>
                <a:t>C</a:t>
              </a:r>
            </a:p>
          </p:txBody>
        </p:sp>
        <p:sp>
          <p:nvSpPr>
            <p:cNvPr id="13" name="TextBox 12"/>
            <p:cNvSpPr txBox="1"/>
            <p:nvPr/>
          </p:nvSpPr>
          <p:spPr>
            <a:xfrm>
              <a:off x="705728" y="1064400"/>
              <a:ext cx="342900" cy="369332"/>
            </a:xfrm>
            <a:prstGeom prst="rect">
              <a:avLst/>
            </a:prstGeom>
            <a:noFill/>
          </p:spPr>
          <p:txBody>
            <a:bodyPr wrap="square" rtlCol="0">
              <a:spAutoFit/>
            </a:bodyPr>
            <a:lstStyle/>
            <a:p>
              <a:r>
                <a:rPr lang="en-US" b="1" dirty="0"/>
                <a:t>D</a:t>
              </a:r>
            </a:p>
          </p:txBody>
        </p:sp>
        <p:sp>
          <p:nvSpPr>
            <p:cNvPr id="14" name="TextBox 13"/>
            <p:cNvSpPr txBox="1"/>
            <p:nvPr/>
          </p:nvSpPr>
          <p:spPr>
            <a:xfrm>
              <a:off x="1644160" y="1840468"/>
              <a:ext cx="342900" cy="369332"/>
            </a:xfrm>
            <a:prstGeom prst="rect">
              <a:avLst/>
            </a:prstGeom>
            <a:noFill/>
          </p:spPr>
          <p:txBody>
            <a:bodyPr wrap="square" rtlCol="0">
              <a:spAutoFit/>
            </a:bodyPr>
            <a:lstStyle/>
            <a:p>
              <a:r>
                <a:rPr lang="en-US" b="1" dirty="0"/>
                <a:t>E</a:t>
              </a:r>
            </a:p>
          </p:txBody>
        </p:sp>
        <p:sp>
          <p:nvSpPr>
            <p:cNvPr id="15" name="TextBox 14"/>
            <p:cNvSpPr txBox="1"/>
            <p:nvPr/>
          </p:nvSpPr>
          <p:spPr>
            <a:xfrm>
              <a:off x="719796" y="1856936"/>
              <a:ext cx="342900" cy="369332"/>
            </a:xfrm>
            <a:prstGeom prst="rect">
              <a:avLst/>
            </a:prstGeom>
            <a:noFill/>
          </p:spPr>
          <p:txBody>
            <a:bodyPr wrap="square" rtlCol="0">
              <a:spAutoFit/>
            </a:bodyPr>
            <a:lstStyle/>
            <a:p>
              <a:r>
                <a:rPr lang="en-US" b="1" dirty="0"/>
                <a:t>F</a:t>
              </a:r>
            </a:p>
          </p:txBody>
        </p:sp>
        <p:sp>
          <p:nvSpPr>
            <p:cNvPr id="16" name="TextBox 15"/>
            <p:cNvSpPr txBox="1"/>
            <p:nvPr/>
          </p:nvSpPr>
          <p:spPr>
            <a:xfrm>
              <a:off x="2558560" y="1569664"/>
              <a:ext cx="810064" cy="369332"/>
            </a:xfrm>
            <a:prstGeom prst="rect">
              <a:avLst/>
            </a:prstGeom>
            <a:noFill/>
          </p:spPr>
          <p:txBody>
            <a:bodyPr wrap="square" rtlCol="0">
              <a:spAutoFit/>
            </a:bodyPr>
            <a:lstStyle/>
            <a:p>
              <a:r>
                <a:rPr lang="en-US" b="1" dirty="0" smtClean="0">
                  <a:solidFill>
                    <a:srgbClr val="7030A0"/>
                  </a:solidFill>
                </a:rPr>
                <a:t>cong.</a:t>
              </a:r>
              <a:endParaRPr lang="en-US" b="1" dirty="0">
                <a:solidFill>
                  <a:srgbClr val="7030A0"/>
                </a:solidFill>
              </a:endParaRPr>
            </a:p>
          </p:txBody>
        </p:sp>
        <p:sp>
          <p:nvSpPr>
            <p:cNvPr id="17" name="TextBox 16"/>
            <p:cNvSpPr txBox="1"/>
            <p:nvPr/>
          </p:nvSpPr>
          <p:spPr>
            <a:xfrm rot="19367352">
              <a:off x="1825779" y="1799340"/>
              <a:ext cx="810064" cy="369332"/>
            </a:xfrm>
            <a:prstGeom prst="rect">
              <a:avLst/>
            </a:prstGeom>
            <a:noFill/>
          </p:spPr>
          <p:txBody>
            <a:bodyPr wrap="square" rtlCol="0">
              <a:spAutoFit/>
            </a:bodyPr>
            <a:lstStyle/>
            <a:p>
              <a:r>
                <a:rPr lang="en-US" b="1" dirty="0" smtClean="0">
                  <a:solidFill>
                    <a:srgbClr val="7030A0"/>
                  </a:solidFill>
                </a:rPr>
                <a:t>cong.</a:t>
              </a:r>
              <a:endParaRPr lang="en-US" b="1" dirty="0">
                <a:solidFill>
                  <a:srgbClr val="7030A0"/>
                </a:solidFill>
              </a:endParaRPr>
            </a:p>
          </p:txBody>
        </p:sp>
        <p:sp>
          <p:nvSpPr>
            <p:cNvPr id="18" name="TextBox 17"/>
            <p:cNvSpPr txBox="1"/>
            <p:nvPr/>
          </p:nvSpPr>
          <p:spPr>
            <a:xfrm>
              <a:off x="944292" y="2057400"/>
              <a:ext cx="810064" cy="369332"/>
            </a:xfrm>
            <a:prstGeom prst="rect">
              <a:avLst/>
            </a:prstGeom>
            <a:noFill/>
          </p:spPr>
          <p:txBody>
            <a:bodyPr wrap="square" rtlCol="0">
              <a:spAutoFit/>
            </a:bodyPr>
            <a:lstStyle/>
            <a:p>
              <a:r>
                <a:rPr lang="en-US" b="1" dirty="0" smtClean="0">
                  <a:solidFill>
                    <a:srgbClr val="7030A0"/>
                  </a:solidFill>
                </a:rPr>
                <a:t>cong.</a:t>
              </a:r>
              <a:endParaRPr lang="en-US" b="1" dirty="0">
                <a:solidFill>
                  <a:srgbClr val="7030A0"/>
                </a:solidFill>
              </a:endParaRPr>
            </a:p>
          </p:txBody>
        </p:sp>
        <p:sp>
          <p:nvSpPr>
            <p:cNvPr id="19" name="TextBox 18"/>
            <p:cNvSpPr txBox="1"/>
            <p:nvPr/>
          </p:nvSpPr>
          <p:spPr>
            <a:xfrm>
              <a:off x="938432" y="790136"/>
              <a:ext cx="810064" cy="369332"/>
            </a:xfrm>
            <a:prstGeom prst="rect">
              <a:avLst/>
            </a:prstGeom>
            <a:noFill/>
          </p:spPr>
          <p:txBody>
            <a:bodyPr wrap="square" rtlCol="0">
              <a:spAutoFit/>
            </a:bodyPr>
            <a:lstStyle/>
            <a:p>
              <a:r>
                <a:rPr lang="en-US" b="1" dirty="0" smtClean="0">
                  <a:solidFill>
                    <a:srgbClr val="7030A0"/>
                  </a:solidFill>
                </a:rPr>
                <a:t>cong.</a:t>
              </a:r>
              <a:endParaRPr lang="en-US" b="1" dirty="0">
                <a:solidFill>
                  <a:srgbClr val="7030A0"/>
                </a:solidFill>
              </a:endParaRPr>
            </a:p>
          </p:txBody>
        </p:sp>
        <p:sp>
          <p:nvSpPr>
            <p:cNvPr id="20" name="TextBox 19"/>
            <p:cNvSpPr txBox="1"/>
            <p:nvPr/>
          </p:nvSpPr>
          <p:spPr>
            <a:xfrm rot="2181173">
              <a:off x="1799060" y="1088853"/>
              <a:ext cx="810064" cy="369332"/>
            </a:xfrm>
            <a:prstGeom prst="rect">
              <a:avLst/>
            </a:prstGeom>
            <a:noFill/>
          </p:spPr>
          <p:txBody>
            <a:bodyPr wrap="square" rtlCol="0">
              <a:spAutoFit/>
            </a:bodyPr>
            <a:lstStyle/>
            <a:p>
              <a:r>
                <a:rPr lang="en-US" b="1" dirty="0" smtClean="0">
                  <a:solidFill>
                    <a:srgbClr val="7030A0"/>
                  </a:solidFill>
                </a:rPr>
                <a:t>cong.</a:t>
              </a:r>
              <a:endParaRPr lang="en-US" b="1" dirty="0">
                <a:solidFill>
                  <a:srgbClr val="7030A0"/>
                </a:solidFill>
              </a:endParaRPr>
            </a:p>
          </p:txBody>
        </p:sp>
        <p:sp>
          <p:nvSpPr>
            <p:cNvPr id="21" name="TextBox 20"/>
            <p:cNvSpPr txBox="1"/>
            <p:nvPr/>
          </p:nvSpPr>
          <p:spPr>
            <a:xfrm>
              <a:off x="1782492" y="2526268"/>
              <a:ext cx="509368" cy="369332"/>
            </a:xfrm>
            <a:prstGeom prst="rect">
              <a:avLst/>
            </a:prstGeom>
            <a:noFill/>
          </p:spPr>
          <p:txBody>
            <a:bodyPr wrap="square" rtlCol="0">
              <a:spAutoFit/>
            </a:bodyPr>
            <a:lstStyle/>
            <a:p>
              <a:r>
                <a:rPr lang="en-US" dirty="0" smtClean="0"/>
                <a:t>(a)</a:t>
              </a:r>
              <a:endParaRPr lang="en-US" dirty="0"/>
            </a:p>
          </p:txBody>
        </p:sp>
        <p:sp>
          <p:nvSpPr>
            <p:cNvPr id="22" name="TextBox 21"/>
            <p:cNvSpPr txBox="1"/>
            <p:nvPr/>
          </p:nvSpPr>
          <p:spPr>
            <a:xfrm>
              <a:off x="3320560" y="1447800"/>
              <a:ext cx="565640" cy="400110"/>
            </a:xfrm>
            <a:prstGeom prst="rect">
              <a:avLst/>
            </a:prstGeom>
            <a:noFill/>
          </p:spPr>
          <p:txBody>
            <a:bodyPr wrap="square" rtlCol="0">
              <a:spAutoFit/>
            </a:bodyPr>
            <a:lstStyle/>
            <a:p>
              <a:r>
                <a:rPr lang="en-US" sz="2000" b="1" dirty="0" smtClean="0">
                  <a:solidFill>
                    <a:srgbClr val="7030A0"/>
                  </a:solidFill>
                </a:rPr>
                <a:t>(M)</a:t>
              </a:r>
              <a:endParaRPr lang="en-US" sz="2000" b="1" dirty="0">
                <a:solidFill>
                  <a:srgbClr val="7030A0"/>
                </a:solidFill>
              </a:endParaRPr>
            </a:p>
          </p:txBody>
        </p:sp>
        <p:sp>
          <p:nvSpPr>
            <p:cNvPr id="23" name="TextBox 22"/>
            <p:cNvSpPr txBox="1"/>
            <p:nvPr/>
          </p:nvSpPr>
          <p:spPr>
            <a:xfrm>
              <a:off x="1796560" y="1461868"/>
              <a:ext cx="565640" cy="400110"/>
            </a:xfrm>
            <a:prstGeom prst="rect">
              <a:avLst/>
            </a:prstGeom>
            <a:noFill/>
          </p:spPr>
          <p:txBody>
            <a:bodyPr wrap="square" rtlCol="0">
              <a:spAutoFit/>
            </a:bodyPr>
            <a:lstStyle/>
            <a:p>
              <a:r>
                <a:rPr lang="en-US" sz="2000" b="1" dirty="0" smtClean="0">
                  <a:solidFill>
                    <a:srgbClr val="7030A0"/>
                  </a:solidFill>
                </a:rPr>
                <a:t>(M)</a:t>
              </a:r>
              <a:endParaRPr lang="en-US" sz="2000" b="1" dirty="0">
                <a:solidFill>
                  <a:srgbClr val="7030A0"/>
                </a:solidFill>
              </a:endParaRPr>
            </a:p>
          </p:txBody>
        </p:sp>
        <p:sp>
          <p:nvSpPr>
            <p:cNvPr id="24" name="TextBox 23"/>
            <p:cNvSpPr txBox="1"/>
            <p:nvPr/>
          </p:nvSpPr>
          <p:spPr>
            <a:xfrm>
              <a:off x="1524000" y="2142626"/>
              <a:ext cx="565640" cy="400110"/>
            </a:xfrm>
            <a:prstGeom prst="rect">
              <a:avLst/>
            </a:prstGeom>
            <a:noFill/>
          </p:spPr>
          <p:txBody>
            <a:bodyPr wrap="square" rtlCol="0">
              <a:spAutoFit/>
            </a:bodyPr>
            <a:lstStyle/>
            <a:p>
              <a:r>
                <a:rPr lang="en-US" sz="2000" b="1" dirty="0" smtClean="0">
                  <a:solidFill>
                    <a:srgbClr val="7030A0"/>
                  </a:solidFill>
                </a:rPr>
                <a:t>(M)</a:t>
              </a:r>
              <a:endParaRPr lang="en-US" sz="2000" b="1" dirty="0">
                <a:solidFill>
                  <a:srgbClr val="7030A0"/>
                </a:solidFill>
              </a:endParaRPr>
            </a:p>
          </p:txBody>
        </p:sp>
        <p:sp>
          <p:nvSpPr>
            <p:cNvPr id="25" name="TextBox 24"/>
            <p:cNvSpPr txBox="1"/>
            <p:nvPr/>
          </p:nvSpPr>
          <p:spPr>
            <a:xfrm>
              <a:off x="1509932" y="680758"/>
              <a:ext cx="565640" cy="400110"/>
            </a:xfrm>
            <a:prstGeom prst="rect">
              <a:avLst/>
            </a:prstGeom>
            <a:noFill/>
          </p:spPr>
          <p:txBody>
            <a:bodyPr wrap="square" rtlCol="0">
              <a:spAutoFit/>
            </a:bodyPr>
            <a:lstStyle/>
            <a:p>
              <a:r>
                <a:rPr lang="en-US" sz="2000" b="1" dirty="0" smtClean="0">
                  <a:solidFill>
                    <a:srgbClr val="7030A0"/>
                  </a:solidFill>
                </a:rPr>
                <a:t>(M)</a:t>
              </a:r>
              <a:endParaRPr lang="en-US" sz="2000" b="1" dirty="0">
                <a:solidFill>
                  <a:srgbClr val="7030A0"/>
                </a:solidFill>
              </a:endParaRPr>
            </a:p>
          </p:txBody>
        </p:sp>
        <p:sp>
          <p:nvSpPr>
            <p:cNvPr id="26" name="TextBox 25"/>
            <p:cNvSpPr txBox="1"/>
            <p:nvPr/>
          </p:nvSpPr>
          <p:spPr>
            <a:xfrm>
              <a:off x="429064" y="713936"/>
              <a:ext cx="565640" cy="400110"/>
            </a:xfrm>
            <a:prstGeom prst="rect">
              <a:avLst/>
            </a:prstGeom>
            <a:noFill/>
          </p:spPr>
          <p:txBody>
            <a:bodyPr wrap="square" rtlCol="0">
              <a:spAutoFit/>
            </a:bodyPr>
            <a:lstStyle/>
            <a:p>
              <a:r>
                <a:rPr lang="en-US" sz="2000" b="1" dirty="0" smtClean="0">
                  <a:solidFill>
                    <a:srgbClr val="7030A0"/>
                  </a:solidFill>
                </a:rPr>
                <a:t>(M)</a:t>
              </a:r>
              <a:endParaRPr lang="en-US" sz="2000" b="1" dirty="0">
                <a:solidFill>
                  <a:srgbClr val="7030A0"/>
                </a:solidFill>
              </a:endParaRPr>
            </a:p>
          </p:txBody>
        </p:sp>
        <p:sp>
          <p:nvSpPr>
            <p:cNvPr id="27" name="TextBox 26"/>
            <p:cNvSpPr txBox="1"/>
            <p:nvPr/>
          </p:nvSpPr>
          <p:spPr>
            <a:xfrm>
              <a:off x="471268" y="2119532"/>
              <a:ext cx="565640" cy="400110"/>
            </a:xfrm>
            <a:prstGeom prst="rect">
              <a:avLst/>
            </a:prstGeom>
            <a:noFill/>
          </p:spPr>
          <p:txBody>
            <a:bodyPr wrap="square" rtlCol="0">
              <a:spAutoFit/>
            </a:bodyPr>
            <a:lstStyle/>
            <a:p>
              <a:r>
                <a:rPr lang="en-US" sz="2000" b="1" dirty="0" smtClean="0">
                  <a:solidFill>
                    <a:srgbClr val="7030A0"/>
                  </a:solidFill>
                </a:rPr>
                <a:t>(M)</a:t>
              </a:r>
              <a:endParaRPr lang="en-US" sz="2000" b="1" dirty="0">
                <a:solidFill>
                  <a:srgbClr val="7030A0"/>
                </a:solidFill>
              </a:endParaRPr>
            </a:p>
          </p:txBody>
        </p:sp>
      </p:grpSp>
      <p:grpSp>
        <p:nvGrpSpPr>
          <p:cNvPr id="28" name="组合 42"/>
          <p:cNvGrpSpPr/>
          <p:nvPr/>
        </p:nvGrpSpPr>
        <p:grpSpPr>
          <a:xfrm>
            <a:off x="3940327" y="1782890"/>
            <a:ext cx="2409325" cy="1861788"/>
            <a:chOff x="4090768" y="1036212"/>
            <a:chExt cx="2005232" cy="1861788"/>
          </a:xfrm>
        </p:grpSpPr>
        <p:cxnSp>
          <p:nvCxnSpPr>
            <p:cNvPr id="29" name="Straight Arrow Connector 24"/>
            <p:cNvCxnSpPr/>
            <p:nvPr/>
          </p:nvCxnSpPr>
          <p:spPr>
            <a:xfrm flipH="1" flipV="1">
              <a:off x="5077264" y="1457068"/>
              <a:ext cx="537504" cy="16886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5"/>
            <p:cNvCxnSpPr/>
            <p:nvPr/>
          </p:nvCxnSpPr>
          <p:spPr>
            <a:xfrm flipH="1" flipV="1">
              <a:off x="4542108" y="1287114"/>
              <a:ext cx="467164" cy="13835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26"/>
            <p:cNvCxnSpPr/>
            <p:nvPr/>
          </p:nvCxnSpPr>
          <p:spPr>
            <a:xfrm flipH="1">
              <a:off x="5077264" y="1640004"/>
              <a:ext cx="537504" cy="26259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29"/>
            <p:cNvCxnSpPr/>
            <p:nvPr/>
          </p:nvCxnSpPr>
          <p:spPr>
            <a:xfrm flipH="1">
              <a:off x="4576104" y="1916668"/>
              <a:ext cx="419100" cy="19873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Oval 30"/>
            <p:cNvSpPr/>
            <p:nvPr/>
          </p:nvSpPr>
          <p:spPr>
            <a:xfrm>
              <a:off x="5552636" y="1563804"/>
              <a:ext cx="107266" cy="1541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Oval 31"/>
            <p:cNvSpPr/>
            <p:nvPr/>
          </p:nvSpPr>
          <p:spPr>
            <a:xfrm>
              <a:off x="5026270" y="1361610"/>
              <a:ext cx="107266" cy="1541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Oval 32"/>
            <p:cNvSpPr/>
            <p:nvPr/>
          </p:nvSpPr>
          <p:spPr>
            <a:xfrm>
              <a:off x="5012202" y="1806472"/>
              <a:ext cx="107266" cy="1541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3"/>
            <p:cNvSpPr/>
            <p:nvPr/>
          </p:nvSpPr>
          <p:spPr>
            <a:xfrm>
              <a:off x="4489940" y="1181074"/>
              <a:ext cx="107266" cy="1541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4"/>
            <p:cNvSpPr/>
            <p:nvPr/>
          </p:nvSpPr>
          <p:spPr>
            <a:xfrm>
              <a:off x="4506938" y="2035072"/>
              <a:ext cx="107266" cy="1541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TextBox 37"/>
            <p:cNvSpPr txBox="1"/>
            <p:nvPr/>
          </p:nvSpPr>
          <p:spPr>
            <a:xfrm>
              <a:off x="5600700" y="1457068"/>
              <a:ext cx="495300" cy="369332"/>
            </a:xfrm>
            <a:prstGeom prst="rect">
              <a:avLst/>
            </a:prstGeom>
            <a:noFill/>
          </p:spPr>
          <p:txBody>
            <a:bodyPr wrap="square" rtlCol="0">
              <a:spAutoFit/>
            </a:bodyPr>
            <a:lstStyle/>
            <a:p>
              <a:r>
                <a:rPr lang="en-US" b="1" u="sng" dirty="0" smtClean="0"/>
                <a:t>AB</a:t>
              </a:r>
              <a:endParaRPr lang="en-US" b="1" u="sng" dirty="0"/>
            </a:p>
          </p:txBody>
        </p:sp>
        <p:sp>
          <p:nvSpPr>
            <p:cNvPr id="39" name="TextBox 38"/>
            <p:cNvSpPr txBox="1"/>
            <p:nvPr/>
          </p:nvSpPr>
          <p:spPr>
            <a:xfrm>
              <a:off x="4877972" y="1036212"/>
              <a:ext cx="495300" cy="369332"/>
            </a:xfrm>
            <a:prstGeom prst="rect">
              <a:avLst/>
            </a:prstGeom>
            <a:noFill/>
          </p:spPr>
          <p:txBody>
            <a:bodyPr wrap="square" rtlCol="0">
              <a:spAutoFit/>
            </a:bodyPr>
            <a:lstStyle/>
            <a:p>
              <a:r>
                <a:rPr lang="en-US" b="1" u="sng" dirty="0" smtClean="0"/>
                <a:t>CA</a:t>
              </a:r>
              <a:endParaRPr lang="en-US" b="1" u="sng" dirty="0"/>
            </a:p>
          </p:txBody>
        </p:sp>
        <p:sp>
          <p:nvSpPr>
            <p:cNvPr id="40" name="TextBox 39"/>
            <p:cNvSpPr txBox="1"/>
            <p:nvPr/>
          </p:nvSpPr>
          <p:spPr>
            <a:xfrm>
              <a:off x="4090768" y="1050332"/>
              <a:ext cx="495300" cy="369332"/>
            </a:xfrm>
            <a:prstGeom prst="rect">
              <a:avLst/>
            </a:prstGeom>
            <a:noFill/>
          </p:spPr>
          <p:txBody>
            <a:bodyPr wrap="square" rtlCol="0">
              <a:spAutoFit/>
            </a:bodyPr>
            <a:lstStyle/>
            <a:p>
              <a:r>
                <a:rPr lang="en-US" b="1" u="sng" dirty="0" smtClean="0"/>
                <a:t>DC</a:t>
              </a:r>
              <a:endParaRPr lang="en-US" b="1" u="sng" dirty="0"/>
            </a:p>
          </p:txBody>
        </p:sp>
        <p:sp>
          <p:nvSpPr>
            <p:cNvPr id="41" name="TextBox 40"/>
            <p:cNvSpPr txBox="1"/>
            <p:nvPr/>
          </p:nvSpPr>
          <p:spPr>
            <a:xfrm>
              <a:off x="4890868" y="1888532"/>
              <a:ext cx="495300" cy="369332"/>
            </a:xfrm>
            <a:prstGeom prst="rect">
              <a:avLst/>
            </a:prstGeom>
            <a:noFill/>
          </p:spPr>
          <p:txBody>
            <a:bodyPr wrap="square" rtlCol="0">
              <a:spAutoFit/>
            </a:bodyPr>
            <a:lstStyle/>
            <a:p>
              <a:r>
                <a:rPr lang="en-US" b="1" u="sng" dirty="0" smtClean="0"/>
                <a:t>EA</a:t>
              </a:r>
              <a:endParaRPr lang="en-US" b="1" u="sng" dirty="0"/>
            </a:p>
          </p:txBody>
        </p:sp>
        <p:sp>
          <p:nvSpPr>
            <p:cNvPr id="42" name="TextBox 41"/>
            <p:cNvSpPr txBox="1"/>
            <p:nvPr/>
          </p:nvSpPr>
          <p:spPr>
            <a:xfrm>
              <a:off x="4147040" y="1916668"/>
              <a:ext cx="410892" cy="369332"/>
            </a:xfrm>
            <a:prstGeom prst="rect">
              <a:avLst/>
            </a:prstGeom>
            <a:noFill/>
          </p:spPr>
          <p:txBody>
            <a:bodyPr wrap="square" rtlCol="0">
              <a:spAutoFit/>
            </a:bodyPr>
            <a:lstStyle/>
            <a:p>
              <a:r>
                <a:rPr lang="en-US" b="1" u="sng" dirty="0" smtClean="0"/>
                <a:t>FE</a:t>
              </a:r>
              <a:endParaRPr lang="en-US" b="1" u="sng" dirty="0"/>
            </a:p>
          </p:txBody>
        </p:sp>
        <p:sp>
          <p:nvSpPr>
            <p:cNvPr id="43" name="TextBox 42"/>
            <p:cNvSpPr txBox="1"/>
            <p:nvPr/>
          </p:nvSpPr>
          <p:spPr>
            <a:xfrm>
              <a:off x="4862732" y="2528668"/>
              <a:ext cx="509368" cy="369332"/>
            </a:xfrm>
            <a:prstGeom prst="rect">
              <a:avLst/>
            </a:prstGeom>
            <a:noFill/>
          </p:spPr>
          <p:txBody>
            <a:bodyPr wrap="square" rtlCol="0">
              <a:spAutoFit/>
            </a:bodyPr>
            <a:lstStyle/>
            <a:p>
              <a:r>
                <a:rPr lang="en-US" dirty="0" smtClean="0"/>
                <a:t>(b)</a:t>
              </a:r>
              <a:endParaRPr lang="en-US" dirty="0"/>
            </a:p>
          </p:txBody>
        </p:sp>
      </p:grpSp>
      <p:grpSp>
        <p:nvGrpSpPr>
          <p:cNvPr id="44" name="组合 45"/>
          <p:cNvGrpSpPr/>
          <p:nvPr/>
        </p:nvGrpSpPr>
        <p:grpSpPr>
          <a:xfrm>
            <a:off x="6934200" y="2225014"/>
            <a:ext cx="1676400" cy="1419664"/>
            <a:chOff x="6304672" y="1475936"/>
            <a:chExt cx="1676400" cy="1419664"/>
          </a:xfrm>
        </p:grpSpPr>
        <mc:AlternateContent xmlns:mc="http://schemas.openxmlformats.org/markup-compatibility/2006" xmlns:a14="http://schemas.microsoft.com/office/drawing/2010/main">
          <mc:Choice Requires="a14">
            <p:sp>
              <p:nvSpPr>
                <p:cNvPr id="45" name="TextBox 44"/>
                <p:cNvSpPr txBox="1"/>
                <p:nvPr/>
              </p:nvSpPr>
              <p:spPr>
                <a:xfrm>
                  <a:off x="6304672" y="1475936"/>
                  <a:ext cx="1676400" cy="369332"/>
                </a:xfrm>
                <a:prstGeom prst="rect">
                  <a:avLst/>
                </a:prstGeom>
                <a:noFill/>
              </p:spPr>
              <p:txBody>
                <a:bodyPr wrap="square" rtlCol="0">
                  <a:spAutoFit/>
                </a:bodyPr>
                <a:lstStyle/>
                <a:p>
                  <a14:m>
                    <m:oMath xmlns:m="http://schemas.openxmlformats.org/officeDocument/2006/math">
                      <m:r>
                        <a:rPr lang="en-US" b="1" i="1" smtClean="0">
                          <a:latin typeface="Cambria Math"/>
                        </a:rPr>
                        <m:t>𝒘</m:t>
                      </m:r>
                      <m:r>
                        <a:rPr lang="en-US" b="1" i="1" smtClean="0">
                          <a:latin typeface="Cambria Math"/>
                        </a:rPr>
                        <m:t>=</m:t>
                      </m:r>
                      <m:r>
                        <a:rPr lang="en-US" b="1" i="1" smtClean="0">
                          <a:latin typeface="Cambria Math"/>
                        </a:rPr>
                        <m:t>𝟓</m:t>
                      </m:r>
                    </m:oMath>
                  </a14:m>
                  <a:r>
                    <a:rPr lang="en-US" b="1" dirty="0" smtClean="0"/>
                    <a:t> minutes</a:t>
                  </a:r>
                  <a:endParaRPr lang="en-US" b="1" dirty="0"/>
                </a:p>
              </p:txBody>
            </p:sp>
          </mc:Choice>
          <mc:Fallback xmlns="">
            <p:sp>
              <p:nvSpPr>
                <p:cNvPr id="44" name="TextBox 43"/>
                <p:cNvSpPr txBox="1">
                  <a:spLocks noRot="1" noChangeAspect="1" noMove="1" noResize="1" noEditPoints="1" noAdjustHandles="1" noChangeArrowheads="1" noChangeShapeType="1" noTextEdit="1"/>
                </p:cNvSpPr>
                <p:nvPr/>
              </p:nvSpPr>
              <p:spPr>
                <a:xfrm>
                  <a:off x="6304672" y="1475936"/>
                  <a:ext cx="1676400" cy="369332"/>
                </a:xfrm>
                <a:prstGeom prst="rect">
                  <a:avLst/>
                </a:prstGeom>
                <a:blipFill rotWithShape="1">
                  <a:blip r:embed="rId3"/>
                  <a:stretch>
                    <a:fillRect t="-8333" r="-364" b="-26667"/>
                  </a:stretch>
                </a:blipFill>
              </p:spPr>
              <p:txBody>
                <a:bodyPr/>
                <a:lstStyle/>
                <a:p>
                  <a:r>
                    <a:rPr lang="zh-CN" altLang="en-US">
                      <a:noFill/>
                    </a:rPr>
                    <a:t> </a:t>
                  </a:r>
                </a:p>
              </p:txBody>
            </p:sp>
          </mc:Fallback>
        </mc:AlternateContent>
        <p:sp>
          <p:nvSpPr>
            <p:cNvPr id="46" name="TextBox 45"/>
            <p:cNvSpPr txBox="1"/>
            <p:nvPr/>
          </p:nvSpPr>
          <p:spPr>
            <a:xfrm>
              <a:off x="6609472" y="2526268"/>
              <a:ext cx="509368" cy="369332"/>
            </a:xfrm>
            <a:prstGeom prst="rect">
              <a:avLst/>
            </a:prstGeom>
            <a:noFill/>
          </p:spPr>
          <p:txBody>
            <a:bodyPr wrap="square" rtlCol="0">
              <a:spAutoFit/>
            </a:bodyPr>
            <a:lstStyle/>
            <a:p>
              <a:r>
                <a:rPr lang="en-US" dirty="0" smtClean="0"/>
                <a:t>(c)</a:t>
              </a:r>
              <a:endParaRPr lang="en-US" dirty="0"/>
            </a:p>
          </p:txBody>
        </p:sp>
      </p:grpSp>
      <p:grpSp>
        <p:nvGrpSpPr>
          <p:cNvPr id="47" name="组合 86"/>
          <p:cNvGrpSpPr/>
          <p:nvPr/>
        </p:nvGrpSpPr>
        <p:grpSpPr>
          <a:xfrm>
            <a:off x="228600" y="3759988"/>
            <a:ext cx="8291732" cy="3053042"/>
            <a:chOff x="318868" y="2966758"/>
            <a:chExt cx="7682132" cy="3053042"/>
          </a:xfrm>
        </p:grpSpPr>
        <p:cxnSp>
          <p:nvCxnSpPr>
            <p:cNvPr id="48" name="Straight Arrow Connector 47"/>
            <p:cNvCxnSpPr/>
            <p:nvPr/>
          </p:nvCxnSpPr>
          <p:spPr>
            <a:xfrm>
              <a:off x="2765476" y="4341000"/>
              <a:ext cx="1319432" cy="24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3048000" y="4016272"/>
              <a:ext cx="1066800" cy="369332"/>
            </a:xfrm>
            <a:prstGeom prst="rect">
              <a:avLst/>
            </a:prstGeom>
            <a:noFill/>
          </p:spPr>
          <p:txBody>
            <a:bodyPr wrap="square" rtlCol="0">
              <a:spAutoFit/>
            </a:bodyPr>
            <a:lstStyle/>
            <a:p>
              <a:r>
                <a:rPr lang="en-US" b="1" dirty="0">
                  <a:solidFill>
                    <a:srgbClr val="7030A0"/>
                  </a:solidFill>
                </a:rPr>
                <a:t>c</a:t>
              </a:r>
              <a:r>
                <a:rPr lang="en-US" b="1" dirty="0" smtClean="0">
                  <a:solidFill>
                    <a:srgbClr val="7030A0"/>
                  </a:solidFill>
                </a:rPr>
                <a:t>ong</a:t>
              </a:r>
              <a:r>
                <a:rPr lang="en-US" b="1" dirty="0">
                  <a:solidFill>
                    <a:srgbClr val="7030A0"/>
                  </a:solidFill>
                </a:rPr>
                <a:t>.</a:t>
              </a:r>
              <a:r>
                <a:rPr lang="en-US" b="1" dirty="0" smtClean="0">
                  <a:solidFill>
                    <a:srgbClr val="7030A0"/>
                  </a:solidFill>
                </a:rPr>
                <a:t>(1)</a:t>
              </a:r>
              <a:endParaRPr lang="en-US" b="1" dirty="0">
                <a:solidFill>
                  <a:srgbClr val="7030A0"/>
                </a:solidFill>
              </a:endParaRPr>
            </a:p>
          </p:txBody>
        </p:sp>
        <p:cxnSp>
          <p:nvCxnSpPr>
            <p:cNvPr id="50" name="Straight Arrow Connector 51"/>
            <p:cNvCxnSpPr/>
            <p:nvPr/>
          </p:nvCxnSpPr>
          <p:spPr>
            <a:xfrm>
              <a:off x="1656472" y="4343400"/>
              <a:ext cx="1162928"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51" name="TextBox 50"/>
            <p:cNvSpPr txBox="1"/>
            <p:nvPr/>
          </p:nvSpPr>
          <p:spPr>
            <a:xfrm>
              <a:off x="1704536" y="4016272"/>
              <a:ext cx="1066800" cy="369332"/>
            </a:xfrm>
            <a:prstGeom prst="rect">
              <a:avLst/>
            </a:prstGeom>
            <a:noFill/>
          </p:spPr>
          <p:txBody>
            <a:bodyPr wrap="square" rtlCol="0">
              <a:spAutoFit/>
            </a:bodyPr>
            <a:lstStyle/>
            <a:p>
              <a:r>
                <a:rPr lang="en-US" b="1" dirty="0" smtClean="0">
                  <a:solidFill>
                    <a:srgbClr val="7030A0"/>
                  </a:solidFill>
                </a:rPr>
                <a:t>cong.(2)</a:t>
              </a:r>
              <a:endParaRPr lang="en-US" b="1" dirty="0">
                <a:solidFill>
                  <a:srgbClr val="7030A0"/>
                </a:solidFill>
              </a:endParaRPr>
            </a:p>
          </p:txBody>
        </p:sp>
        <p:cxnSp>
          <p:nvCxnSpPr>
            <p:cNvPr id="52" name="Straight Arrow Connector 53"/>
            <p:cNvCxnSpPr/>
            <p:nvPr/>
          </p:nvCxnSpPr>
          <p:spPr>
            <a:xfrm>
              <a:off x="547468" y="4343400"/>
              <a:ext cx="1162928"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53" name="TextBox 52"/>
            <p:cNvSpPr txBox="1"/>
            <p:nvPr/>
          </p:nvSpPr>
          <p:spPr>
            <a:xfrm>
              <a:off x="595532" y="4016272"/>
              <a:ext cx="1066800" cy="369332"/>
            </a:xfrm>
            <a:prstGeom prst="rect">
              <a:avLst/>
            </a:prstGeom>
            <a:noFill/>
          </p:spPr>
          <p:txBody>
            <a:bodyPr wrap="square" rtlCol="0">
              <a:spAutoFit/>
            </a:bodyPr>
            <a:lstStyle/>
            <a:p>
              <a:r>
                <a:rPr lang="en-US" b="1" dirty="0" smtClean="0">
                  <a:solidFill>
                    <a:srgbClr val="7030A0"/>
                  </a:solidFill>
                </a:rPr>
                <a:t>cong.(4)</a:t>
              </a:r>
              <a:endParaRPr lang="en-US" b="1" dirty="0">
                <a:solidFill>
                  <a:srgbClr val="7030A0"/>
                </a:solidFill>
              </a:endParaRPr>
            </a:p>
          </p:txBody>
        </p:sp>
        <p:cxnSp>
          <p:nvCxnSpPr>
            <p:cNvPr id="54" name="Straight Arrow Connector 55"/>
            <p:cNvCxnSpPr/>
            <p:nvPr/>
          </p:nvCxnSpPr>
          <p:spPr>
            <a:xfrm>
              <a:off x="1622476" y="3341132"/>
              <a:ext cx="1162928"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1546276" y="3014004"/>
              <a:ext cx="1267264" cy="369332"/>
            </a:xfrm>
            <a:prstGeom prst="rect">
              <a:avLst/>
            </a:prstGeom>
            <a:noFill/>
          </p:spPr>
          <p:txBody>
            <a:bodyPr wrap="square" rtlCol="0">
              <a:spAutoFit/>
            </a:bodyPr>
            <a:lstStyle/>
            <a:p>
              <a:r>
                <a:rPr lang="en-US" b="1" dirty="0" smtClean="0">
                  <a:solidFill>
                    <a:srgbClr val="7030A0"/>
                  </a:solidFill>
                </a:rPr>
                <a:t>smooth(5)</a:t>
              </a:r>
              <a:endParaRPr lang="en-US" b="1" dirty="0">
                <a:solidFill>
                  <a:srgbClr val="7030A0"/>
                </a:solidFill>
              </a:endParaRPr>
            </a:p>
          </p:txBody>
        </p:sp>
        <p:cxnSp>
          <p:nvCxnSpPr>
            <p:cNvPr id="56" name="Straight Arrow Connector 58"/>
            <p:cNvCxnSpPr/>
            <p:nvPr/>
          </p:nvCxnSpPr>
          <p:spPr>
            <a:xfrm>
              <a:off x="2771336" y="3341132"/>
              <a:ext cx="0" cy="100226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5400000">
              <a:off x="2213757" y="3830175"/>
              <a:ext cx="1484490" cy="342179"/>
            </a:xfrm>
            <a:prstGeom prst="rect">
              <a:avLst/>
            </a:prstGeom>
            <a:noFill/>
          </p:spPr>
          <p:txBody>
            <a:bodyPr wrap="square" rtlCol="0">
              <a:spAutoFit/>
            </a:bodyPr>
            <a:lstStyle/>
            <a:p>
              <a:r>
                <a:rPr lang="en-US" b="1" dirty="0" smtClean="0">
                  <a:solidFill>
                    <a:srgbClr val="7030A0"/>
                  </a:solidFill>
                </a:rPr>
                <a:t>smooth(3)</a:t>
              </a:r>
              <a:endParaRPr lang="en-US" b="1" dirty="0">
                <a:solidFill>
                  <a:srgbClr val="7030A0"/>
                </a:solidFill>
              </a:endParaRPr>
            </a:p>
          </p:txBody>
        </p:sp>
        <p:cxnSp>
          <p:nvCxnSpPr>
            <p:cNvPr id="58" name="Straight Arrow Connector 62"/>
            <p:cNvCxnSpPr/>
            <p:nvPr/>
          </p:nvCxnSpPr>
          <p:spPr>
            <a:xfrm>
              <a:off x="6575476" y="4341000"/>
              <a:ext cx="1319432" cy="24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6858000" y="4016272"/>
              <a:ext cx="1066800" cy="369332"/>
            </a:xfrm>
            <a:prstGeom prst="rect">
              <a:avLst/>
            </a:prstGeom>
            <a:noFill/>
          </p:spPr>
          <p:txBody>
            <a:bodyPr wrap="square" rtlCol="0">
              <a:spAutoFit/>
            </a:bodyPr>
            <a:lstStyle/>
            <a:p>
              <a:r>
                <a:rPr lang="en-US" b="1" dirty="0">
                  <a:solidFill>
                    <a:srgbClr val="7030A0"/>
                  </a:solidFill>
                </a:rPr>
                <a:t>c</a:t>
              </a:r>
              <a:r>
                <a:rPr lang="en-US" b="1" dirty="0" smtClean="0">
                  <a:solidFill>
                    <a:srgbClr val="7030A0"/>
                  </a:solidFill>
                </a:rPr>
                <a:t>ong</a:t>
              </a:r>
              <a:r>
                <a:rPr lang="en-US" b="1" dirty="0">
                  <a:solidFill>
                    <a:srgbClr val="7030A0"/>
                  </a:solidFill>
                </a:rPr>
                <a:t>.</a:t>
              </a:r>
              <a:r>
                <a:rPr lang="en-US" b="1" dirty="0" smtClean="0">
                  <a:solidFill>
                    <a:srgbClr val="7030A0"/>
                  </a:solidFill>
                </a:rPr>
                <a:t>(1)</a:t>
              </a:r>
              <a:endParaRPr lang="en-US" b="1" dirty="0">
                <a:solidFill>
                  <a:srgbClr val="7030A0"/>
                </a:solidFill>
              </a:endParaRPr>
            </a:p>
          </p:txBody>
        </p:sp>
        <p:cxnSp>
          <p:nvCxnSpPr>
            <p:cNvPr id="60" name="Straight Arrow Connector 64"/>
            <p:cNvCxnSpPr/>
            <p:nvPr/>
          </p:nvCxnSpPr>
          <p:spPr>
            <a:xfrm>
              <a:off x="5466472" y="4343400"/>
              <a:ext cx="1162928"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61" name="TextBox 60"/>
            <p:cNvSpPr txBox="1"/>
            <p:nvPr/>
          </p:nvSpPr>
          <p:spPr>
            <a:xfrm>
              <a:off x="5514536" y="4016272"/>
              <a:ext cx="1066800" cy="369332"/>
            </a:xfrm>
            <a:prstGeom prst="rect">
              <a:avLst/>
            </a:prstGeom>
            <a:noFill/>
          </p:spPr>
          <p:txBody>
            <a:bodyPr wrap="square" rtlCol="0">
              <a:spAutoFit/>
            </a:bodyPr>
            <a:lstStyle/>
            <a:p>
              <a:r>
                <a:rPr lang="en-US" b="1" dirty="0" smtClean="0">
                  <a:solidFill>
                    <a:srgbClr val="7030A0"/>
                  </a:solidFill>
                </a:rPr>
                <a:t>cong.(2)</a:t>
              </a:r>
              <a:endParaRPr lang="en-US" b="1" dirty="0">
                <a:solidFill>
                  <a:srgbClr val="7030A0"/>
                </a:solidFill>
              </a:endParaRPr>
            </a:p>
          </p:txBody>
        </p:sp>
        <p:cxnSp>
          <p:nvCxnSpPr>
            <p:cNvPr id="62" name="Straight Arrow Connector 66"/>
            <p:cNvCxnSpPr/>
            <p:nvPr/>
          </p:nvCxnSpPr>
          <p:spPr>
            <a:xfrm>
              <a:off x="4357468" y="4343400"/>
              <a:ext cx="1162928"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63" name="TextBox 62"/>
            <p:cNvSpPr txBox="1"/>
            <p:nvPr/>
          </p:nvSpPr>
          <p:spPr>
            <a:xfrm>
              <a:off x="4405532" y="4016272"/>
              <a:ext cx="1066800" cy="369332"/>
            </a:xfrm>
            <a:prstGeom prst="rect">
              <a:avLst/>
            </a:prstGeom>
            <a:noFill/>
          </p:spPr>
          <p:txBody>
            <a:bodyPr wrap="square" rtlCol="0">
              <a:spAutoFit/>
            </a:bodyPr>
            <a:lstStyle/>
            <a:p>
              <a:r>
                <a:rPr lang="en-US" b="1" dirty="0" smtClean="0">
                  <a:solidFill>
                    <a:srgbClr val="7030A0"/>
                  </a:solidFill>
                </a:rPr>
                <a:t>cong.(4)</a:t>
              </a:r>
              <a:endParaRPr lang="en-US" b="1" dirty="0">
                <a:solidFill>
                  <a:srgbClr val="7030A0"/>
                </a:solidFill>
              </a:endParaRPr>
            </a:p>
          </p:txBody>
        </p:sp>
        <p:cxnSp>
          <p:nvCxnSpPr>
            <p:cNvPr id="64" name="Straight Arrow Connector 68"/>
            <p:cNvCxnSpPr/>
            <p:nvPr/>
          </p:nvCxnSpPr>
          <p:spPr>
            <a:xfrm>
              <a:off x="5432476" y="3341132"/>
              <a:ext cx="1162928"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65" name="TextBox 64"/>
            <p:cNvSpPr txBox="1"/>
            <p:nvPr/>
          </p:nvSpPr>
          <p:spPr>
            <a:xfrm>
              <a:off x="5356276" y="3014004"/>
              <a:ext cx="1267264" cy="369332"/>
            </a:xfrm>
            <a:prstGeom prst="rect">
              <a:avLst/>
            </a:prstGeom>
            <a:noFill/>
          </p:spPr>
          <p:txBody>
            <a:bodyPr wrap="square" rtlCol="0">
              <a:spAutoFit/>
            </a:bodyPr>
            <a:lstStyle/>
            <a:p>
              <a:r>
                <a:rPr lang="en-US" b="1" dirty="0" smtClean="0">
                  <a:solidFill>
                    <a:srgbClr val="7030A0"/>
                  </a:solidFill>
                </a:rPr>
                <a:t>smooth(5)</a:t>
              </a:r>
              <a:endParaRPr lang="en-US" b="1" dirty="0">
                <a:solidFill>
                  <a:srgbClr val="7030A0"/>
                </a:solidFill>
              </a:endParaRPr>
            </a:p>
          </p:txBody>
        </p:sp>
        <p:cxnSp>
          <p:nvCxnSpPr>
            <p:cNvPr id="66" name="Straight Arrow Connector 70"/>
            <p:cNvCxnSpPr/>
            <p:nvPr/>
          </p:nvCxnSpPr>
          <p:spPr>
            <a:xfrm>
              <a:off x="6581336" y="3341132"/>
              <a:ext cx="0" cy="100226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rot="5400000">
              <a:off x="5977653" y="3871141"/>
              <a:ext cx="1576697" cy="342179"/>
            </a:xfrm>
            <a:prstGeom prst="rect">
              <a:avLst/>
            </a:prstGeom>
            <a:noFill/>
          </p:spPr>
          <p:txBody>
            <a:bodyPr wrap="square" rtlCol="0">
              <a:spAutoFit/>
            </a:bodyPr>
            <a:lstStyle/>
            <a:p>
              <a:r>
                <a:rPr lang="en-US" b="1" dirty="0" smtClean="0">
                  <a:solidFill>
                    <a:srgbClr val="7030A0"/>
                  </a:solidFill>
                </a:rPr>
                <a:t>smooth(3)</a:t>
              </a:r>
              <a:endParaRPr lang="en-US" b="1" dirty="0">
                <a:solidFill>
                  <a:srgbClr val="7030A0"/>
                </a:solidFill>
              </a:endParaRPr>
            </a:p>
          </p:txBody>
        </p:sp>
        <p:cxnSp>
          <p:nvCxnSpPr>
            <p:cNvPr id="68" name="Straight Arrow Connector 72"/>
            <p:cNvCxnSpPr/>
            <p:nvPr/>
          </p:nvCxnSpPr>
          <p:spPr>
            <a:xfrm>
              <a:off x="5424268" y="5334052"/>
              <a:ext cx="1162928"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69" name="TextBox 68"/>
            <p:cNvSpPr txBox="1"/>
            <p:nvPr/>
          </p:nvSpPr>
          <p:spPr>
            <a:xfrm>
              <a:off x="5514536" y="5006924"/>
              <a:ext cx="1267264" cy="369332"/>
            </a:xfrm>
            <a:prstGeom prst="rect">
              <a:avLst/>
            </a:prstGeom>
            <a:noFill/>
          </p:spPr>
          <p:txBody>
            <a:bodyPr wrap="square" rtlCol="0">
              <a:spAutoFit/>
            </a:bodyPr>
            <a:lstStyle/>
            <a:p>
              <a:r>
                <a:rPr lang="en-US" b="1" dirty="0" smtClean="0">
                  <a:solidFill>
                    <a:srgbClr val="7030A0"/>
                  </a:solidFill>
                </a:rPr>
                <a:t>cong.(8)</a:t>
              </a:r>
              <a:endParaRPr lang="en-US" b="1" dirty="0">
                <a:solidFill>
                  <a:srgbClr val="7030A0"/>
                </a:solidFill>
              </a:endParaRPr>
            </a:p>
          </p:txBody>
        </p:sp>
        <p:cxnSp>
          <p:nvCxnSpPr>
            <p:cNvPr id="70" name="Straight Arrow Connector 74"/>
            <p:cNvCxnSpPr/>
            <p:nvPr/>
          </p:nvCxnSpPr>
          <p:spPr>
            <a:xfrm>
              <a:off x="6573128" y="4357468"/>
              <a:ext cx="0" cy="1002268"/>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rot="5400000">
              <a:off x="6166368" y="4820933"/>
              <a:ext cx="1171134" cy="342179"/>
            </a:xfrm>
            <a:prstGeom prst="rect">
              <a:avLst/>
            </a:prstGeom>
            <a:noFill/>
          </p:spPr>
          <p:txBody>
            <a:bodyPr wrap="square" rtlCol="0">
              <a:spAutoFit/>
            </a:bodyPr>
            <a:lstStyle/>
            <a:p>
              <a:r>
                <a:rPr lang="en-US" b="1" dirty="0" smtClean="0">
                  <a:solidFill>
                    <a:srgbClr val="7030A0"/>
                  </a:solidFill>
                </a:rPr>
                <a:t>cong.(6)</a:t>
              </a:r>
              <a:endParaRPr lang="en-US" b="1" dirty="0">
                <a:solidFill>
                  <a:srgbClr val="7030A0"/>
                </a:solidFill>
              </a:endParaRPr>
            </a:p>
          </p:txBody>
        </p:sp>
        <p:sp>
          <p:nvSpPr>
            <p:cNvPr id="72" name="TextBox 71"/>
            <p:cNvSpPr txBox="1"/>
            <p:nvPr/>
          </p:nvSpPr>
          <p:spPr>
            <a:xfrm>
              <a:off x="2223868" y="5638800"/>
              <a:ext cx="509368" cy="369332"/>
            </a:xfrm>
            <a:prstGeom prst="rect">
              <a:avLst/>
            </a:prstGeom>
            <a:noFill/>
          </p:spPr>
          <p:txBody>
            <a:bodyPr wrap="square" rtlCol="0">
              <a:spAutoFit/>
            </a:bodyPr>
            <a:lstStyle/>
            <a:p>
              <a:r>
                <a:rPr lang="en-US" dirty="0" smtClean="0"/>
                <a:t>(d)</a:t>
              </a:r>
              <a:endParaRPr lang="en-US" dirty="0"/>
            </a:p>
          </p:txBody>
        </p:sp>
        <p:sp>
          <p:nvSpPr>
            <p:cNvPr id="73" name="TextBox 72"/>
            <p:cNvSpPr txBox="1"/>
            <p:nvPr/>
          </p:nvSpPr>
          <p:spPr>
            <a:xfrm>
              <a:off x="5967632" y="5650468"/>
              <a:ext cx="509368" cy="369332"/>
            </a:xfrm>
            <a:prstGeom prst="rect">
              <a:avLst/>
            </a:prstGeom>
            <a:noFill/>
          </p:spPr>
          <p:txBody>
            <a:bodyPr wrap="square" rtlCol="0">
              <a:spAutoFit/>
            </a:bodyPr>
            <a:lstStyle/>
            <a:p>
              <a:r>
                <a:rPr lang="en-US" dirty="0" smtClean="0"/>
                <a:t>(e)</a:t>
              </a:r>
              <a:endParaRPr lang="en-US" dirty="0"/>
            </a:p>
          </p:txBody>
        </p:sp>
        <p:sp>
          <p:nvSpPr>
            <p:cNvPr id="74" name="TextBox 73"/>
            <p:cNvSpPr txBox="1"/>
            <p:nvPr/>
          </p:nvSpPr>
          <p:spPr>
            <a:xfrm>
              <a:off x="2480604" y="4344218"/>
              <a:ext cx="565640" cy="400110"/>
            </a:xfrm>
            <a:prstGeom prst="rect">
              <a:avLst/>
            </a:prstGeom>
            <a:noFill/>
          </p:spPr>
          <p:txBody>
            <a:bodyPr wrap="square" rtlCol="0">
              <a:spAutoFit/>
            </a:bodyPr>
            <a:lstStyle/>
            <a:p>
              <a:r>
                <a:rPr lang="en-US" sz="2000" b="1" dirty="0" smtClean="0">
                  <a:solidFill>
                    <a:srgbClr val="7030A0"/>
                  </a:solidFill>
                </a:rPr>
                <a:t>(M)</a:t>
              </a:r>
              <a:endParaRPr lang="en-US" sz="2000" b="1" dirty="0">
                <a:solidFill>
                  <a:srgbClr val="7030A0"/>
                </a:solidFill>
              </a:endParaRPr>
            </a:p>
          </p:txBody>
        </p:sp>
        <p:sp>
          <p:nvSpPr>
            <p:cNvPr id="75" name="TextBox 74"/>
            <p:cNvSpPr txBox="1"/>
            <p:nvPr/>
          </p:nvSpPr>
          <p:spPr>
            <a:xfrm>
              <a:off x="3657600" y="4343400"/>
              <a:ext cx="565640" cy="400110"/>
            </a:xfrm>
            <a:prstGeom prst="rect">
              <a:avLst/>
            </a:prstGeom>
            <a:noFill/>
          </p:spPr>
          <p:txBody>
            <a:bodyPr wrap="square" rtlCol="0">
              <a:spAutoFit/>
            </a:bodyPr>
            <a:lstStyle/>
            <a:p>
              <a:r>
                <a:rPr lang="en-US" sz="2000" b="1" dirty="0" smtClean="0">
                  <a:solidFill>
                    <a:srgbClr val="7030A0"/>
                  </a:solidFill>
                </a:rPr>
                <a:t>(M)</a:t>
              </a:r>
              <a:endParaRPr lang="en-US" sz="2000" b="1" dirty="0">
                <a:solidFill>
                  <a:srgbClr val="7030A0"/>
                </a:solidFill>
              </a:endParaRPr>
            </a:p>
          </p:txBody>
        </p:sp>
        <p:sp>
          <p:nvSpPr>
            <p:cNvPr id="76" name="TextBox 75"/>
            <p:cNvSpPr txBox="1"/>
            <p:nvPr/>
          </p:nvSpPr>
          <p:spPr>
            <a:xfrm>
              <a:off x="2638864" y="2966758"/>
              <a:ext cx="565640" cy="400110"/>
            </a:xfrm>
            <a:prstGeom prst="rect">
              <a:avLst/>
            </a:prstGeom>
            <a:noFill/>
          </p:spPr>
          <p:txBody>
            <a:bodyPr wrap="square" rtlCol="0">
              <a:spAutoFit/>
            </a:bodyPr>
            <a:lstStyle/>
            <a:p>
              <a:r>
                <a:rPr lang="en-US" sz="2000" b="1" dirty="0" smtClean="0">
                  <a:solidFill>
                    <a:srgbClr val="7030A0"/>
                  </a:solidFill>
                </a:rPr>
                <a:t>(M)</a:t>
              </a:r>
              <a:endParaRPr lang="en-US" sz="2000" b="1" dirty="0">
                <a:solidFill>
                  <a:srgbClr val="7030A0"/>
                </a:solidFill>
              </a:endParaRPr>
            </a:p>
          </p:txBody>
        </p:sp>
        <p:sp>
          <p:nvSpPr>
            <p:cNvPr id="77" name="TextBox 76"/>
            <p:cNvSpPr txBox="1"/>
            <p:nvPr/>
          </p:nvSpPr>
          <p:spPr>
            <a:xfrm>
              <a:off x="1124828" y="3124200"/>
              <a:ext cx="565640" cy="400110"/>
            </a:xfrm>
            <a:prstGeom prst="rect">
              <a:avLst/>
            </a:prstGeom>
            <a:noFill/>
          </p:spPr>
          <p:txBody>
            <a:bodyPr wrap="square" rtlCol="0">
              <a:spAutoFit/>
            </a:bodyPr>
            <a:lstStyle/>
            <a:p>
              <a:r>
                <a:rPr lang="en-US" sz="2000" b="1" dirty="0" smtClean="0">
                  <a:solidFill>
                    <a:srgbClr val="7030A0"/>
                  </a:solidFill>
                </a:rPr>
                <a:t>(M)</a:t>
              </a:r>
              <a:endParaRPr lang="en-US" sz="2000" b="1" dirty="0">
                <a:solidFill>
                  <a:srgbClr val="7030A0"/>
                </a:solidFill>
              </a:endParaRPr>
            </a:p>
          </p:txBody>
        </p:sp>
        <p:sp>
          <p:nvSpPr>
            <p:cNvPr id="78" name="TextBox 77"/>
            <p:cNvSpPr txBox="1"/>
            <p:nvPr/>
          </p:nvSpPr>
          <p:spPr>
            <a:xfrm>
              <a:off x="1385668" y="4343400"/>
              <a:ext cx="565640" cy="400110"/>
            </a:xfrm>
            <a:prstGeom prst="rect">
              <a:avLst/>
            </a:prstGeom>
            <a:noFill/>
          </p:spPr>
          <p:txBody>
            <a:bodyPr wrap="square" rtlCol="0">
              <a:spAutoFit/>
            </a:bodyPr>
            <a:lstStyle/>
            <a:p>
              <a:r>
                <a:rPr lang="en-US" sz="2000" b="1" dirty="0" smtClean="0">
                  <a:solidFill>
                    <a:srgbClr val="7030A0"/>
                  </a:solidFill>
                </a:rPr>
                <a:t>(M)</a:t>
              </a:r>
              <a:endParaRPr lang="en-US" sz="2000" b="1" dirty="0">
                <a:solidFill>
                  <a:srgbClr val="7030A0"/>
                </a:solidFill>
              </a:endParaRPr>
            </a:p>
          </p:txBody>
        </p:sp>
        <p:sp>
          <p:nvSpPr>
            <p:cNvPr id="79" name="TextBox 78"/>
            <p:cNvSpPr txBox="1"/>
            <p:nvPr/>
          </p:nvSpPr>
          <p:spPr>
            <a:xfrm>
              <a:off x="318868" y="4343400"/>
              <a:ext cx="565640" cy="400110"/>
            </a:xfrm>
            <a:prstGeom prst="rect">
              <a:avLst/>
            </a:prstGeom>
            <a:noFill/>
          </p:spPr>
          <p:txBody>
            <a:bodyPr wrap="square" rtlCol="0">
              <a:spAutoFit/>
            </a:bodyPr>
            <a:lstStyle/>
            <a:p>
              <a:r>
                <a:rPr lang="en-US" sz="2000" b="1" dirty="0" smtClean="0">
                  <a:solidFill>
                    <a:srgbClr val="7030A0"/>
                  </a:solidFill>
                </a:rPr>
                <a:t>(M)</a:t>
              </a:r>
              <a:endParaRPr lang="en-US" sz="2000" b="1" dirty="0">
                <a:solidFill>
                  <a:srgbClr val="7030A0"/>
                </a:solidFill>
              </a:endParaRPr>
            </a:p>
          </p:txBody>
        </p:sp>
        <p:sp>
          <p:nvSpPr>
            <p:cNvPr id="80" name="TextBox 79"/>
            <p:cNvSpPr txBox="1"/>
            <p:nvPr/>
          </p:nvSpPr>
          <p:spPr>
            <a:xfrm>
              <a:off x="4186896" y="4343400"/>
              <a:ext cx="565640" cy="400110"/>
            </a:xfrm>
            <a:prstGeom prst="rect">
              <a:avLst/>
            </a:prstGeom>
            <a:noFill/>
          </p:spPr>
          <p:txBody>
            <a:bodyPr wrap="square" rtlCol="0">
              <a:spAutoFit/>
            </a:bodyPr>
            <a:lstStyle/>
            <a:p>
              <a:r>
                <a:rPr lang="en-US" sz="2000" b="1" dirty="0" smtClean="0">
                  <a:solidFill>
                    <a:srgbClr val="7030A0"/>
                  </a:solidFill>
                </a:rPr>
                <a:t>(M)</a:t>
              </a:r>
              <a:endParaRPr lang="en-US" sz="2000" b="1" dirty="0">
                <a:solidFill>
                  <a:srgbClr val="7030A0"/>
                </a:solidFill>
              </a:endParaRPr>
            </a:p>
          </p:txBody>
        </p:sp>
        <p:sp>
          <p:nvSpPr>
            <p:cNvPr id="81" name="TextBox 80"/>
            <p:cNvSpPr txBox="1"/>
            <p:nvPr/>
          </p:nvSpPr>
          <p:spPr>
            <a:xfrm>
              <a:off x="5149360" y="4343400"/>
              <a:ext cx="565640" cy="400110"/>
            </a:xfrm>
            <a:prstGeom prst="rect">
              <a:avLst/>
            </a:prstGeom>
            <a:noFill/>
          </p:spPr>
          <p:txBody>
            <a:bodyPr wrap="square" rtlCol="0">
              <a:spAutoFit/>
            </a:bodyPr>
            <a:lstStyle/>
            <a:p>
              <a:r>
                <a:rPr lang="en-US" sz="2000" b="1" dirty="0" smtClean="0">
                  <a:solidFill>
                    <a:srgbClr val="7030A0"/>
                  </a:solidFill>
                </a:rPr>
                <a:t>(M)</a:t>
              </a:r>
              <a:endParaRPr lang="en-US" sz="2000" b="1" dirty="0">
                <a:solidFill>
                  <a:srgbClr val="7030A0"/>
                </a:solidFill>
              </a:endParaRPr>
            </a:p>
          </p:txBody>
        </p:sp>
        <p:sp>
          <p:nvSpPr>
            <p:cNvPr id="82" name="TextBox 81"/>
            <p:cNvSpPr txBox="1"/>
            <p:nvPr/>
          </p:nvSpPr>
          <p:spPr>
            <a:xfrm>
              <a:off x="6005732" y="4352426"/>
              <a:ext cx="565640" cy="400110"/>
            </a:xfrm>
            <a:prstGeom prst="rect">
              <a:avLst/>
            </a:prstGeom>
            <a:noFill/>
          </p:spPr>
          <p:txBody>
            <a:bodyPr wrap="square" rtlCol="0">
              <a:spAutoFit/>
            </a:bodyPr>
            <a:lstStyle/>
            <a:p>
              <a:r>
                <a:rPr lang="en-US" sz="2000" b="1" dirty="0" smtClean="0">
                  <a:solidFill>
                    <a:srgbClr val="7030A0"/>
                  </a:solidFill>
                </a:rPr>
                <a:t>(M)</a:t>
              </a:r>
              <a:endParaRPr lang="en-US" sz="2000" b="1" dirty="0">
                <a:solidFill>
                  <a:srgbClr val="7030A0"/>
                </a:solidFill>
              </a:endParaRPr>
            </a:p>
          </p:txBody>
        </p:sp>
        <p:sp>
          <p:nvSpPr>
            <p:cNvPr id="83" name="TextBox 82"/>
            <p:cNvSpPr txBox="1"/>
            <p:nvPr/>
          </p:nvSpPr>
          <p:spPr>
            <a:xfrm>
              <a:off x="6428936" y="2985868"/>
              <a:ext cx="565640" cy="400110"/>
            </a:xfrm>
            <a:prstGeom prst="rect">
              <a:avLst/>
            </a:prstGeom>
            <a:noFill/>
          </p:spPr>
          <p:txBody>
            <a:bodyPr wrap="square" rtlCol="0">
              <a:spAutoFit/>
            </a:bodyPr>
            <a:lstStyle/>
            <a:p>
              <a:r>
                <a:rPr lang="en-US" sz="2000" b="1" dirty="0" smtClean="0">
                  <a:solidFill>
                    <a:srgbClr val="7030A0"/>
                  </a:solidFill>
                </a:rPr>
                <a:t>(M)</a:t>
              </a:r>
              <a:endParaRPr lang="en-US" sz="2000" b="1" dirty="0">
                <a:solidFill>
                  <a:srgbClr val="7030A0"/>
                </a:solidFill>
              </a:endParaRPr>
            </a:p>
          </p:txBody>
        </p:sp>
        <p:sp>
          <p:nvSpPr>
            <p:cNvPr id="84" name="TextBox 83"/>
            <p:cNvSpPr txBox="1"/>
            <p:nvPr/>
          </p:nvSpPr>
          <p:spPr>
            <a:xfrm>
              <a:off x="7435360" y="4343400"/>
              <a:ext cx="565640" cy="400110"/>
            </a:xfrm>
            <a:prstGeom prst="rect">
              <a:avLst/>
            </a:prstGeom>
            <a:noFill/>
          </p:spPr>
          <p:txBody>
            <a:bodyPr wrap="square" rtlCol="0">
              <a:spAutoFit/>
            </a:bodyPr>
            <a:lstStyle/>
            <a:p>
              <a:r>
                <a:rPr lang="en-US" sz="2000" b="1" dirty="0" smtClean="0">
                  <a:solidFill>
                    <a:srgbClr val="7030A0"/>
                  </a:solidFill>
                </a:rPr>
                <a:t>(M)</a:t>
              </a:r>
              <a:endParaRPr lang="en-US" sz="2000" b="1" dirty="0">
                <a:solidFill>
                  <a:srgbClr val="7030A0"/>
                </a:solidFill>
              </a:endParaRPr>
            </a:p>
          </p:txBody>
        </p:sp>
        <p:sp>
          <p:nvSpPr>
            <p:cNvPr id="85" name="TextBox 84"/>
            <p:cNvSpPr txBox="1"/>
            <p:nvPr/>
          </p:nvSpPr>
          <p:spPr>
            <a:xfrm>
              <a:off x="6458828" y="5229664"/>
              <a:ext cx="565640" cy="400110"/>
            </a:xfrm>
            <a:prstGeom prst="rect">
              <a:avLst/>
            </a:prstGeom>
            <a:noFill/>
          </p:spPr>
          <p:txBody>
            <a:bodyPr wrap="square" rtlCol="0">
              <a:spAutoFit/>
            </a:bodyPr>
            <a:lstStyle/>
            <a:p>
              <a:r>
                <a:rPr lang="en-US" sz="2000" b="1" dirty="0" smtClean="0">
                  <a:solidFill>
                    <a:srgbClr val="7030A0"/>
                  </a:solidFill>
                </a:rPr>
                <a:t>(M)</a:t>
              </a:r>
              <a:endParaRPr lang="en-US" sz="2000" b="1" dirty="0">
                <a:solidFill>
                  <a:srgbClr val="7030A0"/>
                </a:solidFill>
              </a:endParaRPr>
            </a:p>
          </p:txBody>
        </p:sp>
        <p:sp>
          <p:nvSpPr>
            <p:cNvPr id="86" name="TextBox 85"/>
            <p:cNvSpPr txBox="1"/>
            <p:nvPr/>
          </p:nvSpPr>
          <p:spPr>
            <a:xfrm>
              <a:off x="4934828" y="3133226"/>
              <a:ext cx="565640" cy="400110"/>
            </a:xfrm>
            <a:prstGeom prst="rect">
              <a:avLst/>
            </a:prstGeom>
            <a:noFill/>
          </p:spPr>
          <p:txBody>
            <a:bodyPr wrap="square" rtlCol="0">
              <a:spAutoFit/>
            </a:bodyPr>
            <a:lstStyle/>
            <a:p>
              <a:r>
                <a:rPr lang="en-US" sz="2000" b="1" dirty="0" smtClean="0">
                  <a:solidFill>
                    <a:srgbClr val="7030A0"/>
                  </a:solidFill>
                </a:rPr>
                <a:t>(M)</a:t>
              </a:r>
              <a:endParaRPr lang="en-US" sz="2000" b="1" dirty="0">
                <a:solidFill>
                  <a:srgbClr val="7030A0"/>
                </a:solidFill>
              </a:endParaRPr>
            </a:p>
          </p:txBody>
        </p:sp>
        <p:sp>
          <p:nvSpPr>
            <p:cNvPr id="87" name="TextBox 86"/>
            <p:cNvSpPr txBox="1"/>
            <p:nvPr/>
          </p:nvSpPr>
          <p:spPr>
            <a:xfrm>
              <a:off x="4920760" y="5086290"/>
              <a:ext cx="565640" cy="400110"/>
            </a:xfrm>
            <a:prstGeom prst="rect">
              <a:avLst/>
            </a:prstGeom>
            <a:noFill/>
          </p:spPr>
          <p:txBody>
            <a:bodyPr wrap="square" rtlCol="0">
              <a:spAutoFit/>
            </a:bodyPr>
            <a:lstStyle/>
            <a:p>
              <a:r>
                <a:rPr lang="en-US" sz="2000" b="1" dirty="0" smtClean="0">
                  <a:solidFill>
                    <a:srgbClr val="7030A0"/>
                  </a:solidFill>
                </a:rPr>
                <a:t>(M)</a:t>
              </a:r>
              <a:endParaRPr lang="en-US" sz="2000" b="1" dirty="0">
                <a:solidFill>
                  <a:srgbClr val="7030A0"/>
                </a:solidFill>
              </a:endParaRPr>
            </a:p>
          </p:txBody>
        </p:sp>
      </p:grpSp>
    </p:spTree>
    <p:extLst>
      <p:ext uri="{BB962C8B-B14F-4D97-AF65-F5344CB8AC3E}">
        <p14:creationId xmlns:p14="http://schemas.microsoft.com/office/powerpoint/2010/main" val="221567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Streams – Social Networks</a:t>
            </a:r>
          </a:p>
        </p:txBody>
      </p:sp>
      <p:sp>
        <p:nvSpPr>
          <p:cNvPr id="3" name="Slide Number Placeholder 2"/>
          <p:cNvSpPr>
            <a:spLocks noGrp="1"/>
          </p:cNvSpPr>
          <p:nvPr>
            <p:ph type="sldNum" sz="quarter" idx="12"/>
          </p:nvPr>
        </p:nvSpPr>
        <p:spPr/>
        <p:txBody>
          <a:bodyPr/>
          <a:lstStyle/>
          <a:p>
            <a:fld id="{06D55AE4-D746-47AC-A306-4D0DD80C516F}" type="slidenum">
              <a:rPr lang="en-US" altLang="en-US" smtClean="0"/>
              <a:pPr/>
              <a:t>14</a:t>
            </a:fld>
            <a:endParaRPr lang="en-US" altLang="en-US"/>
          </a:p>
        </p:txBody>
      </p:sp>
      <p:sp>
        <p:nvSpPr>
          <p:cNvPr id="4" name="TextBox 3"/>
          <p:cNvSpPr txBox="1"/>
          <p:nvPr/>
        </p:nvSpPr>
        <p:spPr>
          <a:xfrm>
            <a:off x="1279104" y="4554320"/>
            <a:ext cx="1944216" cy="369332"/>
          </a:xfrm>
          <a:prstGeom prst="rect">
            <a:avLst/>
          </a:prstGeom>
          <a:noFill/>
        </p:spPr>
        <p:txBody>
          <a:bodyPr wrap="square" rtlCol="0">
            <a:spAutoFit/>
          </a:bodyPr>
          <a:lstStyle/>
          <a:p>
            <a:r>
              <a:rPr lang="en-US" altLang="zh-CN" dirty="0" smtClean="0"/>
              <a:t>LinkedIn Streams</a:t>
            </a:r>
            <a:endParaRPr lang="zh-CN" altLang="en-US" dirty="0"/>
          </a:p>
        </p:txBody>
      </p:sp>
      <p:sp>
        <p:nvSpPr>
          <p:cNvPr id="5" name="TextBox 4"/>
          <p:cNvSpPr txBox="1"/>
          <p:nvPr/>
        </p:nvSpPr>
        <p:spPr>
          <a:xfrm>
            <a:off x="5599584" y="4563612"/>
            <a:ext cx="1944216" cy="369332"/>
          </a:xfrm>
          <a:prstGeom prst="rect">
            <a:avLst/>
          </a:prstGeom>
          <a:noFill/>
        </p:spPr>
        <p:txBody>
          <a:bodyPr wrap="square" rtlCol="0">
            <a:spAutoFit/>
          </a:bodyPr>
          <a:lstStyle/>
          <a:p>
            <a:r>
              <a:rPr lang="en-US" altLang="zh-CN" dirty="0" smtClean="0"/>
              <a:t>Twitter Streams</a:t>
            </a:r>
            <a:endParaRPr lang="zh-CN" altLang="en-US" dirty="0"/>
          </a:p>
        </p:txBody>
      </p:sp>
      <p:grpSp>
        <p:nvGrpSpPr>
          <p:cNvPr id="6" name="组合 3"/>
          <p:cNvGrpSpPr/>
          <p:nvPr/>
        </p:nvGrpSpPr>
        <p:grpSpPr>
          <a:xfrm>
            <a:off x="991072" y="2475380"/>
            <a:ext cx="2338168" cy="1698728"/>
            <a:chOff x="1014632" y="3048000"/>
            <a:chExt cx="2338168" cy="1698728"/>
          </a:xfrm>
        </p:grpSpPr>
        <p:sp>
          <p:nvSpPr>
            <p:cNvPr id="7" name="Oval 51"/>
            <p:cNvSpPr/>
            <p:nvPr/>
          </p:nvSpPr>
          <p:spPr>
            <a:xfrm>
              <a:off x="1600200" y="3429000"/>
              <a:ext cx="62132"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8" name="Oval 52"/>
            <p:cNvSpPr/>
            <p:nvPr/>
          </p:nvSpPr>
          <p:spPr>
            <a:xfrm>
              <a:off x="2500532" y="3429000"/>
              <a:ext cx="62132"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Oval 53"/>
            <p:cNvSpPr/>
            <p:nvPr/>
          </p:nvSpPr>
          <p:spPr>
            <a:xfrm>
              <a:off x="1143000" y="4343400"/>
              <a:ext cx="62132"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 name="Oval 54"/>
            <p:cNvSpPr/>
            <p:nvPr/>
          </p:nvSpPr>
          <p:spPr>
            <a:xfrm>
              <a:off x="1524000" y="4343400"/>
              <a:ext cx="62132"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 name="Oval 55"/>
            <p:cNvSpPr/>
            <p:nvPr/>
          </p:nvSpPr>
          <p:spPr>
            <a:xfrm>
              <a:off x="1890932" y="4343400"/>
              <a:ext cx="62132"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2" name="Oval 56"/>
            <p:cNvSpPr/>
            <p:nvPr/>
          </p:nvSpPr>
          <p:spPr>
            <a:xfrm>
              <a:off x="2271932" y="4343400"/>
              <a:ext cx="62132"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 name="Oval 57"/>
            <p:cNvSpPr/>
            <p:nvPr/>
          </p:nvSpPr>
          <p:spPr>
            <a:xfrm>
              <a:off x="2652932" y="4343400"/>
              <a:ext cx="62132"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4" name="Oval 58"/>
            <p:cNvSpPr/>
            <p:nvPr/>
          </p:nvSpPr>
          <p:spPr>
            <a:xfrm>
              <a:off x="3048000" y="4343400"/>
              <a:ext cx="62132"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5" name="TextBox 14"/>
            <p:cNvSpPr txBox="1"/>
            <p:nvPr/>
          </p:nvSpPr>
          <p:spPr>
            <a:xfrm>
              <a:off x="1014632" y="4371536"/>
              <a:ext cx="433168" cy="369332"/>
            </a:xfrm>
            <a:prstGeom prst="rect">
              <a:avLst/>
            </a:prstGeom>
            <a:noFill/>
          </p:spPr>
          <p:txBody>
            <a:bodyPr wrap="square" rtlCol="0">
              <a:spAutoFit/>
            </a:bodyPr>
            <a:lstStyle/>
            <a:p>
              <a:r>
                <a:rPr lang="en-US" b="1" dirty="0" smtClean="0"/>
                <a:t>P</a:t>
              </a:r>
              <a:r>
                <a:rPr lang="en-US" b="1" baseline="-25000" dirty="0" smtClean="0"/>
                <a:t>1</a:t>
              </a:r>
              <a:endParaRPr lang="en-US" b="1" dirty="0"/>
            </a:p>
          </p:txBody>
        </p:sp>
        <p:sp>
          <p:nvSpPr>
            <p:cNvPr id="16" name="TextBox 15"/>
            <p:cNvSpPr txBox="1"/>
            <p:nvPr/>
          </p:nvSpPr>
          <p:spPr>
            <a:xfrm>
              <a:off x="1395632" y="4371536"/>
              <a:ext cx="433168" cy="369332"/>
            </a:xfrm>
            <a:prstGeom prst="rect">
              <a:avLst/>
            </a:prstGeom>
            <a:noFill/>
          </p:spPr>
          <p:txBody>
            <a:bodyPr wrap="square" rtlCol="0">
              <a:spAutoFit/>
            </a:bodyPr>
            <a:lstStyle/>
            <a:p>
              <a:r>
                <a:rPr lang="en-US" b="1" dirty="0" smtClean="0"/>
                <a:t>P</a:t>
              </a:r>
              <a:r>
                <a:rPr lang="en-US" b="1" baseline="-25000" dirty="0"/>
                <a:t>2</a:t>
              </a:r>
              <a:endParaRPr lang="en-US" b="1" dirty="0"/>
            </a:p>
          </p:txBody>
        </p:sp>
        <p:sp>
          <p:nvSpPr>
            <p:cNvPr id="17" name="TextBox 16"/>
            <p:cNvSpPr txBox="1"/>
            <p:nvPr/>
          </p:nvSpPr>
          <p:spPr>
            <a:xfrm>
              <a:off x="1762564" y="4374996"/>
              <a:ext cx="433168" cy="369332"/>
            </a:xfrm>
            <a:prstGeom prst="rect">
              <a:avLst/>
            </a:prstGeom>
            <a:noFill/>
          </p:spPr>
          <p:txBody>
            <a:bodyPr wrap="square" rtlCol="0">
              <a:spAutoFit/>
            </a:bodyPr>
            <a:lstStyle/>
            <a:p>
              <a:r>
                <a:rPr lang="en-US" b="1" dirty="0" smtClean="0"/>
                <a:t>P</a:t>
              </a:r>
              <a:r>
                <a:rPr lang="en-US" b="1" baseline="-25000" dirty="0"/>
                <a:t>3</a:t>
              </a:r>
              <a:endParaRPr lang="en-US" b="1" dirty="0"/>
            </a:p>
          </p:txBody>
        </p:sp>
        <p:sp>
          <p:nvSpPr>
            <p:cNvPr id="18" name="TextBox 17"/>
            <p:cNvSpPr txBox="1"/>
            <p:nvPr/>
          </p:nvSpPr>
          <p:spPr>
            <a:xfrm>
              <a:off x="2129496" y="4371536"/>
              <a:ext cx="433168" cy="369332"/>
            </a:xfrm>
            <a:prstGeom prst="rect">
              <a:avLst/>
            </a:prstGeom>
            <a:noFill/>
          </p:spPr>
          <p:txBody>
            <a:bodyPr wrap="square" rtlCol="0">
              <a:spAutoFit/>
            </a:bodyPr>
            <a:lstStyle/>
            <a:p>
              <a:r>
                <a:rPr lang="en-US" b="1" dirty="0" smtClean="0"/>
                <a:t>P</a:t>
              </a:r>
              <a:r>
                <a:rPr lang="en-US" b="1" baseline="-25000" dirty="0"/>
                <a:t>4</a:t>
              </a:r>
              <a:endParaRPr lang="en-US" b="1" dirty="0"/>
            </a:p>
          </p:txBody>
        </p:sp>
        <p:sp>
          <p:nvSpPr>
            <p:cNvPr id="19" name="TextBox 18"/>
            <p:cNvSpPr txBox="1"/>
            <p:nvPr/>
          </p:nvSpPr>
          <p:spPr>
            <a:xfrm>
              <a:off x="2524564" y="4377396"/>
              <a:ext cx="433168" cy="369332"/>
            </a:xfrm>
            <a:prstGeom prst="rect">
              <a:avLst/>
            </a:prstGeom>
            <a:noFill/>
          </p:spPr>
          <p:txBody>
            <a:bodyPr wrap="square" rtlCol="0">
              <a:spAutoFit/>
            </a:bodyPr>
            <a:lstStyle/>
            <a:p>
              <a:r>
                <a:rPr lang="en-US" b="1" dirty="0" smtClean="0"/>
                <a:t>P</a:t>
              </a:r>
              <a:r>
                <a:rPr lang="en-US" b="1" baseline="-25000" dirty="0"/>
                <a:t>5</a:t>
              </a:r>
              <a:endParaRPr lang="en-US" b="1" dirty="0"/>
            </a:p>
          </p:txBody>
        </p:sp>
        <p:sp>
          <p:nvSpPr>
            <p:cNvPr id="20" name="TextBox 19"/>
            <p:cNvSpPr txBox="1"/>
            <p:nvPr/>
          </p:nvSpPr>
          <p:spPr>
            <a:xfrm>
              <a:off x="2919632" y="4371536"/>
              <a:ext cx="433168" cy="369332"/>
            </a:xfrm>
            <a:prstGeom prst="rect">
              <a:avLst/>
            </a:prstGeom>
            <a:noFill/>
          </p:spPr>
          <p:txBody>
            <a:bodyPr wrap="square" rtlCol="0">
              <a:spAutoFit/>
            </a:bodyPr>
            <a:lstStyle/>
            <a:p>
              <a:r>
                <a:rPr lang="en-US" b="1" dirty="0" smtClean="0"/>
                <a:t>P</a:t>
              </a:r>
              <a:r>
                <a:rPr lang="en-US" b="1" baseline="-25000" dirty="0"/>
                <a:t>6</a:t>
              </a:r>
              <a:endParaRPr lang="en-US" b="1" dirty="0"/>
            </a:p>
          </p:txBody>
        </p:sp>
        <p:sp>
          <p:nvSpPr>
            <p:cNvPr id="21" name="TextBox 20"/>
            <p:cNvSpPr txBox="1"/>
            <p:nvPr/>
          </p:nvSpPr>
          <p:spPr>
            <a:xfrm>
              <a:off x="1457764" y="3048000"/>
              <a:ext cx="433168" cy="369332"/>
            </a:xfrm>
            <a:prstGeom prst="rect">
              <a:avLst/>
            </a:prstGeom>
            <a:noFill/>
          </p:spPr>
          <p:txBody>
            <a:bodyPr wrap="square" rtlCol="0">
              <a:spAutoFit/>
            </a:bodyPr>
            <a:lstStyle/>
            <a:p>
              <a:r>
                <a:rPr lang="en-US" b="1" dirty="0"/>
                <a:t>C</a:t>
              </a:r>
              <a:r>
                <a:rPr lang="en-US" b="1" baseline="-25000" dirty="0" smtClean="0"/>
                <a:t>1</a:t>
              </a:r>
              <a:endParaRPr lang="en-US" b="1" dirty="0"/>
            </a:p>
          </p:txBody>
        </p:sp>
        <p:sp>
          <p:nvSpPr>
            <p:cNvPr id="22" name="TextBox 21"/>
            <p:cNvSpPr txBox="1"/>
            <p:nvPr/>
          </p:nvSpPr>
          <p:spPr>
            <a:xfrm>
              <a:off x="2358096" y="3048000"/>
              <a:ext cx="433168" cy="369332"/>
            </a:xfrm>
            <a:prstGeom prst="rect">
              <a:avLst/>
            </a:prstGeom>
            <a:noFill/>
          </p:spPr>
          <p:txBody>
            <a:bodyPr wrap="square" rtlCol="0">
              <a:spAutoFit/>
            </a:bodyPr>
            <a:lstStyle/>
            <a:p>
              <a:r>
                <a:rPr lang="en-US" b="1" dirty="0" smtClean="0"/>
                <a:t>C</a:t>
              </a:r>
              <a:r>
                <a:rPr lang="en-US" b="1" baseline="-25000" dirty="0"/>
                <a:t>2</a:t>
              </a:r>
              <a:endParaRPr lang="en-US" b="1" dirty="0"/>
            </a:p>
          </p:txBody>
        </p:sp>
        <p:cxnSp>
          <p:nvCxnSpPr>
            <p:cNvPr id="23" name="Straight Arrow Connector 68"/>
            <p:cNvCxnSpPr>
              <a:stCxn id="9" idx="1"/>
              <a:endCxn id="7" idx="3"/>
            </p:cNvCxnSpPr>
            <p:nvPr/>
          </p:nvCxnSpPr>
          <p:spPr>
            <a:xfrm flipV="1">
              <a:off x="1152099" y="3494041"/>
              <a:ext cx="457200" cy="8605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71"/>
            <p:cNvCxnSpPr>
              <a:stCxn id="10" idx="0"/>
              <a:endCxn id="7" idx="4"/>
            </p:cNvCxnSpPr>
            <p:nvPr/>
          </p:nvCxnSpPr>
          <p:spPr>
            <a:xfrm flipV="1">
              <a:off x="1555066" y="3505200"/>
              <a:ext cx="762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73"/>
            <p:cNvCxnSpPr>
              <a:stCxn id="11" idx="0"/>
            </p:cNvCxnSpPr>
            <p:nvPr/>
          </p:nvCxnSpPr>
          <p:spPr>
            <a:xfrm flipH="1" flipV="1">
              <a:off x="1674348" y="3505200"/>
              <a:ext cx="24765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75"/>
            <p:cNvCxnSpPr>
              <a:stCxn id="12" idx="1"/>
              <a:endCxn id="7" idx="5"/>
            </p:cNvCxnSpPr>
            <p:nvPr/>
          </p:nvCxnSpPr>
          <p:spPr>
            <a:xfrm flipH="1" flipV="1">
              <a:off x="1653233" y="3494041"/>
              <a:ext cx="627798" cy="8605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77"/>
            <p:cNvCxnSpPr>
              <a:stCxn id="13" idx="0"/>
              <a:endCxn id="7" idx="5"/>
            </p:cNvCxnSpPr>
            <p:nvPr/>
          </p:nvCxnSpPr>
          <p:spPr>
            <a:xfrm flipH="1" flipV="1">
              <a:off x="1653233" y="3494041"/>
              <a:ext cx="1030765" cy="8493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79"/>
            <p:cNvCxnSpPr>
              <a:stCxn id="14" idx="7"/>
              <a:endCxn id="7" idx="5"/>
            </p:cNvCxnSpPr>
            <p:nvPr/>
          </p:nvCxnSpPr>
          <p:spPr>
            <a:xfrm flipH="1" flipV="1">
              <a:off x="1653233" y="3494041"/>
              <a:ext cx="1447800" cy="8605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81"/>
            <p:cNvCxnSpPr>
              <a:stCxn id="9" idx="1"/>
              <a:endCxn id="8" idx="2"/>
            </p:cNvCxnSpPr>
            <p:nvPr/>
          </p:nvCxnSpPr>
          <p:spPr>
            <a:xfrm flipV="1">
              <a:off x="1152099" y="3467100"/>
              <a:ext cx="1348433" cy="887459"/>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0" name="Straight Arrow Connector 83"/>
            <p:cNvCxnSpPr>
              <a:stCxn id="10" idx="0"/>
              <a:endCxn id="8" idx="3"/>
            </p:cNvCxnSpPr>
            <p:nvPr/>
          </p:nvCxnSpPr>
          <p:spPr>
            <a:xfrm flipV="1">
              <a:off x="1555066" y="3494041"/>
              <a:ext cx="954565" cy="849359"/>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1" name="Straight Arrow Connector 85"/>
            <p:cNvCxnSpPr>
              <a:stCxn id="11" idx="7"/>
              <a:endCxn id="8" idx="3"/>
            </p:cNvCxnSpPr>
            <p:nvPr/>
          </p:nvCxnSpPr>
          <p:spPr>
            <a:xfrm flipV="1">
              <a:off x="1943965" y="3494041"/>
              <a:ext cx="565666" cy="860518"/>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2" name="Straight Arrow Connector 87"/>
            <p:cNvCxnSpPr>
              <a:stCxn id="12" idx="0"/>
              <a:endCxn id="8" idx="4"/>
            </p:cNvCxnSpPr>
            <p:nvPr/>
          </p:nvCxnSpPr>
          <p:spPr>
            <a:xfrm flipV="1">
              <a:off x="2302998" y="3505200"/>
              <a:ext cx="228600" cy="8382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3" name="Straight Arrow Connector 89"/>
            <p:cNvCxnSpPr>
              <a:stCxn id="13" idx="1"/>
              <a:endCxn id="8" idx="4"/>
            </p:cNvCxnSpPr>
            <p:nvPr/>
          </p:nvCxnSpPr>
          <p:spPr>
            <a:xfrm flipH="1" flipV="1">
              <a:off x="2531598" y="3505200"/>
              <a:ext cx="130433" cy="849359"/>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4" name="Straight Arrow Connector 91"/>
            <p:cNvCxnSpPr>
              <a:stCxn id="14" idx="7"/>
              <a:endCxn id="8" idx="5"/>
            </p:cNvCxnSpPr>
            <p:nvPr/>
          </p:nvCxnSpPr>
          <p:spPr>
            <a:xfrm flipH="1" flipV="1">
              <a:off x="2553565" y="3494041"/>
              <a:ext cx="547468" cy="860518"/>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grpSp>
      <p:grpSp>
        <p:nvGrpSpPr>
          <p:cNvPr id="35" name="组合 65"/>
          <p:cNvGrpSpPr/>
          <p:nvPr/>
        </p:nvGrpSpPr>
        <p:grpSpPr>
          <a:xfrm>
            <a:off x="5239544" y="2133600"/>
            <a:ext cx="2178734" cy="2167596"/>
            <a:chOff x="3214468" y="3519268"/>
            <a:chExt cx="2178734" cy="2167596"/>
          </a:xfrm>
        </p:grpSpPr>
        <p:sp>
          <p:nvSpPr>
            <p:cNvPr id="36" name="Oval 119"/>
            <p:cNvSpPr/>
            <p:nvPr/>
          </p:nvSpPr>
          <p:spPr>
            <a:xfrm>
              <a:off x="4191000" y="4495800"/>
              <a:ext cx="242668" cy="228600"/>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 name="Oval 121"/>
            <p:cNvSpPr/>
            <p:nvPr/>
          </p:nvSpPr>
          <p:spPr>
            <a:xfrm>
              <a:off x="4337832" y="3976468"/>
              <a:ext cx="157968" cy="152400"/>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 name="Oval 122"/>
            <p:cNvSpPr/>
            <p:nvPr/>
          </p:nvSpPr>
          <p:spPr>
            <a:xfrm>
              <a:off x="3685736" y="4052668"/>
              <a:ext cx="1219200" cy="1143000"/>
            </a:xfrm>
            <a:prstGeom prst="ellipse">
              <a:avLst/>
            </a:prstGeom>
            <a:noFill/>
            <a:ln w="28575">
              <a:prstDash val="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Oval 123"/>
            <p:cNvSpPr/>
            <p:nvPr/>
          </p:nvSpPr>
          <p:spPr>
            <a:xfrm>
              <a:off x="3214468" y="3553264"/>
              <a:ext cx="2178734" cy="2133600"/>
            </a:xfrm>
            <a:prstGeom prst="ellipse">
              <a:avLst/>
            </a:prstGeom>
            <a:noFill/>
            <a:ln w="28575">
              <a:prstDash val="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Oval 124"/>
            <p:cNvSpPr/>
            <p:nvPr/>
          </p:nvSpPr>
          <p:spPr>
            <a:xfrm>
              <a:off x="4862732" y="3685736"/>
              <a:ext cx="62132" cy="76200"/>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1" name="Oval 125"/>
            <p:cNvSpPr/>
            <p:nvPr/>
          </p:nvSpPr>
          <p:spPr>
            <a:xfrm>
              <a:off x="4676336" y="4191000"/>
              <a:ext cx="157968" cy="152400"/>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2" name="Oval 126"/>
            <p:cNvSpPr/>
            <p:nvPr/>
          </p:nvSpPr>
          <p:spPr>
            <a:xfrm>
              <a:off x="4795032" y="4724400"/>
              <a:ext cx="157968" cy="152400"/>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3" name="Oval 127"/>
            <p:cNvSpPr/>
            <p:nvPr/>
          </p:nvSpPr>
          <p:spPr>
            <a:xfrm>
              <a:off x="3810000" y="4128868"/>
              <a:ext cx="157968" cy="152400"/>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4" name="Oval 128"/>
            <p:cNvSpPr/>
            <p:nvPr/>
          </p:nvSpPr>
          <p:spPr>
            <a:xfrm>
              <a:off x="3637964" y="4419600"/>
              <a:ext cx="157968" cy="152400"/>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5" name="Oval 129"/>
            <p:cNvSpPr/>
            <p:nvPr/>
          </p:nvSpPr>
          <p:spPr>
            <a:xfrm>
              <a:off x="4504300" y="5057336"/>
              <a:ext cx="157968" cy="152400"/>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6" name="Oval 130"/>
            <p:cNvSpPr/>
            <p:nvPr/>
          </p:nvSpPr>
          <p:spPr>
            <a:xfrm>
              <a:off x="4033032" y="5091332"/>
              <a:ext cx="157968" cy="152400"/>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7" name="Oval 131"/>
            <p:cNvSpPr/>
            <p:nvPr/>
          </p:nvSpPr>
          <p:spPr>
            <a:xfrm>
              <a:off x="3733800" y="4876800"/>
              <a:ext cx="157968" cy="152400"/>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8" name="Oval 132"/>
            <p:cNvSpPr/>
            <p:nvPr/>
          </p:nvSpPr>
          <p:spPr>
            <a:xfrm>
              <a:off x="4572000" y="3553264"/>
              <a:ext cx="62132" cy="76200"/>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9" name="Oval 133"/>
            <p:cNvSpPr/>
            <p:nvPr/>
          </p:nvSpPr>
          <p:spPr>
            <a:xfrm>
              <a:off x="4343400" y="3519268"/>
              <a:ext cx="62132" cy="76200"/>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0" name="Oval 134"/>
            <p:cNvSpPr/>
            <p:nvPr/>
          </p:nvSpPr>
          <p:spPr>
            <a:xfrm>
              <a:off x="4128868" y="3533336"/>
              <a:ext cx="62132" cy="76200"/>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51" name="Straight Arrow Connector 136"/>
            <p:cNvCxnSpPr>
              <a:stCxn id="36" idx="0"/>
              <a:endCxn id="37" idx="4"/>
            </p:cNvCxnSpPr>
            <p:nvPr/>
          </p:nvCxnSpPr>
          <p:spPr>
            <a:xfrm flipV="1">
              <a:off x="4312334" y="4128868"/>
              <a:ext cx="104482" cy="366932"/>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52" name="Straight Arrow Connector 138"/>
            <p:cNvCxnSpPr>
              <a:endCxn id="41" idx="3"/>
            </p:cNvCxnSpPr>
            <p:nvPr/>
          </p:nvCxnSpPr>
          <p:spPr>
            <a:xfrm flipV="1">
              <a:off x="4398130" y="4321082"/>
              <a:ext cx="301340" cy="25091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53" name="Straight Arrow Connector 140"/>
            <p:cNvCxnSpPr>
              <a:endCxn id="42" idx="1"/>
            </p:cNvCxnSpPr>
            <p:nvPr/>
          </p:nvCxnSpPr>
          <p:spPr>
            <a:xfrm>
              <a:off x="4423060" y="4656450"/>
              <a:ext cx="395106" cy="9026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54" name="Straight Arrow Connector 142"/>
            <p:cNvCxnSpPr>
              <a:endCxn id="45" idx="1"/>
            </p:cNvCxnSpPr>
            <p:nvPr/>
          </p:nvCxnSpPr>
          <p:spPr>
            <a:xfrm>
              <a:off x="4343400" y="4724400"/>
              <a:ext cx="184034" cy="35525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55" name="Straight Arrow Connector 144"/>
            <p:cNvCxnSpPr>
              <a:endCxn id="46" idx="7"/>
            </p:cNvCxnSpPr>
            <p:nvPr/>
          </p:nvCxnSpPr>
          <p:spPr>
            <a:xfrm flipH="1">
              <a:off x="4167866" y="4724400"/>
              <a:ext cx="99334" cy="38925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56" name="Straight Arrow Connector 146"/>
            <p:cNvCxnSpPr>
              <a:endCxn id="47" idx="7"/>
            </p:cNvCxnSpPr>
            <p:nvPr/>
          </p:nvCxnSpPr>
          <p:spPr>
            <a:xfrm flipH="1">
              <a:off x="3868634" y="4684586"/>
              <a:ext cx="359822" cy="214532"/>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57" name="Straight Arrow Connector 148"/>
            <p:cNvCxnSpPr>
              <a:endCxn id="44" idx="6"/>
            </p:cNvCxnSpPr>
            <p:nvPr/>
          </p:nvCxnSpPr>
          <p:spPr>
            <a:xfrm flipH="1" flipV="1">
              <a:off x="3795932" y="4495800"/>
              <a:ext cx="398528" cy="9851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58" name="Straight Arrow Connector 150"/>
            <p:cNvCxnSpPr>
              <a:endCxn id="43" idx="5"/>
            </p:cNvCxnSpPr>
            <p:nvPr/>
          </p:nvCxnSpPr>
          <p:spPr>
            <a:xfrm flipH="1" flipV="1">
              <a:off x="3944834" y="4258950"/>
              <a:ext cx="322366" cy="25916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59" name="Straight Arrow Connector 152"/>
            <p:cNvCxnSpPr>
              <a:stCxn id="37" idx="0"/>
              <a:endCxn id="50" idx="5"/>
            </p:cNvCxnSpPr>
            <p:nvPr/>
          </p:nvCxnSpPr>
          <p:spPr>
            <a:xfrm flipH="1" flipV="1">
              <a:off x="4181901" y="3598377"/>
              <a:ext cx="234915" cy="37809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60" name="Straight Arrow Connector 155"/>
            <p:cNvCxnSpPr>
              <a:endCxn id="49" idx="5"/>
            </p:cNvCxnSpPr>
            <p:nvPr/>
          </p:nvCxnSpPr>
          <p:spPr>
            <a:xfrm flipH="1" flipV="1">
              <a:off x="4396433" y="3584309"/>
              <a:ext cx="23168" cy="39750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61" name="Straight Arrow Connector 157"/>
            <p:cNvCxnSpPr>
              <a:endCxn id="48" idx="3"/>
            </p:cNvCxnSpPr>
            <p:nvPr/>
          </p:nvCxnSpPr>
          <p:spPr>
            <a:xfrm flipV="1">
              <a:off x="4467665" y="3618305"/>
              <a:ext cx="113434" cy="383433"/>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62" name="Straight Arrow Connector 159"/>
            <p:cNvCxnSpPr>
              <a:endCxn id="40" idx="2"/>
            </p:cNvCxnSpPr>
            <p:nvPr/>
          </p:nvCxnSpPr>
          <p:spPr>
            <a:xfrm flipV="1">
              <a:off x="4474402" y="3723836"/>
              <a:ext cx="388330" cy="28611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426897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Streams – Telephone Call Networks</a:t>
            </a:r>
          </a:p>
        </p:txBody>
      </p:sp>
      <p:sp>
        <p:nvSpPr>
          <p:cNvPr id="3" name="Slide Number Placeholder 2"/>
          <p:cNvSpPr>
            <a:spLocks noGrp="1"/>
          </p:cNvSpPr>
          <p:nvPr>
            <p:ph type="sldNum" sz="quarter" idx="12"/>
          </p:nvPr>
        </p:nvSpPr>
        <p:spPr/>
        <p:txBody>
          <a:bodyPr/>
          <a:lstStyle/>
          <a:p>
            <a:fld id="{06D55AE4-D746-47AC-A306-4D0DD80C516F}" type="slidenum">
              <a:rPr lang="en-US" altLang="en-US" smtClean="0"/>
              <a:pPr/>
              <a:t>15</a:t>
            </a:fld>
            <a:endParaRPr lang="en-US" altLang="en-US"/>
          </a:p>
        </p:txBody>
      </p:sp>
      <p:grpSp>
        <p:nvGrpSpPr>
          <p:cNvPr id="4" name="组合 61"/>
          <p:cNvGrpSpPr/>
          <p:nvPr/>
        </p:nvGrpSpPr>
        <p:grpSpPr>
          <a:xfrm>
            <a:off x="304800" y="2362200"/>
            <a:ext cx="8458200" cy="2590800"/>
            <a:chOff x="1676400" y="1371600"/>
            <a:chExt cx="5743135" cy="1325936"/>
          </a:xfrm>
        </p:grpSpPr>
        <p:sp>
          <p:nvSpPr>
            <p:cNvPr id="5" name="Oval 1"/>
            <p:cNvSpPr/>
            <p:nvPr/>
          </p:nvSpPr>
          <p:spPr>
            <a:xfrm>
              <a:off x="2271932" y="1676400"/>
              <a:ext cx="62132"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Oval 2"/>
            <p:cNvSpPr/>
            <p:nvPr/>
          </p:nvSpPr>
          <p:spPr>
            <a:xfrm>
              <a:off x="2638864" y="2286000"/>
              <a:ext cx="62132"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Oval 3"/>
            <p:cNvSpPr/>
            <p:nvPr/>
          </p:nvSpPr>
          <p:spPr>
            <a:xfrm>
              <a:off x="3110132" y="1676400"/>
              <a:ext cx="62132"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8" name="Curved Connector 4"/>
            <p:cNvCxnSpPr>
              <a:stCxn id="6" idx="2"/>
              <a:endCxn id="5" idx="3"/>
            </p:cNvCxnSpPr>
            <p:nvPr/>
          </p:nvCxnSpPr>
          <p:spPr>
            <a:xfrm rot="10800000">
              <a:off x="2281032" y="1741442"/>
              <a:ext cx="357833" cy="582659"/>
            </a:xfrm>
            <a:prstGeom prst="curvedConnector2">
              <a:avLst/>
            </a:prstGeom>
            <a:ln w="28575">
              <a:tailEnd type="arrow"/>
            </a:ln>
          </p:spPr>
          <p:style>
            <a:lnRef idx="1">
              <a:schemeClr val="dk1"/>
            </a:lnRef>
            <a:fillRef idx="0">
              <a:schemeClr val="dk1"/>
            </a:fillRef>
            <a:effectRef idx="0">
              <a:schemeClr val="dk1"/>
            </a:effectRef>
            <a:fontRef idx="minor">
              <a:schemeClr val="tx1"/>
            </a:fontRef>
          </p:style>
        </p:cxnSp>
        <p:cxnSp>
          <p:nvCxnSpPr>
            <p:cNvPr id="9" name="Curved Connector 5"/>
            <p:cNvCxnSpPr>
              <a:stCxn id="5" idx="6"/>
              <a:endCxn id="6" idx="7"/>
            </p:cNvCxnSpPr>
            <p:nvPr/>
          </p:nvCxnSpPr>
          <p:spPr>
            <a:xfrm>
              <a:off x="2334064" y="1714500"/>
              <a:ext cx="357833" cy="582659"/>
            </a:xfrm>
            <a:prstGeom prst="curvedConnector2">
              <a:avLst/>
            </a:prstGeom>
            <a:ln w="28575">
              <a:tailEnd type="arrow"/>
            </a:ln>
          </p:spPr>
          <p:style>
            <a:lnRef idx="1">
              <a:schemeClr val="dk1"/>
            </a:lnRef>
            <a:fillRef idx="0">
              <a:schemeClr val="dk1"/>
            </a:fillRef>
            <a:effectRef idx="0">
              <a:schemeClr val="dk1"/>
            </a:effectRef>
            <a:fontRef idx="minor">
              <a:schemeClr val="tx1"/>
            </a:fontRef>
          </p:style>
        </p:cxnSp>
        <p:cxnSp>
          <p:nvCxnSpPr>
            <p:cNvPr id="10" name="Curved Connector 6"/>
            <p:cNvCxnSpPr>
              <a:stCxn id="6" idx="7"/>
              <a:endCxn id="7" idx="2"/>
            </p:cNvCxnSpPr>
            <p:nvPr/>
          </p:nvCxnSpPr>
          <p:spPr>
            <a:xfrm rot="5400000" flipH="1" flipV="1">
              <a:off x="2609685" y="1796713"/>
              <a:ext cx="582659" cy="418235"/>
            </a:xfrm>
            <a:prstGeom prst="curvedConnector2">
              <a:avLst/>
            </a:prstGeom>
            <a:ln w="28575">
              <a:tailEnd type="arrow"/>
            </a:ln>
          </p:spPr>
          <p:style>
            <a:lnRef idx="1">
              <a:schemeClr val="dk1"/>
            </a:lnRef>
            <a:fillRef idx="0">
              <a:schemeClr val="dk1"/>
            </a:fillRef>
            <a:effectRef idx="0">
              <a:schemeClr val="dk1"/>
            </a:effectRef>
            <a:fontRef idx="minor">
              <a:schemeClr val="tx1"/>
            </a:fontRef>
          </p:style>
        </p:cxnSp>
        <p:cxnSp>
          <p:nvCxnSpPr>
            <p:cNvPr id="11" name="Curved Connector 7"/>
            <p:cNvCxnSpPr>
              <a:stCxn id="7" idx="5"/>
              <a:endCxn id="6" idx="6"/>
            </p:cNvCxnSpPr>
            <p:nvPr/>
          </p:nvCxnSpPr>
          <p:spPr>
            <a:xfrm rot="5400000">
              <a:off x="2640752" y="1801686"/>
              <a:ext cx="582659" cy="462169"/>
            </a:xfrm>
            <a:prstGeom prst="curvedConnector2">
              <a:avLst/>
            </a:prstGeom>
            <a:ln w="28575">
              <a:tailEnd type="arrow"/>
            </a:ln>
          </p:spPr>
          <p:style>
            <a:lnRef idx="1">
              <a:schemeClr val="dk1"/>
            </a:lnRef>
            <a:fillRef idx="0">
              <a:schemeClr val="dk1"/>
            </a:fillRef>
            <a:effectRef idx="0">
              <a:schemeClr val="dk1"/>
            </a:effectRef>
            <a:fontRef idx="minor">
              <a:schemeClr val="tx1"/>
            </a:fontRef>
          </p:style>
        </p:cxnSp>
        <p:sp>
          <p:nvSpPr>
            <p:cNvPr id="12" name="Oval 8"/>
            <p:cNvSpPr/>
            <p:nvPr/>
          </p:nvSpPr>
          <p:spPr>
            <a:xfrm>
              <a:off x="3124200" y="1676400"/>
              <a:ext cx="62132"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 name="Oval 9"/>
            <p:cNvSpPr/>
            <p:nvPr/>
          </p:nvSpPr>
          <p:spPr>
            <a:xfrm>
              <a:off x="3491132" y="2286000"/>
              <a:ext cx="62132"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14" name="Curved Connector 10"/>
            <p:cNvCxnSpPr>
              <a:stCxn id="13" idx="2"/>
              <a:endCxn id="12" idx="3"/>
            </p:cNvCxnSpPr>
            <p:nvPr/>
          </p:nvCxnSpPr>
          <p:spPr>
            <a:xfrm rot="10800000">
              <a:off x="3133300" y="1741442"/>
              <a:ext cx="357833" cy="582659"/>
            </a:xfrm>
            <a:prstGeom prst="curvedConnector2">
              <a:avLst/>
            </a:prstGeom>
            <a:ln w="28575">
              <a:tailEnd type="arrow"/>
            </a:ln>
          </p:spPr>
          <p:style>
            <a:lnRef idx="1">
              <a:schemeClr val="dk1"/>
            </a:lnRef>
            <a:fillRef idx="0">
              <a:schemeClr val="dk1"/>
            </a:fillRef>
            <a:effectRef idx="0">
              <a:schemeClr val="dk1"/>
            </a:effectRef>
            <a:fontRef idx="minor">
              <a:schemeClr val="tx1"/>
            </a:fontRef>
          </p:style>
        </p:cxnSp>
        <p:cxnSp>
          <p:nvCxnSpPr>
            <p:cNvPr id="15" name="Curved Connector 11"/>
            <p:cNvCxnSpPr>
              <a:stCxn id="12" idx="6"/>
              <a:endCxn id="13" idx="7"/>
            </p:cNvCxnSpPr>
            <p:nvPr/>
          </p:nvCxnSpPr>
          <p:spPr>
            <a:xfrm>
              <a:off x="3186332" y="1714500"/>
              <a:ext cx="357833" cy="582659"/>
            </a:xfrm>
            <a:prstGeom prst="curvedConnector2">
              <a:avLst/>
            </a:prstGeom>
            <a:ln w="28575">
              <a:tailEnd type="arrow"/>
            </a:ln>
          </p:spPr>
          <p:style>
            <a:lnRef idx="1">
              <a:schemeClr val="dk1"/>
            </a:lnRef>
            <a:fillRef idx="0">
              <a:schemeClr val="dk1"/>
            </a:fillRef>
            <a:effectRef idx="0">
              <a:schemeClr val="dk1"/>
            </a:effectRef>
            <a:fontRef idx="minor">
              <a:schemeClr val="tx1"/>
            </a:fontRef>
          </p:style>
        </p:cxnSp>
        <p:sp>
          <p:nvSpPr>
            <p:cNvPr id="16" name="Oval 12"/>
            <p:cNvSpPr/>
            <p:nvPr/>
          </p:nvSpPr>
          <p:spPr>
            <a:xfrm>
              <a:off x="3971499" y="1676400"/>
              <a:ext cx="62132"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17" name="Curved Connector 13"/>
            <p:cNvCxnSpPr>
              <a:endCxn id="16" idx="2"/>
            </p:cNvCxnSpPr>
            <p:nvPr/>
          </p:nvCxnSpPr>
          <p:spPr>
            <a:xfrm rot="5400000" flipH="1" flipV="1">
              <a:off x="3471052" y="1796713"/>
              <a:ext cx="582659" cy="418235"/>
            </a:xfrm>
            <a:prstGeom prst="curvedConnector2">
              <a:avLst/>
            </a:prstGeom>
            <a:ln w="28575">
              <a:tailEnd type="arrow"/>
            </a:ln>
          </p:spPr>
          <p:style>
            <a:lnRef idx="1">
              <a:schemeClr val="dk1"/>
            </a:lnRef>
            <a:fillRef idx="0">
              <a:schemeClr val="dk1"/>
            </a:fillRef>
            <a:effectRef idx="0">
              <a:schemeClr val="dk1"/>
            </a:effectRef>
            <a:fontRef idx="minor">
              <a:schemeClr val="tx1"/>
            </a:fontRef>
          </p:style>
        </p:cxnSp>
        <p:cxnSp>
          <p:nvCxnSpPr>
            <p:cNvPr id="18" name="Curved Connector 14"/>
            <p:cNvCxnSpPr>
              <a:stCxn id="16" idx="5"/>
            </p:cNvCxnSpPr>
            <p:nvPr/>
          </p:nvCxnSpPr>
          <p:spPr>
            <a:xfrm rot="5400000">
              <a:off x="3502119" y="1801686"/>
              <a:ext cx="582659" cy="462169"/>
            </a:xfrm>
            <a:prstGeom prst="curvedConnector2">
              <a:avLst/>
            </a:prstGeom>
            <a:ln w="28575">
              <a:tailEnd type="arrow"/>
            </a:ln>
          </p:spPr>
          <p:style>
            <a:lnRef idx="1">
              <a:schemeClr val="dk1"/>
            </a:lnRef>
            <a:fillRef idx="0">
              <a:schemeClr val="dk1"/>
            </a:fillRef>
            <a:effectRef idx="0">
              <a:schemeClr val="dk1"/>
            </a:effectRef>
            <a:fontRef idx="minor">
              <a:schemeClr val="tx1"/>
            </a:fontRef>
          </p:style>
        </p:cxnSp>
        <p:sp>
          <p:nvSpPr>
            <p:cNvPr id="19" name="Oval 15"/>
            <p:cNvSpPr/>
            <p:nvPr/>
          </p:nvSpPr>
          <p:spPr>
            <a:xfrm>
              <a:off x="3985567" y="1676400"/>
              <a:ext cx="62132"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0" name="TextBox 19"/>
            <p:cNvSpPr txBox="1"/>
            <p:nvPr/>
          </p:nvSpPr>
          <p:spPr>
            <a:xfrm>
              <a:off x="2520461" y="2319996"/>
              <a:ext cx="409135" cy="369332"/>
            </a:xfrm>
            <a:prstGeom prst="rect">
              <a:avLst/>
            </a:prstGeom>
            <a:noFill/>
          </p:spPr>
          <p:txBody>
            <a:bodyPr wrap="square" rtlCol="0">
              <a:spAutoFit/>
            </a:bodyPr>
            <a:lstStyle/>
            <a:p>
              <a:r>
                <a:rPr lang="en-US" b="1" dirty="0" smtClean="0"/>
                <a:t>C</a:t>
              </a:r>
              <a:endParaRPr lang="en-US" b="1" dirty="0"/>
            </a:p>
          </p:txBody>
        </p:sp>
        <p:sp>
          <p:nvSpPr>
            <p:cNvPr id="21" name="TextBox 20"/>
            <p:cNvSpPr txBox="1"/>
            <p:nvPr/>
          </p:nvSpPr>
          <p:spPr>
            <a:xfrm>
              <a:off x="3386797" y="2328204"/>
              <a:ext cx="409135" cy="369332"/>
            </a:xfrm>
            <a:prstGeom prst="rect">
              <a:avLst/>
            </a:prstGeom>
            <a:noFill/>
          </p:spPr>
          <p:txBody>
            <a:bodyPr wrap="square" rtlCol="0">
              <a:spAutoFit/>
            </a:bodyPr>
            <a:lstStyle/>
            <a:p>
              <a:r>
                <a:rPr lang="en-US" b="1" dirty="0" smtClean="0"/>
                <a:t>C</a:t>
              </a:r>
              <a:endParaRPr lang="en-US" b="1" dirty="0"/>
            </a:p>
          </p:txBody>
        </p:sp>
        <p:sp>
          <p:nvSpPr>
            <p:cNvPr id="22" name="TextBox 21"/>
            <p:cNvSpPr txBox="1"/>
            <p:nvPr/>
          </p:nvSpPr>
          <p:spPr>
            <a:xfrm>
              <a:off x="2105464" y="1371600"/>
              <a:ext cx="409135" cy="369332"/>
            </a:xfrm>
            <a:prstGeom prst="rect">
              <a:avLst/>
            </a:prstGeom>
            <a:noFill/>
          </p:spPr>
          <p:txBody>
            <a:bodyPr wrap="square" rtlCol="0">
              <a:spAutoFit/>
            </a:bodyPr>
            <a:lstStyle/>
            <a:p>
              <a:r>
                <a:rPr lang="en-US" b="1" dirty="0"/>
                <a:t>P</a:t>
              </a:r>
            </a:p>
          </p:txBody>
        </p:sp>
        <p:sp>
          <p:nvSpPr>
            <p:cNvPr id="23" name="TextBox 22"/>
            <p:cNvSpPr txBox="1"/>
            <p:nvPr/>
          </p:nvSpPr>
          <p:spPr>
            <a:xfrm>
              <a:off x="2991729" y="1371600"/>
              <a:ext cx="409135" cy="369332"/>
            </a:xfrm>
            <a:prstGeom prst="rect">
              <a:avLst/>
            </a:prstGeom>
            <a:noFill/>
          </p:spPr>
          <p:txBody>
            <a:bodyPr wrap="square" rtlCol="0">
              <a:spAutoFit/>
            </a:bodyPr>
            <a:lstStyle/>
            <a:p>
              <a:r>
                <a:rPr lang="en-US" b="1" dirty="0"/>
                <a:t>P</a:t>
              </a:r>
            </a:p>
          </p:txBody>
        </p:sp>
        <p:sp>
          <p:nvSpPr>
            <p:cNvPr id="24" name="TextBox 23"/>
            <p:cNvSpPr txBox="1"/>
            <p:nvPr/>
          </p:nvSpPr>
          <p:spPr>
            <a:xfrm>
              <a:off x="3892061" y="1371600"/>
              <a:ext cx="409135" cy="369332"/>
            </a:xfrm>
            <a:prstGeom prst="rect">
              <a:avLst/>
            </a:prstGeom>
            <a:noFill/>
          </p:spPr>
          <p:txBody>
            <a:bodyPr wrap="square" rtlCol="0">
              <a:spAutoFit/>
            </a:bodyPr>
            <a:lstStyle/>
            <a:p>
              <a:r>
                <a:rPr lang="en-US" b="1" dirty="0"/>
                <a:t>P</a:t>
              </a:r>
            </a:p>
          </p:txBody>
        </p:sp>
        <p:sp>
          <p:nvSpPr>
            <p:cNvPr id="25" name="TextBox 24"/>
            <p:cNvSpPr txBox="1"/>
            <p:nvPr/>
          </p:nvSpPr>
          <p:spPr>
            <a:xfrm>
              <a:off x="1696329" y="1724464"/>
              <a:ext cx="409135" cy="369332"/>
            </a:xfrm>
            <a:prstGeom prst="rect">
              <a:avLst/>
            </a:prstGeom>
            <a:noFill/>
          </p:spPr>
          <p:txBody>
            <a:bodyPr wrap="square" rtlCol="0">
              <a:spAutoFit/>
            </a:bodyPr>
            <a:lstStyle/>
            <a:p>
              <a:r>
                <a:rPr lang="en-US" b="1" dirty="0" smtClean="0">
                  <a:solidFill>
                    <a:srgbClr val="00B050"/>
                  </a:solidFill>
                </a:rPr>
                <a:t>L</a:t>
              </a:r>
              <a:endParaRPr lang="en-US" b="1" dirty="0">
                <a:solidFill>
                  <a:srgbClr val="00B050"/>
                </a:solidFill>
              </a:endParaRPr>
            </a:p>
          </p:txBody>
        </p:sp>
        <p:sp>
          <p:nvSpPr>
            <p:cNvPr id="26" name="TextBox 25"/>
            <p:cNvSpPr txBox="1"/>
            <p:nvPr/>
          </p:nvSpPr>
          <p:spPr>
            <a:xfrm>
              <a:off x="4301196" y="1718604"/>
              <a:ext cx="409135" cy="369332"/>
            </a:xfrm>
            <a:prstGeom prst="rect">
              <a:avLst/>
            </a:prstGeom>
            <a:noFill/>
          </p:spPr>
          <p:txBody>
            <a:bodyPr wrap="square" rtlCol="0">
              <a:spAutoFit/>
            </a:bodyPr>
            <a:lstStyle/>
            <a:p>
              <a:r>
                <a:rPr lang="en-US" b="1" dirty="0" smtClean="0">
                  <a:solidFill>
                    <a:srgbClr val="00B050"/>
                  </a:solidFill>
                </a:rPr>
                <a:t>L</a:t>
              </a:r>
              <a:endParaRPr lang="en-US" b="1" dirty="0">
                <a:solidFill>
                  <a:srgbClr val="00B050"/>
                </a:solidFill>
              </a:endParaRPr>
            </a:p>
          </p:txBody>
        </p:sp>
        <p:sp>
          <p:nvSpPr>
            <p:cNvPr id="27" name="Oval 29"/>
            <p:cNvSpPr/>
            <p:nvPr/>
          </p:nvSpPr>
          <p:spPr>
            <a:xfrm>
              <a:off x="1794803" y="2280140"/>
              <a:ext cx="62132"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8" name="TextBox 27"/>
            <p:cNvSpPr txBox="1"/>
            <p:nvPr/>
          </p:nvSpPr>
          <p:spPr>
            <a:xfrm>
              <a:off x="1676400" y="2314136"/>
              <a:ext cx="409135" cy="369332"/>
            </a:xfrm>
            <a:prstGeom prst="rect">
              <a:avLst/>
            </a:prstGeom>
            <a:noFill/>
          </p:spPr>
          <p:txBody>
            <a:bodyPr wrap="square" rtlCol="0">
              <a:spAutoFit/>
            </a:bodyPr>
            <a:lstStyle/>
            <a:p>
              <a:r>
                <a:rPr lang="en-US" b="1" dirty="0" smtClean="0"/>
                <a:t>C</a:t>
              </a:r>
              <a:endParaRPr lang="en-US" b="1" dirty="0"/>
            </a:p>
          </p:txBody>
        </p:sp>
        <p:cxnSp>
          <p:nvCxnSpPr>
            <p:cNvPr id="29" name="Curved Connector 31"/>
            <p:cNvCxnSpPr/>
            <p:nvPr/>
          </p:nvCxnSpPr>
          <p:spPr>
            <a:xfrm rot="5400000" flipH="1" flipV="1">
              <a:off x="1760656" y="1789148"/>
              <a:ext cx="582659" cy="418235"/>
            </a:xfrm>
            <a:prstGeom prst="curvedConnector2">
              <a:avLst/>
            </a:prstGeom>
            <a:ln w="28575">
              <a:tailEnd type="arrow"/>
            </a:ln>
          </p:spPr>
          <p:style>
            <a:lnRef idx="1">
              <a:schemeClr val="dk1"/>
            </a:lnRef>
            <a:fillRef idx="0">
              <a:schemeClr val="dk1"/>
            </a:fillRef>
            <a:effectRef idx="0">
              <a:schemeClr val="dk1"/>
            </a:effectRef>
            <a:fontRef idx="minor">
              <a:schemeClr val="tx1"/>
            </a:fontRef>
          </p:style>
        </p:cxnSp>
        <p:cxnSp>
          <p:nvCxnSpPr>
            <p:cNvPr id="30" name="Curved Connector 32"/>
            <p:cNvCxnSpPr/>
            <p:nvPr/>
          </p:nvCxnSpPr>
          <p:spPr>
            <a:xfrm rot="5400000">
              <a:off x="1735451" y="1794121"/>
              <a:ext cx="582659" cy="462169"/>
            </a:xfrm>
            <a:prstGeom prst="curvedConnector2">
              <a:avLst/>
            </a:prstGeom>
            <a:ln w="28575">
              <a:tailEnd type="arrow"/>
            </a:ln>
          </p:spPr>
          <p:style>
            <a:lnRef idx="1">
              <a:schemeClr val="dk1"/>
            </a:lnRef>
            <a:fillRef idx="0">
              <a:schemeClr val="dk1"/>
            </a:fillRef>
            <a:effectRef idx="0">
              <a:schemeClr val="dk1"/>
            </a:effectRef>
            <a:fontRef idx="minor">
              <a:schemeClr val="tx1"/>
            </a:fontRef>
          </p:style>
        </p:cxnSp>
        <p:sp>
          <p:nvSpPr>
            <p:cNvPr id="31" name="Oval 34"/>
            <p:cNvSpPr/>
            <p:nvPr/>
          </p:nvSpPr>
          <p:spPr>
            <a:xfrm>
              <a:off x="4391464" y="2286000"/>
              <a:ext cx="62132"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2" name="TextBox 31"/>
            <p:cNvSpPr txBox="1"/>
            <p:nvPr/>
          </p:nvSpPr>
          <p:spPr>
            <a:xfrm>
              <a:off x="4287129" y="2328204"/>
              <a:ext cx="409135" cy="369332"/>
            </a:xfrm>
            <a:prstGeom prst="rect">
              <a:avLst/>
            </a:prstGeom>
            <a:noFill/>
          </p:spPr>
          <p:txBody>
            <a:bodyPr wrap="square" rtlCol="0">
              <a:spAutoFit/>
            </a:bodyPr>
            <a:lstStyle/>
            <a:p>
              <a:r>
                <a:rPr lang="en-US" b="1" dirty="0" smtClean="0"/>
                <a:t>C</a:t>
              </a:r>
              <a:endParaRPr lang="en-US" b="1" dirty="0"/>
            </a:p>
          </p:txBody>
        </p:sp>
        <p:cxnSp>
          <p:nvCxnSpPr>
            <p:cNvPr id="33" name="Curved Connector 36"/>
            <p:cNvCxnSpPr/>
            <p:nvPr/>
          </p:nvCxnSpPr>
          <p:spPr>
            <a:xfrm rot="10800000">
              <a:off x="4056799" y="1733878"/>
              <a:ext cx="357833" cy="582659"/>
            </a:xfrm>
            <a:prstGeom prst="curvedConnector2">
              <a:avLst/>
            </a:prstGeom>
            <a:ln w="28575">
              <a:tailEnd type="arrow"/>
            </a:ln>
          </p:spPr>
          <p:style>
            <a:lnRef idx="1">
              <a:schemeClr val="dk1"/>
            </a:lnRef>
            <a:fillRef idx="0">
              <a:schemeClr val="dk1"/>
            </a:fillRef>
            <a:effectRef idx="0">
              <a:schemeClr val="dk1"/>
            </a:effectRef>
            <a:fontRef idx="minor">
              <a:schemeClr val="tx1"/>
            </a:fontRef>
          </p:style>
        </p:cxnSp>
        <p:cxnSp>
          <p:nvCxnSpPr>
            <p:cNvPr id="34" name="Curved Connector 37"/>
            <p:cNvCxnSpPr/>
            <p:nvPr/>
          </p:nvCxnSpPr>
          <p:spPr>
            <a:xfrm>
              <a:off x="4067627" y="1706936"/>
              <a:ext cx="357833" cy="582659"/>
            </a:xfrm>
            <a:prstGeom prst="curvedConnector2">
              <a:avLst/>
            </a:prstGeom>
            <a:ln w="28575">
              <a:tailEnd type="arrow"/>
            </a:ln>
          </p:spPr>
          <p:style>
            <a:lnRef idx="1">
              <a:schemeClr val="dk1"/>
            </a:lnRef>
            <a:fillRef idx="0">
              <a:schemeClr val="dk1"/>
            </a:fillRef>
            <a:effectRef idx="0">
              <a:schemeClr val="dk1"/>
            </a:effectRef>
            <a:fontRef idx="minor">
              <a:schemeClr val="tx1"/>
            </a:fontRef>
          </p:style>
        </p:cxnSp>
        <p:sp>
          <p:nvSpPr>
            <p:cNvPr id="35" name="Oval 38"/>
            <p:cNvSpPr/>
            <p:nvPr/>
          </p:nvSpPr>
          <p:spPr>
            <a:xfrm>
              <a:off x="5362136" y="1676400"/>
              <a:ext cx="62132" cy="76200"/>
            </a:xfrm>
            <a:prstGeom prst="ellipse">
              <a:avLst/>
            </a:prstGeom>
            <a:ln w="19050">
              <a:solidFill>
                <a:schemeClr val="tx1"/>
              </a:solidFill>
              <a:headEnd w="lg" len="lg"/>
              <a:tailEnd type="arrow" w="lg" len="lg"/>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 name="Oval 39"/>
            <p:cNvSpPr/>
            <p:nvPr/>
          </p:nvSpPr>
          <p:spPr>
            <a:xfrm>
              <a:off x="6200336" y="1676400"/>
              <a:ext cx="62132" cy="76200"/>
            </a:xfrm>
            <a:prstGeom prst="ellipse">
              <a:avLst/>
            </a:prstGeom>
            <a:ln w="19050">
              <a:solidFill>
                <a:schemeClr val="tx1"/>
              </a:solidFill>
              <a:headEnd w="lg" len="lg"/>
              <a:tailEnd type="arrow" w="lg" len="lg"/>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 name="Oval 40"/>
            <p:cNvSpPr/>
            <p:nvPr/>
          </p:nvSpPr>
          <p:spPr>
            <a:xfrm>
              <a:off x="6214404" y="1676400"/>
              <a:ext cx="62132" cy="76200"/>
            </a:xfrm>
            <a:prstGeom prst="ellipse">
              <a:avLst/>
            </a:prstGeom>
            <a:ln w="19050">
              <a:solidFill>
                <a:schemeClr val="tx1"/>
              </a:solidFill>
              <a:headEnd w="lg" len="lg"/>
              <a:tailEnd type="arrow" w="lg" len="lg"/>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 name="Oval 41"/>
            <p:cNvSpPr/>
            <p:nvPr/>
          </p:nvSpPr>
          <p:spPr>
            <a:xfrm>
              <a:off x="7053495" y="1676400"/>
              <a:ext cx="62132" cy="76200"/>
            </a:xfrm>
            <a:prstGeom prst="ellipse">
              <a:avLst/>
            </a:prstGeom>
            <a:ln w="19050">
              <a:solidFill>
                <a:schemeClr val="tx1"/>
              </a:solidFill>
              <a:headEnd w="lg" len="lg"/>
              <a:tailEnd type="arrow" w="lg" len="lg"/>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9" name="Oval 42"/>
            <p:cNvSpPr/>
            <p:nvPr/>
          </p:nvSpPr>
          <p:spPr>
            <a:xfrm>
              <a:off x="7067563" y="1676400"/>
              <a:ext cx="62132" cy="76200"/>
            </a:xfrm>
            <a:prstGeom prst="ellipse">
              <a:avLst/>
            </a:prstGeom>
            <a:ln w="19050">
              <a:solidFill>
                <a:schemeClr val="tx1"/>
              </a:solidFill>
              <a:headEnd w="lg" len="lg"/>
              <a:tailEnd type="arrow" w="lg" len="lg"/>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0" name="TextBox 39"/>
            <p:cNvSpPr txBox="1"/>
            <p:nvPr/>
          </p:nvSpPr>
          <p:spPr>
            <a:xfrm>
              <a:off x="5195668" y="1371600"/>
              <a:ext cx="409135" cy="369332"/>
            </a:xfrm>
            <a:prstGeom prst="rect">
              <a:avLst/>
            </a:prstGeom>
            <a:noFill/>
          </p:spPr>
          <p:txBody>
            <a:bodyPr wrap="square" rtlCol="0">
              <a:spAutoFit/>
            </a:bodyPr>
            <a:lstStyle/>
            <a:p>
              <a:r>
                <a:rPr lang="en-US" b="1" dirty="0"/>
                <a:t>P</a:t>
              </a:r>
            </a:p>
          </p:txBody>
        </p:sp>
        <p:sp>
          <p:nvSpPr>
            <p:cNvPr id="41" name="TextBox 40"/>
            <p:cNvSpPr txBox="1"/>
            <p:nvPr/>
          </p:nvSpPr>
          <p:spPr>
            <a:xfrm>
              <a:off x="6081933" y="1371600"/>
              <a:ext cx="409135" cy="369332"/>
            </a:xfrm>
            <a:prstGeom prst="rect">
              <a:avLst/>
            </a:prstGeom>
            <a:noFill/>
          </p:spPr>
          <p:txBody>
            <a:bodyPr wrap="square" rtlCol="0">
              <a:spAutoFit/>
            </a:bodyPr>
            <a:lstStyle/>
            <a:p>
              <a:r>
                <a:rPr lang="en-US" b="1" dirty="0"/>
                <a:t>P</a:t>
              </a:r>
            </a:p>
          </p:txBody>
        </p:sp>
        <p:sp>
          <p:nvSpPr>
            <p:cNvPr id="42" name="TextBox 41"/>
            <p:cNvSpPr txBox="1"/>
            <p:nvPr/>
          </p:nvSpPr>
          <p:spPr>
            <a:xfrm>
              <a:off x="6974057" y="1383268"/>
              <a:ext cx="409135" cy="369332"/>
            </a:xfrm>
            <a:prstGeom prst="rect">
              <a:avLst/>
            </a:prstGeom>
            <a:noFill/>
          </p:spPr>
          <p:txBody>
            <a:bodyPr wrap="square" rtlCol="0">
              <a:spAutoFit/>
            </a:bodyPr>
            <a:lstStyle/>
            <a:p>
              <a:r>
                <a:rPr lang="en-US" b="1" dirty="0"/>
                <a:t>P</a:t>
              </a:r>
            </a:p>
          </p:txBody>
        </p:sp>
        <p:sp>
          <p:nvSpPr>
            <p:cNvPr id="43" name="Oval 46"/>
            <p:cNvSpPr/>
            <p:nvPr/>
          </p:nvSpPr>
          <p:spPr>
            <a:xfrm>
              <a:off x="5590736" y="2286000"/>
              <a:ext cx="62132" cy="76200"/>
            </a:xfrm>
            <a:prstGeom prst="ellipse">
              <a:avLst/>
            </a:prstGeom>
            <a:ln w="19050">
              <a:solidFill>
                <a:schemeClr val="tx1"/>
              </a:solidFill>
              <a:headEnd w="lg" len="lg"/>
              <a:tailEnd type="arrow" w="lg" len="lg"/>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4" name="TextBox 43"/>
            <p:cNvSpPr txBox="1"/>
            <p:nvPr/>
          </p:nvSpPr>
          <p:spPr>
            <a:xfrm>
              <a:off x="5458265" y="2300068"/>
              <a:ext cx="409135" cy="369332"/>
            </a:xfrm>
            <a:prstGeom prst="rect">
              <a:avLst/>
            </a:prstGeom>
            <a:noFill/>
          </p:spPr>
          <p:txBody>
            <a:bodyPr wrap="square" rtlCol="0">
              <a:spAutoFit/>
            </a:bodyPr>
            <a:lstStyle/>
            <a:p>
              <a:r>
                <a:rPr lang="en-US" b="1" dirty="0" smtClean="0"/>
                <a:t>C</a:t>
              </a:r>
              <a:endParaRPr lang="en-US" b="1" dirty="0"/>
            </a:p>
          </p:txBody>
        </p:sp>
        <p:sp>
          <p:nvSpPr>
            <p:cNvPr id="45" name="Oval 48"/>
            <p:cNvSpPr/>
            <p:nvPr/>
          </p:nvSpPr>
          <p:spPr>
            <a:xfrm>
              <a:off x="6809936" y="2286000"/>
              <a:ext cx="62132" cy="76200"/>
            </a:xfrm>
            <a:prstGeom prst="ellipse">
              <a:avLst/>
            </a:prstGeom>
            <a:ln w="19050">
              <a:solidFill>
                <a:schemeClr val="tx1"/>
              </a:solidFill>
              <a:headEnd w="lg" len="lg"/>
              <a:tailEnd type="arrow" w="lg" len="lg"/>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6" name="TextBox 45"/>
            <p:cNvSpPr txBox="1"/>
            <p:nvPr/>
          </p:nvSpPr>
          <p:spPr>
            <a:xfrm>
              <a:off x="6677465" y="2303528"/>
              <a:ext cx="409135" cy="369332"/>
            </a:xfrm>
            <a:prstGeom prst="rect">
              <a:avLst/>
            </a:prstGeom>
            <a:noFill/>
          </p:spPr>
          <p:txBody>
            <a:bodyPr wrap="square" rtlCol="0">
              <a:spAutoFit/>
            </a:bodyPr>
            <a:lstStyle/>
            <a:p>
              <a:r>
                <a:rPr lang="en-US" b="1" dirty="0" smtClean="0"/>
                <a:t>C</a:t>
              </a:r>
              <a:endParaRPr lang="en-US" b="1" dirty="0"/>
            </a:p>
          </p:txBody>
        </p:sp>
        <p:cxnSp>
          <p:nvCxnSpPr>
            <p:cNvPr id="47" name="Curved Connector 67"/>
            <p:cNvCxnSpPr>
              <a:stCxn id="35" idx="3"/>
            </p:cNvCxnSpPr>
            <p:nvPr/>
          </p:nvCxnSpPr>
          <p:spPr>
            <a:xfrm rot="16200000" flipH="1">
              <a:off x="5189656" y="1923019"/>
              <a:ext cx="582659" cy="219501"/>
            </a:xfrm>
            <a:prstGeom prst="curvedConnector3">
              <a:avLst>
                <a:gd name="adj1" fmla="val 62072"/>
              </a:avLst>
            </a:prstGeom>
            <a:ln w="19050">
              <a:solidFill>
                <a:schemeClr val="tx1"/>
              </a:solidFill>
              <a:headEnd w="lg" len="lg"/>
              <a:tailEnd type="arrow" w="lg" len="lg"/>
            </a:ln>
          </p:spPr>
          <p:style>
            <a:lnRef idx="1">
              <a:schemeClr val="accent1"/>
            </a:lnRef>
            <a:fillRef idx="0">
              <a:schemeClr val="accent1"/>
            </a:fillRef>
            <a:effectRef idx="0">
              <a:schemeClr val="accent1"/>
            </a:effectRef>
            <a:fontRef idx="minor">
              <a:schemeClr val="tx1"/>
            </a:fontRef>
          </p:style>
        </p:cxnSp>
        <p:cxnSp>
          <p:nvCxnSpPr>
            <p:cNvPr id="48" name="Curved Connector 72"/>
            <p:cNvCxnSpPr>
              <a:stCxn id="44" idx="0"/>
              <a:endCxn id="40" idx="2"/>
            </p:cNvCxnSpPr>
            <p:nvPr/>
          </p:nvCxnSpPr>
          <p:spPr>
            <a:xfrm rot="16200000" flipV="1">
              <a:off x="5251967" y="1889201"/>
              <a:ext cx="559136" cy="262597"/>
            </a:xfrm>
            <a:prstGeom prst="curvedConnector3">
              <a:avLst/>
            </a:prstGeom>
            <a:ln w="19050">
              <a:solidFill>
                <a:schemeClr val="tx1"/>
              </a:solidFill>
              <a:headEnd w="lg" len="lg"/>
              <a:tailEnd type="arrow" w="lg" len="lg"/>
            </a:ln>
          </p:spPr>
          <p:style>
            <a:lnRef idx="1">
              <a:schemeClr val="accent1"/>
            </a:lnRef>
            <a:fillRef idx="0">
              <a:schemeClr val="accent1"/>
            </a:fillRef>
            <a:effectRef idx="0">
              <a:schemeClr val="accent1"/>
            </a:effectRef>
            <a:fontRef idx="minor">
              <a:schemeClr val="tx1"/>
            </a:fontRef>
          </p:style>
        </p:cxnSp>
        <p:cxnSp>
          <p:nvCxnSpPr>
            <p:cNvPr id="49" name="Curved Connector 74"/>
            <p:cNvCxnSpPr>
              <a:stCxn id="44" idx="0"/>
            </p:cNvCxnSpPr>
            <p:nvPr/>
          </p:nvCxnSpPr>
          <p:spPr>
            <a:xfrm rot="5400000" flipH="1" flipV="1">
              <a:off x="5642582" y="1742315"/>
              <a:ext cx="578004" cy="537503"/>
            </a:xfrm>
            <a:prstGeom prst="curvedConnector3">
              <a:avLst>
                <a:gd name="adj1" fmla="val 67037"/>
              </a:avLst>
            </a:prstGeom>
            <a:ln w="19050">
              <a:solidFill>
                <a:schemeClr val="tx1"/>
              </a:solidFill>
              <a:headEnd w="lg" len="lg"/>
              <a:tailEnd type="arrow" w="lg" len="lg"/>
            </a:ln>
          </p:spPr>
          <p:style>
            <a:lnRef idx="1">
              <a:schemeClr val="accent1"/>
            </a:lnRef>
            <a:fillRef idx="0">
              <a:schemeClr val="accent1"/>
            </a:fillRef>
            <a:effectRef idx="0">
              <a:schemeClr val="accent1"/>
            </a:effectRef>
            <a:fontRef idx="minor">
              <a:schemeClr val="tx1"/>
            </a:fontRef>
          </p:style>
        </p:cxnSp>
        <p:cxnSp>
          <p:nvCxnSpPr>
            <p:cNvPr id="50" name="Curved Connector 77"/>
            <p:cNvCxnSpPr>
              <a:stCxn id="41" idx="2"/>
              <a:endCxn id="44" idx="0"/>
            </p:cNvCxnSpPr>
            <p:nvPr/>
          </p:nvCxnSpPr>
          <p:spPr>
            <a:xfrm rot="5400000">
              <a:off x="5695099" y="1708666"/>
              <a:ext cx="559136" cy="623668"/>
            </a:xfrm>
            <a:prstGeom prst="curvedConnector3">
              <a:avLst/>
            </a:prstGeom>
            <a:ln w="19050">
              <a:solidFill>
                <a:schemeClr val="tx1"/>
              </a:solidFill>
              <a:headEnd w="lg" len="lg"/>
              <a:tailEnd type="arrow" w="lg" len="lg"/>
            </a:ln>
          </p:spPr>
          <p:style>
            <a:lnRef idx="1">
              <a:schemeClr val="accent1"/>
            </a:lnRef>
            <a:fillRef idx="0">
              <a:schemeClr val="accent1"/>
            </a:fillRef>
            <a:effectRef idx="0">
              <a:schemeClr val="accent1"/>
            </a:effectRef>
            <a:fontRef idx="minor">
              <a:schemeClr val="tx1"/>
            </a:fontRef>
          </p:style>
        </p:cxnSp>
        <p:cxnSp>
          <p:nvCxnSpPr>
            <p:cNvPr id="51" name="Curved Connector 79"/>
            <p:cNvCxnSpPr>
              <a:stCxn id="44" idx="0"/>
              <a:endCxn id="38" idx="3"/>
            </p:cNvCxnSpPr>
            <p:nvPr/>
          </p:nvCxnSpPr>
          <p:spPr>
            <a:xfrm rot="5400000" flipH="1" flipV="1">
              <a:off x="6083400" y="1320875"/>
              <a:ext cx="558627" cy="1399761"/>
            </a:xfrm>
            <a:prstGeom prst="curvedConnector3">
              <a:avLst/>
            </a:prstGeom>
            <a:ln w="19050">
              <a:solidFill>
                <a:schemeClr val="tx1"/>
              </a:solidFill>
              <a:headEnd w="lg" len="lg"/>
              <a:tailEnd type="arrow" w="lg" len="lg"/>
            </a:ln>
          </p:spPr>
          <p:style>
            <a:lnRef idx="1">
              <a:schemeClr val="accent1"/>
            </a:lnRef>
            <a:fillRef idx="0">
              <a:schemeClr val="accent1"/>
            </a:fillRef>
            <a:effectRef idx="0">
              <a:schemeClr val="accent1"/>
            </a:effectRef>
            <a:fontRef idx="minor">
              <a:schemeClr val="tx1"/>
            </a:fontRef>
          </p:style>
        </p:cxnSp>
        <p:cxnSp>
          <p:nvCxnSpPr>
            <p:cNvPr id="52" name="Curved Connector 81"/>
            <p:cNvCxnSpPr>
              <a:stCxn id="38" idx="4"/>
              <a:endCxn id="43" idx="7"/>
            </p:cNvCxnSpPr>
            <p:nvPr/>
          </p:nvCxnSpPr>
          <p:spPr>
            <a:xfrm rot="5400000">
              <a:off x="6091886" y="1304483"/>
              <a:ext cx="544559" cy="1440792"/>
            </a:xfrm>
            <a:prstGeom prst="curvedConnector3">
              <a:avLst>
                <a:gd name="adj1" fmla="val 78417"/>
              </a:avLst>
            </a:prstGeom>
            <a:ln w="19050">
              <a:solidFill>
                <a:schemeClr val="tx1"/>
              </a:solidFill>
              <a:headEnd w="lg" len="lg"/>
              <a:tailEnd type="arrow" w="lg" len="lg"/>
            </a:ln>
          </p:spPr>
          <p:style>
            <a:lnRef idx="1">
              <a:schemeClr val="accent1"/>
            </a:lnRef>
            <a:fillRef idx="0">
              <a:schemeClr val="accent1"/>
            </a:fillRef>
            <a:effectRef idx="0">
              <a:schemeClr val="accent1"/>
            </a:effectRef>
            <a:fontRef idx="minor">
              <a:schemeClr val="tx1"/>
            </a:fontRef>
          </p:style>
        </p:cxnSp>
        <p:cxnSp>
          <p:nvCxnSpPr>
            <p:cNvPr id="53" name="Curved Connector 85"/>
            <p:cNvCxnSpPr>
              <a:stCxn id="40" idx="2"/>
              <a:endCxn id="45" idx="2"/>
            </p:cNvCxnSpPr>
            <p:nvPr/>
          </p:nvCxnSpPr>
          <p:spPr>
            <a:xfrm rot="16200000" flipH="1">
              <a:off x="5813502" y="1327666"/>
              <a:ext cx="583168" cy="1409700"/>
            </a:xfrm>
            <a:prstGeom prst="curvedConnector2">
              <a:avLst/>
            </a:prstGeom>
            <a:ln w="19050">
              <a:solidFill>
                <a:schemeClr val="tx1"/>
              </a:solidFill>
              <a:headEnd w="lg" len="lg"/>
              <a:tailEnd type="arrow" w="lg" len="lg"/>
            </a:ln>
          </p:spPr>
          <p:style>
            <a:lnRef idx="1">
              <a:schemeClr val="accent1"/>
            </a:lnRef>
            <a:fillRef idx="0">
              <a:schemeClr val="accent1"/>
            </a:fillRef>
            <a:effectRef idx="0">
              <a:schemeClr val="accent1"/>
            </a:effectRef>
            <a:fontRef idx="minor">
              <a:schemeClr val="tx1"/>
            </a:fontRef>
          </p:style>
        </p:cxnSp>
        <p:cxnSp>
          <p:nvCxnSpPr>
            <p:cNvPr id="54" name="Curved Connector 87"/>
            <p:cNvCxnSpPr/>
            <p:nvPr/>
          </p:nvCxnSpPr>
          <p:spPr>
            <a:xfrm rot="16200000" flipV="1">
              <a:off x="5862154" y="1227376"/>
              <a:ext cx="550928" cy="1488831"/>
            </a:xfrm>
            <a:prstGeom prst="curvedConnector3">
              <a:avLst>
                <a:gd name="adj1" fmla="val 32125"/>
              </a:avLst>
            </a:prstGeom>
            <a:ln w="19050">
              <a:solidFill>
                <a:schemeClr val="tx1"/>
              </a:solidFill>
              <a:headEnd w="lg" len="lg"/>
              <a:tailEnd type="arrow" w="lg" len="lg"/>
            </a:ln>
          </p:spPr>
          <p:style>
            <a:lnRef idx="1">
              <a:schemeClr val="accent1"/>
            </a:lnRef>
            <a:fillRef idx="0">
              <a:schemeClr val="accent1"/>
            </a:fillRef>
            <a:effectRef idx="0">
              <a:schemeClr val="accent1"/>
            </a:effectRef>
            <a:fontRef idx="minor">
              <a:schemeClr val="tx1"/>
            </a:fontRef>
          </p:style>
        </p:cxnSp>
        <p:cxnSp>
          <p:nvCxnSpPr>
            <p:cNvPr id="55" name="Curved Connector 92"/>
            <p:cNvCxnSpPr>
              <a:stCxn id="41" idx="2"/>
              <a:endCxn id="45" idx="0"/>
            </p:cNvCxnSpPr>
            <p:nvPr/>
          </p:nvCxnSpPr>
          <p:spPr>
            <a:xfrm rot="16200000" flipH="1">
              <a:off x="6291217" y="1736215"/>
              <a:ext cx="545068" cy="554501"/>
            </a:xfrm>
            <a:prstGeom prst="curvedConnector3">
              <a:avLst/>
            </a:prstGeom>
            <a:ln w="19050">
              <a:solidFill>
                <a:schemeClr val="tx1"/>
              </a:solidFill>
              <a:headEnd w="lg" len="lg"/>
              <a:tailEnd type="arrow" w="lg" len="lg"/>
            </a:ln>
          </p:spPr>
          <p:style>
            <a:lnRef idx="1">
              <a:schemeClr val="accent1"/>
            </a:lnRef>
            <a:fillRef idx="0">
              <a:schemeClr val="accent1"/>
            </a:fillRef>
            <a:effectRef idx="0">
              <a:schemeClr val="accent1"/>
            </a:effectRef>
            <a:fontRef idx="minor">
              <a:schemeClr val="tx1"/>
            </a:fontRef>
          </p:style>
        </p:cxnSp>
        <p:cxnSp>
          <p:nvCxnSpPr>
            <p:cNvPr id="56" name="Curved Connector 94"/>
            <p:cNvCxnSpPr>
              <a:stCxn id="46" idx="0"/>
              <a:endCxn id="37" idx="5"/>
            </p:cNvCxnSpPr>
            <p:nvPr/>
          </p:nvCxnSpPr>
          <p:spPr>
            <a:xfrm rot="16200000" flipV="1">
              <a:off x="6293692" y="1715187"/>
              <a:ext cx="562087" cy="614596"/>
            </a:xfrm>
            <a:prstGeom prst="curvedConnector3">
              <a:avLst>
                <a:gd name="adj1" fmla="val 80033"/>
              </a:avLst>
            </a:prstGeom>
            <a:ln w="19050">
              <a:solidFill>
                <a:schemeClr val="tx1"/>
              </a:solidFill>
              <a:headEnd w="lg" len="lg"/>
              <a:tailEnd type="arrow" w="lg" len="lg"/>
            </a:ln>
          </p:spPr>
          <p:style>
            <a:lnRef idx="1">
              <a:schemeClr val="accent1"/>
            </a:lnRef>
            <a:fillRef idx="0">
              <a:schemeClr val="accent1"/>
            </a:fillRef>
            <a:effectRef idx="0">
              <a:schemeClr val="accent1"/>
            </a:effectRef>
            <a:fontRef idx="minor">
              <a:schemeClr val="tx1"/>
            </a:fontRef>
          </p:style>
        </p:cxnSp>
        <p:cxnSp>
          <p:nvCxnSpPr>
            <p:cNvPr id="57" name="Curved Connector 96"/>
            <p:cNvCxnSpPr>
              <a:stCxn id="46" idx="0"/>
              <a:endCxn id="38" idx="4"/>
            </p:cNvCxnSpPr>
            <p:nvPr/>
          </p:nvCxnSpPr>
          <p:spPr>
            <a:xfrm rot="5400000" flipH="1" flipV="1">
              <a:off x="6707833" y="1926800"/>
              <a:ext cx="550928" cy="202528"/>
            </a:xfrm>
            <a:prstGeom prst="curvedConnector3">
              <a:avLst/>
            </a:prstGeom>
            <a:ln w="19050">
              <a:solidFill>
                <a:schemeClr val="tx1"/>
              </a:solidFill>
              <a:headEnd w="lg" len="lg"/>
              <a:tailEnd type="arrow" w="lg" len="lg"/>
            </a:ln>
          </p:spPr>
          <p:style>
            <a:lnRef idx="1">
              <a:schemeClr val="accent1"/>
            </a:lnRef>
            <a:fillRef idx="0">
              <a:schemeClr val="accent1"/>
            </a:fillRef>
            <a:effectRef idx="0">
              <a:schemeClr val="accent1"/>
            </a:effectRef>
            <a:fontRef idx="minor">
              <a:schemeClr val="tx1"/>
            </a:fontRef>
          </p:style>
        </p:cxnSp>
        <p:cxnSp>
          <p:nvCxnSpPr>
            <p:cNvPr id="58" name="Curved Connector 98"/>
            <p:cNvCxnSpPr>
              <a:stCxn id="39" idx="4"/>
              <a:endCxn id="46" idx="0"/>
            </p:cNvCxnSpPr>
            <p:nvPr/>
          </p:nvCxnSpPr>
          <p:spPr>
            <a:xfrm rot="5400000">
              <a:off x="6714867" y="1919766"/>
              <a:ext cx="550928" cy="216596"/>
            </a:xfrm>
            <a:prstGeom prst="curvedConnector3">
              <a:avLst>
                <a:gd name="adj1" fmla="val 85748"/>
              </a:avLst>
            </a:prstGeom>
            <a:ln w="19050">
              <a:solidFill>
                <a:schemeClr val="tx1"/>
              </a:solidFill>
              <a:headEnd w="lg" len="lg"/>
              <a:tailEnd type="arrow" w="lg" len="lg"/>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181601" y="1842868"/>
              <a:ext cx="409135" cy="369332"/>
            </a:xfrm>
            <a:prstGeom prst="rect">
              <a:avLst/>
            </a:prstGeom>
            <a:noFill/>
          </p:spPr>
          <p:txBody>
            <a:bodyPr wrap="square" rtlCol="0">
              <a:spAutoFit/>
            </a:bodyPr>
            <a:lstStyle/>
            <a:p>
              <a:r>
                <a:rPr lang="en-US" b="1" dirty="0" smtClean="0">
                  <a:solidFill>
                    <a:srgbClr val="00B050"/>
                  </a:solidFill>
                </a:rPr>
                <a:t>L</a:t>
              </a:r>
              <a:endParaRPr lang="en-US" b="1" dirty="0">
                <a:solidFill>
                  <a:srgbClr val="00B050"/>
                </a:solidFill>
              </a:endParaRPr>
            </a:p>
          </p:txBody>
        </p:sp>
        <p:sp>
          <p:nvSpPr>
            <p:cNvPr id="60" name="TextBox 59"/>
            <p:cNvSpPr txBox="1"/>
            <p:nvPr/>
          </p:nvSpPr>
          <p:spPr>
            <a:xfrm>
              <a:off x="7010400" y="1933136"/>
              <a:ext cx="409135" cy="369332"/>
            </a:xfrm>
            <a:prstGeom prst="rect">
              <a:avLst/>
            </a:prstGeom>
            <a:noFill/>
          </p:spPr>
          <p:txBody>
            <a:bodyPr wrap="square" rtlCol="0">
              <a:spAutoFit/>
            </a:bodyPr>
            <a:lstStyle/>
            <a:p>
              <a:r>
                <a:rPr lang="en-US" b="1" dirty="0" smtClean="0">
                  <a:solidFill>
                    <a:srgbClr val="00B050"/>
                  </a:solidFill>
                </a:rPr>
                <a:t>L</a:t>
              </a:r>
              <a:endParaRPr lang="en-US" b="1" dirty="0">
                <a:solidFill>
                  <a:srgbClr val="00B050"/>
                </a:solidFill>
              </a:endParaRPr>
            </a:p>
          </p:txBody>
        </p:sp>
      </p:grpSp>
    </p:spTree>
    <p:extLst>
      <p:ext uri="{BB962C8B-B14F-4D97-AF65-F5344CB8AC3E}">
        <p14:creationId xmlns:p14="http://schemas.microsoft.com/office/powerpoint/2010/main" val="26821455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sz="2000" dirty="0" smtClean="0"/>
              <a:t>Motivation and background</a:t>
            </a:r>
          </a:p>
          <a:p>
            <a:pPr>
              <a:spcBef>
                <a:spcPts val="3000"/>
              </a:spcBef>
            </a:pPr>
            <a:r>
              <a:rPr lang="en-US" sz="2000" dirty="0" smtClean="0">
                <a:solidFill>
                  <a:srgbClr val="FF0000"/>
                </a:solidFill>
              </a:rPr>
              <a:t>Semantics: what are we doing?</a:t>
            </a:r>
          </a:p>
          <a:p>
            <a:pPr>
              <a:spcBef>
                <a:spcPts val="3000"/>
              </a:spcBef>
            </a:pPr>
            <a:r>
              <a:rPr lang="en-US" sz="2000" dirty="0" smtClean="0"/>
              <a:t>Algorithms: how to do it?</a:t>
            </a:r>
            <a:endParaRPr lang="en-US" sz="2000" i="1" dirty="0"/>
          </a:p>
        </p:txBody>
      </p:sp>
      <p:sp>
        <p:nvSpPr>
          <p:cNvPr id="4" name="Slide Number Placeholder 3"/>
          <p:cNvSpPr>
            <a:spLocks noGrp="1"/>
          </p:cNvSpPr>
          <p:nvPr>
            <p:ph type="sldNum" sz="quarter" idx="12"/>
          </p:nvPr>
        </p:nvSpPr>
        <p:spPr/>
        <p:txBody>
          <a:bodyPr/>
          <a:lstStyle/>
          <a:p>
            <a:fld id="{32B29A66-CFD5-4F33-88E2-E7F8EEB50249}" type="slidenum">
              <a:rPr lang="en-US" altLang="en-US" smtClean="0"/>
              <a:pPr/>
              <a:t>16</a:t>
            </a:fld>
            <a:endParaRPr lang="en-US" altLang="en-US"/>
          </a:p>
        </p:txBody>
      </p:sp>
    </p:spTree>
    <p:extLst>
      <p:ext uri="{BB962C8B-B14F-4D97-AF65-F5344CB8AC3E}">
        <p14:creationId xmlns:p14="http://schemas.microsoft.com/office/powerpoint/2010/main" val="1548407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Windowed </a:t>
            </a:r>
            <a:r>
              <a:rPr lang="en-US" dirty="0"/>
              <a:t>S</a:t>
            </a:r>
            <a:r>
              <a:rPr lang="en-US" dirty="0" smtClean="0"/>
              <a:t>ubsequence Pattern</a:t>
            </a:r>
            <a:endParaRPr lang="en-US" dirty="0"/>
          </a:p>
        </p:txBody>
      </p:sp>
      <p:sp>
        <p:nvSpPr>
          <p:cNvPr id="3" name="Slide Number Placeholder 2"/>
          <p:cNvSpPr>
            <a:spLocks noGrp="1"/>
          </p:cNvSpPr>
          <p:nvPr>
            <p:ph type="sldNum" sz="quarter" idx="12"/>
          </p:nvPr>
        </p:nvSpPr>
        <p:spPr/>
        <p:txBody>
          <a:bodyPr/>
          <a:lstStyle/>
          <a:p>
            <a:fld id="{06D55AE4-D746-47AC-A306-4D0DD80C516F}" type="slidenum">
              <a:rPr lang="en-US" altLang="en-US" smtClean="0"/>
              <a:pPr/>
              <a:t>17</a:t>
            </a:fld>
            <a:endParaRPr lang="en-US" altLang="en-US"/>
          </a:p>
        </p:txBody>
      </p:sp>
      <p:sp>
        <p:nvSpPr>
          <p:cNvPr id="4" name="TextBox 3"/>
          <p:cNvSpPr txBox="1"/>
          <p:nvPr/>
        </p:nvSpPr>
        <p:spPr>
          <a:xfrm>
            <a:off x="762000" y="2057400"/>
            <a:ext cx="7010400" cy="523220"/>
          </a:xfrm>
          <a:prstGeom prst="rect">
            <a:avLst/>
          </a:prstGeom>
          <a:noFill/>
        </p:spPr>
        <p:txBody>
          <a:bodyPr wrap="square" rtlCol="0">
            <a:spAutoFit/>
          </a:bodyPr>
          <a:lstStyle/>
          <a:p>
            <a:r>
              <a:rPr lang="en-US" sz="2800" dirty="0" smtClean="0">
                <a:solidFill>
                  <a:srgbClr val="339966"/>
                </a:solidFill>
              </a:rPr>
              <a:t>. . . . . . d a t a </a:t>
            </a:r>
            <a:r>
              <a:rPr lang="en-US" sz="2800" dirty="0" err="1" smtClean="0">
                <a:solidFill>
                  <a:srgbClr val="339966"/>
                </a:solidFill>
              </a:rPr>
              <a:t>i</a:t>
            </a:r>
            <a:r>
              <a:rPr lang="en-US" sz="2800" dirty="0" smtClean="0">
                <a:solidFill>
                  <a:srgbClr val="339966"/>
                </a:solidFill>
              </a:rPr>
              <a:t> s e v e r y w h e r e . . . . . .</a:t>
            </a:r>
            <a:endParaRPr lang="en-US" sz="2800" dirty="0">
              <a:solidFill>
                <a:srgbClr val="339966"/>
              </a:solidFill>
            </a:endParaRPr>
          </a:p>
        </p:txBody>
      </p:sp>
      <p:sp>
        <p:nvSpPr>
          <p:cNvPr id="5" name="TextBox 4"/>
          <p:cNvSpPr txBox="1"/>
          <p:nvPr/>
        </p:nvSpPr>
        <p:spPr>
          <a:xfrm>
            <a:off x="1918063" y="2690243"/>
            <a:ext cx="3250474" cy="523220"/>
          </a:xfrm>
          <a:prstGeom prst="rect">
            <a:avLst/>
          </a:prstGeom>
          <a:noFill/>
        </p:spPr>
        <p:txBody>
          <a:bodyPr wrap="square" rtlCol="0">
            <a:spAutoFit/>
          </a:bodyPr>
          <a:lstStyle/>
          <a:p>
            <a:r>
              <a:rPr lang="en-US" sz="2800" dirty="0" smtClean="0">
                <a:solidFill>
                  <a:srgbClr val="FF0000"/>
                </a:solidFill>
              </a:rPr>
              <a:t>d a      </a:t>
            </a:r>
            <a:r>
              <a:rPr lang="en-US" sz="2800" dirty="0" err="1" smtClean="0">
                <a:solidFill>
                  <a:srgbClr val="FF0000"/>
                </a:solidFill>
              </a:rPr>
              <a:t>i</a:t>
            </a:r>
            <a:r>
              <a:rPr lang="en-US" sz="2800" dirty="0" smtClean="0">
                <a:solidFill>
                  <a:srgbClr val="FF0000"/>
                </a:solidFill>
              </a:rPr>
              <a:t>             r y</a:t>
            </a:r>
            <a:endParaRPr lang="en-US" sz="2800" dirty="0">
              <a:solidFill>
                <a:srgbClr val="FF0000"/>
              </a:solidFill>
            </a:endParaRPr>
          </a:p>
        </p:txBody>
      </p:sp>
      <p:cxnSp>
        <p:nvCxnSpPr>
          <p:cNvPr id="7" name="Straight Arrow Connector 6"/>
          <p:cNvCxnSpPr/>
          <p:nvPr/>
        </p:nvCxnSpPr>
        <p:spPr>
          <a:xfrm rot="5400000">
            <a:off x="1955074" y="2640874"/>
            <a:ext cx="3048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2232954" y="2653143"/>
            <a:ext cx="3048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2971006" y="2640080"/>
            <a:ext cx="3048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4329543" y="2653143"/>
            <a:ext cx="3048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4571206" y="2653143"/>
            <a:ext cx="3048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905000" y="4154269"/>
            <a:ext cx="5410200" cy="646331"/>
          </a:xfrm>
          <a:prstGeom prst="rect">
            <a:avLst/>
          </a:prstGeom>
          <a:noFill/>
        </p:spPr>
        <p:txBody>
          <a:bodyPr wrap="square" rtlCol="0">
            <a:spAutoFit/>
          </a:bodyPr>
          <a:lstStyle/>
          <a:p>
            <a:r>
              <a:rPr lang="en-US" dirty="0" smtClean="0">
                <a:solidFill>
                  <a:srgbClr val="0000FF"/>
                </a:solidFill>
              </a:rPr>
              <a:t>“dairy” is a subsequence</a:t>
            </a:r>
          </a:p>
          <a:p>
            <a:r>
              <a:rPr lang="en-US" dirty="0" smtClean="0">
                <a:solidFill>
                  <a:srgbClr val="0000FF"/>
                </a:solidFill>
              </a:rPr>
              <a:t>It is a subsequence for a window size </a:t>
            </a:r>
            <a:r>
              <a:rPr lang="en-US" i="1" dirty="0" smtClean="0">
                <a:solidFill>
                  <a:srgbClr val="0000FF"/>
                </a:solidFill>
              </a:rPr>
              <a:t>w</a:t>
            </a:r>
            <a:r>
              <a:rPr lang="en-US" dirty="0" smtClean="0">
                <a:solidFill>
                  <a:srgbClr val="0000FF"/>
                </a:solidFill>
              </a:rPr>
              <a:t> ≥ 11</a:t>
            </a:r>
            <a:endParaRPr lang="en-US" dirty="0">
              <a:solidFill>
                <a:srgbClr val="0000FF"/>
              </a:solidFill>
            </a:endParaRPr>
          </a:p>
        </p:txBody>
      </p:sp>
      <p:sp>
        <p:nvSpPr>
          <p:cNvPr id="13" name="TextBox 12"/>
          <p:cNvSpPr txBox="1"/>
          <p:nvPr/>
        </p:nvSpPr>
        <p:spPr>
          <a:xfrm>
            <a:off x="1905000" y="4916269"/>
            <a:ext cx="5715000" cy="369332"/>
          </a:xfrm>
          <a:prstGeom prst="rect">
            <a:avLst/>
          </a:prstGeom>
          <a:noFill/>
        </p:spPr>
        <p:txBody>
          <a:bodyPr wrap="square" rtlCol="0">
            <a:spAutoFit/>
          </a:bodyPr>
          <a:lstStyle/>
          <a:p>
            <a:r>
              <a:rPr lang="en-US" dirty="0" smtClean="0">
                <a:solidFill>
                  <a:srgbClr val="FF0000"/>
                </a:solidFill>
              </a:rPr>
              <a:t>“dairy” is NOT a subsequence for window size </a:t>
            </a:r>
            <a:r>
              <a:rPr lang="en-US" i="1" dirty="0" smtClean="0">
                <a:solidFill>
                  <a:srgbClr val="FF0000"/>
                </a:solidFill>
              </a:rPr>
              <a:t>w</a:t>
            </a:r>
            <a:r>
              <a:rPr lang="en-US" dirty="0" smtClean="0">
                <a:solidFill>
                  <a:srgbClr val="FF0000"/>
                </a:solidFill>
              </a:rPr>
              <a:t> = 9</a:t>
            </a:r>
          </a:p>
        </p:txBody>
      </p:sp>
      <p:sp>
        <p:nvSpPr>
          <p:cNvPr id="14" name="TextBox 13"/>
          <p:cNvSpPr txBox="1"/>
          <p:nvPr/>
        </p:nvSpPr>
        <p:spPr>
          <a:xfrm>
            <a:off x="1905000" y="5345668"/>
            <a:ext cx="5715000" cy="369332"/>
          </a:xfrm>
          <a:prstGeom prst="rect">
            <a:avLst/>
          </a:prstGeom>
          <a:noFill/>
        </p:spPr>
        <p:txBody>
          <a:bodyPr wrap="square" rtlCol="0">
            <a:spAutoFit/>
          </a:bodyPr>
          <a:lstStyle/>
          <a:p>
            <a:r>
              <a:rPr lang="en-US" b="1" dirty="0" smtClean="0">
                <a:solidFill>
                  <a:srgbClr val="0000FF"/>
                </a:solidFill>
              </a:rPr>
              <a:t>“d</a:t>
            </a:r>
            <a:r>
              <a:rPr lang="en-US" b="1" u="sng" dirty="0" smtClean="0">
                <a:solidFill>
                  <a:srgbClr val="0000FF"/>
                </a:solidFill>
              </a:rPr>
              <a:t>ia</a:t>
            </a:r>
            <a:r>
              <a:rPr lang="en-US" b="1" dirty="0" smtClean="0">
                <a:solidFill>
                  <a:srgbClr val="0000FF"/>
                </a:solidFill>
              </a:rPr>
              <a:t>ry” </a:t>
            </a:r>
            <a:r>
              <a:rPr lang="en-US" dirty="0" smtClean="0">
                <a:solidFill>
                  <a:srgbClr val="FF0000"/>
                </a:solidFill>
              </a:rPr>
              <a:t>is NOT a subsequence for any window size </a:t>
            </a:r>
            <a:r>
              <a:rPr lang="en-US" i="1" dirty="0" smtClean="0">
                <a:solidFill>
                  <a:srgbClr val="FF0000"/>
                </a:solidFill>
              </a:rPr>
              <a:t>w</a:t>
            </a:r>
            <a:endParaRPr lang="en-US" dirty="0" smtClean="0">
              <a:solidFill>
                <a:srgbClr val="FF0000"/>
              </a:solidFill>
            </a:endParaRPr>
          </a:p>
        </p:txBody>
      </p:sp>
      <p:sp>
        <p:nvSpPr>
          <p:cNvPr id="15" name="TextBox 14"/>
          <p:cNvSpPr txBox="1"/>
          <p:nvPr/>
        </p:nvSpPr>
        <p:spPr>
          <a:xfrm>
            <a:off x="2931859" y="3288268"/>
            <a:ext cx="954341" cy="369332"/>
          </a:xfrm>
          <a:prstGeom prst="rect">
            <a:avLst/>
          </a:prstGeom>
          <a:noFill/>
        </p:spPr>
        <p:txBody>
          <a:bodyPr wrap="square" rtlCol="0">
            <a:spAutoFit/>
          </a:bodyPr>
          <a:lstStyle/>
          <a:p>
            <a:r>
              <a:rPr lang="en-US" i="1" dirty="0" smtClean="0">
                <a:latin typeface="Century Schoolbook" pitchFamily="18" charset="0"/>
                <a:ea typeface="Batang" pitchFamily="18" charset="-127"/>
                <a:cs typeface="Arial" pitchFamily="34" charset="0"/>
              </a:rPr>
              <a:t> w </a:t>
            </a:r>
            <a:r>
              <a:rPr lang="en-US" dirty="0" smtClean="0">
                <a:latin typeface="Century Schoolbook" pitchFamily="18" charset="0"/>
                <a:ea typeface="Batang" pitchFamily="18" charset="-127"/>
                <a:cs typeface="Arial" pitchFamily="34" charset="0"/>
              </a:rPr>
              <a:t>= 11</a:t>
            </a:r>
            <a:endParaRPr lang="en-US" dirty="0">
              <a:latin typeface="Century Schoolbook" pitchFamily="18" charset="0"/>
              <a:ea typeface="Batang" pitchFamily="18" charset="-127"/>
              <a:cs typeface="Arial" pitchFamily="34" charset="0"/>
            </a:endParaRPr>
          </a:p>
        </p:txBody>
      </p:sp>
      <p:cxnSp>
        <p:nvCxnSpPr>
          <p:cNvPr id="16" name="Straight Connector 15"/>
          <p:cNvCxnSpPr/>
          <p:nvPr/>
        </p:nvCxnSpPr>
        <p:spPr>
          <a:xfrm rot="5400000">
            <a:off x="1905794" y="3429000"/>
            <a:ext cx="304006" cy="79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4648200" y="3428206"/>
            <a:ext cx="304006" cy="79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5" idx="1"/>
          </p:cNvCxnSpPr>
          <p:nvPr/>
        </p:nvCxnSpPr>
        <p:spPr>
          <a:xfrm rot="10800000">
            <a:off x="2070279" y="3467638"/>
            <a:ext cx="861580" cy="5297"/>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3"/>
          </p:cNvCxnSpPr>
          <p:nvPr/>
        </p:nvCxnSpPr>
        <p:spPr>
          <a:xfrm>
            <a:off x="3886200" y="3472934"/>
            <a:ext cx="914400" cy="650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063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13" grpId="0"/>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Oval 47"/>
          <p:cNvSpPr/>
          <p:nvPr/>
        </p:nvSpPr>
        <p:spPr>
          <a:xfrm>
            <a:off x="3657600" y="3695299"/>
            <a:ext cx="306719" cy="704496"/>
          </a:xfrm>
          <a:prstGeom prst="ellipse">
            <a:avLst/>
          </a:prstGeom>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7" name="Oval 46"/>
          <p:cNvSpPr/>
          <p:nvPr/>
        </p:nvSpPr>
        <p:spPr>
          <a:xfrm>
            <a:off x="2543078" y="3725284"/>
            <a:ext cx="306719" cy="704496"/>
          </a:xfrm>
          <a:prstGeom prst="ellipse">
            <a:avLst/>
          </a:prstGeom>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4" name="Oval 23"/>
          <p:cNvSpPr/>
          <p:nvPr/>
        </p:nvSpPr>
        <p:spPr>
          <a:xfrm>
            <a:off x="3273887" y="3704924"/>
            <a:ext cx="306719" cy="704496"/>
          </a:xfrm>
          <a:prstGeom prst="ellipse">
            <a:avLst/>
          </a:prstGeom>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 name="Title 1"/>
          <p:cNvSpPr>
            <a:spLocks noGrp="1"/>
          </p:cNvSpPr>
          <p:nvPr>
            <p:ph type="title"/>
          </p:nvPr>
        </p:nvSpPr>
        <p:spPr/>
        <p:txBody>
          <a:bodyPr/>
          <a:lstStyle/>
          <a:p>
            <a:r>
              <a:rPr lang="en-US" sz="3200" dirty="0" smtClean="0"/>
              <a:t>Extended Regular Expression Pattern</a:t>
            </a:r>
            <a:endParaRPr lang="en-US" sz="3200" dirty="0"/>
          </a:p>
        </p:txBody>
      </p:sp>
      <p:sp>
        <p:nvSpPr>
          <p:cNvPr id="4" name="Slide Number Placeholder 3"/>
          <p:cNvSpPr>
            <a:spLocks noGrp="1"/>
          </p:cNvSpPr>
          <p:nvPr>
            <p:ph type="sldNum" sz="quarter" idx="12"/>
          </p:nvPr>
        </p:nvSpPr>
        <p:spPr>
          <a:xfrm>
            <a:off x="6553200" y="6172200"/>
            <a:ext cx="2133600" cy="457200"/>
          </a:xfrm>
        </p:spPr>
        <p:txBody>
          <a:bodyPr/>
          <a:lstStyle/>
          <a:p>
            <a:fld id="{32B29A66-CFD5-4F33-88E2-E7F8EEB50249}" type="slidenum">
              <a:rPr lang="en-US" altLang="en-US" smtClean="0"/>
              <a:pPr/>
              <a:t>18</a:t>
            </a:fld>
            <a:endParaRPr lang="en-US" altLang="en-US" dirty="0"/>
          </a:p>
        </p:txBody>
      </p:sp>
      <mc:AlternateContent xmlns:mc="http://schemas.openxmlformats.org/markup-compatibility/2006" xmlns:a14="http://schemas.microsoft.com/office/drawing/2010/main">
        <mc:Choice Requires="a14">
          <p:sp>
            <p:nvSpPr>
              <p:cNvPr id="5" name="TextBox 4"/>
              <p:cNvSpPr txBox="1"/>
              <p:nvPr/>
            </p:nvSpPr>
            <p:spPr>
              <a:xfrm>
                <a:off x="228600" y="3810000"/>
                <a:ext cx="7010400" cy="523220"/>
              </a:xfrm>
              <a:prstGeom prst="rect">
                <a:avLst/>
              </a:prstGeom>
              <a:noFill/>
            </p:spPr>
            <p:txBody>
              <a:bodyPr wrap="square" rtlCol="0">
                <a:spAutoFit/>
              </a:bodyPr>
              <a:lstStyle/>
              <a:p>
                <a:r>
                  <a:rPr lang="en-US" sz="2800" dirty="0" smtClean="0">
                    <a:solidFill>
                      <a:srgbClr val="339966"/>
                    </a:solidFill>
                  </a:rPr>
                  <a:t>. . . . . .</a:t>
                </a:r>
                <a:r>
                  <a:rPr lang="en-US" sz="2800" dirty="0"/>
                  <a:t> </a:t>
                </a:r>
                <a14:m>
                  <m:oMath xmlns:m="http://schemas.openxmlformats.org/officeDocument/2006/math">
                    <m:r>
                      <m:rPr>
                        <m:sty m:val="p"/>
                      </m:rPr>
                      <a:rPr lang="en-US" sz="2800">
                        <a:latin typeface="Cambria Math"/>
                      </a:rPr>
                      <m:t>M</m:t>
                    </m:r>
                    <m:r>
                      <a:rPr lang="en-US" sz="2800" i="1">
                        <a:latin typeface="Cambria Math"/>
                      </a:rPr>
                      <m:t> </m:t>
                    </m:r>
                    <m:sSub>
                      <m:sSubPr>
                        <m:ctrlPr>
                          <a:rPr lang="en-US" sz="2800" i="1">
                            <a:latin typeface="Cambria Math"/>
                          </a:rPr>
                        </m:ctrlPr>
                      </m:sSubPr>
                      <m:e>
                        <m:r>
                          <m:rPr>
                            <m:sty m:val="p"/>
                          </m:rPr>
                          <a:rPr lang="en-US" sz="2800" i="0">
                            <a:latin typeface="Cambria Math"/>
                          </a:rPr>
                          <m:t>S</m:t>
                        </m:r>
                      </m:e>
                      <m:sub>
                        <m:r>
                          <a:rPr lang="en-US" sz="2800" i="0">
                            <a:latin typeface="Cambria Math"/>
                          </a:rPr>
                          <m:t>1</m:t>
                        </m:r>
                      </m:sub>
                    </m:sSub>
                    <m:sSub>
                      <m:sSubPr>
                        <m:ctrlPr>
                          <a:rPr lang="en-US" sz="2800" i="1">
                            <a:latin typeface="Cambria Math"/>
                          </a:rPr>
                        </m:ctrlPr>
                      </m:sSubPr>
                      <m:e>
                        <m:r>
                          <m:rPr>
                            <m:sty m:val="p"/>
                          </m:rPr>
                          <a:rPr lang="en-US" sz="2800">
                            <a:latin typeface="Cambria Math"/>
                          </a:rPr>
                          <m:t>S</m:t>
                        </m:r>
                      </m:e>
                      <m:sub>
                        <m:r>
                          <a:rPr lang="en-US" sz="2800" b="0" i="0" smtClean="0">
                            <a:latin typeface="Cambria Math"/>
                          </a:rPr>
                          <m:t>3</m:t>
                        </m:r>
                      </m:sub>
                    </m:sSub>
                    <m:sSub>
                      <m:sSubPr>
                        <m:ctrlPr>
                          <a:rPr lang="en-US" sz="2800" b="0" i="1" smtClean="0">
                            <a:latin typeface="Cambria Math"/>
                          </a:rPr>
                        </m:ctrlPr>
                      </m:sSubPr>
                      <m:e>
                        <m:r>
                          <m:rPr>
                            <m:sty m:val="p"/>
                          </m:rPr>
                          <a:rPr lang="en-US" sz="2800" b="0" i="0" smtClean="0">
                            <a:latin typeface="Cambria Math"/>
                          </a:rPr>
                          <m:t>S</m:t>
                        </m:r>
                      </m:e>
                      <m:sub>
                        <m:r>
                          <a:rPr lang="en-US" sz="2800" b="0" i="0" smtClean="0">
                            <a:latin typeface="Cambria Math"/>
                          </a:rPr>
                          <m:t>4</m:t>
                        </m:r>
                      </m:sub>
                    </m:sSub>
                    <m:r>
                      <m:rPr>
                        <m:sty m:val="p"/>
                      </m:rPr>
                      <a:rPr lang="en-US" sz="2800" b="0" i="0" smtClean="0">
                        <a:latin typeface="Cambria Math"/>
                      </a:rPr>
                      <m:t>M</m:t>
                    </m:r>
                    <m:sSub>
                      <m:sSubPr>
                        <m:ctrlPr>
                          <a:rPr lang="en-US" sz="2800" b="0" i="1" smtClean="0">
                            <a:latin typeface="Cambria Math"/>
                          </a:rPr>
                        </m:ctrlPr>
                      </m:sSubPr>
                      <m:e>
                        <m:r>
                          <a:rPr lang="en-US" sz="2800" b="0" i="1" smtClean="0">
                            <a:latin typeface="Cambria Math"/>
                          </a:rPr>
                          <m:t> </m:t>
                        </m:r>
                        <m:r>
                          <a:rPr lang="en-US" sz="2800" b="0" i="1" smtClean="0">
                            <a:latin typeface="Cambria Math"/>
                          </a:rPr>
                          <m:t>𝑆</m:t>
                        </m:r>
                      </m:e>
                      <m:sub>
                        <m:r>
                          <a:rPr lang="en-US" sz="2800" b="0" i="1" smtClean="0">
                            <a:latin typeface="Cambria Math"/>
                          </a:rPr>
                          <m:t>7</m:t>
                        </m:r>
                      </m:sub>
                    </m:sSub>
                    <m:r>
                      <a:rPr lang="en-US" sz="2800" b="0" i="1" smtClean="0">
                        <a:latin typeface="Cambria Math"/>
                      </a:rPr>
                      <m:t> </m:t>
                    </m:r>
                    <m:sSub>
                      <m:sSubPr>
                        <m:ctrlPr>
                          <a:rPr lang="en-US" sz="2800" b="0" i="1" smtClean="0">
                            <a:latin typeface="Cambria Math"/>
                          </a:rPr>
                        </m:ctrlPr>
                      </m:sSubPr>
                      <m:e>
                        <m:r>
                          <m:rPr>
                            <m:sty m:val="p"/>
                          </m:rPr>
                          <a:rPr lang="en-US" sz="2800" b="0" i="0" smtClean="0">
                            <a:latin typeface="Cambria Math"/>
                          </a:rPr>
                          <m:t>S</m:t>
                        </m:r>
                      </m:e>
                      <m:sub>
                        <m:r>
                          <a:rPr lang="en-US" sz="2800" b="0" i="0" smtClean="0">
                            <a:latin typeface="Cambria Math"/>
                          </a:rPr>
                          <m:t>5</m:t>
                        </m:r>
                      </m:sub>
                    </m:sSub>
                    <m:r>
                      <a:rPr lang="en-US" sz="2800" b="0" i="0" smtClean="0">
                        <a:latin typeface="Cambria Math"/>
                      </a:rPr>
                      <m:t> </m:t>
                    </m:r>
                    <m:r>
                      <m:rPr>
                        <m:sty m:val="p"/>
                      </m:rPr>
                      <a:rPr lang="en-US" sz="2800" b="0" i="0" smtClean="0">
                        <a:latin typeface="Cambria Math"/>
                      </a:rPr>
                      <m:t>B</m:t>
                    </m:r>
                    <m:r>
                      <a:rPr lang="en-US" sz="2800" b="0" i="0" smtClean="0">
                        <a:latin typeface="Cambria Math"/>
                      </a:rPr>
                      <m:t> </m:t>
                    </m:r>
                    <m:sSub>
                      <m:sSubPr>
                        <m:ctrlPr>
                          <a:rPr lang="en-US" sz="2800" b="0" i="1" smtClean="0">
                            <a:latin typeface="Cambria Math"/>
                          </a:rPr>
                        </m:ctrlPr>
                      </m:sSubPr>
                      <m:e>
                        <m:r>
                          <m:rPr>
                            <m:sty m:val="p"/>
                          </m:rPr>
                          <a:rPr lang="en-US" sz="2800" b="0" i="0" smtClean="0">
                            <a:latin typeface="Cambria Math"/>
                          </a:rPr>
                          <m:t>S</m:t>
                        </m:r>
                      </m:e>
                      <m:sub>
                        <m:r>
                          <a:rPr lang="en-US" sz="2800" b="0" i="0" smtClean="0">
                            <a:latin typeface="Cambria Math"/>
                          </a:rPr>
                          <m:t>6</m:t>
                        </m:r>
                      </m:sub>
                    </m:sSub>
                  </m:oMath>
                </a14:m>
                <a:r>
                  <a:rPr lang="en-US" sz="2800" dirty="0" smtClean="0">
                    <a:solidFill>
                      <a:srgbClr val="339966"/>
                    </a:solidFill>
                  </a:rPr>
                  <a:t> . . . . . .</a:t>
                </a:r>
                <a:endParaRPr lang="en-US" sz="2800" dirty="0">
                  <a:solidFill>
                    <a:srgbClr val="339966"/>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28600" y="3810000"/>
                <a:ext cx="7010400" cy="523220"/>
              </a:xfrm>
              <a:prstGeom prst="rect">
                <a:avLst/>
              </a:prstGeom>
              <a:blipFill rotWithShape="1">
                <a:blip r:embed="rId3"/>
                <a:stretch>
                  <a:fillRect l="-1826" t="-11628" b="-31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447800" y="4429780"/>
                <a:ext cx="3250474" cy="52322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sty m:val="p"/>
                        </m:rPr>
                        <a:rPr lang="en-US" sz="2800" smtClean="0">
                          <a:solidFill>
                            <a:srgbClr val="FF0000"/>
                          </a:solidFill>
                          <a:latin typeface="Cambria Math"/>
                        </a:rPr>
                        <m:t>M</m:t>
                      </m:r>
                      <m:sSub>
                        <m:sSubPr>
                          <m:ctrlPr>
                            <a:rPr lang="en-US" sz="2800" i="1">
                              <a:solidFill>
                                <a:srgbClr val="FF0000"/>
                              </a:solidFill>
                              <a:latin typeface="Cambria Math"/>
                            </a:rPr>
                          </m:ctrlPr>
                        </m:sSubPr>
                        <m:e>
                          <m:r>
                            <a:rPr lang="en-US" sz="2800" b="0" i="0" smtClean="0">
                              <a:solidFill>
                                <a:srgbClr val="FF0000"/>
                              </a:solidFill>
                              <a:latin typeface="Cambria Math"/>
                            </a:rPr>
                            <m:t> </m:t>
                          </m:r>
                          <m:r>
                            <m:rPr>
                              <m:sty m:val="p"/>
                            </m:rPr>
                            <a:rPr lang="en-US" sz="2800">
                              <a:solidFill>
                                <a:srgbClr val="FF0000"/>
                              </a:solidFill>
                              <a:latin typeface="Cambria Math"/>
                            </a:rPr>
                            <m:t>S</m:t>
                          </m:r>
                        </m:e>
                        <m:sub>
                          <m:r>
                            <a:rPr lang="en-US" sz="2800">
                              <a:solidFill>
                                <a:srgbClr val="FF0000"/>
                              </a:solidFill>
                              <a:latin typeface="Cambria Math"/>
                            </a:rPr>
                            <m:t>1</m:t>
                          </m:r>
                        </m:sub>
                      </m:sSub>
                      <m:r>
                        <a:rPr lang="en-US" sz="2800" b="0" i="0" smtClean="0">
                          <a:solidFill>
                            <a:srgbClr val="FF0000"/>
                          </a:solidFill>
                          <a:latin typeface="Cambria Math"/>
                        </a:rPr>
                        <m:t>                        </m:t>
                      </m:r>
                      <m:r>
                        <m:rPr>
                          <m:sty m:val="p"/>
                        </m:rPr>
                        <a:rPr lang="en-US" sz="2800" b="0" i="0" smtClean="0">
                          <a:solidFill>
                            <a:srgbClr val="FF0000"/>
                          </a:solidFill>
                          <a:latin typeface="Cambria Math"/>
                        </a:rPr>
                        <m:t>B</m:t>
                      </m:r>
                    </m:oMath>
                  </m:oMathPara>
                </a14:m>
                <a:endParaRPr lang="en-US" sz="2800" dirty="0">
                  <a:solidFill>
                    <a:srgbClr val="FF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447800" y="4429780"/>
                <a:ext cx="3250474" cy="523220"/>
              </a:xfrm>
              <a:prstGeom prst="rect">
                <a:avLst/>
              </a:prstGeom>
              <a:blipFill rotWithShape="1">
                <a:blip r:embed="rId4"/>
                <a:stretch>
                  <a:fillRect/>
                </a:stretch>
              </a:blipFill>
            </p:spPr>
            <p:txBody>
              <a:bodyPr/>
              <a:lstStyle/>
              <a:p>
                <a:r>
                  <a:rPr lang="en-US">
                    <a:noFill/>
                  </a:rPr>
                  <a:t> </a:t>
                </a:r>
              </a:p>
            </p:txBody>
          </p:sp>
        </mc:Fallback>
      </mc:AlternateContent>
      <p:sp>
        <p:nvSpPr>
          <p:cNvPr id="12" name="TextBox 11"/>
          <p:cNvSpPr txBox="1"/>
          <p:nvPr/>
        </p:nvSpPr>
        <p:spPr>
          <a:xfrm>
            <a:off x="5486400" y="1591270"/>
            <a:ext cx="2133600" cy="923330"/>
          </a:xfrm>
          <a:prstGeom prst="rect">
            <a:avLst/>
          </a:prstGeom>
          <a:noFill/>
        </p:spPr>
        <p:txBody>
          <a:bodyPr wrap="square" rtlCol="0">
            <a:spAutoFit/>
          </a:bodyPr>
          <a:lstStyle/>
          <a:p>
            <a:r>
              <a:rPr lang="en-US" dirty="0" smtClean="0">
                <a:solidFill>
                  <a:srgbClr val="0000FF"/>
                </a:solidFill>
              </a:rPr>
              <a:t>Free insertion</a:t>
            </a:r>
          </a:p>
          <a:p>
            <a:r>
              <a:rPr lang="en-US" dirty="0" smtClean="0">
                <a:solidFill>
                  <a:srgbClr val="0000FF"/>
                </a:solidFill>
              </a:rPr>
              <a:t>Window constraint</a:t>
            </a:r>
          </a:p>
          <a:p>
            <a:r>
              <a:rPr lang="en-US" dirty="0" smtClean="0">
                <a:solidFill>
                  <a:srgbClr val="0000FF"/>
                </a:solidFill>
              </a:rPr>
              <a:t>Negations</a:t>
            </a:r>
          </a:p>
        </p:txBody>
      </p:sp>
      <p:sp>
        <p:nvSpPr>
          <p:cNvPr id="15" name="TextBox 14"/>
          <p:cNvSpPr txBox="1"/>
          <p:nvPr/>
        </p:nvSpPr>
        <p:spPr>
          <a:xfrm>
            <a:off x="2286000" y="4878288"/>
            <a:ext cx="954341" cy="369332"/>
          </a:xfrm>
          <a:prstGeom prst="rect">
            <a:avLst/>
          </a:prstGeom>
          <a:noFill/>
        </p:spPr>
        <p:txBody>
          <a:bodyPr wrap="square" rtlCol="0">
            <a:spAutoFit/>
          </a:bodyPr>
          <a:lstStyle/>
          <a:p>
            <a:r>
              <a:rPr lang="en-US" i="1" dirty="0" smtClean="0">
                <a:latin typeface="Century Schoolbook" pitchFamily="18" charset="0"/>
                <a:ea typeface="Batang" pitchFamily="18" charset="-127"/>
                <a:cs typeface="Arial" pitchFamily="34" charset="0"/>
              </a:rPr>
              <a:t> w </a:t>
            </a:r>
            <a:r>
              <a:rPr lang="en-US" dirty="0" smtClean="0">
                <a:latin typeface="Century Schoolbook" pitchFamily="18" charset="0"/>
                <a:ea typeface="Batang" pitchFamily="18" charset="-127"/>
                <a:cs typeface="Arial" pitchFamily="34" charset="0"/>
              </a:rPr>
              <a:t>= </a:t>
            </a:r>
            <a:r>
              <a:rPr lang="en-US" dirty="0">
                <a:latin typeface="Century Schoolbook" pitchFamily="18" charset="0"/>
                <a:ea typeface="Batang" pitchFamily="18" charset="-127"/>
                <a:cs typeface="Arial" pitchFamily="34" charset="0"/>
              </a:rPr>
              <a:t>7</a:t>
            </a:r>
          </a:p>
        </p:txBody>
      </p:sp>
      <p:cxnSp>
        <p:nvCxnSpPr>
          <p:cNvPr id="16" name="Straight Connector 15"/>
          <p:cNvCxnSpPr/>
          <p:nvPr/>
        </p:nvCxnSpPr>
        <p:spPr>
          <a:xfrm rot="5400000">
            <a:off x="1372394" y="5019020"/>
            <a:ext cx="304006" cy="79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3810000" y="5018226"/>
            <a:ext cx="304006" cy="79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1524000" y="5062954"/>
            <a:ext cx="368120" cy="1"/>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580606" y="5062954"/>
            <a:ext cx="381000" cy="3254"/>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p:cNvSpPr txBox="1"/>
              <p:nvPr/>
            </p:nvSpPr>
            <p:spPr>
              <a:xfrm>
                <a:off x="381000" y="1828800"/>
                <a:ext cx="5043638" cy="6857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a:rPr>
                        <m:t>𝑟</m:t>
                      </m:r>
                      <m:r>
                        <a:rPr lang="en-US" sz="2000" i="1">
                          <a:latin typeface="Cambria Math"/>
                        </a:rPr>
                        <m:t>=</m:t>
                      </m:r>
                      <m:d>
                        <m:dPr>
                          <m:begChr m:val="["/>
                          <m:endChr m:val="|"/>
                          <m:ctrlPr>
                            <a:rPr lang="en-US" i="1">
                              <a:latin typeface="Cambria Math"/>
                            </a:rPr>
                          </m:ctrlPr>
                        </m:dPr>
                        <m:e>
                          <m:d>
                            <m:dPr>
                              <m:ctrlPr>
                                <a:rPr lang="en-US" i="1">
                                  <a:latin typeface="Cambria Math"/>
                                </a:rPr>
                              </m:ctrlPr>
                            </m:dPr>
                            <m:e>
                              <m:sSup>
                                <m:sSupPr>
                                  <m:ctrlPr>
                                    <a:rPr lang="en-US" i="1">
                                      <a:latin typeface="Cambria Math"/>
                                    </a:rPr>
                                  </m:ctrlPr>
                                </m:sSupPr>
                                <m:e>
                                  <m:d>
                                    <m:dPr>
                                      <m:ctrlPr>
                                        <a:rPr lang="en-US" i="1">
                                          <a:latin typeface="Cambria Math"/>
                                        </a:rPr>
                                      </m:ctrlPr>
                                    </m:dPr>
                                    <m:e>
                                      <m:sSub>
                                        <m:sSubPr>
                                          <m:ctrlPr>
                                            <a:rPr lang="en-US" i="1">
                                              <a:latin typeface="Cambria Math"/>
                                            </a:rPr>
                                          </m:ctrlPr>
                                        </m:sSubPr>
                                        <m:e>
                                          <m:r>
                                            <a:rPr lang="en-US" i="1">
                                              <a:latin typeface="Cambria Math"/>
                                            </a:rPr>
                                            <m:t>𝑆</m:t>
                                          </m:r>
                                        </m:e>
                                        <m:sub>
                                          <m:r>
                                            <a:rPr lang="en-US" i="1">
                                              <a:latin typeface="Cambria Math"/>
                                            </a:rPr>
                                            <m:t>1</m:t>
                                          </m:r>
                                        </m:sub>
                                      </m:sSub>
                                      <m:d>
                                        <m:dPr>
                                          <m:begChr m:val="|"/>
                                          <m:endChr m:val="|"/>
                                          <m:ctrlPr>
                                            <a:rPr lang="en-US" i="1">
                                              <a:latin typeface="Cambria Math"/>
                                            </a:rPr>
                                          </m:ctrlPr>
                                        </m:dPr>
                                        <m:e>
                                          <m:sSub>
                                            <m:sSubPr>
                                              <m:ctrlPr>
                                                <a:rPr lang="en-US" i="1">
                                                  <a:latin typeface="Cambria Math"/>
                                                </a:rPr>
                                              </m:ctrlPr>
                                            </m:sSubPr>
                                            <m:e>
                                              <m:r>
                                                <a:rPr lang="en-US" i="1">
                                                  <a:latin typeface="Cambria Math"/>
                                                </a:rPr>
                                                <m:t>𝑆</m:t>
                                              </m:r>
                                            </m:e>
                                            <m:sub>
                                              <m:r>
                                                <a:rPr lang="en-US" i="1">
                                                  <a:latin typeface="Cambria Math"/>
                                                </a:rPr>
                                                <m:t>2</m:t>
                                              </m:r>
                                            </m:sub>
                                          </m:sSub>
                                        </m:e>
                                      </m:d>
                                      <m:sSub>
                                        <m:sSubPr>
                                          <m:ctrlPr>
                                            <a:rPr lang="en-US" i="1">
                                              <a:latin typeface="Cambria Math"/>
                                            </a:rPr>
                                          </m:ctrlPr>
                                        </m:sSubPr>
                                        <m:e>
                                          <m:r>
                                            <a:rPr lang="en-US" i="1">
                                              <a:latin typeface="Cambria Math"/>
                                            </a:rPr>
                                            <m:t>𝑆</m:t>
                                          </m:r>
                                        </m:e>
                                        <m:sub>
                                          <m:r>
                                            <a:rPr lang="en-US" i="1">
                                              <a:latin typeface="Cambria Math"/>
                                            </a:rPr>
                                            <m:t>3</m:t>
                                          </m:r>
                                        </m:sub>
                                      </m:sSub>
                                    </m:e>
                                  </m:d>
                                </m:e>
                                <m:sup>
                                  <m:r>
                                    <a:rPr lang="en-US" i="1">
                                      <a:latin typeface="Cambria Math"/>
                                    </a:rPr>
                                    <m:t>+</m:t>
                                  </m:r>
                                </m:sup>
                              </m:sSup>
                              <m:r>
                                <a:rPr lang="en-US" i="1">
                                  <a:latin typeface="Cambria Math"/>
                                </a:rPr>
                                <m:t>𝑀</m:t>
                              </m:r>
                            </m:e>
                          </m:d>
                        </m:e>
                      </m:d>
                      <m:r>
                        <a:rPr lang="en-US" i="1">
                          <a:latin typeface="Cambria Math"/>
                        </a:rPr>
                        <m:t>(</m:t>
                      </m:r>
                      <m:r>
                        <a:rPr lang="en-US" i="1">
                          <a:latin typeface="Cambria Math"/>
                        </a:rPr>
                        <m:t>𝑀</m:t>
                      </m:r>
                      <m:sSup>
                        <m:sSupPr>
                          <m:ctrlPr>
                            <a:rPr lang="en-US" i="1">
                              <a:latin typeface="Cambria Math"/>
                            </a:rPr>
                          </m:ctrlPr>
                        </m:sSupPr>
                        <m:e>
                          <m:d>
                            <m:dPr>
                              <m:ctrlPr>
                                <a:rPr lang="en-US" i="1">
                                  <a:latin typeface="Cambria Math"/>
                                </a:rPr>
                              </m:ctrlPr>
                            </m:dPr>
                            <m:e>
                              <m:sSub>
                                <m:sSubPr>
                                  <m:ctrlPr>
                                    <a:rPr lang="en-US" i="1">
                                      <a:latin typeface="Cambria Math"/>
                                    </a:rPr>
                                  </m:ctrlPr>
                                </m:sSubPr>
                                <m:e>
                                  <m:r>
                                    <a:rPr lang="en-US" i="1">
                                      <a:latin typeface="Cambria Math"/>
                                    </a:rPr>
                                    <m:t>𝑆</m:t>
                                  </m:r>
                                </m:e>
                                <m:sub>
                                  <m:r>
                                    <a:rPr lang="en-US" i="1">
                                      <a:latin typeface="Cambria Math"/>
                                    </a:rPr>
                                    <m:t>1</m:t>
                                  </m:r>
                                </m:sub>
                              </m:sSub>
                              <m:d>
                                <m:dPr>
                                  <m:begChr m:val="|"/>
                                  <m:endChr m:val="|"/>
                                  <m:ctrlPr>
                                    <a:rPr lang="en-US" i="1">
                                      <a:latin typeface="Cambria Math"/>
                                    </a:rPr>
                                  </m:ctrlPr>
                                </m:dPr>
                                <m:e>
                                  <m:sSub>
                                    <m:sSubPr>
                                      <m:ctrlPr>
                                        <a:rPr lang="en-US" i="1">
                                          <a:latin typeface="Cambria Math"/>
                                        </a:rPr>
                                      </m:ctrlPr>
                                    </m:sSubPr>
                                    <m:e>
                                      <m:r>
                                        <a:rPr lang="en-US" i="1">
                                          <a:latin typeface="Cambria Math"/>
                                        </a:rPr>
                                        <m:t>𝑆</m:t>
                                      </m:r>
                                    </m:e>
                                    <m:sub>
                                      <m:r>
                                        <a:rPr lang="en-US" i="1">
                                          <a:latin typeface="Cambria Math"/>
                                        </a:rPr>
                                        <m:t>2</m:t>
                                      </m:r>
                                    </m:sub>
                                  </m:sSub>
                                </m:e>
                              </m:d>
                              <m:sSub>
                                <m:sSubPr>
                                  <m:ctrlPr>
                                    <a:rPr lang="en-US" i="1">
                                      <a:latin typeface="Cambria Math"/>
                                    </a:rPr>
                                  </m:ctrlPr>
                                </m:sSubPr>
                                <m:e>
                                  <m:r>
                                    <a:rPr lang="en-US" i="1">
                                      <a:latin typeface="Cambria Math"/>
                                    </a:rPr>
                                    <m:t>𝑆</m:t>
                                  </m:r>
                                </m:e>
                                <m:sub>
                                  <m:r>
                                    <a:rPr lang="en-US" i="1">
                                      <a:latin typeface="Cambria Math"/>
                                    </a:rPr>
                                    <m:t>3</m:t>
                                  </m:r>
                                </m:sub>
                              </m:sSub>
                            </m:e>
                          </m:d>
                        </m:e>
                        <m:sup>
                          <m:r>
                            <a:rPr lang="en-US" i="1">
                              <a:latin typeface="Cambria Math"/>
                            </a:rPr>
                            <m:t>+</m:t>
                          </m:r>
                        </m:sup>
                      </m:sSup>
                      <m:r>
                        <a:rPr lang="en-US" i="1">
                          <a:latin typeface="Cambria Math"/>
                        </a:rPr>
                        <m:t>)] </m:t>
                      </m:r>
                      <m:r>
                        <a:rPr lang="en-US" i="1">
                          <a:latin typeface="Cambria Math"/>
                        </a:rPr>
                        <m:t>𝐵</m:t>
                      </m:r>
                    </m:oMath>
                  </m:oMathPara>
                </a14:m>
                <a:endParaRPr lang="en-US" dirty="0"/>
              </a:p>
              <a:p>
                <a:endParaRPr lang="en-US" dirty="0">
                  <a:solidFill>
                    <a:srgbClr val="FF0000"/>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381000" y="1828800"/>
                <a:ext cx="5043638" cy="685765"/>
              </a:xfrm>
              <a:prstGeom prst="rect">
                <a:avLst/>
              </a:prstGeom>
              <a:blipFill rotWithShape="1">
                <a:blip r:embed="rId5"/>
                <a:stretch>
                  <a:fillRect/>
                </a:stretch>
              </a:blipFill>
            </p:spPr>
            <p:txBody>
              <a:bodyPr/>
              <a:lstStyle/>
              <a:p>
                <a:r>
                  <a:rPr lang="en-US">
                    <a:noFill/>
                  </a:rPr>
                  <a:t> </a:t>
                </a:r>
              </a:p>
            </p:txBody>
          </p:sp>
        </mc:Fallback>
      </mc:AlternateContent>
      <p:cxnSp>
        <p:nvCxnSpPr>
          <p:cNvPr id="31" name="Straight Arrow Connector 30"/>
          <p:cNvCxnSpPr/>
          <p:nvPr/>
        </p:nvCxnSpPr>
        <p:spPr>
          <a:xfrm rot="5400000">
            <a:off x="1450182" y="4342606"/>
            <a:ext cx="3048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1829594" y="4342606"/>
            <a:ext cx="3048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p:cNvSpPr txBox="1"/>
              <p:nvPr/>
            </p:nvSpPr>
            <p:spPr>
              <a:xfrm>
                <a:off x="1397726" y="3200400"/>
                <a:ext cx="3250474" cy="523220"/>
              </a:xfrm>
              <a:prstGeom prst="rect">
                <a:avLst/>
              </a:prstGeom>
              <a:noFill/>
            </p:spPr>
            <p:txBody>
              <a:bodyPr wrap="square" rtlCol="0">
                <a:spAutoFit/>
              </a:bodyPr>
              <a:lstStyle/>
              <a:p>
                <a14:m>
                  <m:oMath xmlns:m="http://schemas.openxmlformats.org/officeDocument/2006/math">
                    <m:r>
                      <a:rPr lang="en-US" sz="2800" b="0" i="1" smtClean="0">
                        <a:latin typeface="Cambria Math"/>
                      </a:rPr>
                      <m:t>     </m:t>
                    </m:r>
                    <m:sSub>
                      <m:sSubPr>
                        <m:ctrlPr>
                          <a:rPr lang="en-US" sz="2800" i="1" smtClean="0">
                            <a:solidFill>
                              <a:srgbClr val="FF0000"/>
                            </a:solidFill>
                            <a:latin typeface="Cambria Math"/>
                          </a:rPr>
                        </m:ctrlPr>
                      </m:sSubPr>
                      <m:e>
                        <m:r>
                          <a:rPr lang="en-US" sz="2800" b="0" i="0" smtClean="0">
                            <a:solidFill>
                              <a:srgbClr val="FF0000"/>
                            </a:solidFill>
                            <a:latin typeface="Cambria Math"/>
                          </a:rPr>
                          <m:t>    </m:t>
                        </m:r>
                        <m:r>
                          <m:rPr>
                            <m:sty m:val="p"/>
                          </m:rPr>
                          <a:rPr lang="en-US" sz="2800">
                            <a:solidFill>
                              <a:srgbClr val="FF0000"/>
                            </a:solidFill>
                            <a:latin typeface="Cambria Math"/>
                          </a:rPr>
                          <m:t>S</m:t>
                        </m:r>
                      </m:e>
                      <m:sub>
                        <m:r>
                          <a:rPr lang="en-US" sz="2800">
                            <a:solidFill>
                              <a:srgbClr val="FF0000"/>
                            </a:solidFill>
                            <a:latin typeface="Cambria Math"/>
                          </a:rPr>
                          <m:t>3</m:t>
                        </m:r>
                      </m:sub>
                    </m:sSub>
                    <m:r>
                      <a:rPr lang="en-US" sz="2800" b="0" i="0" smtClean="0">
                        <a:solidFill>
                          <a:srgbClr val="FF0000"/>
                        </a:solidFill>
                        <a:latin typeface="Cambria Math"/>
                      </a:rPr>
                      <m:t>     </m:t>
                    </m:r>
                    <m:r>
                      <m:rPr>
                        <m:sty m:val="p"/>
                      </m:rPr>
                      <a:rPr lang="en-US" sz="2800">
                        <a:solidFill>
                          <a:srgbClr val="FF0000"/>
                        </a:solidFill>
                        <a:latin typeface="Cambria Math"/>
                      </a:rPr>
                      <m:t>M</m:t>
                    </m:r>
                  </m:oMath>
                </a14:m>
                <a:r>
                  <a:rPr lang="en-US" sz="2800" dirty="0" smtClean="0">
                    <a:solidFill>
                      <a:srgbClr val="FF0000"/>
                    </a:solidFill>
                  </a:rPr>
                  <a:t> </a:t>
                </a:r>
                <a14:m>
                  <m:oMath xmlns:m="http://schemas.openxmlformats.org/officeDocument/2006/math">
                    <m:r>
                      <a:rPr lang="en-US" sz="2800" b="0" i="0" smtClean="0">
                        <a:solidFill>
                          <a:srgbClr val="FF0000"/>
                        </a:solidFill>
                        <a:latin typeface="Cambria Math"/>
                      </a:rPr>
                      <m:t>          </m:t>
                    </m:r>
                    <m:r>
                      <m:rPr>
                        <m:sty m:val="p"/>
                      </m:rPr>
                      <a:rPr lang="en-US" sz="2800">
                        <a:solidFill>
                          <a:srgbClr val="FF0000"/>
                        </a:solidFill>
                        <a:latin typeface="Cambria Math"/>
                      </a:rPr>
                      <m:t>B</m:t>
                    </m:r>
                  </m:oMath>
                </a14:m>
                <a:endParaRPr lang="en-US" sz="2800" dirty="0">
                  <a:solidFill>
                    <a:srgbClr val="FF0000"/>
                  </a:solidFill>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1397726" y="3200400"/>
                <a:ext cx="3250474" cy="523220"/>
              </a:xfrm>
              <a:prstGeom prst="rect">
                <a:avLst/>
              </a:prstGeom>
              <a:blipFill rotWithShape="1">
                <a:blip r:embed="rId6"/>
                <a:stretch>
                  <a:fillRect/>
                </a:stretch>
              </a:blipFill>
            </p:spPr>
            <p:txBody>
              <a:bodyPr/>
              <a:lstStyle/>
              <a:p>
                <a:r>
                  <a:rPr lang="en-US">
                    <a:noFill/>
                  </a:rPr>
                  <a:t> </a:t>
                </a:r>
              </a:p>
            </p:txBody>
          </p:sp>
        </mc:Fallback>
      </mc:AlternateContent>
      <p:cxnSp>
        <p:nvCxnSpPr>
          <p:cNvPr id="40" name="Straight Arrow Connector 39"/>
          <p:cNvCxnSpPr/>
          <p:nvPr/>
        </p:nvCxnSpPr>
        <p:spPr>
          <a:xfrm rot="5400000">
            <a:off x="2132806" y="3809206"/>
            <a:ext cx="3048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a:off x="4039394" y="3799026"/>
            <a:ext cx="3048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048000" y="2983468"/>
            <a:ext cx="954341" cy="369332"/>
          </a:xfrm>
          <a:prstGeom prst="rect">
            <a:avLst/>
          </a:prstGeom>
          <a:noFill/>
        </p:spPr>
        <p:txBody>
          <a:bodyPr wrap="square" rtlCol="0">
            <a:spAutoFit/>
          </a:bodyPr>
          <a:lstStyle/>
          <a:p>
            <a:r>
              <a:rPr lang="en-US" i="1" dirty="0" smtClean="0">
                <a:latin typeface="Century Schoolbook" pitchFamily="18" charset="0"/>
                <a:ea typeface="Batang" pitchFamily="18" charset="-127"/>
                <a:cs typeface="Arial" pitchFamily="34" charset="0"/>
              </a:rPr>
              <a:t> w </a:t>
            </a:r>
            <a:r>
              <a:rPr lang="en-US" dirty="0" smtClean="0">
                <a:latin typeface="Century Schoolbook" pitchFamily="18" charset="0"/>
                <a:ea typeface="Batang" pitchFamily="18" charset="-127"/>
                <a:cs typeface="Arial" pitchFamily="34" charset="0"/>
              </a:rPr>
              <a:t>= </a:t>
            </a:r>
            <a:r>
              <a:rPr lang="en-US" dirty="0">
                <a:latin typeface="Century Schoolbook" pitchFamily="18" charset="0"/>
                <a:ea typeface="Batang" pitchFamily="18" charset="-127"/>
                <a:cs typeface="Arial" pitchFamily="34" charset="0"/>
              </a:rPr>
              <a:t>7</a:t>
            </a:r>
          </a:p>
        </p:txBody>
      </p:sp>
      <p:cxnSp>
        <p:nvCxnSpPr>
          <p:cNvPr id="43" name="Straight Connector 42"/>
          <p:cNvCxnSpPr/>
          <p:nvPr/>
        </p:nvCxnSpPr>
        <p:spPr>
          <a:xfrm rot="5400000">
            <a:off x="2058194" y="3124200"/>
            <a:ext cx="304006" cy="79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4495800" y="3123406"/>
            <a:ext cx="304006" cy="79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2209800" y="3162840"/>
            <a:ext cx="400970"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266406" y="3171388"/>
            <a:ext cx="381000"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724400" y="4409420"/>
            <a:ext cx="2438400" cy="646331"/>
          </a:xfrm>
          <a:prstGeom prst="rect">
            <a:avLst/>
          </a:prstGeom>
          <a:noFill/>
        </p:spPr>
        <p:txBody>
          <a:bodyPr wrap="square" rtlCol="0">
            <a:spAutoFit/>
          </a:bodyPr>
          <a:lstStyle/>
          <a:p>
            <a:r>
              <a:rPr lang="en-US" dirty="0" smtClean="0">
                <a:solidFill>
                  <a:srgbClr val="FF0000"/>
                </a:solidFill>
              </a:rPr>
              <a:t>This is not a match in a window of size 7</a:t>
            </a:r>
            <a:endParaRPr lang="en-US" dirty="0">
              <a:solidFill>
                <a:srgbClr val="FF0000"/>
              </a:solidFill>
            </a:endParaRPr>
          </a:p>
        </p:txBody>
      </p:sp>
      <p:sp>
        <p:nvSpPr>
          <p:cNvPr id="26" name="TextBox 25"/>
          <p:cNvSpPr txBox="1"/>
          <p:nvPr/>
        </p:nvSpPr>
        <p:spPr>
          <a:xfrm>
            <a:off x="4804612" y="3266420"/>
            <a:ext cx="2205788" cy="646331"/>
          </a:xfrm>
          <a:prstGeom prst="rect">
            <a:avLst/>
          </a:prstGeom>
          <a:noFill/>
        </p:spPr>
        <p:txBody>
          <a:bodyPr wrap="square" rtlCol="0">
            <a:spAutoFit/>
          </a:bodyPr>
          <a:lstStyle/>
          <a:p>
            <a:r>
              <a:rPr lang="en-US" dirty="0" smtClean="0">
                <a:solidFill>
                  <a:srgbClr val="FF0000"/>
                </a:solidFill>
              </a:rPr>
              <a:t>This is a match in a window of size 7</a:t>
            </a:r>
            <a:endParaRPr lang="en-US" dirty="0">
              <a:solidFill>
                <a:srgbClr val="FF0000"/>
              </a:solidFill>
            </a:endParaRPr>
          </a:p>
        </p:txBody>
      </p:sp>
      <p:sp>
        <p:nvSpPr>
          <p:cNvPr id="8" name="TextBox 7"/>
          <p:cNvSpPr txBox="1"/>
          <p:nvPr/>
        </p:nvSpPr>
        <p:spPr>
          <a:xfrm>
            <a:off x="4191000" y="5152477"/>
            <a:ext cx="3048000" cy="646331"/>
          </a:xfrm>
          <a:prstGeom prst="rect">
            <a:avLst/>
          </a:prstGeom>
          <a:noFill/>
        </p:spPr>
        <p:txBody>
          <a:bodyPr wrap="square" rtlCol="0">
            <a:spAutoFit/>
          </a:bodyPr>
          <a:lstStyle/>
          <a:p>
            <a:r>
              <a:rPr lang="en-US" dirty="0"/>
              <a:t>N</a:t>
            </a:r>
            <a:r>
              <a:rPr lang="en-US" dirty="0" smtClean="0"/>
              <a:t>oisy sequence:</a:t>
            </a:r>
            <a:endParaRPr lang="en-US" dirty="0"/>
          </a:p>
          <a:p>
            <a:r>
              <a:rPr lang="en-US" dirty="0" smtClean="0">
                <a:solidFill>
                  <a:srgbClr val="FF0000"/>
                </a:solidFill>
              </a:rPr>
              <a:t>Probability of matching</a:t>
            </a:r>
            <a:endParaRPr lang="en-US" dirty="0"/>
          </a:p>
        </p:txBody>
      </p:sp>
      <p:cxnSp>
        <p:nvCxnSpPr>
          <p:cNvPr id="28" name="Straight Arrow Connector 27"/>
          <p:cNvCxnSpPr/>
          <p:nvPr/>
        </p:nvCxnSpPr>
        <p:spPr>
          <a:xfrm rot="5400000">
            <a:off x="2897188" y="3799026"/>
            <a:ext cx="3048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5400000">
            <a:off x="4039394" y="4408626"/>
            <a:ext cx="3048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98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7" grpId="0" animBg="1"/>
      <p:bldP spid="24" grpId="0" animBg="1"/>
      <p:bldP spid="6" grpId="0"/>
      <p:bldP spid="15" grpId="0"/>
      <p:bldP spid="39" grpId="0"/>
      <p:bldP spid="42" grpId="0"/>
      <p:bldP spid="7" grpId="0"/>
      <p:bldP spid="26"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&amp; Interleaving Events (PIE)</a:t>
            </a:r>
            <a:endParaRPr lang="en-US" dirty="0"/>
          </a:p>
        </p:txBody>
      </p:sp>
      <p:sp>
        <p:nvSpPr>
          <p:cNvPr id="3" name="Slide Number Placeholder 2"/>
          <p:cNvSpPr>
            <a:spLocks noGrp="1"/>
          </p:cNvSpPr>
          <p:nvPr>
            <p:ph type="sldNum" sz="quarter" idx="12"/>
          </p:nvPr>
        </p:nvSpPr>
        <p:spPr/>
        <p:txBody>
          <a:bodyPr/>
          <a:lstStyle/>
          <a:p>
            <a:fld id="{06D55AE4-D746-47AC-A306-4D0DD80C516F}" type="slidenum">
              <a:rPr lang="en-US" altLang="en-US" smtClean="0"/>
              <a:pPr/>
              <a:t>19</a:t>
            </a:fld>
            <a:endParaRPr lang="en-US" altLang="en-US"/>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590" y="1981200"/>
            <a:ext cx="8014010"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1763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sz="2000" dirty="0" smtClean="0">
                <a:solidFill>
                  <a:srgbClr val="FF0000"/>
                </a:solidFill>
              </a:rPr>
              <a:t>Motivation and background</a:t>
            </a:r>
          </a:p>
          <a:p>
            <a:pPr>
              <a:spcBef>
                <a:spcPts val="3000"/>
              </a:spcBef>
            </a:pPr>
            <a:r>
              <a:rPr lang="en-US" sz="2000" dirty="0" smtClean="0"/>
              <a:t>Semantics: what are we doing?</a:t>
            </a:r>
          </a:p>
          <a:p>
            <a:pPr>
              <a:spcBef>
                <a:spcPts val="3000"/>
              </a:spcBef>
            </a:pPr>
            <a:r>
              <a:rPr lang="en-US" sz="2000" dirty="0" smtClean="0"/>
              <a:t>Algorithms: how to do it?</a:t>
            </a:r>
            <a:endParaRPr lang="en-US" sz="2000" i="1" dirty="0"/>
          </a:p>
        </p:txBody>
      </p:sp>
      <p:sp>
        <p:nvSpPr>
          <p:cNvPr id="4" name="Slide Number Placeholder 3"/>
          <p:cNvSpPr>
            <a:spLocks noGrp="1"/>
          </p:cNvSpPr>
          <p:nvPr>
            <p:ph type="sldNum" sz="quarter" idx="12"/>
          </p:nvPr>
        </p:nvSpPr>
        <p:spPr/>
        <p:txBody>
          <a:bodyPr/>
          <a:lstStyle/>
          <a:p>
            <a:fld id="{32B29A66-CFD5-4F33-88E2-E7F8EEB50249}" type="slidenum">
              <a:rPr lang="en-US" altLang="en-US" smtClean="0"/>
              <a:pPr/>
              <a:t>2</a:t>
            </a:fld>
            <a:endParaRPr lang="en-U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Subgraph structure + Timing</a:t>
            </a:r>
            <a:endParaRPr lang="en-US" dirty="0"/>
          </a:p>
        </p:txBody>
      </p:sp>
      <p:sp>
        <p:nvSpPr>
          <p:cNvPr id="3" name="Slide Number Placeholder 2"/>
          <p:cNvSpPr>
            <a:spLocks noGrp="1"/>
          </p:cNvSpPr>
          <p:nvPr>
            <p:ph type="sldNum" sz="quarter" idx="12"/>
          </p:nvPr>
        </p:nvSpPr>
        <p:spPr/>
        <p:txBody>
          <a:bodyPr/>
          <a:lstStyle/>
          <a:p>
            <a:fld id="{06D55AE4-D746-47AC-A306-4D0DD80C516F}" type="slidenum">
              <a:rPr lang="en-US" altLang="en-US" smtClean="0"/>
              <a:pPr/>
              <a:t>20</a:t>
            </a:fld>
            <a:endParaRPr lang="en-US" altLang="en-US"/>
          </a:p>
        </p:txBody>
      </p:sp>
      <p:pic>
        <p:nvPicPr>
          <p:cNvPr id="4" name="图片 4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676400"/>
            <a:ext cx="5499695" cy="1689506"/>
          </a:xfrm>
          <a:prstGeom prst="rect">
            <a:avLst/>
          </a:prstGeom>
        </p:spPr>
      </p:pic>
      <p:sp>
        <p:nvSpPr>
          <p:cNvPr id="5" name="TextBox 4"/>
          <p:cNvSpPr txBox="1"/>
          <p:nvPr/>
        </p:nvSpPr>
        <p:spPr>
          <a:xfrm>
            <a:off x="609600" y="3745468"/>
            <a:ext cx="4648200" cy="369332"/>
          </a:xfrm>
          <a:prstGeom prst="rect">
            <a:avLst/>
          </a:prstGeom>
          <a:noFill/>
        </p:spPr>
        <p:txBody>
          <a:bodyPr wrap="square" rtlCol="0">
            <a:spAutoFit/>
          </a:bodyPr>
          <a:lstStyle/>
          <a:p>
            <a:r>
              <a:rPr lang="en-US" b="1" dirty="0">
                <a:solidFill>
                  <a:srgbClr val="C00000"/>
                </a:solidFill>
              </a:rPr>
              <a:t>Degree-preserving Dual </a:t>
            </a:r>
            <a:r>
              <a:rPr lang="en-US" b="1" dirty="0" smtClean="0">
                <a:solidFill>
                  <a:srgbClr val="C00000"/>
                </a:solidFill>
              </a:rPr>
              <a:t>Simulation:</a:t>
            </a:r>
          </a:p>
        </p:txBody>
      </p:sp>
      <mc:AlternateContent xmlns:mc="http://schemas.openxmlformats.org/markup-compatibility/2006" xmlns:a14="http://schemas.microsoft.com/office/drawing/2010/main">
        <mc:Choice Requires="a14">
          <p:sp>
            <p:nvSpPr>
              <p:cNvPr id="6" name="Content Placeholder 1"/>
              <p:cNvSpPr txBox="1">
                <a:spLocks/>
              </p:cNvSpPr>
              <p:nvPr/>
            </p:nvSpPr>
            <p:spPr>
              <a:xfrm>
                <a:off x="609600" y="4267200"/>
                <a:ext cx="8382000" cy="2209800"/>
              </a:xfrm>
              <a:prstGeom prst="rect">
                <a:avLst/>
              </a:prstGeom>
            </p:spPr>
            <p:txBody>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cs typeface="+mn-cs"/>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cs typeface="+mn-cs"/>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cs typeface="+mn-cs"/>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9pPr>
              </a:lstStyle>
              <a:p>
                <a:pPr algn="just"/>
                <a:r>
                  <a:rPr lang="en-US" sz="1600" kern="0" dirty="0" smtClean="0"/>
                  <a:t>Two matching vertices should have same label.</a:t>
                </a:r>
              </a:p>
              <a:p>
                <a:pPr algn="just"/>
                <a:r>
                  <a:rPr lang="en-US" sz="1600" kern="0" dirty="0"/>
                  <a:t>Every vertex in query graph has a matching vertex in data graph.</a:t>
                </a:r>
              </a:p>
              <a:p>
                <a:pPr algn="just"/>
                <a:r>
                  <a:rPr lang="en-US" sz="1600" kern="0" dirty="0"/>
                  <a:t>Each outgoing edge </a:t>
                </a:r>
                <a14:m>
                  <m:oMath xmlns:m="http://schemas.openxmlformats.org/officeDocument/2006/math">
                    <m:sSub>
                      <m:sSubPr>
                        <m:ctrlPr>
                          <a:rPr lang="en-US" sz="1600" i="1" kern="0" smtClean="0">
                            <a:latin typeface="Cambria Math"/>
                          </a:rPr>
                        </m:ctrlPr>
                      </m:sSubPr>
                      <m:e>
                        <m:r>
                          <a:rPr lang="en-US" sz="1600" i="1" kern="0" smtClean="0">
                            <a:latin typeface="Cambria Math"/>
                          </a:rPr>
                          <m:t>𝑒</m:t>
                        </m:r>
                      </m:e>
                      <m:sub>
                        <m:r>
                          <a:rPr lang="en-US" sz="1600" i="1" kern="0" smtClean="0">
                            <a:latin typeface="Cambria Math"/>
                          </a:rPr>
                          <m:t>𝑞</m:t>
                        </m:r>
                      </m:sub>
                    </m:sSub>
                  </m:oMath>
                </a14:m>
                <a:r>
                  <a:rPr lang="en-US" sz="1600" kern="0" dirty="0" smtClean="0"/>
                  <a:t> </a:t>
                </a:r>
                <a:r>
                  <a:rPr lang="en-US" sz="1600" kern="0" dirty="0"/>
                  <a:t>from u in query graph has a matching edge f(</a:t>
                </a:r>
                <a14:m>
                  <m:oMath xmlns:m="http://schemas.openxmlformats.org/officeDocument/2006/math">
                    <m:sSub>
                      <m:sSubPr>
                        <m:ctrlPr>
                          <a:rPr lang="en-US" sz="1600" i="1" kern="0">
                            <a:latin typeface="Cambria Math"/>
                          </a:rPr>
                        </m:ctrlPr>
                      </m:sSubPr>
                      <m:e>
                        <m:r>
                          <a:rPr lang="en-US" sz="1600" i="1" kern="0">
                            <a:latin typeface="Cambria Math"/>
                          </a:rPr>
                          <m:t>𝑒</m:t>
                        </m:r>
                      </m:e>
                      <m:sub>
                        <m:r>
                          <a:rPr lang="en-US" sz="1600" i="1" kern="0">
                            <a:latin typeface="Cambria Math"/>
                          </a:rPr>
                          <m:t>𝑞</m:t>
                        </m:r>
                      </m:sub>
                    </m:sSub>
                  </m:oMath>
                </a14:m>
                <a:r>
                  <a:rPr lang="en-US" sz="1600" kern="0" dirty="0"/>
                  <a:t>) in data graph.</a:t>
                </a:r>
              </a:p>
              <a:p>
                <a:pPr algn="just"/>
                <a:r>
                  <a:rPr lang="en-US" sz="1600" kern="0" dirty="0"/>
                  <a:t>Each incoming edge </a:t>
                </a:r>
                <a14:m>
                  <m:oMath xmlns:m="http://schemas.openxmlformats.org/officeDocument/2006/math">
                    <m:sSub>
                      <m:sSubPr>
                        <m:ctrlPr>
                          <a:rPr lang="en-US" sz="1600" i="1" kern="0">
                            <a:latin typeface="Cambria Math"/>
                          </a:rPr>
                        </m:ctrlPr>
                      </m:sSubPr>
                      <m:e>
                        <m:r>
                          <a:rPr lang="en-US" sz="1600" i="1" kern="0">
                            <a:latin typeface="Cambria Math"/>
                          </a:rPr>
                          <m:t>𝑒</m:t>
                        </m:r>
                      </m:e>
                      <m:sub>
                        <m:r>
                          <a:rPr lang="en-US" sz="1600" i="1" kern="0">
                            <a:latin typeface="Cambria Math"/>
                          </a:rPr>
                          <m:t>𝑞</m:t>
                        </m:r>
                      </m:sub>
                    </m:sSub>
                  </m:oMath>
                </a14:m>
                <a:r>
                  <a:rPr lang="en-US" sz="1600" kern="0" dirty="0"/>
                  <a:t> to u in query graph has a matching edge f(</a:t>
                </a:r>
                <a14:m>
                  <m:oMath xmlns:m="http://schemas.openxmlformats.org/officeDocument/2006/math">
                    <m:sSub>
                      <m:sSubPr>
                        <m:ctrlPr>
                          <a:rPr lang="en-US" sz="1600" i="1" kern="0">
                            <a:latin typeface="Cambria Math"/>
                          </a:rPr>
                        </m:ctrlPr>
                      </m:sSubPr>
                      <m:e>
                        <m:r>
                          <a:rPr lang="en-US" sz="1600" i="1" kern="0">
                            <a:latin typeface="Cambria Math"/>
                          </a:rPr>
                          <m:t>𝑒</m:t>
                        </m:r>
                      </m:e>
                      <m:sub>
                        <m:r>
                          <a:rPr lang="en-US" sz="1600" i="1" kern="0">
                            <a:latin typeface="Cambria Math"/>
                          </a:rPr>
                          <m:t>𝑞</m:t>
                        </m:r>
                      </m:sub>
                    </m:sSub>
                  </m:oMath>
                </a14:m>
                <a:r>
                  <a:rPr lang="en-US" sz="1600" kern="0" dirty="0"/>
                  <a:t>) in data graph</a:t>
                </a:r>
                <a:r>
                  <a:rPr lang="en-US" sz="1600" kern="0" dirty="0" smtClean="0"/>
                  <a:t>.</a:t>
                </a:r>
              </a:p>
              <a:p>
                <a:pPr lvl="1" algn="just"/>
                <a:r>
                  <a:rPr lang="en-US" sz="1600" kern="0" dirty="0" smtClean="0"/>
                  <a:t>Different outgoing/incoming edges should have different matching edges.</a:t>
                </a:r>
              </a:p>
              <a:p>
                <a:pPr algn="just"/>
                <a:r>
                  <a:rPr lang="en-US" sz="2000" kern="0" dirty="0" smtClean="0">
                    <a:solidFill>
                      <a:srgbClr val="0000FF"/>
                    </a:solidFill>
                  </a:rPr>
                  <a:t>Plus the timing constraints (order and window).</a:t>
                </a:r>
              </a:p>
            </p:txBody>
          </p:sp>
        </mc:Choice>
        <mc:Fallback xmlns="">
          <p:sp>
            <p:nvSpPr>
              <p:cNvPr id="6" name="Content Placeholder 1"/>
              <p:cNvSpPr txBox="1">
                <a:spLocks noRot="1" noChangeAspect="1" noMove="1" noResize="1" noEditPoints="1" noAdjustHandles="1" noChangeArrowheads="1" noChangeShapeType="1" noTextEdit="1"/>
              </p:cNvSpPr>
              <p:nvPr/>
            </p:nvSpPr>
            <p:spPr>
              <a:xfrm>
                <a:off x="609600" y="4267200"/>
                <a:ext cx="8382000" cy="2209800"/>
              </a:xfrm>
              <a:prstGeom prst="rect">
                <a:avLst/>
              </a:prstGeom>
              <a:blipFill rotWithShape="1">
                <a:blip r:embed="rId3"/>
                <a:stretch>
                  <a:fillRect l="-73" t="-826"/>
                </a:stretch>
              </a:blipFill>
            </p:spPr>
            <p:txBody>
              <a:bodyPr/>
              <a:lstStyle/>
              <a:p>
                <a:r>
                  <a:rPr lang="en-US">
                    <a:noFill/>
                  </a:rPr>
                  <a:t> </a:t>
                </a:r>
              </a:p>
            </p:txBody>
          </p:sp>
        </mc:Fallback>
      </mc:AlternateContent>
    </p:spTree>
    <p:extLst>
      <p:ext uri="{BB962C8B-B14F-4D97-AF65-F5344CB8AC3E}">
        <p14:creationId xmlns:p14="http://schemas.microsoft.com/office/powerpoint/2010/main" val="763437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sz="2000" dirty="0" smtClean="0"/>
              <a:t>Motivation and background</a:t>
            </a:r>
          </a:p>
          <a:p>
            <a:pPr>
              <a:spcBef>
                <a:spcPts val="3000"/>
              </a:spcBef>
            </a:pPr>
            <a:r>
              <a:rPr lang="en-US" sz="2000" dirty="0" smtClean="0"/>
              <a:t>Semantics: what are we doing?</a:t>
            </a:r>
          </a:p>
          <a:p>
            <a:pPr>
              <a:spcBef>
                <a:spcPts val="3000"/>
              </a:spcBef>
            </a:pPr>
            <a:r>
              <a:rPr lang="en-US" sz="2000" dirty="0" smtClean="0">
                <a:solidFill>
                  <a:srgbClr val="FF0000"/>
                </a:solidFill>
              </a:rPr>
              <a:t>Algorithms: how to do it?</a:t>
            </a:r>
            <a:endParaRPr lang="en-US" sz="2000" i="1" dirty="0">
              <a:solidFill>
                <a:srgbClr val="FF0000"/>
              </a:solidFill>
            </a:endParaRPr>
          </a:p>
        </p:txBody>
      </p:sp>
      <p:sp>
        <p:nvSpPr>
          <p:cNvPr id="4" name="Slide Number Placeholder 3"/>
          <p:cNvSpPr>
            <a:spLocks noGrp="1"/>
          </p:cNvSpPr>
          <p:nvPr>
            <p:ph type="sldNum" sz="quarter" idx="12"/>
          </p:nvPr>
        </p:nvSpPr>
        <p:spPr/>
        <p:txBody>
          <a:bodyPr/>
          <a:lstStyle/>
          <a:p>
            <a:fld id="{32B29A66-CFD5-4F33-88E2-E7F8EEB50249}" type="slidenum">
              <a:rPr lang="en-US" altLang="en-US" smtClean="0"/>
              <a:pPr/>
              <a:t>21</a:t>
            </a:fld>
            <a:endParaRPr lang="en-US" altLang="en-US"/>
          </a:p>
        </p:txBody>
      </p:sp>
    </p:spTree>
    <p:extLst>
      <p:ext uri="{BB962C8B-B14F-4D97-AF65-F5344CB8AC3E}">
        <p14:creationId xmlns:p14="http://schemas.microsoft.com/office/powerpoint/2010/main" val="22628533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Algorithm</a:t>
            </a:r>
            <a:endParaRPr lang="en-US" dirty="0"/>
          </a:p>
        </p:txBody>
      </p:sp>
      <p:sp>
        <p:nvSpPr>
          <p:cNvPr id="3" name="Slide Number Placeholder 2"/>
          <p:cNvSpPr>
            <a:spLocks noGrp="1"/>
          </p:cNvSpPr>
          <p:nvPr>
            <p:ph type="sldNum" sz="quarter" idx="12"/>
          </p:nvPr>
        </p:nvSpPr>
        <p:spPr/>
        <p:txBody>
          <a:bodyPr/>
          <a:lstStyle/>
          <a:p>
            <a:fld id="{06D55AE4-D746-47AC-A306-4D0DD80C516F}" type="slidenum">
              <a:rPr lang="en-US" altLang="en-US" smtClean="0"/>
              <a:pPr/>
              <a:t>22</a:t>
            </a:fld>
            <a:endParaRPr lang="en-US" altLang="en-US"/>
          </a:p>
        </p:txBody>
      </p:sp>
      <p:sp>
        <p:nvSpPr>
          <p:cNvPr id="98" name="TextBox 97"/>
          <p:cNvSpPr txBox="1"/>
          <p:nvPr/>
        </p:nvSpPr>
        <p:spPr>
          <a:xfrm>
            <a:off x="533400" y="1600200"/>
            <a:ext cx="6019800" cy="369332"/>
          </a:xfrm>
          <a:prstGeom prst="rect">
            <a:avLst/>
          </a:prstGeom>
          <a:noFill/>
        </p:spPr>
        <p:txBody>
          <a:bodyPr wrap="square" rtlCol="0">
            <a:spAutoFit/>
          </a:bodyPr>
          <a:lstStyle/>
          <a:p>
            <a:r>
              <a:rPr lang="en-US" dirty="0" smtClean="0">
                <a:solidFill>
                  <a:srgbClr val="FF0000"/>
                </a:solidFill>
              </a:rPr>
              <a:t>Uncertain sequence:</a:t>
            </a:r>
            <a:r>
              <a:rPr lang="en-US" dirty="0" smtClean="0"/>
              <a:t> X = 2|3  2|3  0|1  3  0  0|1  0  2|3 </a:t>
            </a:r>
            <a:r>
              <a:rPr lang="en-US" b="1" dirty="0" smtClean="0"/>
              <a:t>…..</a:t>
            </a:r>
            <a:endParaRPr lang="en-US" b="1" dirty="0"/>
          </a:p>
        </p:txBody>
      </p:sp>
      <p:sp>
        <p:nvSpPr>
          <p:cNvPr id="99" name="TextBox 98"/>
          <p:cNvSpPr txBox="1"/>
          <p:nvPr/>
        </p:nvSpPr>
        <p:spPr>
          <a:xfrm>
            <a:off x="533400" y="2069068"/>
            <a:ext cx="8305800" cy="369332"/>
          </a:xfrm>
          <a:prstGeom prst="rect">
            <a:avLst/>
          </a:prstGeom>
          <a:noFill/>
        </p:spPr>
        <p:txBody>
          <a:bodyPr wrap="square" rtlCol="0">
            <a:spAutoFit/>
          </a:bodyPr>
          <a:lstStyle/>
          <a:p>
            <a:r>
              <a:rPr lang="en-US" dirty="0" smtClean="0">
                <a:solidFill>
                  <a:srgbClr val="0000FF"/>
                </a:solidFill>
              </a:rPr>
              <a:t>Pattern subsequence:</a:t>
            </a:r>
            <a:r>
              <a:rPr lang="en-US" dirty="0" smtClean="0"/>
              <a:t> p = 3  0  3     </a:t>
            </a:r>
            <a:r>
              <a:rPr lang="en-US" dirty="0" smtClean="0">
                <a:solidFill>
                  <a:srgbClr val="0000FF"/>
                </a:solidFill>
              </a:rPr>
              <a:t>Window size</a:t>
            </a:r>
            <a:r>
              <a:rPr lang="en-US" dirty="0" smtClean="0"/>
              <a:t> w = 4,    </a:t>
            </a:r>
            <a:r>
              <a:rPr lang="en-US" dirty="0" smtClean="0">
                <a:solidFill>
                  <a:srgbClr val="0000FF"/>
                </a:solidFill>
              </a:rPr>
              <a:t>prob. threshold</a:t>
            </a:r>
            <a:r>
              <a:rPr lang="en-US" dirty="0" smtClean="0"/>
              <a:t> = 0.3</a:t>
            </a:r>
            <a:endParaRPr lang="en-US" b="1" dirty="0"/>
          </a:p>
        </p:txBody>
      </p:sp>
      <p:grpSp>
        <p:nvGrpSpPr>
          <p:cNvPr id="18" name="Group 115"/>
          <p:cNvGrpSpPr/>
          <p:nvPr/>
        </p:nvGrpSpPr>
        <p:grpSpPr>
          <a:xfrm>
            <a:off x="3352800" y="877669"/>
            <a:ext cx="4648200" cy="798731"/>
            <a:chOff x="3352800" y="877669"/>
            <a:chExt cx="4648200" cy="798731"/>
          </a:xfrm>
        </p:grpSpPr>
        <p:sp>
          <p:nvSpPr>
            <p:cNvPr id="100" name="TextBox 99"/>
            <p:cNvSpPr txBox="1"/>
            <p:nvPr/>
          </p:nvSpPr>
          <p:spPr>
            <a:xfrm>
              <a:off x="5486400" y="877669"/>
              <a:ext cx="2514600" cy="646331"/>
            </a:xfrm>
            <a:prstGeom prst="rect">
              <a:avLst/>
            </a:prstGeom>
            <a:noFill/>
          </p:spPr>
          <p:txBody>
            <a:bodyPr wrap="square" rtlCol="0">
              <a:spAutoFit/>
            </a:bodyPr>
            <a:lstStyle/>
            <a:p>
              <a:pPr marL="342900" indent="-342900">
                <a:buAutoNum type="arabicPlain" startAt="2"/>
              </a:pPr>
              <a:r>
                <a:rPr lang="en-US" dirty="0" smtClean="0">
                  <a:solidFill>
                    <a:srgbClr val="FF0000"/>
                  </a:solidFill>
                </a:rPr>
                <a:t>with probability 1/2</a:t>
              </a:r>
            </a:p>
            <a:p>
              <a:pPr marL="342900" indent="-342900">
                <a:buAutoNum type="arabicPlain" startAt="2"/>
              </a:pPr>
              <a:r>
                <a:rPr lang="en-US" dirty="0" smtClean="0">
                  <a:solidFill>
                    <a:srgbClr val="FF0000"/>
                  </a:solidFill>
                </a:rPr>
                <a:t>with probability 1/2</a:t>
              </a:r>
              <a:endParaRPr lang="en-US" dirty="0">
                <a:solidFill>
                  <a:srgbClr val="FF0000"/>
                </a:solidFill>
              </a:endParaRPr>
            </a:p>
          </p:txBody>
        </p:sp>
        <p:cxnSp>
          <p:nvCxnSpPr>
            <p:cNvPr id="102" name="Straight Arrow Connector 101"/>
            <p:cNvCxnSpPr/>
            <p:nvPr/>
          </p:nvCxnSpPr>
          <p:spPr>
            <a:xfrm flipV="1">
              <a:off x="3352800" y="1295400"/>
              <a:ext cx="21336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Algorithm</a:t>
            </a:r>
            <a:endParaRPr lang="en-US" dirty="0"/>
          </a:p>
        </p:txBody>
      </p:sp>
      <p:sp>
        <p:nvSpPr>
          <p:cNvPr id="3" name="Slide Number Placeholder 2"/>
          <p:cNvSpPr>
            <a:spLocks noGrp="1"/>
          </p:cNvSpPr>
          <p:nvPr>
            <p:ph type="sldNum" sz="quarter" idx="12"/>
          </p:nvPr>
        </p:nvSpPr>
        <p:spPr/>
        <p:txBody>
          <a:bodyPr/>
          <a:lstStyle/>
          <a:p>
            <a:fld id="{06D55AE4-D746-47AC-A306-4D0DD80C516F}" type="slidenum">
              <a:rPr lang="en-US" altLang="en-US" smtClean="0"/>
              <a:pPr/>
              <a:t>23</a:t>
            </a:fld>
            <a:endParaRPr lang="en-US" altLang="en-US"/>
          </a:p>
        </p:txBody>
      </p:sp>
      <p:sp>
        <p:nvSpPr>
          <p:cNvPr id="4" name="Rectangle 3"/>
          <p:cNvSpPr/>
          <p:nvPr/>
        </p:nvSpPr>
        <p:spPr>
          <a:xfrm>
            <a:off x="990600" y="3580606"/>
            <a:ext cx="7086599" cy="2590800"/>
          </a:xfrm>
          <a:prstGeom prst="rect">
            <a:avLst/>
          </a:prstGeom>
          <a:ln>
            <a:solidFill>
              <a:srgbClr val="0000FF"/>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Calibri" pitchFamily="34" charset="0"/>
              <a:cs typeface="Calibri" pitchFamily="34" charset="0"/>
            </a:endParaRPr>
          </a:p>
        </p:txBody>
      </p:sp>
      <p:cxnSp>
        <p:nvCxnSpPr>
          <p:cNvPr id="5" name="Straight Connector 4"/>
          <p:cNvCxnSpPr/>
          <p:nvPr/>
        </p:nvCxnSpPr>
        <p:spPr>
          <a:xfrm>
            <a:off x="990601" y="4037806"/>
            <a:ext cx="7467599" cy="15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90601" y="4722018"/>
            <a:ext cx="7467599" cy="15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990601" y="5409406"/>
            <a:ext cx="7467599" cy="1406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6200000" flipV="1">
            <a:off x="533401" y="3123406"/>
            <a:ext cx="4572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2000" y="2971006"/>
            <a:ext cx="381000" cy="369332"/>
          </a:xfrm>
          <a:prstGeom prst="rect">
            <a:avLst/>
          </a:prstGeom>
          <a:noFill/>
        </p:spPr>
        <p:txBody>
          <a:bodyPr wrap="square" rtlCol="0">
            <a:spAutoFit/>
          </a:bodyPr>
          <a:lstStyle/>
          <a:p>
            <a:r>
              <a:rPr lang="en-US" dirty="0" smtClean="0">
                <a:latin typeface="Calibri" pitchFamily="34" charset="0"/>
                <a:cs typeface="Calibri" pitchFamily="34" charset="0"/>
              </a:rPr>
              <a:t>X</a:t>
            </a:r>
            <a:endParaRPr lang="en-US" dirty="0">
              <a:latin typeface="Calibri" pitchFamily="34" charset="0"/>
              <a:cs typeface="Calibri" pitchFamily="34" charset="0"/>
            </a:endParaRPr>
          </a:p>
        </p:txBody>
      </p:sp>
      <p:sp>
        <p:nvSpPr>
          <p:cNvPr id="10" name="TextBox 9"/>
          <p:cNvSpPr txBox="1"/>
          <p:nvPr/>
        </p:nvSpPr>
        <p:spPr>
          <a:xfrm>
            <a:off x="533401" y="3287474"/>
            <a:ext cx="381000" cy="369332"/>
          </a:xfrm>
          <a:prstGeom prst="rect">
            <a:avLst/>
          </a:prstGeom>
          <a:noFill/>
        </p:spPr>
        <p:txBody>
          <a:bodyPr wrap="square" rtlCol="0">
            <a:spAutoFit/>
          </a:bodyPr>
          <a:lstStyle/>
          <a:p>
            <a:r>
              <a:rPr lang="en-US" dirty="0" smtClean="0">
                <a:latin typeface="Calibri" pitchFamily="34" charset="0"/>
                <a:cs typeface="Calibri" pitchFamily="34" charset="0"/>
              </a:rPr>
              <a:t>p</a:t>
            </a:r>
            <a:endParaRPr lang="en-US" dirty="0">
              <a:latin typeface="Calibri" pitchFamily="34" charset="0"/>
              <a:cs typeface="Calibri" pitchFamily="34" charset="0"/>
            </a:endParaRPr>
          </a:p>
        </p:txBody>
      </p:sp>
      <p:sp>
        <p:nvSpPr>
          <p:cNvPr id="11" name="TextBox 10"/>
          <p:cNvSpPr txBox="1"/>
          <p:nvPr/>
        </p:nvSpPr>
        <p:spPr>
          <a:xfrm>
            <a:off x="609601" y="4201874"/>
            <a:ext cx="381000" cy="369332"/>
          </a:xfrm>
          <a:prstGeom prst="rect">
            <a:avLst/>
          </a:prstGeom>
          <a:noFill/>
        </p:spPr>
        <p:txBody>
          <a:bodyPr wrap="square" rtlCol="0">
            <a:spAutoFit/>
          </a:bodyPr>
          <a:lstStyle/>
          <a:p>
            <a:r>
              <a:rPr lang="en-US" dirty="0" smtClean="0">
                <a:latin typeface="Calibri" pitchFamily="34" charset="0"/>
                <a:cs typeface="Calibri" pitchFamily="34" charset="0"/>
              </a:rPr>
              <a:t>3</a:t>
            </a:r>
            <a:endParaRPr lang="en-US" dirty="0">
              <a:latin typeface="Calibri" pitchFamily="34" charset="0"/>
              <a:cs typeface="Calibri" pitchFamily="34" charset="0"/>
            </a:endParaRPr>
          </a:p>
        </p:txBody>
      </p:sp>
      <p:sp>
        <p:nvSpPr>
          <p:cNvPr id="12" name="TextBox 11"/>
          <p:cNvSpPr txBox="1"/>
          <p:nvPr/>
        </p:nvSpPr>
        <p:spPr>
          <a:xfrm>
            <a:off x="609601" y="5649674"/>
            <a:ext cx="381000" cy="369332"/>
          </a:xfrm>
          <a:prstGeom prst="rect">
            <a:avLst/>
          </a:prstGeom>
          <a:noFill/>
        </p:spPr>
        <p:txBody>
          <a:bodyPr wrap="square" rtlCol="0">
            <a:spAutoFit/>
          </a:bodyPr>
          <a:lstStyle/>
          <a:p>
            <a:r>
              <a:rPr lang="en-US" dirty="0" smtClean="0">
                <a:latin typeface="Calibri" pitchFamily="34" charset="0"/>
                <a:cs typeface="Calibri" pitchFamily="34" charset="0"/>
              </a:rPr>
              <a:t>3</a:t>
            </a:r>
            <a:endParaRPr lang="en-US" dirty="0">
              <a:latin typeface="Calibri" pitchFamily="34" charset="0"/>
              <a:cs typeface="Calibri" pitchFamily="34" charset="0"/>
            </a:endParaRPr>
          </a:p>
        </p:txBody>
      </p:sp>
      <p:sp>
        <p:nvSpPr>
          <p:cNvPr id="13" name="TextBox 12"/>
          <p:cNvSpPr txBox="1"/>
          <p:nvPr/>
        </p:nvSpPr>
        <p:spPr>
          <a:xfrm>
            <a:off x="609601" y="4963874"/>
            <a:ext cx="381000" cy="369332"/>
          </a:xfrm>
          <a:prstGeom prst="rect">
            <a:avLst/>
          </a:prstGeom>
          <a:noFill/>
        </p:spPr>
        <p:txBody>
          <a:bodyPr wrap="square" rtlCol="0">
            <a:spAutoFit/>
          </a:bodyPr>
          <a:lstStyle/>
          <a:p>
            <a:r>
              <a:rPr lang="en-US" dirty="0" smtClean="0">
                <a:latin typeface="Calibri" pitchFamily="34" charset="0"/>
                <a:cs typeface="Calibri" pitchFamily="34" charset="0"/>
              </a:rPr>
              <a:t>0</a:t>
            </a:r>
            <a:endParaRPr lang="en-US" dirty="0">
              <a:latin typeface="Calibri" pitchFamily="34" charset="0"/>
              <a:cs typeface="Calibri" pitchFamily="34" charset="0"/>
            </a:endParaRPr>
          </a:p>
        </p:txBody>
      </p:sp>
      <p:cxnSp>
        <p:nvCxnSpPr>
          <p:cNvPr id="14" name="Straight Connector 13"/>
          <p:cNvCxnSpPr/>
          <p:nvPr/>
        </p:nvCxnSpPr>
        <p:spPr>
          <a:xfrm rot="5400000">
            <a:off x="304801" y="4876006"/>
            <a:ext cx="25908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rot="5400000">
            <a:off x="1051939" y="4875212"/>
            <a:ext cx="25908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6" name="Straight Connector 15"/>
          <p:cNvCxnSpPr/>
          <p:nvPr/>
        </p:nvCxnSpPr>
        <p:spPr>
          <a:xfrm rot="5400000">
            <a:off x="1828006" y="4875212"/>
            <a:ext cx="25908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a:xfrm>
            <a:off x="976533" y="3642738"/>
            <a:ext cx="699867" cy="369332"/>
          </a:xfrm>
          <a:prstGeom prst="rect">
            <a:avLst/>
          </a:prstGeom>
          <a:noFill/>
        </p:spPr>
        <p:txBody>
          <a:bodyPr wrap="square" rtlCol="0">
            <a:spAutoFit/>
          </a:bodyPr>
          <a:lstStyle/>
          <a:p>
            <a:r>
              <a:rPr lang="en-US" dirty="0" smtClean="0">
                <a:latin typeface="Calibri" pitchFamily="34" charset="0"/>
                <a:cs typeface="Calibri" pitchFamily="34" charset="0"/>
              </a:rPr>
              <a:t>(0, 1)</a:t>
            </a:r>
            <a:endParaRPr lang="en-US" dirty="0">
              <a:latin typeface="Calibri" pitchFamily="34" charset="0"/>
              <a:cs typeface="Calibri" pitchFamily="34" charset="0"/>
            </a:endParaRPr>
          </a:p>
        </p:txBody>
      </p:sp>
      <p:sp>
        <p:nvSpPr>
          <p:cNvPr id="27" name="TextBox 26"/>
          <p:cNvSpPr txBox="1"/>
          <p:nvPr/>
        </p:nvSpPr>
        <p:spPr>
          <a:xfrm>
            <a:off x="1752601" y="3199606"/>
            <a:ext cx="533400" cy="369332"/>
          </a:xfrm>
          <a:prstGeom prst="rect">
            <a:avLst/>
          </a:prstGeom>
          <a:noFill/>
        </p:spPr>
        <p:txBody>
          <a:bodyPr wrap="square" rtlCol="0">
            <a:spAutoFit/>
          </a:bodyPr>
          <a:lstStyle/>
          <a:p>
            <a:r>
              <a:rPr lang="en-US" dirty="0" smtClean="0">
                <a:latin typeface="Calibri" pitchFamily="34" charset="0"/>
                <a:cs typeface="Calibri" pitchFamily="34" charset="0"/>
              </a:rPr>
              <a:t>2|3</a:t>
            </a:r>
            <a:endParaRPr lang="en-US" dirty="0">
              <a:latin typeface="Calibri" pitchFamily="34" charset="0"/>
              <a:cs typeface="Calibri" pitchFamily="34" charset="0"/>
            </a:endParaRPr>
          </a:p>
        </p:txBody>
      </p:sp>
      <p:cxnSp>
        <p:nvCxnSpPr>
          <p:cNvPr id="28" name="Straight Connector 27"/>
          <p:cNvCxnSpPr/>
          <p:nvPr/>
        </p:nvCxnSpPr>
        <p:spPr>
          <a:xfrm rot="5400000">
            <a:off x="2624002" y="4875212"/>
            <a:ext cx="25908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Straight Connector 28"/>
          <p:cNvCxnSpPr/>
          <p:nvPr/>
        </p:nvCxnSpPr>
        <p:spPr>
          <a:xfrm rot="5400000">
            <a:off x="3428207" y="4875212"/>
            <a:ext cx="25908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30" name="Straight Connector 29"/>
          <p:cNvCxnSpPr/>
          <p:nvPr/>
        </p:nvCxnSpPr>
        <p:spPr>
          <a:xfrm rot="5400000">
            <a:off x="4266407" y="4875212"/>
            <a:ext cx="25908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31" name="Straight Connector 30"/>
          <p:cNvCxnSpPr/>
          <p:nvPr/>
        </p:nvCxnSpPr>
        <p:spPr>
          <a:xfrm rot="5400000">
            <a:off x="5104607" y="4875212"/>
            <a:ext cx="25908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32" name="Straight Connector 31"/>
          <p:cNvCxnSpPr/>
          <p:nvPr/>
        </p:nvCxnSpPr>
        <p:spPr>
          <a:xfrm rot="5400000">
            <a:off x="5942807" y="4875212"/>
            <a:ext cx="25908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33" name="Straight Connector 32"/>
          <p:cNvCxnSpPr/>
          <p:nvPr/>
        </p:nvCxnSpPr>
        <p:spPr>
          <a:xfrm>
            <a:off x="8077200" y="3580606"/>
            <a:ext cx="381000"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077200" y="6169818"/>
            <a:ext cx="381000"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514600" y="3199606"/>
            <a:ext cx="533400" cy="369332"/>
          </a:xfrm>
          <a:prstGeom prst="rect">
            <a:avLst/>
          </a:prstGeom>
          <a:noFill/>
        </p:spPr>
        <p:txBody>
          <a:bodyPr wrap="square" rtlCol="0">
            <a:spAutoFit/>
          </a:bodyPr>
          <a:lstStyle/>
          <a:p>
            <a:r>
              <a:rPr lang="en-US" dirty="0" smtClean="0">
                <a:latin typeface="Calibri" pitchFamily="34" charset="0"/>
                <a:cs typeface="Calibri" pitchFamily="34" charset="0"/>
              </a:rPr>
              <a:t>2|3</a:t>
            </a:r>
            <a:endParaRPr lang="en-US" dirty="0">
              <a:latin typeface="Calibri" pitchFamily="34" charset="0"/>
              <a:cs typeface="Calibri" pitchFamily="34" charset="0"/>
            </a:endParaRPr>
          </a:p>
        </p:txBody>
      </p:sp>
      <p:sp>
        <p:nvSpPr>
          <p:cNvPr id="36" name="TextBox 35"/>
          <p:cNvSpPr txBox="1"/>
          <p:nvPr/>
        </p:nvSpPr>
        <p:spPr>
          <a:xfrm>
            <a:off x="7405468" y="3199606"/>
            <a:ext cx="533400" cy="369332"/>
          </a:xfrm>
          <a:prstGeom prst="rect">
            <a:avLst/>
          </a:prstGeom>
          <a:noFill/>
        </p:spPr>
        <p:txBody>
          <a:bodyPr wrap="square" rtlCol="0">
            <a:spAutoFit/>
          </a:bodyPr>
          <a:lstStyle/>
          <a:p>
            <a:r>
              <a:rPr lang="en-US" dirty="0" smtClean="0">
                <a:latin typeface="Calibri" pitchFamily="34" charset="0"/>
                <a:cs typeface="Calibri" pitchFamily="34" charset="0"/>
              </a:rPr>
              <a:t>2|3</a:t>
            </a:r>
            <a:endParaRPr lang="en-US" dirty="0">
              <a:latin typeface="Calibri" pitchFamily="34" charset="0"/>
              <a:cs typeface="Calibri" pitchFamily="34" charset="0"/>
            </a:endParaRPr>
          </a:p>
        </p:txBody>
      </p:sp>
      <p:sp>
        <p:nvSpPr>
          <p:cNvPr id="37" name="TextBox 36"/>
          <p:cNvSpPr txBox="1"/>
          <p:nvPr/>
        </p:nvSpPr>
        <p:spPr>
          <a:xfrm>
            <a:off x="3276600" y="3199606"/>
            <a:ext cx="533400" cy="369332"/>
          </a:xfrm>
          <a:prstGeom prst="rect">
            <a:avLst/>
          </a:prstGeom>
          <a:noFill/>
        </p:spPr>
        <p:txBody>
          <a:bodyPr wrap="square" rtlCol="0">
            <a:spAutoFit/>
          </a:bodyPr>
          <a:lstStyle/>
          <a:p>
            <a:r>
              <a:rPr lang="en-US" dirty="0" smtClean="0">
                <a:latin typeface="Calibri" pitchFamily="34" charset="0"/>
                <a:cs typeface="Calibri" pitchFamily="34" charset="0"/>
              </a:rPr>
              <a:t>0|1</a:t>
            </a:r>
            <a:endParaRPr lang="en-US" dirty="0">
              <a:latin typeface="Calibri" pitchFamily="34" charset="0"/>
              <a:cs typeface="Calibri" pitchFamily="34" charset="0"/>
            </a:endParaRPr>
          </a:p>
        </p:txBody>
      </p:sp>
      <p:sp>
        <p:nvSpPr>
          <p:cNvPr id="38" name="TextBox 37"/>
          <p:cNvSpPr txBox="1"/>
          <p:nvPr/>
        </p:nvSpPr>
        <p:spPr>
          <a:xfrm>
            <a:off x="4191000" y="3199606"/>
            <a:ext cx="533400" cy="369332"/>
          </a:xfrm>
          <a:prstGeom prst="rect">
            <a:avLst/>
          </a:prstGeom>
          <a:noFill/>
        </p:spPr>
        <p:txBody>
          <a:bodyPr wrap="square" rtlCol="0">
            <a:spAutoFit/>
          </a:bodyPr>
          <a:lstStyle/>
          <a:p>
            <a:r>
              <a:rPr lang="en-US" dirty="0" smtClean="0">
                <a:latin typeface="Calibri" pitchFamily="34" charset="0"/>
                <a:cs typeface="Calibri" pitchFamily="34" charset="0"/>
              </a:rPr>
              <a:t>3</a:t>
            </a:r>
            <a:endParaRPr lang="en-US" dirty="0">
              <a:latin typeface="Calibri" pitchFamily="34" charset="0"/>
              <a:cs typeface="Calibri" pitchFamily="34" charset="0"/>
            </a:endParaRPr>
          </a:p>
        </p:txBody>
      </p:sp>
      <p:sp>
        <p:nvSpPr>
          <p:cNvPr id="39" name="TextBox 38"/>
          <p:cNvSpPr txBox="1"/>
          <p:nvPr/>
        </p:nvSpPr>
        <p:spPr>
          <a:xfrm>
            <a:off x="4981136" y="3199606"/>
            <a:ext cx="533400" cy="369332"/>
          </a:xfrm>
          <a:prstGeom prst="rect">
            <a:avLst/>
          </a:prstGeom>
          <a:noFill/>
        </p:spPr>
        <p:txBody>
          <a:bodyPr wrap="square" rtlCol="0">
            <a:spAutoFit/>
          </a:bodyPr>
          <a:lstStyle/>
          <a:p>
            <a:r>
              <a:rPr lang="en-US" dirty="0" smtClean="0">
                <a:latin typeface="Calibri" pitchFamily="34" charset="0"/>
                <a:cs typeface="Calibri" pitchFamily="34" charset="0"/>
              </a:rPr>
              <a:t>0</a:t>
            </a:r>
            <a:endParaRPr lang="en-US" dirty="0">
              <a:latin typeface="Calibri" pitchFamily="34" charset="0"/>
              <a:cs typeface="Calibri" pitchFamily="34" charset="0"/>
            </a:endParaRPr>
          </a:p>
        </p:txBody>
      </p:sp>
      <p:sp>
        <p:nvSpPr>
          <p:cNvPr id="40" name="TextBox 39"/>
          <p:cNvSpPr txBox="1"/>
          <p:nvPr/>
        </p:nvSpPr>
        <p:spPr>
          <a:xfrm>
            <a:off x="6691532" y="3199606"/>
            <a:ext cx="533400" cy="369332"/>
          </a:xfrm>
          <a:prstGeom prst="rect">
            <a:avLst/>
          </a:prstGeom>
          <a:noFill/>
        </p:spPr>
        <p:txBody>
          <a:bodyPr wrap="square" rtlCol="0">
            <a:spAutoFit/>
          </a:bodyPr>
          <a:lstStyle/>
          <a:p>
            <a:r>
              <a:rPr lang="en-US" dirty="0" smtClean="0">
                <a:latin typeface="Calibri" pitchFamily="34" charset="0"/>
                <a:cs typeface="Calibri" pitchFamily="34" charset="0"/>
              </a:rPr>
              <a:t>0</a:t>
            </a:r>
            <a:endParaRPr lang="en-US" dirty="0">
              <a:latin typeface="Calibri" pitchFamily="34" charset="0"/>
              <a:cs typeface="Calibri" pitchFamily="34" charset="0"/>
            </a:endParaRPr>
          </a:p>
        </p:txBody>
      </p:sp>
      <p:sp>
        <p:nvSpPr>
          <p:cNvPr id="41" name="TextBox 40"/>
          <p:cNvSpPr txBox="1"/>
          <p:nvPr/>
        </p:nvSpPr>
        <p:spPr>
          <a:xfrm>
            <a:off x="5729068" y="3199606"/>
            <a:ext cx="533400" cy="369332"/>
          </a:xfrm>
          <a:prstGeom prst="rect">
            <a:avLst/>
          </a:prstGeom>
          <a:noFill/>
        </p:spPr>
        <p:txBody>
          <a:bodyPr wrap="square" rtlCol="0">
            <a:spAutoFit/>
          </a:bodyPr>
          <a:lstStyle/>
          <a:p>
            <a:r>
              <a:rPr lang="en-US" dirty="0" smtClean="0">
                <a:latin typeface="Calibri" pitchFamily="34" charset="0"/>
                <a:cs typeface="Calibri" pitchFamily="34" charset="0"/>
              </a:rPr>
              <a:t>0|1</a:t>
            </a:r>
            <a:endParaRPr lang="en-US" dirty="0">
              <a:latin typeface="Calibri" pitchFamily="34" charset="0"/>
              <a:cs typeface="Calibri" pitchFamily="34" charset="0"/>
            </a:endParaRPr>
          </a:p>
        </p:txBody>
      </p:sp>
      <p:cxnSp>
        <p:nvCxnSpPr>
          <p:cNvPr id="42" name="Straight Arrow Connector 41"/>
          <p:cNvCxnSpPr/>
          <p:nvPr/>
        </p:nvCxnSpPr>
        <p:spPr>
          <a:xfrm>
            <a:off x="1905000" y="3123406"/>
            <a:ext cx="5791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1662333" y="3642738"/>
            <a:ext cx="699867" cy="369332"/>
          </a:xfrm>
          <a:prstGeom prst="rect">
            <a:avLst/>
          </a:prstGeom>
          <a:noFill/>
        </p:spPr>
        <p:txBody>
          <a:bodyPr wrap="square" rtlCol="0">
            <a:spAutoFit/>
          </a:bodyPr>
          <a:lstStyle/>
          <a:p>
            <a:r>
              <a:rPr lang="en-US" dirty="0" smtClean="0">
                <a:latin typeface="Calibri" pitchFamily="34" charset="0"/>
                <a:cs typeface="Calibri" pitchFamily="34" charset="0"/>
              </a:rPr>
              <a:t>(0, 1)</a:t>
            </a:r>
            <a:endParaRPr lang="en-US" dirty="0">
              <a:latin typeface="Calibri" pitchFamily="34" charset="0"/>
              <a:cs typeface="Calibri" pitchFamily="34" charset="0"/>
            </a:endParaRPr>
          </a:p>
        </p:txBody>
      </p:sp>
      <p:sp>
        <p:nvSpPr>
          <p:cNvPr id="44" name="TextBox 43"/>
          <p:cNvSpPr txBox="1"/>
          <p:nvPr/>
        </p:nvSpPr>
        <p:spPr>
          <a:xfrm>
            <a:off x="2424333" y="3642738"/>
            <a:ext cx="699867" cy="369332"/>
          </a:xfrm>
          <a:prstGeom prst="rect">
            <a:avLst/>
          </a:prstGeom>
          <a:noFill/>
        </p:spPr>
        <p:txBody>
          <a:bodyPr wrap="square" rtlCol="0">
            <a:spAutoFit/>
          </a:bodyPr>
          <a:lstStyle/>
          <a:p>
            <a:r>
              <a:rPr lang="en-US" dirty="0" smtClean="0">
                <a:latin typeface="Calibri" pitchFamily="34" charset="0"/>
                <a:cs typeface="Calibri" pitchFamily="34" charset="0"/>
              </a:rPr>
              <a:t>(0, 1)</a:t>
            </a:r>
            <a:endParaRPr lang="en-US" dirty="0">
              <a:latin typeface="Calibri" pitchFamily="34" charset="0"/>
              <a:cs typeface="Calibri" pitchFamily="34" charset="0"/>
            </a:endParaRPr>
          </a:p>
        </p:txBody>
      </p:sp>
      <p:sp>
        <p:nvSpPr>
          <p:cNvPr id="45" name="TextBox 44"/>
          <p:cNvSpPr txBox="1"/>
          <p:nvPr/>
        </p:nvSpPr>
        <p:spPr>
          <a:xfrm>
            <a:off x="3248465" y="3642738"/>
            <a:ext cx="699867" cy="369332"/>
          </a:xfrm>
          <a:prstGeom prst="rect">
            <a:avLst/>
          </a:prstGeom>
          <a:noFill/>
        </p:spPr>
        <p:txBody>
          <a:bodyPr wrap="square" rtlCol="0">
            <a:spAutoFit/>
          </a:bodyPr>
          <a:lstStyle/>
          <a:p>
            <a:r>
              <a:rPr lang="en-US" dirty="0" smtClean="0">
                <a:latin typeface="Calibri" pitchFamily="34" charset="0"/>
                <a:cs typeface="Calibri" pitchFamily="34" charset="0"/>
              </a:rPr>
              <a:t>(0, 1)</a:t>
            </a:r>
            <a:endParaRPr lang="en-US" dirty="0">
              <a:latin typeface="Calibri" pitchFamily="34" charset="0"/>
              <a:cs typeface="Calibri" pitchFamily="34" charset="0"/>
            </a:endParaRPr>
          </a:p>
        </p:txBody>
      </p:sp>
      <p:sp>
        <p:nvSpPr>
          <p:cNvPr id="46" name="TextBox 45"/>
          <p:cNvSpPr txBox="1"/>
          <p:nvPr/>
        </p:nvSpPr>
        <p:spPr>
          <a:xfrm>
            <a:off x="3996397" y="3642738"/>
            <a:ext cx="699867" cy="369332"/>
          </a:xfrm>
          <a:prstGeom prst="rect">
            <a:avLst/>
          </a:prstGeom>
          <a:noFill/>
        </p:spPr>
        <p:txBody>
          <a:bodyPr wrap="square" rtlCol="0">
            <a:spAutoFit/>
          </a:bodyPr>
          <a:lstStyle/>
          <a:p>
            <a:r>
              <a:rPr lang="en-US" dirty="0" smtClean="0">
                <a:latin typeface="Calibri" pitchFamily="34" charset="0"/>
                <a:cs typeface="Calibri" pitchFamily="34" charset="0"/>
              </a:rPr>
              <a:t>(0, 1)</a:t>
            </a:r>
            <a:endParaRPr lang="en-US" dirty="0">
              <a:latin typeface="Calibri" pitchFamily="34" charset="0"/>
              <a:cs typeface="Calibri" pitchFamily="34" charset="0"/>
            </a:endParaRPr>
          </a:p>
        </p:txBody>
      </p:sp>
      <p:sp>
        <p:nvSpPr>
          <p:cNvPr id="47" name="TextBox 46"/>
          <p:cNvSpPr txBox="1"/>
          <p:nvPr/>
        </p:nvSpPr>
        <p:spPr>
          <a:xfrm>
            <a:off x="4800600" y="3656806"/>
            <a:ext cx="699867" cy="369332"/>
          </a:xfrm>
          <a:prstGeom prst="rect">
            <a:avLst/>
          </a:prstGeom>
          <a:noFill/>
        </p:spPr>
        <p:txBody>
          <a:bodyPr wrap="square" rtlCol="0">
            <a:spAutoFit/>
          </a:bodyPr>
          <a:lstStyle/>
          <a:p>
            <a:r>
              <a:rPr lang="en-US" dirty="0" smtClean="0">
                <a:latin typeface="Calibri" pitchFamily="34" charset="0"/>
                <a:cs typeface="Calibri" pitchFamily="34" charset="0"/>
              </a:rPr>
              <a:t>(0, 1)</a:t>
            </a:r>
            <a:endParaRPr lang="en-US" dirty="0">
              <a:latin typeface="Calibri" pitchFamily="34" charset="0"/>
              <a:cs typeface="Calibri" pitchFamily="34" charset="0"/>
            </a:endParaRPr>
          </a:p>
        </p:txBody>
      </p:sp>
      <p:sp>
        <p:nvSpPr>
          <p:cNvPr id="48" name="TextBox 47"/>
          <p:cNvSpPr txBox="1"/>
          <p:nvPr/>
        </p:nvSpPr>
        <p:spPr>
          <a:xfrm>
            <a:off x="5638801" y="3642738"/>
            <a:ext cx="699867" cy="369332"/>
          </a:xfrm>
          <a:prstGeom prst="rect">
            <a:avLst/>
          </a:prstGeom>
          <a:noFill/>
        </p:spPr>
        <p:txBody>
          <a:bodyPr wrap="square" rtlCol="0">
            <a:spAutoFit/>
          </a:bodyPr>
          <a:lstStyle/>
          <a:p>
            <a:r>
              <a:rPr lang="en-US" dirty="0" smtClean="0">
                <a:latin typeface="Calibri" pitchFamily="34" charset="0"/>
                <a:cs typeface="Calibri" pitchFamily="34" charset="0"/>
              </a:rPr>
              <a:t>(0, 1)</a:t>
            </a:r>
            <a:endParaRPr lang="en-US" dirty="0">
              <a:latin typeface="Calibri" pitchFamily="34" charset="0"/>
              <a:cs typeface="Calibri" pitchFamily="34" charset="0"/>
            </a:endParaRPr>
          </a:p>
        </p:txBody>
      </p:sp>
      <p:sp>
        <p:nvSpPr>
          <p:cNvPr id="49" name="TextBox 48"/>
          <p:cNvSpPr txBox="1"/>
          <p:nvPr/>
        </p:nvSpPr>
        <p:spPr>
          <a:xfrm>
            <a:off x="6462933" y="3642738"/>
            <a:ext cx="699867" cy="369332"/>
          </a:xfrm>
          <a:prstGeom prst="rect">
            <a:avLst/>
          </a:prstGeom>
          <a:noFill/>
        </p:spPr>
        <p:txBody>
          <a:bodyPr wrap="square" rtlCol="0">
            <a:spAutoFit/>
          </a:bodyPr>
          <a:lstStyle/>
          <a:p>
            <a:r>
              <a:rPr lang="en-US" dirty="0" smtClean="0">
                <a:latin typeface="Calibri" pitchFamily="34" charset="0"/>
                <a:cs typeface="Calibri" pitchFamily="34" charset="0"/>
              </a:rPr>
              <a:t>(0, 1)</a:t>
            </a:r>
            <a:endParaRPr lang="en-US" dirty="0">
              <a:latin typeface="Calibri" pitchFamily="34" charset="0"/>
              <a:cs typeface="Calibri" pitchFamily="34" charset="0"/>
            </a:endParaRPr>
          </a:p>
        </p:txBody>
      </p:sp>
      <p:sp>
        <p:nvSpPr>
          <p:cNvPr id="50" name="TextBox 49"/>
          <p:cNvSpPr txBox="1"/>
          <p:nvPr/>
        </p:nvSpPr>
        <p:spPr>
          <a:xfrm>
            <a:off x="7315200" y="3642738"/>
            <a:ext cx="699867" cy="369332"/>
          </a:xfrm>
          <a:prstGeom prst="rect">
            <a:avLst/>
          </a:prstGeom>
          <a:noFill/>
        </p:spPr>
        <p:txBody>
          <a:bodyPr wrap="square" rtlCol="0">
            <a:spAutoFit/>
          </a:bodyPr>
          <a:lstStyle/>
          <a:p>
            <a:r>
              <a:rPr lang="en-US" dirty="0" smtClean="0">
                <a:latin typeface="Calibri" pitchFamily="34" charset="0"/>
                <a:cs typeface="Calibri" pitchFamily="34" charset="0"/>
              </a:rPr>
              <a:t>(0, 1)</a:t>
            </a:r>
            <a:endParaRPr lang="en-US" dirty="0">
              <a:latin typeface="Calibri" pitchFamily="34" charset="0"/>
              <a:cs typeface="Calibri" pitchFamily="34" charset="0"/>
            </a:endParaRPr>
          </a:p>
        </p:txBody>
      </p:sp>
      <p:sp>
        <p:nvSpPr>
          <p:cNvPr id="51" name="TextBox 50"/>
          <p:cNvSpPr txBox="1"/>
          <p:nvPr/>
        </p:nvSpPr>
        <p:spPr>
          <a:xfrm>
            <a:off x="1552136" y="4190206"/>
            <a:ext cx="886264" cy="369332"/>
          </a:xfrm>
          <a:prstGeom prst="rect">
            <a:avLst/>
          </a:prstGeom>
          <a:noFill/>
        </p:spPr>
        <p:txBody>
          <a:bodyPr wrap="square" rtlCol="0">
            <a:spAutoFit/>
          </a:bodyPr>
          <a:lstStyle/>
          <a:p>
            <a:r>
              <a:rPr lang="en-US" dirty="0" smtClean="0">
                <a:latin typeface="Calibri" pitchFamily="34" charset="0"/>
                <a:cs typeface="Calibri" pitchFamily="34" charset="0"/>
              </a:rPr>
              <a:t>(1, 1/2)</a:t>
            </a:r>
            <a:endParaRPr lang="en-US" dirty="0">
              <a:latin typeface="Calibri" pitchFamily="34" charset="0"/>
              <a:cs typeface="Calibri" pitchFamily="34" charset="0"/>
            </a:endParaRPr>
          </a:p>
        </p:txBody>
      </p:sp>
      <p:sp>
        <p:nvSpPr>
          <p:cNvPr id="79" name="TextBox 78"/>
          <p:cNvSpPr txBox="1"/>
          <p:nvPr/>
        </p:nvSpPr>
        <p:spPr>
          <a:xfrm>
            <a:off x="7219072" y="4190206"/>
            <a:ext cx="886264" cy="369332"/>
          </a:xfrm>
          <a:prstGeom prst="rect">
            <a:avLst/>
          </a:prstGeom>
          <a:noFill/>
        </p:spPr>
        <p:txBody>
          <a:bodyPr wrap="square" rtlCol="0">
            <a:spAutoFit/>
          </a:bodyPr>
          <a:lstStyle/>
          <a:p>
            <a:r>
              <a:rPr lang="en-US" dirty="0" smtClean="0">
                <a:latin typeface="Calibri" pitchFamily="34" charset="0"/>
                <a:cs typeface="Calibri" pitchFamily="34" charset="0"/>
              </a:rPr>
              <a:t>(1, 1/2)</a:t>
            </a:r>
            <a:endParaRPr lang="en-US" dirty="0">
              <a:latin typeface="Calibri" pitchFamily="34" charset="0"/>
              <a:cs typeface="Calibri" pitchFamily="34" charset="0"/>
            </a:endParaRPr>
          </a:p>
        </p:txBody>
      </p:sp>
      <p:sp>
        <p:nvSpPr>
          <p:cNvPr id="80" name="TextBox 79"/>
          <p:cNvSpPr txBox="1"/>
          <p:nvPr/>
        </p:nvSpPr>
        <p:spPr>
          <a:xfrm>
            <a:off x="2334064" y="4037806"/>
            <a:ext cx="886264" cy="369332"/>
          </a:xfrm>
          <a:prstGeom prst="rect">
            <a:avLst/>
          </a:prstGeom>
          <a:noFill/>
        </p:spPr>
        <p:txBody>
          <a:bodyPr wrap="square" rtlCol="0">
            <a:spAutoFit/>
          </a:bodyPr>
          <a:lstStyle/>
          <a:p>
            <a:r>
              <a:rPr lang="en-US" dirty="0" smtClean="0">
                <a:latin typeface="Calibri" pitchFamily="34" charset="0"/>
                <a:cs typeface="Calibri" pitchFamily="34" charset="0"/>
              </a:rPr>
              <a:t>(1, 1/2)</a:t>
            </a:r>
            <a:endParaRPr lang="en-US" dirty="0">
              <a:latin typeface="Calibri" pitchFamily="34" charset="0"/>
              <a:cs typeface="Calibri" pitchFamily="34" charset="0"/>
            </a:endParaRPr>
          </a:p>
        </p:txBody>
      </p:sp>
      <p:sp>
        <p:nvSpPr>
          <p:cNvPr id="81" name="TextBox 80"/>
          <p:cNvSpPr txBox="1"/>
          <p:nvPr/>
        </p:nvSpPr>
        <p:spPr>
          <a:xfrm>
            <a:off x="2328204" y="4342606"/>
            <a:ext cx="886264" cy="369332"/>
          </a:xfrm>
          <a:prstGeom prst="rect">
            <a:avLst/>
          </a:prstGeom>
          <a:noFill/>
        </p:spPr>
        <p:txBody>
          <a:bodyPr wrap="square" rtlCol="0">
            <a:spAutoFit/>
          </a:bodyPr>
          <a:lstStyle/>
          <a:p>
            <a:r>
              <a:rPr lang="en-US" dirty="0" smtClean="0">
                <a:latin typeface="Calibri" pitchFamily="34" charset="0"/>
                <a:cs typeface="Calibri" pitchFamily="34" charset="0"/>
              </a:rPr>
              <a:t>(2, 1/4)</a:t>
            </a:r>
            <a:endParaRPr lang="en-US" dirty="0">
              <a:latin typeface="Calibri" pitchFamily="34" charset="0"/>
              <a:cs typeface="Calibri" pitchFamily="34" charset="0"/>
            </a:endParaRPr>
          </a:p>
        </p:txBody>
      </p:sp>
      <p:sp>
        <p:nvSpPr>
          <p:cNvPr id="82" name="TextBox 81"/>
          <p:cNvSpPr txBox="1"/>
          <p:nvPr/>
        </p:nvSpPr>
        <p:spPr>
          <a:xfrm>
            <a:off x="3104272" y="4037806"/>
            <a:ext cx="886264" cy="369332"/>
          </a:xfrm>
          <a:prstGeom prst="rect">
            <a:avLst/>
          </a:prstGeom>
          <a:noFill/>
        </p:spPr>
        <p:txBody>
          <a:bodyPr wrap="square" rtlCol="0">
            <a:spAutoFit/>
          </a:bodyPr>
          <a:lstStyle/>
          <a:p>
            <a:r>
              <a:rPr lang="en-US" dirty="0" smtClean="0">
                <a:latin typeface="Calibri" pitchFamily="34" charset="0"/>
                <a:cs typeface="Calibri" pitchFamily="34" charset="0"/>
              </a:rPr>
              <a:t>(2, 1/2)</a:t>
            </a:r>
            <a:endParaRPr lang="en-US" dirty="0">
              <a:latin typeface="Calibri" pitchFamily="34" charset="0"/>
              <a:cs typeface="Calibri" pitchFamily="34" charset="0"/>
            </a:endParaRPr>
          </a:p>
        </p:txBody>
      </p:sp>
      <p:sp>
        <p:nvSpPr>
          <p:cNvPr id="83" name="TextBox 82"/>
          <p:cNvSpPr txBox="1"/>
          <p:nvPr/>
        </p:nvSpPr>
        <p:spPr>
          <a:xfrm>
            <a:off x="3098412" y="4342606"/>
            <a:ext cx="886264" cy="369332"/>
          </a:xfrm>
          <a:prstGeom prst="rect">
            <a:avLst/>
          </a:prstGeom>
          <a:noFill/>
        </p:spPr>
        <p:txBody>
          <a:bodyPr wrap="square" rtlCol="0">
            <a:spAutoFit/>
          </a:bodyPr>
          <a:lstStyle/>
          <a:p>
            <a:r>
              <a:rPr lang="en-US" dirty="0" smtClean="0">
                <a:latin typeface="Calibri" pitchFamily="34" charset="0"/>
                <a:cs typeface="Calibri" pitchFamily="34" charset="0"/>
              </a:rPr>
              <a:t>(3, 1/4)</a:t>
            </a:r>
            <a:endParaRPr lang="en-US" dirty="0">
              <a:latin typeface="Calibri" pitchFamily="34" charset="0"/>
              <a:cs typeface="Calibri" pitchFamily="34" charset="0"/>
            </a:endParaRPr>
          </a:p>
        </p:txBody>
      </p:sp>
      <p:sp>
        <p:nvSpPr>
          <p:cNvPr id="84" name="TextBox 83"/>
          <p:cNvSpPr txBox="1"/>
          <p:nvPr/>
        </p:nvSpPr>
        <p:spPr>
          <a:xfrm>
            <a:off x="3090204" y="4749342"/>
            <a:ext cx="886264" cy="369332"/>
          </a:xfrm>
          <a:prstGeom prst="rect">
            <a:avLst/>
          </a:prstGeom>
          <a:noFill/>
        </p:spPr>
        <p:txBody>
          <a:bodyPr wrap="square" rtlCol="0">
            <a:spAutoFit/>
          </a:bodyPr>
          <a:lstStyle/>
          <a:p>
            <a:r>
              <a:rPr lang="en-US" dirty="0" smtClean="0">
                <a:latin typeface="Calibri" pitchFamily="34" charset="0"/>
                <a:cs typeface="Calibri" pitchFamily="34" charset="0"/>
              </a:rPr>
              <a:t>(2, 1/4)</a:t>
            </a:r>
            <a:endParaRPr lang="en-US" dirty="0">
              <a:latin typeface="Calibri" pitchFamily="34" charset="0"/>
              <a:cs typeface="Calibri" pitchFamily="34" charset="0"/>
            </a:endParaRPr>
          </a:p>
        </p:txBody>
      </p:sp>
      <p:sp>
        <p:nvSpPr>
          <p:cNvPr id="85" name="TextBox 84"/>
          <p:cNvSpPr txBox="1"/>
          <p:nvPr/>
        </p:nvSpPr>
        <p:spPr>
          <a:xfrm>
            <a:off x="3084344" y="5054142"/>
            <a:ext cx="886264" cy="369332"/>
          </a:xfrm>
          <a:prstGeom prst="rect">
            <a:avLst/>
          </a:prstGeom>
          <a:noFill/>
        </p:spPr>
        <p:txBody>
          <a:bodyPr wrap="square" rtlCol="0">
            <a:spAutoFit/>
          </a:bodyPr>
          <a:lstStyle/>
          <a:p>
            <a:r>
              <a:rPr lang="en-US" dirty="0" smtClean="0">
                <a:latin typeface="Calibri" pitchFamily="34" charset="0"/>
                <a:cs typeface="Calibri" pitchFamily="34" charset="0"/>
              </a:rPr>
              <a:t>(3, 1/8)</a:t>
            </a:r>
            <a:endParaRPr lang="en-US" dirty="0">
              <a:latin typeface="Calibri" pitchFamily="34" charset="0"/>
              <a:cs typeface="Calibri" pitchFamily="34" charset="0"/>
            </a:endParaRPr>
          </a:p>
        </p:txBody>
      </p:sp>
      <p:sp>
        <p:nvSpPr>
          <p:cNvPr id="86" name="TextBox 85"/>
          <p:cNvSpPr txBox="1"/>
          <p:nvPr/>
        </p:nvSpPr>
        <p:spPr>
          <a:xfrm>
            <a:off x="3914336" y="4735274"/>
            <a:ext cx="886264" cy="369332"/>
          </a:xfrm>
          <a:prstGeom prst="rect">
            <a:avLst/>
          </a:prstGeom>
          <a:noFill/>
        </p:spPr>
        <p:txBody>
          <a:bodyPr wrap="square" rtlCol="0">
            <a:spAutoFit/>
          </a:bodyPr>
          <a:lstStyle/>
          <a:p>
            <a:r>
              <a:rPr lang="en-US" dirty="0" smtClean="0">
                <a:latin typeface="Calibri" pitchFamily="34" charset="0"/>
                <a:cs typeface="Calibri" pitchFamily="34" charset="0"/>
              </a:rPr>
              <a:t>(3, 1/4)</a:t>
            </a:r>
            <a:endParaRPr lang="en-US" dirty="0">
              <a:latin typeface="Calibri" pitchFamily="34" charset="0"/>
              <a:cs typeface="Calibri" pitchFamily="34" charset="0"/>
            </a:endParaRPr>
          </a:p>
        </p:txBody>
      </p:sp>
      <p:sp>
        <p:nvSpPr>
          <p:cNvPr id="87" name="TextBox 86"/>
          <p:cNvSpPr txBox="1"/>
          <p:nvPr/>
        </p:nvSpPr>
        <p:spPr>
          <a:xfrm>
            <a:off x="3908476" y="5040074"/>
            <a:ext cx="886264" cy="369332"/>
          </a:xfrm>
          <a:prstGeom prst="rect">
            <a:avLst/>
          </a:prstGeom>
          <a:noFill/>
        </p:spPr>
        <p:txBody>
          <a:bodyPr wrap="square" rtlCol="0">
            <a:spAutoFit/>
          </a:bodyPr>
          <a:lstStyle/>
          <a:p>
            <a:r>
              <a:rPr lang="en-US" dirty="0" smtClean="0">
                <a:latin typeface="Calibri" pitchFamily="34" charset="0"/>
                <a:cs typeface="Calibri" pitchFamily="34" charset="0"/>
              </a:rPr>
              <a:t>(4, 1/8)</a:t>
            </a:r>
            <a:endParaRPr lang="en-US" dirty="0">
              <a:latin typeface="Calibri" pitchFamily="34" charset="0"/>
              <a:cs typeface="Calibri" pitchFamily="34" charset="0"/>
            </a:endParaRPr>
          </a:p>
        </p:txBody>
      </p:sp>
      <p:sp>
        <p:nvSpPr>
          <p:cNvPr id="88" name="TextBox 87"/>
          <p:cNvSpPr txBox="1"/>
          <p:nvPr/>
        </p:nvSpPr>
        <p:spPr>
          <a:xfrm>
            <a:off x="3914336" y="5449210"/>
            <a:ext cx="886264" cy="369332"/>
          </a:xfrm>
          <a:prstGeom prst="rect">
            <a:avLst/>
          </a:prstGeom>
          <a:noFill/>
        </p:spPr>
        <p:txBody>
          <a:bodyPr wrap="square" rtlCol="0">
            <a:spAutoFit/>
          </a:bodyPr>
          <a:lstStyle/>
          <a:p>
            <a:r>
              <a:rPr lang="en-US" dirty="0" smtClean="0">
                <a:latin typeface="Calibri" pitchFamily="34" charset="0"/>
                <a:cs typeface="Calibri" pitchFamily="34" charset="0"/>
              </a:rPr>
              <a:t>(3, 1/4)</a:t>
            </a:r>
            <a:endParaRPr lang="en-US" dirty="0">
              <a:latin typeface="Calibri" pitchFamily="34" charset="0"/>
              <a:cs typeface="Calibri" pitchFamily="34" charset="0"/>
            </a:endParaRPr>
          </a:p>
        </p:txBody>
      </p:sp>
      <p:sp>
        <p:nvSpPr>
          <p:cNvPr id="89" name="TextBox 88"/>
          <p:cNvSpPr txBox="1"/>
          <p:nvPr/>
        </p:nvSpPr>
        <p:spPr>
          <a:xfrm>
            <a:off x="3908476" y="5754010"/>
            <a:ext cx="886264" cy="369332"/>
          </a:xfrm>
          <a:prstGeom prst="rect">
            <a:avLst/>
          </a:prstGeom>
          <a:noFill/>
        </p:spPr>
        <p:txBody>
          <a:bodyPr wrap="square" rtlCol="0">
            <a:spAutoFit/>
          </a:bodyPr>
          <a:lstStyle/>
          <a:p>
            <a:r>
              <a:rPr lang="en-US" dirty="0" smtClean="0">
                <a:latin typeface="Calibri" pitchFamily="34" charset="0"/>
                <a:cs typeface="Calibri" pitchFamily="34" charset="0"/>
              </a:rPr>
              <a:t>(4, 1/8)</a:t>
            </a:r>
            <a:endParaRPr lang="en-US" dirty="0">
              <a:latin typeface="Calibri" pitchFamily="34" charset="0"/>
              <a:cs typeface="Calibri" pitchFamily="34" charset="0"/>
            </a:endParaRPr>
          </a:p>
        </p:txBody>
      </p:sp>
      <p:sp>
        <p:nvSpPr>
          <p:cNvPr id="90" name="TextBox 89"/>
          <p:cNvSpPr txBox="1"/>
          <p:nvPr/>
        </p:nvSpPr>
        <p:spPr>
          <a:xfrm>
            <a:off x="3990536" y="4201874"/>
            <a:ext cx="699867" cy="369332"/>
          </a:xfrm>
          <a:prstGeom prst="rect">
            <a:avLst/>
          </a:prstGeom>
          <a:noFill/>
        </p:spPr>
        <p:txBody>
          <a:bodyPr wrap="square" rtlCol="0">
            <a:spAutoFit/>
          </a:bodyPr>
          <a:lstStyle/>
          <a:p>
            <a:r>
              <a:rPr lang="en-US" dirty="0" smtClean="0">
                <a:latin typeface="Calibri" pitchFamily="34" charset="0"/>
                <a:cs typeface="Calibri" pitchFamily="34" charset="0"/>
              </a:rPr>
              <a:t>(1, 1)</a:t>
            </a:r>
            <a:endParaRPr lang="en-US" dirty="0">
              <a:latin typeface="Calibri" pitchFamily="34" charset="0"/>
              <a:cs typeface="Calibri" pitchFamily="34" charset="0"/>
            </a:endParaRPr>
          </a:p>
        </p:txBody>
      </p:sp>
      <p:sp>
        <p:nvSpPr>
          <p:cNvPr id="91" name="TextBox 90"/>
          <p:cNvSpPr txBox="1"/>
          <p:nvPr/>
        </p:nvSpPr>
        <p:spPr>
          <a:xfrm>
            <a:off x="4800600" y="4204274"/>
            <a:ext cx="699867" cy="369332"/>
          </a:xfrm>
          <a:prstGeom prst="rect">
            <a:avLst/>
          </a:prstGeom>
          <a:noFill/>
        </p:spPr>
        <p:txBody>
          <a:bodyPr wrap="square" rtlCol="0">
            <a:spAutoFit/>
          </a:bodyPr>
          <a:lstStyle/>
          <a:p>
            <a:r>
              <a:rPr lang="en-US" dirty="0" smtClean="0">
                <a:latin typeface="Calibri" pitchFamily="34" charset="0"/>
                <a:cs typeface="Calibri" pitchFamily="34" charset="0"/>
              </a:rPr>
              <a:t>(2, 1)</a:t>
            </a:r>
            <a:endParaRPr lang="en-US" dirty="0">
              <a:latin typeface="Calibri" pitchFamily="34" charset="0"/>
              <a:cs typeface="Calibri" pitchFamily="34" charset="0"/>
            </a:endParaRPr>
          </a:p>
        </p:txBody>
      </p:sp>
      <p:sp>
        <p:nvSpPr>
          <p:cNvPr id="92" name="TextBox 91"/>
          <p:cNvSpPr txBox="1"/>
          <p:nvPr/>
        </p:nvSpPr>
        <p:spPr>
          <a:xfrm>
            <a:off x="4800601" y="4901742"/>
            <a:ext cx="699867" cy="369332"/>
          </a:xfrm>
          <a:prstGeom prst="rect">
            <a:avLst/>
          </a:prstGeom>
          <a:noFill/>
        </p:spPr>
        <p:txBody>
          <a:bodyPr wrap="square" rtlCol="0">
            <a:spAutoFit/>
          </a:bodyPr>
          <a:lstStyle/>
          <a:p>
            <a:r>
              <a:rPr lang="en-US" dirty="0" smtClean="0">
                <a:latin typeface="Calibri" pitchFamily="34" charset="0"/>
                <a:cs typeface="Calibri" pitchFamily="34" charset="0"/>
              </a:rPr>
              <a:t>(2, 1)</a:t>
            </a:r>
            <a:endParaRPr lang="en-US" dirty="0">
              <a:latin typeface="Calibri" pitchFamily="34" charset="0"/>
              <a:cs typeface="Calibri" pitchFamily="34" charset="0"/>
            </a:endParaRPr>
          </a:p>
        </p:txBody>
      </p:sp>
      <p:sp>
        <p:nvSpPr>
          <p:cNvPr id="93" name="TextBox 92"/>
          <p:cNvSpPr txBox="1"/>
          <p:nvPr/>
        </p:nvSpPr>
        <p:spPr>
          <a:xfrm>
            <a:off x="5644661" y="4215942"/>
            <a:ext cx="699867" cy="369332"/>
          </a:xfrm>
          <a:prstGeom prst="rect">
            <a:avLst/>
          </a:prstGeom>
          <a:noFill/>
        </p:spPr>
        <p:txBody>
          <a:bodyPr wrap="square" rtlCol="0">
            <a:spAutoFit/>
          </a:bodyPr>
          <a:lstStyle/>
          <a:p>
            <a:r>
              <a:rPr lang="en-US" dirty="0" smtClean="0">
                <a:latin typeface="Calibri" pitchFamily="34" charset="0"/>
                <a:cs typeface="Calibri" pitchFamily="34" charset="0"/>
              </a:rPr>
              <a:t>(3, 1)</a:t>
            </a:r>
            <a:endParaRPr lang="en-US" dirty="0">
              <a:latin typeface="Calibri" pitchFamily="34" charset="0"/>
              <a:cs typeface="Calibri" pitchFamily="34" charset="0"/>
            </a:endParaRPr>
          </a:p>
        </p:txBody>
      </p:sp>
      <p:sp>
        <p:nvSpPr>
          <p:cNvPr id="94" name="TextBox 93"/>
          <p:cNvSpPr txBox="1"/>
          <p:nvPr/>
        </p:nvSpPr>
        <p:spPr>
          <a:xfrm>
            <a:off x="6477000" y="4215942"/>
            <a:ext cx="699867" cy="369332"/>
          </a:xfrm>
          <a:prstGeom prst="rect">
            <a:avLst/>
          </a:prstGeom>
          <a:noFill/>
        </p:spPr>
        <p:txBody>
          <a:bodyPr wrap="square" rtlCol="0">
            <a:spAutoFit/>
          </a:bodyPr>
          <a:lstStyle/>
          <a:p>
            <a:r>
              <a:rPr lang="en-US" dirty="0" smtClean="0">
                <a:latin typeface="Calibri" pitchFamily="34" charset="0"/>
                <a:cs typeface="Calibri" pitchFamily="34" charset="0"/>
              </a:rPr>
              <a:t>(4, 1)</a:t>
            </a:r>
            <a:endParaRPr lang="en-US" dirty="0">
              <a:latin typeface="Calibri" pitchFamily="34" charset="0"/>
              <a:cs typeface="Calibri" pitchFamily="34" charset="0"/>
            </a:endParaRPr>
          </a:p>
        </p:txBody>
      </p:sp>
      <p:sp>
        <p:nvSpPr>
          <p:cNvPr id="95" name="TextBox 94"/>
          <p:cNvSpPr txBox="1"/>
          <p:nvPr/>
        </p:nvSpPr>
        <p:spPr>
          <a:xfrm>
            <a:off x="5652869" y="4901742"/>
            <a:ext cx="699867" cy="369332"/>
          </a:xfrm>
          <a:prstGeom prst="rect">
            <a:avLst/>
          </a:prstGeom>
          <a:noFill/>
        </p:spPr>
        <p:txBody>
          <a:bodyPr wrap="square" rtlCol="0">
            <a:spAutoFit/>
          </a:bodyPr>
          <a:lstStyle/>
          <a:p>
            <a:r>
              <a:rPr lang="en-US" dirty="0" smtClean="0">
                <a:latin typeface="Calibri" pitchFamily="34" charset="0"/>
                <a:cs typeface="Calibri" pitchFamily="34" charset="0"/>
              </a:rPr>
              <a:t>(3, 1)</a:t>
            </a:r>
            <a:endParaRPr lang="en-US" dirty="0">
              <a:latin typeface="Calibri" pitchFamily="34" charset="0"/>
              <a:cs typeface="Calibri" pitchFamily="34" charset="0"/>
            </a:endParaRPr>
          </a:p>
        </p:txBody>
      </p:sp>
      <p:sp>
        <p:nvSpPr>
          <p:cNvPr id="96" name="TextBox 95"/>
          <p:cNvSpPr txBox="1"/>
          <p:nvPr/>
        </p:nvSpPr>
        <p:spPr>
          <a:xfrm>
            <a:off x="6477001" y="4901742"/>
            <a:ext cx="699867" cy="369332"/>
          </a:xfrm>
          <a:prstGeom prst="rect">
            <a:avLst/>
          </a:prstGeom>
          <a:noFill/>
        </p:spPr>
        <p:txBody>
          <a:bodyPr wrap="square" rtlCol="0">
            <a:spAutoFit/>
          </a:bodyPr>
          <a:lstStyle/>
          <a:p>
            <a:r>
              <a:rPr lang="en-US" dirty="0" smtClean="0">
                <a:latin typeface="Calibri" pitchFamily="34" charset="0"/>
                <a:cs typeface="Calibri" pitchFamily="34" charset="0"/>
              </a:rPr>
              <a:t>(4, 1)</a:t>
            </a:r>
            <a:endParaRPr lang="en-US" dirty="0">
              <a:latin typeface="Calibri" pitchFamily="34" charset="0"/>
              <a:cs typeface="Calibri" pitchFamily="34" charset="0"/>
            </a:endParaRPr>
          </a:p>
        </p:txBody>
      </p:sp>
      <p:sp>
        <p:nvSpPr>
          <p:cNvPr id="97" name="TextBox 96"/>
          <p:cNvSpPr txBox="1"/>
          <p:nvPr/>
        </p:nvSpPr>
        <p:spPr>
          <a:xfrm>
            <a:off x="4738468" y="5652074"/>
            <a:ext cx="886264" cy="369332"/>
          </a:xfrm>
          <a:prstGeom prst="rect">
            <a:avLst/>
          </a:prstGeom>
          <a:noFill/>
        </p:spPr>
        <p:txBody>
          <a:bodyPr wrap="square" rtlCol="0">
            <a:spAutoFit/>
          </a:bodyPr>
          <a:lstStyle/>
          <a:p>
            <a:r>
              <a:rPr lang="en-US" dirty="0" smtClean="0">
                <a:latin typeface="Calibri" pitchFamily="34" charset="0"/>
                <a:cs typeface="Calibri" pitchFamily="34" charset="0"/>
              </a:rPr>
              <a:t>(4, 1/4)</a:t>
            </a:r>
            <a:endParaRPr lang="en-US" dirty="0">
              <a:latin typeface="Calibri" pitchFamily="34" charset="0"/>
              <a:cs typeface="Calibri" pitchFamily="34" charset="0"/>
            </a:endParaRPr>
          </a:p>
        </p:txBody>
      </p:sp>
      <p:sp>
        <p:nvSpPr>
          <p:cNvPr id="98" name="TextBox 97"/>
          <p:cNvSpPr txBox="1"/>
          <p:nvPr/>
        </p:nvSpPr>
        <p:spPr>
          <a:xfrm>
            <a:off x="533400" y="1600200"/>
            <a:ext cx="6019800" cy="369332"/>
          </a:xfrm>
          <a:prstGeom prst="rect">
            <a:avLst/>
          </a:prstGeom>
          <a:noFill/>
        </p:spPr>
        <p:txBody>
          <a:bodyPr wrap="square" rtlCol="0">
            <a:spAutoFit/>
          </a:bodyPr>
          <a:lstStyle/>
          <a:p>
            <a:r>
              <a:rPr lang="en-US" dirty="0" smtClean="0">
                <a:solidFill>
                  <a:srgbClr val="FF0000"/>
                </a:solidFill>
              </a:rPr>
              <a:t>Uncertain sequence:</a:t>
            </a:r>
            <a:r>
              <a:rPr lang="en-US" dirty="0" smtClean="0"/>
              <a:t> X = 2|3  2|3  0|1  3  0  0|1  0  2|3 </a:t>
            </a:r>
            <a:r>
              <a:rPr lang="en-US" b="1" dirty="0" smtClean="0"/>
              <a:t>…..</a:t>
            </a:r>
            <a:endParaRPr lang="en-US" b="1" dirty="0"/>
          </a:p>
        </p:txBody>
      </p:sp>
      <p:sp>
        <p:nvSpPr>
          <p:cNvPr id="99" name="TextBox 98"/>
          <p:cNvSpPr txBox="1"/>
          <p:nvPr/>
        </p:nvSpPr>
        <p:spPr>
          <a:xfrm>
            <a:off x="533400" y="2069068"/>
            <a:ext cx="8305800" cy="369332"/>
          </a:xfrm>
          <a:prstGeom prst="rect">
            <a:avLst/>
          </a:prstGeom>
          <a:noFill/>
        </p:spPr>
        <p:txBody>
          <a:bodyPr wrap="square" rtlCol="0">
            <a:spAutoFit/>
          </a:bodyPr>
          <a:lstStyle/>
          <a:p>
            <a:r>
              <a:rPr lang="en-US" dirty="0" smtClean="0">
                <a:solidFill>
                  <a:srgbClr val="0000FF"/>
                </a:solidFill>
              </a:rPr>
              <a:t>Pattern subsequence:</a:t>
            </a:r>
            <a:r>
              <a:rPr lang="en-US" dirty="0" smtClean="0"/>
              <a:t> p = 3  0  3     </a:t>
            </a:r>
            <a:r>
              <a:rPr lang="en-US" dirty="0" smtClean="0">
                <a:solidFill>
                  <a:srgbClr val="0000FF"/>
                </a:solidFill>
              </a:rPr>
              <a:t>Window size</a:t>
            </a:r>
            <a:r>
              <a:rPr lang="en-US" dirty="0" smtClean="0"/>
              <a:t> w = 4,    </a:t>
            </a:r>
            <a:r>
              <a:rPr lang="en-US" dirty="0" smtClean="0">
                <a:solidFill>
                  <a:srgbClr val="0000FF"/>
                </a:solidFill>
              </a:rPr>
              <a:t>prob. threshold</a:t>
            </a:r>
            <a:r>
              <a:rPr lang="en-US" dirty="0" smtClean="0"/>
              <a:t> = 0.3</a:t>
            </a:r>
            <a:endParaRPr lang="en-US" b="1" dirty="0"/>
          </a:p>
        </p:txBody>
      </p:sp>
      <p:grpSp>
        <p:nvGrpSpPr>
          <p:cNvPr id="116" name="Group 115"/>
          <p:cNvGrpSpPr/>
          <p:nvPr/>
        </p:nvGrpSpPr>
        <p:grpSpPr>
          <a:xfrm>
            <a:off x="3352800" y="877669"/>
            <a:ext cx="4648200" cy="798731"/>
            <a:chOff x="3352800" y="877669"/>
            <a:chExt cx="4648200" cy="798731"/>
          </a:xfrm>
        </p:grpSpPr>
        <p:sp>
          <p:nvSpPr>
            <p:cNvPr id="100" name="TextBox 99"/>
            <p:cNvSpPr txBox="1"/>
            <p:nvPr/>
          </p:nvSpPr>
          <p:spPr>
            <a:xfrm>
              <a:off x="5486400" y="877669"/>
              <a:ext cx="2514600" cy="646331"/>
            </a:xfrm>
            <a:prstGeom prst="rect">
              <a:avLst/>
            </a:prstGeom>
            <a:noFill/>
          </p:spPr>
          <p:txBody>
            <a:bodyPr wrap="square" rtlCol="0">
              <a:spAutoFit/>
            </a:bodyPr>
            <a:lstStyle/>
            <a:p>
              <a:pPr marL="342900" indent="-342900">
                <a:buAutoNum type="arabicPlain" startAt="2"/>
              </a:pPr>
              <a:r>
                <a:rPr lang="en-US" dirty="0" smtClean="0">
                  <a:solidFill>
                    <a:srgbClr val="FF0000"/>
                  </a:solidFill>
                </a:rPr>
                <a:t>with probability 1/2</a:t>
              </a:r>
            </a:p>
            <a:p>
              <a:pPr marL="342900" indent="-342900">
                <a:buAutoNum type="arabicPlain" startAt="2"/>
              </a:pPr>
              <a:r>
                <a:rPr lang="en-US" dirty="0" smtClean="0">
                  <a:solidFill>
                    <a:srgbClr val="FF0000"/>
                  </a:solidFill>
                </a:rPr>
                <a:t>with probability 1/2</a:t>
              </a:r>
              <a:endParaRPr lang="en-US" dirty="0">
                <a:solidFill>
                  <a:srgbClr val="FF0000"/>
                </a:solidFill>
              </a:endParaRPr>
            </a:p>
          </p:txBody>
        </p:sp>
        <p:cxnSp>
          <p:nvCxnSpPr>
            <p:cNvPr id="102" name="Straight Arrow Connector 101"/>
            <p:cNvCxnSpPr/>
            <p:nvPr/>
          </p:nvCxnSpPr>
          <p:spPr>
            <a:xfrm flipV="1">
              <a:off x="3352800" y="1295400"/>
              <a:ext cx="21336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03" name="Oval 102"/>
          <p:cNvSpPr/>
          <p:nvPr/>
        </p:nvSpPr>
        <p:spPr>
          <a:xfrm>
            <a:off x="3048000" y="4648200"/>
            <a:ext cx="9144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Down Arrow 103"/>
          <p:cNvSpPr/>
          <p:nvPr/>
        </p:nvSpPr>
        <p:spPr>
          <a:xfrm>
            <a:off x="457200" y="4267200"/>
            <a:ext cx="152400" cy="990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ight Arrow 104"/>
          <p:cNvSpPr/>
          <p:nvPr/>
        </p:nvSpPr>
        <p:spPr>
          <a:xfrm>
            <a:off x="2590800" y="3505200"/>
            <a:ext cx="1143000" cy="76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2286000" y="3962400"/>
            <a:ext cx="914400" cy="838200"/>
          </a:xfrm>
          <a:prstGeom prst="ellipse">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Arrow Connector 107"/>
          <p:cNvCxnSpPr/>
          <p:nvPr/>
        </p:nvCxnSpPr>
        <p:spPr>
          <a:xfrm>
            <a:off x="2958548" y="4621696"/>
            <a:ext cx="304800" cy="2286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0" name="Oval 109"/>
          <p:cNvSpPr/>
          <p:nvPr/>
        </p:nvSpPr>
        <p:spPr>
          <a:xfrm>
            <a:off x="3886200" y="4648200"/>
            <a:ext cx="9144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Arrow Connector 110"/>
          <p:cNvCxnSpPr/>
          <p:nvPr/>
        </p:nvCxnSpPr>
        <p:spPr>
          <a:xfrm>
            <a:off x="3733800" y="5105400"/>
            <a:ext cx="3810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3886200" y="5370444"/>
            <a:ext cx="914400"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4724400" y="5383696"/>
            <a:ext cx="914400" cy="838200"/>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Arrow Connector 76"/>
          <p:cNvCxnSpPr/>
          <p:nvPr/>
        </p:nvCxnSpPr>
        <p:spPr>
          <a:xfrm rot="5400000">
            <a:off x="2400300" y="5448300"/>
            <a:ext cx="990600" cy="762000"/>
          </a:xfrm>
          <a:prstGeom prst="straightConnector1">
            <a:avLst/>
          </a:prstGeom>
          <a:ln>
            <a:solidFill>
              <a:srgbClr val="339966"/>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676400" y="6294120"/>
            <a:ext cx="1143000" cy="304800"/>
          </a:xfrm>
          <a:prstGeom prst="rect">
            <a:avLst/>
          </a:prstGeom>
          <a:noFill/>
        </p:spPr>
        <p:txBody>
          <a:bodyPr wrap="square" rtlCol="0">
            <a:spAutoFit/>
          </a:bodyPr>
          <a:lstStyle/>
          <a:p>
            <a:r>
              <a:rPr lang="en-US" sz="1400" dirty="0" smtClean="0"/>
              <a:t>window size</a:t>
            </a:r>
            <a:endParaRPr lang="en-US" sz="1400" dirty="0"/>
          </a:p>
        </p:txBody>
      </p:sp>
      <p:cxnSp>
        <p:nvCxnSpPr>
          <p:cNvPr id="107" name="Straight Arrow Connector 106"/>
          <p:cNvCxnSpPr/>
          <p:nvPr/>
        </p:nvCxnSpPr>
        <p:spPr>
          <a:xfrm rot="5400000">
            <a:off x="3162300" y="5829300"/>
            <a:ext cx="990600" cy="1588"/>
          </a:xfrm>
          <a:prstGeom prst="straightConnector1">
            <a:avLst/>
          </a:prstGeom>
          <a:ln>
            <a:solidFill>
              <a:srgbClr val="339966"/>
            </a:solidFill>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2971800" y="6294120"/>
            <a:ext cx="1371600" cy="307777"/>
          </a:xfrm>
          <a:prstGeom prst="rect">
            <a:avLst/>
          </a:prstGeom>
          <a:noFill/>
        </p:spPr>
        <p:txBody>
          <a:bodyPr wrap="square" rtlCol="0">
            <a:spAutoFit/>
          </a:bodyPr>
          <a:lstStyle/>
          <a:p>
            <a:r>
              <a:rPr lang="en-US" sz="1400" dirty="0" smtClean="0"/>
              <a:t>prob. of match</a:t>
            </a:r>
            <a:endParaRPr lang="en-US" sz="1400" dirty="0"/>
          </a:p>
        </p:txBody>
      </p:sp>
      <p:sp>
        <p:nvSpPr>
          <p:cNvPr id="101" name="Oval 100"/>
          <p:cNvSpPr/>
          <p:nvPr/>
        </p:nvSpPr>
        <p:spPr>
          <a:xfrm>
            <a:off x="2286000" y="4648200"/>
            <a:ext cx="914400" cy="838200"/>
          </a:xfrm>
          <a:prstGeom prst="ellipse">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Arrow Connector 111"/>
          <p:cNvCxnSpPr/>
          <p:nvPr/>
        </p:nvCxnSpPr>
        <p:spPr>
          <a:xfrm>
            <a:off x="2958152" y="5105400"/>
            <a:ext cx="3810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914400" y="5105400"/>
            <a:ext cx="2438400" cy="1588"/>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rot="5400000">
            <a:off x="2733190" y="4305300"/>
            <a:ext cx="1600200" cy="1588"/>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4" grpId="0" animBg="1"/>
      <p:bldP spid="105" grpId="0" animBg="1"/>
      <p:bldP spid="106" grpId="0" animBg="1"/>
      <p:bldP spid="110" grpId="0" animBg="1"/>
      <p:bldP spid="114" grpId="0" animBg="1"/>
      <p:bldP spid="115" grpId="0" animBg="1"/>
      <p:bldP spid="78" grpId="0"/>
      <p:bldP spid="109" grpId="0"/>
      <p:bldP spid="10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of Exact Match Algorithm</a:t>
            </a:r>
            <a:endParaRPr lang="en-US" dirty="0"/>
          </a:p>
        </p:txBody>
      </p:sp>
      <p:sp>
        <p:nvSpPr>
          <p:cNvPr id="3" name="Slide Number Placeholder 2"/>
          <p:cNvSpPr>
            <a:spLocks noGrp="1"/>
          </p:cNvSpPr>
          <p:nvPr>
            <p:ph type="sldNum" sz="quarter" idx="12"/>
          </p:nvPr>
        </p:nvSpPr>
        <p:spPr/>
        <p:txBody>
          <a:bodyPr/>
          <a:lstStyle/>
          <a:p>
            <a:fld id="{06D55AE4-D746-47AC-A306-4D0DD80C516F}" type="slidenum">
              <a:rPr lang="en-US" altLang="en-US" smtClean="0"/>
              <a:pPr/>
              <a:t>24</a:t>
            </a:fld>
            <a:endParaRPr lang="en-US" altLang="en-US"/>
          </a:p>
        </p:txBody>
      </p:sp>
      <p:sp>
        <p:nvSpPr>
          <p:cNvPr id="4" name="Rectangle 3"/>
          <p:cNvSpPr/>
          <p:nvPr/>
        </p:nvSpPr>
        <p:spPr>
          <a:xfrm>
            <a:off x="990600" y="2286000"/>
            <a:ext cx="7086599" cy="2590800"/>
          </a:xfrm>
          <a:prstGeom prst="rect">
            <a:avLst/>
          </a:prstGeom>
          <a:ln>
            <a:solidFill>
              <a:srgbClr val="0000FF"/>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Calibri" pitchFamily="34" charset="0"/>
              <a:cs typeface="Calibri" pitchFamily="34" charset="0"/>
            </a:endParaRPr>
          </a:p>
        </p:txBody>
      </p:sp>
      <p:cxnSp>
        <p:nvCxnSpPr>
          <p:cNvPr id="5" name="Straight Connector 4"/>
          <p:cNvCxnSpPr/>
          <p:nvPr/>
        </p:nvCxnSpPr>
        <p:spPr>
          <a:xfrm>
            <a:off x="990601" y="2743200"/>
            <a:ext cx="7467599" cy="15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90601" y="3427412"/>
            <a:ext cx="7467599" cy="15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990601" y="4114800"/>
            <a:ext cx="7467599" cy="1406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6200000" flipV="1">
            <a:off x="533401" y="1828800"/>
            <a:ext cx="4572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2000" y="1676400"/>
            <a:ext cx="381000" cy="369332"/>
          </a:xfrm>
          <a:prstGeom prst="rect">
            <a:avLst/>
          </a:prstGeom>
          <a:noFill/>
        </p:spPr>
        <p:txBody>
          <a:bodyPr wrap="square" rtlCol="0">
            <a:spAutoFit/>
          </a:bodyPr>
          <a:lstStyle/>
          <a:p>
            <a:r>
              <a:rPr lang="en-US" dirty="0" smtClean="0">
                <a:latin typeface="Calibri" pitchFamily="34" charset="0"/>
                <a:cs typeface="Calibri" pitchFamily="34" charset="0"/>
              </a:rPr>
              <a:t>X</a:t>
            </a:r>
            <a:endParaRPr lang="en-US" dirty="0">
              <a:latin typeface="Calibri" pitchFamily="34" charset="0"/>
              <a:cs typeface="Calibri" pitchFamily="34" charset="0"/>
            </a:endParaRPr>
          </a:p>
        </p:txBody>
      </p:sp>
      <p:sp>
        <p:nvSpPr>
          <p:cNvPr id="10" name="TextBox 9"/>
          <p:cNvSpPr txBox="1"/>
          <p:nvPr/>
        </p:nvSpPr>
        <p:spPr>
          <a:xfrm>
            <a:off x="533401" y="1992868"/>
            <a:ext cx="381000" cy="369332"/>
          </a:xfrm>
          <a:prstGeom prst="rect">
            <a:avLst/>
          </a:prstGeom>
          <a:noFill/>
        </p:spPr>
        <p:txBody>
          <a:bodyPr wrap="square" rtlCol="0">
            <a:spAutoFit/>
          </a:bodyPr>
          <a:lstStyle/>
          <a:p>
            <a:r>
              <a:rPr lang="en-US" dirty="0" smtClean="0">
                <a:latin typeface="Calibri" pitchFamily="34" charset="0"/>
                <a:cs typeface="Calibri" pitchFamily="34" charset="0"/>
              </a:rPr>
              <a:t>p</a:t>
            </a:r>
            <a:endParaRPr lang="en-US" dirty="0">
              <a:latin typeface="Calibri" pitchFamily="34" charset="0"/>
              <a:cs typeface="Calibri" pitchFamily="34" charset="0"/>
            </a:endParaRPr>
          </a:p>
        </p:txBody>
      </p:sp>
      <p:sp>
        <p:nvSpPr>
          <p:cNvPr id="11" name="TextBox 10"/>
          <p:cNvSpPr txBox="1"/>
          <p:nvPr/>
        </p:nvSpPr>
        <p:spPr>
          <a:xfrm>
            <a:off x="609601" y="2907268"/>
            <a:ext cx="381000" cy="369332"/>
          </a:xfrm>
          <a:prstGeom prst="rect">
            <a:avLst/>
          </a:prstGeom>
          <a:noFill/>
        </p:spPr>
        <p:txBody>
          <a:bodyPr wrap="square" rtlCol="0">
            <a:spAutoFit/>
          </a:bodyPr>
          <a:lstStyle/>
          <a:p>
            <a:r>
              <a:rPr lang="en-US" dirty="0" smtClean="0">
                <a:latin typeface="Calibri" pitchFamily="34" charset="0"/>
                <a:cs typeface="Calibri" pitchFamily="34" charset="0"/>
              </a:rPr>
              <a:t>3</a:t>
            </a:r>
            <a:endParaRPr lang="en-US" dirty="0">
              <a:latin typeface="Calibri" pitchFamily="34" charset="0"/>
              <a:cs typeface="Calibri" pitchFamily="34" charset="0"/>
            </a:endParaRPr>
          </a:p>
        </p:txBody>
      </p:sp>
      <p:sp>
        <p:nvSpPr>
          <p:cNvPr id="12" name="TextBox 11"/>
          <p:cNvSpPr txBox="1"/>
          <p:nvPr/>
        </p:nvSpPr>
        <p:spPr>
          <a:xfrm>
            <a:off x="609601" y="4355068"/>
            <a:ext cx="381000" cy="369332"/>
          </a:xfrm>
          <a:prstGeom prst="rect">
            <a:avLst/>
          </a:prstGeom>
          <a:noFill/>
        </p:spPr>
        <p:txBody>
          <a:bodyPr wrap="square" rtlCol="0">
            <a:spAutoFit/>
          </a:bodyPr>
          <a:lstStyle/>
          <a:p>
            <a:r>
              <a:rPr lang="en-US" dirty="0" smtClean="0">
                <a:latin typeface="Calibri" pitchFamily="34" charset="0"/>
                <a:cs typeface="Calibri" pitchFamily="34" charset="0"/>
              </a:rPr>
              <a:t>3</a:t>
            </a:r>
            <a:endParaRPr lang="en-US" dirty="0">
              <a:latin typeface="Calibri" pitchFamily="34" charset="0"/>
              <a:cs typeface="Calibri" pitchFamily="34" charset="0"/>
            </a:endParaRPr>
          </a:p>
        </p:txBody>
      </p:sp>
      <p:sp>
        <p:nvSpPr>
          <p:cNvPr id="13" name="TextBox 12"/>
          <p:cNvSpPr txBox="1"/>
          <p:nvPr/>
        </p:nvSpPr>
        <p:spPr>
          <a:xfrm>
            <a:off x="609601" y="3669268"/>
            <a:ext cx="381000" cy="369332"/>
          </a:xfrm>
          <a:prstGeom prst="rect">
            <a:avLst/>
          </a:prstGeom>
          <a:noFill/>
        </p:spPr>
        <p:txBody>
          <a:bodyPr wrap="square" rtlCol="0">
            <a:spAutoFit/>
          </a:bodyPr>
          <a:lstStyle/>
          <a:p>
            <a:r>
              <a:rPr lang="en-US" dirty="0" smtClean="0">
                <a:latin typeface="Calibri" pitchFamily="34" charset="0"/>
                <a:cs typeface="Calibri" pitchFamily="34" charset="0"/>
              </a:rPr>
              <a:t>0</a:t>
            </a:r>
            <a:endParaRPr lang="en-US" dirty="0">
              <a:latin typeface="Calibri" pitchFamily="34" charset="0"/>
              <a:cs typeface="Calibri" pitchFamily="34" charset="0"/>
            </a:endParaRPr>
          </a:p>
        </p:txBody>
      </p:sp>
      <p:cxnSp>
        <p:nvCxnSpPr>
          <p:cNvPr id="14" name="Straight Connector 13"/>
          <p:cNvCxnSpPr/>
          <p:nvPr/>
        </p:nvCxnSpPr>
        <p:spPr>
          <a:xfrm rot="5400000">
            <a:off x="304801" y="3581400"/>
            <a:ext cx="25908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rot="5400000">
            <a:off x="1051939" y="3580606"/>
            <a:ext cx="25908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6" name="Straight Connector 15"/>
          <p:cNvCxnSpPr/>
          <p:nvPr/>
        </p:nvCxnSpPr>
        <p:spPr>
          <a:xfrm rot="5400000">
            <a:off x="1828006" y="3580606"/>
            <a:ext cx="25908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a:xfrm>
            <a:off x="976533" y="2348132"/>
            <a:ext cx="699867" cy="369332"/>
          </a:xfrm>
          <a:prstGeom prst="rect">
            <a:avLst/>
          </a:prstGeom>
          <a:noFill/>
        </p:spPr>
        <p:txBody>
          <a:bodyPr wrap="square" rtlCol="0">
            <a:spAutoFit/>
          </a:bodyPr>
          <a:lstStyle/>
          <a:p>
            <a:r>
              <a:rPr lang="en-US" dirty="0" smtClean="0">
                <a:latin typeface="Calibri" pitchFamily="34" charset="0"/>
                <a:cs typeface="Calibri" pitchFamily="34" charset="0"/>
              </a:rPr>
              <a:t>(0, 1)</a:t>
            </a:r>
            <a:endParaRPr lang="en-US" dirty="0">
              <a:latin typeface="Calibri" pitchFamily="34" charset="0"/>
              <a:cs typeface="Calibri" pitchFamily="34" charset="0"/>
            </a:endParaRPr>
          </a:p>
        </p:txBody>
      </p:sp>
      <p:sp>
        <p:nvSpPr>
          <p:cNvPr id="18" name="TextBox 17"/>
          <p:cNvSpPr txBox="1"/>
          <p:nvPr/>
        </p:nvSpPr>
        <p:spPr>
          <a:xfrm>
            <a:off x="1752601" y="1905000"/>
            <a:ext cx="533400" cy="369332"/>
          </a:xfrm>
          <a:prstGeom prst="rect">
            <a:avLst/>
          </a:prstGeom>
          <a:noFill/>
        </p:spPr>
        <p:txBody>
          <a:bodyPr wrap="square" rtlCol="0">
            <a:spAutoFit/>
          </a:bodyPr>
          <a:lstStyle/>
          <a:p>
            <a:r>
              <a:rPr lang="en-US" dirty="0" smtClean="0">
                <a:latin typeface="Calibri" pitchFamily="34" charset="0"/>
                <a:cs typeface="Calibri" pitchFamily="34" charset="0"/>
              </a:rPr>
              <a:t>2|3</a:t>
            </a:r>
            <a:endParaRPr lang="en-US" dirty="0">
              <a:latin typeface="Calibri" pitchFamily="34" charset="0"/>
              <a:cs typeface="Calibri" pitchFamily="34" charset="0"/>
            </a:endParaRPr>
          </a:p>
        </p:txBody>
      </p:sp>
      <p:cxnSp>
        <p:nvCxnSpPr>
          <p:cNvPr id="19" name="Straight Connector 18"/>
          <p:cNvCxnSpPr/>
          <p:nvPr/>
        </p:nvCxnSpPr>
        <p:spPr>
          <a:xfrm rot="5400000">
            <a:off x="2624002" y="3580606"/>
            <a:ext cx="25908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0" name="Straight Connector 19"/>
          <p:cNvCxnSpPr/>
          <p:nvPr/>
        </p:nvCxnSpPr>
        <p:spPr>
          <a:xfrm rot="5400000">
            <a:off x="3428207" y="3580606"/>
            <a:ext cx="25908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Straight Connector 20"/>
          <p:cNvCxnSpPr/>
          <p:nvPr/>
        </p:nvCxnSpPr>
        <p:spPr>
          <a:xfrm rot="5400000">
            <a:off x="4266407" y="3580606"/>
            <a:ext cx="25908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p:cNvCxnSpPr/>
          <p:nvPr/>
        </p:nvCxnSpPr>
        <p:spPr>
          <a:xfrm rot="5400000">
            <a:off x="5104607" y="3580606"/>
            <a:ext cx="25908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p:cNvCxnSpPr/>
          <p:nvPr/>
        </p:nvCxnSpPr>
        <p:spPr>
          <a:xfrm rot="5400000">
            <a:off x="5942807" y="3580606"/>
            <a:ext cx="25908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4" name="Straight Connector 23"/>
          <p:cNvCxnSpPr/>
          <p:nvPr/>
        </p:nvCxnSpPr>
        <p:spPr>
          <a:xfrm>
            <a:off x="8077200" y="2286000"/>
            <a:ext cx="381000"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077200" y="4875212"/>
            <a:ext cx="381000"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514600" y="1905000"/>
            <a:ext cx="533400" cy="369332"/>
          </a:xfrm>
          <a:prstGeom prst="rect">
            <a:avLst/>
          </a:prstGeom>
          <a:noFill/>
        </p:spPr>
        <p:txBody>
          <a:bodyPr wrap="square" rtlCol="0">
            <a:spAutoFit/>
          </a:bodyPr>
          <a:lstStyle/>
          <a:p>
            <a:r>
              <a:rPr lang="en-US" dirty="0" smtClean="0">
                <a:latin typeface="Calibri" pitchFamily="34" charset="0"/>
                <a:cs typeface="Calibri" pitchFamily="34" charset="0"/>
              </a:rPr>
              <a:t>2|3</a:t>
            </a:r>
            <a:endParaRPr lang="en-US" dirty="0">
              <a:latin typeface="Calibri" pitchFamily="34" charset="0"/>
              <a:cs typeface="Calibri" pitchFamily="34" charset="0"/>
            </a:endParaRPr>
          </a:p>
        </p:txBody>
      </p:sp>
      <p:sp>
        <p:nvSpPr>
          <p:cNvPr id="27" name="TextBox 26"/>
          <p:cNvSpPr txBox="1"/>
          <p:nvPr/>
        </p:nvSpPr>
        <p:spPr>
          <a:xfrm>
            <a:off x="7405468" y="1905000"/>
            <a:ext cx="533400" cy="369332"/>
          </a:xfrm>
          <a:prstGeom prst="rect">
            <a:avLst/>
          </a:prstGeom>
          <a:noFill/>
        </p:spPr>
        <p:txBody>
          <a:bodyPr wrap="square" rtlCol="0">
            <a:spAutoFit/>
          </a:bodyPr>
          <a:lstStyle/>
          <a:p>
            <a:r>
              <a:rPr lang="en-US" dirty="0" smtClean="0">
                <a:latin typeface="Calibri" pitchFamily="34" charset="0"/>
                <a:cs typeface="Calibri" pitchFamily="34" charset="0"/>
              </a:rPr>
              <a:t>2|3</a:t>
            </a:r>
            <a:endParaRPr lang="en-US" dirty="0">
              <a:latin typeface="Calibri" pitchFamily="34" charset="0"/>
              <a:cs typeface="Calibri" pitchFamily="34" charset="0"/>
            </a:endParaRPr>
          </a:p>
        </p:txBody>
      </p:sp>
      <p:sp>
        <p:nvSpPr>
          <p:cNvPr id="28" name="TextBox 27"/>
          <p:cNvSpPr txBox="1"/>
          <p:nvPr/>
        </p:nvSpPr>
        <p:spPr>
          <a:xfrm>
            <a:off x="3276600" y="1905000"/>
            <a:ext cx="533400" cy="369332"/>
          </a:xfrm>
          <a:prstGeom prst="rect">
            <a:avLst/>
          </a:prstGeom>
          <a:noFill/>
        </p:spPr>
        <p:txBody>
          <a:bodyPr wrap="square" rtlCol="0">
            <a:spAutoFit/>
          </a:bodyPr>
          <a:lstStyle/>
          <a:p>
            <a:r>
              <a:rPr lang="en-US" dirty="0" smtClean="0">
                <a:latin typeface="Calibri" pitchFamily="34" charset="0"/>
                <a:cs typeface="Calibri" pitchFamily="34" charset="0"/>
              </a:rPr>
              <a:t>0|1</a:t>
            </a:r>
            <a:endParaRPr lang="en-US" dirty="0">
              <a:latin typeface="Calibri" pitchFamily="34" charset="0"/>
              <a:cs typeface="Calibri" pitchFamily="34" charset="0"/>
            </a:endParaRPr>
          </a:p>
        </p:txBody>
      </p:sp>
      <p:sp>
        <p:nvSpPr>
          <p:cNvPr id="29" name="TextBox 28"/>
          <p:cNvSpPr txBox="1"/>
          <p:nvPr/>
        </p:nvSpPr>
        <p:spPr>
          <a:xfrm>
            <a:off x="4191000" y="1905000"/>
            <a:ext cx="533400" cy="369332"/>
          </a:xfrm>
          <a:prstGeom prst="rect">
            <a:avLst/>
          </a:prstGeom>
          <a:noFill/>
        </p:spPr>
        <p:txBody>
          <a:bodyPr wrap="square" rtlCol="0">
            <a:spAutoFit/>
          </a:bodyPr>
          <a:lstStyle/>
          <a:p>
            <a:r>
              <a:rPr lang="en-US" dirty="0" smtClean="0">
                <a:latin typeface="Calibri" pitchFamily="34" charset="0"/>
                <a:cs typeface="Calibri" pitchFamily="34" charset="0"/>
              </a:rPr>
              <a:t>3</a:t>
            </a:r>
            <a:endParaRPr lang="en-US" dirty="0">
              <a:latin typeface="Calibri" pitchFamily="34" charset="0"/>
              <a:cs typeface="Calibri" pitchFamily="34" charset="0"/>
            </a:endParaRPr>
          </a:p>
        </p:txBody>
      </p:sp>
      <p:sp>
        <p:nvSpPr>
          <p:cNvPr id="30" name="TextBox 29"/>
          <p:cNvSpPr txBox="1"/>
          <p:nvPr/>
        </p:nvSpPr>
        <p:spPr>
          <a:xfrm>
            <a:off x="4981136" y="1905000"/>
            <a:ext cx="533400" cy="369332"/>
          </a:xfrm>
          <a:prstGeom prst="rect">
            <a:avLst/>
          </a:prstGeom>
          <a:noFill/>
        </p:spPr>
        <p:txBody>
          <a:bodyPr wrap="square" rtlCol="0">
            <a:spAutoFit/>
          </a:bodyPr>
          <a:lstStyle/>
          <a:p>
            <a:r>
              <a:rPr lang="en-US" dirty="0" smtClean="0">
                <a:latin typeface="Calibri" pitchFamily="34" charset="0"/>
                <a:cs typeface="Calibri" pitchFamily="34" charset="0"/>
              </a:rPr>
              <a:t>0</a:t>
            </a:r>
            <a:endParaRPr lang="en-US" dirty="0">
              <a:latin typeface="Calibri" pitchFamily="34" charset="0"/>
              <a:cs typeface="Calibri" pitchFamily="34" charset="0"/>
            </a:endParaRPr>
          </a:p>
        </p:txBody>
      </p:sp>
      <p:sp>
        <p:nvSpPr>
          <p:cNvPr id="31" name="TextBox 30"/>
          <p:cNvSpPr txBox="1"/>
          <p:nvPr/>
        </p:nvSpPr>
        <p:spPr>
          <a:xfrm>
            <a:off x="6691532" y="1905000"/>
            <a:ext cx="533400" cy="369332"/>
          </a:xfrm>
          <a:prstGeom prst="rect">
            <a:avLst/>
          </a:prstGeom>
          <a:noFill/>
        </p:spPr>
        <p:txBody>
          <a:bodyPr wrap="square" rtlCol="0">
            <a:spAutoFit/>
          </a:bodyPr>
          <a:lstStyle/>
          <a:p>
            <a:r>
              <a:rPr lang="en-US" dirty="0" smtClean="0">
                <a:latin typeface="Calibri" pitchFamily="34" charset="0"/>
                <a:cs typeface="Calibri" pitchFamily="34" charset="0"/>
              </a:rPr>
              <a:t>0</a:t>
            </a:r>
            <a:endParaRPr lang="en-US" dirty="0">
              <a:latin typeface="Calibri" pitchFamily="34" charset="0"/>
              <a:cs typeface="Calibri" pitchFamily="34" charset="0"/>
            </a:endParaRPr>
          </a:p>
        </p:txBody>
      </p:sp>
      <p:sp>
        <p:nvSpPr>
          <p:cNvPr id="32" name="TextBox 31"/>
          <p:cNvSpPr txBox="1"/>
          <p:nvPr/>
        </p:nvSpPr>
        <p:spPr>
          <a:xfrm>
            <a:off x="5729068" y="1905000"/>
            <a:ext cx="533400" cy="369332"/>
          </a:xfrm>
          <a:prstGeom prst="rect">
            <a:avLst/>
          </a:prstGeom>
          <a:noFill/>
        </p:spPr>
        <p:txBody>
          <a:bodyPr wrap="square" rtlCol="0">
            <a:spAutoFit/>
          </a:bodyPr>
          <a:lstStyle/>
          <a:p>
            <a:r>
              <a:rPr lang="en-US" dirty="0" smtClean="0">
                <a:latin typeface="Calibri" pitchFamily="34" charset="0"/>
                <a:cs typeface="Calibri" pitchFamily="34" charset="0"/>
              </a:rPr>
              <a:t>0|1</a:t>
            </a:r>
            <a:endParaRPr lang="en-US" dirty="0">
              <a:latin typeface="Calibri" pitchFamily="34" charset="0"/>
              <a:cs typeface="Calibri" pitchFamily="34" charset="0"/>
            </a:endParaRPr>
          </a:p>
        </p:txBody>
      </p:sp>
      <p:cxnSp>
        <p:nvCxnSpPr>
          <p:cNvPr id="33" name="Straight Arrow Connector 32"/>
          <p:cNvCxnSpPr/>
          <p:nvPr/>
        </p:nvCxnSpPr>
        <p:spPr>
          <a:xfrm>
            <a:off x="1905000" y="1828800"/>
            <a:ext cx="5791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1662333" y="2348132"/>
            <a:ext cx="699867" cy="369332"/>
          </a:xfrm>
          <a:prstGeom prst="rect">
            <a:avLst/>
          </a:prstGeom>
          <a:noFill/>
        </p:spPr>
        <p:txBody>
          <a:bodyPr wrap="square" rtlCol="0">
            <a:spAutoFit/>
          </a:bodyPr>
          <a:lstStyle/>
          <a:p>
            <a:r>
              <a:rPr lang="en-US" dirty="0" smtClean="0">
                <a:latin typeface="Calibri" pitchFamily="34" charset="0"/>
                <a:cs typeface="Calibri" pitchFamily="34" charset="0"/>
              </a:rPr>
              <a:t>(0, 1)</a:t>
            </a:r>
            <a:endParaRPr lang="en-US" dirty="0">
              <a:latin typeface="Calibri" pitchFamily="34" charset="0"/>
              <a:cs typeface="Calibri" pitchFamily="34" charset="0"/>
            </a:endParaRPr>
          </a:p>
        </p:txBody>
      </p:sp>
      <p:sp>
        <p:nvSpPr>
          <p:cNvPr id="35" name="TextBox 34"/>
          <p:cNvSpPr txBox="1"/>
          <p:nvPr/>
        </p:nvSpPr>
        <p:spPr>
          <a:xfrm>
            <a:off x="2424333" y="2348132"/>
            <a:ext cx="699867" cy="369332"/>
          </a:xfrm>
          <a:prstGeom prst="rect">
            <a:avLst/>
          </a:prstGeom>
          <a:noFill/>
        </p:spPr>
        <p:txBody>
          <a:bodyPr wrap="square" rtlCol="0">
            <a:spAutoFit/>
          </a:bodyPr>
          <a:lstStyle/>
          <a:p>
            <a:r>
              <a:rPr lang="en-US" dirty="0" smtClean="0">
                <a:latin typeface="Calibri" pitchFamily="34" charset="0"/>
                <a:cs typeface="Calibri" pitchFamily="34" charset="0"/>
              </a:rPr>
              <a:t>(0, 1)</a:t>
            </a:r>
            <a:endParaRPr lang="en-US" dirty="0">
              <a:latin typeface="Calibri" pitchFamily="34" charset="0"/>
              <a:cs typeface="Calibri" pitchFamily="34" charset="0"/>
            </a:endParaRPr>
          </a:p>
        </p:txBody>
      </p:sp>
      <p:sp>
        <p:nvSpPr>
          <p:cNvPr id="36" name="TextBox 35"/>
          <p:cNvSpPr txBox="1"/>
          <p:nvPr/>
        </p:nvSpPr>
        <p:spPr>
          <a:xfrm>
            <a:off x="3248465" y="2348132"/>
            <a:ext cx="699867" cy="369332"/>
          </a:xfrm>
          <a:prstGeom prst="rect">
            <a:avLst/>
          </a:prstGeom>
          <a:noFill/>
        </p:spPr>
        <p:txBody>
          <a:bodyPr wrap="square" rtlCol="0">
            <a:spAutoFit/>
          </a:bodyPr>
          <a:lstStyle/>
          <a:p>
            <a:r>
              <a:rPr lang="en-US" dirty="0" smtClean="0">
                <a:latin typeface="Calibri" pitchFamily="34" charset="0"/>
                <a:cs typeface="Calibri" pitchFamily="34" charset="0"/>
              </a:rPr>
              <a:t>(0, 1)</a:t>
            </a:r>
            <a:endParaRPr lang="en-US" dirty="0">
              <a:latin typeface="Calibri" pitchFamily="34" charset="0"/>
              <a:cs typeface="Calibri" pitchFamily="34" charset="0"/>
            </a:endParaRPr>
          </a:p>
        </p:txBody>
      </p:sp>
      <p:sp>
        <p:nvSpPr>
          <p:cNvPr id="37" name="TextBox 36"/>
          <p:cNvSpPr txBox="1"/>
          <p:nvPr/>
        </p:nvSpPr>
        <p:spPr>
          <a:xfrm>
            <a:off x="3996397" y="2348132"/>
            <a:ext cx="699867" cy="369332"/>
          </a:xfrm>
          <a:prstGeom prst="rect">
            <a:avLst/>
          </a:prstGeom>
          <a:noFill/>
        </p:spPr>
        <p:txBody>
          <a:bodyPr wrap="square" rtlCol="0">
            <a:spAutoFit/>
          </a:bodyPr>
          <a:lstStyle/>
          <a:p>
            <a:r>
              <a:rPr lang="en-US" dirty="0" smtClean="0">
                <a:latin typeface="Calibri" pitchFamily="34" charset="0"/>
                <a:cs typeface="Calibri" pitchFamily="34" charset="0"/>
              </a:rPr>
              <a:t>(0, 1)</a:t>
            </a:r>
            <a:endParaRPr lang="en-US" dirty="0">
              <a:latin typeface="Calibri" pitchFamily="34" charset="0"/>
              <a:cs typeface="Calibri" pitchFamily="34" charset="0"/>
            </a:endParaRPr>
          </a:p>
        </p:txBody>
      </p:sp>
      <p:sp>
        <p:nvSpPr>
          <p:cNvPr id="38" name="TextBox 37"/>
          <p:cNvSpPr txBox="1"/>
          <p:nvPr/>
        </p:nvSpPr>
        <p:spPr>
          <a:xfrm>
            <a:off x="4800600" y="2362200"/>
            <a:ext cx="699867" cy="369332"/>
          </a:xfrm>
          <a:prstGeom prst="rect">
            <a:avLst/>
          </a:prstGeom>
          <a:noFill/>
        </p:spPr>
        <p:txBody>
          <a:bodyPr wrap="square" rtlCol="0">
            <a:spAutoFit/>
          </a:bodyPr>
          <a:lstStyle/>
          <a:p>
            <a:r>
              <a:rPr lang="en-US" dirty="0" smtClean="0">
                <a:latin typeface="Calibri" pitchFamily="34" charset="0"/>
                <a:cs typeface="Calibri" pitchFamily="34" charset="0"/>
              </a:rPr>
              <a:t>(0, 1)</a:t>
            </a:r>
            <a:endParaRPr lang="en-US" dirty="0">
              <a:latin typeface="Calibri" pitchFamily="34" charset="0"/>
              <a:cs typeface="Calibri" pitchFamily="34" charset="0"/>
            </a:endParaRPr>
          </a:p>
        </p:txBody>
      </p:sp>
      <p:sp>
        <p:nvSpPr>
          <p:cNvPr id="39" name="TextBox 38"/>
          <p:cNvSpPr txBox="1"/>
          <p:nvPr/>
        </p:nvSpPr>
        <p:spPr>
          <a:xfrm>
            <a:off x="5638801" y="2348132"/>
            <a:ext cx="699867" cy="369332"/>
          </a:xfrm>
          <a:prstGeom prst="rect">
            <a:avLst/>
          </a:prstGeom>
          <a:noFill/>
        </p:spPr>
        <p:txBody>
          <a:bodyPr wrap="square" rtlCol="0">
            <a:spAutoFit/>
          </a:bodyPr>
          <a:lstStyle/>
          <a:p>
            <a:r>
              <a:rPr lang="en-US" dirty="0" smtClean="0">
                <a:latin typeface="Calibri" pitchFamily="34" charset="0"/>
                <a:cs typeface="Calibri" pitchFamily="34" charset="0"/>
              </a:rPr>
              <a:t>(0, 1)</a:t>
            </a:r>
            <a:endParaRPr lang="en-US" dirty="0">
              <a:latin typeface="Calibri" pitchFamily="34" charset="0"/>
              <a:cs typeface="Calibri" pitchFamily="34" charset="0"/>
            </a:endParaRPr>
          </a:p>
        </p:txBody>
      </p:sp>
      <p:sp>
        <p:nvSpPr>
          <p:cNvPr id="40" name="TextBox 39"/>
          <p:cNvSpPr txBox="1"/>
          <p:nvPr/>
        </p:nvSpPr>
        <p:spPr>
          <a:xfrm>
            <a:off x="6462933" y="2348132"/>
            <a:ext cx="699867" cy="369332"/>
          </a:xfrm>
          <a:prstGeom prst="rect">
            <a:avLst/>
          </a:prstGeom>
          <a:noFill/>
        </p:spPr>
        <p:txBody>
          <a:bodyPr wrap="square" rtlCol="0">
            <a:spAutoFit/>
          </a:bodyPr>
          <a:lstStyle/>
          <a:p>
            <a:r>
              <a:rPr lang="en-US" dirty="0" smtClean="0">
                <a:latin typeface="Calibri" pitchFamily="34" charset="0"/>
                <a:cs typeface="Calibri" pitchFamily="34" charset="0"/>
              </a:rPr>
              <a:t>(0, 1)</a:t>
            </a:r>
            <a:endParaRPr lang="en-US" dirty="0">
              <a:latin typeface="Calibri" pitchFamily="34" charset="0"/>
              <a:cs typeface="Calibri" pitchFamily="34" charset="0"/>
            </a:endParaRPr>
          </a:p>
        </p:txBody>
      </p:sp>
      <p:sp>
        <p:nvSpPr>
          <p:cNvPr id="41" name="TextBox 40"/>
          <p:cNvSpPr txBox="1"/>
          <p:nvPr/>
        </p:nvSpPr>
        <p:spPr>
          <a:xfrm>
            <a:off x="7315200" y="2348132"/>
            <a:ext cx="699867" cy="369332"/>
          </a:xfrm>
          <a:prstGeom prst="rect">
            <a:avLst/>
          </a:prstGeom>
          <a:noFill/>
        </p:spPr>
        <p:txBody>
          <a:bodyPr wrap="square" rtlCol="0">
            <a:spAutoFit/>
          </a:bodyPr>
          <a:lstStyle/>
          <a:p>
            <a:r>
              <a:rPr lang="en-US" dirty="0" smtClean="0">
                <a:latin typeface="Calibri" pitchFamily="34" charset="0"/>
                <a:cs typeface="Calibri" pitchFamily="34" charset="0"/>
              </a:rPr>
              <a:t>(0, 1)</a:t>
            </a:r>
            <a:endParaRPr lang="en-US" dirty="0">
              <a:latin typeface="Calibri" pitchFamily="34" charset="0"/>
              <a:cs typeface="Calibri" pitchFamily="34" charset="0"/>
            </a:endParaRPr>
          </a:p>
        </p:txBody>
      </p:sp>
      <p:sp>
        <p:nvSpPr>
          <p:cNvPr id="42" name="TextBox 41"/>
          <p:cNvSpPr txBox="1"/>
          <p:nvPr/>
        </p:nvSpPr>
        <p:spPr>
          <a:xfrm>
            <a:off x="1552136" y="2895600"/>
            <a:ext cx="886264" cy="369332"/>
          </a:xfrm>
          <a:prstGeom prst="rect">
            <a:avLst/>
          </a:prstGeom>
          <a:noFill/>
        </p:spPr>
        <p:txBody>
          <a:bodyPr wrap="square" rtlCol="0">
            <a:spAutoFit/>
          </a:bodyPr>
          <a:lstStyle/>
          <a:p>
            <a:r>
              <a:rPr lang="en-US" dirty="0" smtClean="0">
                <a:latin typeface="Calibri" pitchFamily="34" charset="0"/>
                <a:cs typeface="Calibri" pitchFamily="34" charset="0"/>
              </a:rPr>
              <a:t>(1, 1/2)</a:t>
            </a:r>
            <a:endParaRPr lang="en-US" dirty="0">
              <a:latin typeface="Calibri" pitchFamily="34" charset="0"/>
              <a:cs typeface="Calibri" pitchFamily="34" charset="0"/>
            </a:endParaRPr>
          </a:p>
        </p:txBody>
      </p:sp>
      <p:sp>
        <p:nvSpPr>
          <p:cNvPr id="43" name="TextBox 42"/>
          <p:cNvSpPr txBox="1"/>
          <p:nvPr/>
        </p:nvSpPr>
        <p:spPr>
          <a:xfrm>
            <a:off x="7219072" y="2895600"/>
            <a:ext cx="886264" cy="369332"/>
          </a:xfrm>
          <a:prstGeom prst="rect">
            <a:avLst/>
          </a:prstGeom>
          <a:noFill/>
        </p:spPr>
        <p:txBody>
          <a:bodyPr wrap="square" rtlCol="0">
            <a:spAutoFit/>
          </a:bodyPr>
          <a:lstStyle/>
          <a:p>
            <a:r>
              <a:rPr lang="en-US" dirty="0" smtClean="0">
                <a:latin typeface="Calibri" pitchFamily="34" charset="0"/>
                <a:cs typeface="Calibri" pitchFamily="34" charset="0"/>
              </a:rPr>
              <a:t>(1, 1/2)</a:t>
            </a:r>
            <a:endParaRPr lang="en-US" dirty="0">
              <a:latin typeface="Calibri" pitchFamily="34" charset="0"/>
              <a:cs typeface="Calibri" pitchFamily="34" charset="0"/>
            </a:endParaRPr>
          </a:p>
        </p:txBody>
      </p:sp>
      <p:sp>
        <p:nvSpPr>
          <p:cNvPr id="44" name="TextBox 43"/>
          <p:cNvSpPr txBox="1"/>
          <p:nvPr/>
        </p:nvSpPr>
        <p:spPr>
          <a:xfrm>
            <a:off x="2334064" y="2743200"/>
            <a:ext cx="886264" cy="369332"/>
          </a:xfrm>
          <a:prstGeom prst="rect">
            <a:avLst/>
          </a:prstGeom>
          <a:noFill/>
        </p:spPr>
        <p:txBody>
          <a:bodyPr wrap="square" rtlCol="0">
            <a:spAutoFit/>
          </a:bodyPr>
          <a:lstStyle/>
          <a:p>
            <a:r>
              <a:rPr lang="en-US" dirty="0" smtClean="0">
                <a:latin typeface="Calibri" pitchFamily="34" charset="0"/>
                <a:cs typeface="Calibri" pitchFamily="34" charset="0"/>
              </a:rPr>
              <a:t>(1, 1/2)</a:t>
            </a:r>
            <a:endParaRPr lang="en-US" dirty="0">
              <a:latin typeface="Calibri" pitchFamily="34" charset="0"/>
              <a:cs typeface="Calibri" pitchFamily="34" charset="0"/>
            </a:endParaRPr>
          </a:p>
        </p:txBody>
      </p:sp>
      <p:sp>
        <p:nvSpPr>
          <p:cNvPr id="45" name="TextBox 44"/>
          <p:cNvSpPr txBox="1"/>
          <p:nvPr/>
        </p:nvSpPr>
        <p:spPr>
          <a:xfrm>
            <a:off x="2328204" y="3048000"/>
            <a:ext cx="886264" cy="369332"/>
          </a:xfrm>
          <a:prstGeom prst="rect">
            <a:avLst/>
          </a:prstGeom>
          <a:noFill/>
        </p:spPr>
        <p:txBody>
          <a:bodyPr wrap="square" rtlCol="0">
            <a:spAutoFit/>
          </a:bodyPr>
          <a:lstStyle/>
          <a:p>
            <a:r>
              <a:rPr lang="en-US" dirty="0" smtClean="0">
                <a:latin typeface="Calibri" pitchFamily="34" charset="0"/>
                <a:cs typeface="Calibri" pitchFamily="34" charset="0"/>
              </a:rPr>
              <a:t>(2, 1/4)</a:t>
            </a:r>
            <a:endParaRPr lang="en-US" dirty="0">
              <a:latin typeface="Calibri" pitchFamily="34" charset="0"/>
              <a:cs typeface="Calibri" pitchFamily="34" charset="0"/>
            </a:endParaRPr>
          </a:p>
        </p:txBody>
      </p:sp>
      <p:sp>
        <p:nvSpPr>
          <p:cNvPr id="46" name="TextBox 45"/>
          <p:cNvSpPr txBox="1"/>
          <p:nvPr/>
        </p:nvSpPr>
        <p:spPr>
          <a:xfrm>
            <a:off x="3104272" y="2743200"/>
            <a:ext cx="886264" cy="369332"/>
          </a:xfrm>
          <a:prstGeom prst="rect">
            <a:avLst/>
          </a:prstGeom>
          <a:noFill/>
        </p:spPr>
        <p:txBody>
          <a:bodyPr wrap="square" rtlCol="0">
            <a:spAutoFit/>
          </a:bodyPr>
          <a:lstStyle/>
          <a:p>
            <a:r>
              <a:rPr lang="en-US" dirty="0" smtClean="0">
                <a:latin typeface="Calibri" pitchFamily="34" charset="0"/>
                <a:cs typeface="Calibri" pitchFamily="34" charset="0"/>
              </a:rPr>
              <a:t>(2, 1/2)</a:t>
            </a:r>
            <a:endParaRPr lang="en-US" dirty="0">
              <a:latin typeface="Calibri" pitchFamily="34" charset="0"/>
              <a:cs typeface="Calibri" pitchFamily="34" charset="0"/>
            </a:endParaRPr>
          </a:p>
        </p:txBody>
      </p:sp>
      <p:sp>
        <p:nvSpPr>
          <p:cNvPr id="47" name="TextBox 46"/>
          <p:cNvSpPr txBox="1"/>
          <p:nvPr/>
        </p:nvSpPr>
        <p:spPr>
          <a:xfrm>
            <a:off x="3098412" y="3048000"/>
            <a:ext cx="886264" cy="369332"/>
          </a:xfrm>
          <a:prstGeom prst="rect">
            <a:avLst/>
          </a:prstGeom>
          <a:noFill/>
        </p:spPr>
        <p:txBody>
          <a:bodyPr wrap="square" rtlCol="0">
            <a:spAutoFit/>
          </a:bodyPr>
          <a:lstStyle/>
          <a:p>
            <a:r>
              <a:rPr lang="en-US" dirty="0" smtClean="0">
                <a:latin typeface="Calibri" pitchFamily="34" charset="0"/>
                <a:cs typeface="Calibri" pitchFamily="34" charset="0"/>
              </a:rPr>
              <a:t>(3, 1/4)</a:t>
            </a:r>
            <a:endParaRPr lang="en-US" dirty="0">
              <a:latin typeface="Calibri" pitchFamily="34" charset="0"/>
              <a:cs typeface="Calibri" pitchFamily="34" charset="0"/>
            </a:endParaRPr>
          </a:p>
        </p:txBody>
      </p:sp>
      <p:sp>
        <p:nvSpPr>
          <p:cNvPr id="48" name="TextBox 47"/>
          <p:cNvSpPr txBox="1"/>
          <p:nvPr/>
        </p:nvSpPr>
        <p:spPr>
          <a:xfrm>
            <a:off x="3090204" y="3454736"/>
            <a:ext cx="886264" cy="369332"/>
          </a:xfrm>
          <a:prstGeom prst="rect">
            <a:avLst/>
          </a:prstGeom>
          <a:noFill/>
        </p:spPr>
        <p:txBody>
          <a:bodyPr wrap="square" rtlCol="0">
            <a:spAutoFit/>
          </a:bodyPr>
          <a:lstStyle/>
          <a:p>
            <a:r>
              <a:rPr lang="en-US" dirty="0" smtClean="0">
                <a:latin typeface="Calibri" pitchFamily="34" charset="0"/>
                <a:cs typeface="Calibri" pitchFamily="34" charset="0"/>
              </a:rPr>
              <a:t>(2, 1/4)</a:t>
            </a:r>
            <a:endParaRPr lang="en-US" dirty="0">
              <a:latin typeface="Calibri" pitchFamily="34" charset="0"/>
              <a:cs typeface="Calibri" pitchFamily="34" charset="0"/>
            </a:endParaRPr>
          </a:p>
        </p:txBody>
      </p:sp>
      <p:sp>
        <p:nvSpPr>
          <p:cNvPr id="49" name="TextBox 48"/>
          <p:cNvSpPr txBox="1"/>
          <p:nvPr/>
        </p:nvSpPr>
        <p:spPr>
          <a:xfrm>
            <a:off x="3084344" y="3759536"/>
            <a:ext cx="886264" cy="369332"/>
          </a:xfrm>
          <a:prstGeom prst="rect">
            <a:avLst/>
          </a:prstGeom>
          <a:noFill/>
        </p:spPr>
        <p:txBody>
          <a:bodyPr wrap="square" rtlCol="0">
            <a:spAutoFit/>
          </a:bodyPr>
          <a:lstStyle/>
          <a:p>
            <a:r>
              <a:rPr lang="en-US" dirty="0" smtClean="0">
                <a:latin typeface="Calibri" pitchFamily="34" charset="0"/>
                <a:cs typeface="Calibri" pitchFamily="34" charset="0"/>
              </a:rPr>
              <a:t>(3, 1/8)</a:t>
            </a:r>
            <a:endParaRPr lang="en-US" dirty="0">
              <a:latin typeface="Calibri" pitchFamily="34" charset="0"/>
              <a:cs typeface="Calibri" pitchFamily="34" charset="0"/>
            </a:endParaRPr>
          </a:p>
        </p:txBody>
      </p:sp>
      <p:sp>
        <p:nvSpPr>
          <p:cNvPr id="50" name="TextBox 49"/>
          <p:cNvSpPr txBox="1"/>
          <p:nvPr/>
        </p:nvSpPr>
        <p:spPr>
          <a:xfrm>
            <a:off x="3914336" y="3440668"/>
            <a:ext cx="886264" cy="369332"/>
          </a:xfrm>
          <a:prstGeom prst="rect">
            <a:avLst/>
          </a:prstGeom>
          <a:noFill/>
        </p:spPr>
        <p:txBody>
          <a:bodyPr wrap="square" rtlCol="0">
            <a:spAutoFit/>
          </a:bodyPr>
          <a:lstStyle/>
          <a:p>
            <a:r>
              <a:rPr lang="en-US" dirty="0" smtClean="0">
                <a:latin typeface="Calibri" pitchFamily="34" charset="0"/>
                <a:cs typeface="Calibri" pitchFamily="34" charset="0"/>
              </a:rPr>
              <a:t>(3, 1/4)</a:t>
            </a:r>
            <a:endParaRPr lang="en-US" dirty="0">
              <a:latin typeface="Calibri" pitchFamily="34" charset="0"/>
              <a:cs typeface="Calibri" pitchFamily="34" charset="0"/>
            </a:endParaRPr>
          </a:p>
        </p:txBody>
      </p:sp>
      <p:sp>
        <p:nvSpPr>
          <p:cNvPr id="51" name="TextBox 50"/>
          <p:cNvSpPr txBox="1"/>
          <p:nvPr/>
        </p:nvSpPr>
        <p:spPr>
          <a:xfrm>
            <a:off x="3908476" y="3745468"/>
            <a:ext cx="886264" cy="369332"/>
          </a:xfrm>
          <a:prstGeom prst="rect">
            <a:avLst/>
          </a:prstGeom>
          <a:noFill/>
        </p:spPr>
        <p:txBody>
          <a:bodyPr wrap="square" rtlCol="0">
            <a:spAutoFit/>
          </a:bodyPr>
          <a:lstStyle/>
          <a:p>
            <a:r>
              <a:rPr lang="en-US" dirty="0" smtClean="0">
                <a:latin typeface="Calibri" pitchFamily="34" charset="0"/>
                <a:cs typeface="Calibri" pitchFamily="34" charset="0"/>
              </a:rPr>
              <a:t>(4, 1/8)</a:t>
            </a:r>
            <a:endParaRPr lang="en-US" dirty="0">
              <a:latin typeface="Calibri" pitchFamily="34" charset="0"/>
              <a:cs typeface="Calibri" pitchFamily="34" charset="0"/>
            </a:endParaRPr>
          </a:p>
        </p:txBody>
      </p:sp>
      <p:sp>
        <p:nvSpPr>
          <p:cNvPr id="52" name="TextBox 51"/>
          <p:cNvSpPr txBox="1"/>
          <p:nvPr/>
        </p:nvSpPr>
        <p:spPr>
          <a:xfrm>
            <a:off x="3914336" y="4154604"/>
            <a:ext cx="886264" cy="369332"/>
          </a:xfrm>
          <a:prstGeom prst="rect">
            <a:avLst/>
          </a:prstGeom>
          <a:noFill/>
        </p:spPr>
        <p:txBody>
          <a:bodyPr wrap="square" rtlCol="0">
            <a:spAutoFit/>
          </a:bodyPr>
          <a:lstStyle/>
          <a:p>
            <a:r>
              <a:rPr lang="en-US" dirty="0" smtClean="0">
                <a:latin typeface="Calibri" pitchFamily="34" charset="0"/>
                <a:cs typeface="Calibri" pitchFamily="34" charset="0"/>
              </a:rPr>
              <a:t>(3, 1/4)</a:t>
            </a:r>
            <a:endParaRPr lang="en-US" dirty="0">
              <a:latin typeface="Calibri" pitchFamily="34" charset="0"/>
              <a:cs typeface="Calibri" pitchFamily="34" charset="0"/>
            </a:endParaRPr>
          </a:p>
        </p:txBody>
      </p:sp>
      <p:sp>
        <p:nvSpPr>
          <p:cNvPr id="53" name="TextBox 52"/>
          <p:cNvSpPr txBox="1"/>
          <p:nvPr/>
        </p:nvSpPr>
        <p:spPr>
          <a:xfrm>
            <a:off x="3908476" y="4459404"/>
            <a:ext cx="886264" cy="369332"/>
          </a:xfrm>
          <a:prstGeom prst="rect">
            <a:avLst/>
          </a:prstGeom>
          <a:noFill/>
        </p:spPr>
        <p:txBody>
          <a:bodyPr wrap="square" rtlCol="0">
            <a:spAutoFit/>
          </a:bodyPr>
          <a:lstStyle/>
          <a:p>
            <a:r>
              <a:rPr lang="en-US" dirty="0" smtClean="0">
                <a:latin typeface="Calibri" pitchFamily="34" charset="0"/>
                <a:cs typeface="Calibri" pitchFamily="34" charset="0"/>
              </a:rPr>
              <a:t>(4, 1/8)</a:t>
            </a:r>
            <a:endParaRPr lang="en-US" dirty="0">
              <a:latin typeface="Calibri" pitchFamily="34" charset="0"/>
              <a:cs typeface="Calibri" pitchFamily="34" charset="0"/>
            </a:endParaRPr>
          </a:p>
        </p:txBody>
      </p:sp>
      <p:sp>
        <p:nvSpPr>
          <p:cNvPr id="54" name="TextBox 53"/>
          <p:cNvSpPr txBox="1"/>
          <p:nvPr/>
        </p:nvSpPr>
        <p:spPr>
          <a:xfrm>
            <a:off x="3990536" y="2907268"/>
            <a:ext cx="699867" cy="369332"/>
          </a:xfrm>
          <a:prstGeom prst="rect">
            <a:avLst/>
          </a:prstGeom>
          <a:noFill/>
        </p:spPr>
        <p:txBody>
          <a:bodyPr wrap="square" rtlCol="0">
            <a:spAutoFit/>
          </a:bodyPr>
          <a:lstStyle/>
          <a:p>
            <a:r>
              <a:rPr lang="en-US" dirty="0" smtClean="0">
                <a:latin typeface="Calibri" pitchFamily="34" charset="0"/>
                <a:cs typeface="Calibri" pitchFamily="34" charset="0"/>
              </a:rPr>
              <a:t>(1, 1)</a:t>
            </a:r>
            <a:endParaRPr lang="en-US" dirty="0">
              <a:latin typeface="Calibri" pitchFamily="34" charset="0"/>
              <a:cs typeface="Calibri" pitchFamily="34" charset="0"/>
            </a:endParaRPr>
          </a:p>
        </p:txBody>
      </p:sp>
      <p:sp>
        <p:nvSpPr>
          <p:cNvPr id="55" name="TextBox 54"/>
          <p:cNvSpPr txBox="1"/>
          <p:nvPr/>
        </p:nvSpPr>
        <p:spPr>
          <a:xfrm>
            <a:off x="4800600" y="2909668"/>
            <a:ext cx="699867" cy="369332"/>
          </a:xfrm>
          <a:prstGeom prst="rect">
            <a:avLst/>
          </a:prstGeom>
          <a:noFill/>
        </p:spPr>
        <p:txBody>
          <a:bodyPr wrap="square" rtlCol="0">
            <a:spAutoFit/>
          </a:bodyPr>
          <a:lstStyle/>
          <a:p>
            <a:r>
              <a:rPr lang="en-US" dirty="0" smtClean="0">
                <a:latin typeface="Calibri" pitchFamily="34" charset="0"/>
                <a:cs typeface="Calibri" pitchFamily="34" charset="0"/>
              </a:rPr>
              <a:t>(2, 1)</a:t>
            </a:r>
            <a:endParaRPr lang="en-US" dirty="0">
              <a:latin typeface="Calibri" pitchFamily="34" charset="0"/>
              <a:cs typeface="Calibri" pitchFamily="34" charset="0"/>
            </a:endParaRPr>
          </a:p>
        </p:txBody>
      </p:sp>
      <p:sp>
        <p:nvSpPr>
          <p:cNvPr id="56" name="TextBox 55"/>
          <p:cNvSpPr txBox="1"/>
          <p:nvPr/>
        </p:nvSpPr>
        <p:spPr>
          <a:xfrm>
            <a:off x="4800601" y="3607136"/>
            <a:ext cx="699867" cy="369332"/>
          </a:xfrm>
          <a:prstGeom prst="rect">
            <a:avLst/>
          </a:prstGeom>
          <a:noFill/>
        </p:spPr>
        <p:txBody>
          <a:bodyPr wrap="square" rtlCol="0">
            <a:spAutoFit/>
          </a:bodyPr>
          <a:lstStyle/>
          <a:p>
            <a:r>
              <a:rPr lang="en-US" dirty="0" smtClean="0">
                <a:latin typeface="Calibri" pitchFamily="34" charset="0"/>
                <a:cs typeface="Calibri" pitchFamily="34" charset="0"/>
              </a:rPr>
              <a:t>(2, 1)</a:t>
            </a:r>
            <a:endParaRPr lang="en-US" dirty="0">
              <a:latin typeface="Calibri" pitchFamily="34" charset="0"/>
              <a:cs typeface="Calibri" pitchFamily="34" charset="0"/>
            </a:endParaRPr>
          </a:p>
        </p:txBody>
      </p:sp>
      <p:sp>
        <p:nvSpPr>
          <p:cNvPr id="57" name="TextBox 56"/>
          <p:cNvSpPr txBox="1"/>
          <p:nvPr/>
        </p:nvSpPr>
        <p:spPr>
          <a:xfrm>
            <a:off x="5644661" y="2921336"/>
            <a:ext cx="699867" cy="369332"/>
          </a:xfrm>
          <a:prstGeom prst="rect">
            <a:avLst/>
          </a:prstGeom>
          <a:noFill/>
        </p:spPr>
        <p:txBody>
          <a:bodyPr wrap="square" rtlCol="0">
            <a:spAutoFit/>
          </a:bodyPr>
          <a:lstStyle/>
          <a:p>
            <a:r>
              <a:rPr lang="en-US" dirty="0" smtClean="0">
                <a:latin typeface="Calibri" pitchFamily="34" charset="0"/>
                <a:cs typeface="Calibri" pitchFamily="34" charset="0"/>
              </a:rPr>
              <a:t>(3, 1)</a:t>
            </a:r>
            <a:endParaRPr lang="en-US" dirty="0">
              <a:latin typeface="Calibri" pitchFamily="34" charset="0"/>
              <a:cs typeface="Calibri" pitchFamily="34" charset="0"/>
            </a:endParaRPr>
          </a:p>
        </p:txBody>
      </p:sp>
      <p:sp>
        <p:nvSpPr>
          <p:cNvPr id="58" name="TextBox 57"/>
          <p:cNvSpPr txBox="1"/>
          <p:nvPr/>
        </p:nvSpPr>
        <p:spPr>
          <a:xfrm>
            <a:off x="6477000" y="2921336"/>
            <a:ext cx="699867" cy="369332"/>
          </a:xfrm>
          <a:prstGeom prst="rect">
            <a:avLst/>
          </a:prstGeom>
          <a:noFill/>
        </p:spPr>
        <p:txBody>
          <a:bodyPr wrap="square" rtlCol="0">
            <a:spAutoFit/>
          </a:bodyPr>
          <a:lstStyle/>
          <a:p>
            <a:r>
              <a:rPr lang="en-US" dirty="0" smtClean="0">
                <a:latin typeface="Calibri" pitchFamily="34" charset="0"/>
                <a:cs typeface="Calibri" pitchFamily="34" charset="0"/>
              </a:rPr>
              <a:t>(4, 1)</a:t>
            </a:r>
            <a:endParaRPr lang="en-US" dirty="0">
              <a:latin typeface="Calibri" pitchFamily="34" charset="0"/>
              <a:cs typeface="Calibri" pitchFamily="34" charset="0"/>
            </a:endParaRPr>
          </a:p>
        </p:txBody>
      </p:sp>
      <p:sp>
        <p:nvSpPr>
          <p:cNvPr id="59" name="TextBox 58"/>
          <p:cNvSpPr txBox="1"/>
          <p:nvPr/>
        </p:nvSpPr>
        <p:spPr>
          <a:xfrm>
            <a:off x="5652869" y="3607136"/>
            <a:ext cx="699867" cy="369332"/>
          </a:xfrm>
          <a:prstGeom prst="rect">
            <a:avLst/>
          </a:prstGeom>
          <a:noFill/>
        </p:spPr>
        <p:txBody>
          <a:bodyPr wrap="square" rtlCol="0">
            <a:spAutoFit/>
          </a:bodyPr>
          <a:lstStyle/>
          <a:p>
            <a:r>
              <a:rPr lang="en-US" dirty="0" smtClean="0">
                <a:latin typeface="Calibri" pitchFamily="34" charset="0"/>
                <a:cs typeface="Calibri" pitchFamily="34" charset="0"/>
              </a:rPr>
              <a:t>(3, 1)</a:t>
            </a:r>
            <a:endParaRPr lang="en-US" dirty="0">
              <a:latin typeface="Calibri" pitchFamily="34" charset="0"/>
              <a:cs typeface="Calibri" pitchFamily="34" charset="0"/>
            </a:endParaRPr>
          </a:p>
        </p:txBody>
      </p:sp>
      <p:sp>
        <p:nvSpPr>
          <p:cNvPr id="60" name="TextBox 59"/>
          <p:cNvSpPr txBox="1"/>
          <p:nvPr/>
        </p:nvSpPr>
        <p:spPr>
          <a:xfrm>
            <a:off x="6477001" y="3607136"/>
            <a:ext cx="699867" cy="369332"/>
          </a:xfrm>
          <a:prstGeom prst="rect">
            <a:avLst/>
          </a:prstGeom>
          <a:noFill/>
        </p:spPr>
        <p:txBody>
          <a:bodyPr wrap="square" rtlCol="0">
            <a:spAutoFit/>
          </a:bodyPr>
          <a:lstStyle/>
          <a:p>
            <a:r>
              <a:rPr lang="en-US" dirty="0" smtClean="0">
                <a:latin typeface="Calibri" pitchFamily="34" charset="0"/>
                <a:cs typeface="Calibri" pitchFamily="34" charset="0"/>
              </a:rPr>
              <a:t>(4, 1)</a:t>
            </a:r>
            <a:endParaRPr lang="en-US" dirty="0">
              <a:latin typeface="Calibri" pitchFamily="34" charset="0"/>
              <a:cs typeface="Calibri" pitchFamily="34" charset="0"/>
            </a:endParaRPr>
          </a:p>
        </p:txBody>
      </p:sp>
      <p:sp>
        <p:nvSpPr>
          <p:cNvPr id="61" name="TextBox 60"/>
          <p:cNvSpPr txBox="1"/>
          <p:nvPr/>
        </p:nvSpPr>
        <p:spPr>
          <a:xfrm>
            <a:off x="4738468" y="4357468"/>
            <a:ext cx="886264" cy="369332"/>
          </a:xfrm>
          <a:prstGeom prst="rect">
            <a:avLst/>
          </a:prstGeom>
          <a:noFill/>
        </p:spPr>
        <p:txBody>
          <a:bodyPr wrap="square" rtlCol="0">
            <a:spAutoFit/>
          </a:bodyPr>
          <a:lstStyle/>
          <a:p>
            <a:r>
              <a:rPr lang="en-US" dirty="0" smtClean="0">
                <a:latin typeface="Calibri" pitchFamily="34" charset="0"/>
                <a:cs typeface="Calibri" pitchFamily="34" charset="0"/>
              </a:rPr>
              <a:t>(4, 1/4)</a:t>
            </a:r>
            <a:endParaRPr lang="en-US" dirty="0">
              <a:latin typeface="Calibri" pitchFamily="34" charset="0"/>
              <a:cs typeface="Calibri" pitchFamily="34" charset="0"/>
            </a:endParaRPr>
          </a:p>
        </p:txBody>
      </p:sp>
      <p:sp>
        <p:nvSpPr>
          <p:cNvPr id="71" name="Oval 70"/>
          <p:cNvSpPr/>
          <p:nvPr/>
        </p:nvSpPr>
        <p:spPr>
          <a:xfrm>
            <a:off x="1600200" y="2133600"/>
            <a:ext cx="762000" cy="2971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2362200" y="2133600"/>
            <a:ext cx="762000" cy="2971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3154680" y="2133600"/>
            <a:ext cx="762000" cy="2971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3962400" y="2133600"/>
            <a:ext cx="762000" cy="2971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4739640" y="2133600"/>
            <a:ext cx="762000" cy="2971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562600" y="2133600"/>
            <a:ext cx="762000" cy="2971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6416040" y="2133600"/>
            <a:ext cx="762000" cy="2971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7269480" y="2133600"/>
            <a:ext cx="762000" cy="2971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1143000" y="5193268"/>
            <a:ext cx="7543800" cy="369332"/>
          </a:xfrm>
          <a:prstGeom prst="rect">
            <a:avLst/>
          </a:prstGeom>
          <a:noFill/>
        </p:spPr>
        <p:txBody>
          <a:bodyPr wrap="square" rtlCol="0">
            <a:spAutoFit/>
          </a:bodyPr>
          <a:lstStyle/>
          <a:p>
            <a:r>
              <a:rPr lang="en-US" dirty="0" smtClean="0">
                <a:solidFill>
                  <a:srgbClr val="0000FF"/>
                </a:solidFill>
              </a:rPr>
              <a:t>Each cell</a:t>
            </a:r>
            <a:r>
              <a:rPr lang="en-US" dirty="0" smtClean="0"/>
              <a:t> distribution has </a:t>
            </a:r>
            <a:r>
              <a:rPr lang="en-US" dirty="0" smtClean="0">
                <a:solidFill>
                  <a:srgbClr val="FF0000"/>
                </a:solidFill>
              </a:rPr>
              <a:t>at most w pairs;</a:t>
            </a:r>
            <a:r>
              <a:rPr lang="en-US" dirty="0" smtClean="0"/>
              <a:t> compute one column a time</a:t>
            </a:r>
            <a:endParaRPr lang="en-US" dirty="0"/>
          </a:p>
        </p:txBody>
      </p:sp>
      <p:sp>
        <p:nvSpPr>
          <p:cNvPr id="80" name="TextBox 79"/>
          <p:cNvSpPr txBox="1"/>
          <p:nvPr/>
        </p:nvSpPr>
        <p:spPr>
          <a:xfrm>
            <a:off x="1143000" y="5726668"/>
            <a:ext cx="7543800" cy="369332"/>
          </a:xfrm>
          <a:prstGeom prst="rect">
            <a:avLst/>
          </a:prstGeom>
          <a:noFill/>
        </p:spPr>
        <p:txBody>
          <a:bodyPr wrap="square" rtlCol="0">
            <a:spAutoFit/>
          </a:bodyPr>
          <a:lstStyle/>
          <a:p>
            <a:r>
              <a:rPr lang="en-US" dirty="0" smtClean="0">
                <a:solidFill>
                  <a:srgbClr val="0000FF"/>
                </a:solidFill>
              </a:rPr>
              <a:t>Time</a:t>
            </a:r>
            <a:r>
              <a:rPr lang="en-US" dirty="0" smtClean="0"/>
              <a:t> complexity </a:t>
            </a:r>
            <a:r>
              <a:rPr lang="en-US" dirty="0" smtClean="0">
                <a:solidFill>
                  <a:srgbClr val="FF0000"/>
                </a:solidFill>
              </a:rPr>
              <a:t>O(|p|*w) </a:t>
            </a:r>
            <a:r>
              <a:rPr lang="en-US" dirty="0" smtClean="0">
                <a:solidFill>
                  <a:srgbClr val="0000FF"/>
                </a:solidFill>
              </a:rPr>
              <a:t>per element </a:t>
            </a:r>
            <a:r>
              <a:rPr lang="en-US" dirty="0" smtClean="0"/>
              <a:t>in the stream</a:t>
            </a:r>
            <a:endParaRPr lang="en-US" dirty="0"/>
          </a:p>
        </p:txBody>
      </p:sp>
      <p:sp>
        <p:nvSpPr>
          <p:cNvPr id="81" name="TextBox 80"/>
          <p:cNvSpPr txBox="1"/>
          <p:nvPr/>
        </p:nvSpPr>
        <p:spPr>
          <a:xfrm>
            <a:off x="1143000" y="6183868"/>
            <a:ext cx="7543800" cy="369332"/>
          </a:xfrm>
          <a:prstGeom prst="rect">
            <a:avLst/>
          </a:prstGeom>
          <a:noFill/>
        </p:spPr>
        <p:txBody>
          <a:bodyPr wrap="square" rtlCol="0">
            <a:spAutoFit/>
          </a:bodyPr>
          <a:lstStyle/>
          <a:p>
            <a:r>
              <a:rPr lang="en-US" dirty="0" smtClean="0"/>
              <a:t>Overall </a:t>
            </a:r>
            <a:r>
              <a:rPr lang="en-US" dirty="0" smtClean="0">
                <a:solidFill>
                  <a:srgbClr val="0000FF"/>
                </a:solidFill>
              </a:rPr>
              <a:t>space</a:t>
            </a:r>
            <a:r>
              <a:rPr lang="en-US" dirty="0" smtClean="0"/>
              <a:t> complexity </a:t>
            </a:r>
            <a:r>
              <a:rPr lang="en-US" dirty="0" smtClean="0">
                <a:solidFill>
                  <a:srgbClr val="FF0000"/>
                </a:solidFill>
              </a:rPr>
              <a:t>O(|p|*w)</a:t>
            </a:r>
            <a:endParaRPr lang="en-US" dirty="0">
              <a:solidFill>
                <a:srgbClr val="FF0000"/>
              </a:solidFill>
            </a:endParaRPr>
          </a:p>
        </p:txBody>
      </p:sp>
      <p:cxnSp>
        <p:nvCxnSpPr>
          <p:cNvPr id="83" name="Straight Arrow Connector 82"/>
          <p:cNvCxnSpPr>
            <a:stCxn id="80" idx="2"/>
          </p:cNvCxnSpPr>
          <p:nvPr/>
        </p:nvCxnSpPr>
        <p:spPr>
          <a:xfrm rot="16200000" flipH="1">
            <a:off x="4972050" y="6038850"/>
            <a:ext cx="152400" cy="2667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5" name="Straight Arrow Connector 84"/>
          <p:cNvCxnSpPr/>
          <p:nvPr/>
        </p:nvCxnSpPr>
        <p:spPr>
          <a:xfrm flipV="1">
            <a:off x="4724400" y="6324600"/>
            <a:ext cx="381000" cy="76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6" name="TextBox 85"/>
          <p:cNvSpPr txBox="1"/>
          <p:nvPr/>
        </p:nvSpPr>
        <p:spPr>
          <a:xfrm>
            <a:off x="5257800" y="6248400"/>
            <a:ext cx="3352800" cy="381000"/>
          </a:xfrm>
          <a:prstGeom prst="rect">
            <a:avLst/>
          </a:prstGeom>
          <a:solidFill>
            <a:srgbClr val="CCFFFF"/>
          </a:solidFill>
        </p:spPr>
        <p:txBody>
          <a:bodyPr wrap="square" rtlCol="0">
            <a:spAutoFit/>
          </a:bodyPr>
          <a:lstStyle/>
          <a:p>
            <a:r>
              <a:rPr lang="en-US" dirty="0" smtClean="0">
                <a:solidFill>
                  <a:srgbClr val="FF0000"/>
                </a:solidFill>
              </a:rPr>
              <a:t>Expensive if w or |p| is large!</a:t>
            </a:r>
            <a:endParaRPr 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7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7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7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77"/>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78"/>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8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Randomized Algorithm</a:t>
            </a:r>
            <a:endParaRPr lang="en-US" dirty="0"/>
          </a:p>
        </p:txBody>
      </p:sp>
      <p:sp>
        <p:nvSpPr>
          <p:cNvPr id="3" name="Slide Number Placeholder 2"/>
          <p:cNvSpPr>
            <a:spLocks noGrp="1"/>
          </p:cNvSpPr>
          <p:nvPr>
            <p:ph type="sldNum" sz="quarter" idx="12"/>
          </p:nvPr>
        </p:nvSpPr>
        <p:spPr/>
        <p:txBody>
          <a:bodyPr/>
          <a:lstStyle/>
          <a:p>
            <a:fld id="{06D55AE4-D746-47AC-A306-4D0DD80C516F}" type="slidenum">
              <a:rPr lang="en-US" altLang="en-US" smtClean="0"/>
              <a:pPr/>
              <a:t>25</a:t>
            </a:fld>
            <a:endParaRPr lang="en-US" altLang="en-US"/>
          </a:p>
        </p:txBody>
      </p:sp>
      <p:cxnSp>
        <p:nvCxnSpPr>
          <p:cNvPr id="4" name="Straight Arrow Connector 3"/>
          <p:cNvCxnSpPr/>
          <p:nvPr/>
        </p:nvCxnSpPr>
        <p:spPr>
          <a:xfrm>
            <a:off x="914400" y="4724400"/>
            <a:ext cx="6553200" cy="158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rot="5400000" flipH="1" flipV="1">
            <a:off x="-190500" y="3619500"/>
            <a:ext cx="2514600" cy="158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1485900" y="4606788"/>
            <a:ext cx="2293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47800" y="4724400"/>
            <a:ext cx="304800" cy="381000"/>
          </a:xfrm>
          <a:prstGeom prst="rect">
            <a:avLst/>
          </a:prstGeom>
          <a:noFill/>
        </p:spPr>
        <p:txBody>
          <a:bodyPr wrap="square" rtlCol="0">
            <a:spAutoFit/>
          </a:bodyPr>
          <a:lstStyle/>
          <a:p>
            <a:r>
              <a:rPr lang="en-US" dirty="0" smtClean="0"/>
              <a:t>5</a:t>
            </a:r>
            <a:endParaRPr lang="en-US" dirty="0"/>
          </a:p>
        </p:txBody>
      </p:sp>
      <p:sp>
        <p:nvSpPr>
          <p:cNvPr id="11" name="TextBox 10"/>
          <p:cNvSpPr txBox="1"/>
          <p:nvPr/>
        </p:nvSpPr>
        <p:spPr>
          <a:xfrm>
            <a:off x="5943600" y="4724400"/>
            <a:ext cx="838200" cy="369332"/>
          </a:xfrm>
          <a:prstGeom prst="rect">
            <a:avLst/>
          </a:prstGeom>
          <a:noFill/>
        </p:spPr>
        <p:txBody>
          <a:bodyPr wrap="square" rtlCol="0">
            <a:spAutoFit/>
          </a:bodyPr>
          <a:lstStyle/>
          <a:p>
            <a:r>
              <a:rPr lang="en-US" dirty="0" smtClean="0"/>
              <a:t>1000</a:t>
            </a:r>
            <a:endParaRPr lang="en-US" dirty="0"/>
          </a:p>
        </p:txBody>
      </p:sp>
      <p:cxnSp>
        <p:nvCxnSpPr>
          <p:cNvPr id="13" name="Straight Connector 12"/>
          <p:cNvCxnSpPr/>
          <p:nvPr/>
        </p:nvCxnSpPr>
        <p:spPr>
          <a:xfrm rot="16200000" flipH="1">
            <a:off x="5911729" y="4375271"/>
            <a:ext cx="686594" cy="1325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61306" y="4533900"/>
            <a:ext cx="3817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1637506" y="4457700"/>
            <a:ext cx="5341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1866106" y="4533900"/>
            <a:ext cx="3817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1942306" y="4457700"/>
            <a:ext cx="5341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2056606" y="4419600"/>
            <a:ext cx="6103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2164280" y="4374874"/>
            <a:ext cx="686594" cy="1404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2392880" y="4451074"/>
            <a:ext cx="534194" cy="1404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01602" y="4533900"/>
            <a:ext cx="3817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2754002" y="4533900"/>
            <a:ext cx="3817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3072054" y="4533900"/>
            <a:ext cx="3817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3161506" y="4457700"/>
            <a:ext cx="5341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3426550" y="4533900"/>
            <a:ext cx="3817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3847306" y="4610100"/>
            <a:ext cx="2293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3950804" y="4533900"/>
            <a:ext cx="3817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4190206" y="4419600"/>
            <a:ext cx="6103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4673048" y="4530588"/>
            <a:ext cx="3817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5003558" y="4533900"/>
            <a:ext cx="3817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5818566" y="4533900"/>
            <a:ext cx="3817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2995854" y="4610100"/>
            <a:ext cx="2293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a:off x="3644348" y="4572000"/>
            <a:ext cx="3048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4164496" y="4572000"/>
            <a:ext cx="3048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flipH="1" flipV="1">
            <a:off x="4446104" y="4495006"/>
            <a:ext cx="4572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a:off x="4928152" y="4610100"/>
            <a:ext cx="2293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a:off x="5207310" y="4571206"/>
            <a:ext cx="3048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5335656" y="4533900"/>
            <a:ext cx="3810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5438360" y="4457700"/>
            <a:ext cx="5334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5739054" y="4609306"/>
            <a:ext cx="2293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a:off x="5893904" y="4495800"/>
            <a:ext cx="4572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162800" y="4800600"/>
            <a:ext cx="1447800" cy="369332"/>
          </a:xfrm>
          <a:prstGeom prst="rect">
            <a:avLst/>
          </a:prstGeom>
          <a:noFill/>
        </p:spPr>
        <p:txBody>
          <a:bodyPr wrap="square" rtlCol="0">
            <a:spAutoFit/>
          </a:bodyPr>
          <a:lstStyle/>
          <a:p>
            <a:r>
              <a:rPr lang="en-US" dirty="0" smtClean="0">
                <a:solidFill>
                  <a:srgbClr val="0000FF"/>
                </a:solidFill>
              </a:rPr>
              <a:t>window size</a:t>
            </a:r>
            <a:endParaRPr lang="en-US" dirty="0">
              <a:solidFill>
                <a:srgbClr val="0000FF"/>
              </a:solidFill>
            </a:endParaRPr>
          </a:p>
        </p:txBody>
      </p:sp>
      <p:sp>
        <p:nvSpPr>
          <p:cNvPr id="39" name="TextBox 38"/>
          <p:cNvSpPr txBox="1"/>
          <p:nvPr/>
        </p:nvSpPr>
        <p:spPr>
          <a:xfrm>
            <a:off x="381000" y="1992868"/>
            <a:ext cx="1447800" cy="369332"/>
          </a:xfrm>
          <a:prstGeom prst="rect">
            <a:avLst/>
          </a:prstGeom>
          <a:noFill/>
        </p:spPr>
        <p:txBody>
          <a:bodyPr wrap="square" rtlCol="0">
            <a:spAutoFit/>
          </a:bodyPr>
          <a:lstStyle/>
          <a:p>
            <a:r>
              <a:rPr lang="en-US" dirty="0" smtClean="0">
                <a:solidFill>
                  <a:srgbClr val="0000FF"/>
                </a:solidFill>
              </a:rPr>
              <a:t>probability</a:t>
            </a:r>
            <a:endParaRPr lang="en-US" dirty="0">
              <a:solidFill>
                <a:srgbClr val="0000FF"/>
              </a:solidFill>
            </a:endParaRPr>
          </a:p>
        </p:txBody>
      </p:sp>
      <p:sp>
        <p:nvSpPr>
          <p:cNvPr id="43" name="Rectangle 42"/>
          <p:cNvSpPr/>
          <p:nvPr/>
        </p:nvSpPr>
        <p:spPr>
          <a:xfrm>
            <a:off x="1551296" y="2727960"/>
            <a:ext cx="76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248400" y="2743200"/>
            <a:ext cx="76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179320" y="2743200"/>
            <a:ext cx="76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804160" y="2743200"/>
            <a:ext cx="76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474720" y="2743200"/>
            <a:ext cx="76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160520" y="2743200"/>
            <a:ext cx="76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892040" y="2743200"/>
            <a:ext cx="76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5577840" y="2743200"/>
            <a:ext cx="76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1173480" y="4414540"/>
            <a:ext cx="152400" cy="523220"/>
          </a:xfrm>
          <a:prstGeom prst="rect">
            <a:avLst/>
          </a:prstGeom>
          <a:noFill/>
        </p:spPr>
        <p:txBody>
          <a:bodyPr wrap="square" rtlCol="0">
            <a:spAutoFit/>
          </a:bodyPr>
          <a:lstStyle/>
          <a:p>
            <a:r>
              <a:rPr lang="en-US" sz="2800" b="1" dirty="0" smtClean="0">
                <a:solidFill>
                  <a:srgbClr val="FF0000"/>
                </a:solidFill>
              </a:rPr>
              <a:t>(</a:t>
            </a:r>
            <a:endParaRPr lang="en-US" sz="2800" b="1" dirty="0">
              <a:solidFill>
                <a:srgbClr val="FF0000"/>
              </a:solidFill>
            </a:endParaRPr>
          </a:p>
        </p:txBody>
      </p:sp>
      <p:sp>
        <p:nvSpPr>
          <p:cNvPr id="54" name="TextBox 53"/>
          <p:cNvSpPr txBox="1"/>
          <p:nvPr/>
        </p:nvSpPr>
        <p:spPr>
          <a:xfrm>
            <a:off x="1752600" y="4419600"/>
            <a:ext cx="152400" cy="523220"/>
          </a:xfrm>
          <a:prstGeom prst="rect">
            <a:avLst/>
          </a:prstGeom>
          <a:noFill/>
        </p:spPr>
        <p:txBody>
          <a:bodyPr wrap="square" rtlCol="0">
            <a:spAutoFit/>
          </a:bodyPr>
          <a:lstStyle/>
          <a:p>
            <a:r>
              <a:rPr lang="en-US" sz="2800" b="1" dirty="0" smtClean="0">
                <a:solidFill>
                  <a:srgbClr val="FF0000"/>
                </a:solidFill>
              </a:rPr>
              <a:t>)</a:t>
            </a:r>
            <a:endParaRPr lang="en-US" sz="2800" b="1" dirty="0">
              <a:solidFill>
                <a:srgbClr val="FF0000"/>
              </a:solidFill>
            </a:endParaRPr>
          </a:p>
        </p:txBody>
      </p:sp>
      <p:sp>
        <p:nvSpPr>
          <p:cNvPr id="55" name="Rectangle 54"/>
          <p:cNvSpPr/>
          <p:nvPr/>
        </p:nvSpPr>
        <p:spPr>
          <a:xfrm>
            <a:off x="1325880" y="4678680"/>
            <a:ext cx="533400"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Left Brace 56"/>
          <p:cNvSpPr/>
          <p:nvPr/>
        </p:nvSpPr>
        <p:spPr>
          <a:xfrm rot="16200000">
            <a:off x="4442460" y="4533901"/>
            <a:ext cx="228600" cy="762000"/>
          </a:xfrm>
          <a:prstGeom prst="leftBrace">
            <a:avLst/>
          </a:prstGeom>
          <a:ln w="2857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TextBox 58"/>
          <p:cNvSpPr txBox="1"/>
          <p:nvPr/>
        </p:nvSpPr>
        <p:spPr>
          <a:xfrm>
            <a:off x="4191000" y="4953000"/>
            <a:ext cx="762000" cy="461665"/>
          </a:xfrm>
          <a:prstGeom prst="rect">
            <a:avLst/>
          </a:prstGeom>
          <a:noFill/>
        </p:spPr>
        <p:txBody>
          <a:bodyPr wrap="square" rtlCol="0">
            <a:spAutoFit/>
          </a:bodyPr>
          <a:lstStyle/>
          <a:p>
            <a:r>
              <a:rPr lang="en-US" sz="2400" dirty="0" smtClean="0">
                <a:solidFill>
                  <a:srgbClr val="0000FF"/>
                </a:solidFill>
              </a:rPr>
              <a:t>gap</a:t>
            </a:r>
            <a:endParaRPr lang="en-US" sz="2400" dirty="0">
              <a:solidFill>
                <a:srgbClr val="0000FF"/>
              </a:solidFill>
            </a:endParaRPr>
          </a:p>
        </p:txBody>
      </p:sp>
      <p:pic>
        <p:nvPicPr>
          <p:cNvPr id="4097" name="Picture 1"/>
          <p:cNvPicPr>
            <a:picLocks noChangeAspect="1" noChangeArrowheads="1"/>
          </p:cNvPicPr>
          <p:nvPr/>
        </p:nvPicPr>
        <p:blipFill>
          <a:blip r:embed="rId2"/>
          <a:srcRect/>
          <a:stretch>
            <a:fillRect/>
          </a:stretch>
        </p:blipFill>
        <p:spPr bwMode="auto">
          <a:xfrm>
            <a:off x="5867400" y="5359071"/>
            <a:ext cx="3352800" cy="1422729"/>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09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46" grpId="0" animBg="1"/>
      <p:bldP spid="47" grpId="0" animBg="1"/>
      <p:bldP spid="48" grpId="0" animBg="1"/>
      <p:bldP spid="50" grpId="0" animBg="1"/>
      <p:bldP spid="51" grpId="0" animBg="1"/>
      <p:bldP spid="53" grpId="0"/>
      <p:bldP spid="54" grpId="0"/>
      <p:bldP spid="55" grpId="0" animBg="1"/>
      <p:bldP spid="57" grpId="0" animBg="1"/>
      <p:bldP spid="5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Randomized Algorithm</a:t>
            </a:r>
            <a:endParaRPr lang="en-US" dirty="0"/>
          </a:p>
        </p:txBody>
      </p:sp>
      <p:sp>
        <p:nvSpPr>
          <p:cNvPr id="3" name="Slide Number Placeholder 2"/>
          <p:cNvSpPr>
            <a:spLocks noGrp="1"/>
          </p:cNvSpPr>
          <p:nvPr>
            <p:ph type="sldNum" sz="quarter" idx="12"/>
          </p:nvPr>
        </p:nvSpPr>
        <p:spPr/>
        <p:txBody>
          <a:bodyPr/>
          <a:lstStyle/>
          <a:p>
            <a:fld id="{06D55AE4-D746-47AC-A306-4D0DD80C516F}" type="slidenum">
              <a:rPr lang="en-US" altLang="en-US" smtClean="0"/>
              <a:pPr/>
              <a:t>26</a:t>
            </a:fld>
            <a:endParaRPr lang="en-US" altLang="en-US"/>
          </a:p>
        </p:txBody>
      </p:sp>
      <p:cxnSp>
        <p:nvCxnSpPr>
          <p:cNvPr id="4" name="Straight Arrow Connector 3"/>
          <p:cNvCxnSpPr/>
          <p:nvPr/>
        </p:nvCxnSpPr>
        <p:spPr>
          <a:xfrm>
            <a:off x="914400" y="4724400"/>
            <a:ext cx="6553200" cy="158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rot="5400000" flipH="1" flipV="1">
            <a:off x="-190500" y="3619500"/>
            <a:ext cx="2514600" cy="158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1485900" y="4606788"/>
            <a:ext cx="2293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47800" y="4724400"/>
            <a:ext cx="304800" cy="381000"/>
          </a:xfrm>
          <a:prstGeom prst="rect">
            <a:avLst/>
          </a:prstGeom>
          <a:noFill/>
        </p:spPr>
        <p:txBody>
          <a:bodyPr wrap="square" rtlCol="0">
            <a:spAutoFit/>
          </a:bodyPr>
          <a:lstStyle/>
          <a:p>
            <a:r>
              <a:rPr lang="en-US" dirty="0" smtClean="0"/>
              <a:t>5</a:t>
            </a:r>
            <a:endParaRPr lang="en-US" dirty="0"/>
          </a:p>
        </p:txBody>
      </p:sp>
      <p:sp>
        <p:nvSpPr>
          <p:cNvPr id="11" name="TextBox 10"/>
          <p:cNvSpPr txBox="1"/>
          <p:nvPr/>
        </p:nvSpPr>
        <p:spPr>
          <a:xfrm>
            <a:off x="5943600" y="4724400"/>
            <a:ext cx="838200" cy="369332"/>
          </a:xfrm>
          <a:prstGeom prst="rect">
            <a:avLst/>
          </a:prstGeom>
          <a:noFill/>
        </p:spPr>
        <p:txBody>
          <a:bodyPr wrap="square" rtlCol="0">
            <a:spAutoFit/>
          </a:bodyPr>
          <a:lstStyle/>
          <a:p>
            <a:r>
              <a:rPr lang="en-US" dirty="0" smtClean="0"/>
              <a:t>1000</a:t>
            </a:r>
            <a:endParaRPr lang="en-US" dirty="0"/>
          </a:p>
        </p:txBody>
      </p:sp>
      <p:cxnSp>
        <p:nvCxnSpPr>
          <p:cNvPr id="13" name="Straight Connector 12"/>
          <p:cNvCxnSpPr/>
          <p:nvPr/>
        </p:nvCxnSpPr>
        <p:spPr>
          <a:xfrm rot="16200000" flipH="1">
            <a:off x="5911729" y="4375271"/>
            <a:ext cx="686594" cy="1325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61306" y="4533900"/>
            <a:ext cx="3817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1637506" y="4457700"/>
            <a:ext cx="5341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1866106" y="4533900"/>
            <a:ext cx="3817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1942306" y="4457700"/>
            <a:ext cx="5341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2056606" y="4419600"/>
            <a:ext cx="6103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2164280" y="4374874"/>
            <a:ext cx="686594" cy="1404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2392880" y="4451074"/>
            <a:ext cx="534194" cy="1404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01602" y="4533900"/>
            <a:ext cx="3817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2754002" y="4533900"/>
            <a:ext cx="3817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3072054" y="4533900"/>
            <a:ext cx="3817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3161506" y="4457700"/>
            <a:ext cx="5341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3426550" y="4533900"/>
            <a:ext cx="3817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3847306" y="4610100"/>
            <a:ext cx="2293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3950804" y="4533900"/>
            <a:ext cx="3817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4190206" y="4419600"/>
            <a:ext cx="6103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4673048" y="4530588"/>
            <a:ext cx="3817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5003558" y="4533900"/>
            <a:ext cx="3817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5818566" y="4533900"/>
            <a:ext cx="3817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2995854" y="4610100"/>
            <a:ext cx="2293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a:off x="3644348" y="4572000"/>
            <a:ext cx="3048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4164496" y="4572000"/>
            <a:ext cx="3048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flipH="1" flipV="1">
            <a:off x="4446104" y="4495006"/>
            <a:ext cx="4572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a:off x="4928152" y="4610100"/>
            <a:ext cx="2293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a:off x="5207310" y="4571206"/>
            <a:ext cx="3048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5335656" y="4533900"/>
            <a:ext cx="3810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5438360" y="4457700"/>
            <a:ext cx="5334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5739054" y="4609306"/>
            <a:ext cx="2293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a:off x="5893904" y="4495800"/>
            <a:ext cx="4572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162800" y="4800600"/>
            <a:ext cx="1447800" cy="369332"/>
          </a:xfrm>
          <a:prstGeom prst="rect">
            <a:avLst/>
          </a:prstGeom>
          <a:noFill/>
        </p:spPr>
        <p:txBody>
          <a:bodyPr wrap="square" rtlCol="0">
            <a:spAutoFit/>
          </a:bodyPr>
          <a:lstStyle/>
          <a:p>
            <a:r>
              <a:rPr lang="en-US" dirty="0" smtClean="0">
                <a:solidFill>
                  <a:srgbClr val="0000FF"/>
                </a:solidFill>
              </a:rPr>
              <a:t>window size</a:t>
            </a:r>
            <a:endParaRPr lang="en-US" dirty="0">
              <a:solidFill>
                <a:srgbClr val="0000FF"/>
              </a:solidFill>
            </a:endParaRPr>
          </a:p>
        </p:txBody>
      </p:sp>
      <p:sp>
        <p:nvSpPr>
          <p:cNvPr id="39" name="TextBox 38"/>
          <p:cNvSpPr txBox="1"/>
          <p:nvPr/>
        </p:nvSpPr>
        <p:spPr>
          <a:xfrm>
            <a:off x="381000" y="1992868"/>
            <a:ext cx="1447800" cy="369332"/>
          </a:xfrm>
          <a:prstGeom prst="rect">
            <a:avLst/>
          </a:prstGeom>
          <a:noFill/>
        </p:spPr>
        <p:txBody>
          <a:bodyPr wrap="square" rtlCol="0">
            <a:spAutoFit/>
          </a:bodyPr>
          <a:lstStyle/>
          <a:p>
            <a:r>
              <a:rPr lang="en-US" dirty="0" smtClean="0">
                <a:solidFill>
                  <a:srgbClr val="0000FF"/>
                </a:solidFill>
              </a:rPr>
              <a:t>probability</a:t>
            </a:r>
            <a:endParaRPr lang="en-US" dirty="0">
              <a:solidFill>
                <a:srgbClr val="0000FF"/>
              </a:solidFill>
            </a:endParaRPr>
          </a:p>
        </p:txBody>
      </p:sp>
      <p:sp>
        <p:nvSpPr>
          <p:cNvPr id="43" name="Rectangle 42"/>
          <p:cNvSpPr/>
          <p:nvPr/>
        </p:nvSpPr>
        <p:spPr>
          <a:xfrm>
            <a:off x="1402080" y="2727960"/>
            <a:ext cx="76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096000" y="2743200"/>
            <a:ext cx="76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026920" y="2743200"/>
            <a:ext cx="76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651760" y="2743200"/>
            <a:ext cx="76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322320" y="2743200"/>
            <a:ext cx="76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008120" y="2743200"/>
            <a:ext cx="76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739640" y="2743200"/>
            <a:ext cx="76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5425440" y="2743200"/>
            <a:ext cx="76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1173480" y="4414540"/>
            <a:ext cx="152400" cy="523220"/>
          </a:xfrm>
          <a:prstGeom prst="rect">
            <a:avLst/>
          </a:prstGeom>
          <a:noFill/>
        </p:spPr>
        <p:txBody>
          <a:bodyPr wrap="square" rtlCol="0">
            <a:spAutoFit/>
          </a:bodyPr>
          <a:lstStyle/>
          <a:p>
            <a:r>
              <a:rPr lang="en-US" sz="2800" b="1" dirty="0" smtClean="0">
                <a:solidFill>
                  <a:srgbClr val="FF0000"/>
                </a:solidFill>
              </a:rPr>
              <a:t>(</a:t>
            </a:r>
            <a:endParaRPr lang="en-US" sz="2800" b="1" dirty="0">
              <a:solidFill>
                <a:srgbClr val="FF0000"/>
              </a:solidFill>
            </a:endParaRPr>
          </a:p>
        </p:txBody>
      </p:sp>
      <p:sp>
        <p:nvSpPr>
          <p:cNvPr id="54" name="TextBox 53"/>
          <p:cNvSpPr txBox="1"/>
          <p:nvPr/>
        </p:nvSpPr>
        <p:spPr>
          <a:xfrm>
            <a:off x="1752600" y="4419600"/>
            <a:ext cx="152400" cy="523220"/>
          </a:xfrm>
          <a:prstGeom prst="rect">
            <a:avLst/>
          </a:prstGeom>
          <a:noFill/>
        </p:spPr>
        <p:txBody>
          <a:bodyPr wrap="square" rtlCol="0">
            <a:spAutoFit/>
          </a:bodyPr>
          <a:lstStyle/>
          <a:p>
            <a:r>
              <a:rPr lang="en-US" sz="2800" b="1" dirty="0" smtClean="0">
                <a:solidFill>
                  <a:srgbClr val="FF0000"/>
                </a:solidFill>
              </a:rPr>
              <a:t>)</a:t>
            </a:r>
            <a:endParaRPr lang="en-US" sz="2800" b="1" dirty="0">
              <a:solidFill>
                <a:srgbClr val="FF0000"/>
              </a:solidFill>
            </a:endParaRPr>
          </a:p>
        </p:txBody>
      </p:sp>
      <p:sp>
        <p:nvSpPr>
          <p:cNvPr id="55" name="Rectangle 54"/>
          <p:cNvSpPr/>
          <p:nvPr/>
        </p:nvSpPr>
        <p:spPr>
          <a:xfrm>
            <a:off x="1325880" y="4678680"/>
            <a:ext cx="533400"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Left Brace 56"/>
          <p:cNvSpPr/>
          <p:nvPr/>
        </p:nvSpPr>
        <p:spPr>
          <a:xfrm rot="16200000">
            <a:off x="4305300" y="4518661"/>
            <a:ext cx="228600" cy="762000"/>
          </a:xfrm>
          <a:prstGeom prst="leftBrace">
            <a:avLst/>
          </a:prstGeom>
          <a:ln w="2857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TextBox 58"/>
          <p:cNvSpPr txBox="1"/>
          <p:nvPr/>
        </p:nvSpPr>
        <p:spPr>
          <a:xfrm>
            <a:off x="4053840" y="4937760"/>
            <a:ext cx="762000" cy="461665"/>
          </a:xfrm>
          <a:prstGeom prst="rect">
            <a:avLst/>
          </a:prstGeom>
          <a:noFill/>
        </p:spPr>
        <p:txBody>
          <a:bodyPr wrap="square" rtlCol="0">
            <a:spAutoFit/>
          </a:bodyPr>
          <a:lstStyle/>
          <a:p>
            <a:r>
              <a:rPr lang="en-US" sz="2400" dirty="0" smtClean="0">
                <a:solidFill>
                  <a:srgbClr val="0000FF"/>
                </a:solidFill>
              </a:rPr>
              <a:t>gap</a:t>
            </a:r>
            <a:endParaRPr lang="en-US" sz="2400" dirty="0">
              <a:solidFill>
                <a:srgbClr val="0000FF"/>
              </a:solidFill>
            </a:endParaRPr>
          </a:p>
        </p:txBody>
      </p:sp>
      <p:cxnSp>
        <p:nvCxnSpPr>
          <p:cNvPr id="60" name="Straight Arrow Connector 59"/>
          <p:cNvCxnSpPr/>
          <p:nvPr/>
        </p:nvCxnSpPr>
        <p:spPr>
          <a:xfrm rot="16200000" flipV="1">
            <a:off x="1447800" y="4267200"/>
            <a:ext cx="228600" cy="76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rot="5400000" flipH="1" flipV="1">
            <a:off x="1600200" y="3962400"/>
            <a:ext cx="457200" cy="152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rot="5400000" flipH="1" flipV="1">
            <a:off x="1866900" y="4000500"/>
            <a:ext cx="152400" cy="76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rot="16200000" flipV="1">
            <a:off x="2057400" y="3962400"/>
            <a:ext cx="228600" cy="76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0" name="Straight Arrow Connector 69"/>
          <p:cNvCxnSpPr/>
          <p:nvPr/>
        </p:nvCxnSpPr>
        <p:spPr>
          <a:xfrm rot="5400000" flipH="1" flipV="1">
            <a:off x="2476500" y="3924300"/>
            <a:ext cx="152400" cy="76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2" name="Straight Arrow Connector 71"/>
          <p:cNvCxnSpPr/>
          <p:nvPr/>
        </p:nvCxnSpPr>
        <p:spPr>
          <a:xfrm rot="5400000" flipH="1" flipV="1">
            <a:off x="2324100" y="3771900"/>
            <a:ext cx="304800" cy="228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6" name="Straight Arrow Connector 75"/>
          <p:cNvCxnSpPr/>
          <p:nvPr/>
        </p:nvCxnSpPr>
        <p:spPr>
          <a:xfrm rot="16200000" flipV="1">
            <a:off x="2667000" y="4191000"/>
            <a:ext cx="228600" cy="76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Straight Arrow Connector 78"/>
          <p:cNvCxnSpPr/>
          <p:nvPr/>
        </p:nvCxnSpPr>
        <p:spPr>
          <a:xfrm rot="16200000" flipV="1">
            <a:off x="2781300" y="4076700"/>
            <a:ext cx="228600" cy="152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1" name="Straight Arrow Connector 80"/>
          <p:cNvCxnSpPr/>
          <p:nvPr/>
        </p:nvCxnSpPr>
        <p:spPr>
          <a:xfrm rot="5400000" flipH="1" flipV="1">
            <a:off x="3048000" y="4114800"/>
            <a:ext cx="304800" cy="152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Randomized Algorithm</a:t>
            </a:r>
            <a:endParaRPr lang="en-US" dirty="0"/>
          </a:p>
        </p:txBody>
      </p:sp>
      <p:sp>
        <p:nvSpPr>
          <p:cNvPr id="3" name="Slide Number Placeholder 2"/>
          <p:cNvSpPr>
            <a:spLocks noGrp="1"/>
          </p:cNvSpPr>
          <p:nvPr>
            <p:ph type="sldNum" sz="quarter" idx="12"/>
          </p:nvPr>
        </p:nvSpPr>
        <p:spPr/>
        <p:txBody>
          <a:bodyPr/>
          <a:lstStyle/>
          <a:p>
            <a:fld id="{06D55AE4-D746-47AC-A306-4D0DD80C516F}" type="slidenum">
              <a:rPr lang="en-US" altLang="en-US" smtClean="0"/>
              <a:pPr/>
              <a:t>27</a:t>
            </a:fld>
            <a:endParaRPr lang="en-US" altLang="en-US"/>
          </a:p>
        </p:txBody>
      </p:sp>
      <p:cxnSp>
        <p:nvCxnSpPr>
          <p:cNvPr id="4" name="Straight Arrow Connector 3"/>
          <p:cNvCxnSpPr/>
          <p:nvPr/>
        </p:nvCxnSpPr>
        <p:spPr>
          <a:xfrm>
            <a:off x="914400" y="4724400"/>
            <a:ext cx="6553200" cy="158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rot="5400000" flipH="1" flipV="1">
            <a:off x="-190500" y="3619500"/>
            <a:ext cx="2514600" cy="158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447800" y="4724400"/>
            <a:ext cx="304800" cy="381000"/>
          </a:xfrm>
          <a:prstGeom prst="rect">
            <a:avLst/>
          </a:prstGeom>
          <a:noFill/>
        </p:spPr>
        <p:txBody>
          <a:bodyPr wrap="square" rtlCol="0">
            <a:spAutoFit/>
          </a:bodyPr>
          <a:lstStyle/>
          <a:p>
            <a:r>
              <a:rPr lang="en-US" dirty="0" smtClean="0"/>
              <a:t>5</a:t>
            </a:r>
            <a:endParaRPr lang="en-US" dirty="0"/>
          </a:p>
        </p:txBody>
      </p:sp>
      <p:sp>
        <p:nvSpPr>
          <p:cNvPr id="11" name="TextBox 10"/>
          <p:cNvSpPr txBox="1"/>
          <p:nvPr/>
        </p:nvSpPr>
        <p:spPr>
          <a:xfrm>
            <a:off x="5943600" y="4724400"/>
            <a:ext cx="838200" cy="369332"/>
          </a:xfrm>
          <a:prstGeom prst="rect">
            <a:avLst/>
          </a:prstGeom>
          <a:noFill/>
        </p:spPr>
        <p:txBody>
          <a:bodyPr wrap="square" rtlCol="0">
            <a:spAutoFit/>
          </a:bodyPr>
          <a:lstStyle/>
          <a:p>
            <a:r>
              <a:rPr lang="en-US" dirty="0" smtClean="0"/>
              <a:t>1000</a:t>
            </a:r>
            <a:endParaRPr lang="en-US" dirty="0"/>
          </a:p>
        </p:txBody>
      </p:sp>
      <p:cxnSp>
        <p:nvCxnSpPr>
          <p:cNvPr id="18" name="Straight Connector 17"/>
          <p:cNvCxnSpPr/>
          <p:nvPr/>
        </p:nvCxnSpPr>
        <p:spPr>
          <a:xfrm rot="5400000">
            <a:off x="1866106" y="4533900"/>
            <a:ext cx="3817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162800" y="4800600"/>
            <a:ext cx="1447800" cy="369332"/>
          </a:xfrm>
          <a:prstGeom prst="rect">
            <a:avLst/>
          </a:prstGeom>
          <a:noFill/>
        </p:spPr>
        <p:txBody>
          <a:bodyPr wrap="square" rtlCol="0">
            <a:spAutoFit/>
          </a:bodyPr>
          <a:lstStyle/>
          <a:p>
            <a:r>
              <a:rPr lang="en-US" dirty="0" smtClean="0">
                <a:solidFill>
                  <a:srgbClr val="0000FF"/>
                </a:solidFill>
              </a:rPr>
              <a:t>window size</a:t>
            </a:r>
            <a:endParaRPr lang="en-US" dirty="0">
              <a:solidFill>
                <a:srgbClr val="0000FF"/>
              </a:solidFill>
            </a:endParaRPr>
          </a:p>
        </p:txBody>
      </p:sp>
      <p:sp>
        <p:nvSpPr>
          <p:cNvPr id="39" name="TextBox 38"/>
          <p:cNvSpPr txBox="1"/>
          <p:nvPr/>
        </p:nvSpPr>
        <p:spPr>
          <a:xfrm>
            <a:off x="381000" y="1992868"/>
            <a:ext cx="1447800" cy="369332"/>
          </a:xfrm>
          <a:prstGeom prst="rect">
            <a:avLst/>
          </a:prstGeom>
          <a:noFill/>
        </p:spPr>
        <p:txBody>
          <a:bodyPr wrap="square" rtlCol="0">
            <a:spAutoFit/>
          </a:bodyPr>
          <a:lstStyle/>
          <a:p>
            <a:r>
              <a:rPr lang="en-US" dirty="0" smtClean="0">
                <a:solidFill>
                  <a:srgbClr val="0000FF"/>
                </a:solidFill>
              </a:rPr>
              <a:t>probability</a:t>
            </a:r>
            <a:endParaRPr lang="en-US" dirty="0">
              <a:solidFill>
                <a:srgbClr val="0000FF"/>
              </a:solidFill>
            </a:endParaRPr>
          </a:p>
        </p:txBody>
      </p:sp>
      <p:sp>
        <p:nvSpPr>
          <p:cNvPr id="63" name="Rectangle 62"/>
          <p:cNvSpPr/>
          <p:nvPr/>
        </p:nvSpPr>
        <p:spPr>
          <a:xfrm>
            <a:off x="1386840" y="4495800"/>
            <a:ext cx="762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2026920" y="3733800"/>
            <a:ext cx="76200" cy="990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2651760" y="3581400"/>
            <a:ext cx="76200" cy="1143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3307080" y="3810000"/>
            <a:ext cx="76200" cy="914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3992880" y="4099560"/>
            <a:ext cx="76200" cy="609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739640" y="3810000"/>
            <a:ext cx="76200" cy="914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5425440" y="3733800"/>
            <a:ext cx="76200" cy="990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6096000" y="3962400"/>
            <a:ext cx="76200" cy="762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after Approximation</a:t>
            </a:r>
            <a:endParaRPr lang="en-US" dirty="0"/>
          </a:p>
        </p:txBody>
      </p:sp>
      <p:sp>
        <p:nvSpPr>
          <p:cNvPr id="3" name="Slide Number Placeholder 2"/>
          <p:cNvSpPr>
            <a:spLocks noGrp="1"/>
          </p:cNvSpPr>
          <p:nvPr>
            <p:ph type="sldNum" sz="quarter" idx="12"/>
          </p:nvPr>
        </p:nvSpPr>
        <p:spPr/>
        <p:txBody>
          <a:bodyPr/>
          <a:lstStyle/>
          <a:p>
            <a:fld id="{06D55AE4-D746-47AC-A306-4D0DD80C516F}" type="slidenum">
              <a:rPr lang="en-US" altLang="en-US" smtClean="0"/>
              <a:pPr/>
              <a:t>28</a:t>
            </a:fld>
            <a:endParaRPr lang="en-US" altLang="en-US"/>
          </a:p>
        </p:txBody>
      </p:sp>
      <p:sp>
        <p:nvSpPr>
          <p:cNvPr id="4" name="Rectangle 3"/>
          <p:cNvSpPr/>
          <p:nvPr/>
        </p:nvSpPr>
        <p:spPr>
          <a:xfrm>
            <a:off x="990600" y="2286000"/>
            <a:ext cx="7086599" cy="2590800"/>
          </a:xfrm>
          <a:prstGeom prst="rect">
            <a:avLst/>
          </a:prstGeom>
          <a:ln>
            <a:solidFill>
              <a:srgbClr val="0000FF"/>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Calibri" pitchFamily="34" charset="0"/>
              <a:cs typeface="Calibri" pitchFamily="34" charset="0"/>
            </a:endParaRPr>
          </a:p>
        </p:txBody>
      </p:sp>
      <p:cxnSp>
        <p:nvCxnSpPr>
          <p:cNvPr id="5" name="Straight Connector 4"/>
          <p:cNvCxnSpPr/>
          <p:nvPr/>
        </p:nvCxnSpPr>
        <p:spPr>
          <a:xfrm>
            <a:off x="990601" y="2743200"/>
            <a:ext cx="7467599" cy="15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90601" y="3427412"/>
            <a:ext cx="7467599" cy="15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990601" y="4114800"/>
            <a:ext cx="7467599" cy="1406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6200000" flipV="1">
            <a:off x="533401" y="1828800"/>
            <a:ext cx="4572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2000" y="1676400"/>
            <a:ext cx="381000" cy="369332"/>
          </a:xfrm>
          <a:prstGeom prst="rect">
            <a:avLst/>
          </a:prstGeom>
          <a:noFill/>
        </p:spPr>
        <p:txBody>
          <a:bodyPr wrap="square" rtlCol="0">
            <a:spAutoFit/>
          </a:bodyPr>
          <a:lstStyle/>
          <a:p>
            <a:r>
              <a:rPr lang="en-US" dirty="0" smtClean="0">
                <a:latin typeface="Calibri" pitchFamily="34" charset="0"/>
                <a:cs typeface="Calibri" pitchFamily="34" charset="0"/>
              </a:rPr>
              <a:t>X</a:t>
            </a:r>
            <a:endParaRPr lang="en-US" dirty="0">
              <a:latin typeface="Calibri" pitchFamily="34" charset="0"/>
              <a:cs typeface="Calibri" pitchFamily="34" charset="0"/>
            </a:endParaRPr>
          </a:p>
        </p:txBody>
      </p:sp>
      <p:sp>
        <p:nvSpPr>
          <p:cNvPr id="10" name="TextBox 9"/>
          <p:cNvSpPr txBox="1"/>
          <p:nvPr/>
        </p:nvSpPr>
        <p:spPr>
          <a:xfrm>
            <a:off x="533401" y="1992868"/>
            <a:ext cx="381000" cy="369332"/>
          </a:xfrm>
          <a:prstGeom prst="rect">
            <a:avLst/>
          </a:prstGeom>
          <a:noFill/>
        </p:spPr>
        <p:txBody>
          <a:bodyPr wrap="square" rtlCol="0">
            <a:spAutoFit/>
          </a:bodyPr>
          <a:lstStyle/>
          <a:p>
            <a:r>
              <a:rPr lang="en-US" dirty="0" smtClean="0">
                <a:latin typeface="Calibri" pitchFamily="34" charset="0"/>
                <a:cs typeface="Calibri" pitchFamily="34" charset="0"/>
              </a:rPr>
              <a:t>p</a:t>
            </a:r>
            <a:endParaRPr lang="en-US" dirty="0">
              <a:latin typeface="Calibri" pitchFamily="34" charset="0"/>
              <a:cs typeface="Calibri" pitchFamily="34" charset="0"/>
            </a:endParaRPr>
          </a:p>
        </p:txBody>
      </p:sp>
      <p:sp>
        <p:nvSpPr>
          <p:cNvPr id="11" name="TextBox 10"/>
          <p:cNvSpPr txBox="1"/>
          <p:nvPr/>
        </p:nvSpPr>
        <p:spPr>
          <a:xfrm>
            <a:off x="609601" y="2907268"/>
            <a:ext cx="381000" cy="369332"/>
          </a:xfrm>
          <a:prstGeom prst="rect">
            <a:avLst/>
          </a:prstGeom>
          <a:noFill/>
        </p:spPr>
        <p:txBody>
          <a:bodyPr wrap="square" rtlCol="0">
            <a:spAutoFit/>
          </a:bodyPr>
          <a:lstStyle/>
          <a:p>
            <a:r>
              <a:rPr lang="en-US" dirty="0" smtClean="0">
                <a:latin typeface="Calibri" pitchFamily="34" charset="0"/>
                <a:cs typeface="Calibri" pitchFamily="34" charset="0"/>
              </a:rPr>
              <a:t>3</a:t>
            </a:r>
            <a:endParaRPr lang="en-US" dirty="0">
              <a:latin typeface="Calibri" pitchFamily="34" charset="0"/>
              <a:cs typeface="Calibri" pitchFamily="34" charset="0"/>
            </a:endParaRPr>
          </a:p>
        </p:txBody>
      </p:sp>
      <p:sp>
        <p:nvSpPr>
          <p:cNvPr id="12" name="TextBox 11"/>
          <p:cNvSpPr txBox="1"/>
          <p:nvPr/>
        </p:nvSpPr>
        <p:spPr>
          <a:xfrm>
            <a:off x="609601" y="4355068"/>
            <a:ext cx="381000" cy="369332"/>
          </a:xfrm>
          <a:prstGeom prst="rect">
            <a:avLst/>
          </a:prstGeom>
          <a:noFill/>
        </p:spPr>
        <p:txBody>
          <a:bodyPr wrap="square" rtlCol="0">
            <a:spAutoFit/>
          </a:bodyPr>
          <a:lstStyle/>
          <a:p>
            <a:r>
              <a:rPr lang="en-US" dirty="0" smtClean="0">
                <a:latin typeface="Calibri" pitchFamily="34" charset="0"/>
                <a:cs typeface="Calibri" pitchFamily="34" charset="0"/>
              </a:rPr>
              <a:t>3</a:t>
            </a:r>
            <a:endParaRPr lang="en-US" dirty="0">
              <a:latin typeface="Calibri" pitchFamily="34" charset="0"/>
              <a:cs typeface="Calibri" pitchFamily="34" charset="0"/>
            </a:endParaRPr>
          </a:p>
        </p:txBody>
      </p:sp>
      <p:sp>
        <p:nvSpPr>
          <p:cNvPr id="13" name="TextBox 12"/>
          <p:cNvSpPr txBox="1"/>
          <p:nvPr/>
        </p:nvSpPr>
        <p:spPr>
          <a:xfrm>
            <a:off x="609601" y="3669268"/>
            <a:ext cx="381000" cy="369332"/>
          </a:xfrm>
          <a:prstGeom prst="rect">
            <a:avLst/>
          </a:prstGeom>
          <a:noFill/>
        </p:spPr>
        <p:txBody>
          <a:bodyPr wrap="square" rtlCol="0">
            <a:spAutoFit/>
          </a:bodyPr>
          <a:lstStyle/>
          <a:p>
            <a:r>
              <a:rPr lang="en-US" dirty="0" smtClean="0">
                <a:latin typeface="Calibri" pitchFamily="34" charset="0"/>
                <a:cs typeface="Calibri" pitchFamily="34" charset="0"/>
              </a:rPr>
              <a:t>0</a:t>
            </a:r>
            <a:endParaRPr lang="en-US" dirty="0">
              <a:latin typeface="Calibri" pitchFamily="34" charset="0"/>
              <a:cs typeface="Calibri" pitchFamily="34" charset="0"/>
            </a:endParaRPr>
          </a:p>
        </p:txBody>
      </p:sp>
      <p:cxnSp>
        <p:nvCxnSpPr>
          <p:cNvPr id="14" name="Straight Connector 13"/>
          <p:cNvCxnSpPr/>
          <p:nvPr/>
        </p:nvCxnSpPr>
        <p:spPr>
          <a:xfrm rot="5400000">
            <a:off x="304801" y="3581400"/>
            <a:ext cx="25908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rot="5400000">
            <a:off x="1051939" y="3580606"/>
            <a:ext cx="25908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6" name="Straight Connector 15"/>
          <p:cNvCxnSpPr/>
          <p:nvPr/>
        </p:nvCxnSpPr>
        <p:spPr>
          <a:xfrm rot="5400000">
            <a:off x="1828006" y="3580606"/>
            <a:ext cx="25908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a:xfrm>
            <a:off x="976533" y="2348132"/>
            <a:ext cx="699867" cy="369332"/>
          </a:xfrm>
          <a:prstGeom prst="rect">
            <a:avLst/>
          </a:prstGeom>
          <a:noFill/>
        </p:spPr>
        <p:txBody>
          <a:bodyPr wrap="square" rtlCol="0">
            <a:spAutoFit/>
          </a:bodyPr>
          <a:lstStyle/>
          <a:p>
            <a:r>
              <a:rPr lang="en-US" dirty="0" smtClean="0">
                <a:latin typeface="Calibri" pitchFamily="34" charset="0"/>
                <a:cs typeface="Calibri" pitchFamily="34" charset="0"/>
              </a:rPr>
              <a:t>(0, 1)</a:t>
            </a:r>
            <a:endParaRPr lang="en-US" dirty="0">
              <a:latin typeface="Calibri" pitchFamily="34" charset="0"/>
              <a:cs typeface="Calibri" pitchFamily="34" charset="0"/>
            </a:endParaRPr>
          </a:p>
        </p:txBody>
      </p:sp>
      <p:sp>
        <p:nvSpPr>
          <p:cNvPr id="18" name="TextBox 17"/>
          <p:cNvSpPr txBox="1"/>
          <p:nvPr/>
        </p:nvSpPr>
        <p:spPr>
          <a:xfrm>
            <a:off x="1752601" y="1905000"/>
            <a:ext cx="533400" cy="369332"/>
          </a:xfrm>
          <a:prstGeom prst="rect">
            <a:avLst/>
          </a:prstGeom>
          <a:noFill/>
        </p:spPr>
        <p:txBody>
          <a:bodyPr wrap="square" rtlCol="0">
            <a:spAutoFit/>
          </a:bodyPr>
          <a:lstStyle/>
          <a:p>
            <a:r>
              <a:rPr lang="en-US" dirty="0" smtClean="0">
                <a:latin typeface="Calibri" pitchFamily="34" charset="0"/>
                <a:cs typeface="Calibri" pitchFamily="34" charset="0"/>
              </a:rPr>
              <a:t>2|3</a:t>
            </a:r>
            <a:endParaRPr lang="en-US" dirty="0">
              <a:latin typeface="Calibri" pitchFamily="34" charset="0"/>
              <a:cs typeface="Calibri" pitchFamily="34" charset="0"/>
            </a:endParaRPr>
          </a:p>
        </p:txBody>
      </p:sp>
      <p:cxnSp>
        <p:nvCxnSpPr>
          <p:cNvPr id="19" name="Straight Connector 18"/>
          <p:cNvCxnSpPr/>
          <p:nvPr/>
        </p:nvCxnSpPr>
        <p:spPr>
          <a:xfrm rot="5400000">
            <a:off x="2624002" y="3580606"/>
            <a:ext cx="25908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0" name="Straight Connector 19"/>
          <p:cNvCxnSpPr/>
          <p:nvPr/>
        </p:nvCxnSpPr>
        <p:spPr>
          <a:xfrm rot="5400000">
            <a:off x="3428207" y="3580606"/>
            <a:ext cx="25908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Straight Connector 20"/>
          <p:cNvCxnSpPr/>
          <p:nvPr/>
        </p:nvCxnSpPr>
        <p:spPr>
          <a:xfrm rot="5400000">
            <a:off x="4266407" y="3580606"/>
            <a:ext cx="25908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p:cNvCxnSpPr/>
          <p:nvPr/>
        </p:nvCxnSpPr>
        <p:spPr>
          <a:xfrm rot="5400000">
            <a:off x="5104607" y="3580606"/>
            <a:ext cx="25908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p:cNvCxnSpPr/>
          <p:nvPr/>
        </p:nvCxnSpPr>
        <p:spPr>
          <a:xfrm rot="5400000">
            <a:off x="5942807" y="3580606"/>
            <a:ext cx="25908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4" name="Straight Connector 23"/>
          <p:cNvCxnSpPr/>
          <p:nvPr/>
        </p:nvCxnSpPr>
        <p:spPr>
          <a:xfrm>
            <a:off x="8077200" y="2286000"/>
            <a:ext cx="381000"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077200" y="4875212"/>
            <a:ext cx="381000"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514600" y="1905000"/>
            <a:ext cx="533400" cy="369332"/>
          </a:xfrm>
          <a:prstGeom prst="rect">
            <a:avLst/>
          </a:prstGeom>
          <a:noFill/>
        </p:spPr>
        <p:txBody>
          <a:bodyPr wrap="square" rtlCol="0">
            <a:spAutoFit/>
          </a:bodyPr>
          <a:lstStyle/>
          <a:p>
            <a:r>
              <a:rPr lang="en-US" dirty="0" smtClean="0">
                <a:latin typeface="Calibri" pitchFamily="34" charset="0"/>
                <a:cs typeface="Calibri" pitchFamily="34" charset="0"/>
              </a:rPr>
              <a:t>2|3</a:t>
            </a:r>
            <a:endParaRPr lang="en-US" dirty="0">
              <a:latin typeface="Calibri" pitchFamily="34" charset="0"/>
              <a:cs typeface="Calibri" pitchFamily="34" charset="0"/>
            </a:endParaRPr>
          </a:p>
        </p:txBody>
      </p:sp>
      <p:sp>
        <p:nvSpPr>
          <p:cNvPr id="27" name="TextBox 26"/>
          <p:cNvSpPr txBox="1"/>
          <p:nvPr/>
        </p:nvSpPr>
        <p:spPr>
          <a:xfrm>
            <a:off x="7405468" y="1905000"/>
            <a:ext cx="533400" cy="369332"/>
          </a:xfrm>
          <a:prstGeom prst="rect">
            <a:avLst/>
          </a:prstGeom>
          <a:noFill/>
        </p:spPr>
        <p:txBody>
          <a:bodyPr wrap="square" rtlCol="0">
            <a:spAutoFit/>
          </a:bodyPr>
          <a:lstStyle/>
          <a:p>
            <a:r>
              <a:rPr lang="en-US" dirty="0" smtClean="0">
                <a:latin typeface="Calibri" pitchFamily="34" charset="0"/>
                <a:cs typeface="Calibri" pitchFamily="34" charset="0"/>
              </a:rPr>
              <a:t>2|3</a:t>
            </a:r>
            <a:endParaRPr lang="en-US" dirty="0">
              <a:latin typeface="Calibri" pitchFamily="34" charset="0"/>
              <a:cs typeface="Calibri" pitchFamily="34" charset="0"/>
            </a:endParaRPr>
          </a:p>
        </p:txBody>
      </p:sp>
      <p:sp>
        <p:nvSpPr>
          <p:cNvPr id="28" name="TextBox 27"/>
          <p:cNvSpPr txBox="1"/>
          <p:nvPr/>
        </p:nvSpPr>
        <p:spPr>
          <a:xfrm>
            <a:off x="3276600" y="1905000"/>
            <a:ext cx="533400" cy="369332"/>
          </a:xfrm>
          <a:prstGeom prst="rect">
            <a:avLst/>
          </a:prstGeom>
          <a:noFill/>
        </p:spPr>
        <p:txBody>
          <a:bodyPr wrap="square" rtlCol="0">
            <a:spAutoFit/>
          </a:bodyPr>
          <a:lstStyle/>
          <a:p>
            <a:r>
              <a:rPr lang="en-US" dirty="0" smtClean="0">
                <a:latin typeface="Calibri" pitchFamily="34" charset="0"/>
                <a:cs typeface="Calibri" pitchFamily="34" charset="0"/>
              </a:rPr>
              <a:t>0|1</a:t>
            </a:r>
            <a:endParaRPr lang="en-US" dirty="0">
              <a:latin typeface="Calibri" pitchFamily="34" charset="0"/>
              <a:cs typeface="Calibri" pitchFamily="34" charset="0"/>
            </a:endParaRPr>
          </a:p>
        </p:txBody>
      </p:sp>
      <p:sp>
        <p:nvSpPr>
          <p:cNvPr id="29" name="TextBox 28"/>
          <p:cNvSpPr txBox="1"/>
          <p:nvPr/>
        </p:nvSpPr>
        <p:spPr>
          <a:xfrm>
            <a:off x="4191000" y="1905000"/>
            <a:ext cx="533400" cy="369332"/>
          </a:xfrm>
          <a:prstGeom prst="rect">
            <a:avLst/>
          </a:prstGeom>
          <a:noFill/>
        </p:spPr>
        <p:txBody>
          <a:bodyPr wrap="square" rtlCol="0">
            <a:spAutoFit/>
          </a:bodyPr>
          <a:lstStyle/>
          <a:p>
            <a:r>
              <a:rPr lang="en-US" dirty="0" smtClean="0">
                <a:latin typeface="Calibri" pitchFamily="34" charset="0"/>
                <a:cs typeface="Calibri" pitchFamily="34" charset="0"/>
              </a:rPr>
              <a:t>3</a:t>
            </a:r>
            <a:endParaRPr lang="en-US" dirty="0">
              <a:latin typeface="Calibri" pitchFamily="34" charset="0"/>
              <a:cs typeface="Calibri" pitchFamily="34" charset="0"/>
            </a:endParaRPr>
          </a:p>
        </p:txBody>
      </p:sp>
      <p:sp>
        <p:nvSpPr>
          <p:cNvPr id="30" name="TextBox 29"/>
          <p:cNvSpPr txBox="1"/>
          <p:nvPr/>
        </p:nvSpPr>
        <p:spPr>
          <a:xfrm>
            <a:off x="4981136" y="1905000"/>
            <a:ext cx="533400" cy="369332"/>
          </a:xfrm>
          <a:prstGeom prst="rect">
            <a:avLst/>
          </a:prstGeom>
          <a:noFill/>
        </p:spPr>
        <p:txBody>
          <a:bodyPr wrap="square" rtlCol="0">
            <a:spAutoFit/>
          </a:bodyPr>
          <a:lstStyle/>
          <a:p>
            <a:r>
              <a:rPr lang="en-US" dirty="0" smtClean="0">
                <a:latin typeface="Calibri" pitchFamily="34" charset="0"/>
                <a:cs typeface="Calibri" pitchFamily="34" charset="0"/>
              </a:rPr>
              <a:t>0</a:t>
            </a:r>
            <a:endParaRPr lang="en-US" dirty="0">
              <a:latin typeface="Calibri" pitchFamily="34" charset="0"/>
              <a:cs typeface="Calibri" pitchFamily="34" charset="0"/>
            </a:endParaRPr>
          </a:p>
        </p:txBody>
      </p:sp>
      <p:sp>
        <p:nvSpPr>
          <p:cNvPr id="31" name="TextBox 30"/>
          <p:cNvSpPr txBox="1"/>
          <p:nvPr/>
        </p:nvSpPr>
        <p:spPr>
          <a:xfrm>
            <a:off x="6691532" y="1905000"/>
            <a:ext cx="533400" cy="369332"/>
          </a:xfrm>
          <a:prstGeom prst="rect">
            <a:avLst/>
          </a:prstGeom>
          <a:noFill/>
        </p:spPr>
        <p:txBody>
          <a:bodyPr wrap="square" rtlCol="0">
            <a:spAutoFit/>
          </a:bodyPr>
          <a:lstStyle/>
          <a:p>
            <a:r>
              <a:rPr lang="en-US" dirty="0" smtClean="0">
                <a:latin typeface="Calibri" pitchFamily="34" charset="0"/>
                <a:cs typeface="Calibri" pitchFamily="34" charset="0"/>
              </a:rPr>
              <a:t>0</a:t>
            </a:r>
            <a:endParaRPr lang="en-US" dirty="0">
              <a:latin typeface="Calibri" pitchFamily="34" charset="0"/>
              <a:cs typeface="Calibri" pitchFamily="34" charset="0"/>
            </a:endParaRPr>
          </a:p>
        </p:txBody>
      </p:sp>
      <p:sp>
        <p:nvSpPr>
          <p:cNvPr id="32" name="TextBox 31"/>
          <p:cNvSpPr txBox="1"/>
          <p:nvPr/>
        </p:nvSpPr>
        <p:spPr>
          <a:xfrm>
            <a:off x="5729068" y="1905000"/>
            <a:ext cx="533400" cy="369332"/>
          </a:xfrm>
          <a:prstGeom prst="rect">
            <a:avLst/>
          </a:prstGeom>
          <a:noFill/>
        </p:spPr>
        <p:txBody>
          <a:bodyPr wrap="square" rtlCol="0">
            <a:spAutoFit/>
          </a:bodyPr>
          <a:lstStyle/>
          <a:p>
            <a:r>
              <a:rPr lang="en-US" dirty="0" smtClean="0">
                <a:latin typeface="Calibri" pitchFamily="34" charset="0"/>
                <a:cs typeface="Calibri" pitchFamily="34" charset="0"/>
              </a:rPr>
              <a:t>0|1</a:t>
            </a:r>
            <a:endParaRPr lang="en-US" dirty="0">
              <a:latin typeface="Calibri" pitchFamily="34" charset="0"/>
              <a:cs typeface="Calibri" pitchFamily="34" charset="0"/>
            </a:endParaRPr>
          </a:p>
        </p:txBody>
      </p:sp>
      <p:cxnSp>
        <p:nvCxnSpPr>
          <p:cNvPr id="33" name="Straight Arrow Connector 32"/>
          <p:cNvCxnSpPr/>
          <p:nvPr/>
        </p:nvCxnSpPr>
        <p:spPr>
          <a:xfrm>
            <a:off x="1905000" y="1828800"/>
            <a:ext cx="5791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1662333" y="2348132"/>
            <a:ext cx="699867" cy="369332"/>
          </a:xfrm>
          <a:prstGeom prst="rect">
            <a:avLst/>
          </a:prstGeom>
          <a:noFill/>
        </p:spPr>
        <p:txBody>
          <a:bodyPr wrap="square" rtlCol="0">
            <a:spAutoFit/>
          </a:bodyPr>
          <a:lstStyle/>
          <a:p>
            <a:r>
              <a:rPr lang="en-US" dirty="0" smtClean="0">
                <a:latin typeface="Calibri" pitchFamily="34" charset="0"/>
                <a:cs typeface="Calibri" pitchFamily="34" charset="0"/>
              </a:rPr>
              <a:t>(0, 1)</a:t>
            </a:r>
            <a:endParaRPr lang="en-US" dirty="0">
              <a:latin typeface="Calibri" pitchFamily="34" charset="0"/>
              <a:cs typeface="Calibri" pitchFamily="34" charset="0"/>
            </a:endParaRPr>
          </a:p>
        </p:txBody>
      </p:sp>
      <p:sp>
        <p:nvSpPr>
          <p:cNvPr id="35" name="TextBox 34"/>
          <p:cNvSpPr txBox="1"/>
          <p:nvPr/>
        </p:nvSpPr>
        <p:spPr>
          <a:xfrm>
            <a:off x="2424333" y="2348132"/>
            <a:ext cx="699867" cy="369332"/>
          </a:xfrm>
          <a:prstGeom prst="rect">
            <a:avLst/>
          </a:prstGeom>
          <a:noFill/>
        </p:spPr>
        <p:txBody>
          <a:bodyPr wrap="square" rtlCol="0">
            <a:spAutoFit/>
          </a:bodyPr>
          <a:lstStyle/>
          <a:p>
            <a:r>
              <a:rPr lang="en-US" dirty="0" smtClean="0">
                <a:latin typeface="Calibri" pitchFamily="34" charset="0"/>
                <a:cs typeface="Calibri" pitchFamily="34" charset="0"/>
              </a:rPr>
              <a:t>(0, 1)</a:t>
            </a:r>
            <a:endParaRPr lang="en-US" dirty="0">
              <a:latin typeface="Calibri" pitchFamily="34" charset="0"/>
              <a:cs typeface="Calibri" pitchFamily="34" charset="0"/>
            </a:endParaRPr>
          </a:p>
        </p:txBody>
      </p:sp>
      <p:sp>
        <p:nvSpPr>
          <p:cNvPr id="36" name="TextBox 35"/>
          <p:cNvSpPr txBox="1"/>
          <p:nvPr/>
        </p:nvSpPr>
        <p:spPr>
          <a:xfrm>
            <a:off x="3248465" y="2348132"/>
            <a:ext cx="699867" cy="369332"/>
          </a:xfrm>
          <a:prstGeom prst="rect">
            <a:avLst/>
          </a:prstGeom>
          <a:noFill/>
        </p:spPr>
        <p:txBody>
          <a:bodyPr wrap="square" rtlCol="0">
            <a:spAutoFit/>
          </a:bodyPr>
          <a:lstStyle/>
          <a:p>
            <a:r>
              <a:rPr lang="en-US" dirty="0" smtClean="0">
                <a:latin typeface="Calibri" pitchFamily="34" charset="0"/>
                <a:cs typeface="Calibri" pitchFamily="34" charset="0"/>
              </a:rPr>
              <a:t>(0, 1)</a:t>
            </a:r>
            <a:endParaRPr lang="en-US" dirty="0">
              <a:latin typeface="Calibri" pitchFamily="34" charset="0"/>
              <a:cs typeface="Calibri" pitchFamily="34" charset="0"/>
            </a:endParaRPr>
          </a:p>
        </p:txBody>
      </p:sp>
      <p:sp>
        <p:nvSpPr>
          <p:cNvPr id="37" name="TextBox 36"/>
          <p:cNvSpPr txBox="1"/>
          <p:nvPr/>
        </p:nvSpPr>
        <p:spPr>
          <a:xfrm>
            <a:off x="3996397" y="2348132"/>
            <a:ext cx="699867" cy="369332"/>
          </a:xfrm>
          <a:prstGeom prst="rect">
            <a:avLst/>
          </a:prstGeom>
          <a:noFill/>
        </p:spPr>
        <p:txBody>
          <a:bodyPr wrap="square" rtlCol="0">
            <a:spAutoFit/>
          </a:bodyPr>
          <a:lstStyle/>
          <a:p>
            <a:r>
              <a:rPr lang="en-US" dirty="0" smtClean="0">
                <a:latin typeface="Calibri" pitchFamily="34" charset="0"/>
                <a:cs typeface="Calibri" pitchFamily="34" charset="0"/>
              </a:rPr>
              <a:t>(0, 1)</a:t>
            </a:r>
            <a:endParaRPr lang="en-US" dirty="0">
              <a:latin typeface="Calibri" pitchFamily="34" charset="0"/>
              <a:cs typeface="Calibri" pitchFamily="34" charset="0"/>
            </a:endParaRPr>
          </a:p>
        </p:txBody>
      </p:sp>
      <p:sp>
        <p:nvSpPr>
          <p:cNvPr id="38" name="TextBox 37"/>
          <p:cNvSpPr txBox="1"/>
          <p:nvPr/>
        </p:nvSpPr>
        <p:spPr>
          <a:xfrm>
            <a:off x="4800600" y="2362200"/>
            <a:ext cx="699867" cy="369332"/>
          </a:xfrm>
          <a:prstGeom prst="rect">
            <a:avLst/>
          </a:prstGeom>
          <a:noFill/>
        </p:spPr>
        <p:txBody>
          <a:bodyPr wrap="square" rtlCol="0">
            <a:spAutoFit/>
          </a:bodyPr>
          <a:lstStyle/>
          <a:p>
            <a:r>
              <a:rPr lang="en-US" dirty="0" smtClean="0">
                <a:latin typeface="Calibri" pitchFamily="34" charset="0"/>
                <a:cs typeface="Calibri" pitchFamily="34" charset="0"/>
              </a:rPr>
              <a:t>(0, 1)</a:t>
            </a:r>
            <a:endParaRPr lang="en-US" dirty="0">
              <a:latin typeface="Calibri" pitchFamily="34" charset="0"/>
              <a:cs typeface="Calibri" pitchFamily="34" charset="0"/>
            </a:endParaRPr>
          </a:p>
        </p:txBody>
      </p:sp>
      <p:sp>
        <p:nvSpPr>
          <p:cNvPr id="39" name="TextBox 38"/>
          <p:cNvSpPr txBox="1"/>
          <p:nvPr/>
        </p:nvSpPr>
        <p:spPr>
          <a:xfrm>
            <a:off x="5638801" y="2348132"/>
            <a:ext cx="699867" cy="369332"/>
          </a:xfrm>
          <a:prstGeom prst="rect">
            <a:avLst/>
          </a:prstGeom>
          <a:noFill/>
        </p:spPr>
        <p:txBody>
          <a:bodyPr wrap="square" rtlCol="0">
            <a:spAutoFit/>
          </a:bodyPr>
          <a:lstStyle/>
          <a:p>
            <a:r>
              <a:rPr lang="en-US" dirty="0" smtClean="0">
                <a:latin typeface="Calibri" pitchFamily="34" charset="0"/>
                <a:cs typeface="Calibri" pitchFamily="34" charset="0"/>
              </a:rPr>
              <a:t>(0, 1)</a:t>
            </a:r>
            <a:endParaRPr lang="en-US" dirty="0">
              <a:latin typeface="Calibri" pitchFamily="34" charset="0"/>
              <a:cs typeface="Calibri" pitchFamily="34" charset="0"/>
            </a:endParaRPr>
          </a:p>
        </p:txBody>
      </p:sp>
      <p:sp>
        <p:nvSpPr>
          <p:cNvPr id="40" name="TextBox 39"/>
          <p:cNvSpPr txBox="1"/>
          <p:nvPr/>
        </p:nvSpPr>
        <p:spPr>
          <a:xfrm>
            <a:off x="6462933" y="2348132"/>
            <a:ext cx="699867" cy="369332"/>
          </a:xfrm>
          <a:prstGeom prst="rect">
            <a:avLst/>
          </a:prstGeom>
          <a:noFill/>
        </p:spPr>
        <p:txBody>
          <a:bodyPr wrap="square" rtlCol="0">
            <a:spAutoFit/>
          </a:bodyPr>
          <a:lstStyle/>
          <a:p>
            <a:r>
              <a:rPr lang="en-US" dirty="0" smtClean="0">
                <a:latin typeface="Calibri" pitchFamily="34" charset="0"/>
                <a:cs typeface="Calibri" pitchFamily="34" charset="0"/>
              </a:rPr>
              <a:t>(0, 1)</a:t>
            </a:r>
            <a:endParaRPr lang="en-US" dirty="0">
              <a:latin typeface="Calibri" pitchFamily="34" charset="0"/>
              <a:cs typeface="Calibri" pitchFamily="34" charset="0"/>
            </a:endParaRPr>
          </a:p>
        </p:txBody>
      </p:sp>
      <p:sp>
        <p:nvSpPr>
          <p:cNvPr id="41" name="TextBox 40"/>
          <p:cNvSpPr txBox="1"/>
          <p:nvPr/>
        </p:nvSpPr>
        <p:spPr>
          <a:xfrm>
            <a:off x="7315200" y="2348132"/>
            <a:ext cx="699867" cy="369332"/>
          </a:xfrm>
          <a:prstGeom prst="rect">
            <a:avLst/>
          </a:prstGeom>
          <a:noFill/>
        </p:spPr>
        <p:txBody>
          <a:bodyPr wrap="square" rtlCol="0">
            <a:spAutoFit/>
          </a:bodyPr>
          <a:lstStyle/>
          <a:p>
            <a:r>
              <a:rPr lang="en-US" dirty="0" smtClean="0">
                <a:latin typeface="Calibri" pitchFamily="34" charset="0"/>
                <a:cs typeface="Calibri" pitchFamily="34" charset="0"/>
              </a:rPr>
              <a:t>(0, 1)</a:t>
            </a:r>
            <a:endParaRPr lang="en-US" dirty="0">
              <a:latin typeface="Calibri" pitchFamily="34" charset="0"/>
              <a:cs typeface="Calibri" pitchFamily="34" charset="0"/>
            </a:endParaRPr>
          </a:p>
        </p:txBody>
      </p:sp>
      <p:sp>
        <p:nvSpPr>
          <p:cNvPr id="42" name="TextBox 41"/>
          <p:cNvSpPr txBox="1"/>
          <p:nvPr/>
        </p:nvSpPr>
        <p:spPr>
          <a:xfrm>
            <a:off x="1552136" y="2895600"/>
            <a:ext cx="886264" cy="369332"/>
          </a:xfrm>
          <a:prstGeom prst="rect">
            <a:avLst/>
          </a:prstGeom>
          <a:noFill/>
        </p:spPr>
        <p:txBody>
          <a:bodyPr wrap="square" rtlCol="0">
            <a:spAutoFit/>
          </a:bodyPr>
          <a:lstStyle/>
          <a:p>
            <a:r>
              <a:rPr lang="en-US" dirty="0" smtClean="0">
                <a:latin typeface="Calibri" pitchFamily="34" charset="0"/>
                <a:cs typeface="Calibri" pitchFamily="34" charset="0"/>
              </a:rPr>
              <a:t>(1, 1/2)</a:t>
            </a:r>
            <a:endParaRPr lang="en-US" dirty="0">
              <a:latin typeface="Calibri" pitchFamily="34" charset="0"/>
              <a:cs typeface="Calibri" pitchFamily="34" charset="0"/>
            </a:endParaRPr>
          </a:p>
        </p:txBody>
      </p:sp>
      <p:sp>
        <p:nvSpPr>
          <p:cNvPr id="43" name="TextBox 42"/>
          <p:cNvSpPr txBox="1"/>
          <p:nvPr/>
        </p:nvSpPr>
        <p:spPr>
          <a:xfrm>
            <a:off x="7219072" y="2895600"/>
            <a:ext cx="886264" cy="369332"/>
          </a:xfrm>
          <a:prstGeom prst="rect">
            <a:avLst/>
          </a:prstGeom>
          <a:noFill/>
        </p:spPr>
        <p:txBody>
          <a:bodyPr wrap="square" rtlCol="0">
            <a:spAutoFit/>
          </a:bodyPr>
          <a:lstStyle/>
          <a:p>
            <a:r>
              <a:rPr lang="en-US" dirty="0" smtClean="0">
                <a:latin typeface="Calibri" pitchFamily="34" charset="0"/>
                <a:cs typeface="Calibri" pitchFamily="34" charset="0"/>
              </a:rPr>
              <a:t>(1, 1/2)</a:t>
            </a:r>
            <a:endParaRPr lang="en-US" dirty="0">
              <a:latin typeface="Calibri" pitchFamily="34" charset="0"/>
              <a:cs typeface="Calibri" pitchFamily="34" charset="0"/>
            </a:endParaRPr>
          </a:p>
        </p:txBody>
      </p:sp>
      <p:sp>
        <p:nvSpPr>
          <p:cNvPr id="44" name="TextBox 43"/>
          <p:cNvSpPr txBox="1"/>
          <p:nvPr/>
        </p:nvSpPr>
        <p:spPr>
          <a:xfrm>
            <a:off x="2334064" y="2743200"/>
            <a:ext cx="886264" cy="369332"/>
          </a:xfrm>
          <a:prstGeom prst="rect">
            <a:avLst/>
          </a:prstGeom>
          <a:noFill/>
        </p:spPr>
        <p:txBody>
          <a:bodyPr wrap="square" rtlCol="0">
            <a:spAutoFit/>
          </a:bodyPr>
          <a:lstStyle/>
          <a:p>
            <a:r>
              <a:rPr lang="en-US" dirty="0" smtClean="0">
                <a:latin typeface="Calibri" pitchFamily="34" charset="0"/>
                <a:cs typeface="Calibri" pitchFamily="34" charset="0"/>
              </a:rPr>
              <a:t>(1, 1/2)</a:t>
            </a:r>
            <a:endParaRPr lang="en-US" dirty="0">
              <a:latin typeface="Calibri" pitchFamily="34" charset="0"/>
              <a:cs typeface="Calibri" pitchFamily="34" charset="0"/>
            </a:endParaRPr>
          </a:p>
        </p:txBody>
      </p:sp>
      <p:sp>
        <p:nvSpPr>
          <p:cNvPr id="45" name="TextBox 44"/>
          <p:cNvSpPr txBox="1"/>
          <p:nvPr/>
        </p:nvSpPr>
        <p:spPr>
          <a:xfrm>
            <a:off x="2328204" y="3048000"/>
            <a:ext cx="886264" cy="369332"/>
          </a:xfrm>
          <a:prstGeom prst="rect">
            <a:avLst/>
          </a:prstGeom>
          <a:noFill/>
        </p:spPr>
        <p:txBody>
          <a:bodyPr wrap="square" rtlCol="0">
            <a:spAutoFit/>
          </a:bodyPr>
          <a:lstStyle/>
          <a:p>
            <a:r>
              <a:rPr lang="en-US" dirty="0" smtClean="0">
                <a:latin typeface="Calibri" pitchFamily="34" charset="0"/>
                <a:cs typeface="Calibri" pitchFamily="34" charset="0"/>
              </a:rPr>
              <a:t>(2, 1/4)</a:t>
            </a:r>
            <a:endParaRPr lang="en-US" dirty="0">
              <a:latin typeface="Calibri" pitchFamily="34" charset="0"/>
              <a:cs typeface="Calibri" pitchFamily="34" charset="0"/>
            </a:endParaRPr>
          </a:p>
        </p:txBody>
      </p:sp>
      <p:sp>
        <p:nvSpPr>
          <p:cNvPr id="46" name="TextBox 45"/>
          <p:cNvSpPr txBox="1"/>
          <p:nvPr/>
        </p:nvSpPr>
        <p:spPr>
          <a:xfrm>
            <a:off x="3104272" y="2743200"/>
            <a:ext cx="886264" cy="369332"/>
          </a:xfrm>
          <a:prstGeom prst="rect">
            <a:avLst/>
          </a:prstGeom>
          <a:noFill/>
        </p:spPr>
        <p:txBody>
          <a:bodyPr wrap="square" rtlCol="0">
            <a:spAutoFit/>
          </a:bodyPr>
          <a:lstStyle/>
          <a:p>
            <a:r>
              <a:rPr lang="en-US" dirty="0" smtClean="0">
                <a:latin typeface="Calibri" pitchFamily="34" charset="0"/>
                <a:cs typeface="Calibri" pitchFamily="34" charset="0"/>
              </a:rPr>
              <a:t>(2, 1/2)</a:t>
            </a:r>
            <a:endParaRPr lang="en-US" dirty="0">
              <a:latin typeface="Calibri" pitchFamily="34" charset="0"/>
              <a:cs typeface="Calibri" pitchFamily="34" charset="0"/>
            </a:endParaRPr>
          </a:p>
        </p:txBody>
      </p:sp>
      <p:sp>
        <p:nvSpPr>
          <p:cNvPr id="47" name="TextBox 46"/>
          <p:cNvSpPr txBox="1"/>
          <p:nvPr/>
        </p:nvSpPr>
        <p:spPr>
          <a:xfrm>
            <a:off x="3098412" y="3048000"/>
            <a:ext cx="886264" cy="369332"/>
          </a:xfrm>
          <a:prstGeom prst="rect">
            <a:avLst/>
          </a:prstGeom>
          <a:noFill/>
        </p:spPr>
        <p:txBody>
          <a:bodyPr wrap="square" rtlCol="0">
            <a:spAutoFit/>
          </a:bodyPr>
          <a:lstStyle/>
          <a:p>
            <a:r>
              <a:rPr lang="en-US" dirty="0" smtClean="0">
                <a:latin typeface="Calibri" pitchFamily="34" charset="0"/>
                <a:cs typeface="Calibri" pitchFamily="34" charset="0"/>
              </a:rPr>
              <a:t>(3, 1/4)</a:t>
            </a:r>
            <a:endParaRPr lang="en-US" dirty="0">
              <a:latin typeface="Calibri" pitchFamily="34" charset="0"/>
              <a:cs typeface="Calibri" pitchFamily="34" charset="0"/>
            </a:endParaRPr>
          </a:p>
        </p:txBody>
      </p:sp>
      <p:sp>
        <p:nvSpPr>
          <p:cNvPr id="48" name="TextBox 47"/>
          <p:cNvSpPr txBox="1"/>
          <p:nvPr/>
        </p:nvSpPr>
        <p:spPr>
          <a:xfrm>
            <a:off x="3090204" y="3454736"/>
            <a:ext cx="886264" cy="369332"/>
          </a:xfrm>
          <a:prstGeom prst="rect">
            <a:avLst/>
          </a:prstGeom>
          <a:noFill/>
        </p:spPr>
        <p:txBody>
          <a:bodyPr wrap="square" rtlCol="0">
            <a:spAutoFit/>
          </a:bodyPr>
          <a:lstStyle/>
          <a:p>
            <a:r>
              <a:rPr lang="en-US" dirty="0" smtClean="0">
                <a:latin typeface="Calibri" pitchFamily="34" charset="0"/>
                <a:cs typeface="Calibri" pitchFamily="34" charset="0"/>
              </a:rPr>
              <a:t>(2, 1/4)</a:t>
            </a:r>
            <a:endParaRPr lang="en-US" dirty="0">
              <a:latin typeface="Calibri" pitchFamily="34" charset="0"/>
              <a:cs typeface="Calibri" pitchFamily="34" charset="0"/>
            </a:endParaRPr>
          </a:p>
        </p:txBody>
      </p:sp>
      <p:sp>
        <p:nvSpPr>
          <p:cNvPr id="49" name="TextBox 48"/>
          <p:cNvSpPr txBox="1"/>
          <p:nvPr/>
        </p:nvSpPr>
        <p:spPr>
          <a:xfrm>
            <a:off x="3084344" y="3759536"/>
            <a:ext cx="886264" cy="369332"/>
          </a:xfrm>
          <a:prstGeom prst="rect">
            <a:avLst/>
          </a:prstGeom>
          <a:noFill/>
        </p:spPr>
        <p:txBody>
          <a:bodyPr wrap="square" rtlCol="0">
            <a:spAutoFit/>
          </a:bodyPr>
          <a:lstStyle/>
          <a:p>
            <a:r>
              <a:rPr lang="en-US" dirty="0" smtClean="0">
                <a:latin typeface="Calibri" pitchFamily="34" charset="0"/>
                <a:cs typeface="Calibri" pitchFamily="34" charset="0"/>
              </a:rPr>
              <a:t>(3, 1/8)</a:t>
            </a:r>
            <a:endParaRPr lang="en-US" dirty="0">
              <a:latin typeface="Calibri" pitchFamily="34" charset="0"/>
              <a:cs typeface="Calibri" pitchFamily="34" charset="0"/>
            </a:endParaRPr>
          </a:p>
        </p:txBody>
      </p:sp>
      <p:sp>
        <p:nvSpPr>
          <p:cNvPr id="50" name="TextBox 49"/>
          <p:cNvSpPr txBox="1"/>
          <p:nvPr/>
        </p:nvSpPr>
        <p:spPr>
          <a:xfrm>
            <a:off x="3914336" y="3440668"/>
            <a:ext cx="886264" cy="369332"/>
          </a:xfrm>
          <a:prstGeom prst="rect">
            <a:avLst/>
          </a:prstGeom>
          <a:noFill/>
        </p:spPr>
        <p:txBody>
          <a:bodyPr wrap="square" rtlCol="0">
            <a:spAutoFit/>
          </a:bodyPr>
          <a:lstStyle/>
          <a:p>
            <a:r>
              <a:rPr lang="en-US" dirty="0" smtClean="0">
                <a:latin typeface="Calibri" pitchFamily="34" charset="0"/>
                <a:cs typeface="Calibri" pitchFamily="34" charset="0"/>
              </a:rPr>
              <a:t>(3, 1/4)</a:t>
            </a:r>
            <a:endParaRPr lang="en-US" dirty="0">
              <a:latin typeface="Calibri" pitchFamily="34" charset="0"/>
              <a:cs typeface="Calibri" pitchFamily="34" charset="0"/>
            </a:endParaRPr>
          </a:p>
        </p:txBody>
      </p:sp>
      <p:sp>
        <p:nvSpPr>
          <p:cNvPr id="51" name="TextBox 50"/>
          <p:cNvSpPr txBox="1"/>
          <p:nvPr/>
        </p:nvSpPr>
        <p:spPr>
          <a:xfrm>
            <a:off x="3908476" y="3745468"/>
            <a:ext cx="886264" cy="369332"/>
          </a:xfrm>
          <a:prstGeom prst="rect">
            <a:avLst/>
          </a:prstGeom>
          <a:noFill/>
        </p:spPr>
        <p:txBody>
          <a:bodyPr wrap="square" rtlCol="0">
            <a:spAutoFit/>
          </a:bodyPr>
          <a:lstStyle/>
          <a:p>
            <a:r>
              <a:rPr lang="en-US" dirty="0" smtClean="0">
                <a:latin typeface="Calibri" pitchFamily="34" charset="0"/>
                <a:cs typeface="Calibri" pitchFamily="34" charset="0"/>
              </a:rPr>
              <a:t>(4, 1/8)</a:t>
            </a:r>
            <a:endParaRPr lang="en-US" dirty="0">
              <a:latin typeface="Calibri" pitchFamily="34" charset="0"/>
              <a:cs typeface="Calibri" pitchFamily="34" charset="0"/>
            </a:endParaRPr>
          </a:p>
        </p:txBody>
      </p:sp>
      <p:sp>
        <p:nvSpPr>
          <p:cNvPr id="52" name="TextBox 51"/>
          <p:cNvSpPr txBox="1"/>
          <p:nvPr/>
        </p:nvSpPr>
        <p:spPr>
          <a:xfrm>
            <a:off x="3914336" y="4154604"/>
            <a:ext cx="886264" cy="369332"/>
          </a:xfrm>
          <a:prstGeom prst="rect">
            <a:avLst/>
          </a:prstGeom>
          <a:noFill/>
        </p:spPr>
        <p:txBody>
          <a:bodyPr wrap="square" rtlCol="0">
            <a:spAutoFit/>
          </a:bodyPr>
          <a:lstStyle/>
          <a:p>
            <a:r>
              <a:rPr lang="en-US" dirty="0" smtClean="0">
                <a:latin typeface="Calibri" pitchFamily="34" charset="0"/>
                <a:cs typeface="Calibri" pitchFamily="34" charset="0"/>
              </a:rPr>
              <a:t>(3, 1/4)</a:t>
            </a:r>
            <a:endParaRPr lang="en-US" dirty="0">
              <a:latin typeface="Calibri" pitchFamily="34" charset="0"/>
              <a:cs typeface="Calibri" pitchFamily="34" charset="0"/>
            </a:endParaRPr>
          </a:p>
        </p:txBody>
      </p:sp>
      <p:sp>
        <p:nvSpPr>
          <p:cNvPr id="53" name="TextBox 52"/>
          <p:cNvSpPr txBox="1"/>
          <p:nvPr/>
        </p:nvSpPr>
        <p:spPr>
          <a:xfrm>
            <a:off x="3908476" y="4459404"/>
            <a:ext cx="886264" cy="369332"/>
          </a:xfrm>
          <a:prstGeom prst="rect">
            <a:avLst/>
          </a:prstGeom>
          <a:noFill/>
        </p:spPr>
        <p:txBody>
          <a:bodyPr wrap="square" rtlCol="0">
            <a:spAutoFit/>
          </a:bodyPr>
          <a:lstStyle/>
          <a:p>
            <a:r>
              <a:rPr lang="en-US" dirty="0" smtClean="0">
                <a:latin typeface="Calibri" pitchFamily="34" charset="0"/>
                <a:cs typeface="Calibri" pitchFamily="34" charset="0"/>
              </a:rPr>
              <a:t>(4, 1/8)</a:t>
            </a:r>
            <a:endParaRPr lang="en-US" dirty="0">
              <a:latin typeface="Calibri" pitchFamily="34" charset="0"/>
              <a:cs typeface="Calibri" pitchFamily="34" charset="0"/>
            </a:endParaRPr>
          </a:p>
        </p:txBody>
      </p:sp>
      <p:sp>
        <p:nvSpPr>
          <p:cNvPr id="54" name="TextBox 53"/>
          <p:cNvSpPr txBox="1"/>
          <p:nvPr/>
        </p:nvSpPr>
        <p:spPr>
          <a:xfrm>
            <a:off x="3990536" y="2907268"/>
            <a:ext cx="699867" cy="369332"/>
          </a:xfrm>
          <a:prstGeom prst="rect">
            <a:avLst/>
          </a:prstGeom>
          <a:noFill/>
        </p:spPr>
        <p:txBody>
          <a:bodyPr wrap="square" rtlCol="0">
            <a:spAutoFit/>
          </a:bodyPr>
          <a:lstStyle/>
          <a:p>
            <a:r>
              <a:rPr lang="en-US" dirty="0" smtClean="0">
                <a:latin typeface="Calibri" pitchFamily="34" charset="0"/>
                <a:cs typeface="Calibri" pitchFamily="34" charset="0"/>
              </a:rPr>
              <a:t>(1, 1)</a:t>
            </a:r>
            <a:endParaRPr lang="en-US" dirty="0">
              <a:latin typeface="Calibri" pitchFamily="34" charset="0"/>
              <a:cs typeface="Calibri" pitchFamily="34" charset="0"/>
            </a:endParaRPr>
          </a:p>
        </p:txBody>
      </p:sp>
      <p:sp>
        <p:nvSpPr>
          <p:cNvPr id="55" name="TextBox 54"/>
          <p:cNvSpPr txBox="1"/>
          <p:nvPr/>
        </p:nvSpPr>
        <p:spPr>
          <a:xfrm>
            <a:off x="4800600" y="2909668"/>
            <a:ext cx="699867" cy="369332"/>
          </a:xfrm>
          <a:prstGeom prst="rect">
            <a:avLst/>
          </a:prstGeom>
          <a:noFill/>
        </p:spPr>
        <p:txBody>
          <a:bodyPr wrap="square" rtlCol="0">
            <a:spAutoFit/>
          </a:bodyPr>
          <a:lstStyle/>
          <a:p>
            <a:r>
              <a:rPr lang="en-US" dirty="0" smtClean="0">
                <a:latin typeface="Calibri" pitchFamily="34" charset="0"/>
                <a:cs typeface="Calibri" pitchFamily="34" charset="0"/>
              </a:rPr>
              <a:t>(2, 1)</a:t>
            </a:r>
            <a:endParaRPr lang="en-US" dirty="0">
              <a:latin typeface="Calibri" pitchFamily="34" charset="0"/>
              <a:cs typeface="Calibri" pitchFamily="34" charset="0"/>
            </a:endParaRPr>
          </a:p>
        </p:txBody>
      </p:sp>
      <p:sp>
        <p:nvSpPr>
          <p:cNvPr id="56" name="TextBox 55"/>
          <p:cNvSpPr txBox="1"/>
          <p:nvPr/>
        </p:nvSpPr>
        <p:spPr>
          <a:xfrm>
            <a:off x="4800601" y="3607136"/>
            <a:ext cx="699867" cy="369332"/>
          </a:xfrm>
          <a:prstGeom prst="rect">
            <a:avLst/>
          </a:prstGeom>
          <a:noFill/>
        </p:spPr>
        <p:txBody>
          <a:bodyPr wrap="square" rtlCol="0">
            <a:spAutoFit/>
          </a:bodyPr>
          <a:lstStyle/>
          <a:p>
            <a:r>
              <a:rPr lang="en-US" dirty="0" smtClean="0">
                <a:latin typeface="Calibri" pitchFamily="34" charset="0"/>
                <a:cs typeface="Calibri" pitchFamily="34" charset="0"/>
              </a:rPr>
              <a:t>(2, 1)</a:t>
            </a:r>
            <a:endParaRPr lang="en-US" dirty="0">
              <a:latin typeface="Calibri" pitchFamily="34" charset="0"/>
              <a:cs typeface="Calibri" pitchFamily="34" charset="0"/>
            </a:endParaRPr>
          </a:p>
        </p:txBody>
      </p:sp>
      <p:sp>
        <p:nvSpPr>
          <p:cNvPr id="57" name="TextBox 56"/>
          <p:cNvSpPr txBox="1"/>
          <p:nvPr/>
        </p:nvSpPr>
        <p:spPr>
          <a:xfrm>
            <a:off x="5644661" y="2921336"/>
            <a:ext cx="699867" cy="369332"/>
          </a:xfrm>
          <a:prstGeom prst="rect">
            <a:avLst/>
          </a:prstGeom>
          <a:noFill/>
        </p:spPr>
        <p:txBody>
          <a:bodyPr wrap="square" rtlCol="0">
            <a:spAutoFit/>
          </a:bodyPr>
          <a:lstStyle/>
          <a:p>
            <a:r>
              <a:rPr lang="en-US" dirty="0" smtClean="0">
                <a:latin typeface="Calibri" pitchFamily="34" charset="0"/>
                <a:cs typeface="Calibri" pitchFamily="34" charset="0"/>
              </a:rPr>
              <a:t>(3, 1)</a:t>
            </a:r>
            <a:endParaRPr lang="en-US" dirty="0">
              <a:latin typeface="Calibri" pitchFamily="34" charset="0"/>
              <a:cs typeface="Calibri" pitchFamily="34" charset="0"/>
            </a:endParaRPr>
          </a:p>
        </p:txBody>
      </p:sp>
      <p:sp>
        <p:nvSpPr>
          <p:cNvPr id="58" name="TextBox 57"/>
          <p:cNvSpPr txBox="1"/>
          <p:nvPr/>
        </p:nvSpPr>
        <p:spPr>
          <a:xfrm>
            <a:off x="6477000" y="2921336"/>
            <a:ext cx="699867" cy="369332"/>
          </a:xfrm>
          <a:prstGeom prst="rect">
            <a:avLst/>
          </a:prstGeom>
          <a:noFill/>
        </p:spPr>
        <p:txBody>
          <a:bodyPr wrap="square" rtlCol="0">
            <a:spAutoFit/>
          </a:bodyPr>
          <a:lstStyle/>
          <a:p>
            <a:r>
              <a:rPr lang="en-US" dirty="0" smtClean="0">
                <a:latin typeface="Calibri" pitchFamily="34" charset="0"/>
                <a:cs typeface="Calibri" pitchFamily="34" charset="0"/>
              </a:rPr>
              <a:t>(4, 1)</a:t>
            </a:r>
            <a:endParaRPr lang="en-US" dirty="0">
              <a:latin typeface="Calibri" pitchFamily="34" charset="0"/>
              <a:cs typeface="Calibri" pitchFamily="34" charset="0"/>
            </a:endParaRPr>
          </a:p>
        </p:txBody>
      </p:sp>
      <p:sp>
        <p:nvSpPr>
          <p:cNvPr id="59" name="TextBox 58"/>
          <p:cNvSpPr txBox="1"/>
          <p:nvPr/>
        </p:nvSpPr>
        <p:spPr>
          <a:xfrm>
            <a:off x="5652869" y="3607136"/>
            <a:ext cx="699867" cy="369332"/>
          </a:xfrm>
          <a:prstGeom prst="rect">
            <a:avLst/>
          </a:prstGeom>
          <a:noFill/>
        </p:spPr>
        <p:txBody>
          <a:bodyPr wrap="square" rtlCol="0">
            <a:spAutoFit/>
          </a:bodyPr>
          <a:lstStyle/>
          <a:p>
            <a:r>
              <a:rPr lang="en-US" dirty="0" smtClean="0">
                <a:latin typeface="Calibri" pitchFamily="34" charset="0"/>
                <a:cs typeface="Calibri" pitchFamily="34" charset="0"/>
              </a:rPr>
              <a:t>(3, 1)</a:t>
            </a:r>
            <a:endParaRPr lang="en-US" dirty="0">
              <a:latin typeface="Calibri" pitchFamily="34" charset="0"/>
              <a:cs typeface="Calibri" pitchFamily="34" charset="0"/>
            </a:endParaRPr>
          </a:p>
        </p:txBody>
      </p:sp>
      <p:sp>
        <p:nvSpPr>
          <p:cNvPr id="60" name="TextBox 59"/>
          <p:cNvSpPr txBox="1"/>
          <p:nvPr/>
        </p:nvSpPr>
        <p:spPr>
          <a:xfrm>
            <a:off x="6477001" y="3607136"/>
            <a:ext cx="699867" cy="369332"/>
          </a:xfrm>
          <a:prstGeom prst="rect">
            <a:avLst/>
          </a:prstGeom>
          <a:noFill/>
        </p:spPr>
        <p:txBody>
          <a:bodyPr wrap="square" rtlCol="0">
            <a:spAutoFit/>
          </a:bodyPr>
          <a:lstStyle/>
          <a:p>
            <a:r>
              <a:rPr lang="en-US" dirty="0" smtClean="0">
                <a:latin typeface="Calibri" pitchFamily="34" charset="0"/>
                <a:cs typeface="Calibri" pitchFamily="34" charset="0"/>
              </a:rPr>
              <a:t>(4, 1)</a:t>
            </a:r>
            <a:endParaRPr lang="en-US" dirty="0">
              <a:latin typeface="Calibri" pitchFamily="34" charset="0"/>
              <a:cs typeface="Calibri" pitchFamily="34" charset="0"/>
            </a:endParaRPr>
          </a:p>
        </p:txBody>
      </p:sp>
      <p:sp>
        <p:nvSpPr>
          <p:cNvPr id="61" name="TextBox 60"/>
          <p:cNvSpPr txBox="1"/>
          <p:nvPr/>
        </p:nvSpPr>
        <p:spPr>
          <a:xfrm>
            <a:off x="4738468" y="4357468"/>
            <a:ext cx="886264" cy="369332"/>
          </a:xfrm>
          <a:prstGeom prst="rect">
            <a:avLst/>
          </a:prstGeom>
          <a:noFill/>
        </p:spPr>
        <p:txBody>
          <a:bodyPr wrap="square" rtlCol="0">
            <a:spAutoFit/>
          </a:bodyPr>
          <a:lstStyle/>
          <a:p>
            <a:r>
              <a:rPr lang="en-US" dirty="0" smtClean="0">
                <a:latin typeface="Calibri" pitchFamily="34" charset="0"/>
                <a:cs typeface="Calibri" pitchFamily="34" charset="0"/>
              </a:rPr>
              <a:t>(4, 1/4)</a:t>
            </a:r>
            <a:endParaRPr lang="en-US" dirty="0">
              <a:latin typeface="Calibri" pitchFamily="34" charset="0"/>
              <a:cs typeface="Calibri" pitchFamily="34" charset="0"/>
            </a:endParaRPr>
          </a:p>
        </p:txBody>
      </p:sp>
      <p:sp>
        <p:nvSpPr>
          <p:cNvPr id="79" name="TextBox 78"/>
          <p:cNvSpPr txBox="1"/>
          <p:nvPr/>
        </p:nvSpPr>
        <p:spPr>
          <a:xfrm>
            <a:off x="1143000" y="5193268"/>
            <a:ext cx="7543800" cy="369332"/>
          </a:xfrm>
          <a:prstGeom prst="rect">
            <a:avLst/>
          </a:prstGeom>
          <a:noFill/>
        </p:spPr>
        <p:txBody>
          <a:bodyPr wrap="square" rtlCol="0">
            <a:spAutoFit/>
          </a:bodyPr>
          <a:lstStyle/>
          <a:p>
            <a:r>
              <a:rPr lang="en-US" dirty="0" smtClean="0">
                <a:solidFill>
                  <a:srgbClr val="0000FF"/>
                </a:solidFill>
              </a:rPr>
              <a:t>Each cell</a:t>
            </a:r>
            <a:r>
              <a:rPr lang="en-US" dirty="0" smtClean="0"/>
              <a:t> distribution has </a:t>
            </a:r>
            <a:r>
              <a:rPr lang="en-US" dirty="0" smtClean="0">
                <a:solidFill>
                  <a:srgbClr val="FF0000"/>
                </a:solidFill>
              </a:rPr>
              <a:t>at most w pairs;</a:t>
            </a:r>
            <a:r>
              <a:rPr lang="en-US" dirty="0" smtClean="0"/>
              <a:t> compute one column a time</a:t>
            </a:r>
            <a:endParaRPr lang="en-US" dirty="0"/>
          </a:p>
        </p:txBody>
      </p:sp>
      <p:sp>
        <p:nvSpPr>
          <p:cNvPr id="80" name="TextBox 79"/>
          <p:cNvSpPr txBox="1"/>
          <p:nvPr/>
        </p:nvSpPr>
        <p:spPr>
          <a:xfrm>
            <a:off x="1143000" y="5726668"/>
            <a:ext cx="7543800" cy="369332"/>
          </a:xfrm>
          <a:prstGeom prst="rect">
            <a:avLst/>
          </a:prstGeom>
          <a:noFill/>
        </p:spPr>
        <p:txBody>
          <a:bodyPr wrap="square" rtlCol="0">
            <a:spAutoFit/>
          </a:bodyPr>
          <a:lstStyle/>
          <a:p>
            <a:r>
              <a:rPr lang="en-US" dirty="0" smtClean="0">
                <a:solidFill>
                  <a:srgbClr val="0000FF"/>
                </a:solidFill>
              </a:rPr>
              <a:t>Time</a:t>
            </a:r>
            <a:r>
              <a:rPr lang="en-US" dirty="0" smtClean="0"/>
              <a:t> complexity </a:t>
            </a:r>
            <a:r>
              <a:rPr lang="en-US" dirty="0" smtClean="0">
                <a:solidFill>
                  <a:srgbClr val="FF0000"/>
                </a:solidFill>
              </a:rPr>
              <a:t>O(|p|*w) per element </a:t>
            </a:r>
            <a:r>
              <a:rPr lang="en-US" dirty="0" smtClean="0"/>
              <a:t>in the stream</a:t>
            </a:r>
            <a:endParaRPr lang="en-US" dirty="0"/>
          </a:p>
        </p:txBody>
      </p:sp>
      <p:sp>
        <p:nvSpPr>
          <p:cNvPr id="81" name="TextBox 80"/>
          <p:cNvSpPr txBox="1"/>
          <p:nvPr/>
        </p:nvSpPr>
        <p:spPr>
          <a:xfrm>
            <a:off x="1143000" y="6183868"/>
            <a:ext cx="7543800" cy="369332"/>
          </a:xfrm>
          <a:prstGeom prst="rect">
            <a:avLst/>
          </a:prstGeom>
          <a:noFill/>
        </p:spPr>
        <p:txBody>
          <a:bodyPr wrap="square" rtlCol="0">
            <a:spAutoFit/>
          </a:bodyPr>
          <a:lstStyle/>
          <a:p>
            <a:r>
              <a:rPr lang="en-US" dirty="0" smtClean="0"/>
              <a:t>Overall </a:t>
            </a:r>
            <a:r>
              <a:rPr lang="en-US" dirty="0" smtClean="0">
                <a:solidFill>
                  <a:srgbClr val="0000FF"/>
                </a:solidFill>
              </a:rPr>
              <a:t>space</a:t>
            </a:r>
            <a:r>
              <a:rPr lang="en-US" dirty="0" smtClean="0"/>
              <a:t> complexity </a:t>
            </a:r>
            <a:r>
              <a:rPr lang="en-US" dirty="0" smtClean="0">
                <a:solidFill>
                  <a:srgbClr val="FF0000"/>
                </a:solidFill>
              </a:rPr>
              <a:t>O(|p|*w)</a:t>
            </a:r>
            <a:endParaRPr lang="en-US" dirty="0">
              <a:solidFill>
                <a:srgbClr val="FF0000"/>
              </a:solidFill>
            </a:endParaRPr>
          </a:p>
        </p:txBody>
      </p:sp>
      <p:cxnSp>
        <p:nvCxnSpPr>
          <p:cNvPr id="83" name="Straight Arrow Connector 82"/>
          <p:cNvCxnSpPr>
            <a:stCxn id="80" idx="2"/>
          </p:cNvCxnSpPr>
          <p:nvPr/>
        </p:nvCxnSpPr>
        <p:spPr>
          <a:xfrm rot="16200000" flipH="1">
            <a:off x="4972050" y="6038850"/>
            <a:ext cx="152400" cy="2667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5" name="Straight Arrow Connector 84"/>
          <p:cNvCxnSpPr/>
          <p:nvPr/>
        </p:nvCxnSpPr>
        <p:spPr>
          <a:xfrm flipV="1">
            <a:off x="4724400" y="6324600"/>
            <a:ext cx="381000" cy="76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6" name="TextBox 85"/>
          <p:cNvSpPr txBox="1"/>
          <p:nvPr/>
        </p:nvSpPr>
        <p:spPr>
          <a:xfrm>
            <a:off x="5257800" y="6248400"/>
            <a:ext cx="3352800" cy="381000"/>
          </a:xfrm>
          <a:prstGeom prst="rect">
            <a:avLst/>
          </a:prstGeom>
          <a:solidFill>
            <a:srgbClr val="CCFFFF"/>
          </a:solidFill>
        </p:spPr>
        <p:txBody>
          <a:bodyPr wrap="square" rtlCol="0">
            <a:spAutoFit/>
          </a:bodyPr>
          <a:lstStyle/>
          <a:p>
            <a:r>
              <a:rPr lang="en-US" dirty="0" smtClean="0"/>
              <a:t>Now reduced to O(|p|*     ).</a:t>
            </a:r>
            <a:endParaRPr lang="en-US" dirty="0"/>
          </a:p>
        </p:txBody>
      </p:sp>
      <p:graphicFrame>
        <p:nvGraphicFramePr>
          <p:cNvPr id="82" name="Object 81"/>
          <p:cNvGraphicFramePr>
            <a:graphicFrameLocks noChangeAspect="1"/>
          </p:cNvGraphicFramePr>
          <p:nvPr/>
        </p:nvGraphicFramePr>
        <p:xfrm>
          <a:off x="7467600" y="6248400"/>
          <a:ext cx="444500" cy="381000"/>
        </p:xfrm>
        <a:graphic>
          <a:graphicData uri="http://schemas.openxmlformats.org/presentationml/2006/ole">
            <mc:AlternateContent xmlns:mc="http://schemas.openxmlformats.org/markup-compatibility/2006">
              <mc:Choice xmlns:v="urn:schemas-microsoft-com:vml" Requires="v">
                <p:oleObj spid="_x0000_s1192" name="Equation" r:id="rId3" imgW="266400" imgH="228600" progId="Equation.3">
                  <p:embed/>
                </p:oleObj>
              </mc:Choice>
              <mc:Fallback>
                <p:oleObj name="Equation" r:id="rId3" imgW="26640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7600" y="6248400"/>
                        <a:ext cx="4445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4" name="TextBox 83"/>
          <p:cNvSpPr txBox="1"/>
          <p:nvPr/>
        </p:nvSpPr>
        <p:spPr>
          <a:xfrm>
            <a:off x="3657600" y="4876800"/>
            <a:ext cx="2438400" cy="369332"/>
          </a:xfrm>
          <a:prstGeom prst="rect">
            <a:avLst/>
          </a:prstGeom>
          <a:solidFill>
            <a:srgbClr val="CCFFFF"/>
          </a:solidFill>
        </p:spPr>
        <p:txBody>
          <a:bodyPr wrap="square" rtlCol="0">
            <a:spAutoFit/>
          </a:bodyPr>
          <a:lstStyle/>
          <a:p>
            <a:r>
              <a:rPr lang="en-US" dirty="0" smtClean="0"/>
              <a:t>At most O(      ) pairs.</a:t>
            </a:r>
            <a:endParaRPr lang="en-US" dirty="0"/>
          </a:p>
        </p:txBody>
      </p:sp>
      <p:graphicFrame>
        <p:nvGraphicFramePr>
          <p:cNvPr id="1027" name="Object 3"/>
          <p:cNvGraphicFramePr>
            <a:graphicFrameLocks noChangeAspect="1"/>
          </p:cNvGraphicFramePr>
          <p:nvPr/>
        </p:nvGraphicFramePr>
        <p:xfrm>
          <a:off x="4767580" y="4876800"/>
          <a:ext cx="444500" cy="381000"/>
        </p:xfrm>
        <a:graphic>
          <a:graphicData uri="http://schemas.openxmlformats.org/presentationml/2006/ole">
            <mc:AlternateContent xmlns:mc="http://schemas.openxmlformats.org/markup-compatibility/2006">
              <mc:Choice xmlns:v="urn:schemas-microsoft-com:vml" Requires="v">
                <p:oleObj spid="_x0000_s1193" name="Equation" r:id="rId5" imgW="266400" imgH="228600" progId="Equation.3">
                  <p:embed/>
                </p:oleObj>
              </mc:Choice>
              <mc:Fallback>
                <p:oleObj name="Equation" r:id="rId5" imgW="26640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7580" y="4876800"/>
                        <a:ext cx="4445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8" name="Straight Connector 87"/>
          <p:cNvCxnSpPr/>
          <p:nvPr/>
        </p:nvCxnSpPr>
        <p:spPr>
          <a:xfrm>
            <a:off x="3581400" y="5257800"/>
            <a:ext cx="182880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 Guarantee</a:t>
            </a:r>
            <a:endParaRPr lang="en-US" dirty="0"/>
          </a:p>
        </p:txBody>
      </p:sp>
      <p:sp>
        <p:nvSpPr>
          <p:cNvPr id="3" name="Slide Number Placeholder 2"/>
          <p:cNvSpPr>
            <a:spLocks noGrp="1"/>
          </p:cNvSpPr>
          <p:nvPr>
            <p:ph type="sldNum" sz="quarter" idx="12"/>
          </p:nvPr>
        </p:nvSpPr>
        <p:spPr/>
        <p:txBody>
          <a:bodyPr/>
          <a:lstStyle/>
          <a:p>
            <a:fld id="{06D55AE4-D746-47AC-A306-4D0DD80C516F}" type="slidenum">
              <a:rPr lang="en-US" altLang="en-US" smtClean="0"/>
              <a:pPr/>
              <a:t>29</a:t>
            </a:fld>
            <a:endParaRPr lang="en-US" altLang="en-US"/>
          </a:p>
        </p:txBody>
      </p:sp>
      <p:cxnSp>
        <p:nvCxnSpPr>
          <p:cNvPr id="4" name="Straight Arrow Connector 3"/>
          <p:cNvCxnSpPr/>
          <p:nvPr/>
        </p:nvCxnSpPr>
        <p:spPr>
          <a:xfrm>
            <a:off x="914400" y="6182975"/>
            <a:ext cx="6553200" cy="158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rot="5400000" flipH="1" flipV="1">
            <a:off x="-190500" y="5078075"/>
            <a:ext cx="2514600" cy="158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1485900" y="6065363"/>
            <a:ext cx="2293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47800" y="6182975"/>
            <a:ext cx="304800" cy="381000"/>
          </a:xfrm>
          <a:prstGeom prst="rect">
            <a:avLst/>
          </a:prstGeom>
          <a:noFill/>
        </p:spPr>
        <p:txBody>
          <a:bodyPr wrap="square" rtlCol="0">
            <a:spAutoFit/>
          </a:bodyPr>
          <a:lstStyle/>
          <a:p>
            <a:r>
              <a:rPr lang="en-US" dirty="0" smtClean="0"/>
              <a:t>5</a:t>
            </a:r>
            <a:endParaRPr lang="en-US" dirty="0"/>
          </a:p>
        </p:txBody>
      </p:sp>
      <p:sp>
        <p:nvSpPr>
          <p:cNvPr id="11" name="TextBox 10"/>
          <p:cNvSpPr txBox="1"/>
          <p:nvPr/>
        </p:nvSpPr>
        <p:spPr>
          <a:xfrm>
            <a:off x="5943600" y="6182975"/>
            <a:ext cx="838200" cy="369332"/>
          </a:xfrm>
          <a:prstGeom prst="rect">
            <a:avLst/>
          </a:prstGeom>
          <a:noFill/>
        </p:spPr>
        <p:txBody>
          <a:bodyPr wrap="square" rtlCol="0">
            <a:spAutoFit/>
          </a:bodyPr>
          <a:lstStyle/>
          <a:p>
            <a:r>
              <a:rPr lang="en-US" dirty="0" smtClean="0"/>
              <a:t>1000</a:t>
            </a:r>
            <a:endParaRPr lang="en-US" dirty="0"/>
          </a:p>
        </p:txBody>
      </p:sp>
      <p:cxnSp>
        <p:nvCxnSpPr>
          <p:cNvPr id="13" name="Straight Connector 12"/>
          <p:cNvCxnSpPr/>
          <p:nvPr/>
        </p:nvCxnSpPr>
        <p:spPr>
          <a:xfrm rot="16200000" flipH="1">
            <a:off x="5911729" y="5833846"/>
            <a:ext cx="686594" cy="1325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61306" y="5992475"/>
            <a:ext cx="3817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1637506" y="5916275"/>
            <a:ext cx="5341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1866106" y="5992475"/>
            <a:ext cx="3817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1942306" y="5916275"/>
            <a:ext cx="5341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2056606" y="5878175"/>
            <a:ext cx="6103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2164280" y="5833449"/>
            <a:ext cx="686594" cy="1404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2392880" y="5909649"/>
            <a:ext cx="534194" cy="1404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01602" y="5992475"/>
            <a:ext cx="3817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2754002" y="5992475"/>
            <a:ext cx="3817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3072054" y="5992475"/>
            <a:ext cx="3817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3161506" y="5916275"/>
            <a:ext cx="5341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3426550" y="5992475"/>
            <a:ext cx="3817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3847306" y="6068675"/>
            <a:ext cx="2293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3950804" y="5992475"/>
            <a:ext cx="3817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4190206" y="5878175"/>
            <a:ext cx="6103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4673048" y="5989163"/>
            <a:ext cx="3817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5003558" y="5992475"/>
            <a:ext cx="3817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5818566" y="5992475"/>
            <a:ext cx="3817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2995854" y="6068675"/>
            <a:ext cx="2293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a:off x="3644348" y="6030575"/>
            <a:ext cx="3048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4164496" y="6030575"/>
            <a:ext cx="3048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flipH="1" flipV="1">
            <a:off x="4446104" y="5953581"/>
            <a:ext cx="4572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a:off x="4928152" y="6068675"/>
            <a:ext cx="2293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a:off x="5207310" y="6029781"/>
            <a:ext cx="3048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5335656" y="5992475"/>
            <a:ext cx="3810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5438360" y="5916275"/>
            <a:ext cx="5334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5739054" y="6067881"/>
            <a:ext cx="229394"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a:off x="5893904" y="5954375"/>
            <a:ext cx="4572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162800" y="6259175"/>
            <a:ext cx="1447800" cy="369332"/>
          </a:xfrm>
          <a:prstGeom prst="rect">
            <a:avLst/>
          </a:prstGeom>
          <a:noFill/>
        </p:spPr>
        <p:txBody>
          <a:bodyPr wrap="square" rtlCol="0">
            <a:spAutoFit/>
          </a:bodyPr>
          <a:lstStyle/>
          <a:p>
            <a:r>
              <a:rPr lang="en-US" dirty="0" smtClean="0">
                <a:solidFill>
                  <a:srgbClr val="0000FF"/>
                </a:solidFill>
              </a:rPr>
              <a:t>window size</a:t>
            </a:r>
            <a:endParaRPr lang="en-US" dirty="0">
              <a:solidFill>
                <a:srgbClr val="0000FF"/>
              </a:solidFill>
            </a:endParaRPr>
          </a:p>
        </p:txBody>
      </p:sp>
      <p:sp>
        <p:nvSpPr>
          <p:cNvPr id="39" name="TextBox 38"/>
          <p:cNvSpPr txBox="1"/>
          <p:nvPr/>
        </p:nvSpPr>
        <p:spPr>
          <a:xfrm>
            <a:off x="381000" y="3451443"/>
            <a:ext cx="1447800" cy="369332"/>
          </a:xfrm>
          <a:prstGeom prst="rect">
            <a:avLst/>
          </a:prstGeom>
          <a:noFill/>
        </p:spPr>
        <p:txBody>
          <a:bodyPr wrap="square" rtlCol="0">
            <a:spAutoFit/>
          </a:bodyPr>
          <a:lstStyle/>
          <a:p>
            <a:r>
              <a:rPr lang="en-US" dirty="0" smtClean="0">
                <a:solidFill>
                  <a:srgbClr val="0000FF"/>
                </a:solidFill>
              </a:rPr>
              <a:t>probability</a:t>
            </a:r>
            <a:endParaRPr lang="en-US" dirty="0">
              <a:solidFill>
                <a:srgbClr val="0000FF"/>
              </a:solidFill>
            </a:endParaRPr>
          </a:p>
        </p:txBody>
      </p:sp>
      <p:sp>
        <p:nvSpPr>
          <p:cNvPr id="43" name="Rectangle 42"/>
          <p:cNvSpPr/>
          <p:nvPr/>
        </p:nvSpPr>
        <p:spPr>
          <a:xfrm>
            <a:off x="1402080" y="4186535"/>
            <a:ext cx="76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096000" y="4201775"/>
            <a:ext cx="76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026920" y="4201775"/>
            <a:ext cx="76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651760" y="4201775"/>
            <a:ext cx="76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322320" y="4201775"/>
            <a:ext cx="76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008120" y="4201775"/>
            <a:ext cx="76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739640" y="4201775"/>
            <a:ext cx="76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5425440" y="4201775"/>
            <a:ext cx="76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1173480" y="5873115"/>
            <a:ext cx="152400" cy="523220"/>
          </a:xfrm>
          <a:prstGeom prst="rect">
            <a:avLst/>
          </a:prstGeom>
          <a:noFill/>
        </p:spPr>
        <p:txBody>
          <a:bodyPr wrap="square" rtlCol="0">
            <a:spAutoFit/>
          </a:bodyPr>
          <a:lstStyle/>
          <a:p>
            <a:r>
              <a:rPr lang="en-US" sz="2800" b="1" dirty="0" smtClean="0">
                <a:solidFill>
                  <a:srgbClr val="FF0000"/>
                </a:solidFill>
              </a:rPr>
              <a:t>(</a:t>
            </a:r>
            <a:endParaRPr lang="en-US" sz="2800" b="1" dirty="0">
              <a:solidFill>
                <a:srgbClr val="FF0000"/>
              </a:solidFill>
            </a:endParaRPr>
          </a:p>
        </p:txBody>
      </p:sp>
      <p:sp>
        <p:nvSpPr>
          <p:cNvPr id="54" name="TextBox 53"/>
          <p:cNvSpPr txBox="1"/>
          <p:nvPr/>
        </p:nvSpPr>
        <p:spPr>
          <a:xfrm>
            <a:off x="1752600" y="5878175"/>
            <a:ext cx="152400" cy="523220"/>
          </a:xfrm>
          <a:prstGeom prst="rect">
            <a:avLst/>
          </a:prstGeom>
          <a:noFill/>
        </p:spPr>
        <p:txBody>
          <a:bodyPr wrap="square" rtlCol="0">
            <a:spAutoFit/>
          </a:bodyPr>
          <a:lstStyle/>
          <a:p>
            <a:r>
              <a:rPr lang="en-US" sz="2800" b="1" dirty="0" smtClean="0">
                <a:solidFill>
                  <a:srgbClr val="FF0000"/>
                </a:solidFill>
              </a:rPr>
              <a:t>)</a:t>
            </a:r>
            <a:endParaRPr lang="en-US" sz="2800" b="1" dirty="0">
              <a:solidFill>
                <a:srgbClr val="FF0000"/>
              </a:solidFill>
            </a:endParaRPr>
          </a:p>
        </p:txBody>
      </p:sp>
      <p:sp>
        <p:nvSpPr>
          <p:cNvPr id="55" name="Rectangle 54"/>
          <p:cNvSpPr/>
          <p:nvPr/>
        </p:nvSpPr>
        <p:spPr>
          <a:xfrm>
            <a:off x="1325880" y="6137255"/>
            <a:ext cx="533400"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Left Brace 56"/>
          <p:cNvSpPr/>
          <p:nvPr/>
        </p:nvSpPr>
        <p:spPr>
          <a:xfrm rot="16200000">
            <a:off x="4305300" y="5977236"/>
            <a:ext cx="228600" cy="762000"/>
          </a:xfrm>
          <a:prstGeom prst="leftBrace">
            <a:avLst/>
          </a:prstGeom>
          <a:ln w="2857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TextBox 58"/>
          <p:cNvSpPr txBox="1"/>
          <p:nvPr/>
        </p:nvSpPr>
        <p:spPr>
          <a:xfrm>
            <a:off x="4053840" y="6396335"/>
            <a:ext cx="762000" cy="461665"/>
          </a:xfrm>
          <a:prstGeom prst="rect">
            <a:avLst/>
          </a:prstGeom>
          <a:noFill/>
        </p:spPr>
        <p:txBody>
          <a:bodyPr wrap="square" rtlCol="0">
            <a:spAutoFit/>
          </a:bodyPr>
          <a:lstStyle/>
          <a:p>
            <a:r>
              <a:rPr lang="en-US" sz="2400" dirty="0" smtClean="0">
                <a:solidFill>
                  <a:srgbClr val="0000FF"/>
                </a:solidFill>
              </a:rPr>
              <a:t>gap</a:t>
            </a:r>
            <a:endParaRPr lang="en-US" sz="2400" dirty="0">
              <a:solidFill>
                <a:srgbClr val="0000FF"/>
              </a:solidFill>
            </a:endParaRPr>
          </a:p>
        </p:txBody>
      </p:sp>
      <p:cxnSp>
        <p:nvCxnSpPr>
          <p:cNvPr id="60" name="Straight Arrow Connector 59"/>
          <p:cNvCxnSpPr/>
          <p:nvPr/>
        </p:nvCxnSpPr>
        <p:spPr>
          <a:xfrm rot="16200000" flipV="1">
            <a:off x="1447800" y="5725775"/>
            <a:ext cx="228600" cy="76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rot="5400000" flipH="1" flipV="1">
            <a:off x="1600200" y="5420975"/>
            <a:ext cx="457200" cy="152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rot="5400000" flipH="1" flipV="1">
            <a:off x="1866900" y="5459075"/>
            <a:ext cx="152400" cy="76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rot="16200000" flipV="1">
            <a:off x="2057400" y="5420975"/>
            <a:ext cx="228600" cy="76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0" name="Straight Arrow Connector 69"/>
          <p:cNvCxnSpPr/>
          <p:nvPr/>
        </p:nvCxnSpPr>
        <p:spPr>
          <a:xfrm rot="5400000" flipH="1" flipV="1">
            <a:off x="2476500" y="5382875"/>
            <a:ext cx="152400" cy="76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2" name="Straight Arrow Connector 71"/>
          <p:cNvCxnSpPr/>
          <p:nvPr/>
        </p:nvCxnSpPr>
        <p:spPr>
          <a:xfrm rot="5400000" flipH="1" flipV="1">
            <a:off x="2324100" y="5230475"/>
            <a:ext cx="304800" cy="228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6" name="Straight Arrow Connector 75"/>
          <p:cNvCxnSpPr/>
          <p:nvPr/>
        </p:nvCxnSpPr>
        <p:spPr>
          <a:xfrm rot="16200000" flipV="1">
            <a:off x="2667000" y="5649575"/>
            <a:ext cx="228600" cy="76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Straight Arrow Connector 78"/>
          <p:cNvCxnSpPr/>
          <p:nvPr/>
        </p:nvCxnSpPr>
        <p:spPr>
          <a:xfrm rot="16200000" flipV="1">
            <a:off x="2781300" y="5535275"/>
            <a:ext cx="228600" cy="152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1" name="Straight Arrow Connector 80"/>
          <p:cNvCxnSpPr/>
          <p:nvPr/>
        </p:nvCxnSpPr>
        <p:spPr>
          <a:xfrm rot="5400000" flipH="1" flipV="1">
            <a:off x="3048000" y="5573375"/>
            <a:ext cx="304800" cy="152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3" name="TextBox 62"/>
          <p:cNvSpPr txBox="1"/>
          <p:nvPr/>
        </p:nvSpPr>
        <p:spPr>
          <a:xfrm>
            <a:off x="685800" y="1752600"/>
            <a:ext cx="7772400" cy="923330"/>
          </a:xfrm>
          <a:prstGeom prst="rect">
            <a:avLst/>
          </a:prstGeom>
          <a:solidFill>
            <a:srgbClr val="CCFFFF"/>
          </a:solidFill>
        </p:spPr>
        <p:txBody>
          <a:bodyPr wrap="square" rtlCol="0">
            <a:spAutoFit/>
          </a:bodyPr>
          <a:lstStyle/>
          <a:p>
            <a:r>
              <a:rPr lang="en-US" b="1" dirty="0" smtClean="0">
                <a:solidFill>
                  <a:srgbClr val="339966"/>
                </a:solidFill>
              </a:rPr>
              <a:t>Theorem:</a:t>
            </a:r>
            <a:r>
              <a:rPr lang="en-US" dirty="0" smtClean="0">
                <a:solidFill>
                  <a:srgbClr val="FF0000"/>
                </a:solidFill>
              </a:rPr>
              <a:t> Using </a:t>
            </a:r>
            <a:r>
              <a:rPr lang="en-US" dirty="0" smtClean="0"/>
              <a:t>O( </a:t>
            </a:r>
            <a:r>
              <a:rPr lang="en-US" dirty="0" smtClean="0">
                <a:solidFill>
                  <a:srgbClr val="FF0000"/>
                </a:solidFill>
              </a:rPr>
              <a:t>     </a:t>
            </a:r>
            <a:r>
              <a:rPr lang="en-US" dirty="0" smtClean="0"/>
              <a:t>)</a:t>
            </a:r>
            <a:r>
              <a:rPr lang="en-US" dirty="0" smtClean="0">
                <a:solidFill>
                  <a:srgbClr val="FF0000"/>
                </a:solidFill>
              </a:rPr>
              <a:t> “bars”, the probability of reporting false positive or false negative for a given match or mismatch can be an arbitrarily small constant.</a:t>
            </a:r>
            <a:endParaRPr lang="en-US" dirty="0">
              <a:solidFill>
                <a:srgbClr val="FF0000"/>
              </a:solidFill>
            </a:endParaRPr>
          </a:p>
        </p:txBody>
      </p:sp>
      <p:graphicFrame>
        <p:nvGraphicFramePr>
          <p:cNvPr id="27650" name="Object 2"/>
          <p:cNvGraphicFramePr>
            <a:graphicFrameLocks noChangeAspect="1"/>
          </p:cNvGraphicFramePr>
          <p:nvPr/>
        </p:nvGraphicFramePr>
        <p:xfrm>
          <a:off x="2755900" y="1752600"/>
          <a:ext cx="444500" cy="381000"/>
        </p:xfrm>
        <a:graphic>
          <a:graphicData uri="http://schemas.openxmlformats.org/presentationml/2006/ole">
            <mc:AlternateContent xmlns:mc="http://schemas.openxmlformats.org/markup-compatibility/2006">
              <mc:Choice xmlns:v="urn:schemas-microsoft-com:vml" Requires="v">
                <p:oleObj spid="_x0000_s27733" name="Equation" r:id="rId3" imgW="266400" imgH="228600" progId="Equation.3">
                  <p:embed/>
                </p:oleObj>
              </mc:Choice>
              <mc:Fallback>
                <p:oleObj name="Equation" r:id="rId3" imgW="26640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5900" y="1752600"/>
                        <a:ext cx="4445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 name="TextBox 65"/>
          <p:cNvSpPr txBox="1"/>
          <p:nvPr/>
        </p:nvSpPr>
        <p:spPr>
          <a:xfrm>
            <a:off x="1447800" y="2743200"/>
            <a:ext cx="7010400" cy="369332"/>
          </a:xfrm>
          <a:prstGeom prst="rect">
            <a:avLst/>
          </a:prstGeom>
          <a:solidFill>
            <a:srgbClr val="CCFFFF"/>
          </a:solidFill>
        </p:spPr>
        <p:txBody>
          <a:bodyPr wrap="square" rtlCol="0">
            <a:spAutoFit/>
          </a:bodyPr>
          <a:lstStyle/>
          <a:p>
            <a:r>
              <a:rPr lang="en-US" dirty="0" smtClean="0"/>
              <a:t>Each approximation is a step of random walk within (−gap/2, gap/2)</a:t>
            </a:r>
            <a:endParaRPr lang="en-US" dirty="0"/>
          </a:p>
        </p:txBody>
      </p:sp>
      <p:sp>
        <p:nvSpPr>
          <p:cNvPr id="69" name="TextBox 68"/>
          <p:cNvSpPr txBox="1"/>
          <p:nvPr/>
        </p:nvSpPr>
        <p:spPr>
          <a:xfrm>
            <a:off x="5410200" y="3200400"/>
            <a:ext cx="3048000" cy="369332"/>
          </a:xfrm>
          <a:prstGeom prst="rect">
            <a:avLst/>
          </a:prstGeom>
          <a:solidFill>
            <a:srgbClr val="CCFFFF"/>
          </a:solidFill>
        </p:spPr>
        <p:txBody>
          <a:bodyPr wrap="square" rtlCol="0">
            <a:spAutoFit/>
          </a:bodyPr>
          <a:lstStyle/>
          <a:p>
            <a:r>
              <a:rPr lang="en-US" dirty="0" smtClean="0"/>
              <a:t>Use </a:t>
            </a:r>
            <a:r>
              <a:rPr lang="en-US" dirty="0" err="1" smtClean="0">
                <a:solidFill>
                  <a:srgbClr val="FF0000"/>
                </a:solidFill>
              </a:rPr>
              <a:t>Hoeffding’s</a:t>
            </a:r>
            <a:r>
              <a:rPr lang="en-US" dirty="0" smtClean="0">
                <a:solidFill>
                  <a:srgbClr val="FF0000"/>
                </a:solidFill>
              </a:rPr>
              <a:t> inequality</a:t>
            </a:r>
            <a:endParaRPr lang="en-US" dirty="0">
              <a:solidFill>
                <a:srgbClr val="FF0000"/>
              </a:solidFill>
            </a:endParaRPr>
          </a:p>
        </p:txBody>
      </p:sp>
      <p:sp>
        <p:nvSpPr>
          <p:cNvPr id="71" name="TextBox 70"/>
          <p:cNvSpPr txBox="1"/>
          <p:nvPr/>
        </p:nvSpPr>
        <p:spPr>
          <a:xfrm>
            <a:off x="1600200" y="3611880"/>
            <a:ext cx="7467600" cy="369332"/>
          </a:xfrm>
          <a:prstGeom prst="rect">
            <a:avLst/>
          </a:prstGeom>
          <a:solidFill>
            <a:srgbClr val="CCFFFF"/>
          </a:solidFill>
        </p:spPr>
        <p:txBody>
          <a:bodyPr wrap="square" rtlCol="0">
            <a:spAutoFit/>
          </a:bodyPr>
          <a:lstStyle/>
          <a:p>
            <a:r>
              <a:rPr lang="en-US" dirty="0" smtClean="0"/>
              <a:t>Sum of uniform distr. </a:t>
            </a:r>
            <a:r>
              <a:rPr lang="en-US" dirty="0" smtClean="0">
                <a:sym typeface="Wingdings" pitchFamily="2" charset="2"/>
              </a:rPr>
              <a:t></a:t>
            </a:r>
            <a:r>
              <a:rPr lang="en-US" dirty="0" smtClean="0"/>
              <a:t> normal very quickly (Irwin–Hall) – tighter bound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Motivating Applications</a:t>
            </a:r>
            <a:endParaRPr lang="en-US" dirty="0"/>
          </a:p>
        </p:txBody>
      </p:sp>
      <p:sp>
        <p:nvSpPr>
          <p:cNvPr id="4" name="Slide Number Placeholder 3"/>
          <p:cNvSpPr>
            <a:spLocks noGrp="1"/>
          </p:cNvSpPr>
          <p:nvPr>
            <p:ph type="sldNum" sz="quarter" idx="12"/>
          </p:nvPr>
        </p:nvSpPr>
        <p:spPr/>
        <p:txBody>
          <a:bodyPr/>
          <a:lstStyle/>
          <a:p>
            <a:fld id="{32B29A66-CFD5-4F33-88E2-E7F8EEB50249}" type="slidenum">
              <a:rPr lang="en-US" altLang="en-US" smtClean="0"/>
              <a:pPr/>
              <a:t>3</a:t>
            </a:fld>
            <a:endParaRPr lang="en-US" altLang="en-US"/>
          </a:p>
        </p:txBody>
      </p:sp>
      <p:pic>
        <p:nvPicPr>
          <p:cNvPr id="1026" name="Picture 2" descr="C:\UK\myPapers\talks\Holter_monitor.jpg"/>
          <p:cNvPicPr>
            <a:picLocks noChangeAspect="1" noChangeArrowheads="1"/>
          </p:cNvPicPr>
          <p:nvPr/>
        </p:nvPicPr>
        <p:blipFill>
          <a:blip r:embed="rId3"/>
          <a:srcRect/>
          <a:stretch>
            <a:fillRect/>
          </a:stretch>
        </p:blipFill>
        <p:spPr bwMode="auto">
          <a:xfrm>
            <a:off x="3609109" y="1828800"/>
            <a:ext cx="5306291" cy="4377690"/>
          </a:xfrm>
          <a:prstGeom prst="rect">
            <a:avLst/>
          </a:prstGeom>
          <a:noFill/>
        </p:spPr>
      </p:pic>
      <p:sp>
        <p:nvSpPr>
          <p:cNvPr id="5" name="TextBox 4"/>
          <p:cNvSpPr txBox="1"/>
          <p:nvPr/>
        </p:nvSpPr>
        <p:spPr>
          <a:xfrm>
            <a:off x="381000" y="2057400"/>
            <a:ext cx="2971800" cy="523220"/>
          </a:xfrm>
          <a:prstGeom prst="rect">
            <a:avLst/>
          </a:prstGeom>
          <a:noFill/>
        </p:spPr>
        <p:txBody>
          <a:bodyPr wrap="square" rtlCol="0">
            <a:spAutoFit/>
          </a:bodyPr>
          <a:lstStyle/>
          <a:p>
            <a:r>
              <a:rPr lang="en-US" sz="2800" dirty="0" smtClean="0">
                <a:solidFill>
                  <a:srgbClr val="FF0000"/>
                </a:solidFill>
              </a:rPr>
              <a:t>Holter Monitors</a:t>
            </a:r>
            <a:endParaRPr lang="en-US" sz="2800" dirty="0">
              <a:solidFill>
                <a:srgbClr val="FF0000"/>
              </a:solidFill>
            </a:endParaRPr>
          </a:p>
        </p:txBody>
      </p:sp>
      <p:sp>
        <p:nvSpPr>
          <p:cNvPr id="6" name="TextBox 5"/>
          <p:cNvSpPr txBox="1"/>
          <p:nvPr/>
        </p:nvSpPr>
        <p:spPr>
          <a:xfrm>
            <a:off x="381000" y="2895600"/>
            <a:ext cx="2971800" cy="646331"/>
          </a:xfrm>
          <a:prstGeom prst="rect">
            <a:avLst/>
          </a:prstGeom>
          <a:noFill/>
        </p:spPr>
        <p:txBody>
          <a:bodyPr wrap="square" rtlCol="0">
            <a:spAutoFit/>
          </a:bodyPr>
          <a:lstStyle/>
          <a:p>
            <a:r>
              <a:rPr lang="en-US" dirty="0" smtClean="0">
                <a:solidFill>
                  <a:srgbClr val="0000FF"/>
                </a:solidFill>
              </a:rPr>
              <a:t>Sensors</a:t>
            </a:r>
            <a:r>
              <a:rPr lang="en-US" dirty="0" smtClean="0"/>
              <a:t> attached to chest of a heart-disease patient</a:t>
            </a:r>
            <a:endParaRPr lang="en-US" dirty="0"/>
          </a:p>
        </p:txBody>
      </p:sp>
      <p:sp>
        <p:nvSpPr>
          <p:cNvPr id="7" name="TextBox 6"/>
          <p:cNvSpPr txBox="1"/>
          <p:nvPr/>
        </p:nvSpPr>
        <p:spPr>
          <a:xfrm>
            <a:off x="381000" y="3773269"/>
            <a:ext cx="2971800" cy="646331"/>
          </a:xfrm>
          <a:prstGeom prst="rect">
            <a:avLst/>
          </a:prstGeom>
          <a:noFill/>
        </p:spPr>
        <p:txBody>
          <a:bodyPr wrap="square" rtlCol="0">
            <a:spAutoFit/>
          </a:bodyPr>
          <a:lstStyle/>
          <a:p>
            <a:r>
              <a:rPr lang="en-US" dirty="0" smtClean="0">
                <a:solidFill>
                  <a:srgbClr val="0000FF"/>
                </a:solidFill>
              </a:rPr>
              <a:t>Continuously monitor</a:t>
            </a:r>
            <a:r>
              <a:rPr lang="en-US" dirty="0" smtClean="0"/>
              <a:t> the ECG signals</a:t>
            </a:r>
            <a:endParaRPr lang="en-US" dirty="0"/>
          </a:p>
        </p:txBody>
      </p:sp>
      <p:sp>
        <p:nvSpPr>
          <p:cNvPr id="8" name="TextBox 7"/>
          <p:cNvSpPr txBox="1"/>
          <p:nvPr/>
        </p:nvSpPr>
        <p:spPr>
          <a:xfrm>
            <a:off x="381000" y="4800600"/>
            <a:ext cx="2971800" cy="646331"/>
          </a:xfrm>
          <a:prstGeom prst="rect">
            <a:avLst/>
          </a:prstGeom>
          <a:noFill/>
        </p:spPr>
        <p:txBody>
          <a:bodyPr wrap="square" rtlCol="0">
            <a:spAutoFit/>
          </a:bodyPr>
          <a:lstStyle/>
          <a:p>
            <a:r>
              <a:rPr lang="en-US" dirty="0" smtClean="0"/>
              <a:t>Sent to a server through </a:t>
            </a:r>
            <a:r>
              <a:rPr lang="en-US" dirty="0" smtClean="0">
                <a:solidFill>
                  <a:srgbClr val="0000FF"/>
                </a:solidFill>
              </a:rPr>
              <a:t>wireless</a:t>
            </a:r>
            <a:r>
              <a:rPr lang="en-US" dirty="0" smtClean="0"/>
              <a:t> communication</a:t>
            </a:r>
            <a:endParaRPr lang="en-US" dirty="0"/>
          </a:p>
        </p:txBody>
      </p:sp>
    </p:spTree>
    <p:extLst>
      <p:ext uri="{BB962C8B-B14F-4D97-AF65-F5344CB8AC3E}">
        <p14:creationId xmlns:p14="http://schemas.microsoft.com/office/powerpoint/2010/main" val="5202107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Adaptive Filtering Algorithm</a:t>
            </a:r>
            <a:endParaRPr lang="en-US" dirty="0"/>
          </a:p>
        </p:txBody>
      </p:sp>
      <p:sp>
        <p:nvSpPr>
          <p:cNvPr id="3" name="Slide Number Placeholder 2"/>
          <p:cNvSpPr>
            <a:spLocks noGrp="1"/>
          </p:cNvSpPr>
          <p:nvPr>
            <p:ph type="sldNum" sz="quarter" idx="12"/>
          </p:nvPr>
        </p:nvSpPr>
        <p:spPr/>
        <p:txBody>
          <a:bodyPr/>
          <a:lstStyle/>
          <a:p>
            <a:fld id="{06D55AE4-D746-47AC-A306-4D0DD80C516F}" type="slidenum">
              <a:rPr lang="en-US" altLang="en-US" smtClean="0"/>
              <a:pPr/>
              <a:t>30</a:t>
            </a:fld>
            <a:endParaRPr lang="en-US" altLang="en-US"/>
          </a:p>
        </p:txBody>
      </p:sp>
      <p:sp>
        <p:nvSpPr>
          <p:cNvPr id="4" name="Rectangle 3"/>
          <p:cNvSpPr/>
          <p:nvPr/>
        </p:nvSpPr>
        <p:spPr>
          <a:xfrm>
            <a:off x="990600" y="3885406"/>
            <a:ext cx="7086599" cy="2590800"/>
          </a:xfrm>
          <a:prstGeom prst="rect">
            <a:avLst/>
          </a:prstGeom>
          <a:ln>
            <a:solidFill>
              <a:srgbClr val="0000FF"/>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Calibri" pitchFamily="34" charset="0"/>
              <a:cs typeface="Calibri" pitchFamily="34" charset="0"/>
            </a:endParaRPr>
          </a:p>
        </p:txBody>
      </p:sp>
      <p:cxnSp>
        <p:nvCxnSpPr>
          <p:cNvPr id="5" name="Straight Connector 4"/>
          <p:cNvCxnSpPr/>
          <p:nvPr/>
        </p:nvCxnSpPr>
        <p:spPr>
          <a:xfrm>
            <a:off x="990601" y="4342606"/>
            <a:ext cx="7467599" cy="15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90601" y="5026818"/>
            <a:ext cx="7467599" cy="15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990601" y="5714206"/>
            <a:ext cx="7467599" cy="1406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6200000" flipV="1">
            <a:off x="533401" y="3428206"/>
            <a:ext cx="4572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2000" y="3275806"/>
            <a:ext cx="381000" cy="369332"/>
          </a:xfrm>
          <a:prstGeom prst="rect">
            <a:avLst/>
          </a:prstGeom>
          <a:noFill/>
        </p:spPr>
        <p:txBody>
          <a:bodyPr wrap="square" rtlCol="0">
            <a:spAutoFit/>
          </a:bodyPr>
          <a:lstStyle/>
          <a:p>
            <a:r>
              <a:rPr lang="en-US" dirty="0" smtClean="0">
                <a:latin typeface="Calibri" pitchFamily="34" charset="0"/>
                <a:cs typeface="Calibri" pitchFamily="34" charset="0"/>
              </a:rPr>
              <a:t>X</a:t>
            </a:r>
            <a:endParaRPr lang="en-US" dirty="0">
              <a:latin typeface="Calibri" pitchFamily="34" charset="0"/>
              <a:cs typeface="Calibri" pitchFamily="34" charset="0"/>
            </a:endParaRPr>
          </a:p>
        </p:txBody>
      </p:sp>
      <p:sp>
        <p:nvSpPr>
          <p:cNvPr id="10" name="TextBox 9"/>
          <p:cNvSpPr txBox="1"/>
          <p:nvPr/>
        </p:nvSpPr>
        <p:spPr>
          <a:xfrm>
            <a:off x="533401" y="3592274"/>
            <a:ext cx="381000" cy="369332"/>
          </a:xfrm>
          <a:prstGeom prst="rect">
            <a:avLst/>
          </a:prstGeom>
          <a:noFill/>
        </p:spPr>
        <p:txBody>
          <a:bodyPr wrap="square" rtlCol="0">
            <a:spAutoFit/>
          </a:bodyPr>
          <a:lstStyle/>
          <a:p>
            <a:r>
              <a:rPr lang="en-US" dirty="0" smtClean="0">
                <a:latin typeface="Calibri" pitchFamily="34" charset="0"/>
                <a:cs typeface="Calibri" pitchFamily="34" charset="0"/>
              </a:rPr>
              <a:t>p</a:t>
            </a:r>
            <a:endParaRPr lang="en-US" dirty="0">
              <a:latin typeface="Calibri" pitchFamily="34" charset="0"/>
              <a:cs typeface="Calibri" pitchFamily="34" charset="0"/>
            </a:endParaRPr>
          </a:p>
        </p:txBody>
      </p:sp>
      <p:sp>
        <p:nvSpPr>
          <p:cNvPr id="11" name="TextBox 10"/>
          <p:cNvSpPr txBox="1"/>
          <p:nvPr/>
        </p:nvSpPr>
        <p:spPr>
          <a:xfrm>
            <a:off x="609601" y="4506674"/>
            <a:ext cx="381000" cy="369332"/>
          </a:xfrm>
          <a:prstGeom prst="rect">
            <a:avLst/>
          </a:prstGeom>
          <a:noFill/>
        </p:spPr>
        <p:txBody>
          <a:bodyPr wrap="square" rtlCol="0">
            <a:spAutoFit/>
          </a:bodyPr>
          <a:lstStyle/>
          <a:p>
            <a:r>
              <a:rPr lang="en-US" dirty="0" smtClean="0">
                <a:latin typeface="Calibri" pitchFamily="34" charset="0"/>
                <a:cs typeface="Calibri" pitchFamily="34" charset="0"/>
              </a:rPr>
              <a:t>3</a:t>
            </a:r>
            <a:endParaRPr lang="en-US" dirty="0">
              <a:latin typeface="Calibri" pitchFamily="34" charset="0"/>
              <a:cs typeface="Calibri" pitchFamily="34" charset="0"/>
            </a:endParaRPr>
          </a:p>
        </p:txBody>
      </p:sp>
      <p:sp>
        <p:nvSpPr>
          <p:cNvPr id="12" name="TextBox 11"/>
          <p:cNvSpPr txBox="1"/>
          <p:nvPr/>
        </p:nvSpPr>
        <p:spPr>
          <a:xfrm>
            <a:off x="609601" y="5954474"/>
            <a:ext cx="381000" cy="369332"/>
          </a:xfrm>
          <a:prstGeom prst="rect">
            <a:avLst/>
          </a:prstGeom>
          <a:noFill/>
        </p:spPr>
        <p:txBody>
          <a:bodyPr wrap="square" rtlCol="0">
            <a:spAutoFit/>
          </a:bodyPr>
          <a:lstStyle/>
          <a:p>
            <a:r>
              <a:rPr lang="en-US" dirty="0" smtClean="0">
                <a:latin typeface="Calibri" pitchFamily="34" charset="0"/>
                <a:cs typeface="Calibri" pitchFamily="34" charset="0"/>
              </a:rPr>
              <a:t>3</a:t>
            </a:r>
            <a:endParaRPr lang="en-US" dirty="0">
              <a:latin typeface="Calibri" pitchFamily="34" charset="0"/>
              <a:cs typeface="Calibri" pitchFamily="34" charset="0"/>
            </a:endParaRPr>
          </a:p>
        </p:txBody>
      </p:sp>
      <p:sp>
        <p:nvSpPr>
          <p:cNvPr id="13" name="TextBox 12"/>
          <p:cNvSpPr txBox="1"/>
          <p:nvPr/>
        </p:nvSpPr>
        <p:spPr>
          <a:xfrm>
            <a:off x="609601" y="5268674"/>
            <a:ext cx="381000" cy="369332"/>
          </a:xfrm>
          <a:prstGeom prst="rect">
            <a:avLst/>
          </a:prstGeom>
          <a:noFill/>
        </p:spPr>
        <p:txBody>
          <a:bodyPr wrap="square" rtlCol="0">
            <a:spAutoFit/>
          </a:bodyPr>
          <a:lstStyle/>
          <a:p>
            <a:r>
              <a:rPr lang="en-US" dirty="0" smtClean="0">
                <a:latin typeface="Calibri" pitchFamily="34" charset="0"/>
                <a:cs typeface="Calibri" pitchFamily="34" charset="0"/>
              </a:rPr>
              <a:t>0</a:t>
            </a:r>
            <a:endParaRPr lang="en-US" dirty="0">
              <a:latin typeface="Calibri" pitchFamily="34" charset="0"/>
              <a:cs typeface="Calibri" pitchFamily="34" charset="0"/>
            </a:endParaRPr>
          </a:p>
        </p:txBody>
      </p:sp>
      <p:cxnSp>
        <p:nvCxnSpPr>
          <p:cNvPr id="14" name="Straight Connector 13"/>
          <p:cNvCxnSpPr/>
          <p:nvPr/>
        </p:nvCxnSpPr>
        <p:spPr>
          <a:xfrm rot="5400000">
            <a:off x="304801" y="5180806"/>
            <a:ext cx="25908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rot="5400000">
            <a:off x="1051939" y="5180012"/>
            <a:ext cx="25908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6" name="Straight Connector 15"/>
          <p:cNvCxnSpPr/>
          <p:nvPr/>
        </p:nvCxnSpPr>
        <p:spPr>
          <a:xfrm rot="5400000">
            <a:off x="1828006" y="5180012"/>
            <a:ext cx="25908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a:xfrm>
            <a:off x="976533" y="3947538"/>
            <a:ext cx="699867" cy="369332"/>
          </a:xfrm>
          <a:prstGeom prst="rect">
            <a:avLst/>
          </a:prstGeom>
          <a:noFill/>
        </p:spPr>
        <p:txBody>
          <a:bodyPr wrap="square" rtlCol="0">
            <a:spAutoFit/>
          </a:bodyPr>
          <a:lstStyle/>
          <a:p>
            <a:r>
              <a:rPr lang="en-US" dirty="0" smtClean="0">
                <a:latin typeface="Calibri" pitchFamily="34" charset="0"/>
                <a:cs typeface="Calibri" pitchFamily="34" charset="0"/>
              </a:rPr>
              <a:t>(0, 1)</a:t>
            </a:r>
            <a:endParaRPr lang="en-US" dirty="0">
              <a:latin typeface="Calibri" pitchFamily="34" charset="0"/>
              <a:cs typeface="Calibri" pitchFamily="34" charset="0"/>
            </a:endParaRPr>
          </a:p>
        </p:txBody>
      </p:sp>
      <p:sp>
        <p:nvSpPr>
          <p:cNvPr id="18" name="TextBox 17"/>
          <p:cNvSpPr txBox="1"/>
          <p:nvPr/>
        </p:nvSpPr>
        <p:spPr>
          <a:xfrm>
            <a:off x="1752601" y="3504406"/>
            <a:ext cx="533400" cy="369332"/>
          </a:xfrm>
          <a:prstGeom prst="rect">
            <a:avLst/>
          </a:prstGeom>
          <a:noFill/>
        </p:spPr>
        <p:txBody>
          <a:bodyPr wrap="square" rtlCol="0">
            <a:spAutoFit/>
          </a:bodyPr>
          <a:lstStyle/>
          <a:p>
            <a:r>
              <a:rPr lang="en-US" dirty="0" smtClean="0">
                <a:latin typeface="Calibri" pitchFamily="34" charset="0"/>
                <a:cs typeface="Calibri" pitchFamily="34" charset="0"/>
              </a:rPr>
              <a:t>2|3</a:t>
            </a:r>
            <a:endParaRPr lang="en-US" dirty="0">
              <a:latin typeface="Calibri" pitchFamily="34" charset="0"/>
              <a:cs typeface="Calibri" pitchFamily="34" charset="0"/>
            </a:endParaRPr>
          </a:p>
        </p:txBody>
      </p:sp>
      <p:cxnSp>
        <p:nvCxnSpPr>
          <p:cNvPr id="19" name="Straight Connector 18"/>
          <p:cNvCxnSpPr/>
          <p:nvPr/>
        </p:nvCxnSpPr>
        <p:spPr>
          <a:xfrm rot="5400000">
            <a:off x="2624002" y="5180012"/>
            <a:ext cx="25908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0" name="Straight Connector 19"/>
          <p:cNvCxnSpPr/>
          <p:nvPr/>
        </p:nvCxnSpPr>
        <p:spPr>
          <a:xfrm rot="5400000">
            <a:off x="3428207" y="5180012"/>
            <a:ext cx="25908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Straight Connector 20"/>
          <p:cNvCxnSpPr/>
          <p:nvPr/>
        </p:nvCxnSpPr>
        <p:spPr>
          <a:xfrm rot="5400000">
            <a:off x="4266407" y="5180012"/>
            <a:ext cx="25908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p:cNvCxnSpPr/>
          <p:nvPr/>
        </p:nvCxnSpPr>
        <p:spPr>
          <a:xfrm rot="5400000">
            <a:off x="5104607" y="5180012"/>
            <a:ext cx="25908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p:cNvCxnSpPr/>
          <p:nvPr/>
        </p:nvCxnSpPr>
        <p:spPr>
          <a:xfrm rot="5400000">
            <a:off x="5942807" y="5180012"/>
            <a:ext cx="25908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4" name="Straight Connector 23"/>
          <p:cNvCxnSpPr/>
          <p:nvPr/>
        </p:nvCxnSpPr>
        <p:spPr>
          <a:xfrm>
            <a:off x="8077200" y="3885406"/>
            <a:ext cx="381000"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077200" y="6474618"/>
            <a:ext cx="381000"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514600" y="3504406"/>
            <a:ext cx="533400" cy="369332"/>
          </a:xfrm>
          <a:prstGeom prst="rect">
            <a:avLst/>
          </a:prstGeom>
          <a:noFill/>
        </p:spPr>
        <p:txBody>
          <a:bodyPr wrap="square" rtlCol="0">
            <a:spAutoFit/>
          </a:bodyPr>
          <a:lstStyle/>
          <a:p>
            <a:r>
              <a:rPr lang="en-US" dirty="0" smtClean="0">
                <a:latin typeface="Calibri" pitchFamily="34" charset="0"/>
                <a:cs typeface="Calibri" pitchFamily="34" charset="0"/>
              </a:rPr>
              <a:t>2|3</a:t>
            </a:r>
            <a:endParaRPr lang="en-US" dirty="0">
              <a:latin typeface="Calibri" pitchFamily="34" charset="0"/>
              <a:cs typeface="Calibri" pitchFamily="34" charset="0"/>
            </a:endParaRPr>
          </a:p>
        </p:txBody>
      </p:sp>
      <p:sp>
        <p:nvSpPr>
          <p:cNvPr id="27" name="TextBox 26"/>
          <p:cNvSpPr txBox="1"/>
          <p:nvPr/>
        </p:nvSpPr>
        <p:spPr>
          <a:xfrm>
            <a:off x="7405468" y="3504406"/>
            <a:ext cx="533400" cy="369332"/>
          </a:xfrm>
          <a:prstGeom prst="rect">
            <a:avLst/>
          </a:prstGeom>
          <a:noFill/>
        </p:spPr>
        <p:txBody>
          <a:bodyPr wrap="square" rtlCol="0">
            <a:spAutoFit/>
          </a:bodyPr>
          <a:lstStyle/>
          <a:p>
            <a:r>
              <a:rPr lang="en-US" dirty="0" smtClean="0">
                <a:latin typeface="Calibri" pitchFamily="34" charset="0"/>
                <a:cs typeface="Calibri" pitchFamily="34" charset="0"/>
              </a:rPr>
              <a:t>2|3</a:t>
            </a:r>
            <a:endParaRPr lang="en-US" dirty="0">
              <a:latin typeface="Calibri" pitchFamily="34" charset="0"/>
              <a:cs typeface="Calibri" pitchFamily="34" charset="0"/>
            </a:endParaRPr>
          </a:p>
        </p:txBody>
      </p:sp>
      <p:sp>
        <p:nvSpPr>
          <p:cNvPr id="28" name="TextBox 27"/>
          <p:cNvSpPr txBox="1"/>
          <p:nvPr/>
        </p:nvSpPr>
        <p:spPr>
          <a:xfrm>
            <a:off x="3276600" y="3504406"/>
            <a:ext cx="533400" cy="369332"/>
          </a:xfrm>
          <a:prstGeom prst="rect">
            <a:avLst/>
          </a:prstGeom>
          <a:noFill/>
        </p:spPr>
        <p:txBody>
          <a:bodyPr wrap="square" rtlCol="0">
            <a:spAutoFit/>
          </a:bodyPr>
          <a:lstStyle/>
          <a:p>
            <a:r>
              <a:rPr lang="en-US" dirty="0" smtClean="0">
                <a:latin typeface="Calibri" pitchFamily="34" charset="0"/>
                <a:cs typeface="Calibri" pitchFamily="34" charset="0"/>
              </a:rPr>
              <a:t>0|1</a:t>
            </a:r>
            <a:endParaRPr lang="en-US" dirty="0">
              <a:latin typeface="Calibri" pitchFamily="34" charset="0"/>
              <a:cs typeface="Calibri" pitchFamily="34" charset="0"/>
            </a:endParaRPr>
          </a:p>
        </p:txBody>
      </p:sp>
      <p:sp>
        <p:nvSpPr>
          <p:cNvPr id="29" name="TextBox 28"/>
          <p:cNvSpPr txBox="1"/>
          <p:nvPr/>
        </p:nvSpPr>
        <p:spPr>
          <a:xfrm>
            <a:off x="4191000" y="3504406"/>
            <a:ext cx="533400" cy="369332"/>
          </a:xfrm>
          <a:prstGeom prst="rect">
            <a:avLst/>
          </a:prstGeom>
          <a:noFill/>
        </p:spPr>
        <p:txBody>
          <a:bodyPr wrap="square" rtlCol="0">
            <a:spAutoFit/>
          </a:bodyPr>
          <a:lstStyle/>
          <a:p>
            <a:r>
              <a:rPr lang="en-US" dirty="0" smtClean="0">
                <a:latin typeface="Calibri" pitchFamily="34" charset="0"/>
                <a:cs typeface="Calibri" pitchFamily="34" charset="0"/>
              </a:rPr>
              <a:t>3</a:t>
            </a:r>
            <a:endParaRPr lang="en-US" dirty="0">
              <a:latin typeface="Calibri" pitchFamily="34" charset="0"/>
              <a:cs typeface="Calibri" pitchFamily="34" charset="0"/>
            </a:endParaRPr>
          </a:p>
        </p:txBody>
      </p:sp>
      <p:sp>
        <p:nvSpPr>
          <p:cNvPr id="30" name="TextBox 29"/>
          <p:cNvSpPr txBox="1"/>
          <p:nvPr/>
        </p:nvSpPr>
        <p:spPr>
          <a:xfrm>
            <a:off x="4981136" y="3504406"/>
            <a:ext cx="533400" cy="369332"/>
          </a:xfrm>
          <a:prstGeom prst="rect">
            <a:avLst/>
          </a:prstGeom>
          <a:noFill/>
        </p:spPr>
        <p:txBody>
          <a:bodyPr wrap="square" rtlCol="0">
            <a:spAutoFit/>
          </a:bodyPr>
          <a:lstStyle/>
          <a:p>
            <a:r>
              <a:rPr lang="en-US" dirty="0" smtClean="0">
                <a:latin typeface="Calibri" pitchFamily="34" charset="0"/>
                <a:cs typeface="Calibri" pitchFamily="34" charset="0"/>
              </a:rPr>
              <a:t>0</a:t>
            </a:r>
            <a:endParaRPr lang="en-US" dirty="0">
              <a:latin typeface="Calibri" pitchFamily="34" charset="0"/>
              <a:cs typeface="Calibri" pitchFamily="34" charset="0"/>
            </a:endParaRPr>
          </a:p>
        </p:txBody>
      </p:sp>
      <p:sp>
        <p:nvSpPr>
          <p:cNvPr id="31" name="TextBox 30"/>
          <p:cNvSpPr txBox="1"/>
          <p:nvPr/>
        </p:nvSpPr>
        <p:spPr>
          <a:xfrm>
            <a:off x="6691532" y="3504406"/>
            <a:ext cx="533400" cy="369332"/>
          </a:xfrm>
          <a:prstGeom prst="rect">
            <a:avLst/>
          </a:prstGeom>
          <a:noFill/>
        </p:spPr>
        <p:txBody>
          <a:bodyPr wrap="square" rtlCol="0">
            <a:spAutoFit/>
          </a:bodyPr>
          <a:lstStyle/>
          <a:p>
            <a:r>
              <a:rPr lang="en-US" dirty="0" smtClean="0">
                <a:latin typeface="Calibri" pitchFamily="34" charset="0"/>
                <a:cs typeface="Calibri" pitchFamily="34" charset="0"/>
              </a:rPr>
              <a:t>0</a:t>
            </a:r>
            <a:endParaRPr lang="en-US" dirty="0">
              <a:latin typeface="Calibri" pitchFamily="34" charset="0"/>
              <a:cs typeface="Calibri" pitchFamily="34" charset="0"/>
            </a:endParaRPr>
          </a:p>
        </p:txBody>
      </p:sp>
      <p:sp>
        <p:nvSpPr>
          <p:cNvPr id="32" name="TextBox 31"/>
          <p:cNvSpPr txBox="1"/>
          <p:nvPr/>
        </p:nvSpPr>
        <p:spPr>
          <a:xfrm>
            <a:off x="5729068" y="3504406"/>
            <a:ext cx="533400" cy="369332"/>
          </a:xfrm>
          <a:prstGeom prst="rect">
            <a:avLst/>
          </a:prstGeom>
          <a:noFill/>
        </p:spPr>
        <p:txBody>
          <a:bodyPr wrap="square" rtlCol="0">
            <a:spAutoFit/>
          </a:bodyPr>
          <a:lstStyle/>
          <a:p>
            <a:r>
              <a:rPr lang="en-US" dirty="0" smtClean="0">
                <a:latin typeface="Calibri" pitchFamily="34" charset="0"/>
                <a:cs typeface="Calibri" pitchFamily="34" charset="0"/>
              </a:rPr>
              <a:t>0|1</a:t>
            </a:r>
            <a:endParaRPr lang="en-US" dirty="0">
              <a:latin typeface="Calibri" pitchFamily="34" charset="0"/>
              <a:cs typeface="Calibri" pitchFamily="34" charset="0"/>
            </a:endParaRPr>
          </a:p>
        </p:txBody>
      </p:sp>
      <p:cxnSp>
        <p:nvCxnSpPr>
          <p:cNvPr id="33" name="Straight Arrow Connector 32"/>
          <p:cNvCxnSpPr/>
          <p:nvPr/>
        </p:nvCxnSpPr>
        <p:spPr>
          <a:xfrm>
            <a:off x="1905000" y="3428206"/>
            <a:ext cx="5791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1662333" y="3947538"/>
            <a:ext cx="699867" cy="369332"/>
          </a:xfrm>
          <a:prstGeom prst="rect">
            <a:avLst/>
          </a:prstGeom>
          <a:noFill/>
        </p:spPr>
        <p:txBody>
          <a:bodyPr wrap="square" rtlCol="0">
            <a:spAutoFit/>
          </a:bodyPr>
          <a:lstStyle/>
          <a:p>
            <a:r>
              <a:rPr lang="en-US" dirty="0" smtClean="0">
                <a:latin typeface="Calibri" pitchFamily="34" charset="0"/>
                <a:cs typeface="Calibri" pitchFamily="34" charset="0"/>
              </a:rPr>
              <a:t>(0, 1)</a:t>
            </a:r>
            <a:endParaRPr lang="en-US" dirty="0">
              <a:latin typeface="Calibri" pitchFamily="34" charset="0"/>
              <a:cs typeface="Calibri" pitchFamily="34" charset="0"/>
            </a:endParaRPr>
          </a:p>
        </p:txBody>
      </p:sp>
      <p:sp>
        <p:nvSpPr>
          <p:cNvPr id="35" name="TextBox 34"/>
          <p:cNvSpPr txBox="1"/>
          <p:nvPr/>
        </p:nvSpPr>
        <p:spPr>
          <a:xfrm>
            <a:off x="2424333" y="3947538"/>
            <a:ext cx="699867" cy="369332"/>
          </a:xfrm>
          <a:prstGeom prst="rect">
            <a:avLst/>
          </a:prstGeom>
          <a:noFill/>
        </p:spPr>
        <p:txBody>
          <a:bodyPr wrap="square" rtlCol="0">
            <a:spAutoFit/>
          </a:bodyPr>
          <a:lstStyle/>
          <a:p>
            <a:r>
              <a:rPr lang="en-US" dirty="0" smtClean="0">
                <a:latin typeface="Calibri" pitchFamily="34" charset="0"/>
                <a:cs typeface="Calibri" pitchFamily="34" charset="0"/>
              </a:rPr>
              <a:t>(0, 1)</a:t>
            </a:r>
            <a:endParaRPr lang="en-US" dirty="0">
              <a:latin typeface="Calibri" pitchFamily="34" charset="0"/>
              <a:cs typeface="Calibri" pitchFamily="34" charset="0"/>
            </a:endParaRPr>
          </a:p>
        </p:txBody>
      </p:sp>
      <p:sp>
        <p:nvSpPr>
          <p:cNvPr id="36" name="TextBox 35"/>
          <p:cNvSpPr txBox="1"/>
          <p:nvPr/>
        </p:nvSpPr>
        <p:spPr>
          <a:xfrm>
            <a:off x="3248465" y="3947538"/>
            <a:ext cx="699867" cy="369332"/>
          </a:xfrm>
          <a:prstGeom prst="rect">
            <a:avLst/>
          </a:prstGeom>
          <a:noFill/>
        </p:spPr>
        <p:txBody>
          <a:bodyPr wrap="square" rtlCol="0">
            <a:spAutoFit/>
          </a:bodyPr>
          <a:lstStyle/>
          <a:p>
            <a:r>
              <a:rPr lang="en-US" dirty="0" smtClean="0">
                <a:latin typeface="Calibri" pitchFamily="34" charset="0"/>
                <a:cs typeface="Calibri" pitchFamily="34" charset="0"/>
              </a:rPr>
              <a:t>(0, 1)</a:t>
            </a:r>
            <a:endParaRPr lang="en-US" dirty="0">
              <a:latin typeface="Calibri" pitchFamily="34" charset="0"/>
              <a:cs typeface="Calibri" pitchFamily="34" charset="0"/>
            </a:endParaRPr>
          </a:p>
        </p:txBody>
      </p:sp>
      <p:sp>
        <p:nvSpPr>
          <p:cNvPr id="37" name="TextBox 36"/>
          <p:cNvSpPr txBox="1"/>
          <p:nvPr/>
        </p:nvSpPr>
        <p:spPr>
          <a:xfrm>
            <a:off x="3996397" y="3947538"/>
            <a:ext cx="699867" cy="369332"/>
          </a:xfrm>
          <a:prstGeom prst="rect">
            <a:avLst/>
          </a:prstGeom>
          <a:noFill/>
        </p:spPr>
        <p:txBody>
          <a:bodyPr wrap="square" rtlCol="0">
            <a:spAutoFit/>
          </a:bodyPr>
          <a:lstStyle/>
          <a:p>
            <a:r>
              <a:rPr lang="en-US" dirty="0" smtClean="0">
                <a:latin typeface="Calibri" pitchFamily="34" charset="0"/>
                <a:cs typeface="Calibri" pitchFamily="34" charset="0"/>
              </a:rPr>
              <a:t>(0, 1)</a:t>
            </a:r>
            <a:endParaRPr lang="en-US" dirty="0">
              <a:latin typeface="Calibri" pitchFamily="34" charset="0"/>
              <a:cs typeface="Calibri" pitchFamily="34" charset="0"/>
            </a:endParaRPr>
          </a:p>
        </p:txBody>
      </p:sp>
      <p:sp>
        <p:nvSpPr>
          <p:cNvPr id="38" name="TextBox 37"/>
          <p:cNvSpPr txBox="1"/>
          <p:nvPr/>
        </p:nvSpPr>
        <p:spPr>
          <a:xfrm>
            <a:off x="4800600" y="3961606"/>
            <a:ext cx="699867" cy="369332"/>
          </a:xfrm>
          <a:prstGeom prst="rect">
            <a:avLst/>
          </a:prstGeom>
          <a:noFill/>
        </p:spPr>
        <p:txBody>
          <a:bodyPr wrap="square" rtlCol="0">
            <a:spAutoFit/>
          </a:bodyPr>
          <a:lstStyle/>
          <a:p>
            <a:r>
              <a:rPr lang="en-US" dirty="0" smtClean="0">
                <a:latin typeface="Calibri" pitchFamily="34" charset="0"/>
                <a:cs typeface="Calibri" pitchFamily="34" charset="0"/>
              </a:rPr>
              <a:t>(0, 1)</a:t>
            </a:r>
            <a:endParaRPr lang="en-US" dirty="0">
              <a:latin typeface="Calibri" pitchFamily="34" charset="0"/>
              <a:cs typeface="Calibri" pitchFamily="34" charset="0"/>
            </a:endParaRPr>
          </a:p>
        </p:txBody>
      </p:sp>
      <p:sp>
        <p:nvSpPr>
          <p:cNvPr id="39" name="TextBox 38"/>
          <p:cNvSpPr txBox="1"/>
          <p:nvPr/>
        </p:nvSpPr>
        <p:spPr>
          <a:xfrm>
            <a:off x="5638801" y="3947538"/>
            <a:ext cx="699867" cy="369332"/>
          </a:xfrm>
          <a:prstGeom prst="rect">
            <a:avLst/>
          </a:prstGeom>
          <a:noFill/>
        </p:spPr>
        <p:txBody>
          <a:bodyPr wrap="square" rtlCol="0">
            <a:spAutoFit/>
          </a:bodyPr>
          <a:lstStyle/>
          <a:p>
            <a:r>
              <a:rPr lang="en-US" dirty="0" smtClean="0">
                <a:latin typeface="Calibri" pitchFamily="34" charset="0"/>
                <a:cs typeface="Calibri" pitchFamily="34" charset="0"/>
              </a:rPr>
              <a:t>(0, 1)</a:t>
            </a:r>
            <a:endParaRPr lang="en-US" dirty="0">
              <a:latin typeface="Calibri" pitchFamily="34" charset="0"/>
              <a:cs typeface="Calibri" pitchFamily="34" charset="0"/>
            </a:endParaRPr>
          </a:p>
        </p:txBody>
      </p:sp>
      <p:sp>
        <p:nvSpPr>
          <p:cNvPr id="40" name="TextBox 39"/>
          <p:cNvSpPr txBox="1"/>
          <p:nvPr/>
        </p:nvSpPr>
        <p:spPr>
          <a:xfrm>
            <a:off x="6462933" y="3947538"/>
            <a:ext cx="699867" cy="369332"/>
          </a:xfrm>
          <a:prstGeom prst="rect">
            <a:avLst/>
          </a:prstGeom>
          <a:noFill/>
        </p:spPr>
        <p:txBody>
          <a:bodyPr wrap="square" rtlCol="0">
            <a:spAutoFit/>
          </a:bodyPr>
          <a:lstStyle/>
          <a:p>
            <a:r>
              <a:rPr lang="en-US" dirty="0" smtClean="0">
                <a:latin typeface="Calibri" pitchFamily="34" charset="0"/>
                <a:cs typeface="Calibri" pitchFamily="34" charset="0"/>
              </a:rPr>
              <a:t>(0, 1)</a:t>
            </a:r>
            <a:endParaRPr lang="en-US" dirty="0">
              <a:latin typeface="Calibri" pitchFamily="34" charset="0"/>
              <a:cs typeface="Calibri" pitchFamily="34" charset="0"/>
            </a:endParaRPr>
          </a:p>
        </p:txBody>
      </p:sp>
      <p:sp>
        <p:nvSpPr>
          <p:cNvPr id="41" name="TextBox 40"/>
          <p:cNvSpPr txBox="1"/>
          <p:nvPr/>
        </p:nvSpPr>
        <p:spPr>
          <a:xfrm>
            <a:off x="7315200" y="3947538"/>
            <a:ext cx="699867" cy="369332"/>
          </a:xfrm>
          <a:prstGeom prst="rect">
            <a:avLst/>
          </a:prstGeom>
          <a:noFill/>
        </p:spPr>
        <p:txBody>
          <a:bodyPr wrap="square" rtlCol="0">
            <a:spAutoFit/>
          </a:bodyPr>
          <a:lstStyle/>
          <a:p>
            <a:r>
              <a:rPr lang="en-US" dirty="0" smtClean="0">
                <a:latin typeface="Calibri" pitchFamily="34" charset="0"/>
                <a:cs typeface="Calibri" pitchFamily="34" charset="0"/>
              </a:rPr>
              <a:t>(0, 1)</a:t>
            </a:r>
            <a:endParaRPr lang="en-US" dirty="0">
              <a:latin typeface="Calibri" pitchFamily="34" charset="0"/>
              <a:cs typeface="Calibri" pitchFamily="34" charset="0"/>
            </a:endParaRPr>
          </a:p>
        </p:txBody>
      </p:sp>
      <p:sp>
        <p:nvSpPr>
          <p:cNvPr id="42" name="TextBox 41"/>
          <p:cNvSpPr txBox="1"/>
          <p:nvPr/>
        </p:nvSpPr>
        <p:spPr>
          <a:xfrm>
            <a:off x="1552136" y="4495006"/>
            <a:ext cx="886264" cy="369332"/>
          </a:xfrm>
          <a:prstGeom prst="rect">
            <a:avLst/>
          </a:prstGeom>
          <a:noFill/>
        </p:spPr>
        <p:txBody>
          <a:bodyPr wrap="square" rtlCol="0">
            <a:spAutoFit/>
          </a:bodyPr>
          <a:lstStyle/>
          <a:p>
            <a:r>
              <a:rPr lang="en-US" dirty="0" smtClean="0">
                <a:latin typeface="Calibri" pitchFamily="34" charset="0"/>
                <a:cs typeface="Calibri" pitchFamily="34" charset="0"/>
              </a:rPr>
              <a:t>(1, 1/2)</a:t>
            </a:r>
            <a:endParaRPr lang="en-US" dirty="0">
              <a:latin typeface="Calibri" pitchFamily="34" charset="0"/>
              <a:cs typeface="Calibri" pitchFamily="34" charset="0"/>
            </a:endParaRPr>
          </a:p>
        </p:txBody>
      </p:sp>
      <p:sp>
        <p:nvSpPr>
          <p:cNvPr id="43" name="TextBox 42"/>
          <p:cNvSpPr txBox="1"/>
          <p:nvPr/>
        </p:nvSpPr>
        <p:spPr>
          <a:xfrm>
            <a:off x="7219072" y="4495006"/>
            <a:ext cx="886264" cy="369332"/>
          </a:xfrm>
          <a:prstGeom prst="rect">
            <a:avLst/>
          </a:prstGeom>
          <a:noFill/>
        </p:spPr>
        <p:txBody>
          <a:bodyPr wrap="square" rtlCol="0">
            <a:spAutoFit/>
          </a:bodyPr>
          <a:lstStyle/>
          <a:p>
            <a:r>
              <a:rPr lang="en-US" dirty="0" smtClean="0">
                <a:latin typeface="Calibri" pitchFamily="34" charset="0"/>
                <a:cs typeface="Calibri" pitchFamily="34" charset="0"/>
              </a:rPr>
              <a:t>(1, 1/2)</a:t>
            </a:r>
            <a:endParaRPr lang="en-US" dirty="0">
              <a:latin typeface="Calibri" pitchFamily="34" charset="0"/>
              <a:cs typeface="Calibri" pitchFamily="34" charset="0"/>
            </a:endParaRPr>
          </a:p>
        </p:txBody>
      </p:sp>
      <p:sp>
        <p:nvSpPr>
          <p:cNvPr id="44" name="TextBox 43"/>
          <p:cNvSpPr txBox="1"/>
          <p:nvPr/>
        </p:nvSpPr>
        <p:spPr>
          <a:xfrm>
            <a:off x="2334064" y="4342606"/>
            <a:ext cx="886264" cy="369332"/>
          </a:xfrm>
          <a:prstGeom prst="rect">
            <a:avLst/>
          </a:prstGeom>
          <a:noFill/>
        </p:spPr>
        <p:txBody>
          <a:bodyPr wrap="square" rtlCol="0">
            <a:spAutoFit/>
          </a:bodyPr>
          <a:lstStyle/>
          <a:p>
            <a:r>
              <a:rPr lang="en-US" dirty="0" smtClean="0">
                <a:latin typeface="Calibri" pitchFamily="34" charset="0"/>
                <a:cs typeface="Calibri" pitchFamily="34" charset="0"/>
              </a:rPr>
              <a:t>(1, 1/2)</a:t>
            </a:r>
            <a:endParaRPr lang="en-US" dirty="0">
              <a:latin typeface="Calibri" pitchFamily="34" charset="0"/>
              <a:cs typeface="Calibri" pitchFamily="34" charset="0"/>
            </a:endParaRPr>
          </a:p>
        </p:txBody>
      </p:sp>
      <p:sp>
        <p:nvSpPr>
          <p:cNvPr id="45" name="TextBox 44"/>
          <p:cNvSpPr txBox="1"/>
          <p:nvPr/>
        </p:nvSpPr>
        <p:spPr>
          <a:xfrm>
            <a:off x="2328204" y="4647406"/>
            <a:ext cx="886264" cy="369332"/>
          </a:xfrm>
          <a:prstGeom prst="rect">
            <a:avLst/>
          </a:prstGeom>
          <a:noFill/>
        </p:spPr>
        <p:txBody>
          <a:bodyPr wrap="square" rtlCol="0">
            <a:spAutoFit/>
          </a:bodyPr>
          <a:lstStyle/>
          <a:p>
            <a:r>
              <a:rPr lang="en-US" dirty="0" smtClean="0">
                <a:latin typeface="Calibri" pitchFamily="34" charset="0"/>
                <a:cs typeface="Calibri" pitchFamily="34" charset="0"/>
              </a:rPr>
              <a:t>(2, 1/4)</a:t>
            </a:r>
            <a:endParaRPr lang="en-US" dirty="0">
              <a:latin typeface="Calibri" pitchFamily="34" charset="0"/>
              <a:cs typeface="Calibri" pitchFamily="34" charset="0"/>
            </a:endParaRPr>
          </a:p>
        </p:txBody>
      </p:sp>
      <p:sp>
        <p:nvSpPr>
          <p:cNvPr id="46" name="TextBox 45"/>
          <p:cNvSpPr txBox="1"/>
          <p:nvPr/>
        </p:nvSpPr>
        <p:spPr>
          <a:xfrm>
            <a:off x="3104272" y="4342606"/>
            <a:ext cx="886264" cy="369332"/>
          </a:xfrm>
          <a:prstGeom prst="rect">
            <a:avLst/>
          </a:prstGeom>
          <a:noFill/>
        </p:spPr>
        <p:txBody>
          <a:bodyPr wrap="square" rtlCol="0">
            <a:spAutoFit/>
          </a:bodyPr>
          <a:lstStyle/>
          <a:p>
            <a:r>
              <a:rPr lang="en-US" dirty="0" smtClean="0">
                <a:latin typeface="Calibri" pitchFamily="34" charset="0"/>
                <a:cs typeface="Calibri" pitchFamily="34" charset="0"/>
              </a:rPr>
              <a:t>(2, 1/2)</a:t>
            </a:r>
            <a:endParaRPr lang="en-US" dirty="0">
              <a:latin typeface="Calibri" pitchFamily="34" charset="0"/>
              <a:cs typeface="Calibri" pitchFamily="34" charset="0"/>
            </a:endParaRPr>
          </a:p>
        </p:txBody>
      </p:sp>
      <p:sp>
        <p:nvSpPr>
          <p:cNvPr id="47" name="TextBox 46"/>
          <p:cNvSpPr txBox="1"/>
          <p:nvPr/>
        </p:nvSpPr>
        <p:spPr>
          <a:xfrm>
            <a:off x="3098412" y="4647406"/>
            <a:ext cx="886264" cy="369332"/>
          </a:xfrm>
          <a:prstGeom prst="rect">
            <a:avLst/>
          </a:prstGeom>
          <a:noFill/>
        </p:spPr>
        <p:txBody>
          <a:bodyPr wrap="square" rtlCol="0">
            <a:spAutoFit/>
          </a:bodyPr>
          <a:lstStyle/>
          <a:p>
            <a:r>
              <a:rPr lang="en-US" dirty="0" smtClean="0">
                <a:latin typeface="Calibri" pitchFamily="34" charset="0"/>
                <a:cs typeface="Calibri" pitchFamily="34" charset="0"/>
              </a:rPr>
              <a:t>(3, 1/4)</a:t>
            </a:r>
            <a:endParaRPr lang="en-US" dirty="0">
              <a:latin typeface="Calibri" pitchFamily="34" charset="0"/>
              <a:cs typeface="Calibri" pitchFamily="34" charset="0"/>
            </a:endParaRPr>
          </a:p>
        </p:txBody>
      </p:sp>
      <p:sp>
        <p:nvSpPr>
          <p:cNvPr id="48" name="TextBox 47"/>
          <p:cNvSpPr txBox="1"/>
          <p:nvPr/>
        </p:nvSpPr>
        <p:spPr>
          <a:xfrm>
            <a:off x="3090204" y="5054142"/>
            <a:ext cx="886264" cy="369332"/>
          </a:xfrm>
          <a:prstGeom prst="rect">
            <a:avLst/>
          </a:prstGeom>
          <a:noFill/>
        </p:spPr>
        <p:txBody>
          <a:bodyPr wrap="square" rtlCol="0">
            <a:spAutoFit/>
          </a:bodyPr>
          <a:lstStyle/>
          <a:p>
            <a:r>
              <a:rPr lang="en-US" dirty="0" smtClean="0">
                <a:latin typeface="Calibri" pitchFamily="34" charset="0"/>
                <a:cs typeface="Calibri" pitchFamily="34" charset="0"/>
              </a:rPr>
              <a:t>(2, 1/4)</a:t>
            </a:r>
            <a:endParaRPr lang="en-US" dirty="0">
              <a:latin typeface="Calibri" pitchFamily="34" charset="0"/>
              <a:cs typeface="Calibri" pitchFamily="34" charset="0"/>
            </a:endParaRPr>
          </a:p>
        </p:txBody>
      </p:sp>
      <p:sp>
        <p:nvSpPr>
          <p:cNvPr id="49" name="TextBox 48"/>
          <p:cNvSpPr txBox="1"/>
          <p:nvPr/>
        </p:nvSpPr>
        <p:spPr>
          <a:xfrm>
            <a:off x="3084344" y="5358942"/>
            <a:ext cx="886264" cy="369332"/>
          </a:xfrm>
          <a:prstGeom prst="rect">
            <a:avLst/>
          </a:prstGeom>
          <a:noFill/>
        </p:spPr>
        <p:txBody>
          <a:bodyPr wrap="square" rtlCol="0">
            <a:spAutoFit/>
          </a:bodyPr>
          <a:lstStyle/>
          <a:p>
            <a:r>
              <a:rPr lang="en-US" dirty="0" smtClean="0">
                <a:latin typeface="Calibri" pitchFamily="34" charset="0"/>
                <a:cs typeface="Calibri" pitchFamily="34" charset="0"/>
              </a:rPr>
              <a:t>(3, 1/8)</a:t>
            </a:r>
            <a:endParaRPr lang="en-US" dirty="0">
              <a:latin typeface="Calibri" pitchFamily="34" charset="0"/>
              <a:cs typeface="Calibri" pitchFamily="34" charset="0"/>
            </a:endParaRPr>
          </a:p>
        </p:txBody>
      </p:sp>
      <p:sp>
        <p:nvSpPr>
          <p:cNvPr id="50" name="TextBox 49"/>
          <p:cNvSpPr txBox="1"/>
          <p:nvPr/>
        </p:nvSpPr>
        <p:spPr>
          <a:xfrm>
            <a:off x="3914336" y="5040074"/>
            <a:ext cx="886264" cy="369332"/>
          </a:xfrm>
          <a:prstGeom prst="rect">
            <a:avLst/>
          </a:prstGeom>
          <a:noFill/>
        </p:spPr>
        <p:txBody>
          <a:bodyPr wrap="square" rtlCol="0">
            <a:spAutoFit/>
          </a:bodyPr>
          <a:lstStyle/>
          <a:p>
            <a:r>
              <a:rPr lang="en-US" dirty="0" smtClean="0">
                <a:latin typeface="Calibri" pitchFamily="34" charset="0"/>
                <a:cs typeface="Calibri" pitchFamily="34" charset="0"/>
              </a:rPr>
              <a:t>(3, 1/4)</a:t>
            </a:r>
            <a:endParaRPr lang="en-US" dirty="0">
              <a:latin typeface="Calibri" pitchFamily="34" charset="0"/>
              <a:cs typeface="Calibri" pitchFamily="34" charset="0"/>
            </a:endParaRPr>
          </a:p>
        </p:txBody>
      </p:sp>
      <p:sp>
        <p:nvSpPr>
          <p:cNvPr id="51" name="TextBox 50"/>
          <p:cNvSpPr txBox="1"/>
          <p:nvPr/>
        </p:nvSpPr>
        <p:spPr>
          <a:xfrm>
            <a:off x="3908476" y="5344874"/>
            <a:ext cx="886264" cy="369332"/>
          </a:xfrm>
          <a:prstGeom prst="rect">
            <a:avLst/>
          </a:prstGeom>
          <a:noFill/>
        </p:spPr>
        <p:txBody>
          <a:bodyPr wrap="square" rtlCol="0">
            <a:spAutoFit/>
          </a:bodyPr>
          <a:lstStyle/>
          <a:p>
            <a:r>
              <a:rPr lang="en-US" dirty="0" smtClean="0">
                <a:latin typeface="Calibri" pitchFamily="34" charset="0"/>
                <a:cs typeface="Calibri" pitchFamily="34" charset="0"/>
              </a:rPr>
              <a:t>(4, 1/8)</a:t>
            </a:r>
            <a:endParaRPr lang="en-US" dirty="0">
              <a:latin typeface="Calibri" pitchFamily="34" charset="0"/>
              <a:cs typeface="Calibri" pitchFamily="34" charset="0"/>
            </a:endParaRPr>
          </a:p>
        </p:txBody>
      </p:sp>
      <p:sp>
        <p:nvSpPr>
          <p:cNvPr id="52" name="TextBox 51"/>
          <p:cNvSpPr txBox="1"/>
          <p:nvPr/>
        </p:nvSpPr>
        <p:spPr>
          <a:xfrm>
            <a:off x="3914336" y="5754010"/>
            <a:ext cx="886264" cy="369332"/>
          </a:xfrm>
          <a:prstGeom prst="rect">
            <a:avLst/>
          </a:prstGeom>
          <a:noFill/>
        </p:spPr>
        <p:txBody>
          <a:bodyPr wrap="square" rtlCol="0">
            <a:spAutoFit/>
          </a:bodyPr>
          <a:lstStyle/>
          <a:p>
            <a:r>
              <a:rPr lang="en-US" dirty="0" smtClean="0">
                <a:latin typeface="Calibri" pitchFamily="34" charset="0"/>
                <a:cs typeface="Calibri" pitchFamily="34" charset="0"/>
              </a:rPr>
              <a:t>(3, 1/4)</a:t>
            </a:r>
            <a:endParaRPr lang="en-US" dirty="0">
              <a:latin typeface="Calibri" pitchFamily="34" charset="0"/>
              <a:cs typeface="Calibri" pitchFamily="34" charset="0"/>
            </a:endParaRPr>
          </a:p>
        </p:txBody>
      </p:sp>
      <p:sp>
        <p:nvSpPr>
          <p:cNvPr id="53" name="TextBox 52"/>
          <p:cNvSpPr txBox="1"/>
          <p:nvPr/>
        </p:nvSpPr>
        <p:spPr>
          <a:xfrm>
            <a:off x="3908476" y="6058810"/>
            <a:ext cx="886264" cy="369332"/>
          </a:xfrm>
          <a:prstGeom prst="rect">
            <a:avLst/>
          </a:prstGeom>
          <a:noFill/>
        </p:spPr>
        <p:txBody>
          <a:bodyPr wrap="square" rtlCol="0">
            <a:spAutoFit/>
          </a:bodyPr>
          <a:lstStyle/>
          <a:p>
            <a:r>
              <a:rPr lang="en-US" dirty="0" smtClean="0">
                <a:latin typeface="Calibri" pitchFamily="34" charset="0"/>
                <a:cs typeface="Calibri" pitchFamily="34" charset="0"/>
              </a:rPr>
              <a:t>(4, 1/8)</a:t>
            </a:r>
            <a:endParaRPr lang="en-US" dirty="0">
              <a:latin typeface="Calibri" pitchFamily="34" charset="0"/>
              <a:cs typeface="Calibri" pitchFamily="34" charset="0"/>
            </a:endParaRPr>
          </a:p>
        </p:txBody>
      </p:sp>
      <p:sp>
        <p:nvSpPr>
          <p:cNvPr id="54" name="TextBox 53"/>
          <p:cNvSpPr txBox="1"/>
          <p:nvPr/>
        </p:nvSpPr>
        <p:spPr>
          <a:xfrm>
            <a:off x="3990536" y="4506674"/>
            <a:ext cx="699867" cy="369332"/>
          </a:xfrm>
          <a:prstGeom prst="rect">
            <a:avLst/>
          </a:prstGeom>
          <a:noFill/>
        </p:spPr>
        <p:txBody>
          <a:bodyPr wrap="square" rtlCol="0">
            <a:spAutoFit/>
          </a:bodyPr>
          <a:lstStyle/>
          <a:p>
            <a:r>
              <a:rPr lang="en-US" dirty="0" smtClean="0">
                <a:latin typeface="Calibri" pitchFamily="34" charset="0"/>
                <a:cs typeface="Calibri" pitchFamily="34" charset="0"/>
              </a:rPr>
              <a:t>(1, 1)</a:t>
            </a:r>
            <a:endParaRPr lang="en-US" dirty="0">
              <a:latin typeface="Calibri" pitchFamily="34" charset="0"/>
              <a:cs typeface="Calibri" pitchFamily="34" charset="0"/>
            </a:endParaRPr>
          </a:p>
        </p:txBody>
      </p:sp>
      <p:sp>
        <p:nvSpPr>
          <p:cNvPr id="55" name="TextBox 54"/>
          <p:cNvSpPr txBox="1"/>
          <p:nvPr/>
        </p:nvSpPr>
        <p:spPr>
          <a:xfrm>
            <a:off x="4800600" y="4509074"/>
            <a:ext cx="699867" cy="369332"/>
          </a:xfrm>
          <a:prstGeom prst="rect">
            <a:avLst/>
          </a:prstGeom>
          <a:noFill/>
        </p:spPr>
        <p:txBody>
          <a:bodyPr wrap="square" rtlCol="0">
            <a:spAutoFit/>
          </a:bodyPr>
          <a:lstStyle/>
          <a:p>
            <a:r>
              <a:rPr lang="en-US" dirty="0" smtClean="0">
                <a:latin typeface="Calibri" pitchFamily="34" charset="0"/>
                <a:cs typeface="Calibri" pitchFamily="34" charset="0"/>
              </a:rPr>
              <a:t>(2, 1)</a:t>
            </a:r>
            <a:endParaRPr lang="en-US" dirty="0">
              <a:latin typeface="Calibri" pitchFamily="34" charset="0"/>
              <a:cs typeface="Calibri" pitchFamily="34" charset="0"/>
            </a:endParaRPr>
          </a:p>
        </p:txBody>
      </p:sp>
      <p:sp>
        <p:nvSpPr>
          <p:cNvPr id="56" name="TextBox 55"/>
          <p:cNvSpPr txBox="1"/>
          <p:nvPr/>
        </p:nvSpPr>
        <p:spPr>
          <a:xfrm>
            <a:off x="4800601" y="5206542"/>
            <a:ext cx="699867" cy="369332"/>
          </a:xfrm>
          <a:prstGeom prst="rect">
            <a:avLst/>
          </a:prstGeom>
          <a:noFill/>
        </p:spPr>
        <p:txBody>
          <a:bodyPr wrap="square" rtlCol="0">
            <a:spAutoFit/>
          </a:bodyPr>
          <a:lstStyle/>
          <a:p>
            <a:r>
              <a:rPr lang="en-US" dirty="0" smtClean="0">
                <a:latin typeface="Calibri" pitchFamily="34" charset="0"/>
                <a:cs typeface="Calibri" pitchFamily="34" charset="0"/>
              </a:rPr>
              <a:t>(2, 1)</a:t>
            </a:r>
            <a:endParaRPr lang="en-US" dirty="0">
              <a:latin typeface="Calibri" pitchFamily="34" charset="0"/>
              <a:cs typeface="Calibri" pitchFamily="34" charset="0"/>
            </a:endParaRPr>
          </a:p>
        </p:txBody>
      </p:sp>
      <p:sp>
        <p:nvSpPr>
          <p:cNvPr id="57" name="TextBox 56"/>
          <p:cNvSpPr txBox="1"/>
          <p:nvPr/>
        </p:nvSpPr>
        <p:spPr>
          <a:xfrm>
            <a:off x="5644661" y="4520742"/>
            <a:ext cx="699867" cy="369332"/>
          </a:xfrm>
          <a:prstGeom prst="rect">
            <a:avLst/>
          </a:prstGeom>
          <a:noFill/>
        </p:spPr>
        <p:txBody>
          <a:bodyPr wrap="square" rtlCol="0">
            <a:spAutoFit/>
          </a:bodyPr>
          <a:lstStyle/>
          <a:p>
            <a:r>
              <a:rPr lang="en-US" dirty="0" smtClean="0">
                <a:latin typeface="Calibri" pitchFamily="34" charset="0"/>
                <a:cs typeface="Calibri" pitchFamily="34" charset="0"/>
              </a:rPr>
              <a:t>(3, 1)</a:t>
            </a:r>
            <a:endParaRPr lang="en-US" dirty="0">
              <a:latin typeface="Calibri" pitchFamily="34" charset="0"/>
              <a:cs typeface="Calibri" pitchFamily="34" charset="0"/>
            </a:endParaRPr>
          </a:p>
        </p:txBody>
      </p:sp>
      <p:sp>
        <p:nvSpPr>
          <p:cNvPr id="58" name="TextBox 57"/>
          <p:cNvSpPr txBox="1"/>
          <p:nvPr/>
        </p:nvSpPr>
        <p:spPr>
          <a:xfrm>
            <a:off x="6477000" y="4520742"/>
            <a:ext cx="699867" cy="369332"/>
          </a:xfrm>
          <a:prstGeom prst="rect">
            <a:avLst/>
          </a:prstGeom>
          <a:noFill/>
        </p:spPr>
        <p:txBody>
          <a:bodyPr wrap="square" rtlCol="0">
            <a:spAutoFit/>
          </a:bodyPr>
          <a:lstStyle/>
          <a:p>
            <a:r>
              <a:rPr lang="en-US" dirty="0" smtClean="0">
                <a:latin typeface="Calibri" pitchFamily="34" charset="0"/>
                <a:cs typeface="Calibri" pitchFamily="34" charset="0"/>
              </a:rPr>
              <a:t>(4, 1)</a:t>
            </a:r>
            <a:endParaRPr lang="en-US" dirty="0">
              <a:latin typeface="Calibri" pitchFamily="34" charset="0"/>
              <a:cs typeface="Calibri" pitchFamily="34" charset="0"/>
            </a:endParaRPr>
          </a:p>
        </p:txBody>
      </p:sp>
      <p:sp>
        <p:nvSpPr>
          <p:cNvPr id="59" name="TextBox 58"/>
          <p:cNvSpPr txBox="1"/>
          <p:nvPr/>
        </p:nvSpPr>
        <p:spPr>
          <a:xfrm>
            <a:off x="5652869" y="5206542"/>
            <a:ext cx="699867" cy="369332"/>
          </a:xfrm>
          <a:prstGeom prst="rect">
            <a:avLst/>
          </a:prstGeom>
          <a:noFill/>
        </p:spPr>
        <p:txBody>
          <a:bodyPr wrap="square" rtlCol="0">
            <a:spAutoFit/>
          </a:bodyPr>
          <a:lstStyle/>
          <a:p>
            <a:r>
              <a:rPr lang="en-US" dirty="0" smtClean="0">
                <a:latin typeface="Calibri" pitchFamily="34" charset="0"/>
                <a:cs typeface="Calibri" pitchFamily="34" charset="0"/>
              </a:rPr>
              <a:t>(3, 1)</a:t>
            </a:r>
            <a:endParaRPr lang="en-US" dirty="0">
              <a:latin typeface="Calibri" pitchFamily="34" charset="0"/>
              <a:cs typeface="Calibri" pitchFamily="34" charset="0"/>
            </a:endParaRPr>
          </a:p>
        </p:txBody>
      </p:sp>
      <p:sp>
        <p:nvSpPr>
          <p:cNvPr id="60" name="TextBox 59"/>
          <p:cNvSpPr txBox="1"/>
          <p:nvPr/>
        </p:nvSpPr>
        <p:spPr>
          <a:xfrm>
            <a:off x="6477001" y="5206542"/>
            <a:ext cx="699867" cy="369332"/>
          </a:xfrm>
          <a:prstGeom prst="rect">
            <a:avLst/>
          </a:prstGeom>
          <a:noFill/>
        </p:spPr>
        <p:txBody>
          <a:bodyPr wrap="square" rtlCol="0">
            <a:spAutoFit/>
          </a:bodyPr>
          <a:lstStyle/>
          <a:p>
            <a:r>
              <a:rPr lang="en-US" dirty="0" smtClean="0">
                <a:latin typeface="Calibri" pitchFamily="34" charset="0"/>
                <a:cs typeface="Calibri" pitchFamily="34" charset="0"/>
              </a:rPr>
              <a:t>(4, 1)</a:t>
            </a:r>
            <a:endParaRPr lang="en-US" dirty="0">
              <a:latin typeface="Calibri" pitchFamily="34" charset="0"/>
              <a:cs typeface="Calibri" pitchFamily="34" charset="0"/>
            </a:endParaRPr>
          </a:p>
        </p:txBody>
      </p:sp>
      <p:sp>
        <p:nvSpPr>
          <p:cNvPr id="61" name="TextBox 60"/>
          <p:cNvSpPr txBox="1"/>
          <p:nvPr/>
        </p:nvSpPr>
        <p:spPr>
          <a:xfrm>
            <a:off x="4738468" y="5956874"/>
            <a:ext cx="886264" cy="369332"/>
          </a:xfrm>
          <a:prstGeom prst="rect">
            <a:avLst/>
          </a:prstGeom>
          <a:noFill/>
        </p:spPr>
        <p:txBody>
          <a:bodyPr wrap="square" rtlCol="0">
            <a:spAutoFit/>
          </a:bodyPr>
          <a:lstStyle/>
          <a:p>
            <a:r>
              <a:rPr lang="en-US" dirty="0" smtClean="0">
                <a:latin typeface="Calibri" pitchFamily="34" charset="0"/>
                <a:cs typeface="Calibri" pitchFamily="34" charset="0"/>
              </a:rPr>
              <a:t>(4, 1/4)</a:t>
            </a:r>
            <a:endParaRPr lang="en-US" dirty="0">
              <a:latin typeface="Calibri" pitchFamily="34" charset="0"/>
              <a:cs typeface="Calibri" pitchFamily="34" charset="0"/>
            </a:endParaRPr>
          </a:p>
        </p:txBody>
      </p:sp>
      <p:sp>
        <p:nvSpPr>
          <p:cNvPr id="62" name="TextBox 61"/>
          <p:cNvSpPr txBox="1"/>
          <p:nvPr/>
        </p:nvSpPr>
        <p:spPr>
          <a:xfrm>
            <a:off x="533400" y="1688068"/>
            <a:ext cx="7924800" cy="646331"/>
          </a:xfrm>
          <a:prstGeom prst="rect">
            <a:avLst/>
          </a:prstGeom>
          <a:noFill/>
        </p:spPr>
        <p:txBody>
          <a:bodyPr wrap="square" rtlCol="0">
            <a:spAutoFit/>
          </a:bodyPr>
          <a:lstStyle/>
          <a:p>
            <a:r>
              <a:rPr lang="en-US" dirty="0" smtClean="0">
                <a:solidFill>
                  <a:srgbClr val="FF0000"/>
                </a:solidFill>
              </a:rPr>
              <a:t>Observation:</a:t>
            </a:r>
            <a:r>
              <a:rPr lang="en-US" dirty="0" smtClean="0"/>
              <a:t> Often used for monitoring </a:t>
            </a:r>
            <a:r>
              <a:rPr lang="en-US" dirty="0" smtClean="0">
                <a:solidFill>
                  <a:srgbClr val="0000FF"/>
                </a:solidFill>
              </a:rPr>
              <a:t>rare events</a:t>
            </a:r>
            <a:r>
              <a:rPr lang="en-US" dirty="0" smtClean="0"/>
              <a:t>.  It is wasteful to pay the full cost of matching </a:t>
            </a:r>
            <a:r>
              <a:rPr lang="en-US" dirty="0" smtClean="0">
                <a:solidFill>
                  <a:srgbClr val="0000FF"/>
                </a:solidFill>
              </a:rPr>
              <a:t>whole pattern</a:t>
            </a:r>
            <a:r>
              <a:rPr lang="en-US" dirty="0" smtClean="0"/>
              <a:t>, just to </a:t>
            </a:r>
            <a:r>
              <a:rPr lang="en-US" dirty="0" smtClean="0">
                <a:solidFill>
                  <a:srgbClr val="0000FF"/>
                </a:solidFill>
              </a:rPr>
              <a:t>find mismatch </a:t>
            </a:r>
            <a:r>
              <a:rPr lang="en-US" dirty="0" smtClean="0"/>
              <a:t>in the end.</a:t>
            </a:r>
            <a:endParaRPr lang="en-US" dirty="0"/>
          </a:p>
        </p:txBody>
      </p:sp>
      <p:sp>
        <p:nvSpPr>
          <p:cNvPr id="63" name="TextBox 62"/>
          <p:cNvSpPr txBox="1"/>
          <p:nvPr/>
        </p:nvSpPr>
        <p:spPr>
          <a:xfrm>
            <a:off x="533400" y="2401669"/>
            <a:ext cx="7924800" cy="646331"/>
          </a:xfrm>
          <a:prstGeom prst="rect">
            <a:avLst/>
          </a:prstGeom>
          <a:solidFill>
            <a:srgbClr val="CCFFFF"/>
          </a:solidFill>
        </p:spPr>
        <p:txBody>
          <a:bodyPr wrap="square" rtlCol="0">
            <a:spAutoFit/>
          </a:bodyPr>
          <a:lstStyle/>
          <a:p>
            <a:r>
              <a:rPr lang="en-US" dirty="0" smtClean="0"/>
              <a:t>Instead, we only match </a:t>
            </a:r>
            <a:r>
              <a:rPr lang="en-US" dirty="0" smtClean="0">
                <a:solidFill>
                  <a:srgbClr val="FF0000"/>
                </a:solidFill>
              </a:rPr>
              <a:t>a portion of the pattern</a:t>
            </a:r>
            <a:r>
              <a:rPr lang="en-US" dirty="0" smtClean="0"/>
              <a:t>, and can almost always </a:t>
            </a:r>
            <a:r>
              <a:rPr lang="en-US" dirty="0" smtClean="0">
                <a:solidFill>
                  <a:srgbClr val="FF0000"/>
                </a:solidFill>
              </a:rPr>
              <a:t>filter out mismatches</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Adaptive Filtering Algorithm</a:t>
            </a:r>
            <a:endParaRPr lang="en-US" dirty="0"/>
          </a:p>
        </p:txBody>
      </p:sp>
      <p:sp>
        <p:nvSpPr>
          <p:cNvPr id="3" name="Slide Number Placeholder 2"/>
          <p:cNvSpPr>
            <a:spLocks noGrp="1"/>
          </p:cNvSpPr>
          <p:nvPr>
            <p:ph type="sldNum" sz="quarter" idx="12"/>
          </p:nvPr>
        </p:nvSpPr>
        <p:spPr/>
        <p:txBody>
          <a:bodyPr/>
          <a:lstStyle/>
          <a:p>
            <a:fld id="{06D55AE4-D746-47AC-A306-4D0DD80C516F}" type="slidenum">
              <a:rPr lang="en-US" altLang="en-US" smtClean="0"/>
              <a:pPr/>
              <a:t>31</a:t>
            </a:fld>
            <a:endParaRPr lang="en-US" altLang="en-US"/>
          </a:p>
        </p:txBody>
      </p:sp>
      <p:sp>
        <p:nvSpPr>
          <p:cNvPr id="4" name="Rectangle 3"/>
          <p:cNvSpPr/>
          <p:nvPr/>
        </p:nvSpPr>
        <p:spPr>
          <a:xfrm>
            <a:off x="1231005" y="2362200"/>
            <a:ext cx="6705600" cy="2819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ounded Rectangle 4"/>
          <p:cNvSpPr/>
          <p:nvPr/>
        </p:nvSpPr>
        <p:spPr>
          <a:xfrm>
            <a:off x="1231005" y="2362200"/>
            <a:ext cx="6705600" cy="1066800"/>
          </a:xfrm>
          <a:prstGeom prst="round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rot="16200000" flipV="1">
            <a:off x="773805" y="1905000"/>
            <a:ext cx="457200" cy="457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73805" y="1981200"/>
            <a:ext cx="381000" cy="369332"/>
          </a:xfrm>
          <a:prstGeom prst="rect">
            <a:avLst/>
          </a:prstGeom>
          <a:noFill/>
        </p:spPr>
        <p:txBody>
          <a:bodyPr wrap="square" rtlCol="0">
            <a:spAutoFit/>
          </a:bodyPr>
          <a:lstStyle/>
          <a:p>
            <a:r>
              <a:rPr lang="en-US" i="1" dirty="0" smtClean="0"/>
              <a:t>p</a:t>
            </a:r>
            <a:endParaRPr lang="en-US" i="1" dirty="0"/>
          </a:p>
        </p:txBody>
      </p:sp>
      <p:sp>
        <p:nvSpPr>
          <p:cNvPr id="8" name="TextBox 7"/>
          <p:cNvSpPr txBox="1"/>
          <p:nvPr/>
        </p:nvSpPr>
        <p:spPr>
          <a:xfrm>
            <a:off x="850005" y="1752600"/>
            <a:ext cx="381000" cy="369332"/>
          </a:xfrm>
          <a:prstGeom prst="rect">
            <a:avLst/>
          </a:prstGeom>
          <a:noFill/>
        </p:spPr>
        <p:txBody>
          <a:bodyPr wrap="square" rtlCol="0">
            <a:spAutoFit/>
          </a:bodyPr>
          <a:lstStyle/>
          <a:p>
            <a:r>
              <a:rPr lang="en-US" i="1" dirty="0" smtClean="0"/>
              <a:t>X</a:t>
            </a:r>
            <a:endParaRPr lang="en-US" i="1" dirty="0"/>
          </a:p>
        </p:txBody>
      </p:sp>
      <p:cxnSp>
        <p:nvCxnSpPr>
          <p:cNvPr id="9" name="Straight Connector 8"/>
          <p:cNvCxnSpPr/>
          <p:nvPr/>
        </p:nvCxnSpPr>
        <p:spPr>
          <a:xfrm>
            <a:off x="1231005" y="3200400"/>
            <a:ext cx="67056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231005" y="3427412"/>
            <a:ext cx="67056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31005" y="4951412"/>
            <a:ext cx="67056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4088505" y="3771900"/>
            <a:ext cx="28194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4316311" y="3771106"/>
            <a:ext cx="28194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5498205" y="3200400"/>
            <a:ext cx="2286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5498205" y="4953000"/>
            <a:ext cx="2286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rot="16200000" flipH="1">
            <a:off x="4126605" y="3505200"/>
            <a:ext cx="144780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878705" y="3543299"/>
            <a:ext cx="1752603" cy="1524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1002405" y="4191000"/>
            <a:ext cx="1981200" cy="1588"/>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2120721" y="3429000"/>
            <a:ext cx="152400" cy="152400"/>
          </a:xfrm>
          <a:prstGeom prst="line">
            <a:avLst/>
          </a:prstGeom>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rot="10800000" flipV="1">
            <a:off x="2273121" y="3429000"/>
            <a:ext cx="329484" cy="304800"/>
          </a:xfrm>
          <a:prstGeom prst="line">
            <a:avLst/>
          </a:prstGeom>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a:xfrm rot="10800000" flipV="1">
            <a:off x="2412643" y="3428999"/>
            <a:ext cx="494763" cy="470079"/>
          </a:xfrm>
          <a:prstGeom prst="line">
            <a:avLst/>
          </a:prstGeom>
        </p:spPr>
        <p:style>
          <a:lnRef idx="3">
            <a:schemeClr val="accent1"/>
          </a:lnRef>
          <a:fillRef idx="0">
            <a:schemeClr val="accent1"/>
          </a:fillRef>
          <a:effectRef idx="2">
            <a:schemeClr val="accent1"/>
          </a:effectRef>
          <a:fontRef idx="minor">
            <a:schemeClr val="tx1"/>
          </a:fontRef>
        </p:style>
      </p:cxnSp>
      <p:cxnSp>
        <p:nvCxnSpPr>
          <p:cNvPr id="22" name="Straight Connector 21"/>
          <p:cNvCxnSpPr/>
          <p:nvPr/>
        </p:nvCxnSpPr>
        <p:spPr>
          <a:xfrm rot="10800000" flipV="1">
            <a:off x="2552165" y="3428999"/>
            <a:ext cx="660040" cy="635357"/>
          </a:xfrm>
          <a:prstGeom prst="line">
            <a:avLst/>
          </a:prstGeom>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rot="10800000" flipV="1">
            <a:off x="2691687" y="3428999"/>
            <a:ext cx="825319" cy="800635"/>
          </a:xfrm>
          <a:prstGeom prst="line">
            <a:avLst/>
          </a:prstGeom>
        </p:spPr>
        <p:style>
          <a:lnRef idx="3">
            <a:schemeClr val="accent1"/>
          </a:lnRef>
          <a:fillRef idx="0">
            <a:schemeClr val="accent1"/>
          </a:fillRef>
          <a:effectRef idx="2">
            <a:schemeClr val="accent1"/>
          </a:effectRef>
          <a:fontRef idx="minor">
            <a:schemeClr val="tx1"/>
          </a:fontRef>
        </p:style>
      </p:cxnSp>
      <p:cxnSp>
        <p:nvCxnSpPr>
          <p:cNvPr id="24" name="Straight Connector 23"/>
          <p:cNvCxnSpPr/>
          <p:nvPr/>
        </p:nvCxnSpPr>
        <p:spPr>
          <a:xfrm rot="10800000" flipV="1">
            <a:off x="2831209" y="3428999"/>
            <a:ext cx="990596" cy="965913"/>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rot="10800000" flipV="1">
            <a:off x="2970731" y="3428999"/>
            <a:ext cx="1155875" cy="1131191"/>
          </a:xfrm>
          <a:prstGeom prst="line">
            <a:avLst/>
          </a:prstGeom>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a:xfrm rot="10800000" flipV="1">
            <a:off x="3110254" y="3530958"/>
            <a:ext cx="1232073" cy="1207390"/>
          </a:xfrm>
          <a:prstGeom prst="line">
            <a:avLst/>
          </a:prstGeom>
        </p:spPr>
        <p:style>
          <a:lnRef idx="3">
            <a:schemeClr val="accent1"/>
          </a:lnRef>
          <a:fillRef idx="0">
            <a:schemeClr val="accent1"/>
          </a:fillRef>
          <a:effectRef idx="2">
            <a:schemeClr val="accent1"/>
          </a:effectRef>
          <a:fontRef idx="minor">
            <a:schemeClr val="tx1"/>
          </a:fontRef>
        </p:style>
      </p:cxnSp>
      <p:cxnSp>
        <p:nvCxnSpPr>
          <p:cNvPr id="27" name="Straight Connector 26"/>
          <p:cNvCxnSpPr/>
          <p:nvPr/>
        </p:nvCxnSpPr>
        <p:spPr>
          <a:xfrm rot="10800000" flipV="1">
            <a:off x="3249775" y="3696237"/>
            <a:ext cx="1232073" cy="1207390"/>
          </a:xfrm>
          <a:prstGeom prst="line">
            <a:avLst/>
          </a:prstGeom>
        </p:spPr>
        <p:style>
          <a:lnRef idx="3">
            <a:schemeClr val="accent1"/>
          </a:lnRef>
          <a:fillRef idx="0">
            <a:schemeClr val="accent1"/>
          </a:fillRef>
          <a:effectRef idx="2">
            <a:schemeClr val="accent1"/>
          </a:effectRef>
          <a:fontRef idx="minor">
            <a:schemeClr val="tx1"/>
          </a:fontRef>
        </p:style>
      </p:cxnSp>
      <p:cxnSp>
        <p:nvCxnSpPr>
          <p:cNvPr id="28" name="Straight Connector 27"/>
          <p:cNvCxnSpPr/>
          <p:nvPr/>
        </p:nvCxnSpPr>
        <p:spPr>
          <a:xfrm rot="10800000" flipV="1">
            <a:off x="3389296" y="3861516"/>
            <a:ext cx="1232073" cy="1207390"/>
          </a:xfrm>
          <a:prstGeom prst="line">
            <a:avLst/>
          </a:prstGeom>
        </p:spPr>
        <p:style>
          <a:lnRef idx="3">
            <a:schemeClr val="accent1"/>
          </a:lnRef>
          <a:fillRef idx="0">
            <a:schemeClr val="accent1"/>
          </a:fillRef>
          <a:effectRef idx="2">
            <a:schemeClr val="accent1"/>
          </a:effectRef>
          <a:fontRef idx="minor">
            <a:schemeClr val="tx1"/>
          </a:fontRef>
        </p:style>
      </p:cxnSp>
      <p:cxnSp>
        <p:nvCxnSpPr>
          <p:cNvPr id="29" name="Straight Connector 28"/>
          <p:cNvCxnSpPr/>
          <p:nvPr/>
        </p:nvCxnSpPr>
        <p:spPr>
          <a:xfrm rot="10800000" flipV="1">
            <a:off x="3541696" y="4013916"/>
            <a:ext cx="1232073" cy="1207390"/>
          </a:xfrm>
          <a:prstGeom prst="line">
            <a:avLst/>
          </a:prstGeom>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rot="10800000" flipV="1">
            <a:off x="3885127" y="4192074"/>
            <a:ext cx="1028165" cy="1015284"/>
          </a:xfrm>
          <a:prstGeom prst="line">
            <a:avLst/>
          </a:prstGeom>
        </p:spPr>
        <p:style>
          <a:lnRef idx="3">
            <a:schemeClr val="accent1"/>
          </a:lnRef>
          <a:fillRef idx="0">
            <a:schemeClr val="accent1"/>
          </a:fillRef>
          <a:effectRef idx="2">
            <a:schemeClr val="accent1"/>
          </a:effectRef>
          <a:fontRef idx="minor">
            <a:schemeClr val="tx1"/>
          </a:fontRef>
        </p:style>
      </p:cxnSp>
      <p:cxnSp>
        <p:nvCxnSpPr>
          <p:cNvPr id="31" name="Straight Connector 30"/>
          <p:cNvCxnSpPr/>
          <p:nvPr/>
        </p:nvCxnSpPr>
        <p:spPr>
          <a:xfrm rot="5400000">
            <a:off x="4266665" y="4382572"/>
            <a:ext cx="811368" cy="786688"/>
          </a:xfrm>
          <a:prstGeom prst="line">
            <a:avLst/>
          </a:prstGeom>
        </p:spPr>
        <p:style>
          <a:lnRef idx="3">
            <a:schemeClr val="accent1"/>
          </a:lnRef>
          <a:fillRef idx="0">
            <a:schemeClr val="accent1"/>
          </a:fillRef>
          <a:effectRef idx="2">
            <a:schemeClr val="accent1"/>
          </a:effectRef>
          <a:fontRef idx="minor">
            <a:schemeClr val="tx1"/>
          </a:fontRef>
        </p:style>
      </p:cxnSp>
      <p:cxnSp>
        <p:nvCxnSpPr>
          <p:cNvPr id="32" name="Straight Connector 31"/>
          <p:cNvCxnSpPr>
            <a:endCxn id="4" idx="2"/>
          </p:cNvCxnSpPr>
          <p:nvPr/>
        </p:nvCxnSpPr>
        <p:spPr>
          <a:xfrm rot="10800000" flipV="1">
            <a:off x="4583805" y="4548390"/>
            <a:ext cx="634288" cy="633210"/>
          </a:xfrm>
          <a:prstGeom prst="line">
            <a:avLst/>
          </a:prstGeom>
        </p:spPr>
        <p:style>
          <a:lnRef idx="3">
            <a:schemeClr val="accent1"/>
          </a:lnRef>
          <a:fillRef idx="0">
            <a:schemeClr val="accent1"/>
          </a:fillRef>
          <a:effectRef idx="2">
            <a:schemeClr val="accent1"/>
          </a:effectRef>
          <a:fontRef idx="minor">
            <a:schemeClr val="tx1"/>
          </a:fontRef>
        </p:style>
      </p:cxnSp>
      <p:cxnSp>
        <p:nvCxnSpPr>
          <p:cNvPr id="33" name="Straight Connector 32"/>
          <p:cNvCxnSpPr/>
          <p:nvPr/>
        </p:nvCxnSpPr>
        <p:spPr>
          <a:xfrm rot="5400000">
            <a:off x="4946563" y="4757669"/>
            <a:ext cx="442173" cy="405688"/>
          </a:xfrm>
          <a:prstGeom prst="line">
            <a:avLst/>
          </a:prstGeom>
        </p:spPr>
        <p:style>
          <a:lnRef idx="3">
            <a:schemeClr val="accent1"/>
          </a:lnRef>
          <a:fillRef idx="0">
            <a:schemeClr val="accent1"/>
          </a:fillRef>
          <a:effectRef idx="2">
            <a:schemeClr val="accent1"/>
          </a:effectRef>
          <a:fontRef idx="minor">
            <a:schemeClr val="tx1"/>
          </a:fontRef>
        </p:style>
      </p:cxnSp>
      <p:cxnSp>
        <p:nvCxnSpPr>
          <p:cNvPr id="34" name="Straight Connector 33"/>
          <p:cNvCxnSpPr/>
          <p:nvPr/>
        </p:nvCxnSpPr>
        <p:spPr>
          <a:xfrm rot="5400000">
            <a:off x="5251362" y="4910070"/>
            <a:ext cx="289776" cy="253289"/>
          </a:xfrm>
          <a:prstGeom prst="line">
            <a:avLst/>
          </a:prstGeom>
        </p:spPr>
        <p:style>
          <a:lnRef idx="3">
            <a:schemeClr val="accent1"/>
          </a:lnRef>
          <a:fillRef idx="0">
            <a:schemeClr val="accent1"/>
          </a:fillRef>
          <a:effectRef idx="2">
            <a:schemeClr val="accent1"/>
          </a:effectRef>
          <a:fontRef idx="minor">
            <a:schemeClr val="tx1"/>
          </a:fontRef>
        </p:style>
      </p:cxnSp>
      <p:cxnSp>
        <p:nvCxnSpPr>
          <p:cNvPr id="35" name="Straight Connector 34"/>
          <p:cNvCxnSpPr/>
          <p:nvPr/>
        </p:nvCxnSpPr>
        <p:spPr>
          <a:xfrm>
            <a:off x="926205" y="3429000"/>
            <a:ext cx="3048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97605" y="5181600"/>
            <a:ext cx="5334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97605" y="2362200"/>
            <a:ext cx="546279"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926205" y="2743200"/>
            <a:ext cx="381000" cy="369332"/>
          </a:xfrm>
          <a:prstGeom prst="rect">
            <a:avLst/>
          </a:prstGeom>
          <a:noFill/>
        </p:spPr>
        <p:txBody>
          <a:bodyPr wrap="square" rtlCol="0">
            <a:spAutoFit/>
          </a:bodyPr>
          <a:lstStyle/>
          <a:p>
            <a:r>
              <a:rPr lang="en-US" i="1" dirty="0" smtClean="0">
                <a:latin typeface="Century Schoolbook" pitchFamily="18" charset="0"/>
                <a:ea typeface="Batang" pitchFamily="18" charset="-127"/>
                <a:cs typeface="Arial" pitchFamily="34" charset="0"/>
              </a:rPr>
              <a:t>l</a:t>
            </a:r>
            <a:r>
              <a:rPr lang="en-US" sz="1100" dirty="0" smtClean="0">
                <a:latin typeface="Century Schoolbook" pitchFamily="18" charset="0"/>
                <a:ea typeface="Batang" pitchFamily="18" charset="-127"/>
                <a:cs typeface="Arial" pitchFamily="34" charset="0"/>
              </a:rPr>
              <a:t>1</a:t>
            </a:r>
            <a:endParaRPr lang="en-US" i="1" dirty="0">
              <a:latin typeface="Century Schoolbook" pitchFamily="18" charset="0"/>
              <a:ea typeface="Batang" pitchFamily="18" charset="-127"/>
              <a:cs typeface="Arial" pitchFamily="34" charset="0"/>
            </a:endParaRPr>
          </a:p>
        </p:txBody>
      </p:sp>
      <p:cxnSp>
        <p:nvCxnSpPr>
          <p:cNvPr id="39" name="Straight Arrow Connector 38"/>
          <p:cNvCxnSpPr/>
          <p:nvPr/>
        </p:nvCxnSpPr>
        <p:spPr>
          <a:xfrm rot="5400000" flipH="1" flipV="1">
            <a:off x="887311" y="2551906"/>
            <a:ext cx="3810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a:off x="888899" y="3250585"/>
            <a:ext cx="3810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926205" y="4051479"/>
            <a:ext cx="381000" cy="369332"/>
          </a:xfrm>
          <a:prstGeom prst="rect">
            <a:avLst/>
          </a:prstGeom>
          <a:noFill/>
        </p:spPr>
        <p:txBody>
          <a:bodyPr wrap="square" rtlCol="0">
            <a:spAutoFit/>
          </a:bodyPr>
          <a:lstStyle/>
          <a:p>
            <a:r>
              <a:rPr lang="en-US" i="1" dirty="0" smtClean="0">
                <a:latin typeface="Century Schoolbook" pitchFamily="18" charset="0"/>
                <a:ea typeface="Batang" pitchFamily="18" charset="-127"/>
                <a:cs typeface="Arial" pitchFamily="34" charset="0"/>
              </a:rPr>
              <a:t>l</a:t>
            </a:r>
            <a:r>
              <a:rPr lang="en-US" sz="1100" dirty="0" smtClean="0">
                <a:latin typeface="Century Schoolbook" pitchFamily="18" charset="0"/>
                <a:ea typeface="Batang" pitchFamily="18" charset="-127"/>
                <a:cs typeface="Arial" pitchFamily="34" charset="0"/>
              </a:rPr>
              <a:t>2</a:t>
            </a:r>
            <a:endParaRPr lang="en-US" dirty="0">
              <a:latin typeface="Century Schoolbook" pitchFamily="18" charset="0"/>
              <a:ea typeface="Batang" pitchFamily="18" charset="-127"/>
              <a:cs typeface="Arial" pitchFamily="34" charset="0"/>
            </a:endParaRPr>
          </a:p>
        </p:txBody>
      </p:sp>
      <p:cxnSp>
        <p:nvCxnSpPr>
          <p:cNvPr id="42" name="Straight Arrow Connector 41"/>
          <p:cNvCxnSpPr/>
          <p:nvPr/>
        </p:nvCxnSpPr>
        <p:spPr>
          <a:xfrm rot="5400000" flipH="1" flipV="1">
            <a:off x="735705" y="3771900"/>
            <a:ext cx="6858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679081" y="4780487"/>
            <a:ext cx="800637"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602605" y="5193268"/>
            <a:ext cx="381000" cy="369332"/>
          </a:xfrm>
          <a:prstGeom prst="rect">
            <a:avLst/>
          </a:prstGeom>
          <a:noFill/>
        </p:spPr>
        <p:txBody>
          <a:bodyPr wrap="square" rtlCol="0">
            <a:spAutoFit/>
          </a:bodyPr>
          <a:lstStyle/>
          <a:p>
            <a:r>
              <a:rPr lang="en-US" i="1" dirty="0" smtClean="0">
                <a:latin typeface="Century Schoolbook" pitchFamily="18" charset="0"/>
                <a:ea typeface="Batang" pitchFamily="18" charset="-127"/>
                <a:cs typeface="Arial" pitchFamily="34" charset="0"/>
              </a:rPr>
              <a:t>l</a:t>
            </a:r>
            <a:r>
              <a:rPr lang="en-US" sz="1100" dirty="0" smtClean="0">
                <a:latin typeface="Century Schoolbook" pitchFamily="18" charset="0"/>
                <a:ea typeface="Batang" pitchFamily="18" charset="-127"/>
                <a:cs typeface="Arial" pitchFamily="34" charset="0"/>
              </a:rPr>
              <a:t>2</a:t>
            </a:r>
            <a:endParaRPr lang="en-US" dirty="0">
              <a:latin typeface="Century Schoolbook" pitchFamily="18" charset="0"/>
              <a:ea typeface="Batang" pitchFamily="18" charset="-127"/>
              <a:cs typeface="Arial" pitchFamily="34" charset="0"/>
            </a:endParaRPr>
          </a:p>
        </p:txBody>
      </p:sp>
      <p:sp>
        <p:nvSpPr>
          <p:cNvPr id="45" name="TextBox 44"/>
          <p:cNvSpPr txBox="1"/>
          <p:nvPr/>
        </p:nvSpPr>
        <p:spPr>
          <a:xfrm>
            <a:off x="4251943" y="5193268"/>
            <a:ext cx="760926" cy="369332"/>
          </a:xfrm>
          <a:prstGeom prst="rect">
            <a:avLst/>
          </a:prstGeom>
          <a:noFill/>
        </p:spPr>
        <p:txBody>
          <a:bodyPr wrap="square" rtlCol="0">
            <a:spAutoFit/>
          </a:bodyPr>
          <a:lstStyle/>
          <a:p>
            <a:r>
              <a:rPr lang="en-US" i="1" dirty="0" smtClean="0">
                <a:latin typeface="Century Schoolbook" pitchFamily="18" charset="0"/>
                <a:ea typeface="Batang" pitchFamily="18" charset="-127"/>
                <a:cs typeface="Arial" pitchFamily="34" charset="0"/>
              </a:rPr>
              <a:t>w − l</a:t>
            </a:r>
            <a:endParaRPr lang="en-US" dirty="0">
              <a:latin typeface="Century Schoolbook" pitchFamily="18" charset="0"/>
              <a:ea typeface="Batang" pitchFamily="18" charset="-127"/>
              <a:cs typeface="Arial" pitchFamily="34" charset="0"/>
            </a:endParaRPr>
          </a:p>
        </p:txBody>
      </p:sp>
      <p:cxnSp>
        <p:nvCxnSpPr>
          <p:cNvPr id="46" name="Straight Connector 45"/>
          <p:cNvCxnSpPr/>
          <p:nvPr/>
        </p:nvCxnSpPr>
        <p:spPr>
          <a:xfrm rot="5400000">
            <a:off x="1841399" y="5334000"/>
            <a:ext cx="304006" cy="79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3378278" y="5334000"/>
            <a:ext cx="304006" cy="79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5575479" y="5333206"/>
            <a:ext cx="304006" cy="79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1967247" y="5372637"/>
            <a:ext cx="6858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10800000">
            <a:off x="3542763" y="5372637"/>
            <a:ext cx="6858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855889" y="5384442"/>
            <a:ext cx="6858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901484" y="5382854"/>
            <a:ext cx="8382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85800" y="3530958"/>
            <a:ext cx="304800" cy="369332"/>
          </a:xfrm>
          <a:prstGeom prst="rect">
            <a:avLst/>
          </a:prstGeom>
          <a:noFill/>
        </p:spPr>
        <p:txBody>
          <a:bodyPr wrap="square" rtlCol="0">
            <a:spAutoFit/>
          </a:bodyPr>
          <a:lstStyle/>
          <a:p>
            <a:r>
              <a:rPr lang="en-US" i="1" dirty="0" smtClean="0">
                <a:latin typeface="Century Schoolbook" pitchFamily="18" charset="0"/>
                <a:ea typeface="Batang" pitchFamily="18" charset="-127"/>
                <a:cs typeface="Arial" pitchFamily="34" charset="0"/>
              </a:rPr>
              <a:t>l</a:t>
            </a:r>
            <a:endParaRPr lang="en-US" dirty="0">
              <a:latin typeface="Century Schoolbook" pitchFamily="18" charset="0"/>
              <a:ea typeface="Batang" pitchFamily="18" charset="-127"/>
              <a:cs typeface="Arial" pitchFamily="34" charset="0"/>
            </a:endParaRPr>
          </a:p>
        </p:txBody>
      </p:sp>
      <p:cxnSp>
        <p:nvCxnSpPr>
          <p:cNvPr id="54" name="Straight Arrow Connector 53"/>
          <p:cNvCxnSpPr/>
          <p:nvPr/>
        </p:nvCxnSpPr>
        <p:spPr>
          <a:xfrm rot="5400000" flipH="1" flipV="1">
            <a:off x="215441" y="2958921"/>
            <a:ext cx="12192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5400000">
            <a:off x="176827" y="4558864"/>
            <a:ext cx="12954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5320047" y="1994079"/>
            <a:ext cx="685800" cy="369332"/>
          </a:xfrm>
          <a:prstGeom prst="rect">
            <a:avLst/>
          </a:prstGeom>
          <a:noFill/>
        </p:spPr>
        <p:txBody>
          <a:bodyPr wrap="square" rtlCol="0">
            <a:spAutoFit/>
          </a:bodyPr>
          <a:lstStyle/>
          <a:p>
            <a:r>
              <a:rPr lang="en-US" i="1" dirty="0" smtClean="0">
                <a:latin typeface="Century Schoolbook" pitchFamily="18" charset="0"/>
                <a:ea typeface="Batang" pitchFamily="18" charset="-127"/>
                <a:cs typeface="Arial" pitchFamily="34" charset="0"/>
              </a:rPr>
              <a:t>a|b</a:t>
            </a:r>
            <a:endParaRPr lang="en-US" dirty="0">
              <a:latin typeface="Century Schoolbook" pitchFamily="18" charset="0"/>
              <a:ea typeface="Batang" pitchFamily="18" charset="-127"/>
              <a:cs typeface="Arial" pitchFamily="34" charset="0"/>
            </a:endParaRPr>
          </a:p>
        </p:txBody>
      </p:sp>
      <p:cxnSp>
        <p:nvCxnSpPr>
          <p:cNvPr id="57" name="Straight Arrow Connector 56"/>
          <p:cNvCxnSpPr/>
          <p:nvPr/>
        </p:nvCxnSpPr>
        <p:spPr>
          <a:xfrm>
            <a:off x="1840605" y="1981200"/>
            <a:ext cx="5791200" cy="1588"/>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1465465" y="1613079"/>
            <a:ext cx="1131195" cy="369332"/>
          </a:xfrm>
          <a:prstGeom prst="rect">
            <a:avLst/>
          </a:prstGeom>
          <a:noFill/>
        </p:spPr>
        <p:txBody>
          <a:bodyPr wrap="square" rtlCol="0">
            <a:spAutoFit/>
          </a:bodyPr>
          <a:lstStyle/>
          <a:p>
            <a:r>
              <a:rPr lang="en-US" i="1" dirty="0" smtClean="0">
                <a:latin typeface="Century Schoolbook" pitchFamily="18" charset="0"/>
                <a:ea typeface="Batang" pitchFamily="18" charset="-127"/>
                <a:cs typeface="Arial" pitchFamily="34" charset="0"/>
              </a:rPr>
              <a:t>i − w + l</a:t>
            </a:r>
            <a:r>
              <a:rPr lang="en-US" baseline="-25000" dirty="0" smtClean="0">
                <a:latin typeface="Century Schoolbook" pitchFamily="18" charset="0"/>
                <a:ea typeface="Batang" pitchFamily="18" charset="-127"/>
                <a:cs typeface="Arial" pitchFamily="34" charset="0"/>
              </a:rPr>
              <a:t>1</a:t>
            </a:r>
            <a:endParaRPr lang="en-US" baseline="-25000" dirty="0">
              <a:latin typeface="Century Schoolbook" pitchFamily="18" charset="0"/>
              <a:ea typeface="Batang" pitchFamily="18" charset="-127"/>
              <a:cs typeface="Arial" pitchFamily="34" charset="0"/>
            </a:endParaRPr>
          </a:p>
        </p:txBody>
      </p:sp>
      <p:sp>
        <p:nvSpPr>
          <p:cNvPr id="59" name="TextBox 58"/>
          <p:cNvSpPr txBox="1"/>
          <p:nvPr/>
        </p:nvSpPr>
        <p:spPr>
          <a:xfrm>
            <a:off x="5422005" y="1600200"/>
            <a:ext cx="381000" cy="369332"/>
          </a:xfrm>
          <a:prstGeom prst="rect">
            <a:avLst/>
          </a:prstGeom>
          <a:noFill/>
        </p:spPr>
        <p:txBody>
          <a:bodyPr wrap="square" rtlCol="0">
            <a:spAutoFit/>
          </a:bodyPr>
          <a:lstStyle/>
          <a:p>
            <a:r>
              <a:rPr lang="en-US" i="1" dirty="0" smtClean="0">
                <a:latin typeface="Century Schoolbook" pitchFamily="18" charset="0"/>
                <a:ea typeface="Batang" pitchFamily="18" charset="-127"/>
                <a:cs typeface="Arial" pitchFamily="34" charset="0"/>
              </a:rPr>
              <a:t>i  </a:t>
            </a:r>
            <a:endParaRPr lang="en-US" dirty="0">
              <a:latin typeface="Century Schoolbook" pitchFamily="18" charset="0"/>
              <a:ea typeface="Batang" pitchFamily="18" charset="-127"/>
              <a:cs typeface="Arial" pitchFamily="34" charset="0"/>
            </a:endParaRPr>
          </a:p>
        </p:txBody>
      </p:sp>
      <p:sp>
        <p:nvSpPr>
          <p:cNvPr id="60" name="TextBox 59"/>
          <p:cNvSpPr txBox="1"/>
          <p:nvPr/>
        </p:nvSpPr>
        <p:spPr>
          <a:xfrm>
            <a:off x="5726805" y="3429000"/>
            <a:ext cx="457200" cy="369332"/>
          </a:xfrm>
          <a:prstGeom prst="rect">
            <a:avLst/>
          </a:prstGeom>
          <a:noFill/>
        </p:spPr>
        <p:txBody>
          <a:bodyPr wrap="square" rtlCol="0">
            <a:spAutoFit/>
          </a:bodyPr>
          <a:lstStyle/>
          <a:p>
            <a:r>
              <a:rPr lang="en-US" i="1" dirty="0" smtClean="0">
                <a:latin typeface="Century Schoolbook" pitchFamily="18" charset="0"/>
                <a:ea typeface="Batang" pitchFamily="18" charset="-127"/>
                <a:cs typeface="Arial" pitchFamily="34" charset="0"/>
              </a:rPr>
              <a:t>C</a:t>
            </a:r>
            <a:r>
              <a:rPr lang="en-US" sz="1100" dirty="0" smtClean="0">
                <a:latin typeface="Century Schoolbook" pitchFamily="18" charset="0"/>
                <a:ea typeface="Batang" pitchFamily="18" charset="-127"/>
                <a:cs typeface="Arial" pitchFamily="34" charset="0"/>
              </a:rPr>
              <a:t>1</a:t>
            </a:r>
            <a:endParaRPr lang="en-US" i="1" dirty="0">
              <a:latin typeface="Century Schoolbook" pitchFamily="18" charset="0"/>
              <a:ea typeface="Batang" pitchFamily="18" charset="-127"/>
              <a:cs typeface="Arial" pitchFamily="34" charset="0"/>
            </a:endParaRPr>
          </a:p>
        </p:txBody>
      </p:sp>
      <p:sp>
        <p:nvSpPr>
          <p:cNvPr id="61" name="TextBox 60"/>
          <p:cNvSpPr txBox="1"/>
          <p:nvPr/>
        </p:nvSpPr>
        <p:spPr>
          <a:xfrm>
            <a:off x="5726805" y="5193268"/>
            <a:ext cx="457200" cy="369332"/>
          </a:xfrm>
          <a:prstGeom prst="rect">
            <a:avLst/>
          </a:prstGeom>
          <a:noFill/>
        </p:spPr>
        <p:txBody>
          <a:bodyPr wrap="square" rtlCol="0">
            <a:spAutoFit/>
          </a:bodyPr>
          <a:lstStyle/>
          <a:p>
            <a:r>
              <a:rPr lang="en-US" i="1" dirty="0" smtClean="0">
                <a:latin typeface="Century Schoolbook" pitchFamily="18" charset="0"/>
                <a:ea typeface="Batang" pitchFamily="18" charset="-127"/>
                <a:cs typeface="Arial" pitchFamily="34" charset="0"/>
              </a:rPr>
              <a:t>C</a:t>
            </a:r>
            <a:r>
              <a:rPr lang="en-US" sz="1100" dirty="0" smtClean="0">
                <a:latin typeface="Century Schoolbook" pitchFamily="18" charset="0"/>
                <a:ea typeface="Batang" pitchFamily="18" charset="-127"/>
                <a:cs typeface="Arial" pitchFamily="34" charset="0"/>
              </a:rPr>
              <a:t>2</a:t>
            </a:r>
            <a:endParaRPr lang="en-US" dirty="0">
              <a:latin typeface="Century Schoolbook" pitchFamily="18" charset="0"/>
              <a:ea typeface="Batang" pitchFamily="18" charset="-127"/>
              <a:cs typeface="Arial" pitchFamily="34" charset="0"/>
            </a:endParaRPr>
          </a:p>
        </p:txBody>
      </p:sp>
      <p:cxnSp>
        <p:nvCxnSpPr>
          <p:cNvPr id="62" name="Straight Arrow Connector 61"/>
          <p:cNvCxnSpPr/>
          <p:nvPr/>
        </p:nvCxnSpPr>
        <p:spPr>
          <a:xfrm rot="16200000" flipH="1">
            <a:off x="5611968" y="3314163"/>
            <a:ext cx="228600" cy="228600"/>
          </a:xfrm>
          <a:prstGeom prst="straightConnector1">
            <a:avLst/>
          </a:prstGeom>
          <a:ln w="28575">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63" name="Straight Arrow Connector 62"/>
          <p:cNvCxnSpPr/>
          <p:nvPr/>
        </p:nvCxnSpPr>
        <p:spPr>
          <a:xfrm rot="16200000" flipH="1">
            <a:off x="5624847" y="5079642"/>
            <a:ext cx="228600" cy="228600"/>
          </a:xfrm>
          <a:prstGeom prst="straightConnector1">
            <a:avLst/>
          </a:prstGeom>
          <a:ln w="28575">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64" name="TextBox 63"/>
          <p:cNvSpPr txBox="1"/>
          <p:nvPr/>
        </p:nvSpPr>
        <p:spPr>
          <a:xfrm>
            <a:off x="762000" y="5715000"/>
            <a:ext cx="7543800" cy="646331"/>
          </a:xfrm>
          <a:prstGeom prst="rect">
            <a:avLst/>
          </a:prstGeom>
          <a:noFill/>
        </p:spPr>
        <p:txBody>
          <a:bodyPr wrap="square" rtlCol="0">
            <a:spAutoFit/>
          </a:bodyPr>
          <a:lstStyle/>
          <a:p>
            <a:r>
              <a:rPr lang="en-US" dirty="0" smtClean="0"/>
              <a:t>This </a:t>
            </a:r>
            <a:r>
              <a:rPr lang="en-US" dirty="0" smtClean="0">
                <a:solidFill>
                  <a:srgbClr val="FF0000"/>
                </a:solidFill>
              </a:rPr>
              <a:t>always saves </a:t>
            </a:r>
            <a:r>
              <a:rPr lang="en-US" dirty="0" smtClean="0"/>
              <a:t>cost, since the original algorithm computes the </a:t>
            </a:r>
            <a:r>
              <a:rPr lang="en-US" dirty="0" smtClean="0">
                <a:solidFill>
                  <a:srgbClr val="FF0000"/>
                </a:solidFill>
              </a:rPr>
              <a:t>whole rectangle</a:t>
            </a:r>
            <a:r>
              <a:rPr lang="en-US" dirty="0" smtClean="0"/>
              <a:t>, and now we only compute a </a:t>
            </a:r>
            <a:r>
              <a:rPr lang="en-US" dirty="0" smtClean="0">
                <a:solidFill>
                  <a:srgbClr val="FF0000"/>
                </a:solidFill>
              </a:rPr>
              <a:t>subset</a:t>
            </a:r>
            <a:r>
              <a:rPr lang="en-US" dirty="0" smtClean="0"/>
              <a:t> of cells.</a:t>
            </a:r>
            <a:endParaRPr lang="en-US" dirty="0"/>
          </a:p>
        </p:txBody>
      </p:sp>
      <p:sp>
        <p:nvSpPr>
          <p:cNvPr id="65" name="TextBox 64"/>
          <p:cNvSpPr txBox="1"/>
          <p:nvPr/>
        </p:nvSpPr>
        <p:spPr>
          <a:xfrm>
            <a:off x="533400" y="6324600"/>
            <a:ext cx="8077200" cy="369332"/>
          </a:xfrm>
          <a:prstGeom prst="rect">
            <a:avLst/>
          </a:prstGeom>
          <a:solidFill>
            <a:srgbClr val="CCFFFF"/>
          </a:solidFill>
        </p:spPr>
        <p:txBody>
          <a:bodyPr wrap="square" rtlCol="0">
            <a:spAutoFit/>
          </a:bodyPr>
          <a:lstStyle/>
          <a:p>
            <a:r>
              <a:rPr lang="en-US" dirty="0" smtClean="0"/>
              <a:t>The question is: </a:t>
            </a:r>
            <a:r>
              <a:rPr lang="en-US" dirty="0" smtClean="0">
                <a:solidFill>
                  <a:srgbClr val="FF0000"/>
                </a:solidFill>
              </a:rPr>
              <a:t>how can we maximize the saving?</a:t>
            </a:r>
            <a:r>
              <a:rPr lang="en-US" dirty="0" smtClean="0"/>
              <a:t> –  by choosing </a:t>
            </a:r>
            <a:r>
              <a:rPr lang="en-US" i="1" dirty="0" smtClean="0">
                <a:solidFill>
                  <a:srgbClr val="FF0000"/>
                </a:solidFill>
                <a:latin typeface="Century Schoolbook" pitchFamily="18" charset="0"/>
                <a:ea typeface="Batang" pitchFamily="18" charset="-127"/>
                <a:cs typeface="Arial" pitchFamily="34" charset="0"/>
              </a:rPr>
              <a:t>l</a:t>
            </a:r>
            <a:r>
              <a:rPr lang="en-US" sz="1100" dirty="0" smtClean="0">
                <a:solidFill>
                  <a:srgbClr val="FF0000"/>
                </a:solidFill>
                <a:latin typeface="Century Schoolbook" pitchFamily="18" charset="0"/>
                <a:ea typeface="Batang" pitchFamily="18" charset="-127"/>
                <a:cs typeface="Arial" pitchFamily="34" charset="0"/>
              </a:rPr>
              <a:t>1</a:t>
            </a:r>
            <a:r>
              <a:rPr lang="en-US" sz="1100" i="1" dirty="0" smtClean="0">
                <a:latin typeface="Century Schoolbook" pitchFamily="18" charset="0"/>
                <a:ea typeface="Batang" pitchFamily="18" charset="-127"/>
                <a:cs typeface="Arial" pitchFamily="34" charset="0"/>
              </a:rPr>
              <a:t> </a:t>
            </a:r>
            <a:r>
              <a:rPr lang="en-US" dirty="0" smtClean="0"/>
              <a:t>wisely…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Descent</a:t>
            </a:r>
            <a:endParaRPr lang="en-US" dirty="0"/>
          </a:p>
        </p:txBody>
      </p:sp>
      <p:sp>
        <p:nvSpPr>
          <p:cNvPr id="3" name="Content Placeholder 2"/>
          <p:cNvSpPr>
            <a:spLocks noGrp="1"/>
          </p:cNvSpPr>
          <p:nvPr>
            <p:ph idx="1"/>
          </p:nvPr>
        </p:nvSpPr>
        <p:spPr/>
        <p:txBody>
          <a:bodyPr/>
          <a:lstStyle/>
          <a:p>
            <a:r>
              <a:rPr lang="en-US" sz="2400" dirty="0" smtClean="0"/>
              <a:t>An optimization technique from the </a:t>
            </a:r>
            <a:r>
              <a:rPr lang="en-US" sz="2400" dirty="0" smtClean="0">
                <a:solidFill>
                  <a:srgbClr val="FF0000"/>
                </a:solidFill>
              </a:rPr>
              <a:t>machine learning</a:t>
            </a:r>
            <a:r>
              <a:rPr lang="en-US" sz="2400" dirty="0" smtClean="0"/>
              <a:t> field</a:t>
            </a:r>
          </a:p>
          <a:p>
            <a:pPr>
              <a:spcBef>
                <a:spcPts val="3000"/>
              </a:spcBef>
            </a:pPr>
            <a:r>
              <a:rPr lang="en-US" sz="2400" dirty="0" smtClean="0"/>
              <a:t>We use it to find the optimal value of parameter </a:t>
            </a:r>
            <a:r>
              <a:rPr lang="en-US" sz="2400" i="1" dirty="0" smtClean="0">
                <a:solidFill>
                  <a:srgbClr val="FF0000"/>
                </a:solidFill>
                <a:latin typeface="Century Schoolbook" pitchFamily="18" charset="0"/>
                <a:ea typeface="Batang" pitchFamily="18" charset="-127"/>
                <a:cs typeface="Arial" pitchFamily="34" charset="0"/>
              </a:rPr>
              <a:t>l</a:t>
            </a:r>
            <a:r>
              <a:rPr lang="en-US" sz="1600" dirty="0" smtClean="0">
                <a:solidFill>
                  <a:srgbClr val="FF0000"/>
                </a:solidFill>
                <a:latin typeface="Century Schoolbook" pitchFamily="18" charset="0"/>
                <a:ea typeface="Batang" pitchFamily="18" charset="-127"/>
                <a:cs typeface="Arial" pitchFamily="34" charset="0"/>
              </a:rPr>
              <a:t>1</a:t>
            </a:r>
            <a:r>
              <a:rPr lang="en-US" sz="2400" dirty="0" smtClean="0"/>
              <a:t>, so as to </a:t>
            </a:r>
            <a:r>
              <a:rPr lang="en-US" sz="2400" dirty="0" smtClean="0">
                <a:solidFill>
                  <a:srgbClr val="FF0000"/>
                </a:solidFill>
              </a:rPr>
              <a:t>maximize the saving</a:t>
            </a:r>
            <a:r>
              <a:rPr lang="en-US" sz="2400" dirty="0" smtClean="0"/>
              <a:t> of Adaptive Filtering algorithm</a:t>
            </a:r>
            <a:endParaRPr lang="en-US" sz="2400" dirty="0"/>
          </a:p>
        </p:txBody>
      </p:sp>
      <p:sp>
        <p:nvSpPr>
          <p:cNvPr id="4" name="Slide Number Placeholder 3"/>
          <p:cNvSpPr>
            <a:spLocks noGrp="1"/>
          </p:cNvSpPr>
          <p:nvPr>
            <p:ph type="sldNum" sz="quarter" idx="12"/>
          </p:nvPr>
        </p:nvSpPr>
        <p:spPr/>
        <p:txBody>
          <a:bodyPr/>
          <a:lstStyle/>
          <a:p>
            <a:fld id="{32B29A66-CFD5-4F33-88E2-E7F8EEB50249}" type="slidenum">
              <a:rPr lang="en-US" altLang="en-US" smtClean="0"/>
              <a:pPr/>
              <a:t>32</a:t>
            </a:fld>
            <a:endParaRPr lang="en-US"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Descent</a:t>
            </a:r>
            <a:endParaRPr lang="en-US" dirty="0"/>
          </a:p>
        </p:txBody>
      </p:sp>
      <p:sp>
        <p:nvSpPr>
          <p:cNvPr id="3" name="Slide Number Placeholder 2"/>
          <p:cNvSpPr>
            <a:spLocks noGrp="1"/>
          </p:cNvSpPr>
          <p:nvPr>
            <p:ph type="sldNum" sz="quarter" idx="12"/>
          </p:nvPr>
        </p:nvSpPr>
        <p:spPr/>
        <p:txBody>
          <a:bodyPr/>
          <a:lstStyle/>
          <a:p>
            <a:fld id="{06D55AE4-D746-47AC-A306-4D0DD80C516F}" type="slidenum">
              <a:rPr lang="en-US" altLang="en-US" smtClean="0"/>
              <a:pPr/>
              <a:t>33</a:t>
            </a:fld>
            <a:endParaRPr lang="en-US" altLang="en-US"/>
          </a:p>
        </p:txBody>
      </p:sp>
      <p:cxnSp>
        <p:nvCxnSpPr>
          <p:cNvPr id="4" name="Straight Arrow Connector 3"/>
          <p:cNvCxnSpPr/>
          <p:nvPr/>
        </p:nvCxnSpPr>
        <p:spPr>
          <a:xfrm>
            <a:off x="1371600" y="5966659"/>
            <a:ext cx="64008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rot="5400000" flipH="1" flipV="1">
            <a:off x="-685800" y="3985459"/>
            <a:ext cx="44196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00" y="5433259"/>
            <a:ext cx="533400" cy="523220"/>
          </a:xfrm>
          <a:prstGeom prst="rect">
            <a:avLst/>
          </a:prstGeom>
          <a:noFill/>
        </p:spPr>
        <p:txBody>
          <a:bodyPr wrap="square" rtlCol="0">
            <a:spAutoFit/>
          </a:bodyPr>
          <a:lstStyle/>
          <a:p>
            <a:r>
              <a:rPr lang="en-US" sz="2800" dirty="0" smtClean="0"/>
              <a:t>x</a:t>
            </a:r>
            <a:endParaRPr lang="en-US" sz="2800" dirty="0"/>
          </a:p>
        </p:txBody>
      </p:sp>
      <p:sp>
        <p:nvSpPr>
          <p:cNvPr id="7" name="TextBox 6"/>
          <p:cNvSpPr txBox="1"/>
          <p:nvPr/>
        </p:nvSpPr>
        <p:spPr>
          <a:xfrm>
            <a:off x="1143000" y="1633439"/>
            <a:ext cx="533400" cy="523220"/>
          </a:xfrm>
          <a:prstGeom prst="rect">
            <a:avLst/>
          </a:prstGeom>
          <a:noFill/>
        </p:spPr>
        <p:txBody>
          <a:bodyPr wrap="square" rtlCol="0">
            <a:spAutoFit/>
          </a:bodyPr>
          <a:lstStyle/>
          <a:p>
            <a:r>
              <a:rPr lang="en-US" sz="2800" dirty="0" smtClean="0"/>
              <a:t>f</a:t>
            </a:r>
            <a:endParaRPr lang="en-US" sz="2800" dirty="0"/>
          </a:p>
        </p:txBody>
      </p:sp>
      <p:sp>
        <p:nvSpPr>
          <p:cNvPr id="8" name="Freeform 7"/>
          <p:cNvSpPr/>
          <p:nvPr/>
        </p:nvSpPr>
        <p:spPr>
          <a:xfrm>
            <a:off x="1869583" y="2273642"/>
            <a:ext cx="3683358" cy="2835499"/>
          </a:xfrm>
          <a:custGeom>
            <a:avLst/>
            <a:gdLst>
              <a:gd name="connsiteX0" fmla="*/ 0 w 3683358"/>
              <a:gd name="connsiteY0" fmla="*/ 1184856 h 2835499"/>
              <a:gd name="connsiteX1" fmla="*/ 244699 w 3683358"/>
              <a:gd name="connsiteY1" fmla="*/ 1854558 h 2835499"/>
              <a:gd name="connsiteX2" fmla="*/ 695459 w 3683358"/>
              <a:gd name="connsiteY2" fmla="*/ 2446986 h 2835499"/>
              <a:gd name="connsiteX3" fmla="*/ 1275009 w 3683358"/>
              <a:gd name="connsiteY3" fmla="*/ 2794716 h 2835499"/>
              <a:gd name="connsiteX4" fmla="*/ 1867437 w 3683358"/>
              <a:gd name="connsiteY4" fmla="*/ 2691685 h 2835499"/>
              <a:gd name="connsiteX5" fmla="*/ 2369713 w 3683358"/>
              <a:gd name="connsiteY5" fmla="*/ 2434107 h 2835499"/>
              <a:gd name="connsiteX6" fmla="*/ 2678806 w 3683358"/>
              <a:gd name="connsiteY6" fmla="*/ 2099256 h 2835499"/>
              <a:gd name="connsiteX7" fmla="*/ 2936383 w 3683358"/>
              <a:gd name="connsiteY7" fmla="*/ 1751527 h 2835499"/>
              <a:gd name="connsiteX8" fmla="*/ 3142445 w 3683358"/>
              <a:gd name="connsiteY8" fmla="*/ 1455313 h 2835499"/>
              <a:gd name="connsiteX9" fmla="*/ 3528811 w 3683358"/>
              <a:gd name="connsiteY9" fmla="*/ 605307 h 2835499"/>
              <a:gd name="connsiteX10" fmla="*/ 3683358 w 3683358"/>
              <a:gd name="connsiteY10" fmla="*/ 0 h 2835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83358" h="2835499">
                <a:moveTo>
                  <a:pt x="0" y="1184856"/>
                </a:moveTo>
                <a:cubicBezTo>
                  <a:pt x="64394" y="1414529"/>
                  <a:pt x="128789" y="1644203"/>
                  <a:pt x="244699" y="1854558"/>
                </a:cubicBezTo>
                <a:cubicBezTo>
                  <a:pt x="360609" y="2064913"/>
                  <a:pt x="523741" y="2290293"/>
                  <a:pt x="695459" y="2446986"/>
                </a:cubicBezTo>
                <a:cubicBezTo>
                  <a:pt x="867177" y="2603679"/>
                  <a:pt x="1079679" y="2753933"/>
                  <a:pt x="1275009" y="2794716"/>
                </a:cubicBezTo>
                <a:cubicBezTo>
                  <a:pt x="1470339" y="2835499"/>
                  <a:pt x="1684986" y="2751787"/>
                  <a:pt x="1867437" y="2691685"/>
                </a:cubicBezTo>
                <a:cubicBezTo>
                  <a:pt x="2049888" y="2631583"/>
                  <a:pt x="2234485" y="2532845"/>
                  <a:pt x="2369713" y="2434107"/>
                </a:cubicBezTo>
                <a:cubicBezTo>
                  <a:pt x="2504941" y="2335369"/>
                  <a:pt x="2584361" y="2213019"/>
                  <a:pt x="2678806" y="2099256"/>
                </a:cubicBezTo>
                <a:cubicBezTo>
                  <a:pt x="2773251" y="1985493"/>
                  <a:pt x="2859110" y="1858851"/>
                  <a:pt x="2936383" y="1751527"/>
                </a:cubicBezTo>
                <a:cubicBezTo>
                  <a:pt x="3013656" y="1644203"/>
                  <a:pt x="3043707" y="1646350"/>
                  <a:pt x="3142445" y="1455313"/>
                </a:cubicBezTo>
                <a:cubicBezTo>
                  <a:pt x="3241183" y="1264276"/>
                  <a:pt x="3438659" y="847859"/>
                  <a:pt x="3528811" y="605307"/>
                </a:cubicBezTo>
                <a:cubicBezTo>
                  <a:pt x="3618963" y="362755"/>
                  <a:pt x="3651160" y="181377"/>
                  <a:pt x="3683358" y="0"/>
                </a:cubicBezTo>
              </a:path>
            </a:pathLst>
          </a:cu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828800" y="3081239"/>
            <a:ext cx="762000" cy="523220"/>
          </a:xfrm>
          <a:prstGeom prst="rect">
            <a:avLst/>
          </a:prstGeom>
          <a:noFill/>
        </p:spPr>
        <p:txBody>
          <a:bodyPr wrap="square" rtlCol="0">
            <a:spAutoFit/>
          </a:bodyPr>
          <a:lstStyle/>
          <a:p>
            <a:r>
              <a:rPr lang="en-US" sz="2800" dirty="0" smtClean="0">
                <a:solidFill>
                  <a:srgbClr val="FF0000"/>
                </a:solidFill>
                <a:latin typeface="Calibri" pitchFamily="34" charset="0"/>
                <a:cs typeface="Calibri" pitchFamily="34" charset="0"/>
              </a:rPr>
              <a:t>f(x)</a:t>
            </a:r>
            <a:endParaRPr lang="en-US" sz="2800" dirty="0">
              <a:solidFill>
                <a:srgbClr val="FF0000"/>
              </a:solidFill>
              <a:latin typeface="Calibri" pitchFamily="34" charset="0"/>
              <a:cs typeface="Calibri" pitchFamily="34" charset="0"/>
            </a:endParaRPr>
          </a:p>
        </p:txBody>
      </p:sp>
      <p:cxnSp>
        <p:nvCxnSpPr>
          <p:cNvPr id="10" name="Straight Connector 9"/>
          <p:cNvCxnSpPr/>
          <p:nvPr/>
        </p:nvCxnSpPr>
        <p:spPr>
          <a:xfrm rot="5400000">
            <a:off x="2795510" y="5509459"/>
            <a:ext cx="914400" cy="158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022242" y="5877580"/>
            <a:ext cx="533400" cy="523220"/>
          </a:xfrm>
          <a:prstGeom prst="rect">
            <a:avLst/>
          </a:prstGeom>
          <a:noFill/>
        </p:spPr>
        <p:txBody>
          <a:bodyPr wrap="square" rtlCol="0">
            <a:spAutoFit/>
          </a:bodyPr>
          <a:lstStyle/>
          <a:p>
            <a:r>
              <a:rPr lang="en-US" sz="2800" dirty="0" smtClean="0">
                <a:solidFill>
                  <a:srgbClr val="0000FF"/>
                </a:solidFill>
              </a:rPr>
              <a:t>m</a:t>
            </a:r>
            <a:endParaRPr lang="en-US" sz="2800" dirty="0">
              <a:solidFill>
                <a:srgbClr val="0000FF"/>
              </a:solidFill>
            </a:endParaRPr>
          </a:p>
        </p:txBody>
      </p:sp>
      <p:cxnSp>
        <p:nvCxnSpPr>
          <p:cNvPr id="12" name="Straight Connector 11"/>
          <p:cNvCxnSpPr>
            <a:stCxn id="8" idx="3"/>
          </p:cNvCxnSpPr>
          <p:nvPr/>
        </p:nvCxnSpPr>
        <p:spPr>
          <a:xfrm flipH="1" flipV="1">
            <a:off x="1524000" y="5052259"/>
            <a:ext cx="1620592" cy="161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2000" y="4757639"/>
            <a:ext cx="863958" cy="523220"/>
          </a:xfrm>
          <a:prstGeom prst="rect">
            <a:avLst/>
          </a:prstGeom>
          <a:noFill/>
        </p:spPr>
        <p:txBody>
          <a:bodyPr wrap="square" rtlCol="0">
            <a:spAutoFit/>
          </a:bodyPr>
          <a:lstStyle/>
          <a:p>
            <a:r>
              <a:rPr lang="en-US" sz="2800" dirty="0" smtClean="0">
                <a:solidFill>
                  <a:srgbClr val="0000FF"/>
                </a:solidFill>
                <a:latin typeface="Calibri" pitchFamily="34" charset="0"/>
                <a:cs typeface="Calibri" pitchFamily="34" charset="0"/>
              </a:rPr>
              <a:t>f(m)</a:t>
            </a:r>
            <a:endParaRPr lang="en-US" sz="2800" dirty="0">
              <a:solidFill>
                <a:srgbClr val="0000FF"/>
              </a:solidFill>
              <a:latin typeface="Calibri" pitchFamily="34" charset="0"/>
              <a:cs typeface="Calibri" pitchFamily="34" charset="0"/>
            </a:endParaRPr>
          </a:p>
        </p:txBody>
      </p:sp>
      <p:sp>
        <p:nvSpPr>
          <p:cNvPr id="14" name="Oval 13"/>
          <p:cNvSpPr/>
          <p:nvPr/>
        </p:nvSpPr>
        <p:spPr>
          <a:xfrm>
            <a:off x="4876800" y="3756859"/>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15" name="TextBox 14"/>
          <p:cNvSpPr txBox="1"/>
          <p:nvPr/>
        </p:nvSpPr>
        <p:spPr>
          <a:xfrm>
            <a:off x="4012842" y="3299659"/>
            <a:ext cx="1092558" cy="523220"/>
          </a:xfrm>
          <a:prstGeom prst="rect">
            <a:avLst/>
          </a:prstGeom>
          <a:noFill/>
        </p:spPr>
        <p:txBody>
          <a:bodyPr wrap="square" rtlCol="0">
            <a:spAutoFit/>
          </a:bodyPr>
          <a:lstStyle/>
          <a:p>
            <a:r>
              <a:rPr lang="en-US" sz="2800" dirty="0" smtClean="0">
                <a:solidFill>
                  <a:srgbClr val="0000FF"/>
                </a:solidFill>
                <a:latin typeface="Calibri" pitchFamily="34" charset="0"/>
                <a:cs typeface="Calibri" pitchFamily="34" charset="0"/>
              </a:rPr>
              <a:t>guess</a:t>
            </a:r>
            <a:endParaRPr lang="en-US" sz="2800" dirty="0">
              <a:solidFill>
                <a:srgbClr val="0000FF"/>
              </a:solidFill>
              <a:latin typeface="Calibri" pitchFamily="34" charset="0"/>
              <a:cs typeface="Calibri" pitchFamily="34" charset="0"/>
            </a:endParaRPr>
          </a:p>
        </p:txBody>
      </p:sp>
      <p:cxnSp>
        <p:nvCxnSpPr>
          <p:cNvPr id="16" name="Straight Arrow Connector 15"/>
          <p:cNvCxnSpPr/>
          <p:nvPr/>
        </p:nvCxnSpPr>
        <p:spPr>
          <a:xfrm rot="5400000" flipH="1" flipV="1">
            <a:off x="4845139" y="3267999"/>
            <a:ext cx="685800" cy="444321"/>
          </a:xfrm>
          <a:prstGeom prst="straightConnector1">
            <a:avLst/>
          </a:prstGeom>
          <a:ln w="381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267200" y="4518859"/>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18" name="Freeform 17"/>
          <p:cNvSpPr/>
          <p:nvPr/>
        </p:nvSpPr>
        <p:spPr>
          <a:xfrm>
            <a:off x="4572000" y="3909259"/>
            <a:ext cx="685800" cy="685800"/>
          </a:xfrm>
          <a:custGeom>
            <a:avLst/>
            <a:gdLst>
              <a:gd name="connsiteX0" fmla="*/ 528034 w 684726"/>
              <a:gd name="connsiteY0" fmla="*/ 0 h 785611"/>
              <a:gd name="connsiteX1" fmla="*/ 669701 w 684726"/>
              <a:gd name="connsiteY1" fmla="*/ 193183 h 785611"/>
              <a:gd name="connsiteX2" fmla="*/ 618186 w 684726"/>
              <a:gd name="connsiteY2" fmla="*/ 437882 h 785611"/>
              <a:gd name="connsiteX3" fmla="*/ 450760 w 684726"/>
              <a:gd name="connsiteY3" fmla="*/ 605307 h 785611"/>
              <a:gd name="connsiteX4" fmla="*/ 231819 w 684726"/>
              <a:gd name="connsiteY4" fmla="*/ 734096 h 785611"/>
              <a:gd name="connsiteX5" fmla="*/ 0 w 684726"/>
              <a:gd name="connsiteY5" fmla="*/ 785611 h 785611"/>
              <a:gd name="connsiteX6" fmla="*/ 0 w 684726"/>
              <a:gd name="connsiteY6" fmla="*/ 785611 h 7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4726" h="785611">
                <a:moveTo>
                  <a:pt x="528034" y="0"/>
                </a:moveTo>
                <a:cubicBezTo>
                  <a:pt x="591355" y="60101"/>
                  <a:pt x="654676" y="120203"/>
                  <a:pt x="669701" y="193183"/>
                </a:cubicBezTo>
                <a:cubicBezTo>
                  <a:pt x="684726" y="266163"/>
                  <a:pt x="654676" y="369195"/>
                  <a:pt x="618186" y="437882"/>
                </a:cubicBezTo>
                <a:cubicBezTo>
                  <a:pt x="581696" y="506569"/>
                  <a:pt x="515155" y="555938"/>
                  <a:pt x="450760" y="605307"/>
                </a:cubicBezTo>
                <a:cubicBezTo>
                  <a:pt x="386365" y="654676"/>
                  <a:pt x="306946" y="704045"/>
                  <a:pt x="231819" y="734096"/>
                </a:cubicBezTo>
                <a:cubicBezTo>
                  <a:pt x="156692" y="764147"/>
                  <a:pt x="0" y="785611"/>
                  <a:pt x="0" y="785611"/>
                </a:cubicBezTo>
                <a:lnTo>
                  <a:pt x="0" y="785611"/>
                </a:lnTo>
              </a:path>
            </a:pathLst>
          </a:custGeom>
          <a:ln w="28575">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itchFamily="34" charset="0"/>
              <a:cs typeface="Calibri" pitchFamily="34" charset="0"/>
            </a:endParaRPr>
          </a:p>
        </p:txBody>
      </p:sp>
      <p:sp>
        <p:nvSpPr>
          <p:cNvPr id="19" name="TextBox 18"/>
          <p:cNvSpPr txBox="1"/>
          <p:nvPr/>
        </p:nvSpPr>
        <p:spPr>
          <a:xfrm>
            <a:off x="2971800" y="4071839"/>
            <a:ext cx="1524000" cy="523220"/>
          </a:xfrm>
          <a:prstGeom prst="rect">
            <a:avLst/>
          </a:prstGeom>
          <a:noFill/>
        </p:spPr>
        <p:txBody>
          <a:bodyPr wrap="square" rtlCol="0">
            <a:spAutoFit/>
          </a:bodyPr>
          <a:lstStyle/>
          <a:p>
            <a:r>
              <a:rPr lang="en-US" sz="2800" dirty="0" smtClean="0">
                <a:solidFill>
                  <a:srgbClr val="0000FF"/>
                </a:solidFill>
                <a:latin typeface="Calibri" pitchFamily="34" charset="0"/>
                <a:cs typeface="Calibri" pitchFamily="34" charset="0"/>
              </a:rPr>
              <a:t>next step</a:t>
            </a:r>
            <a:endParaRPr lang="en-US" sz="2800" dirty="0">
              <a:solidFill>
                <a:srgbClr val="0000FF"/>
              </a:solidFill>
              <a:latin typeface="Calibri" pitchFamily="34" charset="0"/>
              <a:cs typeface="Calibri" pitchFamily="34" charset="0"/>
            </a:endParaRPr>
          </a:p>
        </p:txBody>
      </p:sp>
      <p:sp>
        <p:nvSpPr>
          <p:cNvPr id="20" name="Freeform 19"/>
          <p:cNvSpPr/>
          <p:nvPr/>
        </p:nvSpPr>
        <p:spPr>
          <a:xfrm>
            <a:off x="3988158" y="4697017"/>
            <a:ext cx="609600" cy="228600"/>
          </a:xfrm>
          <a:custGeom>
            <a:avLst/>
            <a:gdLst>
              <a:gd name="connsiteX0" fmla="*/ 528034 w 684726"/>
              <a:gd name="connsiteY0" fmla="*/ 0 h 785611"/>
              <a:gd name="connsiteX1" fmla="*/ 669701 w 684726"/>
              <a:gd name="connsiteY1" fmla="*/ 193183 h 785611"/>
              <a:gd name="connsiteX2" fmla="*/ 618186 w 684726"/>
              <a:gd name="connsiteY2" fmla="*/ 437882 h 785611"/>
              <a:gd name="connsiteX3" fmla="*/ 450760 w 684726"/>
              <a:gd name="connsiteY3" fmla="*/ 605307 h 785611"/>
              <a:gd name="connsiteX4" fmla="*/ 231819 w 684726"/>
              <a:gd name="connsiteY4" fmla="*/ 734096 h 785611"/>
              <a:gd name="connsiteX5" fmla="*/ 0 w 684726"/>
              <a:gd name="connsiteY5" fmla="*/ 785611 h 785611"/>
              <a:gd name="connsiteX6" fmla="*/ 0 w 684726"/>
              <a:gd name="connsiteY6" fmla="*/ 785611 h 7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4726" h="785611">
                <a:moveTo>
                  <a:pt x="528034" y="0"/>
                </a:moveTo>
                <a:cubicBezTo>
                  <a:pt x="591355" y="60101"/>
                  <a:pt x="654676" y="120203"/>
                  <a:pt x="669701" y="193183"/>
                </a:cubicBezTo>
                <a:cubicBezTo>
                  <a:pt x="684726" y="266163"/>
                  <a:pt x="654676" y="369195"/>
                  <a:pt x="618186" y="437882"/>
                </a:cubicBezTo>
                <a:cubicBezTo>
                  <a:pt x="581696" y="506569"/>
                  <a:pt x="515155" y="555938"/>
                  <a:pt x="450760" y="605307"/>
                </a:cubicBezTo>
                <a:cubicBezTo>
                  <a:pt x="386365" y="654676"/>
                  <a:pt x="306946" y="704045"/>
                  <a:pt x="231819" y="734096"/>
                </a:cubicBezTo>
                <a:cubicBezTo>
                  <a:pt x="156692" y="764147"/>
                  <a:pt x="0" y="785611"/>
                  <a:pt x="0" y="785611"/>
                </a:cubicBezTo>
                <a:lnTo>
                  <a:pt x="0" y="785611"/>
                </a:lnTo>
              </a:path>
            </a:pathLst>
          </a:custGeom>
          <a:ln w="28575">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itchFamily="34" charset="0"/>
              <a:cs typeface="Calibri" pitchFamily="34" charset="0"/>
            </a:endParaRPr>
          </a:p>
        </p:txBody>
      </p:sp>
      <p:sp>
        <p:nvSpPr>
          <p:cNvPr id="21" name="TextBox 20"/>
          <p:cNvSpPr txBox="1"/>
          <p:nvPr/>
        </p:nvSpPr>
        <p:spPr>
          <a:xfrm>
            <a:off x="5079642" y="3375859"/>
            <a:ext cx="1473558" cy="523220"/>
          </a:xfrm>
          <a:prstGeom prst="rect">
            <a:avLst/>
          </a:prstGeom>
          <a:noFill/>
        </p:spPr>
        <p:txBody>
          <a:bodyPr wrap="square" rtlCol="0">
            <a:spAutoFit/>
          </a:bodyPr>
          <a:lstStyle/>
          <a:p>
            <a:r>
              <a:rPr lang="en-US" sz="2800" dirty="0" smtClean="0">
                <a:latin typeface="Calibri" pitchFamily="34" charset="0"/>
                <a:cs typeface="Calibri" pitchFamily="34" charset="0"/>
              </a:rPr>
              <a:t>gradient</a:t>
            </a:r>
            <a:endParaRPr lang="en-US" sz="2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Adaptive Filtering Algorithm</a:t>
            </a:r>
            <a:endParaRPr lang="en-US" dirty="0"/>
          </a:p>
        </p:txBody>
      </p:sp>
      <p:sp>
        <p:nvSpPr>
          <p:cNvPr id="3" name="Slide Number Placeholder 2"/>
          <p:cNvSpPr>
            <a:spLocks noGrp="1"/>
          </p:cNvSpPr>
          <p:nvPr>
            <p:ph type="sldNum" sz="quarter" idx="12"/>
          </p:nvPr>
        </p:nvSpPr>
        <p:spPr/>
        <p:txBody>
          <a:bodyPr/>
          <a:lstStyle/>
          <a:p>
            <a:fld id="{06D55AE4-D746-47AC-A306-4D0DD80C516F}" type="slidenum">
              <a:rPr lang="en-US" altLang="en-US" smtClean="0"/>
              <a:pPr/>
              <a:t>34</a:t>
            </a:fld>
            <a:endParaRPr lang="en-US" altLang="en-US" dirty="0"/>
          </a:p>
        </p:txBody>
      </p:sp>
      <p:sp>
        <p:nvSpPr>
          <p:cNvPr id="4" name="Rectangle 3"/>
          <p:cNvSpPr/>
          <p:nvPr/>
        </p:nvSpPr>
        <p:spPr>
          <a:xfrm>
            <a:off x="773805" y="2209800"/>
            <a:ext cx="6705600" cy="2819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ounded Rectangle 4"/>
          <p:cNvSpPr/>
          <p:nvPr/>
        </p:nvSpPr>
        <p:spPr>
          <a:xfrm>
            <a:off x="773805" y="2209800"/>
            <a:ext cx="6705600" cy="1066800"/>
          </a:xfrm>
          <a:prstGeom prst="round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rot="16200000" flipV="1">
            <a:off x="316605" y="1752600"/>
            <a:ext cx="457200" cy="457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16605" y="1828800"/>
            <a:ext cx="381000" cy="369332"/>
          </a:xfrm>
          <a:prstGeom prst="rect">
            <a:avLst/>
          </a:prstGeom>
          <a:noFill/>
        </p:spPr>
        <p:txBody>
          <a:bodyPr wrap="square" rtlCol="0">
            <a:spAutoFit/>
          </a:bodyPr>
          <a:lstStyle/>
          <a:p>
            <a:r>
              <a:rPr lang="en-US" i="1" dirty="0" smtClean="0"/>
              <a:t>p</a:t>
            </a:r>
            <a:endParaRPr lang="en-US" i="1" dirty="0"/>
          </a:p>
        </p:txBody>
      </p:sp>
      <p:sp>
        <p:nvSpPr>
          <p:cNvPr id="8" name="TextBox 7"/>
          <p:cNvSpPr txBox="1"/>
          <p:nvPr/>
        </p:nvSpPr>
        <p:spPr>
          <a:xfrm>
            <a:off x="392805" y="1600200"/>
            <a:ext cx="381000" cy="369332"/>
          </a:xfrm>
          <a:prstGeom prst="rect">
            <a:avLst/>
          </a:prstGeom>
          <a:noFill/>
        </p:spPr>
        <p:txBody>
          <a:bodyPr wrap="square" rtlCol="0">
            <a:spAutoFit/>
          </a:bodyPr>
          <a:lstStyle/>
          <a:p>
            <a:r>
              <a:rPr lang="en-US" i="1" dirty="0" smtClean="0"/>
              <a:t>X</a:t>
            </a:r>
            <a:endParaRPr lang="en-US" i="1" dirty="0"/>
          </a:p>
        </p:txBody>
      </p:sp>
      <p:cxnSp>
        <p:nvCxnSpPr>
          <p:cNvPr id="9" name="Straight Connector 8"/>
          <p:cNvCxnSpPr/>
          <p:nvPr/>
        </p:nvCxnSpPr>
        <p:spPr>
          <a:xfrm>
            <a:off x="773805" y="3048000"/>
            <a:ext cx="67056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73805" y="3275012"/>
            <a:ext cx="67056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73805" y="4799012"/>
            <a:ext cx="67056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3631305" y="3619500"/>
            <a:ext cx="28194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3859111" y="3618706"/>
            <a:ext cx="28194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5041005" y="3048000"/>
            <a:ext cx="2286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5041005" y="4800600"/>
            <a:ext cx="2286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rot="16200000" flipH="1">
            <a:off x="3669405" y="3352800"/>
            <a:ext cx="144780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421505" y="3390899"/>
            <a:ext cx="1752603" cy="1524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545205" y="4038600"/>
            <a:ext cx="1981200" cy="1588"/>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1663521" y="3276600"/>
            <a:ext cx="152400" cy="152400"/>
          </a:xfrm>
          <a:prstGeom prst="line">
            <a:avLst/>
          </a:prstGeom>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rot="10800000" flipV="1">
            <a:off x="1815921" y="3276600"/>
            <a:ext cx="329484" cy="304800"/>
          </a:xfrm>
          <a:prstGeom prst="line">
            <a:avLst/>
          </a:prstGeom>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a:xfrm rot="10800000" flipV="1">
            <a:off x="1955443" y="3276599"/>
            <a:ext cx="494763" cy="470079"/>
          </a:xfrm>
          <a:prstGeom prst="line">
            <a:avLst/>
          </a:prstGeom>
        </p:spPr>
        <p:style>
          <a:lnRef idx="3">
            <a:schemeClr val="accent1"/>
          </a:lnRef>
          <a:fillRef idx="0">
            <a:schemeClr val="accent1"/>
          </a:fillRef>
          <a:effectRef idx="2">
            <a:schemeClr val="accent1"/>
          </a:effectRef>
          <a:fontRef idx="minor">
            <a:schemeClr val="tx1"/>
          </a:fontRef>
        </p:style>
      </p:cxnSp>
      <p:cxnSp>
        <p:nvCxnSpPr>
          <p:cNvPr id="22" name="Straight Connector 21"/>
          <p:cNvCxnSpPr/>
          <p:nvPr/>
        </p:nvCxnSpPr>
        <p:spPr>
          <a:xfrm rot="10800000" flipV="1">
            <a:off x="2094965" y="3276599"/>
            <a:ext cx="660040" cy="635357"/>
          </a:xfrm>
          <a:prstGeom prst="line">
            <a:avLst/>
          </a:prstGeom>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rot="10800000" flipV="1">
            <a:off x="2234487" y="3276599"/>
            <a:ext cx="825319" cy="800635"/>
          </a:xfrm>
          <a:prstGeom prst="line">
            <a:avLst/>
          </a:prstGeom>
        </p:spPr>
        <p:style>
          <a:lnRef idx="3">
            <a:schemeClr val="accent1"/>
          </a:lnRef>
          <a:fillRef idx="0">
            <a:schemeClr val="accent1"/>
          </a:fillRef>
          <a:effectRef idx="2">
            <a:schemeClr val="accent1"/>
          </a:effectRef>
          <a:fontRef idx="minor">
            <a:schemeClr val="tx1"/>
          </a:fontRef>
        </p:style>
      </p:cxnSp>
      <p:cxnSp>
        <p:nvCxnSpPr>
          <p:cNvPr id="24" name="Straight Connector 23"/>
          <p:cNvCxnSpPr/>
          <p:nvPr/>
        </p:nvCxnSpPr>
        <p:spPr>
          <a:xfrm rot="10800000" flipV="1">
            <a:off x="2374009" y="3276599"/>
            <a:ext cx="990596" cy="965913"/>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rot="10800000" flipV="1">
            <a:off x="2513531" y="3276599"/>
            <a:ext cx="1155875" cy="1131191"/>
          </a:xfrm>
          <a:prstGeom prst="line">
            <a:avLst/>
          </a:prstGeom>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a:xfrm rot="10800000" flipV="1">
            <a:off x="2653054" y="3378558"/>
            <a:ext cx="1232073" cy="1207390"/>
          </a:xfrm>
          <a:prstGeom prst="line">
            <a:avLst/>
          </a:prstGeom>
        </p:spPr>
        <p:style>
          <a:lnRef idx="3">
            <a:schemeClr val="accent1"/>
          </a:lnRef>
          <a:fillRef idx="0">
            <a:schemeClr val="accent1"/>
          </a:fillRef>
          <a:effectRef idx="2">
            <a:schemeClr val="accent1"/>
          </a:effectRef>
          <a:fontRef idx="minor">
            <a:schemeClr val="tx1"/>
          </a:fontRef>
        </p:style>
      </p:cxnSp>
      <p:cxnSp>
        <p:nvCxnSpPr>
          <p:cNvPr id="27" name="Straight Connector 26"/>
          <p:cNvCxnSpPr/>
          <p:nvPr/>
        </p:nvCxnSpPr>
        <p:spPr>
          <a:xfrm rot="10800000" flipV="1">
            <a:off x="2792575" y="3543837"/>
            <a:ext cx="1232073" cy="1207390"/>
          </a:xfrm>
          <a:prstGeom prst="line">
            <a:avLst/>
          </a:prstGeom>
        </p:spPr>
        <p:style>
          <a:lnRef idx="3">
            <a:schemeClr val="accent1"/>
          </a:lnRef>
          <a:fillRef idx="0">
            <a:schemeClr val="accent1"/>
          </a:fillRef>
          <a:effectRef idx="2">
            <a:schemeClr val="accent1"/>
          </a:effectRef>
          <a:fontRef idx="minor">
            <a:schemeClr val="tx1"/>
          </a:fontRef>
        </p:style>
      </p:cxnSp>
      <p:cxnSp>
        <p:nvCxnSpPr>
          <p:cNvPr id="28" name="Straight Connector 27"/>
          <p:cNvCxnSpPr/>
          <p:nvPr/>
        </p:nvCxnSpPr>
        <p:spPr>
          <a:xfrm rot="10800000" flipV="1">
            <a:off x="2932096" y="3709116"/>
            <a:ext cx="1232073" cy="1207390"/>
          </a:xfrm>
          <a:prstGeom prst="line">
            <a:avLst/>
          </a:prstGeom>
        </p:spPr>
        <p:style>
          <a:lnRef idx="3">
            <a:schemeClr val="accent1"/>
          </a:lnRef>
          <a:fillRef idx="0">
            <a:schemeClr val="accent1"/>
          </a:fillRef>
          <a:effectRef idx="2">
            <a:schemeClr val="accent1"/>
          </a:effectRef>
          <a:fontRef idx="minor">
            <a:schemeClr val="tx1"/>
          </a:fontRef>
        </p:style>
      </p:cxnSp>
      <p:cxnSp>
        <p:nvCxnSpPr>
          <p:cNvPr id="29" name="Straight Connector 28"/>
          <p:cNvCxnSpPr/>
          <p:nvPr/>
        </p:nvCxnSpPr>
        <p:spPr>
          <a:xfrm rot="10800000" flipV="1">
            <a:off x="3084496" y="3861516"/>
            <a:ext cx="1232073" cy="1207390"/>
          </a:xfrm>
          <a:prstGeom prst="line">
            <a:avLst/>
          </a:prstGeom>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rot="10800000" flipV="1">
            <a:off x="3427927" y="4039674"/>
            <a:ext cx="1028165" cy="1015284"/>
          </a:xfrm>
          <a:prstGeom prst="line">
            <a:avLst/>
          </a:prstGeom>
        </p:spPr>
        <p:style>
          <a:lnRef idx="3">
            <a:schemeClr val="accent1"/>
          </a:lnRef>
          <a:fillRef idx="0">
            <a:schemeClr val="accent1"/>
          </a:fillRef>
          <a:effectRef idx="2">
            <a:schemeClr val="accent1"/>
          </a:effectRef>
          <a:fontRef idx="minor">
            <a:schemeClr val="tx1"/>
          </a:fontRef>
        </p:style>
      </p:cxnSp>
      <p:cxnSp>
        <p:nvCxnSpPr>
          <p:cNvPr id="31" name="Straight Connector 30"/>
          <p:cNvCxnSpPr/>
          <p:nvPr/>
        </p:nvCxnSpPr>
        <p:spPr>
          <a:xfrm rot="5400000">
            <a:off x="3809465" y="4230172"/>
            <a:ext cx="811368" cy="786688"/>
          </a:xfrm>
          <a:prstGeom prst="line">
            <a:avLst/>
          </a:prstGeom>
        </p:spPr>
        <p:style>
          <a:lnRef idx="3">
            <a:schemeClr val="accent1"/>
          </a:lnRef>
          <a:fillRef idx="0">
            <a:schemeClr val="accent1"/>
          </a:fillRef>
          <a:effectRef idx="2">
            <a:schemeClr val="accent1"/>
          </a:effectRef>
          <a:fontRef idx="minor">
            <a:schemeClr val="tx1"/>
          </a:fontRef>
        </p:style>
      </p:cxnSp>
      <p:cxnSp>
        <p:nvCxnSpPr>
          <p:cNvPr id="32" name="Straight Connector 31"/>
          <p:cNvCxnSpPr>
            <a:endCxn id="4" idx="2"/>
          </p:cNvCxnSpPr>
          <p:nvPr/>
        </p:nvCxnSpPr>
        <p:spPr>
          <a:xfrm rot="10800000" flipV="1">
            <a:off x="4126605" y="4395990"/>
            <a:ext cx="634288" cy="633210"/>
          </a:xfrm>
          <a:prstGeom prst="line">
            <a:avLst/>
          </a:prstGeom>
        </p:spPr>
        <p:style>
          <a:lnRef idx="3">
            <a:schemeClr val="accent1"/>
          </a:lnRef>
          <a:fillRef idx="0">
            <a:schemeClr val="accent1"/>
          </a:fillRef>
          <a:effectRef idx="2">
            <a:schemeClr val="accent1"/>
          </a:effectRef>
          <a:fontRef idx="minor">
            <a:schemeClr val="tx1"/>
          </a:fontRef>
        </p:style>
      </p:cxnSp>
      <p:cxnSp>
        <p:nvCxnSpPr>
          <p:cNvPr id="33" name="Straight Connector 32"/>
          <p:cNvCxnSpPr/>
          <p:nvPr/>
        </p:nvCxnSpPr>
        <p:spPr>
          <a:xfrm rot="5400000">
            <a:off x="4489363" y="4605269"/>
            <a:ext cx="442173" cy="405688"/>
          </a:xfrm>
          <a:prstGeom prst="line">
            <a:avLst/>
          </a:prstGeom>
        </p:spPr>
        <p:style>
          <a:lnRef idx="3">
            <a:schemeClr val="accent1"/>
          </a:lnRef>
          <a:fillRef idx="0">
            <a:schemeClr val="accent1"/>
          </a:fillRef>
          <a:effectRef idx="2">
            <a:schemeClr val="accent1"/>
          </a:effectRef>
          <a:fontRef idx="minor">
            <a:schemeClr val="tx1"/>
          </a:fontRef>
        </p:style>
      </p:cxnSp>
      <p:cxnSp>
        <p:nvCxnSpPr>
          <p:cNvPr id="34" name="Straight Connector 33"/>
          <p:cNvCxnSpPr/>
          <p:nvPr/>
        </p:nvCxnSpPr>
        <p:spPr>
          <a:xfrm rot="5400000">
            <a:off x="4794162" y="4757670"/>
            <a:ext cx="289776" cy="253289"/>
          </a:xfrm>
          <a:prstGeom prst="line">
            <a:avLst/>
          </a:prstGeom>
        </p:spPr>
        <p:style>
          <a:lnRef idx="3">
            <a:schemeClr val="accent1"/>
          </a:lnRef>
          <a:fillRef idx="0">
            <a:schemeClr val="accent1"/>
          </a:fillRef>
          <a:effectRef idx="2">
            <a:schemeClr val="accent1"/>
          </a:effectRef>
          <a:fontRef idx="minor">
            <a:schemeClr val="tx1"/>
          </a:fontRef>
        </p:style>
      </p:cxnSp>
      <p:cxnSp>
        <p:nvCxnSpPr>
          <p:cNvPr id="35" name="Straight Connector 34"/>
          <p:cNvCxnSpPr/>
          <p:nvPr/>
        </p:nvCxnSpPr>
        <p:spPr>
          <a:xfrm>
            <a:off x="469005" y="3276600"/>
            <a:ext cx="3048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40405" y="5029200"/>
            <a:ext cx="5334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40405" y="2209800"/>
            <a:ext cx="546279"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69005" y="2590800"/>
            <a:ext cx="381000" cy="369332"/>
          </a:xfrm>
          <a:prstGeom prst="rect">
            <a:avLst/>
          </a:prstGeom>
          <a:noFill/>
        </p:spPr>
        <p:txBody>
          <a:bodyPr wrap="square" rtlCol="0">
            <a:spAutoFit/>
          </a:bodyPr>
          <a:lstStyle/>
          <a:p>
            <a:r>
              <a:rPr lang="en-US" i="1" dirty="0" smtClean="0">
                <a:latin typeface="Century Schoolbook" pitchFamily="18" charset="0"/>
                <a:ea typeface="Batang" pitchFamily="18" charset="-127"/>
                <a:cs typeface="Arial" pitchFamily="34" charset="0"/>
              </a:rPr>
              <a:t>l</a:t>
            </a:r>
            <a:r>
              <a:rPr lang="en-US" sz="1100" dirty="0" smtClean="0">
                <a:latin typeface="Century Schoolbook" pitchFamily="18" charset="0"/>
                <a:ea typeface="Batang" pitchFamily="18" charset="-127"/>
                <a:cs typeface="Arial" pitchFamily="34" charset="0"/>
              </a:rPr>
              <a:t>1</a:t>
            </a:r>
            <a:endParaRPr lang="en-US" i="1" dirty="0">
              <a:latin typeface="Century Schoolbook" pitchFamily="18" charset="0"/>
              <a:ea typeface="Batang" pitchFamily="18" charset="-127"/>
              <a:cs typeface="Arial" pitchFamily="34" charset="0"/>
            </a:endParaRPr>
          </a:p>
        </p:txBody>
      </p:sp>
      <p:cxnSp>
        <p:nvCxnSpPr>
          <p:cNvPr id="39" name="Straight Arrow Connector 38"/>
          <p:cNvCxnSpPr/>
          <p:nvPr/>
        </p:nvCxnSpPr>
        <p:spPr>
          <a:xfrm rot="5400000" flipH="1" flipV="1">
            <a:off x="430111" y="2399506"/>
            <a:ext cx="3810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a:off x="431699" y="3098185"/>
            <a:ext cx="3810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69005" y="3899079"/>
            <a:ext cx="381000" cy="369332"/>
          </a:xfrm>
          <a:prstGeom prst="rect">
            <a:avLst/>
          </a:prstGeom>
          <a:noFill/>
        </p:spPr>
        <p:txBody>
          <a:bodyPr wrap="square" rtlCol="0">
            <a:spAutoFit/>
          </a:bodyPr>
          <a:lstStyle/>
          <a:p>
            <a:r>
              <a:rPr lang="en-US" i="1" dirty="0" smtClean="0">
                <a:latin typeface="Century Schoolbook" pitchFamily="18" charset="0"/>
                <a:ea typeface="Batang" pitchFamily="18" charset="-127"/>
                <a:cs typeface="Arial" pitchFamily="34" charset="0"/>
              </a:rPr>
              <a:t>l</a:t>
            </a:r>
            <a:r>
              <a:rPr lang="en-US" sz="1100" dirty="0" smtClean="0">
                <a:latin typeface="Century Schoolbook" pitchFamily="18" charset="0"/>
                <a:ea typeface="Batang" pitchFamily="18" charset="-127"/>
                <a:cs typeface="Arial" pitchFamily="34" charset="0"/>
              </a:rPr>
              <a:t>2</a:t>
            </a:r>
            <a:endParaRPr lang="en-US" dirty="0">
              <a:latin typeface="Century Schoolbook" pitchFamily="18" charset="0"/>
              <a:ea typeface="Batang" pitchFamily="18" charset="-127"/>
              <a:cs typeface="Arial" pitchFamily="34" charset="0"/>
            </a:endParaRPr>
          </a:p>
        </p:txBody>
      </p:sp>
      <p:cxnSp>
        <p:nvCxnSpPr>
          <p:cNvPr id="42" name="Straight Arrow Connector 41"/>
          <p:cNvCxnSpPr/>
          <p:nvPr/>
        </p:nvCxnSpPr>
        <p:spPr>
          <a:xfrm rot="5400000" flipH="1" flipV="1">
            <a:off x="278505" y="3619500"/>
            <a:ext cx="6858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221881" y="4628087"/>
            <a:ext cx="800637"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145405" y="5040868"/>
            <a:ext cx="381000" cy="369332"/>
          </a:xfrm>
          <a:prstGeom prst="rect">
            <a:avLst/>
          </a:prstGeom>
          <a:noFill/>
        </p:spPr>
        <p:txBody>
          <a:bodyPr wrap="square" rtlCol="0">
            <a:spAutoFit/>
          </a:bodyPr>
          <a:lstStyle/>
          <a:p>
            <a:r>
              <a:rPr lang="en-US" i="1" dirty="0" smtClean="0">
                <a:latin typeface="Century Schoolbook" pitchFamily="18" charset="0"/>
                <a:ea typeface="Batang" pitchFamily="18" charset="-127"/>
                <a:cs typeface="Arial" pitchFamily="34" charset="0"/>
              </a:rPr>
              <a:t>l</a:t>
            </a:r>
            <a:r>
              <a:rPr lang="en-US" sz="1100" dirty="0" smtClean="0">
                <a:latin typeface="Century Schoolbook" pitchFamily="18" charset="0"/>
                <a:ea typeface="Batang" pitchFamily="18" charset="-127"/>
                <a:cs typeface="Arial" pitchFamily="34" charset="0"/>
              </a:rPr>
              <a:t>2</a:t>
            </a:r>
            <a:endParaRPr lang="en-US" dirty="0">
              <a:latin typeface="Century Schoolbook" pitchFamily="18" charset="0"/>
              <a:ea typeface="Batang" pitchFamily="18" charset="-127"/>
              <a:cs typeface="Arial" pitchFamily="34" charset="0"/>
            </a:endParaRPr>
          </a:p>
        </p:txBody>
      </p:sp>
      <p:sp>
        <p:nvSpPr>
          <p:cNvPr id="45" name="TextBox 44"/>
          <p:cNvSpPr txBox="1"/>
          <p:nvPr/>
        </p:nvSpPr>
        <p:spPr>
          <a:xfrm>
            <a:off x="3794743" y="5040868"/>
            <a:ext cx="760926" cy="369332"/>
          </a:xfrm>
          <a:prstGeom prst="rect">
            <a:avLst/>
          </a:prstGeom>
          <a:noFill/>
        </p:spPr>
        <p:txBody>
          <a:bodyPr wrap="square" rtlCol="0">
            <a:spAutoFit/>
          </a:bodyPr>
          <a:lstStyle/>
          <a:p>
            <a:r>
              <a:rPr lang="en-US" i="1" dirty="0" smtClean="0">
                <a:latin typeface="Century Schoolbook" pitchFamily="18" charset="0"/>
                <a:ea typeface="Batang" pitchFamily="18" charset="-127"/>
                <a:cs typeface="Arial" pitchFamily="34" charset="0"/>
              </a:rPr>
              <a:t>w − l</a:t>
            </a:r>
            <a:endParaRPr lang="en-US" dirty="0">
              <a:latin typeface="Century Schoolbook" pitchFamily="18" charset="0"/>
              <a:ea typeface="Batang" pitchFamily="18" charset="-127"/>
              <a:cs typeface="Arial" pitchFamily="34" charset="0"/>
            </a:endParaRPr>
          </a:p>
        </p:txBody>
      </p:sp>
      <p:cxnSp>
        <p:nvCxnSpPr>
          <p:cNvPr id="46" name="Straight Connector 45"/>
          <p:cNvCxnSpPr/>
          <p:nvPr/>
        </p:nvCxnSpPr>
        <p:spPr>
          <a:xfrm rot="5400000">
            <a:off x="1384199" y="5181600"/>
            <a:ext cx="304006" cy="79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2921078" y="5181600"/>
            <a:ext cx="304006" cy="79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5118279" y="5180806"/>
            <a:ext cx="304006" cy="79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1510047" y="5220237"/>
            <a:ext cx="6858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10800000">
            <a:off x="3085563" y="5220237"/>
            <a:ext cx="6858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398689" y="5232042"/>
            <a:ext cx="6858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444284" y="5230454"/>
            <a:ext cx="8382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28600" y="3378558"/>
            <a:ext cx="304800" cy="369332"/>
          </a:xfrm>
          <a:prstGeom prst="rect">
            <a:avLst/>
          </a:prstGeom>
          <a:noFill/>
        </p:spPr>
        <p:txBody>
          <a:bodyPr wrap="square" rtlCol="0">
            <a:spAutoFit/>
          </a:bodyPr>
          <a:lstStyle/>
          <a:p>
            <a:r>
              <a:rPr lang="en-US" i="1" dirty="0" smtClean="0">
                <a:latin typeface="Century Schoolbook" pitchFamily="18" charset="0"/>
                <a:ea typeface="Batang" pitchFamily="18" charset="-127"/>
                <a:cs typeface="Arial" pitchFamily="34" charset="0"/>
              </a:rPr>
              <a:t>l</a:t>
            </a:r>
            <a:endParaRPr lang="en-US" dirty="0">
              <a:latin typeface="Century Schoolbook" pitchFamily="18" charset="0"/>
              <a:ea typeface="Batang" pitchFamily="18" charset="-127"/>
              <a:cs typeface="Arial" pitchFamily="34" charset="0"/>
            </a:endParaRPr>
          </a:p>
        </p:txBody>
      </p:sp>
      <p:cxnSp>
        <p:nvCxnSpPr>
          <p:cNvPr id="54" name="Straight Arrow Connector 53"/>
          <p:cNvCxnSpPr/>
          <p:nvPr/>
        </p:nvCxnSpPr>
        <p:spPr>
          <a:xfrm rot="5400000" flipH="1" flipV="1">
            <a:off x="-241759" y="2806521"/>
            <a:ext cx="12192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5400000">
            <a:off x="-280373" y="4406464"/>
            <a:ext cx="12954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862847" y="1841679"/>
            <a:ext cx="685800" cy="369332"/>
          </a:xfrm>
          <a:prstGeom prst="rect">
            <a:avLst/>
          </a:prstGeom>
          <a:noFill/>
        </p:spPr>
        <p:txBody>
          <a:bodyPr wrap="square" rtlCol="0">
            <a:spAutoFit/>
          </a:bodyPr>
          <a:lstStyle/>
          <a:p>
            <a:r>
              <a:rPr lang="en-US" i="1" dirty="0" smtClean="0">
                <a:latin typeface="Century Schoolbook" pitchFamily="18" charset="0"/>
                <a:ea typeface="Batang" pitchFamily="18" charset="-127"/>
                <a:cs typeface="Arial" pitchFamily="34" charset="0"/>
              </a:rPr>
              <a:t>a|b</a:t>
            </a:r>
            <a:endParaRPr lang="en-US" dirty="0">
              <a:latin typeface="Century Schoolbook" pitchFamily="18" charset="0"/>
              <a:ea typeface="Batang" pitchFamily="18" charset="-127"/>
              <a:cs typeface="Arial" pitchFamily="34" charset="0"/>
            </a:endParaRPr>
          </a:p>
        </p:txBody>
      </p:sp>
      <p:cxnSp>
        <p:nvCxnSpPr>
          <p:cNvPr id="57" name="Straight Arrow Connector 56"/>
          <p:cNvCxnSpPr/>
          <p:nvPr/>
        </p:nvCxnSpPr>
        <p:spPr>
          <a:xfrm>
            <a:off x="1383405" y="1828800"/>
            <a:ext cx="5791200" cy="1588"/>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1008265" y="1460679"/>
            <a:ext cx="1131195" cy="369332"/>
          </a:xfrm>
          <a:prstGeom prst="rect">
            <a:avLst/>
          </a:prstGeom>
          <a:noFill/>
        </p:spPr>
        <p:txBody>
          <a:bodyPr wrap="square" rtlCol="0">
            <a:spAutoFit/>
          </a:bodyPr>
          <a:lstStyle/>
          <a:p>
            <a:r>
              <a:rPr lang="en-US" i="1" dirty="0" smtClean="0">
                <a:latin typeface="Century Schoolbook" pitchFamily="18" charset="0"/>
                <a:ea typeface="Batang" pitchFamily="18" charset="-127"/>
                <a:cs typeface="Arial" pitchFamily="34" charset="0"/>
              </a:rPr>
              <a:t>i − w + l</a:t>
            </a:r>
            <a:r>
              <a:rPr lang="en-US" baseline="-25000" dirty="0" smtClean="0">
                <a:latin typeface="Century Schoolbook" pitchFamily="18" charset="0"/>
                <a:ea typeface="Batang" pitchFamily="18" charset="-127"/>
                <a:cs typeface="Arial" pitchFamily="34" charset="0"/>
              </a:rPr>
              <a:t>1</a:t>
            </a:r>
            <a:endParaRPr lang="en-US" baseline="-25000" dirty="0">
              <a:latin typeface="Century Schoolbook" pitchFamily="18" charset="0"/>
              <a:ea typeface="Batang" pitchFamily="18" charset="-127"/>
              <a:cs typeface="Arial" pitchFamily="34" charset="0"/>
            </a:endParaRPr>
          </a:p>
        </p:txBody>
      </p:sp>
      <p:sp>
        <p:nvSpPr>
          <p:cNvPr id="59" name="TextBox 58"/>
          <p:cNvSpPr txBox="1"/>
          <p:nvPr/>
        </p:nvSpPr>
        <p:spPr>
          <a:xfrm>
            <a:off x="4964805" y="1447800"/>
            <a:ext cx="381000" cy="369332"/>
          </a:xfrm>
          <a:prstGeom prst="rect">
            <a:avLst/>
          </a:prstGeom>
          <a:noFill/>
        </p:spPr>
        <p:txBody>
          <a:bodyPr wrap="square" rtlCol="0">
            <a:spAutoFit/>
          </a:bodyPr>
          <a:lstStyle/>
          <a:p>
            <a:r>
              <a:rPr lang="en-US" i="1" dirty="0" smtClean="0">
                <a:latin typeface="Century Schoolbook" pitchFamily="18" charset="0"/>
                <a:ea typeface="Batang" pitchFamily="18" charset="-127"/>
                <a:cs typeface="Arial" pitchFamily="34" charset="0"/>
              </a:rPr>
              <a:t>i  </a:t>
            </a:r>
            <a:endParaRPr lang="en-US" dirty="0">
              <a:latin typeface="Century Schoolbook" pitchFamily="18" charset="0"/>
              <a:ea typeface="Batang" pitchFamily="18" charset="-127"/>
              <a:cs typeface="Arial" pitchFamily="34" charset="0"/>
            </a:endParaRPr>
          </a:p>
        </p:txBody>
      </p:sp>
      <p:sp>
        <p:nvSpPr>
          <p:cNvPr id="60" name="TextBox 59"/>
          <p:cNvSpPr txBox="1"/>
          <p:nvPr/>
        </p:nvSpPr>
        <p:spPr>
          <a:xfrm>
            <a:off x="5269605" y="3276600"/>
            <a:ext cx="457200" cy="369332"/>
          </a:xfrm>
          <a:prstGeom prst="rect">
            <a:avLst/>
          </a:prstGeom>
          <a:noFill/>
        </p:spPr>
        <p:txBody>
          <a:bodyPr wrap="square" rtlCol="0">
            <a:spAutoFit/>
          </a:bodyPr>
          <a:lstStyle/>
          <a:p>
            <a:r>
              <a:rPr lang="en-US" i="1" dirty="0" smtClean="0">
                <a:latin typeface="Century Schoolbook" pitchFamily="18" charset="0"/>
                <a:ea typeface="Batang" pitchFamily="18" charset="-127"/>
                <a:cs typeface="Arial" pitchFamily="34" charset="0"/>
              </a:rPr>
              <a:t>C</a:t>
            </a:r>
            <a:r>
              <a:rPr lang="en-US" sz="1100" dirty="0" smtClean="0">
                <a:latin typeface="Century Schoolbook" pitchFamily="18" charset="0"/>
                <a:ea typeface="Batang" pitchFamily="18" charset="-127"/>
                <a:cs typeface="Arial" pitchFamily="34" charset="0"/>
              </a:rPr>
              <a:t>1</a:t>
            </a:r>
            <a:endParaRPr lang="en-US" i="1" dirty="0">
              <a:latin typeface="Century Schoolbook" pitchFamily="18" charset="0"/>
              <a:ea typeface="Batang" pitchFamily="18" charset="-127"/>
              <a:cs typeface="Arial" pitchFamily="34" charset="0"/>
            </a:endParaRPr>
          </a:p>
        </p:txBody>
      </p:sp>
      <p:sp>
        <p:nvSpPr>
          <p:cNvPr id="61" name="TextBox 60"/>
          <p:cNvSpPr txBox="1"/>
          <p:nvPr/>
        </p:nvSpPr>
        <p:spPr>
          <a:xfrm>
            <a:off x="5269605" y="5040868"/>
            <a:ext cx="457200" cy="369332"/>
          </a:xfrm>
          <a:prstGeom prst="rect">
            <a:avLst/>
          </a:prstGeom>
          <a:noFill/>
        </p:spPr>
        <p:txBody>
          <a:bodyPr wrap="square" rtlCol="0">
            <a:spAutoFit/>
          </a:bodyPr>
          <a:lstStyle/>
          <a:p>
            <a:r>
              <a:rPr lang="en-US" i="1" dirty="0" smtClean="0">
                <a:latin typeface="Century Schoolbook" pitchFamily="18" charset="0"/>
                <a:ea typeface="Batang" pitchFamily="18" charset="-127"/>
                <a:cs typeface="Arial" pitchFamily="34" charset="0"/>
              </a:rPr>
              <a:t>C</a:t>
            </a:r>
            <a:r>
              <a:rPr lang="en-US" sz="1100" dirty="0" smtClean="0">
                <a:latin typeface="Century Schoolbook" pitchFamily="18" charset="0"/>
                <a:ea typeface="Batang" pitchFamily="18" charset="-127"/>
                <a:cs typeface="Arial" pitchFamily="34" charset="0"/>
              </a:rPr>
              <a:t>2</a:t>
            </a:r>
            <a:endParaRPr lang="en-US" dirty="0">
              <a:latin typeface="Century Schoolbook" pitchFamily="18" charset="0"/>
              <a:ea typeface="Batang" pitchFamily="18" charset="-127"/>
              <a:cs typeface="Arial" pitchFamily="34" charset="0"/>
            </a:endParaRPr>
          </a:p>
        </p:txBody>
      </p:sp>
      <p:cxnSp>
        <p:nvCxnSpPr>
          <p:cNvPr id="62" name="Straight Arrow Connector 61"/>
          <p:cNvCxnSpPr/>
          <p:nvPr/>
        </p:nvCxnSpPr>
        <p:spPr>
          <a:xfrm rot="16200000" flipH="1">
            <a:off x="5154768" y="3161763"/>
            <a:ext cx="228600" cy="228600"/>
          </a:xfrm>
          <a:prstGeom prst="straightConnector1">
            <a:avLst/>
          </a:prstGeom>
          <a:ln w="28575">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63" name="Straight Arrow Connector 62"/>
          <p:cNvCxnSpPr/>
          <p:nvPr/>
        </p:nvCxnSpPr>
        <p:spPr>
          <a:xfrm rot="16200000" flipH="1">
            <a:off x="5167647" y="4927242"/>
            <a:ext cx="228600" cy="228600"/>
          </a:xfrm>
          <a:prstGeom prst="straightConnector1">
            <a:avLst/>
          </a:prstGeom>
          <a:ln w="28575">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64" name="TextBox 63"/>
          <p:cNvSpPr txBox="1"/>
          <p:nvPr/>
        </p:nvSpPr>
        <p:spPr>
          <a:xfrm>
            <a:off x="152400" y="5452348"/>
            <a:ext cx="8763000" cy="369332"/>
          </a:xfrm>
          <a:prstGeom prst="rect">
            <a:avLst/>
          </a:prstGeom>
          <a:noFill/>
        </p:spPr>
        <p:txBody>
          <a:bodyPr wrap="square" rtlCol="0">
            <a:spAutoFit/>
          </a:bodyPr>
          <a:lstStyle/>
          <a:p>
            <a:r>
              <a:rPr lang="en-US" dirty="0" smtClean="0"/>
              <a:t>Function to minimize: </a:t>
            </a:r>
            <a:r>
              <a:rPr lang="en-US" i="1" dirty="0" smtClean="0">
                <a:solidFill>
                  <a:srgbClr val="0000FF"/>
                </a:solidFill>
              </a:rPr>
              <a:t>f</a:t>
            </a:r>
            <a:r>
              <a:rPr lang="en-US" dirty="0" smtClean="0">
                <a:solidFill>
                  <a:srgbClr val="0000FF"/>
                </a:solidFill>
              </a:rPr>
              <a:t>(</a:t>
            </a:r>
            <a:r>
              <a:rPr lang="en-US" i="1" dirty="0" smtClean="0">
                <a:solidFill>
                  <a:srgbClr val="FF0000"/>
                </a:solidFill>
                <a:latin typeface="Century Schoolbook" pitchFamily="18" charset="0"/>
                <a:ea typeface="Batang" pitchFamily="18" charset="-127"/>
                <a:cs typeface="Arial" pitchFamily="34" charset="0"/>
              </a:rPr>
              <a:t>l</a:t>
            </a:r>
            <a:r>
              <a:rPr lang="en-US" sz="1100" dirty="0" smtClean="0">
                <a:solidFill>
                  <a:srgbClr val="FF0000"/>
                </a:solidFill>
                <a:latin typeface="Century Schoolbook" pitchFamily="18" charset="0"/>
                <a:ea typeface="Batang" pitchFamily="18" charset="-127"/>
                <a:cs typeface="Arial" pitchFamily="34" charset="0"/>
              </a:rPr>
              <a:t>1</a:t>
            </a:r>
            <a:r>
              <a:rPr lang="en-US" dirty="0" smtClean="0">
                <a:solidFill>
                  <a:srgbClr val="0000FF"/>
                </a:solidFill>
              </a:rPr>
              <a:t>)</a:t>
            </a:r>
            <a:r>
              <a:rPr lang="en-US" dirty="0" smtClean="0"/>
              <a:t> – workload as a function of </a:t>
            </a:r>
            <a:r>
              <a:rPr lang="en-US" i="1" dirty="0" smtClean="0">
                <a:solidFill>
                  <a:srgbClr val="FF0000"/>
                </a:solidFill>
                <a:latin typeface="Century Schoolbook" pitchFamily="18" charset="0"/>
                <a:ea typeface="Batang" pitchFamily="18" charset="-127"/>
                <a:cs typeface="Arial" pitchFamily="34" charset="0"/>
              </a:rPr>
              <a:t>l</a:t>
            </a:r>
            <a:r>
              <a:rPr lang="en-US" sz="1100" dirty="0" smtClean="0">
                <a:solidFill>
                  <a:srgbClr val="FF0000"/>
                </a:solidFill>
                <a:latin typeface="Century Schoolbook" pitchFamily="18" charset="0"/>
                <a:ea typeface="Batang" pitchFamily="18" charset="-127"/>
                <a:cs typeface="Arial" pitchFamily="34" charset="0"/>
              </a:rPr>
              <a:t>1</a:t>
            </a:r>
            <a:r>
              <a:rPr lang="en-US" dirty="0" smtClean="0"/>
              <a:t> – </a:t>
            </a:r>
            <a:r>
              <a:rPr lang="en-US" dirty="0" smtClean="0">
                <a:solidFill>
                  <a:srgbClr val="0000FF"/>
                </a:solidFill>
              </a:rPr>
              <a:t># of cells</a:t>
            </a:r>
            <a:r>
              <a:rPr lang="en-US" dirty="0" smtClean="0"/>
              <a:t> actually filled in.</a:t>
            </a:r>
            <a:endParaRPr lang="en-US" dirty="0"/>
          </a:p>
        </p:txBody>
      </p:sp>
      <p:sp>
        <p:nvSpPr>
          <p:cNvPr id="66" name="TextBox 65"/>
          <p:cNvSpPr txBox="1"/>
          <p:nvPr/>
        </p:nvSpPr>
        <p:spPr>
          <a:xfrm>
            <a:off x="152400" y="5791200"/>
            <a:ext cx="8763000" cy="369332"/>
          </a:xfrm>
          <a:prstGeom prst="rect">
            <a:avLst/>
          </a:prstGeom>
          <a:noFill/>
        </p:spPr>
        <p:txBody>
          <a:bodyPr wrap="square" rtlCol="0">
            <a:spAutoFit/>
          </a:bodyPr>
          <a:lstStyle/>
          <a:p>
            <a:r>
              <a:rPr lang="en-US" dirty="0" smtClean="0"/>
              <a:t>But we don’t even know </a:t>
            </a:r>
            <a:r>
              <a:rPr lang="en-US" i="1" dirty="0" smtClean="0">
                <a:solidFill>
                  <a:srgbClr val="0000FF"/>
                </a:solidFill>
              </a:rPr>
              <a:t>f</a:t>
            </a:r>
            <a:r>
              <a:rPr lang="en-US" dirty="0" smtClean="0">
                <a:solidFill>
                  <a:srgbClr val="0000FF"/>
                </a:solidFill>
              </a:rPr>
              <a:t>(</a:t>
            </a:r>
            <a:r>
              <a:rPr lang="en-US" i="1" dirty="0" smtClean="0">
                <a:solidFill>
                  <a:srgbClr val="FF0000"/>
                </a:solidFill>
                <a:latin typeface="Century Schoolbook" pitchFamily="18" charset="0"/>
                <a:ea typeface="Batang" pitchFamily="18" charset="-127"/>
                <a:cs typeface="Arial" pitchFamily="34" charset="0"/>
              </a:rPr>
              <a:t>l</a:t>
            </a:r>
            <a:r>
              <a:rPr lang="en-US" sz="1100" dirty="0" smtClean="0">
                <a:solidFill>
                  <a:srgbClr val="FF0000"/>
                </a:solidFill>
                <a:latin typeface="Century Schoolbook" pitchFamily="18" charset="0"/>
                <a:ea typeface="Batang" pitchFamily="18" charset="-127"/>
                <a:cs typeface="Arial" pitchFamily="34" charset="0"/>
              </a:rPr>
              <a:t>1</a:t>
            </a:r>
            <a:r>
              <a:rPr lang="en-US" dirty="0" smtClean="0">
                <a:solidFill>
                  <a:srgbClr val="0000FF"/>
                </a:solidFill>
              </a:rPr>
              <a:t>)</a:t>
            </a:r>
            <a:r>
              <a:rPr lang="en-US" dirty="0" smtClean="0"/>
              <a:t>. Run once with                    and then </a:t>
            </a:r>
          </a:p>
        </p:txBody>
      </p:sp>
      <p:sp>
        <p:nvSpPr>
          <p:cNvPr id="28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86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8680" name="Rectangle 8"/>
          <p:cNvSpPr>
            <a:spLocks noChangeArrowheads="1"/>
          </p:cNvSpPr>
          <p:nvPr/>
        </p:nvSpPr>
        <p:spPr bwMode="auto">
          <a:xfrm>
            <a:off x="0" y="133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sz="9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683"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8685"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8687"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8686" name="Picture 1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739640" y="5867400"/>
            <a:ext cx="1095375" cy="266700"/>
          </a:xfrm>
          <a:prstGeom prst="rect">
            <a:avLst/>
          </a:prstGeom>
          <a:noFill/>
        </p:spPr>
      </p:pic>
      <p:sp>
        <p:nvSpPr>
          <p:cNvPr id="28689"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8688" name="Picture 1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905625" y="5867400"/>
            <a:ext cx="1095375" cy="266700"/>
          </a:xfrm>
          <a:prstGeom prst="rect">
            <a:avLst/>
          </a:prstGeom>
          <a:noFill/>
        </p:spPr>
      </p:pic>
      <p:sp>
        <p:nvSpPr>
          <p:cNvPr id="85" name="TextBox 84"/>
          <p:cNvSpPr txBox="1"/>
          <p:nvPr/>
        </p:nvSpPr>
        <p:spPr>
          <a:xfrm>
            <a:off x="152400" y="6260068"/>
            <a:ext cx="8763000" cy="369332"/>
          </a:xfrm>
          <a:prstGeom prst="rect">
            <a:avLst/>
          </a:prstGeom>
          <a:noFill/>
        </p:spPr>
        <p:txBody>
          <a:bodyPr wrap="square" rtlCol="0">
            <a:spAutoFit/>
          </a:bodyPr>
          <a:lstStyle/>
          <a:p>
            <a:r>
              <a:rPr lang="en-US" dirty="0" smtClean="0"/>
              <a:t>Estimate the gradient at      as </a:t>
            </a:r>
          </a:p>
        </p:txBody>
      </p:sp>
      <p:sp>
        <p:nvSpPr>
          <p:cNvPr id="286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8690" name="Picture 18"/>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727960" y="6309360"/>
            <a:ext cx="228600" cy="266700"/>
          </a:xfrm>
          <a:prstGeom prst="rect">
            <a:avLst/>
          </a:prstGeom>
          <a:noFill/>
        </p:spPr>
      </p:pic>
      <p:sp>
        <p:nvSpPr>
          <p:cNvPr id="28693"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8692" name="Picture 20"/>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3381375" y="6172200"/>
            <a:ext cx="3095625" cy="533400"/>
          </a:xfrm>
          <a:prstGeom prst="rect">
            <a:avLst/>
          </a:prstGeom>
          <a:noFill/>
        </p:spPr>
      </p:pic>
      <p:sp>
        <p:nvSpPr>
          <p:cNvPr id="90" name="TextBox 89"/>
          <p:cNvSpPr txBox="1"/>
          <p:nvPr/>
        </p:nvSpPr>
        <p:spPr>
          <a:xfrm>
            <a:off x="5638800" y="1840468"/>
            <a:ext cx="3276600" cy="369332"/>
          </a:xfrm>
          <a:prstGeom prst="rect">
            <a:avLst/>
          </a:prstGeom>
          <a:noFill/>
        </p:spPr>
        <p:txBody>
          <a:bodyPr wrap="square" rtlCol="0">
            <a:spAutoFit/>
          </a:bodyPr>
          <a:lstStyle/>
          <a:p>
            <a:r>
              <a:rPr lang="en-US" b="1" dirty="0" smtClean="0">
                <a:solidFill>
                  <a:srgbClr val="FF0000"/>
                </a:solidFill>
              </a:rPr>
              <a:t>Adaptive to stream content!</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8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8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9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6" grpId="0"/>
      <p:bldP spid="85" grpId="0"/>
      <p:bldP spid="9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Negations in a Pattern</a:t>
            </a:r>
            <a:endParaRPr lang="en-US" dirty="0"/>
          </a:p>
        </p:txBody>
      </p:sp>
      <p:sp>
        <p:nvSpPr>
          <p:cNvPr id="3" name="Slide Number Placeholder 2"/>
          <p:cNvSpPr>
            <a:spLocks noGrp="1"/>
          </p:cNvSpPr>
          <p:nvPr>
            <p:ph type="sldNum" sz="quarter" idx="12"/>
          </p:nvPr>
        </p:nvSpPr>
        <p:spPr/>
        <p:txBody>
          <a:bodyPr/>
          <a:lstStyle/>
          <a:p>
            <a:fld id="{06D55AE4-D746-47AC-A306-4D0DD80C516F}" type="slidenum">
              <a:rPr lang="en-US" altLang="en-US" smtClean="0"/>
              <a:pPr/>
              <a:t>35</a:t>
            </a:fld>
            <a:endParaRPr lang="en-US" altLang="en-US" dirty="0"/>
          </a:p>
        </p:txBody>
      </p:sp>
      <p:sp>
        <p:nvSpPr>
          <p:cNvPr id="4" name="TextBox 3"/>
          <p:cNvSpPr txBox="1"/>
          <p:nvPr/>
        </p:nvSpPr>
        <p:spPr>
          <a:xfrm>
            <a:off x="685800" y="1676400"/>
            <a:ext cx="1981200" cy="381000"/>
          </a:xfrm>
          <a:prstGeom prst="rect">
            <a:avLst/>
          </a:prstGeom>
          <a:noFill/>
        </p:spPr>
        <p:txBody>
          <a:bodyPr wrap="square" rtlCol="0">
            <a:spAutoFit/>
          </a:bodyPr>
          <a:lstStyle/>
          <a:p>
            <a:r>
              <a:rPr lang="en-US" dirty="0" smtClean="0"/>
              <a:t>p = “a x b c”</a:t>
            </a:r>
            <a:endParaRPr lang="en-US" dirty="0"/>
          </a:p>
        </p:txBody>
      </p:sp>
      <p:cxnSp>
        <p:nvCxnSpPr>
          <p:cNvPr id="6" name="Straight Connector 5"/>
          <p:cNvCxnSpPr/>
          <p:nvPr/>
        </p:nvCxnSpPr>
        <p:spPr>
          <a:xfrm>
            <a:off x="1402080" y="1752600"/>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12" name="Right Arrow 11"/>
          <p:cNvSpPr/>
          <p:nvPr/>
        </p:nvSpPr>
        <p:spPr>
          <a:xfrm>
            <a:off x="990600" y="3886200"/>
            <a:ext cx="6248400" cy="914400"/>
          </a:xfrm>
          <a:prstGeom prst="rightArrow">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TextBox 12"/>
          <p:cNvSpPr txBox="1"/>
          <p:nvPr/>
        </p:nvSpPr>
        <p:spPr>
          <a:xfrm>
            <a:off x="5943600" y="4114800"/>
            <a:ext cx="3810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sz="2400" dirty="0"/>
          </a:p>
        </p:txBody>
      </p:sp>
      <p:cxnSp>
        <p:nvCxnSpPr>
          <p:cNvPr id="15" name="Shape 14"/>
          <p:cNvCxnSpPr>
            <a:stCxn id="13" idx="0"/>
            <a:endCxn id="17" idx="0"/>
          </p:cNvCxnSpPr>
          <p:nvPr/>
        </p:nvCxnSpPr>
        <p:spPr>
          <a:xfrm rot="16200000" flipV="1">
            <a:off x="5600700" y="3581400"/>
            <a:ext cx="1588" cy="1066800"/>
          </a:xfrm>
          <a:prstGeom prst="curvedConnector3">
            <a:avLst>
              <a:gd name="adj1" fmla="val 14395466"/>
            </a:avLst>
          </a:prstGeom>
          <a:ln>
            <a:headEnd type="none" w="med" len="med"/>
            <a:tailEnd type="triangle" w="lg" len="lg"/>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4876800" y="4114800"/>
            <a:ext cx="3810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smtClean="0"/>
              <a:t>a</a:t>
            </a:r>
            <a:endParaRPr lang="en-US" sz="2400" dirty="0"/>
          </a:p>
        </p:txBody>
      </p:sp>
      <p:sp>
        <p:nvSpPr>
          <p:cNvPr id="19" name="TextBox 18"/>
          <p:cNvSpPr txBox="1"/>
          <p:nvPr/>
        </p:nvSpPr>
        <p:spPr>
          <a:xfrm>
            <a:off x="2895600" y="4114800"/>
            <a:ext cx="3810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smtClean="0"/>
              <a:t>a</a:t>
            </a:r>
            <a:endParaRPr lang="en-US" sz="2400" dirty="0"/>
          </a:p>
        </p:txBody>
      </p:sp>
      <p:sp>
        <p:nvSpPr>
          <p:cNvPr id="20" name="TextBox 19"/>
          <p:cNvSpPr txBox="1"/>
          <p:nvPr/>
        </p:nvSpPr>
        <p:spPr>
          <a:xfrm>
            <a:off x="3810000" y="4114800"/>
            <a:ext cx="3810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smtClean="0"/>
              <a:t>b</a:t>
            </a:r>
            <a:endParaRPr lang="en-US" sz="2400" dirty="0"/>
          </a:p>
        </p:txBody>
      </p:sp>
      <p:cxnSp>
        <p:nvCxnSpPr>
          <p:cNvPr id="21" name="Shape 14"/>
          <p:cNvCxnSpPr>
            <a:stCxn id="13" idx="0"/>
            <a:endCxn id="19" idx="0"/>
          </p:cNvCxnSpPr>
          <p:nvPr/>
        </p:nvCxnSpPr>
        <p:spPr>
          <a:xfrm rot="16200000" flipV="1">
            <a:off x="4610100" y="2590800"/>
            <a:ext cx="1588" cy="3048000"/>
          </a:xfrm>
          <a:prstGeom prst="curvedConnector3">
            <a:avLst>
              <a:gd name="adj1" fmla="val 43186411"/>
            </a:avLst>
          </a:prstGeom>
          <a:ln>
            <a:headEnd type="none" w="med" len="med"/>
            <a:tailEnd type="triangle" w="lg" len="lg"/>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2819400" y="1676400"/>
            <a:ext cx="6248400" cy="646331"/>
          </a:xfrm>
          <a:prstGeom prst="rect">
            <a:avLst/>
          </a:prstGeom>
          <a:noFill/>
        </p:spPr>
        <p:txBody>
          <a:bodyPr wrap="square" rtlCol="0">
            <a:spAutoFit/>
          </a:bodyPr>
          <a:lstStyle/>
          <a:p>
            <a:r>
              <a:rPr lang="en-US" dirty="0" smtClean="0">
                <a:solidFill>
                  <a:srgbClr val="FF0000"/>
                </a:solidFill>
              </a:rPr>
              <a:t>Basic idea: </a:t>
            </a:r>
            <a:r>
              <a:rPr lang="en-US" dirty="0" smtClean="0">
                <a:solidFill>
                  <a:srgbClr val="0000FF"/>
                </a:solidFill>
              </a:rPr>
              <a:t>match with positive </a:t>
            </a:r>
            <a:r>
              <a:rPr lang="en-US" dirty="0" smtClean="0"/>
              <a:t>character subsequence of p,</a:t>
            </a:r>
          </a:p>
          <a:p>
            <a:r>
              <a:rPr lang="en-US" dirty="0" smtClean="0"/>
              <a:t>                   but also </a:t>
            </a:r>
            <a:r>
              <a:rPr lang="en-US" dirty="0" smtClean="0">
                <a:solidFill>
                  <a:srgbClr val="0000FF"/>
                </a:solidFill>
              </a:rPr>
              <a:t>check forbidden characters </a:t>
            </a:r>
            <a:r>
              <a:rPr lang="en-US" dirty="0" smtClean="0"/>
              <a:t>in between</a:t>
            </a:r>
            <a:endParaRPr lang="en-US" dirty="0"/>
          </a:p>
        </p:txBody>
      </p:sp>
      <p:sp>
        <p:nvSpPr>
          <p:cNvPr id="30" name="TextBox 29"/>
          <p:cNvSpPr txBox="1"/>
          <p:nvPr/>
        </p:nvSpPr>
        <p:spPr>
          <a:xfrm>
            <a:off x="990600" y="5257800"/>
            <a:ext cx="7162800" cy="369332"/>
          </a:xfrm>
          <a:prstGeom prst="rect">
            <a:avLst/>
          </a:prstGeom>
          <a:noFill/>
        </p:spPr>
        <p:txBody>
          <a:bodyPr wrap="square" rtlCol="0">
            <a:spAutoFit/>
          </a:bodyPr>
          <a:lstStyle/>
          <a:p>
            <a:r>
              <a:rPr lang="en-US" dirty="0" smtClean="0"/>
              <a:t>Recall that we track </a:t>
            </a:r>
            <a:r>
              <a:rPr lang="en-US" dirty="0" smtClean="0">
                <a:solidFill>
                  <a:srgbClr val="0000FF"/>
                </a:solidFill>
              </a:rPr>
              <a:t>min matching window sizes for each prefix</a:t>
            </a:r>
            <a:r>
              <a:rPr lang="en-US" dirty="0" smtClean="0"/>
              <a:t> of p+.</a:t>
            </a:r>
            <a:endParaRPr lang="en-US" dirty="0"/>
          </a:p>
        </p:txBody>
      </p:sp>
      <p:sp>
        <p:nvSpPr>
          <p:cNvPr id="31" name="TextBox 30"/>
          <p:cNvSpPr txBox="1"/>
          <p:nvPr/>
        </p:nvSpPr>
        <p:spPr>
          <a:xfrm>
            <a:off x="5257800" y="3581400"/>
            <a:ext cx="533400" cy="369332"/>
          </a:xfrm>
          <a:prstGeom prst="rect">
            <a:avLst/>
          </a:prstGeom>
          <a:noFill/>
        </p:spPr>
        <p:txBody>
          <a:bodyPr wrap="square" rtlCol="0">
            <a:spAutoFit/>
          </a:bodyPr>
          <a:lstStyle/>
          <a:p>
            <a:r>
              <a:rPr lang="en-US" dirty="0" smtClean="0"/>
              <a:t>w1</a:t>
            </a:r>
            <a:endParaRPr lang="en-US" dirty="0"/>
          </a:p>
        </p:txBody>
      </p:sp>
      <p:sp>
        <p:nvSpPr>
          <p:cNvPr id="32" name="TextBox 31"/>
          <p:cNvSpPr txBox="1"/>
          <p:nvPr/>
        </p:nvSpPr>
        <p:spPr>
          <a:xfrm>
            <a:off x="4343400" y="3124200"/>
            <a:ext cx="533400" cy="369332"/>
          </a:xfrm>
          <a:prstGeom prst="rect">
            <a:avLst/>
          </a:prstGeom>
          <a:noFill/>
        </p:spPr>
        <p:txBody>
          <a:bodyPr wrap="square" rtlCol="0">
            <a:spAutoFit/>
          </a:bodyPr>
          <a:lstStyle/>
          <a:p>
            <a:r>
              <a:rPr lang="en-US" dirty="0" smtClean="0"/>
              <a:t>w2</a:t>
            </a:r>
            <a:endParaRPr lang="en-US" dirty="0"/>
          </a:p>
        </p:txBody>
      </p:sp>
      <p:sp>
        <p:nvSpPr>
          <p:cNvPr id="33" name="TextBox 32"/>
          <p:cNvSpPr txBox="1"/>
          <p:nvPr/>
        </p:nvSpPr>
        <p:spPr>
          <a:xfrm>
            <a:off x="2895600" y="2526268"/>
            <a:ext cx="5410200" cy="369332"/>
          </a:xfrm>
          <a:prstGeom prst="rect">
            <a:avLst/>
          </a:prstGeom>
          <a:noFill/>
        </p:spPr>
        <p:txBody>
          <a:bodyPr wrap="square" rtlCol="0">
            <a:spAutoFit/>
          </a:bodyPr>
          <a:lstStyle/>
          <a:p>
            <a:r>
              <a:rPr lang="en-US" dirty="0" smtClean="0">
                <a:solidFill>
                  <a:srgbClr val="FF0000"/>
                </a:solidFill>
              </a:rPr>
              <a:t>p+ = “a b c”</a:t>
            </a:r>
            <a:r>
              <a:rPr lang="en-US" dirty="0" smtClean="0"/>
              <a:t>,    and </a:t>
            </a:r>
            <a:r>
              <a:rPr lang="en-US" dirty="0" smtClean="0">
                <a:solidFill>
                  <a:srgbClr val="FF0000"/>
                </a:solidFill>
              </a:rPr>
              <a:t>check if any x</a:t>
            </a:r>
            <a:r>
              <a:rPr lang="en-US" dirty="0" smtClean="0"/>
              <a:t> between a and b.</a:t>
            </a:r>
            <a:endParaRPr lang="en-US" dirty="0"/>
          </a:p>
        </p:txBody>
      </p:sp>
      <p:sp>
        <p:nvSpPr>
          <p:cNvPr id="34" name="TextBox 33"/>
          <p:cNvSpPr txBox="1"/>
          <p:nvPr/>
        </p:nvSpPr>
        <p:spPr>
          <a:xfrm>
            <a:off x="3962400" y="3124200"/>
            <a:ext cx="533400" cy="369332"/>
          </a:xfrm>
          <a:prstGeom prst="rect">
            <a:avLst/>
          </a:prstGeom>
          <a:noFill/>
        </p:spPr>
        <p:txBody>
          <a:bodyPr wrap="square" rtlCol="0">
            <a:spAutoFit/>
          </a:bodyPr>
          <a:lstStyle/>
          <a:p>
            <a:r>
              <a:rPr lang="en-US" dirty="0" smtClean="0">
                <a:solidFill>
                  <a:srgbClr val="FF0000"/>
                </a:solidFill>
              </a:rPr>
              <a:t>w1</a:t>
            </a:r>
            <a:endParaRPr lang="en-US" dirty="0">
              <a:solidFill>
                <a:srgbClr val="FF0000"/>
              </a:solidFill>
            </a:endParaRPr>
          </a:p>
        </p:txBody>
      </p:sp>
      <p:sp>
        <p:nvSpPr>
          <p:cNvPr id="36" name="TextBox 35"/>
          <p:cNvSpPr txBox="1"/>
          <p:nvPr/>
        </p:nvSpPr>
        <p:spPr>
          <a:xfrm>
            <a:off x="1676400" y="5955268"/>
            <a:ext cx="5638800" cy="369332"/>
          </a:xfrm>
          <a:prstGeom prst="rect">
            <a:avLst/>
          </a:prstGeom>
          <a:solidFill>
            <a:srgbClr val="CCFFFF"/>
          </a:solidFill>
        </p:spPr>
        <p:txBody>
          <a:bodyPr wrap="square" rtlCol="0">
            <a:spAutoFit/>
          </a:bodyPr>
          <a:lstStyle/>
          <a:p>
            <a:r>
              <a:rPr lang="en-US" dirty="0" smtClean="0"/>
              <a:t>Essentially </a:t>
            </a:r>
            <a:r>
              <a:rPr lang="en-US" dirty="0" smtClean="0">
                <a:solidFill>
                  <a:srgbClr val="FF0000"/>
                </a:solidFill>
              </a:rPr>
              <a:t>abort</a:t>
            </a:r>
            <a:r>
              <a:rPr lang="en-US" dirty="0" smtClean="0"/>
              <a:t> the fresh new matching window w1.</a:t>
            </a:r>
            <a:endParaRPr lang="en-US" dirty="0"/>
          </a:p>
        </p:txBody>
      </p:sp>
      <p:sp>
        <p:nvSpPr>
          <p:cNvPr id="39" name="TextBox 38"/>
          <p:cNvSpPr txBox="1"/>
          <p:nvPr/>
        </p:nvSpPr>
        <p:spPr>
          <a:xfrm>
            <a:off x="5943600" y="4110335"/>
            <a:ext cx="685800" cy="461665"/>
          </a:xfrm>
          <a:prstGeom prst="rect">
            <a:avLst/>
          </a:prstGeom>
          <a:noFill/>
        </p:spPr>
        <p:txBody>
          <a:bodyPr wrap="square" rtlCol="0">
            <a:spAutoFit/>
          </a:bodyPr>
          <a:lstStyle/>
          <a:p>
            <a:r>
              <a:rPr lang="en-US" sz="2400" dirty="0" smtClean="0">
                <a:solidFill>
                  <a:srgbClr val="FF0000"/>
                </a:solidFill>
              </a:rPr>
              <a:t>X</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2"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3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5"/>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7" grpId="0" animBg="1"/>
      <p:bldP spid="19" grpId="0" animBg="1"/>
      <p:bldP spid="20" grpId="0" animBg="1"/>
      <p:bldP spid="29" grpId="0"/>
      <p:bldP spid="30" grpId="1"/>
      <p:bldP spid="31" grpId="1"/>
      <p:bldP spid="31" grpId="2"/>
      <p:bldP spid="32" grpId="0"/>
      <p:bldP spid="33" grpId="0"/>
      <p:bldP spid="34" grpId="0"/>
      <p:bldP spid="3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 and Rear Negations</a:t>
            </a:r>
            <a:endParaRPr lang="en-US" dirty="0"/>
          </a:p>
        </p:txBody>
      </p:sp>
      <p:sp>
        <p:nvSpPr>
          <p:cNvPr id="3" name="Content Placeholder 2"/>
          <p:cNvSpPr>
            <a:spLocks noGrp="1"/>
          </p:cNvSpPr>
          <p:nvPr>
            <p:ph idx="1"/>
          </p:nvPr>
        </p:nvSpPr>
        <p:spPr/>
        <p:txBody>
          <a:bodyPr/>
          <a:lstStyle/>
          <a:p>
            <a:pPr>
              <a:spcAft>
                <a:spcPts val="2400"/>
              </a:spcAft>
            </a:pPr>
            <a:r>
              <a:rPr lang="en-US" sz="2400" dirty="0" smtClean="0"/>
              <a:t>E.g., match </a:t>
            </a:r>
            <a:r>
              <a:rPr lang="en-US" sz="2400" dirty="0" smtClean="0">
                <a:solidFill>
                  <a:srgbClr val="FF0000"/>
                </a:solidFill>
              </a:rPr>
              <a:t>p = 30003 </a:t>
            </a:r>
            <a:r>
              <a:rPr lang="en-US" sz="2400" dirty="0" smtClean="0"/>
              <a:t>with a window size w</a:t>
            </a:r>
          </a:p>
          <a:p>
            <a:pPr>
              <a:spcAft>
                <a:spcPts val="2400"/>
              </a:spcAft>
            </a:pPr>
            <a:r>
              <a:rPr lang="en-US" sz="2400" dirty="0" smtClean="0">
                <a:solidFill>
                  <a:srgbClr val="0000FF"/>
                </a:solidFill>
              </a:rPr>
              <a:t>Difference:</a:t>
            </a:r>
            <a:r>
              <a:rPr lang="en-US" sz="2400" dirty="0" smtClean="0"/>
              <a:t> Need to </a:t>
            </a:r>
            <a:r>
              <a:rPr lang="en-US" sz="2400" dirty="0" smtClean="0">
                <a:solidFill>
                  <a:srgbClr val="FF0000"/>
                </a:solidFill>
              </a:rPr>
              <a:t>reach the end of a full window</a:t>
            </a:r>
            <a:r>
              <a:rPr lang="en-US" sz="2400" dirty="0" smtClean="0"/>
              <a:t> of size w, and do not see “3” after the last matching “0”</a:t>
            </a:r>
          </a:p>
          <a:p>
            <a:pPr>
              <a:spcAft>
                <a:spcPts val="2400"/>
              </a:spcAft>
            </a:pPr>
            <a:r>
              <a:rPr lang="en-US" sz="2400" dirty="0" smtClean="0">
                <a:solidFill>
                  <a:srgbClr val="0000FF"/>
                </a:solidFill>
              </a:rPr>
              <a:t>Key idea: </a:t>
            </a:r>
            <a:r>
              <a:rPr lang="en-US" sz="2400" dirty="0" smtClean="0">
                <a:solidFill>
                  <a:srgbClr val="FF0000"/>
                </a:solidFill>
              </a:rPr>
              <a:t>fork a new matching instance</a:t>
            </a:r>
            <a:r>
              <a:rPr lang="en-US" sz="2400" dirty="0" smtClean="0"/>
              <a:t> </a:t>
            </a:r>
            <a:r>
              <a:rPr lang="en-US" sz="2400" i="1" dirty="0" smtClean="0"/>
              <a:t>M</a:t>
            </a:r>
            <a:r>
              <a:rPr lang="en-US" sz="2400" dirty="0" smtClean="0"/>
              <a:t> at each start of a window.  </a:t>
            </a:r>
            <a:r>
              <a:rPr lang="en-US" sz="2400" i="1" dirty="0" smtClean="0"/>
              <a:t>M</a:t>
            </a:r>
            <a:r>
              <a:rPr lang="en-US" sz="2400" dirty="0" smtClean="0"/>
              <a:t> has a life time of </a:t>
            </a:r>
            <a:r>
              <a:rPr lang="en-US" sz="2400" i="1" dirty="0" smtClean="0"/>
              <a:t>w</a:t>
            </a:r>
            <a:r>
              <a:rPr lang="en-US" sz="2400" dirty="0" smtClean="0"/>
              <a:t> steps.</a:t>
            </a:r>
          </a:p>
          <a:p>
            <a:pPr>
              <a:spcAft>
                <a:spcPts val="2400"/>
              </a:spcAft>
            </a:pPr>
            <a:r>
              <a:rPr lang="en-US" sz="2400" dirty="0" smtClean="0">
                <a:solidFill>
                  <a:srgbClr val="0000FF"/>
                </a:solidFill>
              </a:rPr>
              <a:t>Observation: </a:t>
            </a:r>
            <a:r>
              <a:rPr lang="en-US" sz="2400" dirty="0" smtClean="0"/>
              <a:t>at most </a:t>
            </a:r>
            <a:r>
              <a:rPr lang="en-US" sz="2400" i="1" dirty="0" smtClean="0"/>
              <a:t>w</a:t>
            </a:r>
            <a:r>
              <a:rPr lang="en-US" sz="2400" dirty="0" smtClean="0"/>
              <a:t> concurrent matching instances.  Thus, complexity is increased by </a:t>
            </a:r>
            <a:r>
              <a:rPr lang="en-US" sz="2400" dirty="0" smtClean="0">
                <a:solidFill>
                  <a:srgbClr val="FF0000"/>
                </a:solidFill>
              </a:rPr>
              <a:t>a factor of </a:t>
            </a:r>
            <a:r>
              <a:rPr lang="en-US" sz="2400" i="1" dirty="0" smtClean="0">
                <a:solidFill>
                  <a:srgbClr val="FF0000"/>
                </a:solidFill>
              </a:rPr>
              <a:t>w</a:t>
            </a:r>
            <a:r>
              <a:rPr lang="en-US" sz="2400" dirty="0" smtClean="0"/>
              <a:t> at most.</a:t>
            </a:r>
          </a:p>
        </p:txBody>
      </p:sp>
      <p:sp>
        <p:nvSpPr>
          <p:cNvPr id="4" name="Slide Number Placeholder 3"/>
          <p:cNvSpPr>
            <a:spLocks noGrp="1"/>
          </p:cNvSpPr>
          <p:nvPr>
            <p:ph type="sldNum" sz="quarter" idx="12"/>
          </p:nvPr>
        </p:nvSpPr>
        <p:spPr/>
        <p:txBody>
          <a:bodyPr/>
          <a:lstStyle/>
          <a:p>
            <a:fld id="{32B29A66-CFD5-4F33-88E2-E7F8EEB50249}" type="slidenum">
              <a:rPr lang="en-US" altLang="en-US" smtClean="0"/>
              <a:pPr/>
              <a:t>36</a:t>
            </a:fld>
            <a:endParaRPr lang="en-US" altLang="en-US"/>
          </a:p>
        </p:txBody>
      </p:sp>
      <p:cxnSp>
        <p:nvCxnSpPr>
          <p:cNvPr id="5" name="Straight Connector 4"/>
          <p:cNvCxnSpPr/>
          <p:nvPr/>
        </p:nvCxnSpPr>
        <p:spPr>
          <a:xfrm>
            <a:off x="3719052" y="1782968"/>
            <a:ext cx="1524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Thompson’s </a:t>
            </a:r>
            <a:r>
              <a:rPr lang="en-US" sz="3200" dirty="0"/>
              <a:t>Automaton</a:t>
            </a:r>
          </a:p>
        </p:txBody>
      </p:sp>
      <p:sp>
        <p:nvSpPr>
          <p:cNvPr id="4" name="Slide Number Placeholder 3"/>
          <p:cNvSpPr>
            <a:spLocks noGrp="1"/>
          </p:cNvSpPr>
          <p:nvPr>
            <p:ph type="sldNum" sz="quarter" idx="12"/>
          </p:nvPr>
        </p:nvSpPr>
        <p:spPr/>
        <p:txBody>
          <a:bodyPr/>
          <a:lstStyle/>
          <a:p>
            <a:fld id="{32B29A66-CFD5-4F33-88E2-E7F8EEB50249}" type="slidenum">
              <a:rPr lang="en-US" altLang="en-US" smtClean="0"/>
              <a:pPr/>
              <a:t>37</a:t>
            </a:fld>
            <a:endParaRPr lang="en-US" altLang="en-US"/>
          </a:p>
        </p:txBody>
      </p:sp>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1905000"/>
            <a:ext cx="7772400" cy="4191000"/>
          </a:xfrm>
          <a:prstGeom prst="rect">
            <a:avLst/>
          </a:prstGeom>
          <a:noFill/>
        </p:spPr>
      </p:pic>
    </p:spTree>
    <p:extLst>
      <p:ext uri="{BB962C8B-B14F-4D97-AF65-F5344CB8AC3E}">
        <p14:creationId xmlns:p14="http://schemas.microsoft.com/office/powerpoint/2010/main" val="33906931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Augmented Thompson’s </a:t>
            </a:r>
            <a:r>
              <a:rPr lang="en-US" sz="3200" dirty="0"/>
              <a:t>Automaton</a:t>
            </a:r>
          </a:p>
        </p:txBody>
      </p:sp>
      <p:sp>
        <p:nvSpPr>
          <p:cNvPr id="4" name="Slide Number Placeholder 3"/>
          <p:cNvSpPr>
            <a:spLocks noGrp="1"/>
          </p:cNvSpPr>
          <p:nvPr>
            <p:ph type="sldNum" sz="quarter" idx="12"/>
          </p:nvPr>
        </p:nvSpPr>
        <p:spPr/>
        <p:txBody>
          <a:bodyPr/>
          <a:lstStyle/>
          <a:p>
            <a:fld id="{32B29A66-CFD5-4F33-88E2-E7F8EEB50249}" type="slidenum">
              <a:rPr lang="en-US" altLang="en-US" smtClean="0"/>
              <a:pPr/>
              <a:t>38</a:t>
            </a:fld>
            <a:endParaRPr lang="en-US" altLang="en-US"/>
          </a:p>
        </p:txBody>
      </p:sp>
      <mc:AlternateContent xmlns:mc="http://schemas.openxmlformats.org/markup-compatibility/2006" xmlns:a14="http://schemas.microsoft.com/office/drawing/2010/main">
        <mc:Choice Requires="a14">
          <p:sp>
            <p:nvSpPr>
              <p:cNvPr id="6" name="Rectangle 5"/>
              <p:cNvSpPr/>
              <p:nvPr/>
            </p:nvSpPr>
            <p:spPr>
              <a:xfrm>
                <a:off x="5410200" y="2590800"/>
                <a:ext cx="2252813" cy="122475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i="1" smtClean="0">
                          <a:latin typeface="Cambria Math"/>
                        </a:rPr>
                        <m:t>𝑟</m:t>
                      </m:r>
                      <m:r>
                        <a:rPr lang="en-US" i="1" smtClean="0">
                          <a:latin typeface="Cambria Math"/>
                        </a:rPr>
                        <m:t>=</m:t>
                      </m:r>
                      <m:d>
                        <m:dPr>
                          <m:ctrlPr>
                            <a:rPr lang="en-US" i="1" smtClean="0">
                              <a:latin typeface="Cambria Math"/>
                            </a:rPr>
                          </m:ctrlPr>
                        </m:dPr>
                        <m:e>
                          <m:r>
                            <a:rPr lang="en-US" i="1" smtClean="0">
                              <a:latin typeface="Cambria Math"/>
                            </a:rPr>
                            <m:t>0</m:t>
                          </m:r>
                        </m:e>
                        <m:e>
                          <m:r>
                            <a:rPr lang="en-US" i="1" smtClean="0">
                              <a:latin typeface="Cambria Math"/>
                            </a:rPr>
                            <m:t>1</m:t>
                          </m:r>
                        </m:e>
                      </m:d>
                    </m:oMath>
                  </m:oMathPara>
                </a14:m>
                <a:endParaRPr lang="en-US" i="1" dirty="0" smtClean="0"/>
              </a:p>
              <a:p>
                <a:r>
                  <a:rPr lang="en-US" i="1" dirty="0" smtClean="0"/>
                  <a:t>Augmented with</a:t>
                </a:r>
              </a:p>
              <a:p>
                <a:r>
                  <a:rPr lang="en-US" i="1" dirty="0" smtClean="0"/>
                  <a:t>window constraint w</a:t>
                </a:r>
              </a:p>
              <a:p>
                <a:r>
                  <a:rPr lang="en-US" i="1" dirty="0"/>
                  <a:t>a</a:t>
                </a:r>
                <a:r>
                  <a:rPr lang="en-US" i="1" dirty="0" smtClean="0"/>
                  <a:t>nd negations</a:t>
                </a:r>
                <a:endParaRPr lang="en-US" i="1" dirty="0"/>
              </a:p>
            </p:txBody>
          </p:sp>
        </mc:Choice>
        <mc:Fallback xmlns="">
          <p:sp>
            <p:nvSpPr>
              <p:cNvPr id="6" name="Rectangle 5"/>
              <p:cNvSpPr>
                <a:spLocks noRot="1" noChangeAspect="1" noMove="1" noResize="1" noEditPoints="1" noAdjustHandles="1" noChangeArrowheads="1" noChangeShapeType="1" noTextEdit="1"/>
              </p:cNvSpPr>
              <p:nvPr/>
            </p:nvSpPr>
            <p:spPr>
              <a:xfrm>
                <a:off x="5410200" y="2590800"/>
                <a:ext cx="2252813" cy="1224759"/>
              </a:xfrm>
              <a:prstGeom prst="rect">
                <a:avLst/>
              </a:prstGeom>
              <a:blipFill rotWithShape="1">
                <a:blip r:embed="rId3"/>
                <a:stretch>
                  <a:fillRect l="-2439" r="-1355" b="-49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457200" y="1595735"/>
                <a:ext cx="4572000" cy="923330"/>
              </a:xfrm>
              <a:prstGeom prst="rect">
                <a:avLst/>
              </a:prstGeom>
            </p:spPr>
            <p:txBody>
              <a:bodyPr>
                <a:spAutoFit/>
              </a:bodyPr>
              <a:lstStyle/>
              <a:p>
                <a:r>
                  <a:rPr lang="en-US" b="1" dirty="0"/>
                  <a:t>Lemma 1.</a:t>
                </a:r>
                <a:r>
                  <a:rPr lang="en-US" i="1" dirty="0"/>
                  <a:t> We can </a:t>
                </a:r>
                <a:r>
                  <a:rPr lang="en-US" i="1" dirty="0" smtClean="0">
                    <a:solidFill>
                      <a:srgbClr val="FF0000"/>
                    </a:solidFill>
                  </a:rPr>
                  <a:t>remove all </a:t>
                </a:r>
                <a:r>
                  <a:rPr lang="en-US" i="1" dirty="0" err="1">
                    <a:solidFill>
                      <a:srgbClr val="FF0000"/>
                    </a:solidFill>
                  </a:rPr>
                  <a:t>Kleene</a:t>
                </a:r>
                <a:r>
                  <a:rPr lang="en-US" i="1" dirty="0">
                    <a:solidFill>
                      <a:srgbClr val="FF0000"/>
                    </a:solidFill>
                  </a:rPr>
                  <a:t> star (</a:t>
                </a:r>
                <a14:m>
                  <m:oMath xmlns:m="http://schemas.openxmlformats.org/officeDocument/2006/math">
                    <m:sSup>
                      <m:sSupPr>
                        <m:ctrlPr>
                          <a:rPr lang="en-US" i="1">
                            <a:solidFill>
                              <a:srgbClr val="FF0000"/>
                            </a:solidFill>
                            <a:latin typeface="Cambria Math"/>
                          </a:rPr>
                        </m:ctrlPr>
                      </m:sSupPr>
                      <m:e>
                        <m:r>
                          <a:rPr lang="en-US" i="1">
                            <a:solidFill>
                              <a:srgbClr val="FF0000"/>
                            </a:solidFill>
                            <a:latin typeface="Cambria Math"/>
                          </a:rPr>
                          <m:t>𝛼</m:t>
                        </m:r>
                      </m:e>
                      <m:sup>
                        <m:r>
                          <a:rPr lang="en-US" i="1">
                            <a:solidFill>
                              <a:srgbClr val="FF0000"/>
                            </a:solidFill>
                            <a:latin typeface="Cambria Math"/>
                          </a:rPr>
                          <m:t>∗</m:t>
                        </m:r>
                      </m:sup>
                    </m:sSup>
                  </m:oMath>
                </a14:m>
                <a:r>
                  <a:rPr lang="en-US" i="1" dirty="0">
                    <a:solidFill>
                      <a:srgbClr val="FF0000"/>
                    </a:solidFill>
                  </a:rPr>
                  <a:t>) </a:t>
                </a:r>
                <a:r>
                  <a:rPr lang="en-US" i="1" dirty="0"/>
                  <a:t>constructs from an ERE, which does not affect matching probability.</a:t>
                </a:r>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457200" y="1595735"/>
                <a:ext cx="4572000" cy="923330"/>
              </a:xfrm>
              <a:prstGeom prst="rect">
                <a:avLst/>
              </a:prstGeom>
              <a:blipFill rotWithShape="1">
                <a:blip r:embed="rId5"/>
                <a:stretch>
                  <a:fillRect l="-1067" t="-3311"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295400" y="2999583"/>
                <a:ext cx="2193138"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𝑟</m:t>
                      </m:r>
                      <m:r>
                        <a:rPr lang="en-US" b="0" i="1" smtClean="0">
                          <a:latin typeface="Cambria Math"/>
                        </a:rPr>
                        <m:t>=−</m:t>
                      </m:r>
                      <m:sSup>
                        <m:sSupPr>
                          <m:ctrlPr>
                            <a:rPr lang="en-US" b="0" i="1" smtClean="0">
                              <a:latin typeface="Cambria Math"/>
                            </a:rPr>
                          </m:ctrlPr>
                        </m:sSupPr>
                        <m:e>
                          <m:r>
                            <a:rPr lang="en-US" b="0" i="1" smtClean="0">
                              <a:latin typeface="Cambria Math"/>
                            </a:rPr>
                            <m:t>1</m:t>
                          </m:r>
                        </m:e>
                        <m:sup>
                          <m:r>
                            <a:rPr lang="en-US" b="0" i="1" smtClean="0">
                              <a:latin typeface="Cambria Math"/>
                            </a:rPr>
                            <m:t>∗</m:t>
                          </m:r>
                        </m:sup>
                      </m:sSup>
                      <m:r>
                        <a:rPr lang="en-US" b="0" i="1" smtClean="0">
                          <a:latin typeface="Cambria Math"/>
                        </a:rPr>
                        <m:t>(0|1)</m:t>
                      </m:r>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1295400" y="2999583"/>
                <a:ext cx="2193138" cy="369332"/>
              </a:xfrm>
              <a:prstGeom prst="rect">
                <a:avLst/>
              </a:prstGeom>
              <a:blipFill rotWithShape="1">
                <a:blip r:embed="rId6"/>
                <a:stretch>
                  <a:fillRect b="-13115"/>
                </a:stretch>
              </a:blipFill>
            </p:spPr>
            <p:txBody>
              <a:bodyPr/>
              <a:lstStyle/>
              <a:p>
                <a:r>
                  <a:rPr lang="en-US">
                    <a:noFill/>
                  </a:rPr>
                  <a:t> </a:t>
                </a:r>
              </a:p>
            </p:txBody>
          </p:sp>
        </mc:Fallback>
      </mc:AlternateContent>
      <p:sp>
        <p:nvSpPr>
          <p:cNvPr id="10" name="Right Arrow 9"/>
          <p:cNvSpPr/>
          <p:nvPr/>
        </p:nvSpPr>
        <p:spPr>
          <a:xfrm>
            <a:off x="4231907" y="3009281"/>
            <a:ext cx="210129" cy="3971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5867400" y="4733936"/>
            <a:ext cx="210129" cy="457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Rectangle 36"/>
              <p:cNvSpPr/>
              <p:nvPr/>
            </p:nvSpPr>
            <p:spPr>
              <a:xfrm>
                <a:off x="914400" y="5105400"/>
                <a:ext cx="9778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a:rPr>
                        <m:t>ℰ</m:t>
                      </m:r>
                      <m:r>
                        <a:rPr lang="en-US" b="0" i="1" smtClean="0">
                          <a:solidFill>
                            <a:srgbClr val="FF0000"/>
                          </a:solidFill>
                          <a:latin typeface="Cambria Math"/>
                        </a:rPr>
                        <m:t> </m:t>
                      </m:r>
                      <m:r>
                        <a:rPr lang="en-US" b="0" i="1" smtClean="0">
                          <a:solidFill>
                            <a:srgbClr val="FF0000"/>
                          </a:solidFill>
                          <a:latin typeface="Cambria Math"/>
                        </a:rPr>
                        <m:t>𝑠𝑡𝑎𝑡𝑒</m:t>
                      </m:r>
                    </m:oMath>
                  </m:oMathPara>
                </a14:m>
                <a:endParaRPr lang="en-US" dirty="0">
                  <a:solidFill>
                    <a:srgbClr val="FF0000"/>
                  </a:solidFill>
                </a:endParaRPr>
              </a:p>
            </p:txBody>
          </p:sp>
        </mc:Choice>
        <mc:Fallback xmlns="">
          <p:sp>
            <p:nvSpPr>
              <p:cNvPr id="37" name="Rectangle 36"/>
              <p:cNvSpPr>
                <a:spLocks noRot="1" noChangeAspect="1" noMove="1" noResize="1" noEditPoints="1" noAdjustHandles="1" noChangeArrowheads="1" noChangeShapeType="1" noTextEdit="1"/>
              </p:cNvSpPr>
              <p:nvPr/>
            </p:nvSpPr>
            <p:spPr>
              <a:xfrm>
                <a:off x="914400" y="5105400"/>
                <a:ext cx="977832" cy="369332"/>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2239624" y="4507468"/>
                <a:ext cx="96077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i="1">
                          <a:solidFill>
                            <a:srgbClr val="FF0000"/>
                          </a:solidFill>
                          <a:latin typeface="Cambria Math"/>
                        </a:rPr>
                        <m:t>L</m:t>
                      </m:r>
                      <m:r>
                        <a:rPr lang="en-US" b="0" i="1" smtClean="0">
                          <a:solidFill>
                            <a:srgbClr val="FF0000"/>
                          </a:solidFill>
                          <a:latin typeface="Cambria Math"/>
                        </a:rPr>
                        <m:t> </m:t>
                      </m:r>
                      <m:r>
                        <a:rPr lang="en-US" b="0" i="1" smtClean="0">
                          <a:solidFill>
                            <a:srgbClr val="FF0000"/>
                          </a:solidFill>
                          <a:latin typeface="Cambria Math"/>
                        </a:rPr>
                        <m:t>𝑠𝑡𝑎𝑡𝑒</m:t>
                      </m:r>
                    </m:oMath>
                  </m:oMathPara>
                </a14:m>
                <a:endParaRPr lang="en-US" dirty="0">
                  <a:solidFill>
                    <a:srgbClr val="FF0000"/>
                  </a:solidFill>
                </a:endParaRPr>
              </a:p>
            </p:txBody>
          </p:sp>
        </mc:Choice>
        <mc:Fallback xmlns="">
          <p:sp>
            <p:nvSpPr>
              <p:cNvPr id="38" name="Rectangle 37"/>
              <p:cNvSpPr>
                <a:spLocks noRot="1" noChangeAspect="1" noMove="1" noResize="1" noEditPoints="1" noAdjustHandles="1" noChangeArrowheads="1" noChangeShapeType="1" noTextEdit="1"/>
              </p:cNvSpPr>
              <p:nvPr/>
            </p:nvSpPr>
            <p:spPr>
              <a:xfrm>
                <a:off x="2239624" y="4507468"/>
                <a:ext cx="960776" cy="369332"/>
              </a:xfrm>
              <a:prstGeom prst="rect">
                <a:avLst/>
              </a:prstGeom>
              <a:blipFill rotWithShape="1">
                <a:blip r:embed="rId8"/>
                <a:stretch>
                  <a:fillRect/>
                </a:stretch>
              </a:blipFill>
            </p:spPr>
            <p:txBody>
              <a:bodyPr/>
              <a:lstStyle/>
              <a:p>
                <a:r>
                  <a:rPr lang="en-US">
                    <a:noFill/>
                  </a:rPr>
                  <a:t> </a:t>
                </a:r>
              </a:p>
            </p:txBody>
          </p:sp>
        </mc:Fallback>
      </mc:AlternateContent>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05600" y="4191000"/>
            <a:ext cx="1173481" cy="1466853"/>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1000" y="4111971"/>
            <a:ext cx="4929188" cy="1758246"/>
          </a:xfrm>
          <a:prstGeom prst="rect">
            <a:avLst/>
          </a:prstGeom>
        </p:spPr>
      </p:pic>
    </p:spTree>
    <p:extLst>
      <p:ext uri="{BB962C8B-B14F-4D97-AF65-F5344CB8AC3E}">
        <p14:creationId xmlns:p14="http://schemas.microsoft.com/office/powerpoint/2010/main" val="59171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P spid="3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An Error Model</a:t>
            </a:r>
            <a:endParaRPr lang="en-US" sz="3200" dirty="0"/>
          </a:p>
        </p:txBody>
      </p:sp>
      <p:sp>
        <p:nvSpPr>
          <p:cNvPr id="4" name="Slide Number Placeholder 3"/>
          <p:cNvSpPr>
            <a:spLocks noGrp="1"/>
          </p:cNvSpPr>
          <p:nvPr>
            <p:ph type="sldNum" sz="quarter" idx="12"/>
          </p:nvPr>
        </p:nvSpPr>
        <p:spPr/>
        <p:txBody>
          <a:bodyPr/>
          <a:lstStyle/>
          <a:p>
            <a:fld id="{32B29A66-CFD5-4F33-88E2-E7F8EEB50249}" type="slidenum">
              <a:rPr lang="en-US" altLang="en-US" smtClean="0"/>
              <a:pPr/>
              <a:t>39</a:t>
            </a:fld>
            <a:endParaRPr lang="en-US" altLang="en-US"/>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00200"/>
            <a:ext cx="4165578" cy="1958579"/>
          </a:xfrm>
          <a:prstGeom prst="rect">
            <a:avLst/>
          </a:prstGeom>
          <a:noFill/>
          <a:ln>
            <a:noFill/>
          </a:ln>
        </p:spPr>
      </p:pic>
      <mc:AlternateContent xmlns:mc="http://schemas.openxmlformats.org/markup-compatibility/2006" xmlns:a14="http://schemas.microsoft.com/office/drawing/2010/main">
        <mc:Choice Requires="a14">
          <p:sp>
            <p:nvSpPr>
              <p:cNvPr id="29" name="Rectangle 28"/>
              <p:cNvSpPr/>
              <p:nvPr/>
            </p:nvSpPr>
            <p:spPr>
              <a:xfrm>
                <a:off x="1102378" y="4341701"/>
                <a:ext cx="1869422" cy="8305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a:latin typeface="Cambria Math"/>
                            </a:rPr>
                          </m:ctrlPr>
                        </m:mPr>
                        <m:mr>
                          <m:e>
                            <m:r>
                              <a:rPr lang="en-US">
                                <a:latin typeface="Cambria Math"/>
                              </a:rPr>
                              <m:t>0.9</m:t>
                            </m:r>
                          </m:e>
                          <m:e>
                            <m:r>
                              <a:rPr lang="en-US">
                                <a:latin typeface="Cambria Math"/>
                              </a:rPr>
                              <m:t>0.05</m:t>
                            </m:r>
                          </m:e>
                          <m:e>
                            <m:r>
                              <a:rPr lang="en-US">
                                <a:latin typeface="Cambria Math"/>
                              </a:rPr>
                              <m:t>0.05</m:t>
                            </m:r>
                          </m:e>
                        </m:mr>
                        <m:mr>
                          <m:e>
                            <m:r>
                              <a:rPr lang="en-US">
                                <a:latin typeface="Cambria Math"/>
                              </a:rPr>
                              <m:t>0.4</m:t>
                            </m:r>
                          </m:e>
                          <m:e>
                            <m:r>
                              <a:rPr lang="en-US">
                                <a:latin typeface="Cambria Math"/>
                              </a:rPr>
                              <m:t>0.5</m:t>
                            </m:r>
                          </m:e>
                          <m:e>
                            <m:r>
                              <a:rPr lang="en-US">
                                <a:latin typeface="Cambria Math"/>
                              </a:rPr>
                              <m:t>0.1</m:t>
                            </m:r>
                          </m:e>
                        </m:mr>
                        <m:mr>
                          <m:e>
                            <m:r>
                              <a:rPr lang="en-US">
                                <a:latin typeface="Cambria Math"/>
                              </a:rPr>
                              <m:t>0.4</m:t>
                            </m:r>
                          </m:e>
                          <m:e>
                            <m:r>
                              <a:rPr lang="en-US">
                                <a:latin typeface="Cambria Math"/>
                              </a:rPr>
                              <m:t>0.1</m:t>
                            </m:r>
                          </m:e>
                          <m:e>
                            <m:r>
                              <a:rPr lang="en-US">
                                <a:latin typeface="Cambria Math"/>
                              </a:rPr>
                              <m:t>0.5</m:t>
                            </m:r>
                          </m:e>
                        </m:mr>
                      </m:m>
                    </m:oMath>
                  </m:oMathPara>
                </a14:m>
                <a:endParaRPr lang="en-US" dirty="0"/>
              </a:p>
            </p:txBody>
          </p:sp>
        </mc:Choice>
        <mc:Fallback xmlns="">
          <p:sp>
            <p:nvSpPr>
              <p:cNvPr id="29" name="Rectangle 28"/>
              <p:cNvSpPr>
                <a:spLocks noRot="1" noChangeAspect="1" noMove="1" noResize="1" noEditPoints="1" noAdjustHandles="1" noChangeArrowheads="1" noChangeShapeType="1" noTextEdit="1"/>
              </p:cNvSpPr>
              <p:nvPr/>
            </p:nvSpPr>
            <p:spPr>
              <a:xfrm>
                <a:off x="1102378" y="4341701"/>
                <a:ext cx="1869422" cy="830548"/>
              </a:xfrm>
              <a:prstGeom prst="rect">
                <a:avLst/>
              </a:prstGeom>
              <a:blipFill rotWithShape="1">
                <a:blip r:embed="rId4"/>
                <a:stretch>
                  <a:fillRect/>
                </a:stretch>
              </a:blipFill>
            </p:spPr>
            <p:txBody>
              <a:bodyPr/>
              <a:lstStyle/>
              <a:p>
                <a:r>
                  <a:rPr lang="en-US">
                    <a:noFill/>
                  </a:rPr>
                  <a:t> </a:t>
                </a:r>
              </a:p>
            </p:txBody>
          </p:sp>
        </mc:Fallback>
      </mc:AlternateContent>
      <p:sp>
        <p:nvSpPr>
          <p:cNvPr id="30" name="TextBox 29"/>
          <p:cNvSpPr txBox="1"/>
          <p:nvPr/>
        </p:nvSpPr>
        <p:spPr>
          <a:xfrm>
            <a:off x="550464" y="4572309"/>
            <a:ext cx="504056" cy="369332"/>
          </a:xfrm>
          <a:prstGeom prst="rect">
            <a:avLst/>
          </a:prstGeom>
          <a:noFill/>
        </p:spPr>
        <p:txBody>
          <a:bodyPr wrap="square" rtlCol="0">
            <a:spAutoFit/>
          </a:bodyPr>
          <a:lstStyle/>
          <a:p>
            <a:r>
              <a:rPr lang="en-US" dirty="0" smtClean="0"/>
              <a:t>P </a:t>
            </a:r>
            <a:endParaRPr lang="en-US" dirty="0"/>
          </a:p>
        </p:txBody>
      </p:sp>
      <p:sp>
        <p:nvSpPr>
          <p:cNvPr id="31" name="TextBox 30"/>
          <p:cNvSpPr txBox="1"/>
          <p:nvPr/>
        </p:nvSpPr>
        <p:spPr>
          <a:xfrm>
            <a:off x="1223265" y="3962400"/>
            <a:ext cx="347862" cy="369332"/>
          </a:xfrm>
          <a:prstGeom prst="rect">
            <a:avLst/>
          </a:prstGeom>
          <a:noFill/>
        </p:spPr>
        <p:txBody>
          <a:bodyPr wrap="square" rtlCol="0">
            <a:spAutoFit/>
          </a:bodyPr>
          <a:lstStyle/>
          <a:p>
            <a:r>
              <a:rPr lang="en-US" dirty="0">
                <a:solidFill>
                  <a:srgbClr val="0000FF"/>
                </a:solidFill>
              </a:rPr>
              <a:t>1</a:t>
            </a:r>
          </a:p>
        </p:txBody>
      </p:sp>
      <p:sp>
        <p:nvSpPr>
          <p:cNvPr id="32" name="TextBox 31"/>
          <p:cNvSpPr txBox="1"/>
          <p:nvPr/>
        </p:nvSpPr>
        <p:spPr>
          <a:xfrm>
            <a:off x="1799329" y="3962400"/>
            <a:ext cx="347862" cy="369332"/>
          </a:xfrm>
          <a:prstGeom prst="rect">
            <a:avLst/>
          </a:prstGeom>
          <a:noFill/>
        </p:spPr>
        <p:txBody>
          <a:bodyPr wrap="square" rtlCol="0">
            <a:spAutoFit/>
          </a:bodyPr>
          <a:lstStyle/>
          <a:p>
            <a:r>
              <a:rPr lang="en-US" dirty="0" smtClean="0">
                <a:solidFill>
                  <a:srgbClr val="0000FF"/>
                </a:solidFill>
              </a:rPr>
              <a:t>2</a:t>
            </a:r>
            <a:endParaRPr lang="en-US" dirty="0">
              <a:solidFill>
                <a:srgbClr val="0000FF"/>
              </a:solidFill>
            </a:endParaRPr>
          </a:p>
        </p:txBody>
      </p:sp>
      <p:sp>
        <p:nvSpPr>
          <p:cNvPr id="33" name="TextBox 32"/>
          <p:cNvSpPr txBox="1"/>
          <p:nvPr/>
        </p:nvSpPr>
        <p:spPr>
          <a:xfrm>
            <a:off x="2447401" y="3962400"/>
            <a:ext cx="347862" cy="369332"/>
          </a:xfrm>
          <a:prstGeom prst="rect">
            <a:avLst/>
          </a:prstGeom>
          <a:noFill/>
        </p:spPr>
        <p:txBody>
          <a:bodyPr wrap="square" rtlCol="0">
            <a:spAutoFit/>
          </a:bodyPr>
          <a:lstStyle/>
          <a:p>
            <a:r>
              <a:rPr lang="en-US" dirty="0">
                <a:solidFill>
                  <a:srgbClr val="0000FF"/>
                </a:solidFill>
              </a:rPr>
              <a:t>3</a:t>
            </a:r>
          </a:p>
        </p:txBody>
      </p:sp>
      <p:sp>
        <p:nvSpPr>
          <p:cNvPr id="34" name="TextBox 33"/>
          <p:cNvSpPr txBox="1"/>
          <p:nvPr/>
        </p:nvSpPr>
        <p:spPr>
          <a:xfrm>
            <a:off x="838200" y="4260401"/>
            <a:ext cx="347862" cy="369332"/>
          </a:xfrm>
          <a:prstGeom prst="rect">
            <a:avLst/>
          </a:prstGeom>
          <a:noFill/>
        </p:spPr>
        <p:txBody>
          <a:bodyPr wrap="square" rtlCol="0">
            <a:spAutoFit/>
          </a:bodyPr>
          <a:lstStyle/>
          <a:p>
            <a:r>
              <a:rPr lang="en-US" dirty="0">
                <a:solidFill>
                  <a:srgbClr val="0000FF"/>
                </a:solidFill>
              </a:rPr>
              <a:t>1</a:t>
            </a:r>
          </a:p>
        </p:txBody>
      </p:sp>
      <p:sp>
        <p:nvSpPr>
          <p:cNvPr id="35" name="TextBox 34"/>
          <p:cNvSpPr txBox="1"/>
          <p:nvPr/>
        </p:nvSpPr>
        <p:spPr>
          <a:xfrm>
            <a:off x="850378" y="4548433"/>
            <a:ext cx="347862" cy="369332"/>
          </a:xfrm>
          <a:prstGeom prst="rect">
            <a:avLst/>
          </a:prstGeom>
          <a:noFill/>
        </p:spPr>
        <p:txBody>
          <a:bodyPr wrap="square" rtlCol="0">
            <a:spAutoFit/>
          </a:bodyPr>
          <a:lstStyle/>
          <a:p>
            <a:r>
              <a:rPr lang="en-US" dirty="0" smtClean="0">
                <a:solidFill>
                  <a:srgbClr val="0000FF"/>
                </a:solidFill>
              </a:rPr>
              <a:t>2</a:t>
            </a:r>
            <a:endParaRPr lang="en-US" dirty="0">
              <a:solidFill>
                <a:srgbClr val="0000FF"/>
              </a:solidFill>
            </a:endParaRPr>
          </a:p>
        </p:txBody>
      </p:sp>
      <p:sp>
        <p:nvSpPr>
          <p:cNvPr id="36" name="TextBox 35"/>
          <p:cNvSpPr txBox="1"/>
          <p:nvPr/>
        </p:nvSpPr>
        <p:spPr>
          <a:xfrm>
            <a:off x="850378" y="4845757"/>
            <a:ext cx="347862" cy="369332"/>
          </a:xfrm>
          <a:prstGeom prst="rect">
            <a:avLst/>
          </a:prstGeom>
          <a:noFill/>
        </p:spPr>
        <p:txBody>
          <a:bodyPr wrap="square" rtlCol="0">
            <a:spAutoFit/>
          </a:bodyPr>
          <a:lstStyle/>
          <a:p>
            <a:r>
              <a:rPr lang="en-US" dirty="0">
                <a:solidFill>
                  <a:srgbClr val="0000FF"/>
                </a:solidFill>
              </a:rPr>
              <a:t>3</a:t>
            </a:r>
          </a:p>
        </p:txBody>
      </p:sp>
      <p:sp>
        <p:nvSpPr>
          <p:cNvPr id="40" name="TextBox 39"/>
          <p:cNvSpPr txBox="1"/>
          <p:nvPr/>
        </p:nvSpPr>
        <p:spPr>
          <a:xfrm>
            <a:off x="48729" y="5574268"/>
            <a:ext cx="1524346" cy="369332"/>
          </a:xfrm>
          <a:prstGeom prst="rect">
            <a:avLst/>
          </a:prstGeom>
          <a:noFill/>
        </p:spPr>
        <p:txBody>
          <a:bodyPr wrap="square" rtlCol="0">
            <a:spAutoFit/>
          </a:bodyPr>
          <a:lstStyle/>
          <a:p>
            <a:r>
              <a:rPr lang="en-US" dirty="0" smtClean="0">
                <a:solidFill>
                  <a:srgbClr val="00B050"/>
                </a:solidFill>
              </a:rPr>
              <a:t>Error Model</a:t>
            </a:r>
            <a:endParaRPr lang="en-US" dirty="0">
              <a:solidFill>
                <a:srgbClr val="00B050"/>
              </a:solidFill>
            </a:endParaRPr>
          </a:p>
        </p:txBody>
      </p:sp>
      <p:sp>
        <p:nvSpPr>
          <p:cNvPr id="28" name="椭圆 3"/>
          <p:cNvSpPr/>
          <p:nvPr/>
        </p:nvSpPr>
        <p:spPr>
          <a:xfrm>
            <a:off x="6009928" y="4153272"/>
            <a:ext cx="432048" cy="43204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0</a:t>
            </a:r>
            <a:endParaRPr lang="zh-CN" altLang="en-US" sz="1600" dirty="0">
              <a:solidFill>
                <a:schemeClr val="tx1"/>
              </a:solidFill>
            </a:endParaRPr>
          </a:p>
        </p:txBody>
      </p:sp>
      <p:sp>
        <p:nvSpPr>
          <p:cNvPr id="42" name="椭圆 4"/>
          <p:cNvSpPr/>
          <p:nvPr/>
        </p:nvSpPr>
        <p:spPr>
          <a:xfrm>
            <a:off x="7090048" y="4153272"/>
            <a:ext cx="432048" cy="43204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1</a:t>
            </a:r>
            <a:endParaRPr lang="zh-CN" altLang="en-US" sz="1600" dirty="0">
              <a:solidFill>
                <a:schemeClr val="tx1"/>
              </a:solidFill>
            </a:endParaRPr>
          </a:p>
        </p:txBody>
      </p:sp>
      <p:sp>
        <p:nvSpPr>
          <p:cNvPr id="43" name="椭圆 6"/>
          <p:cNvSpPr/>
          <p:nvPr/>
        </p:nvSpPr>
        <p:spPr>
          <a:xfrm>
            <a:off x="8026152" y="4729336"/>
            <a:ext cx="432048" cy="43204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44" name="椭圆 7"/>
          <p:cNvSpPr/>
          <p:nvPr/>
        </p:nvSpPr>
        <p:spPr>
          <a:xfrm>
            <a:off x="8026152" y="3505200"/>
            <a:ext cx="432048" cy="43204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cxnSp>
        <p:nvCxnSpPr>
          <p:cNvPr id="45" name="直接箭头连接符 9"/>
          <p:cNvCxnSpPr>
            <a:stCxn id="28" idx="6"/>
            <a:endCxn id="42" idx="2"/>
          </p:cNvCxnSpPr>
          <p:nvPr/>
        </p:nvCxnSpPr>
        <p:spPr>
          <a:xfrm>
            <a:off x="6441976" y="4369296"/>
            <a:ext cx="64807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6" name="直接箭头连接符 14"/>
          <p:cNvCxnSpPr/>
          <p:nvPr/>
        </p:nvCxnSpPr>
        <p:spPr>
          <a:xfrm flipV="1">
            <a:off x="7450088" y="3793232"/>
            <a:ext cx="567328" cy="4233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7" name="直接箭头连接符 16"/>
          <p:cNvCxnSpPr>
            <a:stCxn id="42" idx="5"/>
            <a:endCxn id="43" idx="2"/>
          </p:cNvCxnSpPr>
          <p:nvPr/>
        </p:nvCxnSpPr>
        <p:spPr>
          <a:xfrm>
            <a:off x="7458824" y="4522048"/>
            <a:ext cx="567328" cy="4233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6513984" y="4071972"/>
            <a:ext cx="367408" cy="338554"/>
          </a:xfrm>
          <a:prstGeom prst="rect">
            <a:avLst/>
          </a:prstGeom>
          <a:noFill/>
        </p:spPr>
        <p:txBody>
          <a:bodyPr wrap="none" rtlCol="0">
            <a:spAutoFit/>
          </a:bodyPr>
          <a:lstStyle/>
          <a:p>
            <a:r>
              <a:rPr lang="en-US" altLang="zh-CN" sz="1600" dirty="0" smtClean="0"/>
              <a:t>-1</a:t>
            </a:r>
            <a:endParaRPr lang="zh-CN" altLang="en-US" sz="1600" dirty="0"/>
          </a:p>
        </p:txBody>
      </p:sp>
      <p:sp>
        <p:nvSpPr>
          <p:cNvPr id="49" name="TextBox 48"/>
          <p:cNvSpPr txBox="1"/>
          <p:nvPr/>
        </p:nvSpPr>
        <p:spPr>
          <a:xfrm>
            <a:off x="7450088" y="3711932"/>
            <a:ext cx="298480" cy="338554"/>
          </a:xfrm>
          <a:prstGeom prst="rect">
            <a:avLst/>
          </a:prstGeom>
          <a:noFill/>
        </p:spPr>
        <p:txBody>
          <a:bodyPr wrap="none" rtlCol="0">
            <a:spAutoFit/>
          </a:bodyPr>
          <a:lstStyle/>
          <a:p>
            <a:r>
              <a:rPr lang="en-US" altLang="zh-CN" sz="1600" dirty="0" smtClean="0"/>
              <a:t>0</a:t>
            </a:r>
            <a:endParaRPr lang="zh-CN" altLang="en-US" sz="1600" dirty="0"/>
          </a:p>
        </p:txBody>
      </p:sp>
      <p:sp>
        <p:nvSpPr>
          <p:cNvPr id="50" name="TextBox 49"/>
          <p:cNvSpPr txBox="1"/>
          <p:nvPr/>
        </p:nvSpPr>
        <p:spPr>
          <a:xfrm>
            <a:off x="7450088" y="4657328"/>
            <a:ext cx="298480" cy="338554"/>
          </a:xfrm>
          <a:prstGeom prst="rect">
            <a:avLst/>
          </a:prstGeom>
          <a:noFill/>
        </p:spPr>
        <p:txBody>
          <a:bodyPr wrap="none" rtlCol="0">
            <a:spAutoFit/>
          </a:bodyPr>
          <a:lstStyle/>
          <a:p>
            <a:r>
              <a:rPr lang="en-US" altLang="zh-CN" sz="1600" dirty="0" smtClean="0"/>
              <a:t>1</a:t>
            </a:r>
            <a:endParaRPr lang="zh-CN" altLang="en-US" sz="1600" dirty="0"/>
          </a:p>
        </p:txBody>
      </p:sp>
      <p:cxnSp>
        <p:nvCxnSpPr>
          <p:cNvPr id="51" name="直接箭头连接符 19"/>
          <p:cNvCxnSpPr/>
          <p:nvPr/>
        </p:nvCxnSpPr>
        <p:spPr>
          <a:xfrm>
            <a:off x="6009928" y="2188840"/>
            <a:ext cx="187220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081936" y="1828800"/>
            <a:ext cx="1872208" cy="338554"/>
          </a:xfrm>
          <a:prstGeom prst="rect">
            <a:avLst/>
          </a:prstGeom>
          <a:noFill/>
        </p:spPr>
        <p:txBody>
          <a:bodyPr wrap="square" rtlCol="0">
            <a:spAutoFit/>
          </a:bodyPr>
          <a:lstStyle/>
          <a:p>
            <a:r>
              <a:rPr lang="en-US" altLang="zh-CN" sz="1600" dirty="0" smtClean="0"/>
              <a:t>  -1  0  1 -1……</a:t>
            </a:r>
            <a:endParaRPr lang="zh-CN" altLang="en-US" sz="1600" dirty="0"/>
          </a:p>
        </p:txBody>
      </p:sp>
      <p:sp>
        <p:nvSpPr>
          <p:cNvPr id="53" name="TextBox 52"/>
          <p:cNvSpPr txBox="1"/>
          <p:nvPr/>
        </p:nvSpPr>
        <p:spPr>
          <a:xfrm>
            <a:off x="7306072" y="2188840"/>
            <a:ext cx="1152128" cy="338554"/>
          </a:xfrm>
          <a:prstGeom prst="rect">
            <a:avLst/>
          </a:prstGeom>
          <a:noFill/>
        </p:spPr>
        <p:txBody>
          <a:bodyPr wrap="square" rtlCol="0">
            <a:spAutoFit/>
          </a:bodyPr>
          <a:lstStyle/>
          <a:p>
            <a:r>
              <a:rPr lang="en-US" altLang="zh-CN" sz="1600" dirty="0" smtClean="0"/>
              <a:t>sequence</a:t>
            </a:r>
            <a:endParaRPr lang="zh-CN" altLang="en-US" sz="1600" dirty="0"/>
          </a:p>
        </p:txBody>
      </p:sp>
      <p:sp>
        <p:nvSpPr>
          <p:cNvPr id="54" name="椭圆 24"/>
          <p:cNvSpPr/>
          <p:nvPr/>
        </p:nvSpPr>
        <p:spPr>
          <a:xfrm>
            <a:off x="8098160" y="3577208"/>
            <a:ext cx="288032" cy="28803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600" dirty="0" smtClean="0">
                <a:solidFill>
                  <a:schemeClr val="tx1"/>
                </a:solidFill>
              </a:rPr>
              <a:t>2</a:t>
            </a:r>
            <a:endParaRPr lang="zh-CN" altLang="en-US" sz="1600" dirty="0">
              <a:solidFill>
                <a:schemeClr val="tx1"/>
              </a:solidFill>
            </a:endParaRPr>
          </a:p>
        </p:txBody>
      </p:sp>
      <p:sp>
        <p:nvSpPr>
          <p:cNvPr id="55" name="椭圆 25"/>
          <p:cNvSpPr/>
          <p:nvPr/>
        </p:nvSpPr>
        <p:spPr>
          <a:xfrm>
            <a:off x="8098160" y="4801344"/>
            <a:ext cx="288032" cy="28803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600" dirty="0" smtClean="0">
                <a:solidFill>
                  <a:schemeClr val="tx1"/>
                </a:solidFill>
              </a:rPr>
              <a:t>3</a:t>
            </a:r>
            <a:endParaRPr lang="zh-CN" altLang="en-US" sz="1600" dirty="0">
              <a:solidFill>
                <a:schemeClr val="tx1"/>
              </a:solidFill>
            </a:endParaRPr>
          </a:p>
        </p:txBody>
      </p:sp>
      <p:sp>
        <p:nvSpPr>
          <p:cNvPr id="56" name="TextBox 55"/>
          <p:cNvSpPr txBox="1"/>
          <p:nvPr/>
        </p:nvSpPr>
        <p:spPr>
          <a:xfrm>
            <a:off x="6086304" y="2831068"/>
            <a:ext cx="1656184" cy="369332"/>
          </a:xfrm>
          <a:prstGeom prst="rect">
            <a:avLst/>
          </a:prstGeom>
          <a:noFill/>
        </p:spPr>
        <p:txBody>
          <a:bodyPr wrap="square" rtlCol="0">
            <a:spAutoFit/>
          </a:bodyPr>
          <a:lstStyle/>
          <a:p>
            <a:r>
              <a:rPr lang="en-US" i="1" dirty="0"/>
              <a:t>r</a:t>
            </a:r>
            <a:r>
              <a:rPr lang="en-US" i="1" dirty="0" smtClean="0"/>
              <a:t> </a:t>
            </a:r>
            <a:r>
              <a:rPr lang="en-US" dirty="0" smtClean="0"/>
              <a:t>= -1(0|1)</a:t>
            </a:r>
            <a:endParaRPr lang="en-US" dirty="0"/>
          </a:p>
        </p:txBody>
      </p:sp>
      <p:sp>
        <p:nvSpPr>
          <p:cNvPr id="3" name="TextBox 2"/>
          <p:cNvSpPr txBox="1"/>
          <p:nvPr/>
        </p:nvSpPr>
        <p:spPr>
          <a:xfrm>
            <a:off x="1676400" y="5325070"/>
            <a:ext cx="2590800" cy="923330"/>
          </a:xfrm>
          <a:prstGeom prst="rect">
            <a:avLst/>
          </a:prstGeom>
          <a:noFill/>
        </p:spPr>
        <p:txBody>
          <a:bodyPr wrap="square" rtlCol="0">
            <a:spAutoFit/>
          </a:bodyPr>
          <a:lstStyle/>
          <a:p>
            <a:r>
              <a:rPr lang="en-US" dirty="0" smtClean="0">
                <a:solidFill>
                  <a:srgbClr val="0000FF"/>
                </a:solidFill>
              </a:rPr>
              <a:t>Level 1</a:t>
            </a:r>
            <a:r>
              <a:rPr lang="en-US" dirty="0" smtClean="0"/>
              <a:t>: no error</a:t>
            </a:r>
          </a:p>
          <a:p>
            <a:r>
              <a:rPr lang="en-US" dirty="0" smtClean="0">
                <a:solidFill>
                  <a:srgbClr val="0000FF"/>
                </a:solidFill>
              </a:rPr>
              <a:t>Level 2</a:t>
            </a:r>
            <a:r>
              <a:rPr lang="en-US" dirty="0" smtClean="0"/>
              <a:t>: positive error</a:t>
            </a:r>
          </a:p>
          <a:p>
            <a:r>
              <a:rPr lang="en-US" dirty="0" smtClean="0">
                <a:solidFill>
                  <a:srgbClr val="0000FF"/>
                </a:solidFill>
              </a:rPr>
              <a:t>Level 3</a:t>
            </a:r>
            <a:r>
              <a:rPr lang="en-US" dirty="0" smtClean="0"/>
              <a:t>: negative error</a:t>
            </a:r>
            <a:endParaRPr lang="en-US" dirty="0"/>
          </a:p>
        </p:txBody>
      </p:sp>
      <p:sp>
        <p:nvSpPr>
          <p:cNvPr id="14" name="Cloud Callout 13"/>
          <p:cNvSpPr/>
          <p:nvPr/>
        </p:nvSpPr>
        <p:spPr>
          <a:xfrm rot="10800000">
            <a:off x="5029201" y="5181600"/>
            <a:ext cx="2679576" cy="1371600"/>
          </a:xfrm>
          <a:prstGeom prst="cloudCallout">
            <a:avLst>
              <a:gd name="adj1" fmla="val -26489"/>
              <a:gd name="adj2" fmla="val 80682"/>
            </a:avLst>
          </a:prstGeom>
          <a:noFill/>
          <a:ln w="3175">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486400" y="5562600"/>
            <a:ext cx="2192288" cy="738664"/>
          </a:xfrm>
          <a:prstGeom prst="rect">
            <a:avLst/>
          </a:prstGeom>
          <a:noFill/>
        </p:spPr>
        <p:txBody>
          <a:bodyPr wrap="square" rtlCol="0">
            <a:spAutoFit/>
          </a:bodyPr>
          <a:lstStyle/>
          <a:p>
            <a:r>
              <a:rPr lang="en-US" sz="1400" dirty="0" smtClean="0">
                <a:solidFill>
                  <a:srgbClr val="0000FF"/>
                </a:solidFill>
              </a:rPr>
              <a:t>To match a state, what error do we have to assume?</a:t>
            </a:r>
            <a:endParaRPr lang="en-US" sz="1400" dirty="0">
              <a:solidFill>
                <a:srgbClr val="0000FF"/>
              </a:solidFill>
            </a:endParaRPr>
          </a:p>
        </p:txBody>
      </p:sp>
    </p:spTree>
    <p:extLst>
      <p:ext uri="{BB962C8B-B14F-4D97-AF65-F5344CB8AC3E}">
        <p14:creationId xmlns:p14="http://schemas.microsoft.com/office/powerpoint/2010/main" val="341500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3" grpId="0"/>
      <p:bldP spid="34" grpId="0"/>
      <p:bldP spid="35" grpId="0"/>
      <p:bldP spid="36" grpId="0"/>
      <p:bldP spid="40" grpId="0"/>
      <p:bldP spid="28" grpId="0" animBg="1"/>
      <p:bldP spid="42" grpId="0" animBg="1"/>
      <p:bldP spid="43" grpId="0" animBg="1"/>
      <p:bldP spid="44" grpId="0" animBg="1"/>
      <p:bldP spid="48" grpId="0"/>
      <p:bldP spid="49" grpId="0"/>
      <p:bldP spid="50" grpId="0"/>
      <p:bldP spid="54" grpId="0" animBg="1"/>
      <p:bldP spid="55" grpId="0" animBg="1"/>
      <p:bldP spid="56" grpId="0"/>
      <p:bldP spid="3" grpId="0"/>
      <p:bldP spid="14" grpId="0" animBg="1"/>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i="1" dirty="0" smtClean="0"/>
              <a:t>windowed subsequence</a:t>
            </a:r>
            <a:r>
              <a:rPr lang="en-US" dirty="0" smtClean="0"/>
              <a:t> matching?</a:t>
            </a:r>
            <a:endParaRPr lang="en-US" dirty="0"/>
          </a:p>
        </p:txBody>
      </p:sp>
      <p:sp>
        <p:nvSpPr>
          <p:cNvPr id="3" name="Slide Number Placeholder 2"/>
          <p:cNvSpPr>
            <a:spLocks noGrp="1"/>
          </p:cNvSpPr>
          <p:nvPr>
            <p:ph type="sldNum" sz="quarter" idx="12"/>
          </p:nvPr>
        </p:nvSpPr>
        <p:spPr/>
        <p:txBody>
          <a:bodyPr/>
          <a:lstStyle/>
          <a:p>
            <a:fld id="{06D55AE4-D746-47AC-A306-4D0DD80C516F}" type="slidenum">
              <a:rPr lang="en-US" altLang="en-US" smtClean="0"/>
              <a:pPr/>
              <a:t>4</a:t>
            </a:fld>
            <a:endParaRPr lang="en-US" altLang="en-US"/>
          </a:p>
        </p:txBody>
      </p:sp>
      <p:sp>
        <p:nvSpPr>
          <p:cNvPr id="4" name="TextBox 3"/>
          <p:cNvSpPr txBox="1"/>
          <p:nvPr/>
        </p:nvSpPr>
        <p:spPr>
          <a:xfrm>
            <a:off x="762000" y="2057400"/>
            <a:ext cx="7010400" cy="523220"/>
          </a:xfrm>
          <a:prstGeom prst="rect">
            <a:avLst/>
          </a:prstGeom>
          <a:noFill/>
        </p:spPr>
        <p:txBody>
          <a:bodyPr wrap="square" rtlCol="0">
            <a:spAutoFit/>
          </a:bodyPr>
          <a:lstStyle/>
          <a:p>
            <a:r>
              <a:rPr lang="en-US" sz="2800" dirty="0" smtClean="0">
                <a:solidFill>
                  <a:srgbClr val="339966"/>
                </a:solidFill>
              </a:rPr>
              <a:t>. . . . . . d a t a </a:t>
            </a:r>
            <a:r>
              <a:rPr lang="en-US" sz="2800" dirty="0" err="1" smtClean="0">
                <a:solidFill>
                  <a:srgbClr val="339966"/>
                </a:solidFill>
              </a:rPr>
              <a:t>i</a:t>
            </a:r>
            <a:r>
              <a:rPr lang="en-US" sz="2800" dirty="0" smtClean="0">
                <a:solidFill>
                  <a:srgbClr val="339966"/>
                </a:solidFill>
              </a:rPr>
              <a:t> s e v e r y w h e r e . . . . . .</a:t>
            </a:r>
            <a:endParaRPr lang="en-US" sz="2800" dirty="0">
              <a:solidFill>
                <a:srgbClr val="339966"/>
              </a:solidFill>
            </a:endParaRPr>
          </a:p>
        </p:txBody>
      </p:sp>
      <p:sp>
        <p:nvSpPr>
          <p:cNvPr id="5" name="TextBox 4"/>
          <p:cNvSpPr txBox="1"/>
          <p:nvPr/>
        </p:nvSpPr>
        <p:spPr>
          <a:xfrm>
            <a:off x="1918063" y="2690243"/>
            <a:ext cx="3250474" cy="523220"/>
          </a:xfrm>
          <a:prstGeom prst="rect">
            <a:avLst/>
          </a:prstGeom>
          <a:noFill/>
        </p:spPr>
        <p:txBody>
          <a:bodyPr wrap="square" rtlCol="0">
            <a:spAutoFit/>
          </a:bodyPr>
          <a:lstStyle/>
          <a:p>
            <a:r>
              <a:rPr lang="en-US" sz="2800" dirty="0" smtClean="0">
                <a:solidFill>
                  <a:srgbClr val="FF0000"/>
                </a:solidFill>
              </a:rPr>
              <a:t>d a      </a:t>
            </a:r>
            <a:r>
              <a:rPr lang="en-US" sz="2800" dirty="0" err="1" smtClean="0">
                <a:solidFill>
                  <a:srgbClr val="FF0000"/>
                </a:solidFill>
              </a:rPr>
              <a:t>i</a:t>
            </a:r>
            <a:r>
              <a:rPr lang="en-US" sz="2800" dirty="0" smtClean="0">
                <a:solidFill>
                  <a:srgbClr val="FF0000"/>
                </a:solidFill>
              </a:rPr>
              <a:t>             r y</a:t>
            </a:r>
            <a:endParaRPr lang="en-US" sz="2800" dirty="0">
              <a:solidFill>
                <a:srgbClr val="FF0000"/>
              </a:solidFill>
            </a:endParaRPr>
          </a:p>
        </p:txBody>
      </p:sp>
      <p:cxnSp>
        <p:nvCxnSpPr>
          <p:cNvPr id="7" name="Straight Arrow Connector 6"/>
          <p:cNvCxnSpPr/>
          <p:nvPr/>
        </p:nvCxnSpPr>
        <p:spPr>
          <a:xfrm rot="5400000">
            <a:off x="1955074" y="2640874"/>
            <a:ext cx="3048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2232954" y="2653143"/>
            <a:ext cx="3048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2971006" y="2640080"/>
            <a:ext cx="3048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4329543" y="2653143"/>
            <a:ext cx="3048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4571206" y="2653143"/>
            <a:ext cx="3048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905000" y="4154269"/>
            <a:ext cx="5410200" cy="646331"/>
          </a:xfrm>
          <a:prstGeom prst="rect">
            <a:avLst/>
          </a:prstGeom>
          <a:noFill/>
        </p:spPr>
        <p:txBody>
          <a:bodyPr wrap="square" rtlCol="0">
            <a:spAutoFit/>
          </a:bodyPr>
          <a:lstStyle/>
          <a:p>
            <a:r>
              <a:rPr lang="en-US" dirty="0" smtClean="0">
                <a:solidFill>
                  <a:srgbClr val="0000FF"/>
                </a:solidFill>
              </a:rPr>
              <a:t>“dairy” is a subsequence</a:t>
            </a:r>
          </a:p>
          <a:p>
            <a:r>
              <a:rPr lang="en-US" dirty="0" smtClean="0">
                <a:solidFill>
                  <a:srgbClr val="0000FF"/>
                </a:solidFill>
              </a:rPr>
              <a:t>It is a subsequence for a window size </a:t>
            </a:r>
            <a:r>
              <a:rPr lang="en-US" i="1" dirty="0" smtClean="0">
                <a:solidFill>
                  <a:srgbClr val="0000FF"/>
                </a:solidFill>
              </a:rPr>
              <a:t>w</a:t>
            </a:r>
            <a:r>
              <a:rPr lang="en-US" dirty="0" smtClean="0">
                <a:solidFill>
                  <a:srgbClr val="0000FF"/>
                </a:solidFill>
              </a:rPr>
              <a:t> ≥ 11</a:t>
            </a:r>
            <a:endParaRPr lang="en-US" dirty="0">
              <a:solidFill>
                <a:srgbClr val="0000FF"/>
              </a:solidFill>
            </a:endParaRPr>
          </a:p>
        </p:txBody>
      </p:sp>
      <p:sp>
        <p:nvSpPr>
          <p:cNvPr id="13" name="TextBox 12"/>
          <p:cNvSpPr txBox="1"/>
          <p:nvPr/>
        </p:nvSpPr>
        <p:spPr>
          <a:xfrm>
            <a:off x="1905000" y="4916269"/>
            <a:ext cx="5715000" cy="369332"/>
          </a:xfrm>
          <a:prstGeom prst="rect">
            <a:avLst/>
          </a:prstGeom>
          <a:noFill/>
        </p:spPr>
        <p:txBody>
          <a:bodyPr wrap="square" rtlCol="0">
            <a:spAutoFit/>
          </a:bodyPr>
          <a:lstStyle/>
          <a:p>
            <a:r>
              <a:rPr lang="en-US" dirty="0" smtClean="0">
                <a:solidFill>
                  <a:srgbClr val="FF0000"/>
                </a:solidFill>
              </a:rPr>
              <a:t>“dairy” is NOT a subsequence for window size </a:t>
            </a:r>
            <a:r>
              <a:rPr lang="en-US" i="1" dirty="0" smtClean="0">
                <a:solidFill>
                  <a:srgbClr val="FF0000"/>
                </a:solidFill>
              </a:rPr>
              <a:t>w</a:t>
            </a:r>
            <a:r>
              <a:rPr lang="en-US" dirty="0" smtClean="0">
                <a:solidFill>
                  <a:srgbClr val="FF0000"/>
                </a:solidFill>
              </a:rPr>
              <a:t> = 9</a:t>
            </a:r>
          </a:p>
        </p:txBody>
      </p:sp>
      <p:sp>
        <p:nvSpPr>
          <p:cNvPr id="14" name="TextBox 13"/>
          <p:cNvSpPr txBox="1"/>
          <p:nvPr/>
        </p:nvSpPr>
        <p:spPr>
          <a:xfrm>
            <a:off x="1905000" y="5345668"/>
            <a:ext cx="5715000" cy="369332"/>
          </a:xfrm>
          <a:prstGeom prst="rect">
            <a:avLst/>
          </a:prstGeom>
          <a:noFill/>
        </p:spPr>
        <p:txBody>
          <a:bodyPr wrap="square" rtlCol="0">
            <a:spAutoFit/>
          </a:bodyPr>
          <a:lstStyle/>
          <a:p>
            <a:r>
              <a:rPr lang="en-US" b="1" dirty="0" smtClean="0">
                <a:solidFill>
                  <a:srgbClr val="0000FF"/>
                </a:solidFill>
              </a:rPr>
              <a:t>“d</a:t>
            </a:r>
            <a:r>
              <a:rPr lang="en-US" b="1" u="sng" dirty="0" smtClean="0">
                <a:solidFill>
                  <a:srgbClr val="0000FF"/>
                </a:solidFill>
              </a:rPr>
              <a:t>ia</a:t>
            </a:r>
            <a:r>
              <a:rPr lang="en-US" b="1" dirty="0" smtClean="0">
                <a:solidFill>
                  <a:srgbClr val="0000FF"/>
                </a:solidFill>
              </a:rPr>
              <a:t>ry” </a:t>
            </a:r>
            <a:r>
              <a:rPr lang="en-US" dirty="0" smtClean="0">
                <a:solidFill>
                  <a:srgbClr val="FF0000"/>
                </a:solidFill>
              </a:rPr>
              <a:t>is NOT a subsequence for any window size </a:t>
            </a:r>
            <a:r>
              <a:rPr lang="en-US" i="1" dirty="0" smtClean="0">
                <a:solidFill>
                  <a:srgbClr val="FF0000"/>
                </a:solidFill>
              </a:rPr>
              <a:t>w</a:t>
            </a:r>
            <a:endParaRPr lang="en-US" dirty="0" smtClean="0">
              <a:solidFill>
                <a:srgbClr val="FF0000"/>
              </a:solidFill>
            </a:endParaRPr>
          </a:p>
        </p:txBody>
      </p:sp>
      <p:sp>
        <p:nvSpPr>
          <p:cNvPr id="15" name="TextBox 14"/>
          <p:cNvSpPr txBox="1"/>
          <p:nvPr/>
        </p:nvSpPr>
        <p:spPr>
          <a:xfrm>
            <a:off x="2931859" y="3288268"/>
            <a:ext cx="954341" cy="369332"/>
          </a:xfrm>
          <a:prstGeom prst="rect">
            <a:avLst/>
          </a:prstGeom>
          <a:noFill/>
        </p:spPr>
        <p:txBody>
          <a:bodyPr wrap="square" rtlCol="0">
            <a:spAutoFit/>
          </a:bodyPr>
          <a:lstStyle/>
          <a:p>
            <a:r>
              <a:rPr lang="en-US" i="1" dirty="0" smtClean="0">
                <a:latin typeface="Century Schoolbook" pitchFamily="18" charset="0"/>
                <a:ea typeface="Batang" pitchFamily="18" charset="-127"/>
                <a:cs typeface="Arial" pitchFamily="34" charset="0"/>
              </a:rPr>
              <a:t> w </a:t>
            </a:r>
            <a:r>
              <a:rPr lang="en-US" dirty="0" smtClean="0">
                <a:latin typeface="Century Schoolbook" pitchFamily="18" charset="0"/>
                <a:ea typeface="Batang" pitchFamily="18" charset="-127"/>
                <a:cs typeface="Arial" pitchFamily="34" charset="0"/>
              </a:rPr>
              <a:t>= 11</a:t>
            </a:r>
            <a:endParaRPr lang="en-US" dirty="0">
              <a:latin typeface="Century Schoolbook" pitchFamily="18" charset="0"/>
              <a:ea typeface="Batang" pitchFamily="18" charset="-127"/>
              <a:cs typeface="Arial" pitchFamily="34" charset="0"/>
            </a:endParaRPr>
          </a:p>
        </p:txBody>
      </p:sp>
      <p:cxnSp>
        <p:nvCxnSpPr>
          <p:cNvPr id="16" name="Straight Connector 15"/>
          <p:cNvCxnSpPr/>
          <p:nvPr/>
        </p:nvCxnSpPr>
        <p:spPr>
          <a:xfrm rot="5400000">
            <a:off x="1905794" y="3429000"/>
            <a:ext cx="304006" cy="79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4648200" y="3428206"/>
            <a:ext cx="304006" cy="79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5" idx="1"/>
          </p:cNvCxnSpPr>
          <p:nvPr/>
        </p:nvCxnSpPr>
        <p:spPr>
          <a:xfrm rot="10800000">
            <a:off x="2070279" y="3467638"/>
            <a:ext cx="861580" cy="5297"/>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3"/>
          </p:cNvCxnSpPr>
          <p:nvPr/>
        </p:nvCxnSpPr>
        <p:spPr>
          <a:xfrm>
            <a:off x="3886200" y="3472934"/>
            <a:ext cx="914400" cy="650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13" grpId="0"/>
      <p:bldP spid="14" grpId="0"/>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2-D Error Model: Shopping Mall</a:t>
            </a:r>
            <a:endParaRPr lang="en-US" sz="3200" dirty="0"/>
          </a:p>
        </p:txBody>
      </p:sp>
      <p:sp>
        <p:nvSpPr>
          <p:cNvPr id="4" name="Slide Number Placeholder 3"/>
          <p:cNvSpPr>
            <a:spLocks noGrp="1"/>
          </p:cNvSpPr>
          <p:nvPr>
            <p:ph type="sldNum" sz="quarter" idx="12"/>
          </p:nvPr>
        </p:nvSpPr>
        <p:spPr/>
        <p:txBody>
          <a:bodyPr/>
          <a:lstStyle/>
          <a:p>
            <a:fld id="{32B29A66-CFD5-4F33-88E2-E7F8EEB50249}" type="slidenum">
              <a:rPr lang="en-US" altLang="en-US" smtClean="0"/>
              <a:pPr/>
              <a:t>40</a:t>
            </a:fld>
            <a:endParaRPr lang="en-US" altLang="en-US"/>
          </a:p>
        </p:txBody>
      </p:sp>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600" y="2412072"/>
            <a:ext cx="2514600" cy="2327914"/>
          </a:xfrm>
          <a:prstGeom prst="rect">
            <a:avLst/>
          </a:prstGeom>
        </p:spPr>
      </p:pic>
      <p:sp>
        <p:nvSpPr>
          <p:cNvPr id="38" name="TextBox 37"/>
          <p:cNvSpPr txBox="1"/>
          <p:nvPr/>
        </p:nvSpPr>
        <p:spPr>
          <a:xfrm>
            <a:off x="1714500" y="5029200"/>
            <a:ext cx="1257300" cy="369332"/>
          </a:xfrm>
          <a:prstGeom prst="rect">
            <a:avLst/>
          </a:prstGeom>
          <a:noFill/>
        </p:spPr>
        <p:txBody>
          <a:bodyPr wrap="square" rtlCol="0">
            <a:spAutoFit/>
          </a:bodyPr>
          <a:lstStyle/>
          <a:p>
            <a:r>
              <a:rPr lang="en-US" dirty="0" smtClean="0"/>
              <a:t>2D case</a:t>
            </a:r>
            <a:endParaRPr lang="en-US" dirty="0"/>
          </a:p>
        </p:txBody>
      </p:sp>
      <mc:AlternateContent xmlns:mc="http://schemas.openxmlformats.org/markup-compatibility/2006" xmlns:a14="http://schemas.microsoft.com/office/drawing/2010/main">
        <mc:Choice Requires="a14">
          <p:sp>
            <p:nvSpPr>
              <p:cNvPr id="16" name="Rectangle 15"/>
              <p:cNvSpPr/>
              <p:nvPr/>
            </p:nvSpPr>
            <p:spPr>
              <a:xfrm>
                <a:off x="5750578" y="2893901"/>
                <a:ext cx="1869422" cy="8305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a:latin typeface="Cambria Math"/>
                            </a:rPr>
                          </m:ctrlPr>
                        </m:mPr>
                        <m:mr>
                          <m:e>
                            <m:r>
                              <a:rPr lang="en-US">
                                <a:latin typeface="Cambria Math"/>
                              </a:rPr>
                              <m:t>0.9</m:t>
                            </m:r>
                          </m:e>
                          <m:e>
                            <m:r>
                              <a:rPr lang="en-US">
                                <a:latin typeface="Cambria Math"/>
                              </a:rPr>
                              <m:t>0.05</m:t>
                            </m:r>
                          </m:e>
                          <m:e>
                            <m:r>
                              <a:rPr lang="en-US">
                                <a:latin typeface="Cambria Math"/>
                              </a:rPr>
                              <m:t>0.05</m:t>
                            </m:r>
                          </m:e>
                        </m:mr>
                        <m:mr>
                          <m:e>
                            <m:r>
                              <a:rPr lang="en-US">
                                <a:latin typeface="Cambria Math"/>
                              </a:rPr>
                              <m:t>0.4</m:t>
                            </m:r>
                          </m:e>
                          <m:e>
                            <m:r>
                              <a:rPr lang="en-US">
                                <a:latin typeface="Cambria Math"/>
                              </a:rPr>
                              <m:t>0.5</m:t>
                            </m:r>
                          </m:e>
                          <m:e>
                            <m:r>
                              <a:rPr lang="en-US">
                                <a:latin typeface="Cambria Math"/>
                              </a:rPr>
                              <m:t>0.1</m:t>
                            </m:r>
                          </m:e>
                        </m:mr>
                        <m:mr>
                          <m:e>
                            <m:r>
                              <a:rPr lang="en-US">
                                <a:latin typeface="Cambria Math"/>
                              </a:rPr>
                              <m:t>0.4</m:t>
                            </m:r>
                          </m:e>
                          <m:e>
                            <m:r>
                              <a:rPr lang="en-US">
                                <a:latin typeface="Cambria Math"/>
                              </a:rPr>
                              <m:t>0.1</m:t>
                            </m:r>
                          </m:e>
                          <m:e>
                            <m:r>
                              <a:rPr lang="en-US">
                                <a:latin typeface="Cambria Math"/>
                              </a:rPr>
                              <m:t>0.5</m:t>
                            </m:r>
                          </m:e>
                        </m:mr>
                      </m:m>
                    </m:oMath>
                  </m:oMathPara>
                </a14:m>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a:off x="5750578" y="2893901"/>
                <a:ext cx="1869422" cy="830548"/>
              </a:xfrm>
              <a:prstGeom prst="rect">
                <a:avLst/>
              </a:prstGeom>
              <a:blipFill rotWithShape="1">
                <a:blip r:embed="rId4"/>
                <a:stretch>
                  <a:fillRect/>
                </a:stretch>
              </a:blipFill>
            </p:spPr>
            <p:txBody>
              <a:bodyPr/>
              <a:lstStyle/>
              <a:p>
                <a:r>
                  <a:rPr lang="en-US">
                    <a:noFill/>
                  </a:rPr>
                  <a:t> </a:t>
                </a:r>
              </a:p>
            </p:txBody>
          </p:sp>
        </mc:Fallback>
      </mc:AlternateContent>
      <p:sp>
        <p:nvSpPr>
          <p:cNvPr id="17" name="TextBox 16"/>
          <p:cNvSpPr txBox="1"/>
          <p:nvPr/>
        </p:nvSpPr>
        <p:spPr>
          <a:xfrm>
            <a:off x="4876800" y="3581400"/>
            <a:ext cx="504056" cy="369332"/>
          </a:xfrm>
          <a:prstGeom prst="rect">
            <a:avLst/>
          </a:prstGeom>
          <a:noFill/>
        </p:spPr>
        <p:txBody>
          <a:bodyPr wrap="square" rtlCol="0">
            <a:spAutoFit/>
          </a:bodyPr>
          <a:lstStyle/>
          <a:p>
            <a:r>
              <a:rPr lang="en-US" b="1" dirty="0" smtClean="0"/>
              <a:t>P </a:t>
            </a:r>
            <a:endParaRPr lang="en-US" b="1" dirty="0"/>
          </a:p>
        </p:txBody>
      </p:sp>
      <p:sp>
        <p:nvSpPr>
          <p:cNvPr id="18" name="TextBox 17"/>
          <p:cNvSpPr txBox="1"/>
          <p:nvPr/>
        </p:nvSpPr>
        <p:spPr>
          <a:xfrm>
            <a:off x="5871465" y="2514600"/>
            <a:ext cx="347862" cy="369332"/>
          </a:xfrm>
          <a:prstGeom prst="rect">
            <a:avLst/>
          </a:prstGeom>
          <a:noFill/>
        </p:spPr>
        <p:txBody>
          <a:bodyPr wrap="square" rtlCol="0">
            <a:spAutoFit/>
          </a:bodyPr>
          <a:lstStyle/>
          <a:p>
            <a:r>
              <a:rPr lang="en-US" dirty="0">
                <a:solidFill>
                  <a:srgbClr val="0000FF"/>
                </a:solidFill>
              </a:rPr>
              <a:t>0</a:t>
            </a:r>
          </a:p>
        </p:txBody>
      </p:sp>
      <p:sp>
        <p:nvSpPr>
          <p:cNvPr id="19" name="TextBox 18"/>
          <p:cNvSpPr txBox="1"/>
          <p:nvPr/>
        </p:nvSpPr>
        <p:spPr>
          <a:xfrm>
            <a:off x="6447529" y="2514600"/>
            <a:ext cx="347862" cy="369332"/>
          </a:xfrm>
          <a:prstGeom prst="rect">
            <a:avLst/>
          </a:prstGeom>
          <a:noFill/>
        </p:spPr>
        <p:txBody>
          <a:bodyPr wrap="square" rtlCol="0">
            <a:spAutoFit/>
          </a:bodyPr>
          <a:lstStyle/>
          <a:p>
            <a:r>
              <a:rPr lang="en-US" dirty="0">
                <a:solidFill>
                  <a:srgbClr val="0000FF"/>
                </a:solidFill>
              </a:rPr>
              <a:t>1</a:t>
            </a:r>
          </a:p>
        </p:txBody>
      </p:sp>
      <p:sp>
        <p:nvSpPr>
          <p:cNvPr id="20" name="TextBox 19"/>
          <p:cNvSpPr txBox="1"/>
          <p:nvPr/>
        </p:nvSpPr>
        <p:spPr>
          <a:xfrm>
            <a:off x="7095601" y="2514600"/>
            <a:ext cx="347862" cy="369332"/>
          </a:xfrm>
          <a:prstGeom prst="rect">
            <a:avLst/>
          </a:prstGeom>
          <a:noFill/>
        </p:spPr>
        <p:txBody>
          <a:bodyPr wrap="square" rtlCol="0">
            <a:spAutoFit/>
          </a:bodyPr>
          <a:lstStyle/>
          <a:p>
            <a:r>
              <a:rPr lang="en-US" dirty="0">
                <a:solidFill>
                  <a:srgbClr val="0000FF"/>
                </a:solidFill>
              </a:rPr>
              <a:t>2</a:t>
            </a:r>
          </a:p>
        </p:txBody>
      </p:sp>
      <p:sp>
        <p:nvSpPr>
          <p:cNvPr id="21" name="TextBox 20"/>
          <p:cNvSpPr txBox="1"/>
          <p:nvPr/>
        </p:nvSpPr>
        <p:spPr>
          <a:xfrm>
            <a:off x="5486400" y="2812601"/>
            <a:ext cx="347862" cy="369332"/>
          </a:xfrm>
          <a:prstGeom prst="rect">
            <a:avLst/>
          </a:prstGeom>
          <a:noFill/>
        </p:spPr>
        <p:txBody>
          <a:bodyPr wrap="square" rtlCol="0">
            <a:spAutoFit/>
          </a:bodyPr>
          <a:lstStyle/>
          <a:p>
            <a:r>
              <a:rPr lang="en-US" dirty="0">
                <a:solidFill>
                  <a:srgbClr val="0000FF"/>
                </a:solidFill>
              </a:rPr>
              <a:t>0</a:t>
            </a:r>
          </a:p>
        </p:txBody>
      </p:sp>
      <p:sp>
        <p:nvSpPr>
          <p:cNvPr id="22" name="TextBox 21"/>
          <p:cNvSpPr txBox="1"/>
          <p:nvPr/>
        </p:nvSpPr>
        <p:spPr>
          <a:xfrm>
            <a:off x="5498578" y="3100633"/>
            <a:ext cx="347862" cy="369332"/>
          </a:xfrm>
          <a:prstGeom prst="rect">
            <a:avLst/>
          </a:prstGeom>
          <a:noFill/>
        </p:spPr>
        <p:txBody>
          <a:bodyPr wrap="square" rtlCol="0">
            <a:spAutoFit/>
          </a:bodyPr>
          <a:lstStyle/>
          <a:p>
            <a:r>
              <a:rPr lang="en-US" dirty="0">
                <a:solidFill>
                  <a:srgbClr val="0000FF"/>
                </a:solidFill>
              </a:rPr>
              <a:t>1</a:t>
            </a:r>
          </a:p>
        </p:txBody>
      </p:sp>
      <p:sp>
        <p:nvSpPr>
          <p:cNvPr id="23" name="TextBox 22"/>
          <p:cNvSpPr txBox="1"/>
          <p:nvPr/>
        </p:nvSpPr>
        <p:spPr>
          <a:xfrm>
            <a:off x="5498578" y="3397957"/>
            <a:ext cx="347862" cy="369332"/>
          </a:xfrm>
          <a:prstGeom prst="rect">
            <a:avLst/>
          </a:prstGeom>
          <a:noFill/>
        </p:spPr>
        <p:txBody>
          <a:bodyPr wrap="square" rtlCol="0">
            <a:spAutoFit/>
          </a:bodyPr>
          <a:lstStyle/>
          <a:p>
            <a:r>
              <a:rPr lang="en-US" dirty="0">
                <a:solidFill>
                  <a:srgbClr val="0000FF"/>
                </a:solidFill>
              </a:rPr>
              <a:t>2</a:t>
            </a:r>
          </a:p>
        </p:txBody>
      </p:sp>
      <p:sp>
        <p:nvSpPr>
          <p:cNvPr id="24" name="TextBox 23"/>
          <p:cNvSpPr txBox="1"/>
          <p:nvPr/>
        </p:nvSpPr>
        <p:spPr>
          <a:xfrm>
            <a:off x="7653138" y="2514600"/>
            <a:ext cx="652662" cy="369332"/>
          </a:xfrm>
          <a:prstGeom prst="rect">
            <a:avLst/>
          </a:prstGeom>
          <a:noFill/>
        </p:spPr>
        <p:txBody>
          <a:bodyPr wrap="square" rtlCol="0">
            <a:spAutoFit/>
          </a:bodyPr>
          <a:lstStyle/>
          <a:p>
            <a:r>
              <a:rPr lang="en-US" b="1" dirty="0" smtClean="0">
                <a:solidFill>
                  <a:srgbClr val="0000FF"/>
                </a:solidFill>
              </a:rPr>
              <a:t>. . .</a:t>
            </a:r>
            <a:endParaRPr lang="en-US" b="1" dirty="0">
              <a:solidFill>
                <a:srgbClr val="0000FF"/>
              </a:solidFill>
            </a:endParaRPr>
          </a:p>
        </p:txBody>
      </p:sp>
      <p:sp>
        <p:nvSpPr>
          <p:cNvPr id="25" name="TextBox 24"/>
          <p:cNvSpPr txBox="1"/>
          <p:nvPr/>
        </p:nvSpPr>
        <p:spPr>
          <a:xfrm>
            <a:off x="8262738" y="2514600"/>
            <a:ext cx="347862" cy="369332"/>
          </a:xfrm>
          <a:prstGeom prst="rect">
            <a:avLst/>
          </a:prstGeom>
          <a:noFill/>
        </p:spPr>
        <p:txBody>
          <a:bodyPr wrap="square" rtlCol="0">
            <a:spAutoFit/>
          </a:bodyPr>
          <a:lstStyle/>
          <a:p>
            <a:r>
              <a:rPr lang="en-US" dirty="0">
                <a:solidFill>
                  <a:srgbClr val="0000FF"/>
                </a:solidFill>
              </a:rPr>
              <a:t>9</a:t>
            </a:r>
          </a:p>
        </p:txBody>
      </p:sp>
      <p:sp>
        <p:nvSpPr>
          <p:cNvPr id="26" name="TextBox 25"/>
          <p:cNvSpPr txBox="1"/>
          <p:nvPr/>
        </p:nvSpPr>
        <p:spPr>
          <a:xfrm>
            <a:off x="5514110" y="3851565"/>
            <a:ext cx="347862" cy="369332"/>
          </a:xfrm>
          <a:prstGeom prst="rect">
            <a:avLst/>
          </a:prstGeom>
          <a:noFill/>
        </p:spPr>
        <p:txBody>
          <a:bodyPr wrap="square" rtlCol="0">
            <a:spAutoFit/>
          </a:bodyPr>
          <a:lstStyle/>
          <a:p>
            <a:r>
              <a:rPr lang="en-US" b="1" dirty="0">
                <a:solidFill>
                  <a:srgbClr val="0000FF"/>
                </a:solidFill>
              </a:rPr>
              <a:t>:</a:t>
            </a:r>
          </a:p>
        </p:txBody>
      </p:sp>
      <p:sp>
        <p:nvSpPr>
          <p:cNvPr id="27" name="TextBox 26"/>
          <p:cNvSpPr txBox="1"/>
          <p:nvPr/>
        </p:nvSpPr>
        <p:spPr>
          <a:xfrm>
            <a:off x="5486400" y="4431268"/>
            <a:ext cx="347862" cy="369332"/>
          </a:xfrm>
          <a:prstGeom prst="rect">
            <a:avLst/>
          </a:prstGeom>
          <a:noFill/>
        </p:spPr>
        <p:txBody>
          <a:bodyPr wrap="square" rtlCol="0">
            <a:spAutoFit/>
          </a:bodyPr>
          <a:lstStyle/>
          <a:p>
            <a:r>
              <a:rPr lang="en-US" dirty="0">
                <a:solidFill>
                  <a:srgbClr val="0000FF"/>
                </a:solidFill>
              </a:rPr>
              <a:t>9</a:t>
            </a:r>
          </a:p>
        </p:txBody>
      </p:sp>
      <p:sp>
        <p:nvSpPr>
          <p:cNvPr id="3" name="TextBox 2"/>
          <p:cNvSpPr txBox="1"/>
          <p:nvPr/>
        </p:nvSpPr>
        <p:spPr>
          <a:xfrm>
            <a:off x="7656797" y="3821668"/>
            <a:ext cx="268003" cy="369332"/>
          </a:xfrm>
          <a:prstGeom prst="rect">
            <a:avLst/>
          </a:prstGeom>
          <a:noFill/>
        </p:spPr>
        <p:txBody>
          <a:bodyPr wrap="square" rtlCol="0">
            <a:spAutoFit/>
          </a:bodyPr>
          <a:lstStyle/>
          <a:p>
            <a:r>
              <a:rPr lang="en-US" b="1" dirty="0" smtClean="0"/>
              <a:t>.</a:t>
            </a:r>
            <a:endParaRPr lang="en-US" b="1" dirty="0"/>
          </a:p>
        </p:txBody>
      </p:sp>
      <p:sp>
        <p:nvSpPr>
          <p:cNvPr id="28" name="TextBox 27"/>
          <p:cNvSpPr txBox="1"/>
          <p:nvPr/>
        </p:nvSpPr>
        <p:spPr>
          <a:xfrm>
            <a:off x="7809197" y="3974068"/>
            <a:ext cx="268003" cy="369332"/>
          </a:xfrm>
          <a:prstGeom prst="rect">
            <a:avLst/>
          </a:prstGeom>
          <a:noFill/>
        </p:spPr>
        <p:txBody>
          <a:bodyPr wrap="square" rtlCol="0">
            <a:spAutoFit/>
          </a:bodyPr>
          <a:lstStyle/>
          <a:p>
            <a:r>
              <a:rPr lang="en-US" b="1" dirty="0" smtClean="0"/>
              <a:t>.</a:t>
            </a:r>
            <a:endParaRPr lang="en-US" b="1" dirty="0"/>
          </a:p>
        </p:txBody>
      </p:sp>
      <p:sp>
        <p:nvSpPr>
          <p:cNvPr id="29" name="TextBox 28"/>
          <p:cNvSpPr txBox="1"/>
          <p:nvPr/>
        </p:nvSpPr>
        <p:spPr>
          <a:xfrm>
            <a:off x="7961597" y="4126468"/>
            <a:ext cx="268003" cy="369332"/>
          </a:xfrm>
          <a:prstGeom prst="rect">
            <a:avLst/>
          </a:prstGeom>
          <a:noFill/>
        </p:spPr>
        <p:txBody>
          <a:bodyPr wrap="square" rtlCol="0">
            <a:spAutoFit/>
          </a:bodyPr>
          <a:lstStyle/>
          <a:p>
            <a:r>
              <a:rPr lang="en-US" b="1" dirty="0" smtClean="0"/>
              <a:t>.</a:t>
            </a:r>
            <a:endParaRPr lang="en-US" b="1" dirty="0"/>
          </a:p>
        </p:txBody>
      </p:sp>
    </p:spTree>
    <p:extLst>
      <p:ext uri="{BB962C8B-B14F-4D97-AF65-F5344CB8AC3E}">
        <p14:creationId xmlns:p14="http://schemas.microsoft.com/office/powerpoint/2010/main" val="138643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P spid="22" grpId="0"/>
      <p:bldP spid="23" grpId="0"/>
      <p:bldP spid="24" grpId="0"/>
      <p:bldP spid="25" grpId="0"/>
      <p:bldP spid="26" grpId="0"/>
      <p:bldP spid="27" grpId="0"/>
      <p:bldP spid="3" grpId="0"/>
      <p:bldP spid="28" grpId="0"/>
      <p:bldP spid="2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pPr lvl="0"/>
                <a14:m>
                  <m:oMath xmlns:m="http://schemas.openxmlformats.org/officeDocument/2006/math">
                    <m:r>
                      <a:rPr lang="en-US" sz="3200" b="0" i="1">
                        <a:latin typeface="Cambria Math"/>
                      </a:rPr>
                      <m:t>ℰ</m:t>
                    </m:r>
                  </m:oMath>
                </a14:m>
                <a:r>
                  <a:rPr lang="en-US" sz="3200" dirty="0"/>
                  <a:t>-Matching </a:t>
                </a:r>
                <a:r>
                  <a:rPr lang="en-US" sz="3200" dirty="0" smtClean="0"/>
                  <a:t>Algorithm</a:t>
                </a: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b="-1549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2B29A66-CFD5-4F33-88E2-E7F8EEB50249}" type="slidenum">
              <a:rPr lang="en-US" altLang="en-US" smtClean="0"/>
              <a:pPr/>
              <a:t>41</a:t>
            </a:fld>
            <a:endParaRPr lang="en-US" altLang="en-US" dirty="0"/>
          </a:p>
        </p:txBody>
      </p:sp>
      <p:sp>
        <p:nvSpPr>
          <p:cNvPr id="184" name="椭圆 3"/>
          <p:cNvSpPr/>
          <p:nvPr/>
        </p:nvSpPr>
        <p:spPr>
          <a:xfrm>
            <a:off x="107504" y="3622958"/>
            <a:ext cx="432048" cy="43204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0</a:t>
            </a:r>
            <a:endParaRPr lang="zh-CN" altLang="en-US" sz="1600" dirty="0">
              <a:solidFill>
                <a:schemeClr val="tx1"/>
              </a:solidFill>
            </a:endParaRPr>
          </a:p>
        </p:txBody>
      </p:sp>
      <p:sp>
        <p:nvSpPr>
          <p:cNvPr id="185" name="椭圆 4"/>
          <p:cNvSpPr/>
          <p:nvPr/>
        </p:nvSpPr>
        <p:spPr>
          <a:xfrm>
            <a:off x="1187624" y="3622958"/>
            <a:ext cx="432048" cy="43204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1</a:t>
            </a:r>
            <a:endParaRPr lang="zh-CN" altLang="en-US" sz="1600" dirty="0">
              <a:solidFill>
                <a:schemeClr val="tx1"/>
              </a:solidFill>
            </a:endParaRPr>
          </a:p>
        </p:txBody>
      </p:sp>
      <p:sp>
        <p:nvSpPr>
          <p:cNvPr id="186" name="椭圆 6"/>
          <p:cNvSpPr/>
          <p:nvPr/>
        </p:nvSpPr>
        <p:spPr>
          <a:xfrm>
            <a:off x="2123728" y="4199022"/>
            <a:ext cx="432048" cy="43204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187" name="椭圆 7"/>
          <p:cNvSpPr/>
          <p:nvPr/>
        </p:nvSpPr>
        <p:spPr>
          <a:xfrm>
            <a:off x="2123728" y="2974886"/>
            <a:ext cx="432048" cy="43204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cxnSp>
        <p:nvCxnSpPr>
          <p:cNvPr id="188" name="直接箭头连接符 9"/>
          <p:cNvCxnSpPr>
            <a:stCxn id="184" idx="6"/>
            <a:endCxn id="185" idx="2"/>
          </p:cNvCxnSpPr>
          <p:nvPr/>
        </p:nvCxnSpPr>
        <p:spPr>
          <a:xfrm>
            <a:off x="539552" y="3838982"/>
            <a:ext cx="64807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9" name="直接箭头连接符 14"/>
          <p:cNvCxnSpPr/>
          <p:nvPr/>
        </p:nvCxnSpPr>
        <p:spPr>
          <a:xfrm flipV="1">
            <a:off x="1547664" y="3262918"/>
            <a:ext cx="567328" cy="4233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0" name="直接箭头连接符 16"/>
          <p:cNvCxnSpPr>
            <a:stCxn id="185" idx="5"/>
            <a:endCxn id="186" idx="2"/>
          </p:cNvCxnSpPr>
          <p:nvPr/>
        </p:nvCxnSpPr>
        <p:spPr>
          <a:xfrm>
            <a:off x="1556400" y="3991734"/>
            <a:ext cx="567328" cy="4233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91" name="TextBox 190"/>
          <p:cNvSpPr txBox="1"/>
          <p:nvPr/>
        </p:nvSpPr>
        <p:spPr>
          <a:xfrm>
            <a:off x="611560" y="3541658"/>
            <a:ext cx="367408" cy="338554"/>
          </a:xfrm>
          <a:prstGeom prst="rect">
            <a:avLst/>
          </a:prstGeom>
          <a:noFill/>
        </p:spPr>
        <p:txBody>
          <a:bodyPr wrap="none" rtlCol="0">
            <a:spAutoFit/>
          </a:bodyPr>
          <a:lstStyle/>
          <a:p>
            <a:r>
              <a:rPr lang="en-US" altLang="zh-CN" sz="1600" dirty="0" smtClean="0"/>
              <a:t>-1</a:t>
            </a:r>
            <a:endParaRPr lang="zh-CN" altLang="en-US" sz="1600" dirty="0"/>
          </a:p>
        </p:txBody>
      </p:sp>
      <p:sp>
        <p:nvSpPr>
          <p:cNvPr id="192" name="TextBox 191"/>
          <p:cNvSpPr txBox="1"/>
          <p:nvPr/>
        </p:nvSpPr>
        <p:spPr>
          <a:xfrm>
            <a:off x="1547664" y="3181618"/>
            <a:ext cx="298480" cy="338554"/>
          </a:xfrm>
          <a:prstGeom prst="rect">
            <a:avLst/>
          </a:prstGeom>
          <a:noFill/>
        </p:spPr>
        <p:txBody>
          <a:bodyPr wrap="none" rtlCol="0">
            <a:spAutoFit/>
          </a:bodyPr>
          <a:lstStyle/>
          <a:p>
            <a:r>
              <a:rPr lang="en-US" altLang="zh-CN" sz="1600" dirty="0" smtClean="0"/>
              <a:t>0</a:t>
            </a:r>
            <a:endParaRPr lang="zh-CN" altLang="en-US" sz="1600" dirty="0"/>
          </a:p>
        </p:txBody>
      </p:sp>
      <p:sp>
        <p:nvSpPr>
          <p:cNvPr id="193" name="TextBox 192"/>
          <p:cNvSpPr txBox="1"/>
          <p:nvPr/>
        </p:nvSpPr>
        <p:spPr>
          <a:xfrm>
            <a:off x="1547664" y="4127014"/>
            <a:ext cx="298480" cy="338554"/>
          </a:xfrm>
          <a:prstGeom prst="rect">
            <a:avLst/>
          </a:prstGeom>
          <a:noFill/>
        </p:spPr>
        <p:txBody>
          <a:bodyPr wrap="none" rtlCol="0">
            <a:spAutoFit/>
          </a:bodyPr>
          <a:lstStyle/>
          <a:p>
            <a:r>
              <a:rPr lang="en-US" altLang="zh-CN" sz="1600" dirty="0" smtClean="0"/>
              <a:t>1</a:t>
            </a:r>
            <a:endParaRPr lang="zh-CN" altLang="en-US" sz="1600" dirty="0"/>
          </a:p>
        </p:txBody>
      </p:sp>
      <p:cxnSp>
        <p:nvCxnSpPr>
          <p:cNvPr id="194" name="直接箭头连接符 19"/>
          <p:cNvCxnSpPr/>
          <p:nvPr/>
        </p:nvCxnSpPr>
        <p:spPr>
          <a:xfrm>
            <a:off x="107504" y="2389530"/>
            <a:ext cx="187220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179512" y="2029490"/>
            <a:ext cx="1872208" cy="338554"/>
          </a:xfrm>
          <a:prstGeom prst="rect">
            <a:avLst/>
          </a:prstGeom>
          <a:noFill/>
        </p:spPr>
        <p:txBody>
          <a:bodyPr wrap="square" rtlCol="0">
            <a:spAutoFit/>
          </a:bodyPr>
          <a:lstStyle/>
          <a:p>
            <a:r>
              <a:rPr lang="en-US" altLang="zh-CN" sz="1600" dirty="0" smtClean="0"/>
              <a:t>  -1  0  1 -1……</a:t>
            </a:r>
            <a:endParaRPr lang="zh-CN" altLang="en-US" sz="1600" dirty="0"/>
          </a:p>
        </p:txBody>
      </p:sp>
      <p:sp>
        <p:nvSpPr>
          <p:cNvPr id="196" name="TextBox 195"/>
          <p:cNvSpPr txBox="1"/>
          <p:nvPr/>
        </p:nvSpPr>
        <p:spPr>
          <a:xfrm>
            <a:off x="1403648" y="2389530"/>
            <a:ext cx="1152128" cy="338554"/>
          </a:xfrm>
          <a:prstGeom prst="rect">
            <a:avLst/>
          </a:prstGeom>
          <a:noFill/>
        </p:spPr>
        <p:txBody>
          <a:bodyPr wrap="square" rtlCol="0">
            <a:spAutoFit/>
          </a:bodyPr>
          <a:lstStyle/>
          <a:p>
            <a:r>
              <a:rPr lang="en-US" altLang="zh-CN" sz="1600" dirty="0" smtClean="0"/>
              <a:t>sequence</a:t>
            </a:r>
            <a:endParaRPr lang="zh-CN" altLang="en-US" sz="1600" dirty="0"/>
          </a:p>
        </p:txBody>
      </p:sp>
      <p:sp>
        <p:nvSpPr>
          <p:cNvPr id="197" name="椭圆 24"/>
          <p:cNvSpPr/>
          <p:nvPr/>
        </p:nvSpPr>
        <p:spPr>
          <a:xfrm>
            <a:off x="2195736" y="3046894"/>
            <a:ext cx="288032" cy="28803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600" dirty="0" smtClean="0">
                <a:solidFill>
                  <a:schemeClr val="tx1"/>
                </a:solidFill>
              </a:rPr>
              <a:t>2</a:t>
            </a:r>
            <a:endParaRPr lang="zh-CN" altLang="en-US" sz="1600" dirty="0">
              <a:solidFill>
                <a:schemeClr val="tx1"/>
              </a:solidFill>
            </a:endParaRPr>
          </a:p>
        </p:txBody>
      </p:sp>
      <p:sp>
        <p:nvSpPr>
          <p:cNvPr id="198" name="椭圆 25"/>
          <p:cNvSpPr/>
          <p:nvPr/>
        </p:nvSpPr>
        <p:spPr>
          <a:xfrm>
            <a:off x="2195736" y="4271030"/>
            <a:ext cx="288032" cy="28803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600" dirty="0" smtClean="0">
                <a:solidFill>
                  <a:schemeClr val="tx1"/>
                </a:solidFill>
              </a:rPr>
              <a:t>3</a:t>
            </a:r>
            <a:endParaRPr lang="zh-CN" altLang="en-US" sz="1600" dirty="0">
              <a:solidFill>
                <a:schemeClr val="tx1"/>
              </a:solidFill>
            </a:endParaRPr>
          </a:p>
        </p:txBody>
      </p:sp>
      <p:sp>
        <p:nvSpPr>
          <p:cNvPr id="199" name="Rectangle 198"/>
          <p:cNvSpPr/>
          <p:nvPr/>
        </p:nvSpPr>
        <p:spPr>
          <a:xfrm>
            <a:off x="3635896" y="2389530"/>
            <a:ext cx="5112568" cy="2592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200" name="Straight Connector 199"/>
          <p:cNvCxnSpPr/>
          <p:nvPr/>
        </p:nvCxnSpPr>
        <p:spPr>
          <a:xfrm>
            <a:off x="3059832" y="1741458"/>
            <a:ext cx="576064" cy="648072"/>
          </a:xfrm>
          <a:prstGeom prst="line">
            <a:avLst/>
          </a:prstGeom>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71800" y="1957482"/>
            <a:ext cx="648072" cy="338554"/>
          </a:xfrm>
          <a:prstGeom prst="rect">
            <a:avLst/>
          </a:prstGeom>
          <a:noFill/>
        </p:spPr>
        <p:txBody>
          <a:bodyPr wrap="square" rtlCol="0">
            <a:spAutoFit/>
          </a:bodyPr>
          <a:lstStyle/>
          <a:p>
            <a:r>
              <a:rPr lang="en-US" sz="1600" dirty="0" smtClean="0"/>
              <a:t>state</a:t>
            </a:r>
            <a:endParaRPr lang="en-US" sz="1600" dirty="0"/>
          </a:p>
        </p:txBody>
      </p:sp>
      <p:sp>
        <p:nvSpPr>
          <p:cNvPr id="202" name="TextBox 201"/>
          <p:cNvSpPr txBox="1"/>
          <p:nvPr/>
        </p:nvSpPr>
        <p:spPr>
          <a:xfrm>
            <a:off x="3131840" y="1597442"/>
            <a:ext cx="2232248" cy="338554"/>
          </a:xfrm>
          <a:prstGeom prst="rect">
            <a:avLst/>
          </a:prstGeom>
          <a:noFill/>
        </p:spPr>
        <p:txBody>
          <a:bodyPr wrap="square" rtlCol="0">
            <a:spAutoFit/>
          </a:bodyPr>
          <a:lstStyle/>
          <a:p>
            <a:r>
              <a:rPr lang="en-US" sz="1600" dirty="0" smtClean="0"/>
              <a:t>sequence</a:t>
            </a:r>
            <a:endParaRPr lang="en-US" sz="1600" dirty="0"/>
          </a:p>
        </p:txBody>
      </p:sp>
      <p:cxnSp>
        <p:nvCxnSpPr>
          <p:cNvPr id="203" name="Straight Connector 202"/>
          <p:cNvCxnSpPr/>
          <p:nvPr/>
        </p:nvCxnSpPr>
        <p:spPr>
          <a:xfrm>
            <a:off x="3635896" y="3253626"/>
            <a:ext cx="511256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3635896" y="4117722"/>
            <a:ext cx="511256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3131840" y="2668270"/>
            <a:ext cx="432048" cy="338554"/>
          </a:xfrm>
          <a:prstGeom prst="rect">
            <a:avLst/>
          </a:prstGeom>
          <a:noFill/>
        </p:spPr>
        <p:txBody>
          <a:bodyPr wrap="square" rtlCol="0">
            <a:spAutoFit/>
          </a:bodyPr>
          <a:lstStyle/>
          <a:p>
            <a:r>
              <a:rPr lang="en-US" sz="1600" dirty="0"/>
              <a:t>1</a:t>
            </a:r>
          </a:p>
        </p:txBody>
      </p:sp>
      <p:sp>
        <p:nvSpPr>
          <p:cNvPr id="206" name="TextBox 205"/>
          <p:cNvSpPr txBox="1"/>
          <p:nvPr/>
        </p:nvSpPr>
        <p:spPr>
          <a:xfrm>
            <a:off x="3131840" y="3532366"/>
            <a:ext cx="432048" cy="338554"/>
          </a:xfrm>
          <a:prstGeom prst="rect">
            <a:avLst/>
          </a:prstGeom>
          <a:noFill/>
        </p:spPr>
        <p:txBody>
          <a:bodyPr wrap="square" rtlCol="0">
            <a:spAutoFit/>
          </a:bodyPr>
          <a:lstStyle/>
          <a:p>
            <a:r>
              <a:rPr lang="en-US" sz="1600" dirty="0" smtClean="0"/>
              <a:t>2</a:t>
            </a:r>
            <a:endParaRPr lang="en-US" sz="1600" dirty="0"/>
          </a:p>
        </p:txBody>
      </p:sp>
      <p:sp>
        <p:nvSpPr>
          <p:cNvPr id="207" name="TextBox 206"/>
          <p:cNvSpPr txBox="1"/>
          <p:nvPr/>
        </p:nvSpPr>
        <p:spPr>
          <a:xfrm>
            <a:off x="3131840" y="4396462"/>
            <a:ext cx="432048" cy="338554"/>
          </a:xfrm>
          <a:prstGeom prst="rect">
            <a:avLst/>
          </a:prstGeom>
          <a:noFill/>
        </p:spPr>
        <p:txBody>
          <a:bodyPr wrap="square" rtlCol="0">
            <a:spAutoFit/>
          </a:bodyPr>
          <a:lstStyle/>
          <a:p>
            <a:r>
              <a:rPr lang="en-US" sz="1600" dirty="0" smtClean="0"/>
              <a:t>3</a:t>
            </a:r>
            <a:endParaRPr lang="en-US" sz="1600" dirty="0"/>
          </a:p>
        </p:txBody>
      </p:sp>
      <p:sp>
        <p:nvSpPr>
          <p:cNvPr id="208" name="TextBox 207"/>
          <p:cNvSpPr txBox="1"/>
          <p:nvPr/>
        </p:nvSpPr>
        <p:spPr>
          <a:xfrm>
            <a:off x="3995936" y="1948190"/>
            <a:ext cx="432048" cy="338554"/>
          </a:xfrm>
          <a:prstGeom prst="rect">
            <a:avLst/>
          </a:prstGeom>
          <a:noFill/>
        </p:spPr>
        <p:txBody>
          <a:bodyPr wrap="square" rtlCol="0">
            <a:spAutoFit/>
          </a:bodyPr>
          <a:lstStyle/>
          <a:p>
            <a:r>
              <a:rPr lang="en-US" sz="1600" dirty="0" smtClean="0"/>
              <a:t>-1</a:t>
            </a:r>
            <a:endParaRPr lang="en-US" sz="1600" dirty="0"/>
          </a:p>
        </p:txBody>
      </p:sp>
      <p:sp>
        <p:nvSpPr>
          <p:cNvPr id="209" name="TextBox 208"/>
          <p:cNvSpPr txBox="1"/>
          <p:nvPr/>
        </p:nvSpPr>
        <p:spPr>
          <a:xfrm>
            <a:off x="5292080" y="1948190"/>
            <a:ext cx="432048" cy="338554"/>
          </a:xfrm>
          <a:prstGeom prst="rect">
            <a:avLst/>
          </a:prstGeom>
          <a:noFill/>
        </p:spPr>
        <p:txBody>
          <a:bodyPr wrap="square" rtlCol="0">
            <a:spAutoFit/>
          </a:bodyPr>
          <a:lstStyle/>
          <a:p>
            <a:r>
              <a:rPr lang="en-US" sz="1600" dirty="0"/>
              <a:t>0</a:t>
            </a:r>
          </a:p>
        </p:txBody>
      </p:sp>
      <p:sp>
        <p:nvSpPr>
          <p:cNvPr id="210" name="TextBox 209"/>
          <p:cNvSpPr txBox="1"/>
          <p:nvPr/>
        </p:nvSpPr>
        <p:spPr>
          <a:xfrm>
            <a:off x="6588224" y="1948190"/>
            <a:ext cx="432048" cy="338554"/>
          </a:xfrm>
          <a:prstGeom prst="rect">
            <a:avLst/>
          </a:prstGeom>
          <a:noFill/>
        </p:spPr>
        <p:txBody>
          <a:bodyPr wrap="square" rtlCol="0">
            <a:spAutoFit/>
          </a:bodyPr>
          <a:lstStyle/>
          <a:p>
            <a:r>
              <a:rPr lang="en-US" sz="1600" dirty="0"/>
              <a:t>1</a:t>
            </a:r>
          </a:p>
        </p:txBody>
      </p:sp>
      <p:sp>
        <p:nvSpPr>
          <p:cNvPr id="211" name="TextBox 210"/>
          <p:cNvSpPr txBox="1"/>
          <p:nvPr/>
        </p:nvSpPr>
        <p:spPr>
          <a:xfrm>
            <a:off x="7812360" y="1948190"/>
            <a:ext cx="432048" cy="338554"/>
          </a:xfrm>
          <a:prstGeom prst="rect">
            <a:avLst/>
          </a:prstGeom>
          <a:noFill/>
        </p:spPr>
        <p:txBody>
          <a:bodyPr wrap="square" rtlCol="0">
            <a:spAutoFit/>
          </a:bodyPr>
          <a:lstStyle/>
          <a:p>
            <a:r>
              <a:rPr lang="en-US" sz="1600" dirty="0" smtClean="0"/>
              <a:t>-1</a:t>
            </a:r>
            <a:endParaRPr lang="en-US" sz="1600" dirty="0"/>
          </a:p>
        </p:txBody>
      </p:sp>
      <p:cxnSp>
        <p:nvCxnSpPr>
          <p:cNvPr id="212" name="Straight Connector 211"/>
          <p:cNvCxnSpPr/>
          <p:nvPr/>
        </p:nvCxnSpPr>
        <p:spPr>
          <a:xfrm>
            <a:off x="4788024" y="2389530"/>
            <a:ext cx="0" cy="25922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6084168" y="2389530"/>
            <a:ext cx="0" cy="25922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7452320" y="2389530"/>
            <a:ext cx="0" cy="25922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5" name="TextBox 214"/>
          <p:cNvSpPr txBox="1"/>
          <p:nvPr/>
        </p:nvSpPr>
        <p:spPr>
          <a:xfrm>
            <a:off x="3563888" y="2389530"/>
            <a:ext cx="1008112" cy="338554"/>
          </a:xfrm>
          <a:prstGeom prst="rect">
            <a:avLst/>
          </a:prstGeom>
          <a:noFill/>
        </p:spPr>
        <p:txBody>
          <a:bodyPr wrap="square" rtlCol="0">
            <a:spAutoFit/>
          </a:bodyPr>
          <a:lstStyle/>
          <a:p>
            <a:r>
              <a:rPr lang="en-US" altLang="zh-CN" sz="1600" dirty="0" smtClean="0"/>
              <a:t>(1, 0.8)</a:t>
            </a:r>
            <a:endParaRPr lang="zh-CN" altLang="en-US" sz="1600" dirty="0"/>
          </a:p>
        </p:txBody>
      </p:sp>
      <p:sp>
        <p:nvSpPr>
          <p:cNvPr id="216" name="TextBox 215"/>
          <p:cNvSpPr txBox="1"/>
          <p:nvPr/>
        </p:nvSpPr>
        <p:spPr>
          <a:xfrm>
            <a:off x="4716016" y="2389530"/>
            <a:ext cx="1152128" cy="338554"/>
          </a:xfrm>
          <a:prstGeom prst="rect">
            <a:avLst/>
          </a:prstGeom>
          <a:noFill/>
        </p:spPr>
        <p:txBody>
          <a:bodyPr wrap="square" rtlCol="0">
            <a:spAutoFit/>
          </a:bodyPr>
          <a:lstStyle/>
          <a:p>
            <a:r>
              <a:rPr lang="en-US" altLang="zh-CN" sz="1600" dirty="0" smtClean="0"/>
              <a:t>(2, 0.1)</a:t>
            </a:r>
            <a:endParaRPr lang="zh-CN" altLang="en-US" sz="1600" dirty="0"/>
          </a:p>
        </p:txBody>
      </p:sp>
      <p:sp>
        <p:nvSpPr>
          <p:cNvPr id="217" name="TextBox 216"/>
          <p:cNvSpPr txBox="1"/>
          <p:nvPr/>
        </p:nvSpPr>
        <p:spPr>
          <a:xfrm>
            <a:off x="4716016" y="3244334"/>
            <a:ext cx="1224136" cy="338554"/>
          </a:xfrm>
          <a:prstGeom prst="rect">
            <a:avLst/>
          </a:prstGeom>
          <a:noFill/>
        </p:spPr>
        <p:txBody>
          <a:bodyPr wrap="square" rtlCol="0">
            <a:spAutoFit/>
          </a:bodyPr>
          <a:lstStyle/>
          <a:p>
            <a:r>
              <a:rPr lang="en-US" altLang="zh-CN" sz="1600" dirty="0" smtClean="0"/>
              <a:t>(2, 0.8*0.9)</a:t>
            </a:r>
            <a:endParaRPr lang="zh-CN" altLang="en-US" sz="1600" dirty="0"/>
          </a:p>
        </p:txBody>
      </p:sp>
      <p:cxnSp>
        <p:nvCxnSpPr>
          <p:cNvPr id="218" name="Straight Arrow Connector 217"/>
          <p:cNvCxnSpPr/>
          <p:nvPr/>
        </p:nvCxnSpPr>
        <p:spPr>
          <a:xfrm>
            <a:off x="4427984" y="2668270"/>
            <a:ext cx="648072" cy="585356"/>
          </a:xfrm>
          <a:prstGeom prst="straightConnector1">
            <a:avLst/>
          </a:prstGeom>
          <a:ln>
            <a:prstDash val="dash"/>
            <a:headEnd type="arrow" w="med" len="med"/>
            <a:tailEnd type="none" w="med" len="med"/>
          </a:ln>
        </p:spPr>
        <p:style>
          <a:lnRef idx="1">
            <a:schemeClr val="accent2"/>
          </a:lnRef>
          <a:fillRef idx="0">
            <a:schemeClr val="accent2"/>
          </a:fillRef>
          <a:effectRef idx="0">
            <a:schemeClr val="accent2"/>
          </a:effectRef>
          <a:fontRef idx="minor">
            <a:schemeClr val="tx1"/>
          </a:fontRef>
        </p:style>
      </p:cxnSp>
      <p:sp>
        <p:nvSpPr>
          <p:cNvPr id="219" name="TextBox 218"/>
          <p:cNvSpPr txBox="1"/>
          <p:nvPr/>
        </p:nvSpPr>
        <p:spPr>
          <a:xfrm>
            <a:off x="4716016" y="4117722"/>
            <a:ext cx="1368152" cy="338554"/>
          </a:xfrm>
          <a:prstGeom prst="rect">
            <a:avLst/>
          </a:prstGeom>
          <a:noFill/>
        </p:spPr>
        <p:txBody>
          <a:bodyPr wrap="square" rtlCol="0">
            <a:spAutoFit/>
          </a:bodyPr>
          <a:lstStyle/>
          <a:p>
            <a:r>
              <a:rPr lang="en-US" altLang="zh-CN" sz="1600" dirty="0" smtClean="0"/>
              <a:t>(2, 0.8*0.05)</a:t>
            </a:r>
            <a:endParaRPr lang="zh-CN" altLang="en-US" sz="1600" dirty="0"/>
          </a:p>
        </p:txBody>
      </p:sp>
      <p:cxnSp>
        <p:nvCxnSpPr>
          <p:cNvPr id="220" name="Straight Arrow Connector 219"/>
          <p:cNvCxnSpPr/>
          <p:nvPr/>
        </p:nvCxnSpPr>
        <p:spPr>
          <a:xfrm>
            <a:off x="4067944" y="2677562"/>
            <a:ext cx="1008112" cy="1520904"/>
          </a:xfrm>
          <a:prstGeom prst="straightConnector1">
            <a:avLst/>
          </a:prstGeom>
          <a:ln w="19050">
            <a:prstDash val="dash"/>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21" name="Straight Connector 220"/>
          <p:cNvCxnSpPr/>
          <p:nvPr/>
        </p:nvCxnSpPr>
        <p:spPr>
          <a:xfrm>
            <a:off x="5120354" y="4405754"/>
            <a:ext cx="86409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22" name="Oval 221"/>
          <p:cNvSpPr/>
          <p:nvPr/>
        </p:nvSpPr>
        <p:spPr>
          <a:xfrm>
            <a:off x="4644008" y="3208413"/>
            <a:ext cx="1476164" cy="39139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23" name="TextBox 222"/>
          <p:cNvSpPr txBox="1"/>
          <p:nvPr/>
        </p:nvSpPr>
        <p:spPr>
          <a:xfrm>
            <a:off x="6012160" y="3244334"/>
            <a:ext cx="1440160" cy="338554"/>
          </a:xfrm>
          <a:prstGeom prst="rect">
            <a:avLst/>
          </a:prstGeom>
          <a:noFill/>
        </p:spPr>
        <p:txBody>
          <a:bodyPr wrap="square" rtlCol="0">
            <a:spAutoFit/>
          </a:bodyPr>
          <a:lstStyle/>
          <a:p>
            <a:r>
              <a:rPr lang="en-US" altLang="zh-CN" sz="1600" dirty="0" smtClean="0"/>
              <a:t>(3, 0.8*0.075)</a:t>
            </a:r>
            <a:endParaRPr lang="zh-CN" altLang="en-US" sz="1600" dirty="0"/>
          </a:p>
        </p:txBody>
      </p:sp>
      <p:cxnSp>
        <p:nvCxnSpPr>
          <p:cNvPr id="224" name="Straight Arrow Connector 223"/>
          <p:cNvCxnSpPr>
            <a:endCxn id="225" idx="1"/>
          </p:cNvCxnSpPr>
          <p:nvPr/>
        </p:nvCxnSpPr>
        <p:spPr>
          <a:xfrm>
            <a:off x="4427984" y="2596262"/>
            <a:ext cx="1800355" cy="628820"/>
          </a:xfrm>
          <a:prstGeom prst="straightConnector1">
            <a:avLst/>
          </a:prstGeom>
          <a:ln>
            <a:solidFill>
              <a:srgbClr val="FF0000"/>
            </a:solidFill>
            <a:prstDash val="sysDash"/>
            <a:headEnd type="arrow" w="med" len="med"/>
            <a:tailEnd type="none" w="med" len="med"/>
          </a:ln>
        </p:spPr>
        <p:style>
          <a:lnRef idx="1">
            <a:schemeClr val="accent2"/>
          </a:lnRef>
          <a:fillRef idx="0">
            <a:schemeClr val="accent2"/>
          </a:fillRef>
          <a:effectRef idx="0">
            <a:schemeClr val="accent2"/>
          </a:effectRef>
          <a:fontRef idx="minor">
            <a:schemeClr val="tx1"/>
          </a:fontRef>
        </p:style>
      </p:cxnSp>
      <p:sp>
        <p:nvSpPr>
          <p:cNvPr id="225" name="Oval 224"/>
          <p:cNvSpPr/>
          <p:nvPr/>
        </p:nvSpPr>
        <p:spPr>
          <a:xfrm>
            <a:off x="6012160" y="3167763"/>
            <a:ext cx="1476164" cy="391398"/>
          </a:xfrm>
          <a:prstGeom prst="ellipse">
            <a:avLst/>
          </a:prstGeom>
          <a:noFill/>
          <a:ln>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26" name="TextBox 225"/>
          <p:cNvSpPr txBox="1"/>
          <p:nvPr/>
        </p:nvSpPr>
        <p:spPr>
          <a:xfrm>
            <a:off x="6012160" y="3532366"/>
            <a:ext cx="1440160" cy="338554"/>
          </a:xfrm>
          <a:prstGeom prst="rect">
            <a:avLst/>
          </a:prstGeom>
          <a:noFill/>
        </p:spPr>
        <p:txBody>
          <a:bodyPr wrap="square" rtlCol="0">
            <a:spAutoFit/>
          </a:bodyPr>
          <a:lstStyle/>
          <a:p>
            <a:r>
              <a:rPr lang="en-US" altLang="zh-CN" sz="1600" dirty="0" smtClean="0"/>
              <a:t>(3, 0.1*0.5)</a:t>
            </a:r>
            <a:endParaRPr lang="zh-CN" altLang="en-US" sz="1600" dirty="0"/>
          </a:p>
        </p:txBody>
      </p:sp>
      <p:sp>
        <p:nvSpPr>
          <p:cNvPr id="227" name="Oval 226"/>
          <p:cNvSpPr/>
          <p:nvPr/>
        </p:nvSpPr>
        <p:spPr>
          <a:xfrm>
            <a:off x="6012160" y="3527803"/>
            <a:ext cx="1476164" cy="391398"/>
          </a:xfrm>
          <a:prstGeom prst="ellipse">
            <a:avLst/>
          </a:prstGeom>
          <a:noFill/>
          <a:ln>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228" name="Straight Arrow Connector 227"/>
          <p:cNvCxnSpPr/>
          <p:nvPr/>
        </p:nvCxnSpPr>
        <p:spPr>
          <a:xfrm>
            <a:off x="5724128" y="2728084"/>
            <a:ext cx="360040" cy="957590"/>
          </a:xfrm>
          <a:prstGeom prst="straightConnector1">
            <a:avLst/>
          </a:prstGeom>
          <a:ln>
            <a:solidFill>
              <a:srgbClr val="FF0000"/>
            </a:solidFill>
            <a:prstDash val="sysDash"/>
            <a:headEnd type="arrow" w="med" len="med"/>
            <a:tailEnd type="none" w="med" len="med"/>
          </a:ln>
        </p:spPr>
        <p:style>
          <a:lnRef idx="1">
            <a:schemeClr val="accent2"/>
          </a:lnRef>
          <a:fillRef idx="0">
            <a:schemeClr val="accent2"/>
          </a:fillRef>
          <a:effectRef idx="0">
            <a:schemeClr val="accent2"/>
          </a:effectRef>
          <a:fontRef idx="minor">
            <a:schemeClr val="tx1"/>
          </a:fontRef>
        </p:style>
      </p:cxnSp>
      <p:sp>
        <p:nvSpPr>
          <p:cNvPr id="229" name="TextBox 228"/>
          <p:cNvSpPr txBox="1"/>
          <p:nvPr/>
        </p:nvSpPr>
        <p:spPr>
          <a:xfrm>
            <a:off x="6012160" y="4117722"/>
            <a:ext cx="1440160" cy="338554"/>
          </a:xfrm>
          <a:prstGeom prst="rect">
            <a:avLst/>
          </a:prstGeom>
          <a:noFill/>
        </p:spPr>
        <p:txBody>
          <a:bodyPr wrap="square" rtlCol="0">
            <a:spAutoFit/>
          </a:bodyPr>
          <a:lstStyle/>
          <a:p>
            <a:r>
              <a:rPr lang="en-US" altLang="zh-CN" sz="1600" dirty="0" smtClean="0"/>
              <a:t>(3, 0.8*0.85)</a:t>
            </a:r>
            <a:endParaRPr lang="zh-CN" altLang="en-US" sz="1600" dirty="0"/>
          </a:p>
        </p:txBody>
      </p:sp>
      <p:cxnSp>
        <p:nvCxnSpPr>
          <p:cNvPr id="230" name="Straight Arrow Connector 229"/>
          <p:cNvCxnSpPr/>
          <p:nvPr/>
        </p:nvCxnSpPr>
        <p:spPr>
          <a:xfrm>
            <a:off x="4247964" y="2677562"/>
            <a:ext cx="2093793" cy="1440160"/>
          </a:xfrm>
          <a:prstGeom prst="straightConnector1">
            <a:avLst/>
          </a:prstGeom>
          <a:ln w="19050">
            <a:solidFill>
              <a:srgbClr val="FF0000"/>
            </a:solidFill>
            <a:prstDash val="sysDash"/>
            <a:headEnd type="arrow" w="med" len="med"/>
            <a:tailEnd type="none" w="med" len="med"/>
          </a:ln>
        </p:spPr>
        <p:style>
          <a:lnRef idx="1">
            <a:schemeClr val="accent2"/>
          </a:lnRef>
          <a:fillRef idx="0">
            <a:schemeClr val="accent2"/>
          </a:fillRef>
          <a:effectRef idx="0">
            <a:schemeClr val="accent2"/>
          </a:effectRef>
          <a:fontRef idx="minor">
            <a:schemeClr val="tx1"/>
          </a:fontRef>
        </p:style>
      </p:cxnSp>
      <p:sp>
        <p:nvSpPr>
          <p:cNvPr id="231" name="Oval 230"/>
          <p:cNvSpPr/>
          <p:nvPr/>
        </p:nvSpPr>
        <p:spPr>
          <a:xfrm>
            <a:off x="6012160" y="4086364"/>
            <a:ext cx="1476164" cy="39139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32" name="TextBox 231"/>
          <p:cNvSpPr txBox="1"/>
          <p:nvPr/>
        </p:nvSpPr>
        <p:spPr>
          <a:xfrm>
            <a:off x="6012160" y="4396462"/>
            <a:ext cx="1476164" cy="338554"/>
          </a:xfrm>
          <a:prstGeom prst="rect">
            <a:avLst/>
          </a:prstGeom>
          <a:noFill/>
        </p:spPr>
        <p:txBody>
          <a:bodyPr wrap="square" rtlCol="0">
            <a:spAutoFit/>
          </a:bodyPr>
          <a:lstStyle/>
          <a:p>
            <a:r>
              <a:rPr lang="en-US" altLang="zh-CN" sz="1600" dirty="0" smtClean="0"/>
              <a:t>(3, 0.1*0.4)</a:t>
            </a:r>
            <a:endParaRPr lang="zh-CN" altLang="en-US" sz="1600" dirty="0"/>
          </a:p>
        </p:txBody>
      </p:sp>
      <p:cxnSp>
        <p:nvCxnSpPr>
          <p:cNvPr id="233" name="Straight Connector 232"/>
          <p:cNvCxnSpPr/>
          <p:nvPr/>
        </p:nvCxnSpPr>
        <p:spPr>
          <a:xfrm>
            <a:off x="6341757" y="4693786"/>
            <a:ext cx="86409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4" name="Straight Arrow Connector 233"/>
          <p:cNvCxnSpPr/>
          <p:nvPr/>
        </p:nvCxnSpPr>
        <p:spPr>
          <a:xfrm>
            <a:off x="5580112" y="2677562"/>
            <a:ext cx="540060" cy="1881500"/>
          </a:xfrm>
          <a:prstGeom prst="straightConnector1">
            <a:avLst/>
          </a:prstGeom>
          <a:ln>
            <a:solidFill>
              <a:srgbClr val="FF0000"/>
            </a:solidFill>
            <a:prstDash val="sysDash"/>
            <a:headEnd type="arrow" w="med" len="med"/>
            <a:tailEnd type="none" w="med" len="med"/>
          </a:ln>
        </p:spPr>
        <p:style>
          <a:lnRef idx="1">
            <a:schemeClr val="accent2"/>
          </a:lnRef>
          <a:fillRef idx="0">
            <a:schemeClr val="accent2"/>
          </a:fillRef>
          <a:effectRef idx="0">
            <a:schemeClr val="accent2"/>
          </a:effectRef>
          <a:fontRef idx="minor">
            <a:schemeClr val="tx1"/>
          </a:fontRef>
        </p:style>
      </p:cxnSp>
      <p:sp>
        <p:nvSpPr>
          <p:cNvPr id="235" name="TextBox 234"/>
          <p:cNvSpPr txBox="1"/>
          <p:nvPr/>
        </p:nvSpPr>
        <p:spPr>
          <a:xfrm>
            <a:off x="7380312" y="2389530"/>
            <a:ext cx="1008112" cy="338554"/>
          </a:xfrm>
          <a:prstGeom prst="rect">
            <a:avLst/>
          </a:prstGeom>
          <a:noFill/>
        </p:spPr>
        <p:txBody>
          <a:bodyPr wrap="square" rtlCol="0">
            <a:spAutoFit/>
          </a:bodyPr>
          <a:lstStyle/>
          <a:p>
            <a:r>
              <a:rPr lang="en-US" altLang="zh-CN" sz="1600" dirty="0" smtClean="0"/>
              <a:t>(4, 0.8)</a:t>
            </a:r>
            <a:endParaRPr lang="zh-CN" altLang="en-US" sz="1600" dirty="0"/>
          </a:p>
        </p:txBody>
      </p:sp>
      <p:sp>
        <p:nvSpPr>
          <p:cNvPr id="236" name="TextBox 235"/>
          <p:cNvSpPr txBox="1"/>
          <p:nvPr/>
        </p:nvSpPr>
        <p:spPr>
          <a:xfrm>
            <a:off x="7380312" y="3253626"/>
            <a:ext cx="1368152" cy="338554"/>
          </a:xfrm>
          <a:prstGeom prst="rect">
            <a:avLst/>
          </a:prstGeom>
          <a:noFill/>
        </p:spPr>
        <p:txBody>
          <a:bodyPr wrap="square" rtlCol="0">
            <a:spAutoFit/>
          </a:bodyPr>
          <a:lstStyle/>
          <a:p>
            <a:r>
              <a:rPr lang="en-US" altLang="zh-CN" sz="1600" dirty="0" smtClean="0"/>
              <a:t>(4, 0.1*0.12)</a:t>
            </a:r>
            <a:endParaRPr lang="zh-CN" altLang="en-US" sz="1600" dirty="0"/>
          </a:p>
        </p:txBody>
      </p:sp>
      <p:cxnSp>
        <p:nvCxnSpPr>
          <p:cNvPr id="237" name="Straight Connector 236"/>
          <p:cNvCxnSpPr/>
          <p:nvPr/>
        </p:nvCxnSpPr>
        <p:spPr>
          <a:xfrm>
            <a:off x="7784650" y="3541658"/>
            <a:ext cx="86409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p:nvPr/>
        </p:nvCxnSpPr>
        <p:spPr>
          <a:xfrm>
            <a:off x="5580112" y="2574196"/>
            <a:ext cx="2376264" cy="751438"/>
          </a:xfrm>
          <a:prstGeom prst="straightConnector1">
            <a:avLst/>
          </a:prstGeom>
          <a:ln>
            <a:solidFill>
              <a:srgbClr val="0000FF"/>
            </a:solidFill>
            <a:prstDash val="dash"/>
            <a:headEnd type="arrow" w="med" len="med"/>
            <a:tailEnd type="none" w="med" len="med"/>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41" name="Rectangle 240"/>
              <p:cNvSpPr/>
              <p:nvPr/>
            </p:nvSpPr>
            <p:spPr>
              <a:xfrm>
                <a:off x="2817219" y="5231454"/>
                <a:ext cx="2516266" cy="7485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1600" i="1">
                              <a:latin typeface="Cambria Math"/>
                            </a:rPr>
                          </m:ctrlPr>
                        </m:sSupPr>
                        <m:e>
                          <m:r>
                            <m:rPr>
                              <m:sty m:val="p"/>
                            </m:rPr>
                            <a:rPr lang="en-US" sz="1600">
                              <a:latin typeface="Cambria Math"/>
                            </a:rPr>
                            <m:t>P</m:t>
                          </m:r>
                        </m:e>
                        <m:sup>
                          <m:r>
                            <a:rPr lang="en-US" sz="1600">
                              <a:latin typeface="Cambria Math"/>
                            </a:rPr>
                            <m:t>2</m:t>
                          </m:r>
                        </m:sup>
                      </m:sSup>
                      <m:r>
                        <a:rPr lang="en-US" sz="1600">
                          <a:latin typeface="Cambria Math"/>
                        </a:rPr>
                        <m:t>=</m:t>
                      </m:r>
                      <m:m>
                        <m:mPr>
                          <m:mcs>
                            <m:mc>
                              <m:mcPr>
                                <m:count m:val="3"/>
                                <m:mcJc m:val="center"/>
                              </m:mcPr>
                            </m:mc>
                          </m:mcs>
                          <m:ctrlPr>
                            <a:rPr lang="en-US" sz="1600" i="1">
                              <a:latin typeface="Cambria Math"/>
                            </a:rPr>
                          </m:ctrlPr>
                        </m:mPr>
                        <m:mr>
                          <m:e>
                            <m:r>
                              <a:rPr lang="en-US" sz="1600">
                                <a:latin typeface="Cambria Math"/>
                              </a:rPr>
                              <m:t>0.85</m:t>
                            </m:r>
                          </m:e>
                          <m:e>
                            <m:r>
                              <a:rPr lang="en-US" sz="1600">
                                <a:latin typeface="Cambria Math"/>
                              </a:rPr>
                              <m:t>0.075</m:t>
                            </m:r>
                          </m:e>
                          <m:e>
                            <m:r>
                              <a:rPr lang="en-US" sz="1600">
                                <a:latin typeface="Cambria Math"/>
                              </a:rPr>
                              <m:t>0.075</m:t>
                            </m:r>
                          </m:e>
                        </m:mr>
                        <m:mr>
                          <m:e>
                            <m:r>
                              <a:rPr lang="en-US" sz="1600">
                                <a:latin typeface="Cambria Math"/>
                              </a:rPr>
                              <m:t>0.6</m:t>
                            </m:r>
                          </m:e>
                          <m:e>
                            <m:r>
                              <a:rPr lang="en-US" sz="1600">
                                <a:latin typeface="Cambria Math"/>
                              </a:rPr>
                              <m:t>0.28</m:t>
                            </m:r>
                          </m:e>
                          <m:e>
                            <m:r>
                              <a:rPr lang="en-US" sz="1600">
                                <a:latin typeface="Cambria Math"/>
                              </a:rPr>
                              <m:t>0.12</m:t>
                            </m:r>
                          </m:e>
                        </m:mr>
                        <m:mr>
                          <m:e>
                            <m:r>
                              <a:rPr lang="en-US" sz="1600">
                                <a:latin typeface="Cambria Math"/>
                              </a:rPr>
                              <m:t>0.6</m:t>
                            </m:r>
                          </m:e>
                          <m:e>
                            <m:r>
                              <a:rPr lang="en-US" sz="1600">
                                <a:latin typeface="Cambria Math"/>
                              </a:rPr>
                              <m:t>0.12</m:t>
                            </m:r>
                          </m:e>
                          <m:e>
                            <m:r>
                              <a:rPr lang="en-US" sz="1600">
                                <a:latin typeface="Cambria Math"/>
                              </a:rPr>
                              <m:t>0.28</m:t>
                            </m:r>
                          </m:e>
                        </m:mr>
                      </m:m>
                    </m:oMath>
                  </m:oMathPara>
                </a14:m>
                <a:endParaRPr lang="en-US" sz="1600" dirty="0"/>
              </a:p>
            </p:txBody>
          </p:sp>
        </mc:Choice>
        <mc:Fallback xmlns="">
          <p:sp>
            <p:nvSpPr>
              <p:cNvPr id="241" name="Rectangle 240"/>
              <p:cNvSpPr>
                <a:spLocks noRot="1" noChangeAspect="1" noMove="1" noResize="1" noEditPoints="1" noAdjustHandles="1" noChangeArrowheads="1" noChangeShapeType="1" noTextEdit="1"/>
              </p:cNvSpPr>
              <p:nvPr/>
            </p:nvSpPr>
            <p:spPr>
              <a:xfrm>
                <a:off x="2817219" y="5231454"/>
                <a:ext cx="2516266" cy="748538"/>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2" name="Rectangle 241"/>
              <p:cNvSpPr/>
              <p:nvPr/>
            </p:nvSpPr>
            <p:spPr>
              <a:xfrm>
                <a:off x="5715000" y="5363537"/>
                <a:ext cx="1749133" cy="3751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1600" i="1">
                              <a:latin typeface="Cambria Math"/>
                            </a:rPr>
                          </m:ctrlPr>
                        </m:accPr>
                        <m:e>
                          <m:r>
                            <a:rPr lang="en-US" sz="1600" i="1">
                              <a:latin typeface="Cambria Math"/>
                            </a:rPr>
                            <m:t>𝜆</m:t>
                          </m:r>
                        </m:e>
                      </m:acc>
                      <m:r>
                        <a:rPr lang="en-US" sz="1600" i="1">
                          <a:latin typeface="Cambria Math"/>
                        </a:rPr>
                        <m:t>=(0.8, 0.1, 0.1)</m:t>
                      </m:r>
                    </m:oMath>
                  </m:oMathPara>
                </a14:m>
                <a:endParaRPr lang="en-US" sz="1600" dirty="0"/>
              </a:p>
            </p:txBody>
          </p:sp>
        </mc:Choice>
        <mc:Fallback xmlns="">
          <p:sp>
            <p:nvSpPr>
              <p:cNvPr id="242" name="Rectangle 241"/>
              <p:cNvSpPr>
                <a:spLocks noRot="1" noChangeAspect="1" noMove="1" noResize="1" noEditPoints="1" noAdjustHandles="1" noChangeArrowheads="1" noChangeShapeType="1" noTextEdit="1"/>
              </p:cNvSpPr>
              <p:nvPr/>
            </p:nvSpPr>
            <p:spPr>
              <a:xfrm>
                <a:off x="5715000" y="5363537"/>
                <a:ext cx="1749133" cy="375103"/>
              </a:xfrm>
              <a:prstGeom prst="rect">
                <a:avLst/>
              </a:prstGeom>
              <a:blipFill rotWithShape="1">
                <a:blip r:embed="rId6"/>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691339" y="2765249"/>
                <a:ext cx="792089" cy="338554"/>
              </a:xfrm>
              <a:prstGeom prst="rect">
                <a:avLst/>
              </a:prstGeom>
              <a:noFill/>
            </p:spPr>
            <p:txBody>
              <a:bodyPr wrap="square" rtlCol="0">
                <a:spAutoFit/>
              </a:bodyPr>
              <a:lstStyle/>
              <a:p>
                <a14:m>
                  <m:oMath xmlns:m="http://schemas.openxmlformats.org/officeDocument/2006/math">
                    <m:r>
                      <a:rPr lang="en-US" sz="1600" i="1" smtClean="0">
                        <a:solidFill>
                          <a:srgbClr val="FF0000"/>
                        </a:solidFill>
                        <a:latin typeface="Cambria Math"/>
                      </a:rPr>
                      <m:t>𝑒</m:t>
                    </m:r>
                    <m:r>
                      <a:rPr lang="en-US" sz="1600" b="0" i="1" smtClean="0">
                        <a:solidFill>
                          <a:srgbClr val="FF0000"/>
                        </a:solidFill>
                        <a:latin typeface="Cambria Math"/>
                      </a:rPr>
                      <m:t>=0</m:t>
                    </m:r>
                  </m:oMath>
                </a14:m>
                <a:r>
                  <a:rPr lang="en-US" sz="1600" dirty="0" smtClean="0">
                    <a:solidFill>
                      <a:srgbClr val="FF0000"/>
                    </a:solidFill>
                  </a:rPr>
                  <a:t> </a:t>
                </a:r>
                <a:endParaRPr lang="en-US" sz="1600" dirty="0">
                  <a:solidFill>
                    <a:srgbClr val="FF000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691339" y="2765249"/>
                <a:ext cx="792089" cy="338554"/>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4937440" y="3622958"/>
                <a:ext cx="792089" cy="338554"/>
              </a:xfrm>
              <a:prstGeom prst="rect">
                <a:avLst/>
              </a:prstGeom>
              <a:noFill/>
            </p:spPr>
            <p:txBody>
              <a:bodyPr wrap="square" rtlCol="0">
                <a:spAutoFit/>
              </a:bodyPr>
              <a:lstStyle/>
              <a:p>
                <a14:m>
                  <m:oMath xmlns:m="http://schemas.openxmlformats.org/officeDocument/2006/math">
                    <m:r>
                      <a:rPr lang="en-US" sz="1600" i="1" smtClean="0">
                        <a:solidFill>
                          <a:srgbClr val="FF0000"/>
                        </a:solidFill>
                        <a:latin typeface="Cambria Math"/>
                      </a:rPr>
                      <m:t>𝑒</m:t>
                    </m:r>
                    <m:r>
                      <a:rPr lang="en-US" sz="1600" b="0" i="1" smtClean="0">
                        <a:solidFill>
                          <a:srgbClr val="FF0000"/>
                        </a:solidFill>
                        <a:latin typeface="Cambria Math"/>
                      </a:rPr>
                      <m:t>=0</m:t>
                    </m:r>
                  </m:oMath>
                </a14:m>
                <a:r>
                  <a:rPr lang="en-US" sz="1600" dirty="0" smtClean="0">
                    <a:solidFill>
                      <a:srgbClr val="FF0000"/>
                    </a:solidFill>
                  </a:rPr>
                  <a:t> </a:t>
                </a:r>
                <a:endParaRPr lang="en-US" sz="1600" dirty="0">
                  <a:solidFill>
                    <a:srgbClr val="FF0000"/>
                  </a:solidFill>
                </a:endParaRPr>
              </a:p>
            </p:txBody>
          </p:sp>
        </mc:Choice>
        <mc:Fallback xmlns="">
          <p:sp>
            <p:nvSpPr>
              <p:cNvPr id="70" name="TextBox 69"/>
              <p:cNvSpPr txBox="1">
                <a:spLocks noRot="1" noChangeAspect="1" noMove="1" noResize="1" noEditPoints="1" noAdjustHandles="1" noChangeArrowheads="1" noChangeShapeType="1" noTextEdit="1"/>
              </p:cNvSpPr>
              <p:nvPr/>
            </p:nvSpPr>
            <p:spPr>
              <a:xfrm>
                <a:off x="4937440" y="3622958"/>
                <a:ext cx="792089" cy="338554"/>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4937440" y="4477762"/>
                <a:ext cx="966708" cy="338554"/>
              </a:xfrm>
              <a:prstGeom prst="rect">
                <a:avLst/>
              </a:prstGeom>
              <a:noFill/>
            </p:spPr>
            <p:txBody>
              <a:bodyPr wrap="square" rtlCol="0">
                <a:spAutoFit/>
              </a:bodyPr>
              <a:lstStyle/>
              <a:p>
                <a14:m>
                  <m:oMath xmlns:m="http://schemas.openxmlformats.org/officeDocument/2006/math">
                    <m:r>
                      <a:rPr lang="en-US" sz="1600" i="1" smtClean="0">
                        <a:solidFill>
                          <a:srgbClr val="FF0000"/>
                        </a:solidFill>
                        <a:latin typeface="Cambria Math"/>
                      </a:rPr>
                      <m:t>𝑒</m:t>
                    </m:r>
                    <m:r>
                      <a:rPr lang="en-US" sz="1600" b="0" i="1" smtClean="0">
                        <a:solidFill>
                          <a:srgbClr val="FF0000"/>
                        </a:solidFill>
                        <a:latin typeface="Cambria Math"/>
                      </a:rPr>
                      <m:t>=−1</m:t>
                    </m:r>
                  </m:oMath>
                </a14:m>
                <a:r>
                  <a:rPr lang="en-US" sz="1600" dirty="0" smtClean="0">
                    <a:solidFill>
                      <a:srgbClr val="FF0000"/>
                    </a:solidFill>
                  </a:rPr>
                  <a:t> </a:t>
                </a:r>
                <a:endParaRPr lang="en-US" sz="1600" dirty="0">
                  <a:solidFill>
                    <a:srgbClr val="FF0000"/>
                  </a:solidFill>
                </a:endParaRPr>
              </a:p>
            </p:txBody>
          </p:sp>
        </mc:Choice>
        <mc:Fallback xmlns="">
          <p:sp>
            <p:nvSpPr>
              <p:cNvPr id="71" name="TextBox 70"/>
              <p:cNvSpPr txBox="1">
                <a:spLocks noRot="1" noChangeAspect="1" noMove="1" noResize="1" noEditPoints="1" noAdjustHandles="1" noChangeArrowheads="1" noChangeShapeType="1" noTextEdit="1"/>
              </p:cNvSpPr>
              <p:nvPr/>
            </p:nvSpPr>
            <p:spPr>
              <a:xfrm>
                <a:off x="4937440" y="4477762"/>
                <a:ext cx="966708" cy="338554"/>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p:cNvSpPr/>
              <p:nvPr/>
            </p:nvSpPr>
            <p:spPr>
              <a:xfrm>
                <a:off x="863588" y="5256101"/>
                <a:ext cx="1688283" cy="7485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sz="1600" i="1">
                              <a:latin typeface="Cambria Math"/>
                            </a:rPr>
                          </m:ctrlPr>
                        </m:mPr>
                        <m:mr>
                          <m:e>
                            <m:r>
                              <a:rPr lang="en-US" sz="1600">
                                <a:latin typeface="Cambria Math"/>
                              </a:rPr>
                              <m:t>0.9</m:t>
                            </m:r>
                          </m:e>
                          <m:e>
                            <m:r>
                              <a:rPr lang="en-US" sz="1600">
                                <a:latin typeface="Cambria Math"/>
                              </a:rPr>
                              <m:t>0.05</m:t>
                            </m:r>
                          </m:e>
                          <m:e>
                            <m:r>
                              <a:rPr lang="en-US" sz="1600">
                                <a:latin typeface="Cambria Math"/>
                              </a:rPr>
                              <m:t>0.05</m:t>
                            </m:r>
                          </m:e>
                        </m:mr>
                        <m:mr>
                          <m:e>
                            <m:r>
                              <a:rPr lang="en-US" sz="1600">
                                <a:latin typeface="Cambria Math"/>
                              </a:rPr>
                              <m:t>0.4</m:t>
                            </m:r>
                          </m:e>
                          <m:e>
                            <m:r>
                              <a:rPr lang="en-US" sz="1600">
                                <a:latin typeface="Cambria Math"/>
                              </a:rPr>
                              <m:t>0.5</m:t>
                            </m:r>
                          </m:e>
                          <m:e>
                            <m:r>
                              <a:rPr lang="en-US" sz="1600">
                                <a:latin typeface="Cambria Math"/>
                              </a:rPr>
                              <m:t>0.1</m:t>
                            </m:r>
                          </m:e>
                        </m:mr>
                        <m:mr>
                          <m:e>
                            <m:r>
                              <a:rPr lang="en-US" sz="1600">
                                <a:latin typeface="Cambria Math"/>
                              </a:rPr>
                              <m:t>0.4</m:t>
                            </m:r>
                          </m:e>
                          <m:e>
                            <m:r>
                              <a:rPr lang="en-US" sz="1600">
                                <a:latin typeface="Cambria Math"/>
                              </a:rPr>
                              <m:t>0.1</m:t>
                            </m:r>
                          </m:e>
                          <m:e>
                            <m:r>
                              <a:rPr lang="en-US" sz="1600">
                                <a:latin typeface="Cambria Math"/>
                              </a:rPr>
                              <m:t>0.5</m:t>
                            </m:r>
                          </m:e>
                        </m:mr>
                      </m:m>
                    </m:oMath>
                  </m:oMathPara>
                </a14:m>
                <a:endParaRPr lang="en-US" sz="1600" dirty="0"/>
              </a:p>
            </p:txBody>
          </p:sp>
        </mc:Choice>
        <mc:Fallback xmlns="">
          <p:sp>
            <p:nvSpPr>
              <p:cNvPr id="72" name="Rectangle 71"/>
              <p:cNvSpPr>
                <a:spLocks noRot="1" noChangeAspect="1" noMove="1" noResize="1" noEditPoints="1" noAdjustHandles="1" noChangeArrowheads="1" noChangeShapeType="1" noTextEdit="1"/>
              </p:cNvSpPr>
              <p:nvPr/>
            </p:nvSpPr>
            <p:spPr>
              <a:xfrm>
                <a:off x="863588" y="5256101"/>
                <a:ext cx="1688283" cy="748538"/>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311674" y="5486709"/>
                <a:ext cx="504056" cy="307777"/>
              </a:xfrm>
              <a:prstGeom prst="rect">
                <a:avLst/>
              </a:prstGeom>
              <a:noFill/>
            </p:spPr>
            <p:txBody>
              <a:bodyPr wrap="square" rtlCol="0">
                <a:spAutoFit/>
              </a:bodyPr>
              <a:lstStyle/>
              <a:p>
                <a14:m>
                  <m:oMath xmlns:m="http://schemas.openxmlformats.org/officeDocument/2006/math">
                    <m:r>
                      <m:rPr>
                        <m:sty m:val="p"/>
                      </m:rPr>
                      <a:rPr lang="en-US" sz="1400">
                        <a:latin typeface="Cambria Math"/>
                      </a:rPr>
                      <m:t>P</m:t>
                    </m:r>
                  </m:oMath>
                </a14:m>
                <a:r>
                  <a:rPr lang="en-US" sz="1400" dirty="0" smtClean="0"/>
                  <a:t> </a:t>
                </a:r>
                <a:endParaRPr lang="en-US" sz="1400" dirty="0"/>
              </a:p>
            </p:txBody>
          </p:sp>
        </mc:Choice>
        <mc:Fallback xmlns="">
          <p:sp>
            <p:nvSpPr>
              <p:cNvPr id="73" name="TextBox 72"/>
              <p:cNvSpPr txBox="1">
                <a:spLocks noRot="1" noChangeAspect="1" noMove="1" noResize="1" noEditPoints="1" noAdjustHandles="1" noChangeArrowheads="1" noChangeShapeType="1" noTextEdit="1"/>
              </p:cNvSpPr>
              <p:nvPr/>
            </p:nvSpPr>
            <p:spPr>
              <a:xfrm>
                <a:off x="311674" y="5486709"/>
                <a:ext cx="504056" cy="307777"/>
              </a:xfrm>
              <a:prstGeom prst="rect">
                <a:avLst/>
              </a:prstGeom>
              <a:blipFill rotWithShape="1">
                <a:blip r:embed="rId12"/>
                <a:stretch>
                  <a:fillRect/>
                </a:stretch>
              </a:blipFill>
            </p:spPr>
            <p:txBody>
              <a:bodyPr/>
              <a:lstStyle/>
              <a:p>
                <a:r>
                  <a:rPr lang="en-US">
                    <a:noFill/>
                  </a:rPr>
                  <a:t> </a:t>
                </a:r>
              </a:p>
            </p:txBody>
          </p:sp>
        </mc:Fallback>
      </mc:AlternateContent>
      <p:sp>
        <p:nvSpPr>
          <p:cNvPr id="74" name="TextBox 73"/>
          <p:cNvSpPr txBox="1"/>
          <p:nvPr/>
        </p:nvSpPr>
        <p:spPr>
          <a:xfrm>
            <a:off x="984475" y="4876800"/>
            <a:ext cx="347862" cy="338554"/>
          </a:xfrm>
          <a:prstGeom prst="rect">
            <a:avLst/>
          </a:prstGeom>
          <a:noFill/>
        </p:spPr>
        <p:txBody>
          <a:bodyPr wrap="square" rtlCol="0">
            <a:spAutoFit/>
          </a:bodyPr>
          <a:lstStyle/>
          <a:p>
            <a:r>
              <a:rPr lang="en-US" sz="1600" dirty="0">
                <a:solidFill>
                  <a:srgbClr val="0000FF"/>
                </a:solidFill>
              </a:rPr>
              <a:t>1</a:t>
            </a:r>
          </a:p>
        </p:txBody>
      </p:sp>
      <p:sp>
        <p:nvSpPr>
          <p:cNvPr id="75" name="TextBox 74"/>
          <p:cNvSpPr txBox="1"/>
          <p:nvPr/>
        </p:nvSpPr>
        <p:spPr>
          <a:xfrm>
            <a:off x="1560539" y="4876800"/>
            <a:ext cx="347862" cy="338554"/>
          </a:xfrm>
          <a:prstGeom prst="rect">
            <a:avLst/>
          </a:prstGeom>
          <a:noFill/>
        </p:spPr>
        <p:txBody>
          <a:bodyPr wrap="square" rtlCol="0">
            <a:spAutoFit/>
          </a:bodyPr>
          <a:lstStyle/>
          <a:p>
            <a:r>
              <a:rPr lang="en-US" sz="1600" dirty="0" smtClean="0">
                <a:solidFill>
                  <a:srgbClr val="0000FF"/>
                </a:solidFill>
              </a:rPr>
              <a:t>2</a:t>
            </a:r>
            <a:endParaRPr lang="en-US" sz="1600" dirty="0">
              <a:solidFill>
                <a:srgbClr val="0000FF"/>
              </a:solidFill>
            </a:endParaRPr>
          </a:p>
        </p:txBody>
      </p:sp>
      <p:sp>
        <p:nvSpPr>
          <p:cNvPr id="76" name="TextBox 75"/>
          <p:cNvSpPr txBox="1"/>
          <p:nvPr/>
        </p:nvSpPr>
        <p:spPr>
          <a:xfrm>
            <a:off x="2208611" y="4876800"/>
            <a:ext cx="347862" cy="338554"/>
          </a:xfrm>
          <a:prstGeom prst="rect">
            <a:avLst/>
          </a:prstGeom>
          <a:noFill/>
        </p:spPr>
        <p:txBody>
          <a:bodyPr wrap="square" rtlCol="0">
            <a:spAutoFit/>
          </a:bodyPr>
          <a:lstStyle/>
          <a:p>
            <a:r>
              <a:rPr lang="en-US" sz="1600" dirty="0">
                <a:solidFill>
                  <a:srgbClr val="0000FF"/>
                </a:solidFill>
              </a:rPr>
              <a:t>3</a:t>
            </a:r>
          </a:p>
        </p:txBody>
      </p:sp>
      <p:sp>
        <p:nvSpPr>
          <p:cNvPr id="77" name="TextBox 76"/>
          <p:cNvSpPr txBox="1"/>
          <p:nvPr/>
        </p:nvSpPr>
        <p:spPr>
          <a:xfrm>
            <a:off x="599410" y="5174801"/>
            <a:ext cx="347862" cy="338554"/>
          </a:xfrm>
          <a:prstGeom prst="rect">
            <a:avLst/>
          </a:prstGeom>
          <a:noFill/>
        </p:spPr>
        <p:txBody>
          <a:bodyPr wrap="square" rtlCol="0">
            <a:spAutoFit/>
          </a:bodyPr>
          <a:lstStyle/>
          <a:p>
            <a:r>
              <a:rPr lang="en-US" sz="1600" dirty="0">
                <a:solidFill>
                  <a:srgbClr val="0000FF"/>
                </a:solidFill>
              </a:rPr>
              <a:t>1</a:t>
            </a:r>
          </a:p>
        </p:txBody>
      </p:sp>
      <p:sp>
        <p:nvSpPr>
          <p:cNvPr id="78" name="TextBox 77"/>
          <p:cNvSpPr txBox="1"/>
          <p:nvPr/>
        </p:nvSpPr>
        <p:spPr>
          <a:xfrm>
            <a:off x="611588" y="5462833"/>
            <a:ext cx="347862" cy="338554"/>
          </a:xfrm>
          <a:prstGeom prst="rect">
            <a:avLst/>
          </a:prstGeom>
          <a:noFill/>
        </p:spPr>
        <p:txBody>
          <a:bodyPr wrap="square" rtlCol="0">
            <a:spAutoFit/>
          </a:bodyPr>
          <a:lstStyle/>
          <a:p>
            <a:r>
              <a:rPr lang="en-US" sz="1600" dirty="0" smtClean="0">
                <a:solidFill>
                  <a:srgbClr val="0000FF"/>
                </a:solidFill>
              </a:rPr>
              <a:t>2</a:t>
            </a:r>
            <a:endParaRPr lang="en-US" sz="1600" dirty="0">
              <a:solidFill>
                <a:srgbClr val="0000FF"/>
              </a:solidFill>
            </a:endParaRPr>
          </a:p>
        </p:txBody>
      </p:sp>
      <p:sp>
        <p:nvSpPr>
          <p:cNvPr id="79" name="TextBox 78"/>
          <p:cNvSpPr txBox="1"/>
          <p:nvPr/>
        </p:nvSpPr>
        <p:spPr>
          <a:xfrm>
            <a:off x="611588" y="5760157"/>
            <a:ext cx="347862" cy="338554"/>
          </a:xfrm>
          <a:prstGeom prst="rect">
            <a:avLst/>
          </a:prstGeom>
          <a:noFill/>
        </p:spPr>
        <p:txBody>
          <a:bodyPr wrap="square" rtlCol="0">
            <a:spAutoFit/>
          </a:bodyPr>
          <a:lstStyle/>
          <a:p>
            <a:r>
              <a:rPr lang="en-US" sz="1600" dirty="0">
                <a:solidFill>
                  <a:srgbClr val="0000FF"/>
                </a:solidFill>
              </a:rPr>
              <a:t>3</a:t>
            </a:r>
          </a:p>
        </p:txBody>
      </p:sp>
      <mc:AlternateContent xmlns:mc="http://schemas.openxmlformats.org/markup-compatibility/2006" xmlns:a14="http://schemas.microsoft.com/office/drawing/2010/main">
        <mc:Choice Requires="a14">
          <p:sp>
            <p:nvSpPr>
              <p:cNvPr id="80" name="TextBox 79"/>
              <p:cNvSpPr txBox="1"/>
              <p:nvPr/>
            </p:nvSpPr>
            <p:spPr>
              <a:xfrm>
                <a:off x="6370711" y="3822457"/>
                <a:ext cx="792089" cy="338554"/>
              </a:xfrm>
              <a:prstGeom prst="rect">
                <a:avLst/>
              </a:prstGeom>
              <a:noFill/>
            </p:spPr>
            <p:txBody>
              <a:bodyPr wrap="square" rtlCol="0">
                <a:spAutoFit/>
              </a:bodyPr>
              <a:lstStyle/>
              <a:p>
                <a14:m>
                  <m:oMath xmlns:m="http://schemas.openxmlformats.org/officeDocument/2006/math">
                    <m:r>
                      <a:rPr lang="en-US" sz="1600" i="1" smtClean="0">
                        <a:solidFill>
                          <a:srgbClr val="FF0000"/>
                        </a:solidFill>
                        <a:latin typeface="Cambria Math"/>
                      </a:rPr>
                      <m:t>𝑒</m:t>
                    </m:r>
                    <m:r>
                      <a:rPr lang="en-US" sz="1600" b="0" i="1" smtClean="0">
                        <a:solidFill>
                          <a:srgbClr val="FF0000"/>
                        </a:solidFill>
                        <a:latin typeface="Cambria Math"/>
                      </a:rPr>
                      <m:t>=1</m:t>
                    </m:r>
                  </m:oMath>
                </a14:m>
                <a:r>
                  <a:rPr lang="en-US" sz="1600" dirty="0" smtClean="0">
                    <a:solidFill>
                      <a:srgbClr val="FF0000"/>
                    </a:solidFill>
                  </a:rPr>
                  <a:t> </a:t>
                </a:r>
                <a:endParaRPr lang="en-US" sz="1600" dirty="0">
                  <a:solidFill>
                    <a:srgbClr val="FF0000"/>
                  </a:solidFill>
                </a:endParaRPr>
              </a:p>
            </p:txBody>
          </p:sp>
        </mc:Choice>
        <mc:Fallback xmlns="">
          <p:sp>
            <p:nvSpPr>
              <p:cNvPr id="80" name="TextBox 79"/>
              <p:cNvSpPr txBox="1">
                <a:spLocks noRot="1" noChangeAspect="1" noMove="1" noResize="1" noEditPoints="1" noAdjustHandles="1" noChangeArrowheads="1" noChangeShapeType="1" noTextEdit="1"/>
              </p:cNvSpPr>
              <p:nvPr/>
            </p:nvSpPr>
            <p:spPr>
              <a:xfrm>
                <a:off x="6370711" y="3822457"/>
                <a:ext cx="792089" cy="338554"/>
              </a:xfrm>
              <a:prstGeom prst="rect">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6370711" y="4643264"/>
                <a:ext cx="792089" cy="338554"/>
              </a:xfrm>
              <a:prstGeom prst="rect">
                <a:avLst/>
              </a:prstGeom>
              <a:noFill/>
            </p:spPr>
            <p:txBody>
              <a:bodyPr wrap="square" rtlCol="0">
                <a:spAutoFit/>
              </a:bodyPr>
              <a:lstStyle/>
              <a:p>
                <a14:m>
                  <m:oMath xmlns:m="http://schemas.openxmlformats.org/officeDocument/2006/math">
                    <m:r>
                      <a:rPr lang="en-US" sz="1600" i="1" smtClean="0">
                        <a:solidFill>
                          <a:srgbClr val="FF0000"/>
                        </a:solidFill>
                        <a:latin typeface="Cambria Math"/>
                      </a:rPr>
                      <m:t>𝑒</m:t>
                    </m:r>
                    <m:r>
                      <a:rPr lang="en-US" sz="1600" b="0" i="1" smtClean="0">
                        <a:solidFill>
                          <a:srgbClr val="FF0000"/>
                        </a:solidFill>
                        <a:latin typeface="Cambria Math"/>
                      </a:rPr>
                      <m:t>=0</m:t>
                    </m:r>
                  </m:oMath>
                </a14:m>
                <a:r>
                  <a:rPr lang="en-US" sz="1600" dirty="0" smtClean="0">
                    <a:solidFill>
                      <a:srgbClr val="FF0000"/>
                    </a:solidFill>
                  </a:rPr>
                  <a:t> </a:t>
                </a:r>
                <a:endParaRPr lang="en-US" sz="1600" dirty="0">
                  <a:solidFill>
                    <a:srgbClr val="FF0000"/>
                  </a:solidFill>
                </a:endParaRPr>
              </a:p>
            </p:txBody>
          </p:sp>
        </mc:Choice>
        <mc:Fallback xmlns="">
          <p:sp>
            <p:nvSpPr>
              <p:cNvPr id="81" name="TextBox 80"/>
              <p:cNvSpPr txBox="1">
                <a:spLocks noRot="1" noChangeAspect="1" noMove="1" noResize="1" noEditPoints="1" noAdjustHandles="1" noChangeArrowheads="1" noChangeShapeType="1" noTextEdit="1"/>
              </p:cNvSpPr>
              <p:nvPr/>
            </p:nvSpPr>
            <p:spPr>
              <a:xfrm>
                <a:off x="6370711" y="4643264"/>
                <a:ext cx="792089" cy="338554"/>
              </a:xfrm>
              <a:prstGeom prst="rect">
                <a:avLst/>
              </a:prstGeom>
              <a:blipFill rotWithShape="1">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7742311" y="3581400"/>
                <a:ext cx="1006153" cy="338554"/>
              </a:xfrm>
              <a:prstGeom prst="rect">
                <a:avLst/>
              </a:prstGeom>
              <a:noFill/>
            </p:spPr>
            <p:txBody>
              <a:bodyPr wrap="square" rtlCol="0">
                <a:spAutoFit/>
              </a:bodyPr>
              <a:lstStyle/>
              <a:p>
                <a14:m>
                  <m:oMath xmlns:m="http://schemas.openxmlformats.org/officeDocument/2006/math">
                    <m:r>
                      <a:rPr lang="en-US" sz="1600" i="1" smtClean="0">
                        <a:solidFill>
                          <a:srgbClr val="FF0000"/>
                        </a:solidFill>
                        <a:latin typeface="Cambria Math"/>
                      </a:rPr>
                      <m:t>𝑒</m:t>
                    </m:r>
                    <m:r>
                      <a:rPr lang="en-US" sz="1600" b="0" i="1" smtClean="0">
                        <a:solidFill>
                          <a:srgbClr val="FF0000"/>
                        </a:solidFill>
                        <a:latin typeface="Cambria Math"/>
                      </a:rPr>
                      <m:t>=−1</m:t>
                    </m:r>
                  </m:oMath>
                </a14:m>
                <a:r>
                  <a:rPr lang="en-US" sz="1600" dirty="0" smtClean="0">
                    <a:solidFill>
                      <a:srgbClr val="FF0000"/>
                    </a:solidFill>
                  </a:rPr>
                  <a:t> </a:t>
                </a:r>
                <a:endParaRPr lang="en-US" sz="1600" dirty="0">
                  <a:solidFill>
                    <a:srgbClr val="FF0000"/>
                  </a:solidFill>
                </a:endParaRPr>
              </a:p>
            </p:txBody>
          </p:sp>
        </mc:Choice>
        <mc:Fallback xmlns="">
          <p:sp>
            <p:nvSpPr>
              <p:cNvPr id="82" name="TextBox 81"/>
              <p:cNvSpPr txBox="1">
                <a:spLocks noRot="1" noChangeAspect="1" noMove="1" noResize="1" noEditPoints="1" noAdjustHandles="1" noChangeArrowheads="1" noChangeShapeType="1" noTextEdit="1"/>
              </p:cNvSpPr>
              <p:nvPr/>
            </p:nvSpPr>
            <p:spPr>
              <a:xfrm>
                <a:off x="7742311" y="3581400"/>
                <a:ext cx="1006153" cy="338554"/>
              </a:xfrm>
              <a:prstGeom prst="rect">
                <a:avLst/>
              </a:prstGeom>
              <a:blipFill rotWithShape="1">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4953000" y="2743200"/>
                <a:ext cx="792089" cy="338554"/>
              </a:xfrm>
              <a:prstGeom prst="rect">
                <a:avLst/>
              </a:prstGeom>
              <a:noFill/>
            </p:spPr>
            <p:txBody>
              <a:bodyPr wrap="square" rtlCol="0">
                <a:spAutoFit/>
              </a:bodyPr>
              <a:lstStyle/>
              <a:p>
                <a14:m>
                  <m:oMath xmlns:m="http://schemas.openxmlformats.org/officeDocument/2006/math">
                    <m:r>
                      <a:rPr lang="en-US" sz="1600" i="1" smtClean="0">
                        <a:solidFill>
                          <a:srgbClr val="FF0000"/>
                        </a:solidFill>
                        <a:latin typeface="Cambria Math"/>
                      </a:rPr>
                      <m:t>𝑒</m:t>
                    </m:r>
                    <m:r>
                      <a:rPr lang="en-US" sz="1600" b="0" i="1" smtClean="0">
                        <a:solidFill>
                          <a:srgbClr val="FF0000"/>
                        </a:solidFill>
                        <a:latin typeface="Cambria Math"/>
                      </a:rPr>
                      <m:t>=1</m:t>
                    </m:r>
                  </m:oMath>
                </a14:m>
                <a:r>
                  <a:rPr lang="en-US" sz="1600" dirty="0" smtClean="0">
                    <a:solidFill>
                      <a:srgbClr val="FF0000"/>
                    </a:solidFill>
                  </a:rPr>
                  <a:t> </a:t>
                </a:r>
                <a:endParaRPr lang="en-US" sz="1600" dirty="0">
                  <a:solidFill>
                    <a:srgbClr val="FF0000"/>
                  </a:solidFill>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4953000" y="2743200"/>
                <a:ext cx="792089" cy="338554"/>
              </a:xfrm>
              <a:prstGeom prst="rect">
                <a:avLst/>
              </a:prstGeom>
              <a:blipFill rotWithShape="1">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7696200" y="5334000"/>
                <a:ext cx="1093696"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𝜏</m:t>
                      </m:r>
                      <m:r>
                        <a:rPr lang="en-US" i="1">
                          <a:latin typeface="Cambria Math"/>
                        </a:rPr>
                        <m:t>=0.05</m:t>
                      </m:r>
                    </m:oMath>
                  </m:oMathPara>
                </a14:m>
                <a:endParaRPr lang="en-US" i="1" dirty="0" smtClean="0"/>
              </a:p>
              <a:p>
                <a:pPr/>
                <a14:m>
                  <m:oMathPara xmlns:m="http://schemas.openxmlformats.org/officeDocument/2006/math">
                    <m:oMathParaPr>
                      <m:jc m:val="centerGroup"/>
                    </m:oMathParaPr>
                    <m:oMath xmlns:m="http://schemas.openxmlformats.org/officeDocument/2006/math">
                      <m:r>
                        <a:rPr lang="en-US" b="0" i="1" smtClean="0">
                          <a:latin typeface="Cambria Math"/>
                        </a:rPr>
                        <m:t>𝑤</m:t>
                      </m:r>
                      <m:r>
                        <a:rPr lang="en-US" b="0" i="1" smtClean="0">
                          <a:latin typeface="Cambria Math"/>
                        </a:rPr>
                        <m:t>=3</m:t>
                      </m:r>
                    </m:oMath>
                  </m:oMathPara>
                </a14:m>
                <a:endParaRPr lang="en-US" dirty="0" smtClean="0"/>
              </a:p>
            </p:txBody>
          </p:sp>
        </mc:Choice>
        <mc:Fallback xmlns="">
          <p:sp>
            <p:nvSpPr>
              <p:cNvPr id="10" name="Rectangle 9"/>
              <p:cNvSpPr>
                <a:spLocks noRot="1" noChangeAspect="1" noMove="1" noResize="1" noEditPoints="1" noAdjustHandles="1" noChangeArrowheads="1" noChangeShapeType="1" noTextEdit="1"/>
              </p:cNvSpPr>
              <p:nvPr/>
            </p:nvSpPr>
            <p:spPr>
              <a:xfrm>
                <a:off x="7696200" y="5334000"/>
                <a:ext cx="1093696" cy="646331"/>
              </a:xfrm>
              <a:prstGeom prst="rect">
                <a:avLst/>
              </a:prstGeom>
              <a:blipFill rotWithShape="1">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p:cNvSpPr txBox="1"/>
              <p:nvPr/>
            </p:nvSpPr>
            <p:spPr>
              <a:xfrm>
                <a:off x="7756847" y="2667000"/>
                <a:ext cx="1006153" cy="338554"/>
              </a:xfrm>
              <a:prstGeom prst="rect">
                <a:avLst/>
              </a:prstGeom>
              <a:noFill/>
            </p:spPr>
            <p:txBody>
              <a:bodyPr wrap="square" rtlCol="0">
                <a:spAutoFit/>
              </a:bodyPr>
              <a:lstStyle/>
              <a:p>
                <a14:m>
                  <m:oMath xmlns:m="http://schemas.openxmlformats.org/officeDocument/2006/math">
                    <m:r>
                      <a:rPr lang="en-US" sz="1600" i="1" smtClean="0">
                        <a:solidFill>
                          <a:srgbClr val="FF0000"/>
                        </a:solidFill>
                        <a:latin typeface="Cambria Math"/>
                      </a:rPr>
                      <m:t>𝑒</m:t>
                    </m:r>
                    <m:r>
                      <a:rPr lang="en-US" sz="1600" b="0" i="1" smtClean="0">
                        <a:solidFill>
                          <a:srgbClr val="FF0000"/>
                        </a:solidFill>
                        <a:latin typeface="Cambria Math"/>
                      </a:rPr>
                      <m:t>=0</m:t>
                    </m:r>
                  </m:oMath>
                </a14:m>
                <a:r>
                  <a:rPr lang="en-US" sz="1600" dirty="0" smtClean="0">
                    <a:solidFill>
                      <a:srgbClr val="FF0000"/>
                    </a:solidFill>
                  </a:rPr>
                  <a:t> </a:t>
                </a:r>
                <a:endParaRPr lang="en-US" sz="1600" dirty="0">
                  <a:solidFill>
                    <a:srgbClr val="FF0000"/>
                  </a:solidFill>
                </a:endParaRPr>
              </a:p>
            </p:txBody>
          </p:sp>
        </mc:Choice>
        <mc:Fallback xmlns="">
          <p:sp>
            <p:nvSpPr>
              <p:cNvPr id="85" name="TextBox 84"/>
              <p:cNvSpPr txBox="1">
                <a:spLocks noRot="1" noChangeAspect="1" noMove="1" noResize="1" noEditPoints="1" noAdjustHandles="1" noChangeArrowheads="1" noChangeShapeType="1" noTextEdit="1"/>
              </p:cNvSpPr>
              <p:nvPr/>
            </p:nvSpPr>
            <p:spPr>
              <a:xfrm>
                <a:off x="7756847" y="2667000"/>
                <a:ext cx="1006153" cy="338554"/>
              </a:xfrm>
              <a:prstGeom prst="rect">
                <a:avLst/>
              </a:prstGeom>
              <a:blipFill rotWithShape="1">
                <a:blip r:embed="rId18"/>
                <a:stretch>
                  <a:fillRect/>
                </a:stretch>
              </a:blipFill>
            </p:spPr>
            <p:txBody>
              <a:bodyPr/>
              <a:lstStyle/>
              <a:p>
                <a:r>
                  <a:rPr lang="en-US">
                    <a:noFill/>
                  </a:rPr>
                  <a:t> </a:t>
                </a:r>
              </a:p>
            </p:txBody>
          </p:sp>
        </mc:Fallback>
      </mc:AlternateContent>
      <p:sp>
        <p:nvSpPr>
          <p:cNvPr id="3" name="TextBox 2"/>
          <p:cNvSpPr txBox="1"/>
          <p:nvPr/>
        </p:nvSpPr>
        <p:spPr>
          <a:xfrm>
            <a:off x="183880" y="2884294"/>
            <a:ext cx="1656184" cy="369332"/>
          </a:xfrm>
          <a:prstGeom prst="rect">
            <a:avLst/>
          </a:prstGeom>
          <a:noFill/>
        </p:spPr>
        <p:txBody>
          <a:bodyPr wrap="square" rtlCol="0">
            <a:spAutoFit/>
          </a:bodyPr>
          <a:lstStyle/>
          <a:p>
            <a:r>
              <a:rPr lang="en-US" i="1" dirty="0"/>
              <a:t>r</a:t>
            </a:r>
            <a:r>
              <a:rPr lang="en-US" i="1" dirty="0" smtClean="0"/>
              <a:t> </a:t>
            </a:r>
            <a:r>
              <a:rPr lang="en-US" dirty="0" smtClean="0"/>
              <a:t>= -1(0|1)</a:t>
            </a:r>
            <a:endParaRPr lang="en-US" dirty="0"/>
          </a:p>
        </p:txBody>
      </p:sp>
    </p:spTree>
    <p:extLst>
      <p:ext uri="{BB962C8B-B14F-4D97-AF65-F5344CB8AC3E}">
        <p14:creationId xmlns:p14="http://schemas.microsoft.com/office/powerpoint/2010/main" val="187382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3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2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2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3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3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3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3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3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p:bldP spid="216" grpId="0"/>
      <p:bldP spid="217" grpId="0"/>
      <p:bldP spid="219" grpId="0"/>
      <p:bldP spid="222" grpId="0" animBg="1"/>
      <p:bldP spid="223" grpId="0"/>
      <p:bldP spid="225" grpId="0" animBg="1"/>
      <p:bldP spid="226" grpId="0"/>
      <p:bldP spid="227" grpId="0" animBg="1"/>
      <p:bldP spid="229" grpId="0"/>
      <p:bldP spid="231" grpId="0" animBg="1"/>
      <p:bldP spid="232" grpId="0"/>
      <p:bldP spid="235" grpId="0"/>
      <p:bldP spid="236" grpId="0"/>
      <p:bldP spid="9" grpId="0"/>
      <p:bldP spid="70" grpId="0"/>
      <p:bldP spid="71" grpId="0"/>
      <p:bldP spid="80" grpId="0"/>
      <p:bldP spid="81" grpId="0"/>
      <p:bldP spid="82" grpId="0"/>
      <p:bldP spid="83" grpId="0"/>
      <p:bldP spid="8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dirty="0"/>
                  <a:t>Top-K</a:t>
                </a:r>
                <a:r>
                  <a:rPr lang="en-US" sz="3600" dirty="0"/>
                  <a:t> </a:t>
                </a:r>
                <a14:m>
                  <m:oMath xmlns:m="http://schemas.openxmlformats.org/officeDocument/2006/math">
                    <m:r>
                      <a:rPr lang="en-US" sz="3600" i="1">
                        <a:latin typeface="Cambria Math"/>
                      </a:rPr>
                      <m:t>𝓔</m:t>
                    </m:r>
                  </m:oMath>
                </a14:m>
                <a:r>
                  <a:rPr lang="en-US" sz="3600" dirty="0"/>
                  <a:t>-Matching Algorithm</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l="-2019" b="-1784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2B29A66-CFD5-4F33-88E2-E7F8EEB50249}" type="slidenum">
              <a:rPr lang="en-US" altLang="en-US" smtClean="0"/>
              <a:pPr/>
              <a:t>42</a:t>
            </a:fld>
            <a:endParaRPr lang="en-US" altLang="en-US"/>
          </a:p>
        </p:txBody>
      </p:sp>
      <p:cxnSp>
        <p:nvCxnSpPr>
          <p:cNvPr id="27" name="Straight Arrow Connector 26"/>
          <p:cNvCxnSpPr/>
          <p:nvPr/>
        </p:nvCxnSpPr>
        <p:spPr>
          <a:xfrm>
            <a:off x="1143000" y="3438641"/>
            <a:ext cx="7467600"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848600" y="2777666"/>
            <a:ext cx="1447800" cy="461665"/>
          </a:xfrm>
          <a:prstGeom prst="rect">
            <a:avLst/>
          </a:prstGeom>
          <a:noFill/>
        </p:spPr>
        <p:txBody>
          <a:bodyPr wrap="square" rtlCol="0">
            <a:spAutoFit/>
          </a:bodyPr>
          <a:lstStyle/>
          <a:p>
            <a:r>
              <a:rPr lang="en-US" sz="2400" b="1" dirty="0" smtClean="0"/>
              <a:t>stream</a:t>
            </a:r>
            <a:endParaRPr lang="en-US" sz="2400" b="1" dirty="0"/>
          </a:p>
        </p:txBody>
      </p:sp>
      <p:sp>
        <p:nvSpPr>
          <p:cNvPr id="29" name="Rectangle 28"/>
          <p:cNvSpPr/>
          <p:nvPr/>
        </p:nvSpPr>
        <p:spPr>
          <a:xfrm>
            <a:off x="6812281" y="3286241"/>
            <a:ext cx="45719"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0" name="TextBox 29"/>
          <p:cNvSpPr txBox="1"/>
          <p:nvPr/>
        </p:nvSpPr>
        <p:spPr>
          <a:xfrm>
            <a:off x="6691952" y="2676641"/>
            <a:ext cx="533400" cy="461665"/>
          </a:xfrm>
          <a:prstGeom prst="rect">
            <a:avLst/>
          </a:prstGeom>
          <a:noFill/>
        </p:spPr>
        <p:txBody>
          <a:bodyPr wrap="square" rtlCol="0">
            <a:spAutoFit/>
          </a:bodyPr>
          <a:lstStyle/>
          <a:p>
            <a:r>
              <a:rPr lang="en-US" sz="2400" b="1" dirty="0"/>
              <a:t>j</a:t>
            </a:r>
          </a:p>
        </p:txBody>
      </p:sp>
      <p:sp>
        <p:nvSpPr>
          <p:cNvPr id="31" name="Rectangle 30"/>
          <p:cNvSpPr/>
          <p:nvPr/>
        </p:nvSpPr>
        <p:spPr>
          <a:xfrm>
            <a:off x="4844729" y="3286241"/>
            <a:ext cx="45719"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2" name="TextBox 31"/>
          <p:cNvSpPr txBox="1"/>
          <p:nvPr/>
        </p:nvSpPr>
        <p:spPr>
          <a:xfrm>
            <a:off x="4724400" y="2676641"/>
            <a:ext cx="533400" cy="461665"/>
          </a:xfrm>
          <a:prstGeom prst="rect">
            <a:avLst/>
          </a:prstGeom>
          <a:noFill/>
        </p:spPr>
        <p:txBody>
          <a:bodyPr wrap="square" rtlCol="0">
            <a:spAutoFit/>
          </a:bodyPr>
          <a:lstStyle/>
          <a:p>
            <a:r>
              <a:rPr lang="en-US" sz="2400" b="1" dirty="0" smtClean="0"/>
              <a:t>j*</a:t>
            </a:r>
            <a:endParaRPr lang="en-US" sz="2400" b="1" dirty="0"/>
          </a:p>
        </p:txBody>
      </p:sp>
      <p:sp>
        <p:nvSpPr>
          <p:cNvPr id="33" name="Rectangle 32"/>
          <p:cNvSpPr/>
          <p:nvPr/>
        </p:nvSpPr>
        <p:spPr>
          <a:xfrm>
            <a:off x="4724400" y="3514841"/>
            <a:ext cx="266700" cy="2133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4" name="Right Brace 33"/>
          <p:cNvSpPr/>
          <p:nvPr/>
        </p:nvSpPr>
        <p:spPr>
          <a:xfrm rot="5400000">
            <a:off x="5614348" y="2742037"/>
            <a:ext cx="457200" cy="1905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35" name="TextBox 34"/>
          <p:cNvSpPr txBox="1"/>
          <p:nvPr/>
        </p:nvSpPr>
        <p:spPr>
          <a:xfrm>
            <a:off x="4585648" y="5579444"/>
            <a:ext cx="2119952" cy="584775"/>
          </a:xfrm>
          <a:prstGeom prst="rect">
            <a:avLst/>
          </a:prstGeom>
          <a:noFill/>
        </p:spPr>
        <p:txBody>
          <a:bodyPr wrap="square" rtlCol="0">
            <a:spAutoFit/>
          </a:bodyPr>
          <a:lstStyle/>
          <a:p>
            <a:r>
              <a:rPr lang="en-US" sz="1600" b="1" dirty="0" smtClean="0"/>
              <a:t>top-k starting from j* or later</a:t>
            </a:r>
            <a:endParaRPr lang="en-US" sz="1600" b="1" dirty="0"/>
          </a:p>
        </p:txBody>
      </p:sp>
      <p:sp>
        <p:nvSpPr>
          <p:cNvPr id="36" name="TextBox 35"/>
          <p:cNvSpPr txBox="1"/>
          <p:nvPr/>
        </p:nvSpPr>
        <p:spPr>
          <a:xfrm>
            <a:off x="5042848" y="3873755"/>
            <a:ext cx="2182504" cy="584775"/>
          </a:xfrm>
          <a:prstGeom prst="rect">
            <a:avLst/>
          </a:prstGeom>
          <a:noFill/>
        </p:spPr>
        <p:txBody>
          <a:bodyPr wrap="square" rtlCol="0">
            <a:spAutoFit/>
          </a:bodyPr>
          <a:lstStyle/>
          <a:p>
            <a:r>
              <a:rPr lang="en-US" sz="1600" b="1" dirty="0" smtClean="0"/>
              <a:t>Contains matches up to state </a:t>
            </a:r>
            <a:r>
              <a:rPr lang="en-US" sz="1600" b="1" i="1" dirty="0" smtClean="0">
                <a:latin typeface="Book Antiqua" pitchFamily="18" charset="0"/>
              </a:rPr>
              <a:t>i</a:t>
            </a:r>
            <a:endParaRPr lang="en-US" sz="1600" b="1" i="1" dirty="0">
              <a:latin typeface="Book Antiqua" pitchFamily="18" charset="0"/>
            </a:endParaRPr>
          </a:p>
        </p:txBody>
      </p:sp>
      <p:sp>
        <p:nvSpPr>
          <p:cNvPr id="37" name="Rectangle 36"/>
          <p:cNvSpPr/>
          <p:nvPr/>
        </p:nvSpPr>
        <p:spPr>
          <a:xfrm>
            <a:off x="3930329" y="3286241"/>
            <a:ext cx="45719"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8" name="TextBox 37"/>
          <p:cNvSpPr txBox="1"/>
          <p:nvPr/>
        </p:nvSpPr>
        <p:spPr>
          <a:xfrm>
            <a:off x="3581400" y="2676641"/>
            <a:ext cx="838200" cy="461665"/>
          </a:xfrm>
          <a:prstGeom prst="rect">
            <a:avLst/>
          </a:prstGeom>
          <a:noFill/>
        </p:spPr>
        <p:txBody>
          <a:bodyPr wrap="square" rtlCol="0">
            <a:spAutoFit/>
          </a:bodyPr>
          <a:lstStyle/>
          <a:p>
            <a:r>
              <a:rPr lang="en-US" sz="2400" b="1" dirty="0" smtClean="0"/>
              <a:t>j*-1</a:t>
            </a:r>
            <a:endParaRPr lang="en-US" sz="2400" b="1" dirty="0"/>
          </a:p>
        </p:txBody>
      </p:sp>
      <p:sp>
        <p:nvSpPr>
          <p:cNvPr id="39" name="Rectangle 38"/>
          <p:cNvSpPr/>
          <p:nvPr/>
        </p:nvSpPr>
        <p:spPr>
          <a:xfrm>
            <a:off x="3810000" y="3514841"/>
            <a:ext cx="266700" cy="1066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0" name="TextBox 39"/>
          <p:cNvSpPr txBox="1"/>
          <p:nvPr/>
        </p:nvSpPr>
        <p:spPr>
          <a:xfrm>
            <a:off x="3581400" y="4581641"/>
            <a:ext cx="1219200" cy="584775"/>
          </a:xfrm>
          <a:prstGeom prst="rect">
            <a:avLst/>
          </a:prstGeom>
          <a:noFill/>
        </p:spPr>
        <p:txBody>
          <a:bodyPr wrap="square" rtlCol="0">
            <a:spAutoFit/>
          </a:bodyPr>
          <a:lstStyle/>
          <a:p>
            <a:r>
              <a:rPr lang="en-US" sz="1600" b="1" dirty="0" smtClean="0"/>
              <a:t>additions to top-k</a:t>
            </a:r>
            <a:endParaRPr lang="en-US" sz="1600" b="1" dirty="0"/>
          </a:p>
        </p:txBody>
      </p:sp>
      <p:sp>
        <p:nvSpPr>
          <p:cNvPr id="41" name="Rectangle 40"/>
          <p:cNvSpPr/>
          <p:nvPr/>
        </p:nvSpPr>
        <p:spPr>
          <a:xfrm>
            <a:off x="3015929" y="3286241"/>
            <a:ext cx="45719"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2" name="TextBox 41"/>
          <p:cNvSpPr txBox="1"/>
          <p:nvPr/>
        </p:nvSpPr>
        <p:spPr>
          <a:xfrm>
            <a:off x="2667000" y="2676641"/>
            <a:ext cx="838200" cy="461665"/>
          </a:xfrm>
          <a:prstGeom prst="rect">
            <a:avLst/>
          </a:prstGeom>
          <a:noFill/>
        </p:spPr>
        <p:txBody>
          <a:bodyPr wrap="square" rtlCol="0">
            <a:spAutoFit/>
          </a:bodyPr>
          <a:lstStyle/>
          <a:p>
            <a:r>
              <a:rPr lang="en-US" sz="2400" b="1" dirty="0" smtClean="0"/>
              <a:t>j*-2</a:t>
            </a:r>
            <a:endParaRPr lang="en-US" sz="2400" b="1" dirty="0"/>
          </a:p>
        </p:txBody>
      </p:sp>
      <p:sp>
        <p:nvSpPr>
          <p:cNvPr id="43" name="Rectangle 42"/>
          <p:cNvSpPr/>
          <p:nvPr/>
        </p:nvSpPr>
        <p:spPr>
          <a:xfrm>
            <a:off x="2895600" y="3514841"/>
            <a:ext cx="266700" cy="533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4" name="TextBox 43"/>
          <p:cNvSpPr txBox="1"/>
          <p:nvPr/>
        </p:nvSpPr>
        <p:spPr>
          <a:xfrm>
            <a:off x="2590800" y="4026155"/>
            <a:ext cx="1219200" cy="584775"/>
          </a:xfrm>
          <a:prstGeom prst="rect">
            <a:avLst/>
          </a:prstGeom>
          <a:noFill/>
        </p:spPr>
        <p:txBody>
          <a:bodyPr wrap="square" rtlCol="0">
            <a:spAutoFit/>
          </a:bodyPr>
          <a:lstStyle/>
          <a:p>
            <a:r>
              <a:rPr lang="en-US" sz="1600" b="1" dirty="0" smtClean="0"/>
              <a:t>additions to top-k</a:t>
            </a:r>
            <a:endParaRPr lang="en-US" sz="1600" b="1" dirty="0"/>
          </a:p>
        </p:txBody>
      </p:sp>
      <p:sp>
        <p:nvSpPr>
          <p:cNvPr id="45" name="Rectangle 44"/>
          <p:cNvSpPr/>
          <p:nvPr/>
        </p:nvSpPr>
        <p:spPr>
          <a:xfrm>
            <a:off x="2177729" y="3286241"/>
            <a:ext cx="45719"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6" name="TextBox 45"/>
          <p:cNvSpPr txBox="1"/>
          <p:nvPr/>
        </p:nvSpPr>
        <p:spPr>
          <a:xfrm>
            <a:off x="1828800" y="2676641"/>
            <a:ext cx="838200" cy="461665"/>
          </a:xfrm>
          <a:prstGeom prst="rect">
            <a:avLst/>
          </a:prstGeom>
          <a:noFill/>
        </p:spPr>
        <p:txBody>
          <a:bodyPr wrap="square" rtlCol="0">
            <a:spAutoFit/>
          </a:bodyPr>
          <a:lstStyle/>
          <a:p>
            <a:r>
              <a:rPr lang="en-US" sz="2400" b="1" dirty="0" smtClean="0"/>
              <a:t>j*-3</a:t>
            </a:r>
            <a:endParaRPr lang="en-US" sz="2400" b="1" dirty="0"/>
          </a:p>
        </p:txBody>
      </p:sp>
      <p:sp>
        <p:nvSpPr>
          <p:cNvPr id="47" name="Rectangle 46"/>
          <p:cNvSpPr/>
          <p:nvPr/>
        </p:nvSpPr>
        <p:spPr>
          <a:xfrm>
            <a:off x="2057400" y="3514841"/>
            <a:ext cx="266700" cy="266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8" name="TextBox 47"/>
          <p:cNvSpPr txBox="1"/>
          <p:nvPr/>
        </p:nvSpPr>
        <p:spPr>
          <a:xfrm>
            <a:off x="1600200" y="3721355"/>
            <a:ext cx="1219200" cy="584775"/>
          </a:xfrm>
          <a:prstGeom prst="rect">
            <a:avLst/>
          </a:prstGeom>
          <a:noFill/>
        </p:spPr>
        <p:txBody>
          <a:bodyPr wrap="square" rtlCol="0">
            <a:spAutoFit/>
          </a:bodyPr>
          <a:lstStyle/>
          <a:p>
            <a:r>
              <a:rPr lang="en-US" sz="1600" b="1" dirty="0" smtClean="0"/>
              <a:t>additions to top-k</a:t>
            </a:r>
            <a:endParaRPr lang="en-US" sz="1600" b="1" dirty="0"/>
          </a:p>
        </p:txBody>
      </p:sp>
      <p:sp>
        <p:nvSpPr>
          <p:cNvPr id="49" name="Arc 48"/>
          <p:cNvSpPr/>
          <p:nvPr/>
        </p:nvSpPr>
        <p:spPr>
          <a:xfrm>
            <a:off x="-685800" y="4724400"/>
            <a:ext cx="4724400" cy="1981200"/>
          </a:xfrm>
          <a:prstGeom prst="arc">
            <a:avLst>
              <a:gd name="adj1" fmla="val 16249726"/>
              <a:gd name="adj2" fmla="val 21560922"/>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Rectangle 49"/>
              <p:cNvSpPr/>
              <p:nvPr/>
            </p:nvSpPr>
            <p:spPr>
              <a:xfrm>
                <a:off x="333695" y="5486400"/>
                <a:ext cx="3704905" cy="646331"/>
              </a:xfrm>
              <a:prstGeom prst="rect">
                <a:avLst/>
              </a:prstGeom>
            </p:spPr>
            <p:txBody>
              <a:bodyPr wrap="square">
                <a:spAutoFit/>
              </a:bodyPr>
              <a:lstStyle/>
              <a:p>
                <a:r>
                  <a:rPr lang="en-US" i="1" dirty="0" smtClean="0"/>
                  <a:t>Expected </a:t>
                </a:r>
                <a:r>
                  <a:rPr lang="en-US" i="1" dirty="0"/>
                  <a:t>number of paths </a:t>
                </a:r>
                <a:r>
                  <a:rPr lang="en-US" i="1" dirty="0" smtClean="0"/>
                  <a:t>kept per state becomes </a:t>
                </a:r>
                <a14:m>
                  <m:oMath xmlns:m="http://schemas.openxmlformats.org/officeDocument/2006/math">
                    <m:r>
                      <a:rPr lang="en-US" i="1" smtClean="0">
                        <a:solidFill>
                          <a:srgbClr val="0070C0"/>
                        </a:solidFill>
                        <a:latin typeface="Cambria Math"/>
                      </a:rPr>
                      <m:t>𝑂</m:t>
                    </m:r>
                    <m:d>
                      <m:dPr>
                        <m:ctrlPr>
                          <a:rPr lang="en-US" i="1" smtClean="0">
                            <a:solidFill>
                              <a:srgbClr val="0070C0"/>
                            </a:solidFill>
                            <a:latin typeface="Cambria Math"/>
                          </a:rPr>
                        </m:ctrlPr>
                      </m:dPr>
                      <m:e>
                        <m:r>
                          <a:rPr lang="en-US" i="1" smtClean="0">
                            <a:solidFill>
                              <a:srgbClr val="0070C0"/>
                            </a:solidFill>
                            <a:latin typeface="Cambria Math"/>
                          </a:rPr>
                          <m:t>𝑘𝑤</m:t>
                        </m:r>
                        <m:func>
                          <m:funcPr>
                            <m:ctrlPr>
                              <a:rPr lang="en-US" i="1">
                                <a:solidFill>
                                  <a:srgbClr val="0070C0"/>
                                </a:solidFill>
                                <a:latin typeface="Cambria Math"/>
                              </a:rPr>
                            </m:ctrlPr>
                          </m:funcPr>
                          <m:fName>
                            <m:r>
                              <m:rPr>
                                <m:sty m:val="p"/>
                              </m:rPr>
                              <a:rPr lang="en-US">
                                <a:solidFill>
                                  <a:srgbClr val="0070C0"/>
                                </a:solidFill>
                                <a:latin typeface="Cambria Math"/>
                              </a:rPr>
                              <m:t>log</m:t>
                            </m:r>
                          </m:fName>
                          <m:e>
                            <m:r>
                              <a:rPr lang="en-US" i="1">
                                <a:solidFill>
                                  <a:srgbClr val="0070C0"/>
                                </a:solidFill>
                                <a:latin typeface="Cambria Math"/>
                              </a:rPr>
                              <m:t>𝑤</m:t>
                            </m:r>
                          </m:e>
                        </m:func>
                      </m:e>
                    </m:d>
                    <m:r>
                      <a:rPr lang="en-US" b="0" i="1" smtClean="0">
                        <a:solidFill>
                          <a:srgbClr val="0070C0"/>
                        </a:solidFill>
                        <a:latin typeface="Cambria Math"/>
                      </a:rPr>
                      <m:t>.</m:t>
                    </m:r>
                  </m:oMath>
                </a14:m>
                <a:r>
                  <a:rPr lang="en-US" i="1" dirty="0"/>
                  <a:t> </a:t>
                </a:r>
                <a:endParaRPr lang="en-US" dirty="0"/>
              </a:p>
            </p:txBody>
          </p:sp>
        </mc:Choice>
        <mc:Fallback xmlns="">
          <p:sp>
            <p:nvSpPr>
              <p:cNvPr id="50" name="Rectangle 49"/>
              <p:cNvSpPr>
                <a:spLocks noRot="1" noChangeAspect="1" noMove="1" noResize="1" noEditPoints="1" noAdjustHandles="1" noChangeArrowheads="1" noChangeShapeType="1" noTextEdit="1"/>
              </p:cNvSpPr>
              <p:nvPr/>
            </p:nvSpPr>
            <p:spPr>
              <a:xfrm>
                <a:off x="333695" y="5486400"/>
                <a:ext cx="3704905" cy="646331"/>
              </a:xfrm>
              <a:prstGeom prst="rect">
                <a:avLst/>
              </a:prstGeom>
              <a:blipFill rotWithShape="1">
                <a:blip r:embed="rId4"/>
                <a:stretch>
                  <a:fillRect l="-1480"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684212" y="1600200"/>
                <a:ext cx="6492234" cy="1221425"/>
              </a:xfrm>
              <a:prstGeom prst="rect">
                <a:avLst/>
              </a:prstGeom>
              <a:noFill/>
            </p:spPr>
            <p:txBody>
              <a:bodyPr wrap="square" rtlCol="0">
                <a:spAutoFit/>
              </a:bodyPr>
              <a:lstStyle/>
              <a:p>
                <a:r>
                  <a:rPr lang="en-US" sz="2000" dirty="0" smtClean="0"/>
                  <a:t>At each state: Keep </a:t>
                </a:r>
                <a:r>
                  <a:rPr lang="en-US" sz="2000" dirty="0"/>
                  <a:t>top-</a:t>
                </a:r>
                <a:r>
                  <a:rPr lang="en-US" sz="2000" i="1" dirty="0"/>
                  <a:t>k</a:t>
                </a:r>
                <a:r>
                  <a:rPr lang="en-US" sz="2000" dirty="0"/>
                  <a:t> paths for each </a:t>
                </a:r>
                <a14:m>
                  <m:oMath xmlns:m="http://schemas.openxmlformats.org/officeDocument/2006/math">
                    <m:r>
                      <a:rPr lang="en-US" sz="2000" b="0" i="1" smtClean="0">
                        <a:solidFill>
                          <a:srgbClr val="FF0000"/>
                        </a:solidFill>
                        <a:latin typeface="Cambria Math"/>
                      </a:rPr>
                      <m:t>𝑗</m:t>
                    </m:r>
                  </m:oMath>
                </a14:m>
                <a:r>
                  <a:rPr lang="en-US" sz="2000" dirty="0" smtClean="0">
                    <a:solidFill>
                      <a:srgbClr val="FF0000"/>
                    </a:solidFill>
                  </a:rPr>
                  <a:t> and </a:t>
                </a:r>
                <a14:m>
                  <m:oMath xmlns:m="http://schemas.openxmlformats.org/officeDocument/2006/math">
                    <m:sSub>
                      <m:sSubPr>
                        <m:ctrlPr>
                          <a:rPr lang="en-US" sz="2000" i="1">
                            <a:solidFill>
                              <a:srgbClr val="FF0000"/>
                            </a:solidFill>
                            <a:latin typeface="Cambria Math"/>
                          </a:rPr>
                        </m:ctrlPr>
                      </m:sSubPr>
                      <m:e>
                        <m:r>
                          <a:rPr lang="en-US" sz="2000" i="1">
                            <a:solidFill>
                              <a:srgbClr val="FF0000"/>
                            </a:solidFill>
                            <a:latin typeface="Cambria Math"/>
                          </a:rPr>
                          <m:t>𝑗</m:t>
                        </m:r>
                      </m:e>
                      <m:sub>
                        <m:r>
                          <a:rPr lang="en-US" sz="2000" i="1">
                            <a:solidFill>
                              <a:srgbClr val="FF0000"/>
                            </a:solidFill>
                            <a:latin typeface="Cambria Math"/>
                          </a:rPr>
                          <m:t>0</m:t>
                        </m:r>
                      </m:sub>
                    </m:sSub>
                    <m:r>
                      <a:rPr lang="en-US" sz="2000" b="0" i="1" smtClean="0">
                        <a:solidFill>
                          <a:srgbClr val="FF0000"/>
                        </a:solidFill>
                        <a:latin typeface="Cambria Math"/>
                      </a:rPr>
                      <m:t> </m:t>
                    </m:r>
                    <m:r>
                      <a:rPr lang="en-US" sz="2000" b="0" i="1" smtClean="0">
                        <a:solidFill>
                          <a:srgbClr val="FF0000"/>
                        </a:solidFill>
                        <a:latin typeface="Cambria Math"/>
                      </a:rPr>
                      <m:t>𝑝𝑎𝑖𝑟</m:t>
                    </m:r>
                  </m:oMath>
                </a14:m>
                <a:r>
                  <a:rPr lang="en-US" sz="2000" dirty="0" smtClean="0"/>
                  <a:t> (</a:t>
                </a:r>
                <a:r>
                  <a:rPr lang="en-US" sz="2000" dirty="0" smtClean="0">
                    <a:solidFill>
                      <a:srgbClr val="FF0000"/>
                    </a:solidFill>
                  </a:rPr>
                  <a:t>current</a:t>
                </a:r>
                <a:r>
                  <a:rPr lang="en-US" sz="2000" dirty="0" smtClean="0"/>
                  <a:t> </a:t>
                </a:r>
                <a:r>
                  <a:rPr lang="en-US" sz="2000" dirty="0" smtClean="0">
                    <a:solidFill>
                      <a:srgbClr val="FF0000"/>
                    </a:solidFill>
                  </a:rPr>
                  <a:t>matching time </a:t>
                </a:r>
                <a:r>
                  <a:rPr lang="en-US" sz="2000" dirty="0" smtClean="0"/>
                  <a:t>and </a:t>
                </a:r>
                <a:r>
                  <a:rPr lang="en-US" sz="2000" dirty="0" smtClean="0">
                    <a:solidFill>
                      <a:srgbClr val="FF0000"/>
                    </a:solidFill>
                  </a:rPr>
                  <a:t>start matching time</a:t>
                </a:r>
                <a:r>
                  <a:rPr lang="en-US" sz="2000" dirty="0" smtClean="0"/>
                  <a:t>).</a:t>
                </a:r>
              </a:p>
              <a:p>
                <a:r>
                  <a:rPr lang="en-US" sz="1600" dirty="0" smtClean="0"/>
                  <a:t>Have </a:t>
                </a:r>
                <a:r>
                  <a:rPr lang="en-US" sz="1600" dirty="0"/>
                  <a:t>to keep </a:t>
                </a:r>
                <a14:m>
                  <m:oMath xmlns:m="http://schemas.openxmlformats.org/officeDocument/2006/math">
                    <m:r>
                      <a:rPr lang="en-US" sz="1600" i="1" smtClean="0">
                        <a:solidFill>
                          <a:srgbClr val="FF0000"/>
                        </a:solidFill>
                        <a:latin typeface="Cambria Math"/>
                      </a:rPr>
                      <m:t>𝑂</m:t>
                    </m:r>
                    <m:r>
                      <a:rPr lang="en-US" sz="1600" i="1" smtClean="0">
                        <a:solidFill>
                          <a:srgbClr val="FF0000"/>
                        </a:solidFill>
                        <a:latin typeface="Cambria Math"/>
                      </a:rPr>
                      <m:t>(</m:t>
                    </m:r>
                    <m:sSup>
                      <m:sSupPr>
                        <m:ctrlPr>
                          <a:rPr lang="en-US" sz="1600" b="0" i="1" smtClean="0">
                            <a:solidFill>
                              <a:srgbClr val="FF0000"/>
                            </a:solidFill>
                            <a:latin typeface="Cambria Math"/>
                          </a:rPr>
                        </m:ctrlPr>
                      </m:sSupPr>
                      <m:e>
                        <m:r>
                          <a:rPr lang="en-US" sz="1600" b="0" i="1" smtClean="0">
                            <a:solidFill>
                              <a:srgbClr val="FF0000"/>
                            </a:solidFill>
                            <a:latin typeface="Cambria Math"/>
                          </a:rPr>
                          <m:t>𝑤</m:t>
                        </m:r>
                      </m:e>
                      <m:sup>
                        <m:r>
                          <a:rPr lang="en-US" sz="1600" b="0" i="1" smtClean="0">
                            <a:solidFill>
                              <a:srgbClr val="FF0000"/>
                            </a:solidFill>
                            <a:latin typeface="Cambria Math"/>
                          </a:rPr>
                          <m:t>2</m:t>
                        </m:r>
                      </m:sup>
                    </m:sSup>
                    <m:r>
                      <a:rPr lang="en-US" sz="1600" i="1">
                        <a:solidFill>
                          <a:srgbClr val="FF0000"/>
                        </a:solidFill>
                        <a:latin typeface="Cambria Math"/>
                      </a:rPr>
                      <m:t>𝑘</m:t>
                    </m:r>
                    <m:r>
                      <a:rPr lang="en-US" sz="1600" i="1">
                        <a:solidFill>
                          <a:srgbClr val="FF0000"/>
                        </a:solidFill>
                        <a:latin typeface="Cambria Math"/>
                      </a:rPr>
                      <m:t>)</m:t>
                    </m:r>
                  </m:oMath>
                </a14:m>
                <a:r>
                  <a:rPr lang="en-US" sz="1600" dirty="0"/>
                  <a:t> </a:t>
                </a:r>
                <a:r>
                  <a:rPr lang="en-US" sz="1600" dirty="0" smtClean="0"/>
                  <a:t>paths at each state.</a:t>
                </a:r>
                <a:endParaRPr lang="en-US" sz="1600" dirty="0"/>
              </a:p>
              <a:p>
                <a:endParaRPr lang="en-US" sz="1600" dirty="0"/>
              </a:p>
            </p:txBody>
          </p:sp>
        </mc:Choice>
        <mc:Fallback xmlns="">
          <p:sp>
            <p:nvSpPr>
              <p:cNvPr id="3" name="TextBox 2"/>
              <p:cNvSpPr txBox="1">
                <a:spLocks noRot="1" noChangeAspect="1" noMove="1" noResize="1" noEditPoints="1" noAdjustHandles="1" noChangeArrowheads="1" noChangeShapeType="1" noTextEdit="1"/>
              </p:cNvSpPr>
              <p:nvPr/>
            </p:nvSpPr>
            <p:spPr>
              <a:xfrm>
                <a:off x="684212" y="1600200"/>
                <a:ext cx="6492234" cy="1221425"/>
              </a:xfrm>
              <a:prstGeom prst="rect">
                <a:avLst/>
              </a:prstGeom>
              <a:blipFill rotWithShape="1">
                <a:blip r:embed="rId5"/>
                <a:stretch>
                  <a:fillRect l="-939" t="-2000"/>
                </a:stretch>
              </a:blipFill>
            </p:spPr>
            <p:txBody>
              <a:bodyPr/>
              <a:lstStyle/>
              <a:p>
                <a:r>
                  <a:rPr lang="en-US">
                    <a:noFill/>
                  </a:rPr>
                  <a:t> </a:t>
                </a:r>
              </a:p>
            </p:txBody>
          </p:sp>
        </mc:Fallback>
      </mc:AlternateContent>
    </p:spTree>
    <p:extLst>
      <p:ext uri="{BB962C8B-B14F-4D97-AF65-F5344CB8AC3E}">
        <p14:creationId xmlns:p14="http://schemas.microsoft.com/office/powerpoint/2010/main" val="393174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animBg="1"/>
      <p:bldP spid="30" grpId="0"/>
      <p:bldP spid="31" grpId="0" animBg="1"/>
      <p:bldP spid="32" grpId="0"/>
      <p:bldP spid="33" grpId="0" animBg="1"/>
      <p:bldP spid="34" grpId="0" animBg="1"/>
      <p:bldP spid="35" grpId="0"/>
      <p:bldP spid="36" grpId="0"/>
      <p:bldP spid="37" grpId="0" animBg="1"/>
      <p:bldP spid="38" grpId="0"/>
      <p:bldP spid="39" grpId="0" animBg="1"/>
      <p:bldP spid="40" grpId="0"/>
      <p:bldP spid="41" grpId="0" animBg="1"/>
      <p:bldP spid="42" grpId="0"/>
      <p:bldP spid="43" grpId="0" animBg="1"/>
      <p:bldP spid="44" grpId="0"/>
      <p:bldP spid="45" grpId="0" animBg="1"/>
      <p:bldP spid="46" grpId="0"/>
      <p:bldP spid="47" grpId="0" animBg="1"/>
      <p:bldP spid="48" grpId="0"/>
      <p:bldP spid="49" grpId="0" animBg="1"/>
      <p:bldP spid="5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Negations</a:t>
            </a:r>
            <a:endParaRPr lang="en-US" sz="3200" dirty="0"/>
          </a:p>
        </p:txBody>
      </p:sp>
      <p:sp>
        <p:nvSpPr>
          <p:cNvPr id="4" name="Slide Number Placeholder 3"/>
          <p:cNvSpPr>
            <a:spLocks noGrp="1"/>
          </p:cNvSpPr>
          <p:nvPr>
            <p:ph type="sldNum" sz="quarter" idx="12"/>
          </p:nvPr>
        </p:nvSpPr>
        <p:spPr>
          <a:xfrm>
            <a:off x="6586664" y="6248400"/>
            <a:ext cx="2133600" cy="457200"/>
          </a:xfrm>
        </p:spPr>
        <p:txBody>
          <a:bodyPr/>
          <a:lstStyle/>
          <a:p>
            <a:fld id="{32B29A66-CFD5-4F33-88E2-E7F8EEB50249}" type="slidenum">
              <a:rPr lang="en-US" altLang="en-US" smtClean="0"/>
              <a:pPr/>
              <a:t>43</a:t>
            </a:fld>
            <a:endParaRPr lang="en-US" altLang="en-US"/>
          </a:p>
        </p:txBody>
      </p:sp>
      <mc:AlternateContent xmlns:mc="http://schemas.openxmlformats.org/markup-compatibility/2006" xmlns:a14="http://schemas.microsoft.com/office/drawing/2010/main">
        <mc:Choice Requires="a14">
          <p:sp>
            <p:nvSpPr>
              <p:cNvPr id="6" name="Rectangle 5"/>
              <p:cNvSpPr/>
              <p:nvPr/>
            </p:nvSpPr>
            <p:spPr>
              <a:xfrm>
                <a:off x="2771775" y="4279607"/>
                <a:ext cx="2438400" cy="1435393"/>
              </a:xfrm>
              <a:prstGeom prst="rect">
                <a:avLst/>
              </a:prstGeom>
            </p:spPr>
            <p:txBody>
              <a:bodyPr wrap="square">
                <a:spAutoFit/>
              </a:bodyPr>
              <a:lstStyle/>
              <a:p>
                <a:pPr lvl="0"/>
                <a:r>
                  <a:rPr lang="en-US" i="1" dirty="0" smtClean="0">
                    <a:solidFill>
                      <a:srgbClr val="FF0000"/>
                    </a:solidFill>
                  </a:rPr>
                  <a:t>Evolution</a:t>
                </a:r>
                <a:r>
                  <a:rPr lang="en-US" i="1" dirty="0" smtClean="0"/>
                  <a:t>:</a:t>
                </a:r>
              </a:p>
              <a:p>
                <a:pPr lvl="0"/>
                <a14:m>
                  <m:oMathPara xmlns:m="http://schemas.openxmlformats.org/officeDocument/2006/math">
                    <m:oMathParaPr>
                      <m:jc m:val="left"/>
                    </m:oMathParaPr>
                    <m:oMath xmlns:m="http://schemas.openxmlformats.org/officeDocument/2006/math">
                      <m:acc>
                        <m:accPr>
                          <m:chr m:val="⃑"/>
                          <m:ctrlPr>
                            <a:rPr lang="en-US" b="1" i="1" smtClean="0">
                              <a:solidFill>
                                <a:srgbClr val="0000FF"/>
                              </a:solidFill>
                              <a:latin typeface="Cambria Math"/>
                            </a:rPr>
                          </m:ctrlPr>
                        </m:accPr>
                        <m:e>
                          <m:r>
                            <a:rPr lang="en-US" b="1" i="1">
                              <a:solidFill>
                                <a:srgbClr val="0000FF"/>
                              </a:solidFill>
                              <a:latin typeface="Cambria Math"/>
                            </a:rPr>
                            <m:t>𝝈</m:t>
                          </m:r>
                        </m:e>
                      </m:acc>
                      <m:r>
                        <a:rPr lang="en-US" b="1" i="1">
                          <a:solidFill>
                            <a:srgbClr val="0000FF"/>
                          </a:solidFill>
                          <a:latin typeface="Cambria Math"/>
                        </a:rPr>
                        <m:t>←</m:t>
                      </m:r>
                      <m:r>
                        <a:rPr lang="en-US" b="1">
                          <a:solidFill>
                            <a:srgbClr val="0000FF"/>
                          </a:solidFill>
                          <a:latin typeface="Cambria Math"/>
                        </a:rPr>
                        <m:t> </m:t>
                      </m:r>
                      <m:acc>
                        <m:accPr>
                          <m:chr m:val="⃑"/>
                          <m:ctrlPr>
                            <a:rPr lang="en-US" b="1" i="1">
                              <a:solidFill>
                                <a:srgbClr val="0000FF"/>
                              </a:solidFill>
                              <a:latin typeface="Cambria Math"/>
                            </a:rPr>
                          </m:ctrlPr>
                        </m:accPr>
                        <m:e>
                          <m:r>
                            <a:rPr lang="en-US" b="1" i="1">
                              <a:solidFill>
                                <a:srgbClr val="0000FF"/>
                              </a:solidFill>
                              <a:latin typeface="Cambria Math"/>
                            </a:rPr>
                            <m:t>𝝈</m:t>
                          </m:r>
                        </m:e>
                      </m:acc>
                      <m:r>
                        <a:rPr lang="en-US" b="1" i="1">
                          <a:solidFill>
                            <a:srgbClr val="0000FF"/>
                          </a:solidFill>
                          <a:latin typeface="Cambria Math"/>
                        </a:rPr>
                        <m:t>∙</m:t>
                      </m:r>
                      <m:r>
                        <a:rPr lang="en-US" b="1" i="1" smtClean="0">
                          <a:solidFill>
                            <a:srgbClr val="0000FF"/>
                          </a:solidFill>
                          <a:latin typeface="Cambria Math"/>
                        </a:rPr>
                        <m:t>𝐏</m:t>
                      </m:r>
                    </m:oMath>
                  </m:oMathPara>
                </a14:m>
                <a:endParaRPr lang="en-US" b="1" dirty="0" smtClean="0">
                  <a:solidFill>
                    <a:srgbClr val="0000FF"/>
                  </a:solidFill>
                </a:endParaRPr>
              </a:p>
              <a:p>
                <a:pPr lvl="0"/>
                <a14:m>
                  <m:oMathPara xmlns:m="http://schemas.openxmlformats.org/officeDocument/2006/math">
                    <m:oMathParaPr>
                      <m:jc m:val="left"/>
                    </m:oMathParaPr>
                    <m:oMath xmlns:m="http://schemas.openxmlformats.org/officeDocument/2006/math">
                      <m:acc>
                        <m:accPr>
                          <m:chr m:val="⃑"/>
                          <m:ctrlPr>
                            <a:rPr lang="en-US" b="1" i="1" smtClean="0">
                              <a:solidFill>
                                <a:srgbClr val="0000FF"/>
                              </a:solidFill>
                              <a:latin typeface="Cambria Math"/>
                            </a:rPr>
                          </m:ctrlPr>
                        </m:accPr>
                        <m:e>
                          <m:r>
                            <a:rPr lang="en-US" b="1" i="1">
                              <a:solidFill>
                                <a:srgbClr val="0000FF"/>
                              </a:solidFill>
                              <a:latin typeface="Cambria Math"/>
                            </a:rPr>
                            <m:t>𝝈</m:t>
                          </m:r>
                        </m:e>
                      </m:acc>
                      <m:d>
                        <m:dPr>
                          <m:begChr m:val="["/>
                          <m:endChr m:val="]"/>
                          <m:ctrlPr>
                            <a:rPr lang="en-US" b="1" i="1">
                              <a:solidFill>
                                <a:srgbClr val="0000FF"/>
                              </a:solidFill>
                              <a:latin typeface="Cambria Math"/>
                            </a:rPr>
                          </m:ctrlPr>
                        </m:dPr>
                        <m:e>
                          <m:r>
                            <a:rPr lang="en-US" b="1" i="1">
                              <a:solidFill>
                                <a:srgbClr val="0000FF"/>
                              </a:solidFill>
                              <a:latin typeface="Cambria Math"/>
                            </a:rPr>
                            <m:t>𝒆</m:t>
                          </m:r>
                          <m:d>
                            <m:dPr>
                              <m:ctrlPr>
                                <a:rPr lang="en-US" b="1" i="1">
                                  <a:solidFill>
                                    <a:srgbClr val="0000FF"/>
                                  </a:solidFill>
                                  <a:latin typeface="Cambria Math"/>
                                </a:rPr>
                              </m:ctrlPr>
                            </m:dPr>
                            <m:e>
                              <m:r>
                                <a:rPr lang="en-US" b="1" i="1">
                                  <a:solidFill>
                                    <a:srgbClr val="0000FF"/>
                                  </a:solidFill>
                                  <a:latin typeface="Cambria Math"/>
                                </a:rPr>
                                <m:t>𝒐</m:t>
                              </m:r>
                              <m:d>
                                <m:dPr>
                                  <m:begChr m:val="["/>
                                  <m:endChr m:val="]"/>
                                  <m:ctrlPr>
                                    <a:rPr lang="en-US" b="1" i="1">
                                      <a:solidFill>
                                        <a:srgbClr val="0000FF"/>
                                      </a:solidFill>
                                      <a:latin typeface="Cambria Math"/>
                                    </a:rPr>
                                  </m:ctrlPr>
                                </m:dPr>
                                <m:e>
                                  <m:r>
                                    <a:rPr lang="en-US" b="1" i="1">
                                      <a:solidFill>
                                        <a:srgbClr val="0000FF"/>
                                      </a:solidFill>
                                      <a:latin typeface="Cambria Math"/>
                                    </a:rPr>
                                    <m:t>𝒋</m:t>
                                  </m:r>
                                </m:e>
                              </m:d>
                              <m:r>
                                <a:rPr lang="en-US" b="1" i="1">
                                  <a:solidFill>
                                    <a:srgbClr val="0000FF"/>
                                  </a:solidFill>
                                  <a:latin typeface="Cambria Math"/>
                                </a:rPr>
                                <m:t>, </m:t>
                              </m:r>
                              <m:sSub>
                                <m:sSubPr>
                                  <m:ctrlPr>
                                    <a:rPr lang="en-US" b="1" i="1" smtClean="0">
                                      <a:solidFill>
                                        <a:srgbClr val="0000FF"/>
                                      </a:solidFill>
                                      <a:latin typeface="Cambria Math"/>
                                    </a:rPr>
                                  </m:ctrlPr>
                                </m:sSubPr>
                                <m:e>
                                  <m:r>
                                    <a:rPr lang="en-US" b="1" i="1" smtClean="0">
                                      <a:solidFill>
                                        <a:srgbClr val="0000FF"/>
                                      </a:solidFill>
                                      <a:latin typeface="Cambria Math"/>
                                    </a:rPr>
                                    <m:t>𝑺</m:t>
                                  </m:r>
                                </m:e>
                                <m:sub>
                                  <m:r>
                                    <a:rPr lang="en-US" b="1" i="1" smtClean="0">
                                      <a:solidFill>
                                        <a:srgbClr val="0000FF"/>
                                      </a:solidFill>
                                      <a:latin typeface="Cambria Math"/>
                                    </a:rPr>
                                    <m:t>𝒊</m:t>
                                  </m:r>
                                </m:sub>
                              </m:sSub>
                            </m:e>
                          </m:d>
                        </m:e>
                      </m:d>
                      <m:r>
                        <a:rPr lang="en-US" b="1" i="1">
                          <a:solidFill>
                            <a:srgbClr val="0000FF"/>
                          </a:solidFill>
                          <a:latin typeface="Cambria Math"/>
                        </a:rPr>
                        <m:t>←</m:t>
                      </m:r>
                      <m:r>
                        <a:rPr lang="en-US" b="1" i="1">
                          <a:solidFill>
                            <a:srgbClr val="0000FF"/>
                          </a:solidFill>
                          <a:latin typeface="Cambria Math"/>
                        </a:rPr>
                        <m:t>𝟎</m:t>
                      </m:r>
                    </m:oMath>
                  </m:oMathPara>
                </a14:m>
                <a:endParaRPr lang="en-US" b="1" dirty="0" smtClean="0">
                  <a:solidFill>
                    <a:srgbClr val="0000FF"/>
                  </a:solidFill>
                </a:endParaRPr>
              </a:p>
              <a:p>
                <a:pPr/>
                <a14:m>
                  <m:oMathPara xmlns:m="http://schemas.openxmlformats.org/officeDocument/2006/math">
                    <m:oMathParaPr>
                      <m:jc m:val="left"/>
                    </m:oMathParaPr>
                    <m:oMath xmlns:m="http://schemas.openxmlformats.org/officeDocument/2006/math">
                      <m:r>
                        <a:rPr lang="en-US" i="1">
                          <a:latin typeface="Cambria Math"/>
                        </a:rPr>
                        <m:t>𝜋</m:t>
                      </m:r>
                      <m:r>
                        <a:rPr lang="en-US" i="1">
                          <a:latin typeface="Cambria Math"/>
                        </a:rPr>
                        <m:t>.</m:t>
                      </m:r>
                      <m:r>
                        <a:rPr lang="en-US" i="1">
                          <a:latin typeface="Cambria Math"/>
                        </a:rPr>
                        <m:t>𝑝</m:t>
                      </m:r>
                      <m:r>
                        <a:rPr lang="en-US" i="1">
                          <a:latin typeface="Cambria Math"/>
                        </a:rPr>
                        <m:t>←</m:t>
                      </m:r>
                      <m:nary>
                        <m:naryPr>
                          <m:chr m:val="∑"/>
                          <m:limLoc m:val="subSup"/>
                          <m:supHide m:val="on"/>
                          <m:ctrlPr>
                            <a:rPr lang="en-US" i="1">
                              <a:latin typeface="Cambria Math"/>
                            </a:rPr>
                          </m:ctrlPr>
                        </m:naryPr>
                        <m:sub>
                          <m:r>
                            <a:rPr lang="en-US" i="1">
                              <a:latin typeface="Cambria Math"/>
                            </a:rPr>
                            <m:t>𝑘</m:t>
                          </m:r>
                        </m:sub>
                        <m:sup/>
                        <m:e>
                          <m:acc>
                            <m:accPr>
                              <m:chr m:val="⃑"/>
                              <m:ctrlPr>
                                <a:rPr lang="en-US" i="1">
                                  <a:latin typeface="Cambria Math"/>
                                </a:rPr>
                              </m:ctrlPr>
                            </m:accPr>
                            <m:e>
                              <m:r>
                                <a:rPr lang="en-US" i="1">
                                  <a:latin typeface="Cambria Math"/>
                                </a:rPr>
                                <m:t>𝜎</m:t>
                              </m:r>
                            </m:e>
                          </m:acc>
                          <m:r>
                            <a:rPr lang="en-US" i="1">
                              <a:latin typeface="Cambria Math"/>
                            </a:rPr>
                            <m:t>[</m:t>
                          </m:r>
                          <m:r>
                            <a:rPr lang="en-US" i="1">
                              <a:latin typeface="Cambria Math"/>
                            </a:rPr>
                            <m:t>𝑘</m:t>
                          </m:r>
                          <m:r>
                            <a:rPr lang="en-US" i="1">
                              <a:latin typeface="Cambria Math"/>
                            </a:rPr>
                            <m:t>]</m:t>
                          </m:r>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2771775" y="4279607"/>
                <a:ext cx="2438400" cy="1435393"/>
              </a:xfrm>
              <a:prstGeom prst="rect">
                <a:avLst/>
              </a:prstGeom>
              <a:blipFill rotWithShape="1">
                <a:blip r:embed="rId3"/>
                <a:stretch>
                  <a:fillRect l="-2250" t="-21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228600" y="2401345"/>
                <a:ext cx="1935658" cy="3699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C00000"/>
                          </a:solidFill>
                          <a:latin typeface="Cambria Math"/>
                        </a:rPr>
                        <m:t>𝑟</m:t>
                      </m:r>
                      <m:r>
                        <a:rPr lang="en-US" i="1">
                          <a:solidFill>
                            <a:srgbClr val="C00000"/>
                          </a:solidFill>
                          <a:latin typeface="Cambria Math"/>
                        </a:rPr>
                        <m:t>=</m:t>
                      </m:r>
                      <m:r>
                        <a:rPr lang="en-US" b="0" i="1" smtClean="0">
                          <a:solidFill>
                            <a:srgbClr val="C00000"/>
                          </a:solidFill>
                          <a:latin typeface="Cambria Math"/>
                        </a:rPr>
                        <m:t>𝑀</m:t>
                      </m:r>
                      <m:d>
                        <m:dPr>
                          <m:ctrlPr>
                            <a:rPr lang="en-US" i="1">
                              <a:solidFill>
                                <a:srgbClr val="C00000"/>
                              </a:solidFill>
                              <a:latin typeface="Cambria Math"/>
                            </a:rPr>
                          </m:ctrlPr>
                        </m:dPr>
                        <m:e>
                          <m:acc>
                            <m:accPr>
                              <m:chr m:val="̅"/>
                              <m:ctrlPr>
                                <a:rPr lang="en-US" i="1">
                                  <a:solidFill>
                                    <a:srgbClr val="C00000"/>
                                  </a:solidFill>
                                  <a:latin typeface="Cambria Math"/>
                                </a:rPr>
                              </m:ctrlPr>
                            </m:accPr>
                            <m:e>
                              <m:sSub>
                                <m:sSubPr>
                                  <m:ctrlPr>
                                    <a:rPr lang="en-US" i="1">
                                      <a:solidFill>
                                        <a:srgbClr val="C00000"/>
                                      </a:solidFill>
                                      <a:latin typeface="Cambria Math"/>
                                    </a:rPr>
                                  </m:ctrlPr>
                                </m:sSubPr>
                                <m:e>
                                  <m:r>
                                    <a:rPr lang="en-US" i="1">
                                      <a:solidFill>
                                        <a:srgbClr val="C00000"/>
                                      </a:solidFill>
                                      <a:latin typeface="Cambria Math"/>
                                    </a:rPr>
                                    <m:t>𝑆</m:t>
                                  </m:r>
                                </m:e>
                                <m:sub>
                                  <m:r>
                                    <a:rPr lang="en-US" i="1">
                                      <a:solidFill>
                                        <a:srgbClr val="C00000"/>
                                      </a:solidFill>
                                      <a:latin typeface="Cambria Math"/>
                                    </a:rPr>
                                    <m:t>1</m:t>
                                  </m:r>
                                </m:sub>
                              </m:sSub>
                            </m:e>
                          </m:acc>
                          <m:acc>
                            <m:accPr>
                              <m:chr m:val="̅"/>
                              <m:ctrlPr>
                                <a:rPr lang="en-US" i="1">
                                  <a:solidFill>
                                    <a:srgbClr val="C00000"/>
                                  </a:solidFill>
                                  <a:latin typeface="Cambria Math"/>
                                </a:rPr>
                              </m:ctrlPr>
                            </m:accPr>
                            <m:e>
                              <m:sSub>
                                <m:sSubPr>
                                  <m:ctrlPr>
                                    <a:rPr lang="en-US" i="1">
                                      <a:solidFill>
                                        <a:srgbClr val="C00000"/>
                                      </a:solidFill>
                                      <a:latin typeface="Cambria Math"/>
                                    </a:rPr>
                                  </m:ctrlPr>
                                </m:sSubPr>
                                <m:e>
                                  <m:r>
                                    <a:rPr lang="en-US" i="1">
                                      <a:solidFill>
                                        <a:srgbClr val="C00000"/>
                                      </a:solidFill>
                                      <a:latin typeface="Cambria Math"/>
                                    </a:rPr>
                                    <m:t>𝑆</m:t>
                                  </m:r>
                                </m:e>
                                <m:sub>
                                  <m:r>
                                    <a:rPr lang="en-US" i="1">
                                      <a:solidFill>
                                        <a:srgbClr val="C00000"/>
                                      </a:solidFill>
                                      <a:latin typeface="Cambria Math"/>
                                    </a:rPr>
                                    <m:t>2</m:t>
                                  </m:r>
                                </m:sub>
                              </m:sSub>
                            </m:e>
                          </m:acc>
                          <m:acc>
                            <m:accPr>
                              <m:chr m:val="̅"/>
                              <m:ctrlPr>
                                <a:rPr lang="en-US" i="1">
                                  <a:solidFill>
                                    <a:srgbClr val="C00000"/>
                                  </a:solidFill>
                                  <a:latin typeface="Cambria Math"/>
                                </a:rPr>
                              </m:ctrlPr>
                            </m:accPr>
                            <m:e>
                              <m:sSub>
                                <m:sSubPr>
                                  <m:ctrlPr>
                                    <a:rPr lang="en-US" i="1">
                                      <a:solidFill>
                                        <a:srgbClr val="C00000"/>
                                      </a:solidFill>
                                      <a:latin typeface="Cambria Math"/>
                                    </a:rPr>
                                  </m:ctrlPr>
                                </m:sSubPr>
                                <m:e>
                                  <m:r>
                                    <a:rPr lang="en-US" i="1">
                                      <a:solidFill>
                                        <a:srgbClr val="C00000"/>
                                      </a:solidFill>
                                      <a:latin typeface="Cambria Math"/>
                                    </a:rPr>
                                    <m:t>𝑆</m:t>
                                  </m:r>
                                </m:e>
                                <m:sub>
                                  <m:r>
                                    <a:rPr lang="en-US" i="1">
                                      <a:solidFill>
                                        <a:srgbClr val="C00000"/>
                                      </a:solidFill>
                                      <a:latin typeface="Cambria Math"/>
                                    </a:rPr>
                                    <m:t>3</m:t>
                                  </m:r>
                                </m:sub>
                              </m:sSub>
                            </m:e>
                          </m:acc>
                        </m:e>
                      </m:d>
                      <m:r>
                        <a:rPr lang="en-US" i="1">
                          <a:solidFill>
                            <a:srgbClr val="C00000"/>
                          </a:solidFill>
                          <a:latin typeface="Cambria Math"/>
                        </a:rPr>
                        <m:t>𝑁</m:t>
                      </m:r>
                    </m:oMath>
                  </m:oMathPara>
                </a14:m>
                <a:endParaRPr lang="en-US" dirty="0">
                  <a:solidFill>
                    <a:srgbClr val="C00000"/>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228600" y="2401345"/>
                <a:ext cx="1935658" cy="369909"/>
              </a:xfrm>
              <a:prstGeom prst="rect">
                <a:avLst/>
              </a:prstGeom>
              <a:blipFill rotWithShape="1">
                <a:blip r:embed="rId4"/>
                <a:stretch>
                  <a:fillRect b="-1639"/>
                </a:stretch>
              </a:blipFill>
            </p:spPr>
            <p:txBody>
              <a:bodyPr/>
              <a:lstStyle/>
              <a:p>
                <a:r>
                  <a:rPr lang="en-US">
                    <a:noFill/>
                  </a:rPr>
                  <a:t> </a:t>
                </a:r>
              </a:p>
            </p:txBody>
          </p:sp>
        </mc:Fallback>
      </mc:AlternateContent>
      <p:sp>
        <p:nvSpPr>
          <p:cNvPr id="10" name="Oval 9"/>
          <p:cNvSpPr/>
          <p:nvPr/>
        </p:nvSpPr>
        <p:spPr>
          <a:xfrm>
            <a:off x="3419475" y="2746719"/>
            <a:ext cx="304800" cy="304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562475" y="2746719"/>
            <a:ext cx="304800" cy="304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10" idx="6"/>
            <a:endCxn id="11" idx="2"/>
          </p:cNvCxnSpPr>
          <p:nvPr/>
        </p:nvCxnSpPr>
        <p:spPr>
          <a:xfrm>
            <a:off x="3724275" y="2899119"/>
            <a:ext cx="838200" cy="0"/>
          </a:xfrm>
          <a:prstGeom prst="straightConnector1">
            <a:avLst/>
          </a:prstGeom>
          <a:ln w="28575">
            <a:solidFill>
              <a:schemeClr val="tx1"/>
            </a:solidFill>
            <a:headEnd type="none" w="med" len="med"/>
            <a:tailEnd type="triangle" w="lg" len="lg"/>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3419475" y="2710762"/>
            <a:ext cx="304800" cy="369332"/>
          </a:xfrm>
          <a:prstGeom prst="rect">
            <a:avLst/>
          </a:prstGeom>
          <a:noFill/>
        </p:spPr>
        <p:txBody>
          <a:bodyPr wrap="square" rtlCol="0">
            <a:spAutoFit/>
          </a:bodyPr>
          <a:lstStyle/>
          <a:p>
            <a:r>
              <a:rPr lang="en-US" i="1" dirty="0"/>
              <a:t>n</a:t>
            </a:r>
          </a:p>
        </p:txBody>
      </p:sp>
      <p:sp>
        <p:nvSpPr>
          <p:cNvPr id="14" name="TextBox 13"/>
          <p:cNvSpPr txBox="1"/>
          <p:nvPr/>
        </p:nvSpPr>
        <p:spPr>
          <a:xfrm>
            <a:off x="4562475" y="2710762"/>
            <a:ext cx="228600" cy="369332"/>
          </a:xfrm>
          <a:prstGeom prst="rect">
            <a:avLst/>
          </a:prstGeom>
          <a:noFill/>
        </p:spPr>
        <p:txBody>
          <a:bodyPr wrap="square" rtlCol="0">
            <a:spAutoFit/>
          </a:bodyPr>
          <a:lstStyle/>
          <a:p>
            <a:r>
              <a:rPr lang="en-US" i="1" dirty="0"/>
              <a:t>1</a:t>
            </a:r>
          </a:p>
        </p:txBody>
      </p:sp>
      <p:sp>
        <p:nvSpPr>
          <p:cNvPr id="15" name="TextBox 14"/>
          <p:cNvSpPr txBox="1"/>
          <p:nvPr/>
        </p:nvSpPr>
        <p:spPr>
          <a:xfrm>
            <a:off x="3990975" y="2605987"/>
            <a:ext cx="304800" cy="369332"/>
          </a:xfrm>
          <a:prstGeom prst="rect">
            <a:avLst/>
          </a:prstGeom>
          <a:noFill/>
        </p:spPr>
        <p:txBody>
          <a:bodyPr wrap="square" rtlCol="0">
            <a:spAutoFit/>
          </a:bodyPr>
          <a:lstStyle/>
          <a:p>
            <a:r>
              <a:rPr lang="en-US" dirty="0" smtClean="0"/>
              <a:t>N</a:t>
            </a:r>
            <a:endParaRPr lang="en-US" dirty="0"/>
          </a:p>
        </p:txBody>
      </p:sp>
      <mc:AlternateContent xmlns:mc="http://schemas.openxmlformats.org/markup-compatibility/2006" xmlns:a14="http://schemas.microsoft.com/office/drawing/2010/main">
        <mc:Choice Requires="a14">
          <p:sp>
            <p:nvSpPr>
              <p:cNvPr id="16" name="TextBox 15"/>
              <p:cNvSpPr txBox="1"/>
              <p:nvPr/>
            </p:nvSpPr>
            <p:spPr>
              <a:xfrm>
                <a:off x="2667000" y="3160615"/>
                <a:ext cx="2114550" cy="923330"/>
              </a:xfrm>
              <a:prstGeom prst="rect">
                <a:avLst/>
              </a:prstGeom>
              <a:noFill/>
            </p:spPr>
            <p:txBody>
              <a:bodyPr wrap="square" rtlCol="0">
                <a:spAutoFit/>
              </a:bodyPr>
              <a:lstStyle/>
              <a:p>
                <a:pPr algn="ctr"/>
                <a:r>
                  <a:rPr lang="en-US" dirty="0"/>
                  <a:t>(</a:t>
                </a:r>
                <a14:m>
                  <m:oMath xmlns:m="http://schemas.openxmlformats.org/officeDocument/2006/math">
                    <m:r>
                      <a:rPr lang="en-US" i="1">
                        <a:latin typeface="Cambria Math"/>
                      </a:rPr>
                      <m:t>…</m:t>
                    </m:r>
                    <m:sSubSup>
                      <m:sSubSupPr>
                        <m:ctrlPr>
                          <a:rPr lang="en-US" i="1">
                            <a:latin typeface="Cambria Math"/>
                          </a:rPr>
                        </m:ctrlPr>
                      </m:sSubSupPr>
                      <m:e>
                        <m:r>
                          <a:rPr lang="en-US" i="1">
                            <a:latin typeface="Cambria Math"/>
                          </a:rPr>
                          <m:t>𝑗</m:t>
                        </m:r>
                      </m:e>
                      <m:sub>
                        <m:r>
                          <a:rPr lang="en-US" i="1">
                            <a:latin typeface="Cambria Math"/>
                          </a:rPr>
                          <m:t>1</m:t>
                        </m:r>
                      </m:sub>
                      <m:sup>
                        <m:r>
                          <a:rPr lang="en-US" i="1">
                            <a:latin typeface="Cambria Math"/>
                          </a:rPr>
                          <m:t>′</m:t>
                        </m:r>
                      </m:sup>
                    </m:sSubSup>
                    <m:r>
                      <a:rPr lang="en-US" i="1">
                        <a:latin typeface="Cambria Math"/>
                      </a:rPr>
                      <m:t>…</m:t>
                    </m:r>
                    <m:sSub>
                      <m:sSubPr>
                        <m:ctrlPr>
                          <a:rPr lang="en-US" i="1">
                            <a:latin typeface="Cambria Math"/>
                          </a:rPr>
                        </m:ctrlPr>
                      </m:sSubPr>
                      <m:e>
                        <m:r>
                          <a:rPr lang="en-US" i="1">
                            <a:latin typeface="Cambria Math"/>
                          </a:rPr>
                          <m:t>𝑝</m:t>
                        </m:r>
                      </m:e>
                      <m:sub>
                        <m:r>
                          <a:rPr lang="en-US" i="1">
                            <a:latin typeface="Cambria Math"/>
                          </a:rPr>
                          <m:t>1</m:t>
                        </m:r>
                      </m:sub>
                    </m:sSub>
                  </m:oMath>
                </a14:m>
                <a:r>
                  <a:rPr lang="en-US" dirty="0"/>
                  <a:t>)</a:t>
                </a:r>
                <a:endParaRPr lang="en-US" i="1" dirty="0" smtClean="0">
                  <a:latin typeface="Cambria Math"/>
                </a:endParaRPr>
              </a:p>
              <a:p>
                <a:pPr algn="ctr"/>
                <a14:m>
                  <m:oMathPara xmlns:m="http://schemas.openxmlformats.org/officeDocument/2006/math">
                    <m:oMathParaPr>
                      <m:jc m:val="centerGroup"/>
                    </m:oMathParaPr>
                    <m:oMath xmlns:m="http://schemas.openxmlformats.org/officeDocument/2006/math">
                      <m:acc>
                        <m:accPr>
                          <m:chr m:val="⃑"/>
                          <m:ctrlPr>
                            <a:rPr lang="en-US" b="1" i="1" smtClean="0">
                              <a:solidFill>
                                <a:srgbClr val="0000FF"/>
                              </a:solidFill>
                              <a:latin typeface="Cambria Math"/>
                            </a:rPr>
                          </m:ctrlPr>
                        </m:accPr>
                        <m:e>
                          <m:r>
                            <a:rPr lang="en-US" b="1" i="1">
                              <a:solidFill>
                                <a:srgbClr val="0000FF"/>
                              </a:solidFill>
                              <a:latin typeface="Cambria Math"/>
                            </a:rPr>
                            <m:t>𝝈</m:t>
                          </m:r>
                        </m:e>
                      </m:acc>
                      <m:r>
                        <a:rPr lang="en-US" b="1" i="1">
                          <a:solidFill>
                            <a:srgbClr val="0000FF"/>
                          </a:solidFill>
                          <a:latin typeface="Cambria Math"/>
                        </a:rPr>
                        <m:t>=(</m:t>
                      </m:r>
                      <m:acc>
                        <m:accPr>
                          <m:chr m:val="⃑"/>
                          <m:ctrlPr>
                            <a:rPr lang="en-US" b="1" i="1">
                              <a:solidFill>
                                <a:srgbClr val="0000FF"/>
                              </a:solidFill>
                              <a:latin typeface="Cambria Math"/>
                            </a:rPr>
                          </m:ctrlPr>
                        </m:accPr>
                        <m:e>
                          <m:r>
                            <a:rPr lang="en-US" b="1" i="1">
                              <a:solidFill>
                                <a:srgbClr val="0000FF"/>
                              </a:solidFill>
                              <a:latin typeface="Cambria Math"/>
                            </a:rPr>
                            <m:t>𝝈</m:t>
                          </m:r>
                        </m:e>
                      </m:acc>
                      <m:d>
                        <m:dPr>
                          <m:begChr m:val="["/>
                          <m:endChr m:val="]"/>
                          <m:ctrlPr>
                            <a:rPr lang="en-US" b="1" i="1">
                              <a:solidFill>
                                <a:srgbClr val="0000FF"/>
                              </a:solidFill>
                              <a:latin typeface="Cambria Math"/>
                            </a:rPr>
                          </m:ctrlPr>
                        </m:dPr>
                        <m:e>
                          <m:r>
                            <a:rPr lang="en-US" b="1" i="1">
                              <a:solidFill>
                                <a:srgbClr val="0000FF"/>
                              </a:solidFill>
                              <a:latin typeface="Cambria Math"/>
                            </a:rPr>
                            <m:t>𝟏</m:t>
                          </m:r>
                        </m:e>
                      </m:d>
                      <m:r>
                        <a:rPr lang="en-US" b="1" i="1">
                          <a:solidFill>
                            <a:srgbClr val="0000FF"/>
                          </a:solidFill>
                          <a:latin typeface="Cambria Math"/>
                        </a:rPr>
                        <m:t>, …, </m:t>
                      </m:r>
                      <m:acc>
                        <m:accPr>
                          <m:chr m:val="⃑"/>
                          <m:ctrlPr>
                            <a:rPr lang="en-US" b="1" i="1">
                              <a:solidFill>
                                <a:srgbClr val="0000FF"/>
                              </a:solidFill>
                              <a:latin typeface="Cambria Math"/>
                            </a:rPr>
                          </m:ctrlPr>
                        </m:accPr>
                        <m:e>
                          <m:r>
                            <a:rPr lang="en-US" b="1" i="1">
                              <a:solidFill>
                                <a:srgbClr val="0000FF"/>
                              </a:solidFill>
                              <a:latin typeface="Cambria Math"/>
                            </a:rPr>
                            <m:t>𝝈</m:t>
                          </m:r>
                        </m:e>
                      </m:acc>
                      <m:d>
                        <m:dPr>
                          <m:begChr m:val="["/>
                          <m:endChr m:val="]"/>
                          <m:ctrlPr>
                            <a:rPr lang="en-US" b="1" i="1">
                              <a:solidFill>
                                <a:srgbClr val="0000FF"/>
                              </a:solidFill>
                              <a:latin typeface="Cambria Math"/>
                            </a:rPr>
                          </m:ctrlPr>
                        </m:dPr>
                        <m:e>
                          <m:r>
                            <a:rPr lang="en-US" b="1" i="1">
                              <a:solidFill>
                                <a:srgbClr val="0000FF"/>
                              </a:solidFill>
                              <a:latin typeface="Cambria Math"/>
                            </a:rPr>
                            <m:t>𝒏</m:t>
                          </m:r>
                        </m:e>
                      </m:d>
                      <m:r>
                        <a:rPr lang="en-US" b="1" i="1">
                          <a:solidFill>
                            <a:srgbClr val="0000FF"/>
                          </a:solidFill>
                          <a:latin typeface="Cambria Math"/>
                        </a:rPr>
                        <m:t>)</m:t>
                      </m:r>
                    </m:oMath>
                  </m:oMathPara>
                </a14:m>
                <a:endParaRPr lang="en-US" b="1" dirty="0" smtClean="0">
                  <a:solidFill>
                    <a:srgbClr val="0000FF"/>
                  </a:solidFill>
                </a:endParaRPr>
              </a:p>
              <a:p>
                <a:pPr algn="ctr"/>
                <a:r>
                  <a:rPr lang="en-US" dirty="0" smtClean="0"/>
                  <a:t>…</a:t>
                </a:r>
              </a:p>
            </p:txBody>
          </p:sp>
        </mc:Choice>
        <mc:Fallback xmlns="">
          <p:sp>
            <p:nvSpPr>
              <p:cNvPr id="16" name="TextBox 15"/>
              <p:cNvSpPr txBox="1">
                <a:spLocks noRot="1" noChangeAspect="1" noMove="1" noResize="1" noEditPoints="1" noAdjustHandles="1" noChangeArrowheads="1" noChangeShapeType="1" noTextEdit="1"/>
              </p:cNvSpPr>
              <p:nvPr/>
            </p:nvSpPr>
            <p:spPr>
              <a:xfrm>
                <a:off x="2667000" y="3160615"/>
                <a:ext cx="2114550" cy="923330"/>
              </a:xfrm>
              <a:prstGeom prst="rect">
                <a:avLst/>
              </a:prstGeom>
              <a:blipFill rotWithShape="1">
                <a:blip r:embed="rId5"/>
                <a:stretch>
                  <a:fillRect t="-3289" r="-867"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4681621" y="3622280"/>
                <a:ext cx="2250103" cy="646331"/>
              </a:xfrm>
              <a:prstGeom prst="rect">
                <a:avLst/>
              </a:prstGeom>
            </p:spPr>
            <p:txBody>
              <a:bodyPr wrap="none">
                <a:spAutoFit/>
              </a:bodyPr>
              <a:lstStyle/>
              <a:p>
                <a:r>
                  <a:rPr lang="en-US" i="1" dirty="0" smtClean="0">
                    <a:solidFill>
                      <a:srgbClr val="FF0000"/>
                    </a:solidFill>
                  </a:rPr>
                  <a:t>Moving Out</a:t>
                </a:r>
                <a:r>
                  <a:rPr lang="en-US" i="1" dirty="0" smtClean="0"/>
                  <a:t>:</a:t>
                </a:r>
              </a:p>
              <a:p>
                <a:pPr/>
                <a14:m>
                  <m:oMathPara xmlns:m="http://schemas.openxmlformats.org/officeDocument/2006/math">
                    <m:oMathParaPr>
                      <m:jc m:val="centerGroup"/>
                    </m:oMathParaPr>
                    <m:oMath xmlns:m="http://schemas.openxmlformats.org/officeDocument/2006/math">
                      <m:r>
                        <a:rPr lang="en-US" i="1">
                          <a:latin typeface="Cambria Math"/>
                        </a:rPr>
                        <m:t>𝜋</m:t>
                      </m:r>
                      <m:r>
                        <a:rPr lang="en-US" i="1">
                          <a:latin typeface="Cambria Math"/>
                        </a:rPr>
                        <m:t> .</m:t>
                      </m:r>
                      <m:r>
                        <a:rPr lang="en-US" i="1" smtClean="0">
                          <a:latin typeface="Cambria Math"/>
                        </a:rPr>
                        <m:t>𝑝</m:t>
                      </m:r>
                      <m:r>
                        <a:rPr lang="en-US" i="1" smtClean="0">
                          <a:latin typeface="Cambria Math"/>
                        </a:rPr>
                        <m:t>←</m:t>
                      </m:r>
                      <m:acc>
                        <m:accPr>
                          <m:chr m:val="⃑"/>
                          <m:ctrlPr>
                            <a:rPr lang="en-US" i="1">
                              <a:latin typeface="Cambria Math"/>
                            </a:rPr>
                          </m:ctrlPr>
                        </m:accPr>
                        <m:e>
                          <m:r>
                            <a:rPr lang="en-US" i="1">
                              <a:latin typeface="Cambria Math"/>
                            </a:rPr>
                            <m:t>𝜎</m:t>
                          </m:r>
                        </m:e>
                      </m:acc>
                      <m:r>
                        <a:rPr lang="en-US" i="1">
                          <a:latin typeface="Cambria Math"/>
                        </a:rPr>
                        <m:t>[</m:t>
                      </m:r>
                      <m:r>
                        <a:rPr lang="en-US" i="1">
                          <a:latin typeface="Cambria Math"/>
                        </a:rPr>
                        <m:t>𝑒</m:t>
                      </m:r>
                      <m:d>
                        <m:dPr>
                          <m:ctrlPr>
                            <a:rPr lang="en-US" i="1">
                              <a:latin typeface="Cambria Math"/>
                            </a:rPr>
                          </m:ctrlPr>
                        </m:dPr>
                        <m:e>
                          <m:r>
                            <a:rPr lang="en-US" i="1">
                              <a:latin typeface="Cambria Math"/>
                            </a:rPr>
                            <m:t>𝑜</m:t>
                          </m:r>
                          <m:d>
                            <m:dPr>
                              <m:begChr m:val="["/>
                              <m:endChr m:val="]"/>
                              <m:ctrlPr>
                                <a:rPr lang="en-US" i="1">
                                  <a:latin typeface="Cambria Math"/>
                                </a:rPr>
                              </m:ctrlPr>
                            </m:dPr>
                            <m:e>
                              <m:r>
                                <a:rPr lang="en-US" i="1">
                                  <a:latin typeface="Cambria Math"/>
                                </a:rPr>
                                <m:t>𝑗</m:t>
                              </m:r>
                            </m:e>
                          </m:d>
                          <m:r>
                            <a:rPr lang="en-US" i="1">
                              <a:latin typeface="Cambria Math"/>
                            </a:rPr>
                            <m:t>, </m:t>
                          </m:r>
                          <m:r>
                            <a:rPr lang="en-US" b="0" i="1" smtClean="0">
                              <a:latin typeface="Cambria Math"/>
                            </a:rPr>
                            <m:t>𝑁</m:t>
                          </m:r>
                        </m:e>
                      </m:d>
                      <m:r>
                        <a:rPr lang="en-US" i="1">
                          <a:latin typeface="Cambria Math"/>
                        </a:rPr>
                        <m:t>]</m:t>
                      </m:r>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4681621" y="3622280"/>
                <a:ext cx="2250103" cy="646331"/>
              </a:xfrm>
              <a:prstGeom prst="rect">
                <a:avLst/>
              </a:prstGeom>
              <a:blipFill rotWithShape="1">
                <a:blip r:embed="rId6"/>
                <a:stretch>
                  <a:fillRect l="-2439" t="-4717" b="-9434"/>
                </a:stretch>
              </a:blipFill>
            </p:spPr>
            <p:txBody>
              <a:bodyPr/>
              <a:lstStyle/>
              <a:p>
                <a:r>
                  <a:rPr lang="en-US">
                    <a:noFill/>
                  </a:rPr>
                  <a:t> </a:t>
                </a:r>
              </a:p>
            </p:txBody>
          </p:sp>
        </mc:Fallback>
      </mc:AlternateContent>
      <p:cxnSp>
        <p:nvCxnSpPr>
          <p:cNvPr id="19" name="Straight Arrow Connector 18"/>
          <p:cNvCxnSpPr/>
          <p:nvPr/>
        </p:nvCxnSpPr>
        <p:spPr>
          <a:xfrm>
            <a:off x="2581275" y="2879432"/>
            <a:ext cx="838200" cy="0"/>
          </a:xfrm>
          <a:prstGeom prst="straightConnector1">
            <a:avLst/>
          </a:prstGeom>
          <a:ln w="28575">
            <a:solidFill>
              <a:schemeClr val="tx1"/>
            </a:solidFill>
            <a:headEnd type="none" w="med" len="med"/>
            <a:tailEnd type="triangle" w="lg" len="lg"/>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2276475" y="2723341"/>
            <a:ext cx="304800" cy="369332"/>
          </a:xfrm>
          <a:prstGeom prst="rect">
            <a:avLst/>
          </a:prstGeom>
          <a:noFill/>
        </p:spPr>
        <p:txBody>
          <a:bodyPr wrap="square" rtlCol="0">
            <a:spAutoFit/>
          </a:bodyPr>
          <a:lstStyle/>
          <a:p>
            <a:r>
              <a:rPr lang="en-US" i="1" dirty="0" smtClean="0"/>
              <a:t>0</a:t>
            </a:r>
            <a:endParaRPr lang="en-US" i="1" dirty="0"/>
          </a:p>
        </p:txBody>
      </p:sp>
      <p:sp>
        <p:nvSpPr>
          <p:cNvPr id="21" name="TextBox 20"/>
          <p:cNvSpPr txBox="1"/>
          <p:nvPr/>
        </p:nvSpPr>
        <p:spPr>
          <a:xfrm>
            <a:off x="2847975" y="2586300"/>
            <a:ext cx="304800" cy="369332"/>
          </a:xfrm>
          <a:prstGeom prst="rect">
            <a:avLst/>
          </a:prstGeom>
          <a:noFill/>
        </p:spPr>
        <p:txBody>
          <a:bodyPr wrap="square" rtlCol="0">
            <a:spAutoFit/>
          </a:bodyPr>
          <a:lstStyle/>
          <a:p>
            <a:r>
              <a:rPr lang="en-US" dirty="0"/>
              <a:t>M</a:t>
            </a:r>
          </a:p>
        </p:txBody>
      </p:sp>
      <p:sp>
        <p:nvSpPr>
          <p:cNvPr id="23" name="Oval 22"/>
          <p:cNvSpPr/>
          <p:nvPr/>
        </p:nvSpPr>
        <p:spPr>
          <a:xfrm>
            <a:off x="2276475" y="2755607"/>
            <a:ext cx="304800" cy="304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Rectangle 23"/>
              <p:cNvSpPr/>
              <p:nvPr/>
            </p:nvSpPr>
            <p:spPr>
              <a:xfrm>
                <a:off x="228600" y="3402155"/>
                <a:ext cx="2438400" cy="958789"/>
              </a:xfrm>
              <a:prstGeom prst="rect">
                <a:avLst/>
              </a:prstGeom>
            </p:spPr>
            <p:txBody>
              <a:bodyPr wrap="square">
                <a:spAutoFit/>
              </a:bodyPr>
              <a:lstStyle/>
              <a:p>
                <a:r>
                  <a:rPr lang="en-US" i="1" dirty="0" smtClean="0">
                    <a:solidFill>
                      <a:srgbClr val="FF0000"/>
                    </a:solidFill>
                  </a:rPr>
                  <a:t>Moving into </a:t>
                </a:r>
                <a:r>
                  <a:rPr lang="en-US" i="1" dirty="0" smtClean="0"/>
                  <a:t>state n:</a:t>
                </a:r>
              </a:p>
              <a:p>
                <a:pPr/>
                <a14:m>
                  <m:oMathPara xmlns:m="http://schemas.openxmlformats.org/officeDocument/2006/math">
                    <m:oMathParaPr>
                      <m:jc m:val="left"/>
                    </m:oMathParaPr>
                    <m:oMath xmlns:m="http://schemas.openxmlformats.org/officeDocument/2006/math">
                      <m:acc>
                        <m:accPr>
                          <m:chr m:val="⃑"/>
                          <m:ctrlPr>
                            <a:rPr lang="en-US" i="1">
                              <a:latin typeface="Cambria Math"/>
                            </a:rPr>
                          </m:ctrlPr>
                        </m:accPr>
                        <m:e>
                          <m:r>
                            <a:rPr lang="en-US" i="1">
                              <a:latin typeface="Cambria Math"/>
                            </a:rPr>
                            <m:t>𝜎</m:t>
                          </m:r>
                        </m:e>
                      </m:acc>
                      <m:r>
                        <a:rPr lang="en-US" i="1">
                          <a:latin typeface="Cambria Math"/>
                        </a:rPr>
                        <m:t>←</m:t>
                      </m:r>
                      <m:acc>
                        <m:accPr>
                          <m:chr m:val="⃑"/>
                          <m:ctrlPr>
                            <a:rPr lang="en-US" i="1">
                              <a:latin typeface="Cambria Math"/>
                            </a:rPr>
                          </m:ctrlPr>
                        </m:accPr>
                        <m:e>
                          <m:r>
                            <a:rPr lang="en-US" i="1">
                              <a:latin typeface="Cambria Math"/>
                            </a:rPr>
                            <m:t>0</m:t>
                          </m:r>
                        </m:e>
                      </m:acc>
                    </m:oMath>
                  </m:oMathPara>
                </a14:m>
                <a:endParaRPr lang="en-US" dirty="0" smtClean="0"/>
              </a:p>
              <a:p>
                <a:pPr/>
                <a14:m>
                  <m:oMathPara xmlns:m="http://schemas.openxmlformats.org/officeDocument/2006/math">
                    <m:oMathParaPr>
                      <m:jc m:val="left"/>
                    </m:oMathParaPr>
                    <m:oMath xmlns:m="http://schemas.openxmlformats.org/officeDocument/2006/math">
                      <m:acc>
                        <m:accPr>
                          <m:chr m:val="⃑"/>
                          <m:ctrlPr>
                            <a:rPr lang="en-US" i="1">
                              <a:latin typeface="Cambria Math"/>
                            </a:rPr>
                          </m:ctrlPr>
                        </m:accPr>
                        <m:e>
                          <m:r>
                            <a:rPr lang="en-US" i="1">
                              <a:latin typeface="Cambria Math"/>
                            </a:rPr>
                            <m:t>𝜎</m:t>
                          </m:r>
                        </m:e>
                      </m:acc>
                      <m:d>
                        <m:dPr>
                          <m:begChr m:val="["/>
                          <m:endChr m:val="]"/>
                          <m:ctrlPr>
                            <a:rPr lang="en-US" i="1">
                              <a:latin typeface="Cambria Math"/>
                            </a:rPr>
                          </m:ctrlPr>
                        </m:dPr>
                        <m:e>
                          <m:r>
                            <a:rPr lang="en-US" i="1">
                              <a:latin typeface="Cambria Math"/>
                            </a:rPr>
                            <m:t>𝑒</m:t>
                          </m:r>
                          <m:d>
                            <m:dPr>
                              <m:ctrlPr>
                                <a:rPr lang="en-US" i="1">
                                  <a:latin typeface="Cambria Math"/>
                                </a:rPr>
                              </m:ctrlPr>
                            </m:dPr>
                            <m:e>
                              <m:r>
                                <a:rPr lang="en-US" i="1">
                                  <a:latin typeface="Cambria Math"/>
                                </a:rPr>
                                <m:t>𝑜</m:t>
                              </m:r>
                              <m:d>
                                <m:dPr>
                                  <m:begChr m:val="["/>
                                  <m:endChr m:val="]"/>
                                  <m:ctrlPr>
                                    <a:rPr lang="en-US" i="1">
                                      <a:latin typeface="Cambria Math"/>
                                    </a:rPr>
                                  </m:ctrlPr>
                                </m:dPr>
                                <m:e>
                                  <m:r>
                                    <a:rPr lang="en-US" i="1">
                                      <a:latin typeface="Cambria Math"/>
                                    </a:rPr>
                                    <m:t>𝑗</m:t>
                                  </m:r>
                                </m:e>
                              </m:d>
                              <m:r>
                                <a:rPr lang="en-US" i="1">
                                  <a:latin typeface="Cambria Math"/>
                                </a:rPr>
                                <m:t>, </m:t>
                              </m:r>
                              <m:r>
                                <a:rPr lang="en-US" b="0" i="1" smtClean="0">
                                  <a:latin typeface="Cambria Math"/>
                                </a:rPr>
                                <m:t>𝑀</m:t>
                              </m:r>
                            </m:e>
                          </m:d>
                        </m:e>
                      </m:d>
                      <m:r>
                        <a:rPr lang="en-US" i="1">
                          <a:latin typeface="Cambria Math"/>
                        </a:rPr>
                        <m:t>←</m:t>
                      </m:r>
                      <m:r>
                        <a:rPr lang="en-US" i="1">
                          <a:latin typeface="Cambria Math"/>
                        </a:rPr>
                        <m:t>𝜋</m:t>
                      </m:r>
                      <m:r>
                        <a:rPr lang="en-US" i="1">
                          <a:latin typeface="Cambria Math"/>
                        </a:rPr>
                        <m:t>.</m:t>
                      </m:r>
                      <m:r>
                        <a:rPr lang="en-US" i="1">
                          <a:latin typeface="Cambria Math"/>
                        </a:rPr>
                        <m:t>𝑝</m:t>
                      </m:r>
                    </m:oMath>
                  </m:oMathPara>
                </a14:m>
                <a:endParaRPr lang="en-US" dirty="0"/>
              </a:p>
            </p:txBody>
          </p:sp>
        </mc:Choice>
        <mc:Fallback xmlns="">
          <p:sp>
            <p:nvSpPr>
              <p:cNvPr id="24" name="Rectangle 23"/>
              <p:cNvSpPr>
                <a:spLocks noRot="1" noChangeAspect="1" noMove="1" noResize="1" noEditPoints="1" noAdjustHandles="1" noChangeArrowheads="1" noChangeShapeType="1" noTextEdit="1"/>
              </p:cNvSpPr>
              <p:nvPr/>
            </p:nvSpPr>
            <p:spPr>
              <a:xfrm>
                <a:off x="228600" y="3402155"/>
                <a:ext cx="2438400" cy="958789"/>
              </a:xfrm>
              <a:prstGeom prst="rect">
                <a:avLst/>
              </a:prstGeom>
              <a:blipFill rotWithShape="1">
                <a:blip r:embed="rId7"/>
                <a:stretch>
                  <a:fillRect l="-2250" t="-3185" b="-5096"/>
                </a:stretch>
              </a:blipFill>
            </p:spPr>
            <p:txBody>
              <a:bodyPr/>
              <a:lstStyle/>
              <a:p>
                <a:r>
                  <a:rPr lang="en-US">
                    <a:noFill/>
                  </a:rPr>
                  <a:t> </a:t>
                </a:r>
              </a:p>
            </p:txBody>
          </p:sp>
        </mc:Fallback>
      </mc:AlternateContent>
      <p:sp>
        <p:nvSpPr>
          <p:cNvPr id="25" name="TextBox 24"/>
          <p:cNvSpPr txBox="1"/>
          <p:nvPr/>
        </p:nvSpPr>
        <p:spPr>
          <a:xfrm>
            <a:off x="5562601" y="2632466"/>
            <a:ext cx="3733800" cy="646331"/>
          </a:xfrm>
          <a:prstGeom prst="rect">
            <a:avLst/>
          </a:prstGeom>
          <a:noFill/>
        </p:spPr>
        <p:txBody>
          <a:bodyPr wrap="square" rtlCol="0">
            <a:spAutoFit/>
          </a:bodyPr>
          <a:lstStyle/>
          <a:p>
            <a:r>
              <a:rPr lang="en-US" dirty="0" smtClean="0">
                <a:solidFill>
                  <a:srgbClr val="FF0000"/>
                </a:solidFill>
              </a:rPr>
              <a:t>Front</a:t>
            </a:r>
            <a:r>
              <a:rPr lang="en-US" dirty="0" smtClean="0"/>
              <a:t> and </a:t>
            </a:r>
            <a:r>
              <a:rPr lang="en-US" dirty="0" smtClean="0">
                <a:solidFill>
                  <a:srgbClr val="FF0000"/>
                </a:solidFill>
              </a:rPr>
              <a:t>rear</a:t>
            </a:r>
            <a:r>
              <a:rPr lang="en-US" dirty="0" smtClean="0"/>
              <a:t> </a:t>
            </a:r>
            <a:r>
              <a:rPr lang="en-US" dirty="0" smtClean="0">
                <a:solidFill>
                  <a:srgbClr val="FF0000"/>
                </a:solidFill>
              </a:rPr>
              <a:t>negation</a:t>
            </a:r>
            <a:r>
              <a:rPr lang="en-US" dirty="0" smtClean="0"/>
              <a:t> can be handled with some modifications.</a:t>
            </a:r>
            <a:endParaRPr lang="en-US" dirty="0"/>
          </a:p>
        </p:txBody>
      </p:sp>
    </p:spTree>
    <p:extLst>
      <p:ext uri="{BB962C8B-B14F-4D97-AF65-F5344CB8AC3E}">
        <p14:creationId xmlns:p14="http://schemas.microsoft.com/office/powerpoint/2010/main" val="364291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P spid="24" grpId="0"/>
      <p:bldP spid="2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Interleaving Events</a:t>
            </a:r>
            <a:endParaRPr lang="en-US" dirty="0"/>
          </a:p>
        </p:txBody>
      </p:sp>
      <p:sp>
        <p:nvSpPr>
          <p:cNvPr id="3" name="Slide Number Placeholder 2"/>
          <p:cNvSpPr>
            <a:spLocks noGrp="1"/>
          </p:cNvSpPr>
          <p:nvPr>
            <p:ph type="sldNum" sz="quarter" idx="12"/>
          </p:nvPr>
        </p:nvSpPr>
        <p:spPr/>
        <p:txBody>
          <a:bodyPr/>
          <a:lstStyle/>
          <a:p>
            <a:fld id="{06D55AE4-D746-47AC-A306-4D0DD80C516F}" type="slidenum">
              <a:rPr lang="en-US" altLang="en-US" smtClean="0"/>
              <a:pPr/>
              <a:t>44</a:t>
            </a:fld>
            <a:endParaRPr lang="en-US" altLang="en-US"/>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180" y="1600200"/>
            <a:ext cx="8153400" cy="4879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96691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Automaton Sketch</a:t>
            </a:r>
            <a:endParaRPr lang="en-US" dirty="0"/>
          </a:p>
        </p:txBody>
      </p:sp>
      <p:sp>
        <p:nvSpPr>
          <p:cNvPr id="3" name="Slide Number Placeholder 2"/>
          <p:cNvSpPr>
            <a:spLocks noGrp="1"/>
          </p:cNvSpPr>
          <p:nvPr>
            <p:ph type="sldNum" sz="quarter" idx="12"/>
          </p:nvPr>
        </p:nvSpPr>
        <p:spPr/>
        <p:txBody>
          <a:bodyPr/>
          <a:lstStyle/>
          <a:p>
            <a:fld id="{06D55AE4-D746-47AC-A306-4D0DD80C516F}" type="slidenum">
              <a:rPr lang="en-US" altLang="en-US" smtClean="0"/>
              <a:pPr/>
              <a:t>45</a:t>
            </a:fld>
            <a:endParaRPr lang="en-US" altLang="en-US"/>
          </a:p>
        </p:txBody>
      </p:sp>
      <p:sp>
        <p:nvSpPr>
          <p:cNvPr id="4" name="TextBox 3"/>
          <p:cNvSpPr txBox="1"/>
          <p:nvPr/>
        </p:nvSpPr>
        <p:spPr>
          <a:xfrm>
            <a:off x="228600" y="1676400"/>
            <a:ext cx="8610600" cy="353943"/>
          </a:xfrm>
          <a:prstGeom prst="rect">
            <a:avLst/>
          </a:prstGeom>
          <a:noFill/>
        </p:spPr>
        <p:txBody>
          <a:bodyPr wrap="square" rtlCol="0">
            <a:spAutoFit/>
          </a:bodyPr>
          <a:lstStyle/>
          <a:p>
            <a:r>
              <a:rPr lang="en-US" sz="1700" dirty="0"/>
              <a:t>First run a </a:t>
            </a:r>
            <a:r>
              <a:rPr lang="en-US" sz="1700" dirty="0">
                <a:solidFill>
                  <a:srgbClr val="0000FF"/>
                </a:solidFill>
              </a:rPr>
              <a:t>smaller</a:t>
            </a:r>
            <a:r>
              <a:rPr lang="en-US" sz="1700" dirty="0"/>
              <a:t> and more efficient version of </a:t>
            </a:r>
            <a:r>
              <a:rPr lang="en-US" sz="1700" dirty="0" smtClean="0"/>
              <a:t>the automaton</a:t>
            </a:r>
            <a:r>
              <a:rPr lang="en-US" sz="1700" dirty="0"/>
              <a:t>, which we call a </a:t>
            </a:r>
            <a:r>
              <a:rPr lang="en-US" sz="1700" b="1" dirty="0">
                <a:solidFill>
                  <a:srgbClr val="FF0000"/>
                </a:solidFill>
              </a:rPr>
              <a:t>sketch</a:t>
            </a:r>
            <a:r>
              <a:rPr lang="en-US" sz="1700" dirty="0"/>
              <a:t>.</a:t>
            </a:r>
          </a:p>
        </p:txBody>
      </p:sp>
      <p:sp>
        <p:nvSpPr>
          <p:cNvPr id="5" name="TextBox 4"/>
          <p:cNvSpPr txBox="1"/>
          <p:nvPr/>
        </p:nvSpPr>
        <p:spPr>
          <a:xfrm>
            <a:off x="228600" y="2084457"/>
            <a:ext cx="8610600" cy="353943"/>
          </a:xfrm>
          <a:prstGeom prst="rect">
            <a:avLst/>
          </a:prstGeom>
          <a:noFill/>
        </p:spPr>
        <p:txBody>
          <a:bodyPr wrap="square" rtlCol="0">
            <a:spAutoFit/>
          </a:bodyPr>
          <a:lstStyle/>
          <a:p>
            <a:r>
              <a:rPr lang="en-US" sz="1700" dirty="0"/>
              <a:t>Run the </a:t>
            </a:r>
            <a:r>
              <a:rPr lang="en-US" sz="1700" dirty="0">
                <a:solidFill>
                  <a:srgbClr val="0000FF"/>
                </a:solidFill>
              </a:rPr>
              <a:t>full version </a:t>
            </a:r>
            <a:r>
              <a:rPr lang="en-US" sz="1700" dirty="0"/>
              <a:t>automaton to verify it only </a:t>
            </a:r>
            <a:r>
              <a:rPr lang="en-US" sz="1700" dirty="0" smtClean="0"/>
              <a:t>when there </a:t>
            </a:r>
            <a:r>
              <a:rPr lang="en-US" sz="1700" dirty="0"/>
              <a:t>is a </a:t>
            </a:r>
            <a:r>
              <a:rPr lang="en-US" sz="1700" dirty="0">
                <a:solidFill>
                  <a:srgbClr val="0000FF"/>
                </a:solidFill>
              </a:rPr>
              <a:t>match </a:t>
            </a:r>
            <a:r>
              <a:rPr lang="en-US" sz="1700" dirty="0" smtClean="0">
                <a:solidFill>
                  <a:srgbClr val="0000FF"/>
                </a:solidFill>
              </a:rPr>
              <a:t>for </a:t>
            </a:r>
            <a:r>
              <a:rPr lang="en-US" sz="1700" dirty="0">
                <a:solidFill>
                  <a:srgbClr val="0000FF"/>
                </a:solidFill>
              </a:rPr>
              <a:t>the sketch</a:t>
            </a:r>
            <a:r>
              <a:rPr lang="en-US" sz="1700" dirty="0"/>
              <a:t>.</a:t>
            </a:r>
          </a:p>
        </p:txBody>
      </p:sp>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8937" y="2924330"/>
            <a:ext cx="7485063" cy="356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2" y="2438400"/>
            <a:ext cx="2159758"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417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3796"/>
                                        </p:tgtEl>
                                        <p:attrNameLst>
                                          <p:attrName>style.visibility</p:attrName>
                                        </p:attrNameLst>
                                      </p:cBhvr>
                                      <p:to>
                                        <p:strVal val="visible"/>
                                      </p:to>
                                    </p:set>
                                    <p:animEffect transition="in" filter="fade">
                                      <p:cBhvr>
                                        <p:cTn id="11" dur="500"/>
                                        <p:tgtEl>
                                          <p:spTgt spid="3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Theoretical Foundation</a:t>
            </a:r>
            <a:endParaRPr lang="en-US" dirty="0"/>
          </a:p>
        </p:txBody>
      </p:sp>
      <p:sp>
        <p:nvSpPr>
          <p:cNvPr id="3" name="Slide Number Placeholder 2"/>
          <p:cNvSpPr>
            <a:spLocks noGrp="1"/>
          </p:cNvSpPr>
          <p:nvPr>
            <p:ph type="sldNum" sz="quarter" idx="12"/>
          </p:nvPr>
        </p:nvSpPr>
        <p:spPr/>
        <p:txBody>
          <a:bodyPr/>
          <a:lstStyle/>
          <a:p>
            <a:fld id="{06D55AE4-D746-47AC-A306-4D0DD80C516F}" type="slidenum">
              <a:rPr lang="en-US" altLang="en-US" smtClean="0"/>
              <a:pPr/>
              <a:t>46</a:t>
            </a:fld>
            <a:endParaRPr lang="en-US" altLang="en-US"/>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6837363"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572000"/>
            <a:ext cx="5457825"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849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819"/>
                                        </p:tgtEl>
                                        <p:attrNameLst>
                                          <p:attrName>style.visibility</p:attrName>
                                        </p:attrNameLst>
                                      </p:cBhvr>
                                      <p:to>
                                        <p:strVal val="visible"/>
                                      </p:to>
                                    </p:set>
                                    <p:animEffect transition="in" filter="fade">
                                      <p:cBhvr>
                                        <p:cTn id="7" dur="500"/>
                                        <p:tgtEl>
                                          <p:spTgt spid="34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362201"/>
            <a:ext cx="8229600" cy="4419599"/>
          </a:xfrm>
        </p:spPr>
        <p:txBody>
          <a:bodyPr/>
          <a:lstStyle/>
          <a:p>
            <a:r>
              <a:rPr lang="en-US" dirty="0"/>
              <a:t>Try to encode graph structure information into a </a:t>
            </a:r>
            <a:r>
              <a:rPr lang="en-US" dirty="0">
                <a:solidFill>
                  <a:srgbClr val="FF0000"/>
                </a:solidFill>
              </a:rPr>
              <a:t>concise signature</a:t>
            </a:r>
            <a:r>
              <a:rPr lang="en-US" dirty="0" smtClean="0"/>
              <a:t>.</a:t>
            </a:r>
          </a:p>
          <a:p>
            <a:r>
              <a:rPr lang="en-US" dirty="0"/>
              <a:t>Information of nodes, edges, or node degrees</a:t>
            </a:r>
            <a:r>
              <a:rPr lang="en-US" dirty="0" smtClean="0"/>
              <a:t>.</a:t>
            </a:r>
          </a:p>
          <a:p>
            <a:r>
              <a:rPr lang="en-US" dirty="0">
                <a:solidFill>
                  <a:srgbClr val="FF0000"/>
                </a:solidFill>
              </a:rPr>
              <a:t>Edge factors</a:t>
            </a:r>
            <a:r>
              <a:rPr lang="en-US" dirty="0"/>
              <a:t>: encodes label match of the edge and two endpoints</a:t>
            </a:r>
            <a:r>
              <a:rPr lang="en-US" dirty="0" smtClean="0"/>
              <a:t>.</a:t>
            </a:r>
          </a:p>
          <a:p>
            <a:r>
              <a:rPr lang="en-US" dirty="0">
                <a:solidFill>
                  <a:srgbClr val="FF0000"/>
                </a:solidFill>
              </a:rPr>
              <a:t>Degree factors</a:t>
            </a:r>
            <a:r>
              <a:rPr lang="en-US" dirty="0"/>
              <a:t>: designed for degree preservation</a:t>
            </a:r>
            <a:r>
              <a:rPr lang="en-US" dirty="0" smtClean="0"/>
              <a:t>.</a:t>
            </a:r>
          </a:p>
          <a:p>
            <a:r>
              <a:rPr lang="en-US" dirty="0" smtClean="0"/>
              <a:t>If the signature is too large, break it into several small pieces.</a:t>
            </a:r>
          </a:p>
        </p:txBody>
      </p:sp>
      <p:sp>
        <p:nvSpPr>
          <p:cNvPr id="4" name="Text Placeholder 3"/>
          <p:cNvSpPr>
            <a:spLocks noGrp="1"/>
          </p:cNvSpPr>
          <p:nvPr>
            <p:ph type="body" sz="quarter" idx="10"/>
          </p:nvPr>
        </p:nvSpPr>
        <p:spPr>
          <a:xfrm>
            <a:off x="76200" y="1600200"/>
            <a:ext cx="8229600" cy="533400"/>
          </a:xfrm>
        </p:spPr>
        <p:txBody>
          <a:bodyPr/>
          <a:lstStyle/>
          <a:p>
            <a:r>
              <a:rPr lang="en-US" dirty="0"/>
              <a:t>Number Theoretic Signature </a:t>
            </a:r>
            <a:r>
              <a:rPr lang="en-US" dirty="0" smtClean="0"/>
              <a:t>Method</a:t>
            </a:r>
            <a:endParaRPr lang="en-US" dirty="0"/>
          </a:p>
        </p:txBody>
      </p:sp>
      <p:sp>
        <p:nvSpPr>
          <p:cNvPr id="12" name="TextBox 11"/>
          <p:cNvSpPr txBox="1"/>
          <p:nvPr/>
        </p:nvSpPr>
        <p:spPr>
          <a:xfrm>
            <a:off x="533400" y="228600"/>
            <a:ext cx="6172200" cy="1015663"/>
          </a:xfrm>
          <a:prstGeom prst="rect">
            <a:avLst/>
          </a:prstGeom>
          <a:noFill/>
        </p:spPr>
        <p:txBody>
          <a:bodyPr wrap="square" rtlCol="0">
            <a:spAutoFit/>
          </a:bodyPr>
          <a:lstStyle/>
          <a:p>
            <a:r>
              <a:rPr lang="en-US" sz="3000" b="1" dirty="0" smtClean="0">
                <a:solidFill>
                  <a:srgbClr val="330066"/>
                </a:solidFill>
              </a:rPr>
              <a:t>Subgraph structure + </a:t>
            </a:r>
            <a:r>
              <a:rPr lang="en-US" sz="3000" b="1" dirty="0">
                <a:solidFill>
                  <a:srgbClr val="330066"/>
                </a:solidFill>
              </a:rPr>
              <a:t>t</a:t>
            </a:r>
            <a:r>
              <a:rPr lang="en-US" sz="3000" b="1" dirty="0" smtClean="0">
                <a:solidFill>
                  <a:srgbClr val="330066"/>
                </a:solidFill>
              </a:rPr>
              <a:t>iming patterns</a:t>
            </a:r>
            <a:endParaRPr lang="en-US" sz="3000" b="1" dirty="0">
              <a:solidFill>
                <a:srgbClr val="330066"/>
              </a:solidFill>
            </a:endParaRPr>
          </a:p>
        </p:txBody>
      </p:sp>
    </p:spTree>
    <p:extLst>
      <p:ext uri="{BB962C8B-B14F-4D97-AF65-F5344CB8AC3E}">
        <p14:creationId xmlns:p14="http://schemas.microsoft.com/office/powerpoint/2010/main" val="1829247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1"/>
              <p:cNvSpPr>
                <a:spLocks noGrp="1"/>
              </p:cNvSpPr>
              <p:nvPr>
                <p:ph idx="1"/>
              </p:nvPr>
            </p:nvSpPr>
            <p:spPr>
              <a:xfrm>
                <a:off x="838200" y="3276600"/>
                <a:ext cx="3429000" cy="3276600"/>
              </a:xfrm>
            </p:spPr>
            <p:txBody>
              <a:bodyPr/>
              <a:lstStyle/>
              <a:p>
                <a:r>
                  <a:rPr lang="en-US" sz="1600" dirty="0" smtClean="0"/>
                  <a:t>Offline: Compute query graph signature</a:t>
                </a:r>
              </a:p>
              <a:p>
                <a:r>
                  <a:rPr lang="en-US" sz="1600" dirty="0" smtClean="0"/>
                  <a:t>Go through each edge: (9-3+16)*(6-9+16)*(9-14+7)=130</a:t>
                </a:r>
              </a:p>
              <a:p>
                <a:r>
                  <a:rPr lang="en-US" sz="1600" dirty="0" smtClean="0"/>
                  <a:t>Compute degree factor: </a:t>
                </a:r>
              </a:p>
              <a:p>
                <a:pPr lvl="1"/>
                <a:r>
                  <a:rPr lang="en-US" sz="1300" dirty="0"/>
                  <a:t>0</a:t>
                </a:r>
                <a:r>
                  <a:rPr lang="en-US" sz="1300" dirty="0">
                    <a:sym typeface="Wingdings" panose="05000000000000000000" pitchFamily="2" charset="2"/>
                  </a:rPr>
                  <a:t>: (9+1)(9-1)(9-2)=560</a:t>
                </a:r>
              </a:p>
              <a:p>
                <a:pPr lvl="1"/>
                <a:r>
                  <a:rPr lang="en-US" sz="1300" dirty="0">
                    <a:sym typeface="Wingdings" panose="05000000000000000000" pitchFamily="2" charset="2"/>
                  </a:rPr>
                  <a:t>1: (3+1)=4</a:t>
                </a:r>
              </a:p>
              <a:p>
                <a:pPr lvl="1"/>
                <a:r>
                  <a:rPr lang="en-US" sz="1300" dirty="0">
                    <a:sym typeface="Wingdings" panose="05000000000000000000" pitchFamily="2" charset="2"/>
                  </a:rPr>
                  <a:t>3: (6-1)=5</a:t>
                </a:r>
              </a:p>
              <a:p>
                <a:pPr lvl="1"/>
                <a:r>
                  <a:rPr lang="en-US" sz="1300" dirty="0">
                    <a:sym typeface="Wingdings" panose="05000000000000000000" pitchFamily="2" charset="2"/>
                  </a:rPr>
                  <a:t>2: (14+1)=15</a:t>
                </a:r>
                <a:r>
                  <a:rPr lang="en-US" sz="1300" dirty="0"/>
                  <a:t> </a:t>
                </a:r>
                <a:endParaRPr lang="en-US" sz="1600" dirty="0" smtClean="0"/>
              </a:p>
              <a:p>
                <a14:m>
                  <m:oMath xmlns:m="http://schemas.openxmlformats.org/officeDocument/2006/math">
                    <m:r>
                      <a:rPr lang="en-US" sz="1600" i="1" smtClean="0">
                        <a:latin typeface="Cambria Math"/>
                        <a:ea typeface="Cambria Math"/>
                      </a:rPr>
                      <m:t>𝜎</m:t>
                    </m:r>
                    <m:r>
                      <a:rPr lang="en-US" sz="1600" b="0" i="1" smtClean="0">
                        <a:latin typeface="Cambria Math"/>
                        <a:ea typeface="Cambria Math"/>
                      </a:rPr>
                      <m:t>:130∗560∗4∗5∗15=21,840,000</m:t>
                    </m:r>
                  </m:oMath>
                </a14:m>
                <a:endParaRPr lang="en-US" sz="1600" dirty="0" smtClean="0"/>
              </a:p>
            </p:txBody>
          </p:sp>
        </mc:Choice>
        <mc:Fallback xmlns="">
          <p:sp>
            <p:nvSpPr>
              <p:cNvPr id="7" name="Content Placeholder 1"/>
              <p:cNvSpPr>
                <a:spLocks noGrp="1" noRot="1" noChangeAspect="1" noMove="1" noResize="1" noEditPoints="1" noAdjustHandles="1" noChangeArrowheads="1" noChangeShapeType="1" noTextEdit="1"/>
              </p:cNvSpPr>
              <p:nvPr>
                <p:ph idx="1"/>
              </p:nvPr>
            </p:nvSpPr>
            <p:spPr>
              <a:xfrm>
                <a:off x="838200" y="3276600"/>
                <a:ext cx="3429000" cy="3276600"/>
              </a:xfrm>
              <a:blipFill rotWithShape="1">
                <a:blip r:embed="rId3" cstate="print"/>
                <a:stretch>
                  <a:fillRect t="-559"/>
                </a:stretch>
              </a:blipFill>
            </p:spPr>
            <p:txBody>
              <a:bodyPr/>
              <a:lstStyle/>
              <a:p>
                <a:r>
                  <a:rPr lang="en-US">
                    <a:noFill/>
                  </a:rPr>
                  <a:t> </a:t>
                </a:r>
              </a:p>
            </p:txBody>
          </p:sp>
        </mc:Fallback>
      </mc:AlternateContent>
      <p:sp>
        <p:nvSpPr>
          <p:cNvPr id="4" name="Text Placeholder 3"/>
          <p:cNvSpPr>
            <a:spLocks noGrp="1"/>
          </p:cNvSpPr>
          <p:nvPr>
            <p:ph type="body" sz="quarter" idx="10"/>
          </p:nvPr>
        </p:nvSpPr>
        <p:spPr>
          <a:xfrm>
            <a:off x="304800" y="685800"/>
            <a:ext cx="8229600" cy="533400"/>
          </a:xfrm>
        </p:spPr>
        <p:txBody>
          <a:bodyPr/>
          <a:lstStyle/>
          <a:p>
            <a:r>
              <a:rPr lang="en-US" dirty="0"/>
              <a:t>Number Theoretic Signature Method</a:t>
            </a:r>
          </a:p>
        </p:txBody>
      </p:sp>
      <p:sp>
        <p:nvSpPr>
          <p:cNvPr id="8" name="TextBox 7"/>
          <p:cNvSpPr txBox="1"/>
          <p:nvPr/>
        </p:nvSpPr>
        <p:spPr>
          <a:xfrm>
            <a:off x="2514600" y="1371600"/>
            <a:ext cx="3505200" cy="523220"/>
          </a:xfrm>
          <a:prstGeom prst="rect">
            <a:avLst/>
          </a:prstGeom>
          <a:noFill/>
        </p:spPr>
        <p:txBody>
          <a:bodyPr wrap="square" rtlCol="0">
            <a:spAutoFit/>
          </a:bodyPr>
          <a:lstStyle/>
          <a:p>
            <a:r>
              <a:rPr lang="en-US" sz="1400" dirty="0" smtClean="0"/>
              <a:t>For each vertex and edge label value, assign a random value in [0,p), suppose p=17</a:t>
            </a:r>
            <a:endParaRPr lang="en-US" sz="1400" dirty="0"/>
          </a:p>
        </p:txBody>
      </p:sp>
      <mc:AlternateContent xmlns:mc="http://schemas.openxmlformats.org/markup-compatibility/2006" xmlns:a14="http://schemas.microsoft.com/office/drawing/2010/main">
        <mc:Choice Requires="a14">
          <p:sp>
            <p:nvSpPr>
              <p:cNvPr id="12" name="Content Placeholder 1"/>
              <p:cNvSpPr txBox="1">
                <a:spLocks/>
              </p:cNvSpPr>
              <p:nvPr/>
            </p:nvSpPr>
            <p:spPr>
              <a:xfrm>
                <a:off x="4800600" y="3276600"/>
                <a:ext cx="3429000" cy="3276600"/>
              </a:xfrm>
              <a:prstGeom prst="rect">
                <a:avLst/>
              </a:prstGeom>
            </p:spPr>
            <p:txBody>
              <a:bodyPr/>
              <a:lstStyle>
                <a:lvl1pPr marL="342860" indent="-342860" algn="l" defTabSz="914293" rtl="0" eaLnBrk="1" latinLnBrk="0" hangingPunct="1">
                  <a:spcBef>
                    <a:spcPct val="20000"/>
                  </a:spcBef>
                  <a:buFontTx/>
                  <a:buBlip>
                    <a:blip r:embed="rId4"/>
                  </a:buBlip>
                  <a:defRPr sz="2500" kern="1200">
                    <a:solidFill>
                      <a:schemeClr val="tx1">
                        <a:lumMod val="50000"/>
                        <a:lumOff val="50000"/>
                      </a:schemeClr>
                    </a:solidFill>
                    <a:latin typeface="Verdana" pitchFamily="34" charset="0"/>
                    <a:ea typeface="Verdana" pitchFamily="34" charset="0"/>
                    <a:cs typeface="Verdana" pitchFamily="34" charset="0"/>
                  </a:defRPr>
                </a:lvl1pPr>
                <a:lvl2pPr marL="742863" indent="-285717" algn="l" defTabSz="914293" rtl="0" eaLnBrk="1" latinLnBrk="0" hangingPunct="1">
                  <a:spcBef>
                    <a:spcPct val="20000"/>
                  </a:spcBef>
                  <a:buClr>
                    <a:srgbClr val="24B0E3"/>
                  </a:buClr>
                  <a:buFont typeface="Arial" pitchFamily="34" charset="0"/>
                  <a:buChar char="•"/>
                  <a:defRPr sz="2200" kern="1200">
                    <a:solidFill>
                      <a:schemeClr val="tx1">
                        <a:lumMod val="50000"/>
                        <a:lumOff val="50000"/>
                      </a:schemeClr>
                    </a:solidFill>
                    <a:latin typeface="Verdana" pitchFamily="34" charset="0"/>
                    <a:ea typeface="Verdana" pitchFamily="34" charset="0"/>
                    <a:cs typeface="Verdana" pitchFamily="34" charset="0"/>
                  </a:defRPr>
                </a:lvl2pPr>
                <a:lvl3pPr marL="1142867" indent="-228573" algn="l" defTabSz="914293" rtl="0" eaLnBrk="1" latinLnBrk="0" hangingPunct="1">
                  <a:spcBef>
                    <a:spcPct val="20000"/>
                  </a:spcBef>
                  <a:buClr>
                    <a:schemeClr val="bg1"/>
                  </a:buClr>
                  <a:buFont typeface="Arial" pitchFamily="34" charset="0"/>
                  <a:buChar char="•"/>
                  <a:defRPr sz="2000" kern="1200">
                    <a:solidFill>
                      <a:schemeClr val="tx1">
                        <a:lumMod val="50000"/>
                        <a:lumOff val="50000"/>
                      </a:schemeClr>
                    </a:solidFill>
                    <a:latin typeface="Verdana" pitchFamily="34" charset="0"/>
                    <a:ea typeface="Verdana" pitchFamily="34" charset="0"/>
                    <a:cs typeface="Verdana" pitchFamily="34" charset="0"/>
                  </a:defRPr>
                </a:lvl3pPr>
                <a:lvl4pPr marL="1600013" indent="-228573" algn="l" defTabSz="914293" rtl="0" eaLnBrk="1" latinLnBrk="0" hangingPunct="1">
                  <a:spcBef>
                    <a:spcPct val="20000"/>
                  </a:spcBef>
                  <a:buFont typeface="Arial" pitchFamily="34" charset="0"/>
                  <a:buChar char="–"/>
                  <a:defRPr sz="1800" kern="1200">
                    <a:solidFill>
                      <a:schemeClr val="tx1">
                        <a:lumMod val="50000"/>
                        <a:lumOff val="50000"/>
                      </a:schemeClr>
                    </a:solidFill>
                    <a:latin typeface="Verdana" pitchFamily="34" charset="0"/>
                    <a:ea typeface="Verdana" pitchFamily="34" charset="0"/>
                    <a:cs typeface="Verdana" pitchFamily="34" charset="0"/>
                  </a:defRPr>
                </a:lvl4pPr>
                <a:lvl5pPr marL="2057159" indent="-228573" algn="l" defTabSz="914293" rtl="0" eaLnBrk="1" latinLnBrk="0" hangingPunct="1">
                  <a:spcBef>
                    <a:spcPct val="20000"/>
                  </a:spcBef>
                  <a:buFont typeface="Arial" pitchFamily="34" charset="0"/>
                  <a:buChar char="»"/>
                  <a:defRPr sz="1600" kern="1200">
                    <a:solidFill>
                      <a:schemeClr val="tx1">
                        <a:lumMod val="50000"/>
                        <a:lumOff val="50000"/>
                      </a:schemeClr>
                    </a:solidFill>
                    <a:latin typeface="Verdana" pitchFamily="34" charset="0"/>
                    <a:ea typeface="Verdana" pitchFamily="34" charset="0"/>
                    <a:cs typeface="Verdana" pitchFamily="34" charset="0"/>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t>Online:</a:t>
                </a:r>
              </a:p>
              <a:p>
                <a14:m>
                  <m:oMath xmlns:m="http://schemas.openxmlformats.org/officeDocument/2006/math">
                    <m:sSub>
                      <m:sSubPr>
                        <m:ctrlPr>
                          <a:rPr lang="en-US" sz="1600" i="1" smtClean="0">
                            <a:latin typeface="Cambria Math"/>
                          </a:rPr>
                        </m:ctrlPr>
                      </m:sSubPr>
                      <m:e>
                        <m:r>
                          <a:rPr lang="en-US" sz="1600" i="1" smtClean="0">
                            <a:latin typeface="Cambria Math"/>
                            <a:ea typeface="Cambria Math"/>
                          </a:rPr>
                          <m:t>𝜎</m:t>
                        </m:r>
                      </m:e>
                      <m:sub>
                        <m:r>
                          <a:rPr lang="en-US" sz="1600" b="0" i="1" smtClean="0">
                            <a:latin typeface="Cambria Math"/>
                          </a:rPr>
                          <m:t>𝑒</m:t>
                        </m:r>
                      </m:sub>
                    </m:sSub>
                  </m:oMath>
                </a14:m>
                <a:r>
                  <a:rPr lang="en-US" sz="1600" dirty="0" smtClean="0"/>
                  <a:t> : (9-14+7) mod 17 =2</a:t>
                </a:r>
              </a:p>
              <a:p>
                <a14:m>
                  <m:oMath xmlns:m="http://schemas.openxmlformats.org/officeDocument/2006/math">
                    <m:sSub>
                      <m:sSubPr>
                        <m:ctrlPr>
                          <a:rPr lang="en-US" sz="1600" i="1" smtClean="0">
                            <a:latin typeface="Cambria Math"/>
                          </a:rPr>
                        </m:ctrlPr>
                      </m:sSubPr>
                      <m:e>
                        <m:r>
                          <a:rPr lang="en-US" sz="1600" i="1" smtClean="0">
                            <a:latin typeface="Cambria Math"/>
                            <a:ea typeface="Cambria Math"/>
                          </a:rPr>
                          <m:t>𝜎</m:t>
                        </m:r>
                      </m:e>
                      <m:sub>
                        <m:r>
                          <a:rPr lang="en-US" sz="1600" b="0" i="1" smtClean="0">
                            <a:latin typeface="Cambria Math"/>
                          </a:rPr>
                          <m:t>𝑢</m:t>
                        </m:r>
                      </m:sub>
                    </m:sSub>
                    <m:r>
                      <a:rPr lang="en-US" sz="1600" b="0" i="1" smtClean="0">
                        <a:latin typeface="Cambria Math"/>
                      </a:rPr>
                      <m:t> :</m:t>
                    </m:r>
                  </m:oMath>
                </a14:m>
                <a:r>
                  <a:rPr lang="en-US" sz="1600" dirty="0" smtClean="0"/>
                  <a:t> (9-1) mod 17 =8</a:t>
                </a:r>
              </a:p>
              <a:p>
                <a14:m>
                  <m:oMath xmlns:m="http://schemas.openxmlformats.org/officeDocument/2006/math">
                    <m:sSub>
                      <m:sSubPr>
                        <m:ctrlPr>
                          <a:rPr lang="en-US" sz="1600" i="1" smtClean="0">
                            <a:latin typeface="Cambria Math"/>
                          </a:rPr>
                        </m:ctrlPr>
                      </m:sSubPr>
                      <m:e>
                        <m:r>
                          <a:rPr lang="en-US" sz="1600" i="1" smtClean="0">
                            <a:latin typeface="Cambria Math"/>
                            <a:ea typeface="Cambria Math"/>
                          </a:rPr>
                          <m:t>𝜎</m:t>
                        </m:r>
                      </m:e>
                      <m:sub>
                        <m:r>
                          <a:rPr lang="en-US" sz="1600" b="0" i="1" smtClean="0">
                            <a:latin typeface="Cambria Math"/>
                          </a:rPr>
                          <m:t>𝑣</m:t>
                        </m:r>
                      </m:sub>
                    </m:sSub>
                  </m:oMath>
                </a14:m>
                <a:r>
                  <a:rPr lang="en-US" sz="1600" dirty="0" smtClean="0"/>
                  <a:t> : (14+1) mod 17 =15</a:t>
                </a:r>
              </a:p>
              <a:p>
                <a:r>
                  <a:rPr lang="en-US" sz="1600" dirty="0" smtClean="0"/>
                  <a:t>s : 2*8*15 mod </a:t>
                </a:r>
                <a14:m>
                  <m:oMath xmlns:m="http://schemas.openxmlformats.org/officeDocument/2006/math">
                    <m:r>
                      <a:rPr lang="en-US" sz="1600" i="1">
                        <a:latin typeface="Cambria Math"/>
                        <a:ea typeface="Cambria Math"/>
                      </a:rPr>
                      <m:t>𝜎</m:t>
                    </m:r>
                  </m:oMath>
                </a14:m>
                <a:r>
                  <a:rPr lang="en-US" sz="1600" dirty="0" smtClean="0"/>
                  <a:t> = 240</a:t>
                </a:r>
              </a:p>
            </p:txBody>
          </p:sp>
        </mc:Choice>
        <mc:Fallback xmlns="">
          <p:sp>
            <p:nvSpPr>
              <p:cNvPr id="12" name="Content Placeholder 1"/>
              <p:cNvSpPr txBox="1">
                <a:spLocks noRot="1" noChangeAspect="1" noMove="1" noResize="1" noEditPoints="1" noAdjustHandles="1" noChangeArrowheads="1" noChangeShapeType="1" noTextEdit="1"/>
              </p:cNvSpPr>
              <p:nvPr/>
            </p:nvSpPr>
            <p:spPr>
              <a:xfrm>
                <a:off x="4800600" y="3276600"/>
                <a:ext cx="3429000" cy="3276600"/>
              </a:xfrm>
              <a:prstGeom prst="rect">
                <a:avLst/>
              </a:prstGeom>
              <a:blipFill rotWithShape="1">
                <a:blip r:embed="rId7" cstate="print"/>
                <a:stretch>
                  <a:fillRect t="-559"/>
                </a:stretch>
              </a:blipFill>
            </p:spPr>
            <p:txBody>
              <a:bodyPr/>
              <a:lstStyle/>
              <a:p>
                <a:r>
                  <a:rPr lang="en-US">
                    <a:noFill/>
                  </a:rPr>
                  <a:t> </a:t>
                </a:r>
              </a:p>
            </p:txBody>
          </p:sp>
        </mc:Fallback>
      </mc:AlternateContent>
      <p:grpSp>
        <p:nvGrpSpPr>
          <p:cNvPr id="18" name="Group 17"/>
          <p:cNvGrpSpPr/>
          <p:nvPr/>
        </p:nvGrpSpPr>
        <p:grpSpPr>
          <a:xfrm>
            <a:off x="7467600" y="1978223"/>
            <a:ext cx="838200" cy="767954"/>
            <a:chOff x="7467600" y="1978223"/>
            <a:chExt cx="838200" cy="767954"/>
          </a:xfrm>
        </p:grpSpPr>
        <p:grpSp>
          <p:nvGrpSpPr>
            <p:cNvPr id="16" name="Group 15"/>
            <p:cNvGrpSpPr/>
            <p:nvPr/>
          </p:nvGrpSpPr>
          <p:grpSpPr>
            <a:xfrm>
              <a:off x="7467600" y="1978223"/>
              <a:ext cx="838200" cy="767954"/>
              <a:chOff x="7467600" y="1978223"/>
              <a:chExt cx="838200" cy="767954"/>
            </a:xfrm>
          </p:grpSpPr>
          <p:cxnSp>
            <p:nvCxnSpPr>
              <p:cNvPr id="10" name="Straight Arrow Connector 9"/>
              <p:cNvCxnSpPr/>
              <p:nvPr/>
            </p:nvCxnSpPr>
            <p:spPr>
              <a:xfrm flipV="1">
                <a:off x="7620000" y="2057400"/>
                <a:ext cx="304800" cy="50039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20000" y="2438400"/>
                <a:ext cx="457200" cy="307777"/>
              </a:xfrm>
              <a:prstGeom prst="rect">
                <a:avLst/>
              </a:prstGeom>
              <a:noFill/>
            </p:spPr>
            <p:txBody>
              <a:bodyPr wrap="square" rtlCol="0">
                <a:spAutoFit/>
              </a:bodyPr>
              <a:lstStyle/>
              <a:p>
                <a:r>
                  <a:rPr lang="en-US" sz="1400" dirty="0" smtClean="0"/>
                  <a:t>0</a:t>
                </a:r>
                <a:endParaRPr lang="en-US" sz="1400" dirty="0"/>
              </a:p>
            </p:txBody>
          </p:sp>
          <p:sp>
            <p:nvSpPr>
              <p:cNvPr id="14" name="TextBox 13"/>
              <p:cNvSpPr txBox="1"/>
              <p:nvPr/>
            </p:nvSpPr>
            <p:spPr>
              <a:xfrm>
                <a:off x="7848600" y="1978223"/>
                <a:ext cx="457200" cy="307777"/>
              </a:xfrm>
              <a:prstGeom prst="rect">
                <a:avLst/>
              </a:prstGeom>
              <a:noFill/>
            </p:spPr>
            <p:txBody>
              <a:bodyPr wrap="square" rtlCol="0">
                <a:spAutoFit/>
              </a:bodyPr>
              <a:lstStyle/>
              <a:p>
                <a:r>
                  <a:rPr lang="en-US" sz="1400" dirty="0"/>
                  <a:t>2</a:t>
                </a:r>
              </a:p>
            </p:txBody>
          </p:sp>
          <p:sp>
            <p:nvSpPr>
              <p:cNvPr id="15" name="TextBox 14"/>
              <p:cNvSpPr txBox="1"/>
              <p:nvPr/>
            </p:nvSpPr>
            <p:spPr>
              <a:xfrm>
                <a:off x="7467600" y="2130623"/>
                <a:ext cx="457200" cy="307777"/>
              </a:xfrm>
              <a:prstGeom prst="rect">
                <a:avLst/>
              </a:prstGeom>
              <a:noFill/>
            </p:spPr>
            <p:txBody>
              <a:bodyPr wrap="square" rtlCol="0">
                <a:spAutoFit/>
              </a:bodyPr>
              <a:lstStyle/>
              <a:p>
                <a:r>
                  <a:rPr lang="en-US" sz="1400" u="sng" dirty="0"/>
                  <a:t>2</a:t>
                </a:r>
              </a:p>
            </p:txBody>
          </p:sp>
        </p:grpSp>
        <p:sp>
          <p:nvSpPr>
            <p:cNvPr id="17" name="Oval 16"/>
            <p:cNvSpPr/>
            <p:nvPr/>
          </p:nvSpPr>
          <p:spPr>
            <a:xfrm>
              <a:off x="7574281" y="2557790"/>
              <a:ext cx="45719" cy="660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9" name="Table 49"/>
          <p:cNvGraphicFramePr>
            <a:graphicFrameLocks noGrp="1"/>
          </p:cNvGraphicFramePr>
          <p:nvPr>
            <p:extLst>
              <p:ext uri="{D42A27DB-BD31-4B8C-83A1-F6EECF244321}">
                <p14:modId xmlns:p14="http://schemas.microsoft.com/office/powerpoint/2010/main" val="3314161749"/>
              </p:ext>
            </p:extLst>
          </p:nvPr>
        </p:nvGraphicFramePr>
        <p:xfrm>
          <a:off x="2569093" y="2193424"/>
          <a:ext cx="3428999" cy="731520"/>
        </p:xfrm>
        <a:graphic>
          <a:graphicData uri="http://schemas.openxmlformats.org/drawingml/2006/table">
            <a:tbl>
              <a:tblPr firstRow="1" bandRow="1">
                <a:tableStyleId>{5940675A-B579-460E-94D1-54222C63F5DA}</a:tableStyleId>
              </a:tblPr>
              <a:tblGrid>
                <a:gridCol w="489857"/>
                <a:gridCol w="489857"/>
                <a:gridCol w="489857"/>
                <a:gridCol w="489857"/>
                <a:gridCol w="489857"/>
                <a:gridCol w="489857"/>
                <a:gridCol w="489857"/>
              </a:tblGrid>
              <a:tr h="360373">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6037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20" name="TextBox 19"/>
          <p:cNvSpPr txBox="1"/>
          <p:nvPr/>
        </p:nvSpPr>
        <p:spPr>
          <a:xfrm>
            <a:off x="2673429" y="2550532"/>
            <a:ext cx="409135" cy="369332"/>
          </a:xfrm>
          <a:prstGeom prst="rect">
            <a:avLst/>
          </a:prstGeom>
          <a:noFill/>
        </p:spPr>
        <p:txBody>
          <a:bodyPr wrap="square" rtlCol="0">
            <a:spAutoFit/>
          </a:bodyPr>
          <a:lstStyle/>
          <a:p>
            <a:r>
              <a:rPr lang="en-US" b="1" dirty="0"/>
              <a:t>r</a:t>
            </a:r>
          </a:p>
        </p:txBody>
      </p:sp>
      <p:sp>
        <p:nvSpPr>
          <p:cNvPr id="21" name="TextBox 20"/>
          <p:cNvSpPr txBox="1"/>
          <p:nvPr/>
        </p:nvSpPr>
        <p:spPr>
          <a:xfrm>
            <a:off x="2651154" y="2183600"/>
            <a:ext cx="409135" cy="369332"/>
          </a:xfrm>
          <a:prstGeom prst="rect">
            <a:avLst/>
          </a:prstGeom>
          <a:noFill/>
        </p:spPr>
        <p:txBody>
          <a:bodyPr wrap="square" rtlCol="0">
            <a:spAutoFit/>
          </a:bodyPr>
          <a:lstStyle/>
          <a:p>
            <a:r>
              <a:rPr lang="en-US" b="1" dirty="0"/>
              <a:t>L</a:t>
            </a:r>
          </a:p>
        </p:txBody>
      </p:sp>
      <p:sp>
        <p:nvSpPr>
          <p:cNvPr id="22" name="TextBox 21"/>
          <p:cNvSpPr txBox="1"/>
          <p:nvPr/>
        </p:nvSpPr>
        <p:spPr>
          <a:xfrm>
            <a:off x="3164626" y="2189460"/>
            <a:ext cx="409135" cy="369332"/>
          </a:xfrm>
          <a:prstGeom prst="rect">
            <a:avLst/>
          </a:prstGeom>
          <a:noFill/>
        </p:spPr>
        <p:txBody>
          <a:bodyPr wrap="square" rtlCol="0">
            <a:spAutoFit/>
          </a:bodyPr>
          <a:lstStyle/>
          <a:p>
            <a:r>
              <a:rPr lang="en-US" b="1" dirty="0"/>
              <a:t>0</a:t>
            </a:r>
          </a:p>
        </p:txBody>
      </p:sp>
      <p:sp>
        <p:nvSpPr>
          <p:cNvPr id="23" name="TextBox 22"/>
          <p:cNvSpPr txBox="1"/>
          <p:nvPr/>
        </p:nvSpPr>
        <p:spPr>
          <a:xfrm>
            <a:off x="3655822" y="2186000"/>
            <a:ext cx="409135" cy="369332"/>
          </a:xfrm>
          <a:prstGeom prst="rect">
            <a:avLst/>
          </a:prstGeom>
          <a:noFill/>
        </p:spPr>
        <p:txBody>
          <a:bodyPr wrap="square" rtlCol="0">
            <a:spAutoFit/>
          </a:bodyPr>
          <a:lstStyle/>
          <a:p>
            <a:r>
              <a:rPr lang="en-US" b="1" dirty="0"/>
              <a:t>1</a:t>
            </a:r>
          </a:p>
        </p:txBody>
      </p:sp>
      <p:sp>
        <p:nvSpPr>
          <p:cNvPr id="24" name="TextBox 23"/>
          <p:cNvSpPr txBox="1"/>
          <p:nvPr/>
        </p:nvSpPr>
        <p:spPr>
          <a:xfrm>
            <a:off x="4155226" y="2186000"/>
            <a:ext cx="409135" cy="369332"/>
          </a:xfrm>
          <a:prstGeom prst="rect">
            <a:avLst/>
          </a:prstGeom>
          <a:noFill/>
        </p:spPr>
        <p:txBody>
          <a:bodyPr wrap="square" rtlCol="0">
            <a:spAutoFit/>
          </a:bodyPr>
          <a:lstStyle/>
          <a:p>
            <a:r>
              <a:rPr lang="en-US" b="1" dirty="0"/>
              <a:t>2</a:t>
            </a:r>
          </a:p>
        </p:txBody>
      </p:sp>
      <p:sp>
        <p:nvSpPr>
          <p:cNvPr id="25" name="TextBox 24"/>
          <p:cNvSpPr txBox="1"/>
          <p:nvPr/>
        </p:nvSpPr>
        <p:spPr>
          <a:xfrm>
            <a:off x="4632354" y="2191860"/>
            <a:ext cx="409135" cy="369332"/>
          </a:xfrm>
          <a:prstGeom prst="rect">
            <a:avLst/>
          </a:prstGeom>
          <a:noFill/>
        </p:spPr>
        <p:txBody>
          <a:bodyPr wrap="square" rtlCol="0">
            <a:spAutoFit/>
          </a:bodyPr>
          <a:lstStyle/>
          <a:p>
            <a:r>
              <a:rPr lang="en-US" b="1" dirty="0"/>
              <a:t>3</a:t>
            </a:r>
          </a:p>
        </p:txBody>
      </p:sp>
      <p:sp>
        <p:nvSpPr>
          <p:cNvPr id="26" name="TextBox 25"/>
          <p:cNvSpPr txBox="1"/>
          <p:nvPr/>
        </p:nvSpPr>
        <p:spPr>
          <a:xfrm>
            <a:off x="5121794" y="2171932"/>
            <a:ext cx="266699"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u="sng" dirty="0"/>
              <a:t>1</a:t>
            </a:r>
          </a:p>
        </p:txBody>
      </p:sp>
      <p:sp>
        <p:nvSpPr>
          <p:cNvPr id="27" name="TextBox 26"/>
          <p:cNvSpPr txBox="1"/>
          <p:nvPr/>
        </p:nvSpPr>
        <p:spPr>
          <a:xfrm>
            <a:off x="5593062" y="2169532"/>
            <a:ext cx="266699"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u="sng" dirty="0"/>
              <a:t>2</a:t>
            </a:r>
          </a:p>
        </p:txBody>
      </p:sp>
      <p:sp>
        <p:nvSpPr>
          <p:cNvPr id="28" name="TextBox 27"/>
          <p:cNvSpPr txBox="1"/>
          <p:nvPr/>
        </p:nvSpPr>
        <p:spPr>
          <a:xfrm>
            <a:off x="3178694" y="2552932"/>
            <a:ext cx="409135" cy="369332"/>
          </a:xfrm>
          <a:prstGeom prst="rect">
            <a:avLst/>
          </a:prstGeom>
          <a:noFill/>
        </p:spPr>
        <p:txBody>
          <a:bodyPr wrap="square" rtlCol="0">
            <a:spAutoFit/>
          </a:bodyPr>
          <a:lstStyle/>
          <a:p>
            <a:r>
              <a:rPr lang="en-US" b="1" dirty="0"/>
              <a:t>9</a:t>
            </a:r>
          </a:p>
        </p:txBody>
      </p:sp>
      <p:sp>
        <p:nvSpPr>
          <p:cNvPr id="29" name="TextBox 28"/>
          <p:cNvSpPr txBox="1"/>
          <p:nvPr/>
        </p:nvSpPr>
        <p:spPr>
          <a:xfrm>
            <a:off x="3669890" y="2552932"/>
            <a:ext cx="409135" cy="369332"/>
          </a:xfrm>
          <a:prstGeom prst="rect">
            <a:avLst/>
          </a:prstGeom>
          <a:noFill/>
        </p:spPr>
        <p:txBody>
          <a:bodyPr wrap="square" rtlCol="0">
            <a:spAutoFit/>
          </a:bodyPr>
          <a:lstStyle/>
          <a:p>
            <a:r>
              <a:rPr lang="en-US" b="1" dirty="0"/>
              <a:t>3</a:t>
            </a:r>
          </a:p>
        </p:txBody>
      </p:sp>
      <p:sp>
        <p:nvSpPr>
          <p:cNvPr id="30" name="TextBox 29"/>
          <p:cNvSpPr txBox="1"/>
          <p:nvPr/>
        </p:nvSpPr>
        <p:spPr>
          <a:xfrm>
            <a:off x="4098954" y="2552932"/>
            <a:ext cx="491196" cy="369332"/>
          </a:xfrm>
          <a:prstGeom prst="rect">
            <a:avLst/>
          </a:prstGeom>
          <a:noFill/>
        </p:spPr>
        <p:txBody>
          <a:bodyPr wrap="square" rtlCol="0">
            <a:spAutoFit/>
          </a:bodyPr>
          <a:lstStyle/>
          <a:p>
            <a:r>
              <a:rPr lang="en-US" b="1" dirty="0" smtClean="0"/>
              <a:t>14</a:t>
            </a:r>
            <a:endParaRPr lang="en-US" b="1" dirty="0"/>
          </a:p>
        </p:txBody>
      </p:sp>
      <p:sp>
        <p:nvSpPr>
          <p:cNvPr id="31" name="TextBox 30"/>
          <p:cNvSpPr txBox="1"/>
          <p:nvPr/>
        </p:nvSpPr>
        <p:spPr>
          <a:xfrm>
            <a:off x="4632354" y="2552932"/>
            <a:ext cx="409135" cy="369332"/>
          </a:xfrm>
          <a:prstGeom prst="rect">
            <a:avLst/>
          </a:prstGeom>
          <a:noFill/>
        </p:spPr>
        <p:txBody>
          <a:bodyPr wrap="square" rtlCol="0">
            <a:spAutoFit/>
          </a:bodyPr>
          <a:lstStyle/>
          <a:p>
            <a:r>
              <a:rPr lang="en-US" b="1" dirty="0"/>
              <a:t>6</a:t>
            </a:r>
          </a:p>
        </p:txBody>
      </p:sp>
      <p:sp>
        <p:nvSpPr>
          <p:cNvPr id="32" name="TextBox 31"/>
          <p:cNvSpPr txBox="1"/>
          <p:nvPr/>
        </p:nvSpPr>
        <p:spPr>
          <a:xfrm>
            <a:off x="5049697" y="2552932"/>
            <a:ext cx="491196" cy="369332"/>
          </a:xfrm>
          <a:prstGeom prst="rect">
            <a:avLst/>
          </a:prstGeom>
          <a:noFill/>
        </p:spPr>
        <p:txBody>
          <a:bodyPr wrap="square" rtlCol="0">
            <a:spAutoFit/>
          </a:bodyPr>
          <a:lstStyle/>
          <a:p>
            <a:r>
              <a:rPr lang="en-US" b="1" dirty="0" smtClean="0"/>
              <a:t>16</a:t>
            </a:r>
            <a:endParaRPr lang="en-US" b="1" dirty="0"/>
          </a:p>
        </p:txBody>
      </p:sp>
      <p:sp>
        <p:nvSpPr>
          <p:cNvPr id="33" name="TextBox 32"/>
          <p:cNvSpPr txBox="1"/>
          <p:nvPr/>
        </p:nvSpPr>
        <p:spPr>
          <a:xfrm>
            <a:off x="5603025" y="2552932"/>
            <a:ext cx="409135" cy="369332"/>
          </a:xfrm>
          <a:prstGeom prst="rect">
            <a:avLst/>
          </a:prstGeom>
          <a:noFill/>
        </p:spPr>
        <p:txBody>
          <a:bodyPr wrap="square" rtlCol="0">
            <a:spAutoFit/>
          </a:bodyPr>
          <a:lstStyle/>
          <a:p>
            <a:r>
              <a:rPr lang="en-US" b="1" dirty="0"/>
              <a:t>7</a:t>
            </a:r>
          </a:p>
        </p:txBody>
      </p:sp>
      <p:grpSp>
        <p:nvGrpSpPr>
          <p:cNvPr id="5" name="组合 4"/>
          <p:cNvGrpSpPr/>
          <p:nvPr/>
        </p:nvGrpSpPr>
        <p:grpSpPr>
          <a:xfrm>
            <a:off x="826185" y="1412776"/>
            <a:ext cx="1433731" cy="1602600"/>
            <a:chOff x="914402" y="228600"/>
            <a:chExt cx="1433731" cy="1602600"/>
          </a:xfrm>
        </p:grpSpPr>
        <p:sp>
          <p:nvSpPr>
            <p:cNvPr id="34" name="Oval 1"/>
            <p:cNvSpPr/>
            <p:nvPr/>
          </p:nvSpPr>
          <p:spPr>
            <a:xfrm>
              <a:off x="1628337" y="597932"/>
              <a:ext cx="62132"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5" name="Oval 2"/>
            <p:cNvSpPr/>
            <p:nvPr/>
          </p:nvSpPr>
          <p:spPr>
            <a:xfrm>
              <a:off x="1171137" y="1436132"/>
              <a:ext cx="62132"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 name="Oval 3"/>
            <p:cNvSpPr/>
            <p:nvPr/>
          </p:nvSpPr>
          <p:spPr>
            <a:xfrm>
              <a:off x="1614269" y="1436132"/>
              <a:ext cx="62132"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 name="Oval 4"/>
            <p:cNvSpPr/>
            <p:nvPr/>
          </p:nvSpPr>
          <p:spPr>
            <a:xfrm>
              <a:off x="2023405" y="1436132"/>
              <a:ext cx="62132"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38" name="Straight Arrow Connector 6"/>
            <p:cNvCxnSpPr>
              <a:stCxn id="34" idx="1"/>
              <a:endCxn id="35" idx="7"/>
            </p:cNvCxnSpPr>
            <p:nvPr/>
          </p:nvCxnSpPr>
          <p:spPr>
            <a:xfrm flipH="1">
              <a:off x="1224170" y="609091"/>
              <a:ext cx="413266" cy="8382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9" name="Straight Arrow Connector 7"/>
            <p:cNvCxnSpPr>
              <a:stCxn id="34" idx="5"/>
              <a:endCxn id="37" idx="0"/>
            </p:cNvCxnSpPr>
            <p:nvPr/>
          </p:nvCxnSpPr>
          <p:spPr>
            <a:xfrm>
              <a:off x="1681370" y="662973"/>
              <a:ext cx="373101" cy="773159"/>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0" name="Straight Arrow Connector 12"/>
            <p:cNvCxnSpPr>
              <a:stCxn id="36" idx="1"/>
              <a:endCxn id="34" idx="3"/>
            </p:cNvCxnSpPr>
            <p:nvPr/>
          </p:nvCxnSpPr>
          <p:spPr>
            <a:xfrm flipV="1">
              <a:off x="1623368" y="662973"/>
              <a:ext cx="14068" cy="78431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41" name="TextBox 40"/>
            <p:cNvSpPr txBox="1"/>
            <p:nvPr/>
          </p:nvSpPr>
          <p:spPr>
            <a:xfrm>
              <a:off x="1509934" y="228600"/>
              <a:ext cx="409135" cy="369332"/>
            </a:xfrm>
            <a:prstGeom prst="rect">
              <a:avLst/>
            </a:prstGeom>
            <a:noFill/>
          </p:spPr>
          <p:txBody>
            <a:bodyPr wrap="square" rtlCol="0">
              <a:spAutoFit/>
            </a:bodyPr>
            <a:lstStyle/>
            <a:p>
              <a:r>
                <a:rPr lang="en-US" b="1" dirty="0"/>
                <a:t>0</a:t>
              </a:r>
            </a:p>
          </p:txBody>
        </p:sp>
        <p:sp>
          <p:nvSpPr>
            <p:cNvPr id="42" name="TextBox 41"/>
            <p:cNvSpPr txBox="1"/>
            <p:nvPr/>
          </p:nvSpPr>
          <p:spPr>
            <a:xfrm>
              <a:off x="914402" y="1447800"/>
              <a:ext cx="409135" cy="369332"/>
            </a:xfrm>
            <a:prstGeom prst="rect">
              <a:avLst/>
            </a:prstGeom>
            <a:noFill/>
          </p:spPr>
          <p:txBody>
            <a:bodyPr wrap="square" rtlCol="0">
              <a:spAutoFit/>
            </a:bodyPr>
            <a:lstStyle/>
            <a:p>
              <a:r>
                <a:rPr lang="en-US" b="1" dirty="0"/>
                <a:t>1</a:t>
              </a:r>
            </a:p>
          </p:txBody>
        </p:sp>
        <p:sp>
          <p:nvSpPr>
            <p:cNvPr id="43" name="TextBox 42"/>
            <p:cNvSpPr txBox="1"/>
            <p:nvPr/>
          </p:nvSpPr>
          <p:spPr>
            <a:xfrm>
              <a:off x="1490005" y="1461868"/>
              <a:ext cx="409135" cy="369332"/>
            </a:xfrm>
            <a:prstGeom prst="rect">
              <a:avLst/>
            </a:prstGeom>
            <a:noFill/>
          </p:spPr>
          <p:txBody>
            <a:bodyPr wrap="square" rtlCol="0">
              <a:spAutoFit/>
            </a:bodyPr>
            <a:lstStyle/>
            <a:p>
              <a:r>
                <a:rPr lang="en-US" b="1" dirty="0"/>
                <a:t>3</a:t>
              </a:r>
            </a:p>
          </p:txBody>
        </p:sp>
        <p:sp>
          <p:nvSpPr>
            <p:cNvPr id="44" name="TextBox 43"/>
            <p:cNvSpPr txBox="1"/>
            <p:nvPr/>
          </p:nvSpPr>
          <p:spPr>
            <a:xfrm>
              <a:off x="1938998" y="1450200"/>
              <a:ext cx="409135" cy="369332"/>
            </a:xfrm>
            <a:prstGeom prst="rect">
              <a:avLst/>
            </a:prstGeom>
            <a:noFill/>
          </p:spPr>
          <p:txBody>
            <a:bodyPr wrap="square" rtlCol="0">
              <a:spAutoFit/>
            </a:bodyPr>
            <a:lstStyle/>
            <a:p>
              <a:r>
                <a:rPr lang="en-US" b="1" dirty="0"/>
                <a:t>2</a:t>
              </a:r>
            </a:p>
          </p:txBody>
        </p:sp>
        <p:sp>
          <p:nvSpPr>
            <p:cNvPr id="45" name="TextBox 44"/>
            <p:cNvSpPr txBox="1"/>
            <p:nvPr/>
          </p:nvSpPr>
          <p:spPr>
            <a:xfrm>
              <a:off x="1151209" y="812464"/>
              <a:ext cx="266699"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u="sng" dirty="0"/>
                <a:t>1</a:t>
              </a:r>
            </a:p>
          </p:txBody>
        </p:sp>
        <p:sp>
          <p:nvSpPr>
            <p:cNvPr id="46" name="TextBox 45"/>
            <p:cNvSpPr txBox="1"/>
            <p:nvPr/>
          </p:nvSpPr>
          <p:spPr>
            <a:xfrm>
              <a:off x="1409702" y="964864"/>
              <a:ext cx="266699"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u="sng" dirty="0"/>
                <a:t>1</a:t>
              </a:r>
            </a:p>
          </p:txBody>
        </p:sp>
        <p:sp>
          <p:nvSpPr>
            <p:cNvPr id="47" name="TextBox 46"/>
            <p:cNvSpPr txBox="1"/>
            <p:nvPr/>
          </p:nvSpPr>
          <p:spPr>
            <a:xfrm>
              <a:off x="1846974" y="826532"/>
              <a:ext cx="266699"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u="sng" dirty="0"/>
                <a:t>2</a:t>
              </a:r>
            </a:p>
          </p:txBody>
        </p:sp>
      </p:grpSp>
    </p:spTree>
    <p:extLst>
      <p:ext uri="{BB962C8B-B14F-4D97-AF65-F5344CB8AC3E}">
        <p14:creationId xmlns:p14="http://schemas.microsoft.com/office/powerpoint/2010/main" val="143859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p:cNvCxnSpPr>
            <a:endCxn id="14" idx="1"/>
          </p:cNvCxnSpPr>
          <p:nvPr/>
        </p:nvCxnSpPr>
        <p:spPr>
          <a:xfrm flipV="1">
            <a:off x="6781800" y="2132112"/>
            <a:ext cx="1066800" cy="42567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7467600" y="1978223"/>
            <a:ext cx="838200" cy="767954"/>
            <a:chOff x="7467600" y="1978223"/>
            <a:chExt cx="838200" cy="767954"/>
          </a:xfrm>
        </p:grpSpPr>
        <p:grpSp>
          <p:nvGrpSpPr>
            <p:cNvPr id="16" name="Group 15"/>
            <p:cNvGrpSpPr/>
            <p:nvPr/>
          </p:nvGrpSpPr>
          <p:grpSpPr>
            <a:xfrm>
              <a:off x="7467600" y="1978223"/>
              <a:ext cx="838200" cy="767954"/>
              <a:chOff x="7467600" y="1978223"/>
              <a:chExt cx="838200" cy="767954"/>
            </a:xfrm>
          </p:grpSpPr>
          <p:cxnSp>
            <p:nvCxnSpPr>
              <p:cNvPr id="10" name="Straight Arrow Connector 9"/>
              <p:cNvCxnSpPr/>
              <p:nvPr/>
            </p:nvCxnSpPr>
            <p:spPr>
              <a:xfrm flipV="1">
                <a:off x="7620000" y="2057400"/>
                <a:ext cx="304800" cy="50039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20000" y="2438400"/>
                <a:ext cx="457200" cy="307777"/>
              </a:xfrm>
              <a:prstGeom prst="rect">
                <a:avLst/>
              </a:prstGeom>
              <a:noFill/>
            </p:spPr>
            <p:txBody>
              <a:bodyPr wrap="square" rtlCol="0">
                <a:spAutoFit/>
              </a:bodyPr>
              <a:lstStyle/>
              <a:p>
                <a:r>
                  <a:rPr lang="en-US" sz="1400" dirty="0" smtClean="0"/>
                  <a:t>0</a:t>
                </a:r>
                <a:endParaRPr lang="en-US" sz="1400" dirty="0"/>
              </a:p>
            </p:txBody>
          </p:sp>
          <p:sp>
            <p:nvSpPr>
              <p:cNvPr id="14" name="TextBox 13"/>
              <p:cNvSpPr txBox="1"/>
              <p:nvPr/>
            </p:nvSpPr>
            <p:spPr>
              <a:xfrm>
                <a:off x="7848600" y="1978223"/>
                <a:ext cx="457200" cy="307777"/>
              </a:xfrm>
              <a:prstGeom prst="rect">
                <a:avLst/>
              </a:prstGeom>
              <a:noFill/>
            </p:spPr>
            <p:txBody>
              <a:bodyPr wrap="square" rtlCol="0">
                <a:spAutoFit/>
              </a:bodyPr>
              <a:lstStyle/>
              <a:p>
                <a:r>
                  <a:rPr lang="en-US" sz="1400" dirty="0"/>
                  <a:t>2</a:t>
                </a:r>
              </a:p>
            </p:txBody>
          </p:sp>
          <p:sp>
            <p:nvSpPr>
              <p:cNvPr id="15" name="TextBox 14"/>
              <p:cNvSpPr txBox="1"/>
              <p:nvPr/>
            </p:nvSpPr>
            <p:spPr>
              <a:xfrm>
                <a:off x="7467600" y="2130623"/>
                <a:ext cx="457200" cy="307777"/>
              </a:xfrm>
              <a:prstGeom prst="rect">
                <a:avLst/>
              </a:prstGeom>
              <a:noFill/>
            </p:spPr>
            <p:txBody>
              <a:bodyPr wrap="square" rtlCol="0">
                <a:spAutoFit/>
              </a:bodyPr>
              <a:lstStyle/>
              <a:p>
                <a:r>
                  <a:rPr lang="en-US" sz="1400" u="sng" dirty="0"/>
                  <a:t>2</a:t>
                </a:r>
              </a:p>
            </p:txBody>
          </p:sp>
        </p:grpSp>
        <p:sp>
          <p:nvSpPr>
            <p:cNvPr id="17" name="Oval 16"/>
            <p:cNvSpPr/>
            <p:nvPr/>
          </p:nvSpPr>
          <p:spPr>
            <a:xfrm>
              <a:off x="7574281" y="2557790"/>
              <a:ext cx="45719" cy="660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7" name="Content Placeholder 1"/>
              <p:cNvSpPr>
                <a:spLocks noGrp="1"/>
              </p:cNvSpPr>
              <p:nvPr>
                <p:ph idx="1"/>
              </p:nvPr>
            </p:nvSpPr>
            <p:spPr>
              <a:xfrm>
                <a:off x="838200" y="3276600"/>
                <a:ext cx="3429000" cy="3276600"/>
              </a:xfrm>
            </p:spPr>
            <p:txBody>
              <a:bodyPr/>
              <a:lstStyle/>
              <a:p>
                <a:r>
                  <a:rPr lang="en-US" sz="1600" dirty="0" smtClean="0"/>
                  <a:t>Offline: Compute query graph signature</a:t>
                </a:r>
              </a:p>
              <a:p>
                <a:r>
                  <a:rPr lang="en-US" sz="1600" dirty="0" smtClean="0"/>
                  <a:t>Go through each edge: (9-3+16)*(6-9+16)*(9-14+7)=130</a:t>
                </a:r>
              </a:p>
              <a:p>
                <a:r>
                  <a:rPr lang="en-US" sz="1600" dirty="0" smtClean="0"/>
                  <a:t>Compute degree factor: </a:t>
                </a:r>
              </a:p>
              <a:p>
                <a:pPr lvl="1"/>
                <a:r>
                  <a:rPr lang="en-US" sz="1300" dirty="0"/>
                  <a:t>0</a:t>
                </a:r>
                <a:r>
                  <a:rPr lang="en-US" sz="1300" dirty="0">
                    <a:sym typeface="Wingdings" panose="05000000000000000000" pitchFamily="2" charset="2"/>
                  </a:rPr>
                  <a:t>: (9+1)(9-1)(9-2)=560</a:t>
                </a:r>
              </a:p>
              <a:p>
                <a:pPr lvl="1"/>
                <a:r>
                  <a:rPr lang="en-US" sz="1300" dirty="0">
                    <a:sym typeface="Wingdings" panose="05000000000000000000" pitchFamily="2" charset="2"/>
                  </a:rPr>
                  <a:t>1: (3+1)=4</a:t>
                </a:r>
              </a:p>
              <a:p>
                <a:pPr lvl="1"/>
                <a:r>
                  <a:rPr lang="en-US" sz="1300" dirty="0">
                    <a:sym typeface="Wingdings" panose="05000000000000000000" pitchFamily="2" charset="2"/>
                  </a:rPr>
                  <a:t>3: (6-1)=5</a:t>
                </a:r>
              </a:p>
              <a:p>
                <a:pPr lvl="1"/>
                <a:r>
                  <a:rPr lang="en-US" sz="1300" dirty="0">
                    <a:sym typeface="Wingdings" panose="05000000000000000000" pitchFamily="2" charset="2"/>
                  </a:rPr>
                  <a:t>2: (14+1)=15</a:t>
                </a:r>
                <a:r>
                  <a:rPr lang="en-US" sz="1300" dirty="0"/>
                  <a:t> </a:t>
                </a:r>
                <a:endParaRPr lang="en-US" sz="1600" dirty="0" smtClean="0"/>
              </a:p>
              <a:p>
                <a14:m>
                  <m:oMath xmlns:m="http://schemas.openxmlformats.org/officeDocument/2006/math">
                    <m:r>
                      <a:rPr lang="en-US" sz="1600" i="1" smtClean="0">
                        <a:latin typeface="Cambria Math"/>
                        <a:ea typeface="Cambria Math"/>
                      </a:rPr>
                      <m:t>𝜎</m:t>
                    </m:r>
                    <m:r>
                      <a:rPr lang="en-US" sz="1600" b="0" i="1" smtClean="0">
                        <a:latin typeface="Cambria Math"/>
                        <a:ea typeface="Cambria Math"/>
                      </a:rPr>
                      <m:t>:130∗560∗4∗5∗15=21,840,000</m:t>
                    </m:r>
                  </m:oMath>
                </a14:m>
                <a:endParaRPr lang="en-US" sz="1600" dirty="0" smtClean="0"/>
              </a:p>
            </p:txBody>
          </p:sp>
        </mc:Choice>
        <mc:Fallback xmlns="">
          <p:sp>
            <p:nvSpPr>
              <p:cNvPr id="7" name="Content Placeholder 1"/>
              <p:cNvSpPr>
                <a:spLocks noGrp="1" noRot="1" noChangeAspect="1" noMove="1" noResize="1" noEditPoints="1" noAdjustHandles="1" noChangeArrowheads="1" noChangeShapeType="1" noTextEdit="1"/>
              </p:cNvSpPr>
              <p:nvPr>
                <p:ph idx="1"/>
              </p:nvPr>
            </p:nvSpPr>
            <p:spPr>
              <a:xfrm>
                <a:off x="838200" y="3276600"/>
                <a:ext cx="3429000" cy="3276600"/>
              </a:xfrm>
              <a:blipFill rotWithShape="1">
                <a:blip r:embed="rId3" cstate="print"/>
                <a:stretch>
                  <a:fillRect t="-559"/>
                </a:stretch>
              </a:blipFill>
            </p:spPr>
            <p:txBody>
              <a:bodyPr/>
              <a:lstStyle/>
              <a:p>
                <a:r>
                  <a:rPr lang="en-US">
                    <a:noFill/>
                  </a:rPr>
                  <a:t> </a:t>
                </a:r>
              </a:p>
            </p:txBody>
          </p:sp>
        </mc:Fallback>
      </mc:AlternateContent>
      <p:sp>
        <p:nvSpPr>
          <p:cNvPr id="4" name="Text Placeholder 3"/>
          <p:cNvSpPr>
            <a:spLocks noGrp="1"/>
          </p:cNvSpPr>
          <p:nvPr>
            <p:ph type="body" sz="quarter" idx="10"/>
          </p:nvPr>
        </p:nvSpPr>
        <p:spPr>
          <a:xfrm>
            <a:off x="228600" y="609600"/>
            <a:ext cx="8229600" cy="533400"/>
          </a:xfrm>
        </p:spPr>
        <p:txBody>
          <a:bodyPr/>
          <a:lstStyle/>
          <a:p>
            <a:r>
              <a:rPr lang="en-US" dirty="0"/>
              <a:t>Number Theoretic Signature Method</a:t>
            </a:r>
          </a:p>
        </p:txBody>
      </p:sp>
      <p:sp>
        <p:nvSpPr>
          <p:cNvPr id="8" name="TextBox 7"/>
          <p:cNvSpPr txBox="1"/>
          <p:nvPr/>
        </p:nvSpPr>
        <p:spPr>
          <a:xfrm>
            <a:off x="2514600" y="1371600"/>
            <a:ext cx="3505200" cy="523220"/>
          </a:xfrm>
          <a:prstGeom prst="rect">
            <a:avLst/>
          </a:prstGeom>
          <a:noFill/>
        </p:spPr>
        <p:txBody>
          <a:bodyPr wrap="square" rtlCol="0">
            <a:spAutoFit/>
          </a:bodyPr>
          <a:lstStyle/>
          <a:p>
            <a:r>
              <a:rPr lang="en-US" sz="1400" dirty="0" smtClean="0"/>
              <a:t>For each vertex and edge label value, assign a random value in [0,p), suppose p=17</a:t>
            </a:r>
            <a:endParaRPr lang="en-US" sz="1400" dirty="0"/>
          </a:p>
        </p:txBody>
      </p:sp>
      <mc:AlternateContent xmlns:mc="http://schemas.openxmlformats.org/markup-compatibility/2006" xmlns:a14="http://schemas.microsoft.com/office/drawing/2010/main">
        <mc:Choice Requires="a14">
          <p:sp>
            <p:nvSpPr>
              <p:cNvPr id="12" name="Content Placeholder 1"/>
              <p:cNvSpPr txBox="1">
                <a:spLocks/>
              </p:cNvSpPr>
              <p:nvPr/>
            </p:nvSpPr>
            <p:spPr>
              <a:xfrm>
                <a:off x="4800600" y="3276600"/>
                <a:ext cx="3429000" cy="3276600"/>
              </a:xfrm>
              <a:prstGeom prst="rect">
                <a:avLst/>
              </a:prstGeom>
            </p:spPr>
            <p:txBody>
              <a:bodyPr/>
              <a:lstStyle>
                <a:lvl1pPr marL="342860" indent="-342860" algn="l" defTabSz="914293" rtl="0" eaLnBrk="1" latinLnBrk="0" hangingPunct="1">
                  <a:spcBef>
                    <a:spcPct val="20000"/>
                  </a:spcBef>
                  <a:buFontTx/>
                  <a:buBlip>
                    <a:blip r:embed="rId4"/>
                  </a:buBlip>
                  <a:defRPr sz="2500" kern="1200">
                    <a:solidFill>
                      <a:schemeClr val="tx1">
                        <a:lumMod val="50000"/>
                        <a:lumOff val="50000"/>
                      </a:schemeClr>
                    </a:solidFill>
                    <a:latin typeface="Verdana" pitchFamily="34" charset="0"/>
                    <a:ea typeface="Verdana" pitchFamily="34" charset="0"/>
                    <a:cs typeface="Verdana" pitchFamily="34" charset="0"/>
                  </a:defRPr>
                </a:lvl1pPr>
                <a:lvl2pPr marL="742863" indent="-285717" algn="l" defTabSz="914293" rtl="0" eaLnBrk="1" latinLnBrk="0" hangingPunct="1">
                  <a:spcBef>
                    <a:spcPct val="20000"/>
                  </a:spcBef>
                  <a:buClr>
                    <a:srgbClr val="24B0E3"/>
                  </a:buClr>
                  <a:buFont typeface="Arial" pitchFamily="34" charset="0"/>
                  <a:buChar char="•"/>
                  <a:defRPr sz="2200" kern="1200">
                    <a:solidFill>
                      <a:schemeClr val="tx1">
                        <a:lumMod val="50000"/>
                        <a:lumOff val="50000"/>
                      </a:schemeClr>
                    </a:solidFill>
                    <a:latin typeface="Verdana" pitchFamily="34" charset="0"/>
                    <a:ea typeface="Verdana" pitchFamily="34" charset="0"/>
                    <a:cs typeface="Verdana" pitchFamily="34" charset="0"/>
                  </a:defRPr>
                </a:lvl2pPr>
                <a:lvl3pPr marL="1142867" indent="-228573" algn="l" defTabSz="914293" rtl="0" eaLnBrk="1" latinLnBrk="0" hangingPunct="1">
                  <a:spcBef>
                    <a:spcPct val="20000"/>
                  </a:spcBef>
                  <a:buClr>
                    <a:schemeClr val="bg1"/>
                  </a:buClr>
                  <a:buFont typeface="Arial" pitchFamily="34" charset="0"/>
                  <a:buChar char="•"/>
                  <a:defRPr sz="2000" kern="1200">
                    <a:solidFill>
                      <a:schemeClr val="tx1">
                        <a:lumMod val="50000"/>
                        <a:lumOff val="50000"/>
                      </a:schemeClr>
                    </a:solidFill>
                    <a:latin typeface="Verdana" pitchFamily="34" charset="0"/>
                    <a:ea typeface="Verdana" pitchFamily="34" charset="0"/>
                    <a:cs typeface="Verdana" pitchFamily="34" charset="0"/>
                  </a:defRPr>
                </a:lvl3pPr>
                <a:lvl4pPr marL="1600013" indent="-228573" algn="l" defTabSz="914293" rtl="0" eaLnBrk="1" latinLnBrk="0" hangingPunct="1">
                  <a:spcBef>
                    <a:spcPct val="20000"/>
                  </a:spcBef>
                  <a:buFont typeface="Arial" pitchFamily="34" charset="0"/>
                  <a:buChar char="–"/>
                  <a:defRPr sz="1800" kern="1200">
                    <a:solidFill>
                      <a:schemeClr val="tx1">
                        <a:lumMod val="50000"/>
                        <a:lumOff val="50000"/>
                      </a:schemeClr>
                    </a:solidFill>
                    <a:latin typeface="Verdana" pitchFamily="34" charset="0"/>
                    <a:ea typeface="Verdana" pitchFamily="34" charset="0"/>
                    <a:cs typeface="Verdana" pitchFamily="34" charset="0"/>
                  </a:defRPr>
                </a:lvl4pPr>
                <a:lvl5pPr marL="2057159" indent="-228573" algn="l" defTabSz="914293" rtl="0" eaLnBrk="1" latinLnBrk="0" hangingPunct="1">
                  <a:spcBef>
                    <a:spcPct val="20000"/>
                  </a:spcBef>
                  <a:buFont typeface="Arial" pitchFamily="34" charset="0"/>
                  <a:buChar char="»"/>
                  <a:defRPr sz="1600" kern="1200">
                    <a:solidFill>
                      <a:schemeClr val="tx1">
                        <a:lumMod val="50000"/>
                        <a:lumOff val="50000"/>
                      </a:schemeClr>
                    </a:solidFill>
                    <a:latin typeface="Verdana" pitchFamily="34" charset="0"/>
                    <a:ea typeface="Verdana" pitchFamily="34" charset="0"/>
                    <a:cs typeface="Verdana" pitchFamily="34" charset="0"/>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t>Online:</a:t>
                </a:r>
              </a:p>
              <a:p>
                <a14:m>
                  <m:oMath xmlns:m="http://schemas.openxmlformats.org/officeDocument/2006/math">
                    <m:sSub>
                      <m:sSubPr>
                        <m:ctrlPr>
                          <a:rPr lang="en-US" sz="1600" i="1" smtClean="0">
                            <a:latin typeface="Cambria Math"/>
                          </a:rPr>
                        </m:ctrlPr>
                      </m:sSubPr>
                      <m:e>
                        <m:r>
                          <a:rPr lang="en-US" sz="1600" i="1" smtClean="0">
                            <a:latin typeface="Cambria Math"/>
                            <a:ea typeface="Cambria Math"/>
                          </a:rPr>
                          <m:t>𝜎</m:t>
                        </m:r>
                      </m:e>
                      <m:sub>
                        <m:r>
                          <a:rPr lang="en-US" sz="1600" b="0" i="1" smtClean="0">
                            <a:latin typeface="Cambria Math"/>
                          </a:rPr>
                          <m:t>𝑒</m:t>
                        </m:r>
                      </m:sub>
                    </m:sSub>
                  </m:oMath>
                </a14:m>
                <a:r>
                  <a:rPr lang="en-US" sz="1600" dirty="0" smtClean="0"/>
                  <a:t> : (6-14+7) mod 17 =16</a:t>
                </a:r>
              </a:p>
              <a:p>
                <a14:m>
                  <m:oMath xmlns:m="http://schemas.openxmlformats.org/officeDocument/2006/math">
                    <m:sSub>
                      <m:sSubPr>
                        <m:ctrlPr>
                          <a:rPr lang="en-US" sz="1600" i="1" smtClean="0">
                            <a:latin typeface="Cambria Math"/>
                          </a:rPr>
                        </m:ctrlPr>
                      </m:sSubPr>
                      <m:e>
                        <m:r>
                          <a:rPr lang="en-US" sz="1600" i="1" smtClean="0">
                            <a:latin typeface="Cambria Math"/>
                            <a:ea typeface="Cambria Math"/>
                          </a:rPr>
                          <m:t>𝜎</m:t>
                        </m:r>
                      </m:e>
                      <m:sub>
                        <m:r>
                          <a:rPr lang="en-US" sz="1600" b="0" i="1" smtClean="0">
                            <a:latin typeface="Cambria Math"/>
                          </a:rPr>
                          <m:t>𝑢</m:t>
                        </m:r>
                      </m:sub>
                    </m:sSub>
                    <m:r>
                      <a:rPr lang="en-US" sz="1600" b="0" i="1" smtClean="0">
                        <a:latin typeface="Cambria Math"/>
                      </a:rPr>
                      <m:t> :</m:t>
                    </m:r>
                  </m:oMath>
                </a14:m>
                <a:r>
                  <a:rPr lang="en-US" sz="1600" dirty="0" smtClean="0"/>
                  <a:t> (6-1) mod 17 =5</a:t>
                </a:r>
              </a:p>
              <a:p>
                <a14:m>
                  <m:oMath xmlns:m="http://schemas.openxmlformats.org/officeDocument/2006/math">
                    <m:sSub>
                      <m:sSubPr>
                        <m:ctrlPr>
                          <a:rPr lang="en-US" sz="1600" i="1" smtClean="0">
                            <a:latin typeface="Cambria Math"/>
                          </a:rPr>
                        </m:ctrlPr>
                      </m:sSubPr>
                      <m:e>
                        <m:r>
                          <a:rPr lang="en-US" sz="1600" i="1" smtClean="0">
                            <a:latin typeface="Cambria Math"/>
                            <a:ea typeface="Cambria Math"/>
                          </a:rPr>
                          <m:t>𝜎</m:t>
                        </m:r>
                      </m:e>
                      <m:sub>
                        <m:r>
                          <a:rPr lang="en-US" sz="1600" b="0" i="1" smtClean="0">
                            <a:latin typeface="Cambria Math"/>
                          </a:rPr>
                          <m:t>𝑣</m:t>
                        </m:r>
                      </m:sub>
                    </m:sSub>
                  </m:oMath>
                </a14:m>
                <a:r>
                  <a:rPr lang="en-US" sz="1600" dirty="0" smtClean="0"/>
                  <a:t> : (14+2) mod 17 =16</a:t>
                </a:r>
              </a:p>
              <a:p>
                <a:r>
                  <a:rPr lang="en-US" sz="1600" dirty="0" smtClean="0"/>
                  <a:t>s : s*16*5*16 mod </a:t>
                </a:r>
                <a14:m>
                  <m:oMath xmlns:m="http://schemas.openxmlformats.org/officeDocument/2006/math">
                    <m:r>
                      <a:rPr lang="en-US" sz="1600" i="1">
                        <a:latin typeface="Cambria Math"/>
                        <a:ea typeface="Cambria Math"/>
                      </a:rPr>
                      <m:t>𝜎</m:t>
                    </m:r>
                  </m:oMath>
                </a14:m>
                <a:r>
                  <a:rPr lang="en-US" sz="1600" dirty="0" smtClean="0"/>
                  <a:t> = 307,200</a:t>
                </a:r>
              </a:p>
            </p:txBody>
          </p:sp>
        </mc:Choice>
        <mc:Fallback xmlns="">
          <p:sp>
            <p:nvSpPr>
              <p:cNvPr id="12" name="Content Placeholder 1"/>
              <p:cNvSpPr txBox="1">
                <a:spLocks noRot="1" noChangeAspect="1" noMove="1" noResize="1" noEditPoints="1" noAdjustHandles="1" noChangeArrowheads="1" noChangeShapeType="1" noTextEdit="1"/>
              </p:cNvSpPr>
              <p:nvPr/>
            </p:nvSpPr>
            <p:spPr>
              <a:xfrm>
                <a:off x="4800600" y="3276600"/>
                <a:ext cx="3429000" cy="3276600"/>
              </a:xfrm>
              <a:prstGeom prst="rect">
                <a:avLst/>
              </a:prstGeom>
              <a:blipFill rotWithShape="1">
                <a:blip r:embed="rId7" cstate="print"/>
                <a:stretch>
                  <a:fillRect t="-559"/>
                </a:stretch>
              </a:blipFill>
            </p:spPr>
            <p:txBody>
              <a:bodyPr/>
              <a:lstStyle/>
              <a:p>
                <a:r>
                  <a:rPr lang="en-US">
                    <a:noFill/>
                  </a:rPr>
                  <a:t> </a:t>
                </a:r>
              </a:p>
            </p:txBody>
          </p:sp>
        </mc:Fallback>
      </mc:AlternateContent>
      <p:sp>
        <p:nvSpPr>
          <p:cNvPr id="20" name="Oval 19"/>
          <p:cNvSpPr/>
          <p:nvPr/>
        </p:nvSpPr>
        <p:spPr>
          <a:xfrm>
            <a:off x="7879081" y="1991380"/>
            <a:ext cx="45719" cy="660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21" name="Oval 20"/>
          <p:cNvSpPr/>
          <p:nvPr/>
        </p:nvSpPr>
        <p:spPr>
          <a:xfrm>
            <a:off x="6736081" y="2514600"/>
            <a:ext cx="45719" cy="660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477000" y="2435423"/>
            <a:ext cx="457200" cy="307777"/>
          </a:xfrm>
          <a:prstGeom prst="rect">
            <a:avLst/>
          </a:prstGeom>
          <a:noFill/>
        </p:spPr>
        <p:txBody>
          <a:bodyPr wrap="square" rtlCol="0">
            <a:spAutoFit/>
          </a:bodyPr>
          <a:lstStyle/>
          <a:p>
            <a:r>
              <a:rPr lang="en-US" sz="1400" dirty="0"/>
              <a:t>3</a:t>
            </a:r>
          </a:p>
        </p:txBody>
      </p:sp>
      <p:sp>
        <p:nvSpPr>
          <p:cNvPr id="23" name="TextBox 22"/>
          <p:cNvSpPr txBox="1"/>
          <p:nvPr/>
        </p:nvSpPr>
        <p:spPr>
          <a:xfrm>
            <a:off x="7010400" y="2130623"/>
            <a:ext cx="457200" cy="307777"/>
          </a:xfrm>
          <a:prstGeom prst="rect">
            <a:avLst/>
          </a:prstGeom>
          <a:noFill/>
        </p:spPr>
        <p:txBody>
          <a:bodyPr wrap="square" rtlCol="0">
            <a:spAutoFit/>
          </a:bodyPr>
          <a:lstStyle/>
          <a:p>
            <a:r>
              <a:rPr lang="en-US" sz="1400" u="sng" dirty="0"/>
              <a:t>2</a:t>
            </a:r>
          </a:p>
        </p:txBody>
      </p:sp>
      <p:graphicFrame>
        <p:nvGraphicFramePr>
          <p:cNvPr id="24" name="Table 49"/>
          <p:cNvGraphicFramePr>
            <a:graphicFrameLocks noGrp="1"/>
          </p:cNvGraphicFramePr>
          <p:nvPr>
            <p:extLst>
              <p:ext uri="{D42A27DB-BD31-4B8C-83A1-F6EECF244321}">
                <p14:modId xmlns:p14="http://schemas.microsoft.com/office/powerpoint/2010/main" val="253103081"/>
              </p:ext>
            </p:extLst>
          </p:nvPr>
        </p:nvGraphicFramePr>
        <p:xfrm>
          <a:off x="2569093" y="2193424"/>
          <a:ext cx="3428999" cy="731520"/>
        </p:xfrm>
        <a:graphic>
          <a:graphicData uri="http://schemas.openxmlformats.org/drawingml/2006/table">
            <a:tbl>
              <a:tblPr firstRow="1" bandRow="1">
                <a:tableStyleId>{5940675A-B579-460E-94D1-54222C63F5DA}</a:tableStyleId>
              </a:tblPr>
              <a:tblGrid>
                <a:gridCol w="489857"/>
                <a:gridCol w="489857"/>
                <a:gridCol w="489857"/>
                <a:gridCol w="489857"/>
                <a:gridCol w="489857"/>
                <a:gridCol w="489857"/>
                <a:gridCol w="489857"/>
              </a:tblGrid>
              <a:tr h="360373">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6037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
        <p:nvSpPr>
          <p:cNvPr id="25" name="TextBox 24"/>
          <p:cNvSpPr txBox="1"/>
          <p:nvPr/>
        </p:nvSpPr>
        <p:spPr>
          <a:xfrm>
            <a:off x="2673429" y="2550532"/>
            <a:ext cx="409135" cy="369332"/>
          </a:xfrm>
          <a:prstGeom prst="rect">
            <a:avLst/>
          </a:prstGeom>
          <a:noFill/>
        </p:spPr>
        <p:txBody>
          <a:bodyPr wrap="square" rtlCol="0">
            <a:spAutoFit/>
          </a:bodyPr>
          <a:lstStyle/>
          <a:p>
            <a:r>
              <a:rPr lang="en-US" b="1" dirty="0"/>
              <a:t>r</a:t>
            </a:r>
          </a:p>
        </p:txBody>
      </p:sp>
      <p:sp>
        <p:nvSpPr>
          <p:cNvPr id="26" name="TextBox 25"/>
          <p:cNvSpPr txBox="1"/>
          <p:nvPr/>
        </p:nvSpPr>
        <p:spPr>
          <a:xfrm>
            <a:off x="2651154" y="2183600"/>
            <a:ext cx="409135" cy="369332"/>
          </a:xfrm>
          <a:prstGeom prst="rect">
            <a:avLst/>
          </a:prstGeom>
          <a:noFill/>
        </p:spPr>
        <p:txBody>
          <a:bodyPr wrap="square" rtlCol="0">
            <a:spAutoFit/>
          </a:bodyPr>
          <a:lstStyle/>
          <a:p>
            <a:r>
              <a:rPr lang="en-US" b="1" dirty="0"/>
              <a:t>L</a:t>
            </a:r>
          </a:p>
        </p:txBody>
      </p:sp>
      <p:sp>
        <p:nvSpPr>
          <p:cNvPr id="27" name="TextBox 26"/>
          <p:cNvSpPr txBox="1"/>
          <p:nvPr/>
        </p:nvSpPr>
        <p:spPr>
          <a:xfrm>
            <a:off x="3164626" y="2189460"/>
            <a:ext cx="409135" cy="369332"/>
          </a:xfrm>
          <a:prstGeom prst="rect">
            <a:avLst/>
          </a:prstGeom>
          <a:noFill/>
        </p:spPr>
        <p:txBody>
          <a:bodyPr wrap="square" rtlCol="0">
            <a:spAutoFit/>
          </a:bodyPr>
          <a:lstStyle/>
          <a:p>
            <a:r>
              <a:rPr lang="en-US" b="1" dirty="0"/>
              <a:t>0</a:t>
            </a:r>
          </a:p>
        </p:txBody>
      </p:sp>
      <p:sp>
        <p:nvSpPr>
          <p:cNvPr id="28" name="TextBox 27"/>
          <p:cNvSpPr txBox="1"/>
          <p:nvPr/>
        </p:nvSpPr>
        <p:spPr>
          <a:xfrm>
            <a:off x="3655822" y="2186000"/>
            <a:ext cx="409135" cy="369332"/>
          </a:xfrm>
          <a:prstGeom prst="rect">
            <a:avLst/>
          </a:prstGeom>
          <a:noFill/>
        </p:spPr>
        <p:txBody>
          <a:bodyPr wrap="square" rtlCol="0">
            <a:spAutoFit/>
          </a:bodyPr>
          <a:lstStyle/>
          <a:p>
            <a:r>
              <a:rPr lang="en-US" b="1" dirty="0"/>
              <a:t>1</a:t>
            </a:r>
          </a:p>
        </p:txBody>
      </p:sp>
      <p:sp>
        <p:nvSpPr>
          <p:cNvPr id="29" name="TextBox 28"/>
          <p:cNvSpPr txBox="1"/>
          <p:nvPr/>
        </p:nvSpPr>
        <p:spPr>
          <a:xfrm>
            <a:off x="4155226" y="2186000"/>
            <a:ext cx="409135" cy="369332"/>
          </a:xfrm>
          <a:prstGeom prst="rect">
            <a:avLst/>
          </a:prstGeom>
          <a:noFill/>
        </p:spPr>
        <p:txBody>
          <a:bodyPr wrap="square" rtlCol="0">
            <a:spAutoFit/>
          </a:bodyPr>
          <a:lstStyle/>
          <a:p>
            <a:r>
              <a:rPr lang="en-US" b="1" dirty="0"/>
              <a:t>2</a:t>
            </a:r>
          </a:p>
        </p:txBody>
      </p:sp>
      <p:sp>
        <p:nvSpPr>
          <p:cNvPr id="30" name="TextBox 29"/>
          <p:cNvSpPr txBox="1"/>
          <p:nvPr/>
        </p:nvSpPr>
        <p:spPr>
          <a:xfrm>
            <a:off x="4632354" y="2191860"/>
            <a:ext cx="409135" cy="369332"/>
          </a:xfrm>
          <a:prstGeom prst="rect">
            <a:avLst/>
          </a:prstGeom>
          <a:noFill/>
        </p:spPr>
        <p:txBody>
          <a:bodyPr wrap="square" rtlCol="0">
            <a:spAutoFit/>
          </a:bodyPr>
          <a:lstStyle/>
          <a:p>
            <a:r>
              <a:rPr lang="en-US" b="1" dirty="0"/>
              <a:t>3</a:t>
            </a:r>
          </a:p>
        </p:txBody>
      </p:sp>
      <p:sp>
        <p:nvSpPr>
          <p:cNvPr id="31" name="TextBox 30"/>
          <p:cNvSpPr txBox="1"/>
          <p:nvPr/>
        </p:nvSpPr>
        <p:spPr>
          <a:xfrm>
            <a:off x="5121794" y="2171932"/>
            <a:ext cx="266699"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u="sng" dirty="0"/>
              <a:t>1</a:t>
            </a:r>
          </a:p>
        </p:txBody>
      </p:sp>
      <p:sp>
        <p:nvSpPr>
          <p:cNvPr id="32" name="TextBox 31"/>
          <p:cNvSpPr txBox="1"/>
          <p:nvPr/>
        </p:nvSpPr>
        <p:spPr>
          <a:xfrm>
            <a:off x="5593062" y="2169532"/>
            <a:ext cx="266699"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u="sng" dirty="0"/>
              <a:t>2</a:t>
            </a:r>
          </a:p>
        </p:txBody>
      </p:sp>
      <p:sp>
        <p:nvSpPr>
          <p:cNvPr id="33" name="TextBox 32"/>
          <p:cNvSpPr txBox="1"/>
          <p:nvPr/>
        </p:nvSpPr>
        <p:spPr>
          <a:xfrm>
            <a:off x="3178694" y="2552932"/>
            <a:ext cx="409135" cy="369332"/>
          </a:xfrm>
          <a:prstGeom prst="rect">
            <a:avLst/>
          </a:prstGeom>
          <a:noFill/>
        </p:spPr>
        <p:txBody>
          <a:bodyPr wrap="square" rtlCol="0">
            <a:spAutoFit/>
          </a:bodyPr>
          <a:lstStyle/>
          <a:p>
            <a:r>
              <a:rPr lang="en-US" b="1" dirty="0"/>
              <a:t>9</a:t>
            </a:r>
          </a:p>
        </p:txBody>
      </p:sp>
      <p:sp>
        <p:nvSpPr>
          <p:cNvPr id="34" name="TextBox 33"/>
          <p:cNvSpPr txBox="1"/>
          <p:nvPr/>
        </p:nvSpPr>
        <p:spPr>
          <a:xfrm>
            <a:off x="3669890" y="2552932"/>
            <a:ext cx="409135" cy="369332"/>
          </a:xfrm>
          <a:prstGeom prst="rect">
            <a:avLst/>
          </a:prstGeom>
          <a:noFill/>
        </p:spPr>
        <p:txBody>
          <a:bodyPr wrap="square" rtlCol="0">
            <a:spAutoFit/>
          </a:bodyPr>
          <a:lstStyle/>
          <a:p>
            <a:r>
              <a:rPr lang="en-US" b="1" dirty="0"/>
              <a:t>3</a:t>
            </a:r>
          </a:p>
        </p:txBody>
      </p:sp>
      <p:sp>
        <p:nvSpPr>
          <p:cNvPr id="35" name="TextBox 34"/>
          <p:cNvSpPr txBox="1"/>
          <p:nvPr/>
        </p:nvSpPr>
        <p:spPr>
          <a:xfrm>
            <a:off x="4098954" y="2552932"/>
            <a:ext cx="491196" cy="369332"/>
          </a:xfrm>
          <a:prstGeom prst="rect">
            <a:avLst/>
          </a:prstGeom>
          <a:noFill/>
        </p:spPr>
        <p:txBody>
          <a:bodyPr wrap="square" rtlCol="0">
            <a:spAutoFit/>
          </a:bodyPr>
          <a:lstStyle/>
          <a:p>
            <a:r>
              <a:rPr lang="en-US" b="1" dirty="0" smtClean="0"/>
              <a:t>14</a:t>
            </a:r>
            <a:endParaRPr lang="en-US" b="1" dirty="0"/>
          </a:p>
        </p:txBody>
      </p:sp>
      <p:sp>
        <p:nvSpPr>
          <p:cNvPr id="36" name="TextBox 35"/>
          <p:cNvSpPr txBox="1"/>
          <p:nvPr/>
        </p:nvSpPr>
        <p:spPr>
          <a:xfrm>
            <a:off x="4632354" y="2552932"/>
            <a:ext cx="409135" cy="369332"/>
          </a:xfrm>
          <a:prstGeom prst="rect">
            <a:avLst/>
          </a:prstGeom>
          <a:noFill/>
        </p:spPr>
        <p:txBody>
          <a:bodyPr wrap="square" rtlCol="0">
            <a:spAutoFit/>
          </a:bodyPr>
          <a:lstStyle/>
          <a:p>
            <a:r>
              <a:rPr lang="en-US" b="1" dirty="0"/>
              <a:t>6</a:t>
            </a:r>
          </a:p>
        </p:txBody>
      </p:sp>
      <p:sp>
        <p:nvSpPr>
          <p:cNvPr id="37" name="TextBox 36"/>
          <p:cNvSpPr txBox="1"/>
          <p:nvPr/>
        </p:nvSpPr>
        <p:spPr>
          <a:xfrm>
            <a:off x="5049697" y="2552932"/>
            <a:ext cx="491196" cy="369332"/>
          </a:xfrm>
          <a:prstGeom prst="rect">
            <a:avLst/>
          </a:prstGeom>
          <a:noFill/>
        </p:spPr>
        <p:txBody>
          <a:bodyPr wrap="square" rtlCol="0">
            <a:spAutoFit/>
          </a:bodyPr>
          <a:lstStyle/>
          <a:p>
            <a:r>
              <a:rPr lang="en-US" b="1" dirty="0" smtClean="0"/>
              <a:t>16</a:t>
            </a:r>
            <a:endParaRPr lang="en-US" b="1" dirty="0"/>
          </a:p>
        </p:txBody>
      </p:sp>
      <p:sp>
        <p:nvSpPr>
          <p:cNvPr id="38" name="TextBox 37"/>
          <p:cNvSpPr txBox="1"/>
          <p:nvPr/>
        </p:nvSpPr>
        <p:spPr>
          <a:xfrm>
            <a:off x="5603025" y="2552932"/>
            <a:ext cx="409135" cy="369332"/>
          </a:xfrm>
          <a:prstGeom prst="rect">
            <a:avLst/>
          </a:prstGeom>
          <a:noFill/>
        </p:spPr>
        <p:txBody>
          <a:bodyPr wrap="square" rtlCol="0">
            <a:spAutoFit/>
          </a:bodyPr>
          <a:lstStyle/>
          <a:p>
            <a:r>
              <a:rPr lang="en-US" b="1" dirty="0"/>
              <a:t>7</a:t>
            </a:r>
          </a:p>
        </p:txBody>
      </p:sp>
      <p:grpSp>
        <p:nvGrpSpPr>
          <p:cNvPr id="39" name="组合 38"/>
          <p:cNvGrpSpPr/>
          <p:nvPr/>
        </p:nvGrpSpPr>
        <p:grpSpPr>
          <a:xfrm>
            <a:off x="826185" y="1412776"/>
            <a:ext cx="1433731" cy="1602600"/>
            <a:chOff x="914402" y="228600"/>
            <a:chExt cx="1433731" cy="1602600"/>
          </a:xfrm>
        </p:grpSpPr>
        <p:sp>
          <p:nvSpPr>
            <p:cNvPr id="40" name="Oval 1"/>
            <p:cNvSpPr/>
            <p:nvPr/>
          </p:nvSpPr>
          <p:spPr>
            <a:xfrm>
              <a:off x="1628337" y="597932"/>
              <a:ext cx="62132"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1" name="Oval 2"/>
            <p:cNvSpPr/>
            <p:nvPr/>
          </p:nvSpPr>
          <p:spPr>
            <a:xfrm>
              <a:off x="1171137" y="1436132"/>
              <a:ext cx="62132"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2" name="Oval 3"/>
            <p:cNvSpPr/>
            <p:nvPr/>
          </p:nvSpPr>
          <p:spPr>
            <a:xfrm>
              <a:off x="1614269" y="1436132"/>
              <a:ext cx="62132"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3" name="Oval 4"/>
            <p:cNvSpPr/>
            <p:nvPr/>
          </p:nvSpPr>
          <p:spPr>
            <a:xfrm>
              <a:off x="2023405" y="1436132"/>
              <a:ext cx="62132"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44" name="Straight Arrow Connector 6"/>
            <p:cNvCxnSpPr>
              <a:stCxn id="40" idx="1"/>
              <a:endCxn id="41" idx="7"/>
            </p:cNvCxnSpPr>
            <p:nvPr/>
          </p:nvCxnSpPr>
          <p:spPr>
            <a:xfrm flipH="1">
              <a:off x="1224170" y="609091"/>
              <a:ext cx="413266" cy="8382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5" name="Straight Arrow Connector 7"/>
            <p:cNvCxnSpPr>
              <a:stCxn id="40" idx="5"/>
              <a:endCxn id="43" idx="0"/>
            </p:cNvCxnSpPr>
            <p:nvPr/>
          </p:nvCxnSpPr>
          <p:spPr>
            <a:xfrm>
              <a:off x="1681370" y="662973"/>
              <a:ext cx="373101" cy="773159"/>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6" name="Straight Arrow Connector 12"/>
            <p:cNvCxnSpPr>
              <a:stCxn id="42" idx="1"/>
              <a:endCxn id="40" idx="3"/>
            </p:cNvCxnSpPr>
            <p:nvPr/>
          </p:nvCxnSpPr>
          <p:spPr>
            <a:xfrm flipV="1">
              <a:off x="1623368" y="662973"/>
              <a:ext cx="14068" cy="78431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1509934" y="228600"/>
              <a:ext cx="409135" cy="369332"/>
            </a:xfrm>
            <a:prstGeom prst="rect">
              <a:avLst/>
            </a:prstGeom>
            <a:noFill/>
          </p:spPr>
          <p:txBody>
            <a:bodyPr wrap="square" rtlCol="0">
              <a:spAutoFit/>
            </a:bodyPr>
            <a:lstStyle/>
            <a:p>
              <a:r>
                <a:rPr lang="en-US" b="1" dirty="0"/>
                <a:t>0</a:t>
              </a:r>
            </a:p>
          </p:txBody>
        </p:sp>
        <p:sp>
          <p:nvSpPr>
            <p:cNvPr id="48" name="TextBox 47"/>
            <p:cNvSpPr txBox="1"/>
            <p:nvPr/>
          </p:nvSpPr>
          <p:spPr>
            <a:xfrm>
              <a:off x="914402" y="1447800"/>
              <a:ext cx="409135" cy="369332"/>
            </a:xfrm>
            <a:prstGeom prst="rect">
              <a:avLst/>
            </a:prstGeom>
            <a:noFill/>
          </p:spPr>
          <p:txBody>
            <a:bodyPr wrap="square" rtlCol="0">
              <a:spAutoFit/>
            </a:bodyPr>
            <a:lstStyle/>
            <a:p>
              <a:r>
                <a:rPr lang="en-US" b="1" dirty="0"/>
                <a:t>1</a:t>
              </a:r>
            </a:p>
          </p:txBody>
        </p:sp>
        <p:sp>
          <p:nvSpPr>
            <p:cNvPr id="49" name="TextBox 48"/>
            <p:cNvSpPr txBox="1"/>
            <p:nvPr/>
          </p:nvSpPr>
          <p:spPr>
            <a:xfrm>
              <a:off x="1490005" y="1461868"/>
              <a:ext cx="409135" cy="369332"/>
            </a:xfrm>
            <a:prstGeom prst="rect">
              <a:avLst/>
            </a:prstGeom>
            <a:noFill/>
          </p:spPr>
          <p:txBody>
            <a:bodyPr wrap="square" rtlCol="0">
              <a:spAutoFit/>
            </a:bodyPr>
            <a:lstStyle/>
            <a:p>
              <a:r>
                <a:rPr lang="en-US" b="1" dirty="0"/>
                <a:t>3</a:t>
              </a:r>
            </a:p>
          </p:txBody>
        </p:sp>
        <p:sp>
          <p:nvSpPr>
            <p:cNvPr id="50" name="TextBox 49"/>
            <p:cNvSpPr txBox="1"/>
            <p:nvPr/>
          </p:nvSpPr>
          <p:spPr>
            <a:xfrm>
              <a:off x="1938998" y="1450200"/>
              <a:ext cx="409135" cy="369332"/>
            </a:xfrm>
            <a:prstGeom prst="rect">
              <a:avLst/>
            </a:prstGeom>
            <a:noFill/>
          </p:spPr>
          <p:txBody>
            <a:bodyPr wrap="square" rtlCol="0">
              <a:spAutoFit/>
            </a:bodyPr>
            <a:lstStyle/>
            <a:p>
              <a:r>
                <a:rPr lang="en-US" b="1" dirty="0"/>
                <a:t>2</a:t>
              </a:r>
            </a:p>
          </p:txBody>
        </p:sp>
        <p:sp>
          <p:nvSpPr>
            <p:cNvPr id="51" name="TextBox 50"/>
            <p:cNvSpPr txBox="1"/>
            <p:nvPr/>
          </p:nvSpPr>
          <p:spPr>
            <a:xfrm>
              <a:off x="1151209" y="812464"/>
              <a:ext cx="266699"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u="sng" dirty="0"/>
                <a:t>1</a:t>
              </a:r>
            </a:p>
          </p:txBody>
        </p:sp>
        <p:sp>
          <p:nvSpPr>
            <p:cNvPr id="52" name="TextBox 51"/>
            <p:cNvSpPr txBox="1"/>
            <p:nvPr/>
          </p:nvSpPr>
          <p:spPr>
            <a:xfrm>
              <a:off x="1409702" y="964864"/>
              <a:ext cx="266699"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u="sng" dirty="0"/>
                <a:t>1</a:t>
              </a:r>
            </a:p>
          </p:txBody>
        </p:sp>
        <p:sp>
          <p:nvSpPr>
            <p:cNvPr id="53" name="TextBox 52"/>
            <p:cNvSpPr txBox="1"/>
            <p:nvPr/>
          </p:nvSpPr>
          <p:spPr>
            <a:xfrm>
              <a:off x="1846974" y="826532"/>
              <a:ext cx="266699"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u="sng" dirty="0"/>
                <a:t>2</a:t>
              </a:r>
            </a:p>
          </p:txBody>
        </p:sp>
      </p:grpSp>
    </p:spTree>
    <p:extLst>
      <p:ext uri="{BB962C8B-B14F-4D97-AF65-F5344CB8AC3E}">
        <p14:creationId xmlns:p14="http://schemas.microsoft.com/office/powerpoint/2010/main" val="4250317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Motivating Application: Holter Monitors</a:t>
            </a:r>
            <a:endParaRPr lang="en-US" dirty="0"/>
          </a:p>
        </p:txBody>
      </p:sp>
      <p:sp>
        <p:nvSpPr>
          <p:cNvPr id="3" name="Slide Number Placeholder 2"/>
          <p:cNvSpPr>
            <a:spLocks noGrp="1"/>
          </p:cNvSpPr>
          <p:nvPr>
            <p:ph type="sldNum" sz="quarter" idx="12"/>
          </p:nvPr>
        </p:nvSpPr>
        <p:spPr/>
        <p:txBody>
          <a:bodyPr/>
          <a:lstStyle/>
          <a:p>
            <a:fld id="{06D55AE4-D746-47AC-A306-4D0DD80C516F}" type="slidenum">
              <a:rPr lang="en-US" altLang="en-US" smtClean="0"/>
              <a:pPr/>
              <a:t>5</a:t>
            </a:fld>
            <a:endParaRPr lang="en-US" altLang="en-US" dirty="0"/>
          </a:p>
        </p:txBody>
      </p:sp>
      <p:pic>
        <p:nvPicPr>
          <p:cNvPr id="1026" name="Picture 2" descr="C:\UK\myPapers\talks\talk\ecg.png"/>
          <p:cNvPicPr>
            <a:picLocks noChangeAspect="1" noChangeArrowheads="1"/>
          </p:cNvPicPr>
          <p:nvPr/>
        </p:nvPicPr>
        <p:blipFill>
          <a:blip r:embed="rId2"/>
          <a:srcRect/>
          <a:stretch>
            <a:fillRect/>
          </a:stretch>
        </p:blipFill>
        <p:spPr bwMode="auto">
          <a:xfrm>
            <a:off x="685800" y="1752600"/>
            <a:ext cx="7399730" cy="2514600"/>
          </a:xfrm>
          <a:prstGeom prst="rect">
            <a:avLst/>
          </a:prstGeom>
          <a:noFill/>
        </p:spPr>
      </p:pic>
      <p:grpSp>
        <p:nvGrpSpPr>
          <p:cNvPr id="52" name="Group 51"/>
          <p:cNvGrpSpPr/>
          <p:nvPr/>
        </p:nvGrpSpPr>
        <p:grpSpPr>
          <a:xfrm>
            <a:off x="304800" y="2209800"/>
            <a:ext cx="8077200" cy="1602600"/>
            <a:chOff x="304800" y="2209800"/>
            <a:chExt cx="8077200" cy="1602600"/>
          </a:xfrm>
        </p:grpSpPr>
        <p:cxnSp>
          <p:nvCxnSpPr>
            <p:cNvPr id="6" name="Straight Connector 5"/>
            <p:cNvCxnSpPr/>
            <p:nvPr/>
          </p:nvCxnSpPr>
          <p:spPr>
            <a:xfrm>
              <a:off x="533400" y="3810000"/>
              <a:ext cx="784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33400" y="3414932"/>
              <a:ext cx="784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33400" y="3033932"/>
              <a:ext cx="784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33400" y="2638864"/>
              <a:ext cx="784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33400" y="2209800"/>
              <a:ext cx="7848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04800" y="3443068"/>
              <a:ext cx="457200" cy="369332"/>
            </a:xfrm>
            <a:prstGeom prst="rect">
              <a:avLst/>
            </a:prstGeom>
            <a:noFill/>
          </p:spPr>
          <p:txBody>
            <a:bodyPr wrap="square" rtlCol="0">
              <a:spAutoFit/>
            </a:bodyPr>
            <a:lstStyle/>
            <a:p>
              <a:r>
                <a:rPr lang="en-US" b="1" dirty="0" smtClean="0">
                  <a:solidFill>
                    <a:srgbClr val="FF0000"/>
                  </a:solidFill>
                </a:rPr>
                <a:t>0</a:t>
              </a:r>
              <a:endParaRPr lang="en-US" b="1" dirty="0">
                <a:solidFill>
                  <a:srgbClr val="FF0000"/>
                </a:solidFill>
              </a:endParaRPr>
            </a:p>
          </p:txBody>
        </p:sp>
        <p:sp>
          <p:nvSpPr>
            <p:cNvPr id="12" name="TextBox 11"/>
            <p:cNvSpPr txBox="1"/>
            <p:nvPr/>
          </p:nvSpPr>
          <p:spPr>
            <a:xfrm>
              <a:off x="304800" y="3059668"/>
              <a:ext cx="457200" cy="369332"/>
            </a:xfrm>
            <a:prstGeom prst="rect">
              <a:avLst/>
            </a:prstGeom>
            <a:noFill/>
          </p:spPr>
          <p:txBody>
            <a:bodyPr wrap="square" rtlCol="0">
              <a:spAutoFit/>
            </a:bodyPr>
            <a:lstStyle/>
            <a:p>
              <a:r>
                <a:rPr lang="en-US" b="1" dirty="0" smtClean="0">
                  <a:solidFill>
                    <a:srgbClr val="FF0000"/>
                  </a:solidFill>
                </a:rPr>
                <a:t>1</a:t>
              </a:r>
              <a:endParaRPr lang="en-US" b="1" dirty="0">
                <a:solidFill>
                  <a:srgbClr val="FF0000"/>
                </a:solidFill>
              </a:endParaRPr>
            </a:p>
          </p:txBody>
        </p:sp>
        <p:sp>
          <p:nvSpPr>
            <p:cNvPr id="13" name="TextBox 12"/>
            <p:cNvSpPr txBox="1"/>
            <p:nvPr/>
          </p:nvSpPr>
          <p:spPr>
            <a:xfrm>
              <a:off x="304800" y="2667000"/>
              <a:ext cx="457200" cy="369332"/>
            </a:xfrm>
            <a:prstGeom prst="rect">
              <a:avLst/>
            </a:prstGeom>
            <a:noFill/>
          </p:spPr>
          <p:txBody>
            <a:bodyPr wrap="square" rtlCol="0">
              <a:spAutoFit/>
            </a:bodyPr>
            <a:lstStyle/>
            <a:p>
              <a:r>
                <a:rPr lang="en-US" b="1" dirty="0" smtClean="0">
                  <a:solidFill>
                    <a:srgbClr val="FF0000"/>
                  </a:solidFill>
                </a:rPr>
                <a:t>2</a:t>
              </a:r>
              <a:endParaRPr lang="en-US" b="1" dirty="0">
                <a:solidFill>
                  <a:srgbClr val="FF0000"/>
                </a:solidFill>
              </a:endParaRPr>
            </a:p>
          </p:txBody>
        </p:sp>
        <p:sp>
          <p:nvSpPr>
            <p:cNvPr id="14" name="TextBox 13"/>
            <p:cNvSpPr txBox="1"/>
            <p:nvPr/>
          </p:nvSpPr>
          <p:spPr>
            <a:xfrm>
              <a:off x="304800" y="2255464"/>
              <a:ext cx="457200" cy="369332"/>
            </a:xfrm>
            <a:prstGeom prst="rect">
              <a:avLst/>
            </a:prstGeom>
            <a:noFill/>
          </p:spPr>
          <p:txBody>
            <a:bodyPr wrap="square" rtlCol="0">
              <a:spAutoFit/>
            </a:bodyPr>
            <a:lstStyle/>
            <a:p>
              <a:r>
                <a:rPr lang="en-US" b="1" dirty="0" smtClean="0">
                  <a:solidFill>
                    <a:srgbClr val="FF0000"/>
                  </a:solidFill>
                </a:rPr>
                <a:t>3</a:t>
              </a:r>
              <a:endParaRPr lang="en-US" b="1" dirty="0">
                <a:solidFill>
                  <a:srgbClr val="FF0000"/>
                </a:solidFill>
              </a:endParaRPr>
            </a:p>
          </p:txBody>
        </p:sp>
      </p:grpSp>
      <p:grpSp>
        <p:nvGrpSpPr>
          <p:cNvPr id="53" name="Group 52"/>
          <p:cNvGrpSpPr/>
          <p:nvPr/>
        </p:nvGrpSpPr>
        <p:grpSpPr>
          <a:xfrm>
            <a:off x="976532" y="4142936"/>
            <a:ext cx="6262468" cy="429064"/>
            <a:chOff x="976532" y="4142936"/>
            <a:chExt cx="6262468" cy="429064"/>
          </a:xfrm>
        </p:grpSpPr>
        <p:sp>
          <p:nvSpPr>
            <p:cNvPr id="18" name="TextBox 17"/>
            <p:cNvSpPr txBox="1"/>
            <p:nvPr/>
          </p:nvSpPr>
          <p:spPr>
            <a:xfrm>
              <a:off x="1524000" y="4202668"/>
              <a:ext cx="457200" cy="369332"/>
            </a:xfrm>
            <a:prstGeom prst="rect">
              <a:avLst/>
            </a:prstGeom>
            <a:noFill/>
          </p:spPr>
          <p:txBody>
            <a:bodyPr wrap="square" rtlCol="0">
              <a:spAutoFit/>
            </a:bodyPr>
            <a:lstStyle/>
            <a:p>
              <a:r>
                <a:rPr lang="en-US" b="1" dirty="0" smtClean="0">
                  <a:solidFill>
                    <a:srgbClr val="FF0000"/>
                  </a:solidFill>
                </a:rPr>
                <a:t>0</a:t>
              </a:r>
              <a:endParaRPr lang="en-US" b="1" dirty="0">
                <a:solidFill>
                  <a:srgbClr val="FF0000"/>
                </a:solidFill>
              </a:endParaRPr>
            </a:p>
          </p:txBody>
        </p:sp>
        <p:sp>
          <p:nvSpPr>
            <p:cNvPr id="19" name="TextBox 18"/>
            <p:cNvSpPr txBox="1"/>
            <p:nvPr/>
          </p:nvSpPr>
          <p:spPr>
            <a:xfrm>
              <a:off x="1780736" y="4202668"/>
              <a:ext cx="457200" cy="369332"/>
            </a:xfrm>
            <a:prstGeom prst="rect">
              <a:avLst/>
            </a:prstGeom>
            <a:noFill/>
          </p:spPr>
          <p:txBody>
            <a:bodyPr wrap="square" rtlCol="0">
              <a:spAutoFit/>
            </a:bodyPr>
            <a:lstStyle/>
            <a:p>
              <a:r>
                <a:rPr lang="en-US" b="1" dirty="0" smtClean="0">
                  <a:solidFill>
                    <a:srgbClr val="FF0000"/>
                  </a:solidFill>
                </a:rPr>
                <a:t>1</a:t>
              </a:r>
              <a:endParaRPr lang="en-US" b="1" dirty="0">
                <a:solidFill>
                  <a:srgbClr val="FF0000"/>
                </a:solidFill>
              </a:endParaRPr>
            </a:p>
          </p:txBody>
        </p:sp>
        <p:sp>
          <p:nvSpPr>
            <p:cNvPr id="20" name="TextBox 19"/>
            <p:cNvSpPr txBox="1"/>
            <p:nvPr/>
          </p:nvSpPr>
          <p:spPr>
            <a:xfrm>
              <a:off x="2057400" y="4202668"/>
              <a:ext cx="457200" cy="369332"/>
            </a:xfrm>
            <a:prstGeom prst="rect">
              <a:avLst/>
            </a:prstGeom>
            <a:noFill/>
          </p:spPr>
          <p:txBody>
            <a:bodyPr wrap="square" rtlCol="0">
              <a:spAutoFit/>
            </a:bodyPr>
            <a:lstStyle/>
            <a:p>
              <a:r>
                <a:rPr lang="en-US" b="1" dirty="0" smtClean="0">
                  <a:solidFill>
                    <a:srgbClr val="FF0000"/>
                  </a:solidFill>
                </a:rPr>
                <a:t>0</a:t>
              </a:r>
              <a:endParaRPr lang="en-US" b="1" dirty="0">
                <a:solidFill>
                  <a:srgbClr val="FF0000"/>
                </a:solidFill>
              </a:endParaRPr>
            </a:p>
          </p:txBody>
        </p:sp>
        <p:sp>
          <p:nvSpPr>
            <p:cNvPr id="21" name="TextBox 20"/>
            <p:cNvSpPr txBox="1"/>
            <p:nvPr/>
          </p:nvSpPr>
          <p:spPr>
            <a:xfrm>
              <a:off x="2300068" y="4202668"/>
              <a:ext cx="457200" cy="369332"/>
            </a:xfrm>
            <a:prstGeom prst="rect">
              <a:avLst/>
            </a:prstGeom>
            <a:noFill/>
          </p:spPr>
          <p:txBody>
            <a:bodyPr wrap="square" rtlCol="0">
              <a:spAutoFit/>
            </a:bodyPr>
            <a:lstStyle/>
            <a:p>
              <a:r>
                <a:rPr lang="en-US" b="1" dirty="0" smtClean="0">
                  <a:solidFill>
                    <a:srgbClr val="FF0000"/>
                  </a:solidFill>
                </a:rPr>
                <a:t>3</a:t>
              </a:r>
              <a:endParaRPr lang="en-US" b="1" dirty="0">
                <a:solidFill>
                  <a:srgbClr val="FF0000"/>
                </a:solidFill>
              </a:endParaRPr>
            </a:p>
          </p:txBody>
        </p:sp>
        <p:sp>
          <p:nvSpPr>
            <p:cNvPr id="22" name="TextBox 21"/>
            <p:cNvSpPr txBox="1"/>
            <p:nvPr/>
          </p:nvSpPr>
          <p:spPr>
            <a:xfrm>
              <a:off x="2590800" y="4202668"/>
              <a:ext cx="457200" cy="369332"/>
            </a:xfrm>
            <a:prstGeom prst="rect">
              <a:avLst/>
            </a:prstGeom>
            <a:noFill/>
          </p:spPr>
          <p:txBody>
            <a:bodyPr wrap="square" rtlCol="0">
              <a:spAutoFit/>
            </a:bodyPr>
            <a:lstStyle/>
            <a:p>
              <a:r>
                <a:rPr lang="en-US" b="1" dirty="0" smtClean="0">
                  <a:solidFill>
                    <a:srgbClr val="FF0000"/>
                  </a:solidFill>
                </a:rPr>
                <a:t>0</a:t>
              </a:r>
              <a:endParaRPr lang="en-US" b="1" dirty="0">
                <a:solidFill>
                  <a:srgbClr val="FF0000"/>
                </a:solidFill>
              </a:endParaRPr>
            </a:p>
          </p:txBody>
        </p:sp>
        <p:sp>
          <p:nvSpPr>
            <p:cNvPr id="23" name="TextBox 22"/>
            <p:cNvSpPr txBox="1"/>
            <p:nvPr/>
          </p:nvSpPr>
          <p:spPr>
            <a:xfrm>
              <a:off x="2889740" y="4202668"/>
              <a:ext cx="457200" cy="369332"/>
            </a:xfrm>
            <a:prstGeom prst="rect">
              <a:avLst/>
            </a:prstGeom>
            <a:noFill/>
          </p:spPr>
          <p:txBody>
            <a:bodyPr wrap="square" rtlCol="0">
              <a:spAutoFit/>
            </a:bodyPr>
            <a:lstStyle/>
            <a:p>
              <a:r>
                <a:rPr lang="en-US" b="1" dirty="0" smtClean="0">
                  <a:solidFill>
                    <a:srgbClr val="FF0000"/>
                  </a:solidFill>
                </a:rPr>
                <a:t>0</a:t>
              </a:r>
              <a:endParaRPr lang="en-US" b="1" dirty="0">
                <a:solidFill>
                  <a:srgbClr val="FF0000"/>
                </a:solidFill>
              </a:endParaRPr>
            </a:p>
          </p:txBody>
        </p:sp>
        <p:sp>
          <p:nvSpPr>
            <p:cNvPr id="24" name="TextBox 23"/>
            <p:cNvSpPr txBox="1"/>
            <p:nvPr/>
          </p:nvSpPr>
          <p:spPr>
            <a:xfrm>
              <a:off x="3166404" y="4202668"/>
              <a:ext cx="457200" cy="369332"/>
            </a:xfrm>
            <a:prstGeom prst="rect">
              <a:avLst/>
            </a:prstGeom>
            <a:noFill/>
          </p:spPr>
          <p:txBody>
            <a:bodyPr wrap="square" rtlCol="0">
              <a:spAutoFit/>
            </a:bodyPr>
            <a:lstStyle/>
            <a:p>
              <a:r>
                <a:rPr lang="en-US" b="1" dirty="0" smtClean="0">
                  <a:solidFill>
                    <a:srgbClr val="FF0000"/>
                  </a:solidFill>
                </a:rPr>
                <a:t>1</a:t>
              </a:r>
              <a:endParaRPr lang="en-US" b="1" dirty="0">
                <a:solidFill>
                  <a:srgbClr val="FF0000"/>
                </a:solidFill>
              </a:endParaRPr>
            </a:p>
          </p:txBody>
        </p:sp>
        <p:sp>
          <p:nvSpPr>
            <p:cNvPr id="25" name="TextBox 24"/>
            <p:cNvSpPr txBox="1"/>
            <p:nvPr/>
          </p:nvSpPr>
          <p:spPr>
            <a:xfrm>
              <a:off x="3491132" y="4202668"/>
              <a:ext cx="457200" cy="369332"/>
            </a:xfrm>
            <a:prstGeom prst="rect">
              <a:avLst/>
            </a:prstGeom>
            <a:noFill/>
          </p:spPr>
          <p:txBody>
            <a:bodyPr wrap="square" rtlCol="0">
              <a:spAutoFit/>
            </a:bodyPr>
            <a:lstStyle/>
            <a:p>
              <a:r>
                <a:rPr lang="en-US" b="1" dirty="0" smtClean="0">
                  <a:solidFill>
                    <a:srgbClr val="FF0000"/>
                  </a:solidFill>
                </a:rPr>
                <a:t>1</a:t>
              </a:r>
              <a:endParaRPr lang="en-US" b="1" dirty="0">
                <a:solidFill>
                  <a:srgbClr val="FF0000"/>
                </a:solidFill>
              </a:endParaRPr>
            </a:p>
          </p:txBody>
        </p:sp>
        <p:sp>
          <p:nvSpPr>
            <p:cNvPr id="26" name="TextBox 25"/>
            <p:cNvSpPr txBox="1"/>
            <p:nvPr/>
          </p:nvSpPr>
          <p:spPr>
            <a:xfrm>
              <a:off x="3810000" y="4202668"/>
              <a:ext cx="457200" cy="369332"/>
            </a:xfrm>
            <a:prstGeom prst="rect">
              <a:avLst/>
            </a:prstGeom>
            <a:noFill/>
          </p:spPr>
          <p:txBody>
            <a:bodyPr wrap="square" rtlCol="0">
              <a:spAutoFit/>
            </a:bodyPr>
            <a:lstStyle/>
            <a:p>
              <a:r>
                <a:rPr lang="en-US" b="1" dirty="0" smtClean="0">
                  <a:solidFill>
                    <a:srgbClr val="FF0000"/>
                  </a:solidFill>
                </a:rPr>
                <a:t>1</a:t>
              </a:r>
              <a:endParaRPr lang="en-US" b="1" dirty="0">
                <a:solidFill>
                  <a:srgbClr val="FF0000"/>
                </a:solidFill>
              </a:endParaRPr>
            </a:p>
          </p:txBody>
        </p:sp>
        <p:sp>
          <p:nvSpPr>
            <p:cNvPr id="27" name="TextBox 26"/>
            <p:cNvSpPr txBox="1"/>
            <p:nvPr/>
          </p:nvSpPr>
          <p:spPr>
            <a:xfrm>
              <a:off x="4086664" y="4202668"/>
              <a:ext cx="457200" cy="369332"/>
            </a:xfrm>
            <a:prstGeom prst="rect">
              <a:avLst/>
            </a:prstGeom>
            <a:noFill/>
          </p:spPr>
          <p:txBody>
            <a:bodyPr wrap="square" rtlCol="0">
              <a:spAutoFit/>
            </a:bodyPr>
            <a:lstStyle/>
            <a:p>
              <a:r>
                <a:rPr lang="en-US" b="1" dirty="0" smtClean="0">
                  <a:solidFill>
                    <a:srgbClr val="FF0000"/>
                  </a:solidFill>
                </a:rPr>
                <a:t>0</a:t>
              </a:r>
              <a:endParaRPr lang="en-US" b="1" dirty="0">
                <a:solidFill>
                  <a:srgbClr val="FF0000"/>
                </a:solidFill>
              </a:endParaRPr>
            </a:p>
          </p:txBody>
        </p:sp>
        <p:sp>
          <p:nvSpPr>
            <p:cNvPr id="28" name="TextBox 27"/>
            <p:cNvSpPr txBox="1"/>
            <p:nvPr/>
          </p:nvSpPr>
          <p:spPr>
            <a:xfrm>
              <a:off x="4363328" y="4202668"/>
              <a:ext cx="457200" cy="369332"/>
            </a:xfrm>
            <a:prstGeom prst="rect">
              <a:avLst/>
            </a:prstGeom>
            <a:noFill/>
          </p:spPr>
          <p:txBody>
            <a:bodyPr wrap="square" rtlCol="0">
              <a:spAutoFit/>
            </a:bodyPr>
            <a:lstStyle/>
            <a:p>
              <a:r>
                <a:rPr lang="en-US" b="1" dirty="0" smtClean="0">
                  <a:solidFill>
                    <a:srgbClr val="FF0000"/>
                  </a:solidFill>
                </a:rPr>
                <a:t>0</a:t>
              </a:r>
              <a:endParaRPr lang="en-US" b="1" dirty="0">
                <a:solidFill>
                  <a:srgbClr val="FF0000"/>
                </a:solidFill>
              </a:endParaRPr>
            </a:p>
          </p:txBody>
        </p:sp>
        <p:sp>
          <p:nvSpPr>
            <p:cNvPr id="29" name="TextBox 28"/>
            <p:cNvSpPr txBox="1"/>
            <p:nvPr/>
          </p:nvSpPr>
          <p:spPr>
            <a:xfrm>
              <a:off x="4668128" y="4202668"/>
              <a:ext cx="457200" cy="369332"/>
            </a:xfrm>
            <a:prstGeom prst="rect">
              <a:avLst/>
            </a:prstGeom>
            <a:noFill/>
          </p:spPr>
          <p:txBody>
            <a:bodyPr wrap="square" rtlCol="0">
              <a:spAutoFit/>
            </a:bodyPr>
            <a:lstStyle/>
            <a:p>
              <a:r>
                <a:rPr lang="en-US" b="1" dirty="0" smtClean="0">
                  <a:solidFill>
                    <a:srgbClr val="FF0000"/>
                  </a:solidFill>
                </a:rPr>
                <a:t>0</a:t>
              </a:r>
              <a:endParaRPr lang="en-US" b="1" dirty="0">
                <a:solidFill>
                  <a:srgbClr val="FF0000"/>
                </a:solidFill>
              </a:endParaRPr>
            </a:p>
          </p:txBody>
        </p:sp>
        <p:sp>
          <p:nvSpPr>
            <p:cNvPr id="30" name="TextBox 29"/>
            <p:cNvSpPr txBox="1"/>
            <p:nvPr/>
          </p:nvSpPr>
          <p:spPr>
            <a:xfrm>
              <a:off x="4953000" y="4202668"/>
              <a:ext cx="457200" cy="369332"/>
            </a:xfrm>
            <a:prstGeom prst="rect">
              <a:avLst/>
            </a:prstGeom>
            <a:noFill/>
          </p:spPr>
          <p:txBody>
            <a:bodyPr wrap="square" rtlCol="0">
              <a:spAutoFit/>
            </a:bodyPr>
            <a:lstStyle/>
            <a:p>
              <a:r>
                <a:rPr lang="en-US" b="1" dirty="0" smtClean="0">
                  <a:solidFill>
                    <a:srgbClr val="FF0000"/>
                  </a:solidFill>
                </a:rPr>
                <a:t>0</a:t>
              </a:r>
              <a:endParaRPr lang="en-US" b="1" dirty="0">
                <a:solidFill>
                  <a:srgbClr val="FF0000"/>
                </a:solidFill>
              </a:endParaRPr>
            </a:p>
          </p:txBody>
        </p:sp>
        <p:sp>
          <p:nvSpPr>
            <p:cNvPr id="31" name="TextBox 30"/>
            <p:cNvSpPr txBox="1"/>
            <p:nvPr/>
          </p:nvSpPr>
          <p:spPr>
            <a:xfrm>
              <a:off x="5243732" y="4202668"/>
              <a:ext cx="457200" cy="369332"/>
            </a:xfrm>
            <a:prstGeom prst="rect">
              <a:avLst/>
            </a:prstGeom>
            <a:noFill/>
          </p:spPr>
          <p:txBody>
            <a:bodyPr wrap="square" rtlCol="0">
              <a:spAutoFit/>
            </a:bodyPr>
            <a:lstStyle/>
            <a:p>
              <a:r>
                <a:rPr lang="en-US" b="1" dirty="0" smtClean="0">
                  <a:solidFill>
                    <a:srgbClr val="FF0000"/>
                  </a:solidFill>
                </a:rPr>
                <a:t>1</a:t>
              </a:r>
              <a:endParaRPr lang="en-US" b="1" dirty="0">
                <a:solidFill>
                  <a:srgbClr val="FF0000"/>
                </a:solidFill>
              </a:endParaRPr>
            </a:p>
          </p:txBody>
        </p:sp>
        <p:sp>
          <p:nvSpPr>
            <p:cNvPr id="32" name="TextBox 31"/>
            <p:cNvSpPr txBox="1"/>
            <p:nvPr/>
          </p:nvSpPr>
          <p:spPr>
            <a:xfrm>
              <a:off x="5486400" y="4202668"/>
              <a:ext cx="457200" cy="369332"/>
            </a:xfrm>
            <a:prstGeom prst="rect">
              <a:avLst/>
            </a:prstGeom>
            <a:noFill/>
          </p:spPr>
          <p:txBody>
            <a:bodyPr wrap="square" rtlCol="0">
              <a:spAutoFit/>
            </a:bodyPr>
            <a:lstStyle/>
            <a:p>
              <a:r>
                <a:rPr lang="en-US" b="1" dirty="0" smtClean="0">
                  <a:solidFill>
                    <a:srgbClr val="FF0000"/>
                  </a:solidFill>
                </a:rPr>
                <a:t>0</a:t>
              </a:r>
              <a:endParaRPr lang="en-US" b="1" dirty="0">
                <a:solidFill>
                  <a:srgbClr val="FF0000"/>
                </a:solidFill>
              </a:endParaRPr>
            </a:p>
          </p:txBody>
        </p:sp>
        <p:sp>
          <p:nvSpPr>
            <p:cNvPr id="33" name="TextBox 32"/>
            <p:cNvSpPr txBox="1"/>
            <p:nvPr/>
          </p:nvSpPr>
          <p:spPr>
            <a:xfrm>
              <a:off x="5734928" y="4202668"/>
              <a:ext cx="457200" cy="369332"/>
            </a:xfrm>
            <a:prstGeom prst="rect">
              <a:avLst/>
            </a:prstGeom>
            <a:noFill/>
          </p:spPr>
          <p:txBody>
            <a:bodyPr wrap="square" rtlCol="0">
              <a:spAutoFit/>
            </a:bodyPr>
            <a:lstStyle/>
            <a:p>
              <a:r>
                <a:rPr lang="en-US" b="1" dirty="0" smtClean="0">
                  <a:solidFill>
                    <a:srgbClr val="FF0000"/>
                  </a:solidFill>
                </a:rPr>
                <a:t>3</a:t>
              </a:r>
              <a:endParaRPr lang="en-US" b="1" dirty="0">
                <a:solidFill>
                  <a:srgbClr val="FF0000"/>
                </a:solidFill>
              </a:endParaRPr>
            </a:p>
          </p:txBody>
        </p:sp>
        <p:sp>
          <p:nvSpPr>
            <p:cNvPr id="34" name="TextBox 33"/>
            <p:cNvSpPr txBox="1"/>
            <p:nvPr/>
          </p:nvSpPr>
          <p:spPr>
            <a:xfrm>
              <a:off x="6019800" y="4202668"/>
              <a:ext cx="457200" cy="369332"/>
            </a:xfrm>
            <a:prstGeom prst="rect">
              <a:avLst/>
            </a:prstGeom>
            <a:noFill/>
          </p:spPr>
          <p:txBody>
            <a:bodyPr wrap="square" rtlCol="0">
              <a:spAutoFit/>
            </a:bodyPr>
            <a:lstStyle/>
            <a:p>
              <a:r>
                <a:rPr lang="en-US" b="1" dirty="0" smtClean="0">
                  <a:solidFill>
                    <a:srgbClr val="FF0000"/>
                  </a:solidFill>
                </a:rPr>
                <a:t>0</a:t>
              </a:r>
              <a:endParaRPr lang="en-US" b="1" dirty="0">
                <a:solidFill>
                  <a:srgbClr val="FF0000"/>
                </a:solidFill>
              </a:endParaRPr>
            </a:p>
          </p:txBody>
        </p:sp>
        <p:sp>
          <p:nvSpPr>
            <p:cNvPr id="35" name="TextBox 34"/>
            <p:cNvSpPr txBox="1"/>
            <p:nvPr/>
          </p:nvSpPr>
          <p:spPr>
            <a:xfrm>
              <a:off x="6262468" y="4202668"/>
              <a:ext cx="457200" cy="369332"/>
            </a:xfrm>
            <a:prstGeom prst="rect">
              <a:avLst/>
            </a:prstGeom>
            <a:noFill/>
          </p:spPr>
          <p:txBody>
            <a:bodyPr wrap="square" rtlCol="0">
              <a:spAutoFit/>
            </a:bodyPr>
            <a:lstStyle/>
            <a:p>
              <a:r>
                <a:rPr lang="en-US" b="1" dirty="0" smtClean="0">
                  <a:solidFill>
                    <a:srgbClr val="FF0000"/>
                  </a:solidFill>
                </a:rPr>
                <a:t>0</a:t>
              </a:r>
              <a:endParaRPr lang="en-US" b="1" dirty="0">
                <a:solidFill>
                  <a:srgbClr val="FF0000"/>
                </a:solidFill>
              </a:endParaRPr>
            </a:p>
          </p:txBody>
        </p:sp>
        <p:sp>
          <p:nvSpPr>
            <p:cNvPr id="36" name="TextBox 35"/>
            <p:cNvSpPr txBox="1"/>
            <p:nvPr/>
          </p:nvSpPr>
          <p:spPr>
            <a:xfrm>
              <a:off x="976532" y="4142936"/>
              <a:ext cx="762000" cy="369332"/>
            </a:xfrm>
            <a:prstGeom prst="rect">
              <a:avLst/>
            </a:prstGeom>
            <a:noFill/>
          </p:spPr>
          <p:txBody>
            <a:bodyPr wrap="square" rtlCol="0">
              <a:spAutoFit/>
            </a:bodyPr>
            <a:lstStyle/>
            <a:p>
              <a:r>
                <a:rPr lang="en-US" b="1" dirty="0" smtClean="0">
                  <a:solidFill>
                    <a:srgbClr val="FF0000"/>
                  </a:solidFill>
                </a:rPr>
                <a:t>……</a:t>
              </a:r>
              <a:endParaRPr lang="en-US" b="1" dirty="0">
                <a:solidFill>
                  <a:srgbClr val="FF0000"/>
                </a:solidFill>
              </a:endParaRPr>
            </a:p>
          </p:txBody>
        </p:sp>
        <p:sp>
          <p:nvSpPr>
            <p:cNvPr id="37" name="TextBox 36"/>
            <p:cNvSpPr txBox="1"/>
            <p:nvPr/>
          </p:nvSpPr>
          <p:spPr>
            <a:xfrm>
              <a:off x="6477000" y="4142936"/>
              <a:ext cx="762000" cy="369332"/>
            </a:xfrm>
            <a:prstGeom prst="rect">
              <a:avLst/>
            </a:prstGeom>
            <a:noFill/>
          </p:spPr>
          <p:txBody>
            <a:bodyPr wrap="square" rtlCol="0">
              <a:spAutoFit/>
            </a:bodyPr>
            <a:lstStyle/>
            <a:p>
              <a:r>
                <a:rPr lang="en-US" b="1" dirty="0" smtClean="0">
                  <a:solidFill>
                    <a:srgbClr val="FF0000"/>
                  </a:solidFill>
                </a:rPr>
                <a:t>……</a:t>
              </a:r>
              <a:endParaRPr lang="en-US" b="1" dirty="0">
                <a:solidFill>
                  <a:srgbClr val="FF0000"/>
                </a:solidFill>
              </a:endParaRPr>
            </a:p>
          </p:txBody>
        </p:sp>
      </p:grpSp>
      <p:sp>
        <p:nvSpPr>
          <p:cNvPr id="38" name="TextBox 37"/>
          <p:cNvSpPr txBox="1"/>
          <p:nvPr/>
        </p:nvSpPr>
        <p:spPr>
          <a:xfrm>
            <a:off x="762000" y="4953000"/>
            <a:ext cx="2438400" cy="369332"/>
          </a:xfrm>
          <a:prstGeom prst="rect">
            <a:avLst/>
          </a:prstGeom>
          <a:noFill/>
        </p:spPr>
        <p:txBody>
          <a:bodyPr wrap="square" rtlCol="0">
            <a:spAutoFit/>
          </a:bodyPr>
          <a:lstStyle/>
          <a:p>
            <a:r>
              <a:rPr lang="en-US" dirty="0" smtClean="0">
                <a:solidFill>
                  <a:srgbClr val="0000FF"/>
                </a:solidFill>
              </a:rPr>
              <a:t>R-R interval too short:</a:t>
            </a:r>
            <a:endParaRPr lang="en-US" dirty="0">
              <a:solidFill>
                <a:srgbClr val="0000FF"/>
              </a:solidFill>
            </a:endParaRPr>
          </a:p>
        </p:txBody>
      </p:sp>
      <p:sp>
        <p:nvSpPr>
          <p:cNvPr id="39" name="TextBox 38"/>
          <p:cNvSpPr txBox="1"/>
          <p:nvPr/>
        </p:nvSpPr>
        <p:spPr>
          <a:xfrm>
            <a:off x="3200400" y="4953001"/>
            <a:ext cx="4953000" cy="646331"/>
          </a:xfrm>
          <a:prstGeom prst="rect">
            <a:avLst/>
          </a:prstGeom>
          <a:noFill/>
        </p:spPr>
        <p:txBody>
          <a:bodyPr wrap="square" rtlCol="0">
            <a:spAutoFit/>
          </a:bodyPr>
          <a:lstStyle/>
          <a:p>
            <a:r>
              <a:rPr lang="en-US" dirty="0" smtClean="0"/>
              <a:t>match </a:t>
            </a:r>
            <a:r>
              <a:rPr lang="en-US" dirty="0" smtClean="0">
                <a:solidFill>
                  <a:srgbClr val="FF0000"/>
                </a:solidFill>
              </a:rPr>
              <a:t>p = 3003</a:t>
            </a:r>
            <a:r>
              <a:rPr lang="en-US" dirty="0" smtClean="0"/>
              <a:t> with a </a:t>
            </a:r>
            <a:r>
              <a:rPr lang="en-US" dirty="0" smtClean="0">
                <a:solidFill>
                  <a:srgbClr val="FF0000"/>
                </a:solidFill>
              </a:rPr>
              <a:t>small</a:t>
            </a:r>
            <a:r>
              <a:rPr lang="en-US" dirty="0" smtClean="0"/>
              <a:t> window size w1</a:t>
            </a:r>
          </a:p>
          <a:p>
            <a:endParaRPr lang="en-US" dirty="0"/>
          </a:p>
        </p:txBody>
      </p:sp>
      <p:sp>
        <p:nvSpPr>
          <p:cNvPr id="40" name="TextBox 39"/>
          <p:cNvSpPr txBox="1"/>
          <p:nvPr/>
        </p:nvSpPr>
        <p:spPr>
          <a:xfrm>
            <a:off x="762000" y="5574268"/>
            <a:ext cx="2438400" cy="369332"/>
          </a:xfrm>
          <a:prstGeom prst="rect">
            <a:avLst/>
          </a:prstGeom>
          <a:noFill/>
        </p:spPr>
        <p:txBody>
          <a:bodyPr wrap="square" rtlCol="0">
            <a:spAutoFit/>
          </a:bodyPr>
          <a:lstStyle/>
          <a:p>
            <a:r>
              <a:rPr lang="en-US" dirty="0" smtClean="0">
                <a:solidFill>
                  <a:srgbClr val="0000FF"/>
                </a:solidFill>
              </a:rPr>
              <a:t>R-R interval too long:</a:t>
            </a:r>
            <a:endParaRPr lang="en-US" dirty="0">
              <a:solidFill>
                <a:srgbClr val="0000FF"/>
              </a:solidFill>
            </a:endParaRPr>
          </a:p>
        </p:txBody>
      </p:sp>
      <p:grpSp>
        <p:nvGrpSpPr>
          <p:cNvPr id="54" name="Group 53"/>
          <p:cNvGrpSpPr/>
          <p:nvPr/>
        </p:nvGrpSpPr>
        <p:grpSpPr>
          <a:xfrm>
            <a:off x="3200400" y="5602069"/>
            <a:ext cx="4953000" cy="646331"/>
            <a:chOff x="3200400" y="5602069"/>
            <a:chExt cx="4953000" cy="646331"/>
          </a:xfrm>
        </p:grpSpPr>
        <p:sp>
          <p:nvSpPr>
            <p:cNvPr id="41" name="TextBox 40"/>
            <p:cNvSpPr txBox="1"/>
            <p:nvPr/>
          </p:nvSpPr>
          <p:spPr>
            <a:xfrm>
              <a:off x="3200400" y="5602069"/>
              <a:ext cx="4953000" cy="646331"/>
            </a:xfrm>
            <a:prstGeom prst="rect">
              <a:avLst/>
            </a:prstGeom>
            <a:noFill/>
          </p:spPr>
          <p:txBody>
            <a:bodyPr wrap="square" rtlCol="0">
              <a:spAutoFit/>
            </a:bodyPr>
            <a:lstStyle/>
            <a:p>
              <a:r>
                <a:rPr lang="en-US" dirty="0" smtClean="0"/>
                <a:t>match </a:t>
              </a:r>
              <a:r>
                <a:rPr lang="en-US" dirty="0" smtClean="0">
                  <a:solidFill>
                    <a:srgbClr val="FF0000"/>
                  </a:solidFill>
                </a:rPr>
                <a:t>p = 3003 </a:t>
              </a:r>
              <a:r>
                <a:rPr lang="en-US" dirty="0" smtClean="0"/>
                <a:t>with a </a:t>
              </a:r>
              <a:r>
                <a:rPr lang="en-US" dirty="0" smtClean="0">
                  <a:solidFill>
                    <a:srgbClr val="FF0000"/>
                  </a:solidFill>
                </a:rPr>
                <a:t>large</a:t>
              </a:r>
              <a:r>
                <a:rPr lang="en-US" dirty="0" smtClean="0"/>
                <a:t> window size w2</a:t>
              </a:r>
            </a:p>
            <a:p>
              <a:endParaRPr lang="en-US" dirty="0"/>
            </a:p>
          </p:txBody>
        </p:sp>
        <p:cxnSp>
          <p:nvCxnSpPr>
            <p:cNvPr id="45" name="Straight Connector 44"/>
            <p:cNvCxnSpPr/>
            <p:nvPr/>
          </p:nvCxnSpPr>
          <p:spPr>
            <a:xfrm>
              <a:off x="4710332" y="5652868"/>
              <a:ext cx="1524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43" name="Straight Connector 42"/>
          <p:cNvCxnSpPr/>
          <p:nvPr/>
        </p:nvCxnSpPr>
        <p:spPr>
          <a:xfrm>
            <a:off x="2376488" y="4543424"/>
            <a:ext cx="152400" cy="1588"/>
          </a:xfrm>
          <a:prstGeom prst="line">
            <a:avLst/>
          </a:prstGeom>
          <a:ln w="57150">
            <a:solidFill>
              <a:srgbClr val="339966"/>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819776" y="4538664"/>
            <a:ext cx="152400" cy="1588"/>
          </a:xfrm>
          <a:prstGeom prst="line">
            <a:avLst/>
          </a:prstGeom>
          <a:ln w="57150">
            <a:solidFill>
              <a:srgbClr val="339966"/>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971800" y="4538664"/>
            <a:ext cx="152400" cy="1588"/>
          </a:xfrm>
          <a:prstGeom prst="line">
            <a:avLst/>
          </a:prstGeom>
          <a:ln w="57150">
            <a:solidFill>
              <a:srgbClr val="339966"/>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176712" y="4541836"/>
            <a:ext cx="152400" cy="1588"/>
          </a:xfrm>
          <a:prstGeom prst="line">
            <a:avLst/>
          </a:prstGeom>
          <a:ln w="57150">
            <a:solidFill>
              <a:srgbClr val="339966"/>
            </a:solidFill>
          </a:ln>
        </p:spPr>
        <p:style>
          <a:lnRef idx="1">
            <a:schemeClr val="accent1"/>
          </a:lnRef>
          <a:fillRef idx="0">
            <a:schemeClr val="accent1"/>
          </a:fillRef>
          <a:effectRef idx="0">
            <a:schemeClr val="accent1"/>
          </a:effectRef>
          <a:fontRef idx="minor">
            <a:schemeClr val="tx1"/>
          </a:fontRef>
        </p:style>
      </p:cxnSp>
      <p:sp>
        <p:nvSpPr>
          <p:cNvPr id="48" name="Right Brace 47"/>
          <p:cNvSpPr/>
          <p:nvPr/>
        </p:nvSpPr>
        <p:spPr>
          <a:xfrm rot="5400000">
            <a:off x="3981450" y="2990850"/>
            <a:ext cx="342900" cy="3429000"/>
          </a:xfrm>
          <a:prstGeom prst="rightBrace">
            <a:avLst/>
          </a:prstGeom>
          <a:ln>
            <a:solidFill>
              <a:srgbClr val="3399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p:cNvCxnSpPr>
            <a:endCxn id="14" idx="1"/>
          </p:cNvCxnSpPr>
          <p:nvPr/>
        </p:nvCxnSpPr>
        <p:spPr>
          <a:xfrm flipV="1">
            <a:off x="6781800" y="2132112"/>
            <a:ext cx="1066800" cy="42567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7467600" y="1978223"/>
            <a:ext cx="838200" cy="767954"/>
            <a:chOff x="7467600" y="1978223"/>
            <a:chExt cx="838200" cy="767954"/>
          </a:xfrm>
        </p:grpSpPr>
        <p:grpSp>
          <p:nvGrpSpPr>
            <p:cNvPr id="16" name="Group 15"/>
            <p:cNvGrpSpPr/>
            <p:nvPr/>
          </p:nvGrpSpPr>
          <p:grpSpPr>
            <a:xfrm>
              <a:off x="7467600" y="1978223"/>
              <a:ext cx="838200" cy="767954"/>
              <a:chOff x="7467600" y="1978223"/>
              <a:chExt cx="838200" cy="767954"/>
            </a:xfrm>
          </p:grpSpPr>
          <p:cxnSp>
            <p:nvCxnSpPr>
              <p:cNvPr id="10" name="Straight Arrow Connector 9"/>
              <p:cNvCxnSpPr/>
              <p:nvPr/>
            </p:nvCxnSpPr>
            <p:spPr>
              <a:xfrm flipV="1">
                <a:off x="7620000" y="2057400"/>
                <a:ext cx="304800" cy="50039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20000" y="2438400"/>
                <a:ext cx="457200" cy="307777"/>
              </a:xfrm>
              <a:prstGeom prst="rect">
                <a:avLst/>
              </a:prstGeom>
              <a:noFill/>
            </p:spPr>
            <p:txBody>
              <a:bodyPr wrap="square" rtlCol="0">
                <a:spAutoFit/>
              </a:bodyPr>
              <a:lstStyle/>
              <a:p>
                <a:r>
                  <a:rPr lang="en-US" sz="1400" dirty="0" smtClean="0"/>
                  <a:t>0</a:t>
                </a:r>
                <a:endParaRPr lang="en-US" sz="1400" dirty="0"/>
              </a:p>
            </p:txBody>
          </p:sp>
          <p:sp>
            <p:nvSpPr>
              <p:cNvPr id="14" name="TextBox 13"/>
              <p:cNvSpPr txBox="1"/>
              <p:nvPr/>
            </p:nvSpPr>
            <p:spPr>
              <a:xfrm>
                <a:off x="7848600" y="1978223"/>
                <a:ext cx="457200" cy="307777"/>
              </a:xfrm>
              <a:prstGeom prst="rect">
                <a:avLst/>
              </a:prstGeom>
              <a:noFill/>
            </p:spPr>
            <p:txBody>
              <a:bodyPr wrap="square" rtlCol="0">
                <a:spAutoFit/>
              </a:bodyPr>
              <a:lstStyle/>
              <a:p>
                <a:r>
                  <a:rPr lang="en-US" sz="1400" dirty="0"/>
                  <a:t>2</a:t>
                </a:r>
              </a:p>
            </p:txBody>
          </p:sp>
          <p:sp>
            <p:nvSpPr>
              <p:cNvPr id="15" name="TextBox 14"/>
              <p:cNvSpPr txBox="1"/>
              <p:nvPr/>
            </p:nvSpPr>
            <p:spPr>
              <a:xfrm>
                <a:off x="7467600" y="2130623"/>
                <a:ext cx="457200" cy="307777"/>
              </a:xfrm>
              <a:prstGeom prst="rect">
                <a:avLst/>
              </a:prstGeom>
              <a:noFill/>
            </p:spPr>
            <p:txBody>
              <a:bodyPr wrap="square" rtlCol="0">
                <a:spAutoFit/>
              </a:bodyPr>
              <a:lstStyle/>
              <a:p>
                <a:r>
                  <a:rPr lang="en-US" sz="1400" u="sng" dirty="0"/>
                  <a:t>2</a:t>
                </a:r>
              </a:p>
            </p:txBody>
          </p:sp>
        </p:grpSp>
        <p:sp>
          <p:nvSpPr>
            <p:cNvPr id="17" name="Oval 16"/>
            <p:cNvSpPr/>
            <p:nvPr/>
          </p:nvSpPr>
          <p:spPr>
            <a:xfrm>
              <a:off x="7574281" y="2557790"/>
              <a:ext cx="45719" cy="660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7" name="Content Placeholder 1"/>
              <p:cNvSpPr>
                <a:spLocks noGrp="1"/>
              </p:cNvSpPr>
              <p:nvPr>
                <p:ph idx="1"/>
              </p:nvPr>
            </p:nvSpPr>
            <p:spPr>
              <a:xfrm>
                <a:off x="838200" y="3276600"/>
                <a:ext cx="3429000" cy="3276600"/>
              </a:xfrm>
            </p:spPr>
            <p:txBody>
              <a:bodyPr/>
              <a:lstStyle/>
              <a:p>
                <a:r>
                  <a:rPr lang="en-US" sz="1600" dirty="0" smtClean="0"/>
                  <a:t>Offline: Compute query graph signature</a:t>
                </a:r>
              </a:p>
              <a:p>
                <a:r>
                  <a:rPr lang="en-US" sz="1600" dirty="0" smtClean="0"/>
                  <a:t>Go through each edge: (9-3+16)*(6-9+16)*(9-14+7)=130</a:t>
                </a:r>
              </a:p>
              <a:p>
                <a:r>
                  <a:rPr lang="en-US" sz="1600" dirty="0" smtClean="0"/>
                  <a:t>Compute degree factor: </a:t>
                </a:r>
              </a:p>
              <a:p>
                <a:pPr lvl="1"/>
                <a:r>
                  <a:rPr lang="en-US" sz="1300" dirty="0"/>
                  <a:t>0</a:t>
                </a:r>
                <a:r>
                  <a:rPr lang="en-US" sz="1300" dirty="0">
                    <a:sym typeface="Wingdings" panose="05000000000000000000" pitchFamily="2" charset="2"/>
                  </a:rPr>
                  <a:t>: (9+1)(9-1)(9-2)=560</a:t>
                </a:r>
              </a:p>
              <a:p>
                <a:pPr lvl="1"/>
                <a:r>
                  <a:rPr lang="en-US" sz="1300" dirty="0">
                    <a:sym typeface="Wingdings" panose="05000000000000000000" pitchFamily="2" charset="2"/>
                  </a:rPr>
                  <a:t>1: (3+1)=4</a:t>
                </a:r>
              </a:p>
              <a:p>
                <a:pPr lvl="1"/>
                <a:r>
                  <a:rPr lang="en-US" sz="1300" dirty="0">
                    <a:sym typeface="Wingdings" panose="05000000000000000000" pitchFamily="2" charset="2"/>
                  </a:rPr>
                  <a:t>3: (6-1)=5</a:t>
                </a:r>
              </a:p>
              <a:p>
                <a:pPr lvl="1"/>
                <a:r>
                  <a:rPr lang="en-US" sz="1300" dirty="0">
                    <a:sym typeface="Wingdings" panose="05000000000000000000" pitchFamily="2" charset="2"/>
                  </a:rPr>
                  <a:t>2: (14+1)=15</a:t>
                </a:r>
                <a:r>
                  <a:rPr lang="en-US" sz="1300" dirty="0"/>
                  <a:t> </a:t>
                </a:r>
                <a:endParaRPr lang="en-US" sz="1600" dirty="0" smtClean="0"/>
              </a:p>
              <a:p>
                <a14:m>
                  <m:oMath xmlns:m="http://schemas.openxmlformats.org/officeDocument/2006/math">
                    <m:r>
                      <a:rPr lang="en-US" sz="1600" i="1" smtClean="0">
                        <a:latin typeface="Cambria Math"/>
                        <a:ea typeface="Cambria Math"/>
                      </a:rPr>
                      <m:t>𝜎</m:t>
                    </m:r>
                    <m:r>
                      <a:rPr lang="en-US" sz="1600" b="0" i="1" smtClean="0">
                        <a:latin typeface="Cambria Math"/>
                        <a:ea typeface="Cambria Math"/>
                      </a:rPr>
                      <m:t>:130∗560∗4∗5∗15=21,840,000</m:t>
                    </m:r>
                  </m:oMath>
                </a14:m>
                <a:endParaRPr lang="en-US" sz="1600" dirty="0" smtClean="0"/>
              </a:p>
            </p:txBody>
          </p:sp>
        </mc:Choice>
        <mc:Fallback xmlns="">
          <p:sp>
            <p:nvSpPr>
              <p:cNvPr id="7" name="Content Placeholder 1"/>
              <p:cNvSpPr>
                <a:spLocks noGrp="1" noRot="1" noChangeAspect="1" noMove="1" noResize="1" noEditPoints="1" noAdjustHandles="1" noChangeArrowheads="1" noChangeShapeType="1" noTextEdit="1"/>
              </p:cNvSpPr>
              <p:nvPr>
                <p:ph idx="1"/>
              </p:nvPr>
            </p:nvSpPr>
            <p:spPr>
              <a:xfrm>
                <a:off x="838200" y="3276600"/>
                <a:ext cx="3429000" cy="3276600"/>
              </a:xfrm>
              <a:blipFill rotWithShape="1">
                <a:blip r:embed="rId2" cstate="print"/>
                <a:stretch>
                  <a:fillRect t="-559"/>
                </a:stretch>
              </a:blipFill>
            </p:spPr>
            <p:txBody>
              <a:bodyPr/>
              <a:lstStyle/>
              <a:p>
                <a:r>
                  <a:rPr lang="en-US">
                    <a:noFill/>
                  </a:rPr>
                  <a:t> </a:t>
                </a:r>
              </a:p>
            </p:txBody>
          </p:sp>
        </mc:Fallback>
      </mc:AlternateContent>
      <p:sp>
        <p:nvSpPr>
          <p:cNvPr id="4" name="Text Placeholder 3"/>
          <p:cNvSpPr>
            <a:spLocks noGrp="1"/>
          </p:cNvSpPr>
          <p:nvPr>
            <p:ph type="body" sz="quarter" idx="10"/>
          </p:nvPr>
        </p:nvSpPr>
        <p:spPr>
          <a:xfrm>
            <a:off x="304800" y="609600"/>
            <a:ext cx="8229600" cy="533400"/>
          </a:xfrm>
        </p:spPr>
        <p:txBody>
          <a:bodyPr/>
          <a:lstStyle/>
          <a:p>
            <a:r>
              <a:rPr lang="en-US" dirty="0"/>
              <a:t>Number Theoretic Signature Method</a:t>
            </a:r>
          </a:p>
        </p:txBody>
      </p:sp>
      <p:sp>
        <p:nvSpPr>
          <p:cNvPr id="8" name="TextBox 7"/>
          <p:cNvSpPr txBox="1"/>
          <p:nvPr/>
        </p:nvSpPr>
        <p:spPr>
          <a:xfrm>
            <a:off x="2514600" y="1371600"/>
            <a:ext cx="3505200" cy="523220"/>
          </a:xfrm>
          <a:prstGeom prst="rect">
            <a:avLst/>
          </a:prstGeom>
          <a:noFill/>
        </p:spPr>
        <p:txBody>
          <a:bodyPr wrap="square" rtlCol="0">
            <a:spAutoFit/>
          </a:bodyPr>
          <a:lstStyle/>
          <a:p>
            <a:r>
              <a:rPr lang="en-US" sz="1400" dirty="0" smtClean="0"/>
              <a:t>For each vertex and edge label value, assign a random value in [0,p), suppose p=17</a:t>
            </a:r>
            <a:endParaRPr lang="en-US" sz="1400" dirty="0"/>
          </a:p>
        </p:txBody>
      </p:sp>
      <mc:AlternateContent xmlns:mc="http://schemas.openxmlformats.org/markup-compatibility/2006" xmlns:a14="http://schemas.microsoft.com/office/drawing/2010/main">
        <mc:Choice Requires="a14">
          <p:sp>
            <p:nvSpPr>
              <p:cNvPr id="12" name="Content Placeholder 1"/>
              <p:cNvSpPr txBox="1">
                <a:spLocks/>
              </p:cNvSpPr>
              <p:nvPr/>
            </p:nvSpPr>
            <p:spPr>
              <a:xfrm>
                <a:off x="4800600" y="3276600"/>
                <a:ext cx="3429000" cy="3276600"/>
              </a:xfrm>
              <a:prstGeom prst="rect">
                <a:avLst/>
              </a:prstGeom>
            </p:spPr>
            <p:txBody>
              <a:bodyPr/>
              <a:lstStyle>
                <a:lvl1pPr marL="342860" indent="-342860" algn="l" defTabSz="914293" rtl="0" eaLnBrk="1" latinLnBrk="0" hangingPunct="1">
                  <a:spcBef>
                    <a:spcPct val="20000"/>
                  </a:spcBef>
                  <a:buFontTx/>
                  <a:buBlip>
                    <a:blip r:embed="rId3"/>
                  </a:buBlip>
                  <a:defRPr sz="2500" kern="1200">
                    <a:solidFill>
                      <a:schemeClr val="tx1">
                        <a:lumMod val="50000"/>
                        <a:lumOff val="50000"/>
                      </a:schemeClr>
                    </a:solidFill>
                    <a:latin typeface="Verdana" pitchFamily="34" charset="0"/>
                    <a:ea typeface="Verdana" pitchFamily="34" charset="0"/>
                    <a:cs typeface="Verdana" pitchFamily="34" charset="0"/>
                  </a:defRPr>
                </a:lvl1pPr>
                <a:lvl2pPr marL="742863" indent="-285717" algn="l" defTabSz="914293" rtl="0" eaLnBrk="1" latinLnBrk="0" hangingPunct="1">
                  <a:spcBef>
                    <a:spcPct val="20000"/>
                  </a:spcBef>
                  <a:buClr>
                    <a:srgbClr val="24B0E3"/>
                  </a:buClr>
                  <a:buFont typeface="Arial" pitchFamily="34" charset="0"/>
                  <a:buChar char="•"/>
                  <a:defRPr sz="2200" kern="1200">
                    <a:solidFill>
                      <a:schemeClr val="tx1">
                        <a:lumMod val="50000"/>
                        <a:lumOff val="50000"/>
                      </a:schemeClr>
                    </a:solidFill>
                    <a:latin typeface="Verdana" pitchFamily="34" charset="0"/>
                    <a:ea typeface="Verdana" pitchFamily="34" charset="0"/>
                    <a:cs typeface="Verdana" pitchFamily="34" charset="0"/>
                  </a:defRPr>
                </a:lvl2pPr>
                <a:lvl3pPr marL="1142867" indent="-228573" algn="l" defTabSz="914293" rtl="0" eaLnBrk="1" latinLnBrk="0" hangingPunct="1">
                  <a:spcBef>
                    <a:spcPct val="20000"/>
                  </a:spcBef>
                  <a:buClr>
                    <a:schemeClr val="bg1"/>
                  </a:buClr>
                  <a:buFont typeface="Arial" pitchFamily="34" charset="0"/>
                  <a:buChar char="•"/>
                  <a:defRPr sz="2000" kern="1200">
                    <a:solidFill>
                      <a:schemeClr val="tx1">
                        <a:lumMod val="50000"/>
                        <a:lumOff val="50000"/>
                      </a:schemeClr>
                    </a:solidFill>
                    <a:latin typeface="Verdana" pitchFamily="34" charset="0"/>
                    <a:ea typeface="Verdana" pitchFamily="34" charset="0"/>
                    <a:cs typeface="Verdana" pitchFamily="34" charset="0"/>
                  </a:defRPr>
                </a:lvl3pPr>
                <a:lvl4pPr marL="1600013" indent="-228573" algn="l" defTabSz="914293" rtl="0" eaLnBrk="1" latinLnBrk="0" hangingPunct="1">
                  <a:spcBef>
                    <a:spcPct val="20000"/>
                  </a:spcBef>
                  <a:buFont typeface="Arial" pitchFamily="34" charset="0"/>
                  <a:buChar char="–"/>
                  <a:defRPr sz="1800" kern="1200">
                    <a:solidFill>
                      <a:schemeClr val="tx1">
                        <a:lumMod val="50000"/>
                        <a:lumOff val="50000"/>
                      </a:schemeClr>
                    </a:solidFill>
                    <a:latin typeface="Verdana" pitchFamily="34" charset="0"/>
                    <a:ea typeface="Verdana" pitchFamily="34" charset="0"/>
                    <a:cs typeface="Verdana" pitchFamily="34" charset="0"/>
                  </a:defRPr>
                </a:lvl4pPr>
                <a:lvl5pPr marL="2057159" indent="-228573" algn="l" defTabSz="914293" rtl="0" eaLnBrk="1" latinLnBrk="0" hangingPunct="1">
                  <a:spcBef>
                    <a:spcPct val="20000"/>
                  </a:spcBef>
                  <a:buFont typeface="Arial" pitchFamily="34" charset="0"/>
                  <a:buChar char="»"/>
                  <a:defRPr sz="1600" kern="1200">
                    <a:solidFill>
                      <a:schemeClr val="tx1">
                        <a:lumMod val="50000"/>
                        <a:lumOff val="50000"/>
                      </a:schemeClr>
                    </a:solidFill>
                    <a:latin typeface="Verdana" pitchFamily="34" charset="0"/>
                    <a:ea typeface="Verdana" pitchFamily="34" charset="0"/>
                    <a:cs typeface="Verdana" pitchFamily="34" charset="0"/>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t>Online:</a:t>
                </a:r>
              </a:p>
              <a:p>
                <a14:m>
                  <m:oMath xmlns:m="http://schemas.openxmlformats.org/officeDocument/2006/math">
                    <m:sSub>
                      <m:sSubPr>
                        <m:ctrlPr>
                          <a:rPr lang="en-US" sz="1600" i="1" smtClean="0">
                            <a:latin typeface="Cambria Math"/>
                          </a:rPr>
                        </m:ctrlPr>
                      </m:sSubPr>
                      <m:e>
                        <m:r>
                          <a:rPr lang="en-US" sz="1600" i="1" smtClean="0">
                            <a:latin typeface="Cambria Math"/>
                            <a:ea typeface="Cambria Math"/>
                          </a:rPr>
                          <m:t>𝜎</m:t>
                        </m:r>
                      </m:e>
                      <m:sub>
                        <m:r>
                          <a:rPr lang="en-US" sz="1600" b="0" i="1" smtClean="0">
                            <a:latin typeface="Cambria Math"/>
                          </a:rPr>
                          <m:t>𝑒</m:t>
                        </m:r>
                      </m:sub>
                    </m:sSub>
                  </m:oMath>
                </a14:m>
                <a:r>
                  <a:rPr lang="en-US" sz="1600" dirty="0" smtClean="0"/>
                  <a:t> : (6-9+7) mod 17 =4</a:t>
                </a:r>
              </a:p>
              <a:p>
                <a14:m>
                  <m:oMath xmlns:m="http://schemas.openxmlformats.org/officeDocument/2006/math">
                    <m:sSub>
                      <m:sSubPr>
                        <m:ctrlPr>
                          <a:rPr lang="en-US" sz="1600" i="1" smtClean="0">
                            <a:latin typeface="Cambria Math"/>
                          </a:rPr>
                        </m:ctrlPr>
                      </m:sSubPr>
                      <m:e>
                        <m:r>
                          <a:rPr lang="en-US" sz="1600" i="1" smtClean="0">
                            <a:latin typeface="Cambria Math"/>
                            <a:ea typeface="Cambria Math"/>
                          </a:rPr>
                          <m:t>𝜎</m:t>
                        </m:r>
                      </m:e>
                      <m:sub>
                        <m:r>
                          <a:rPr lang="en-US" sz="1600" b="0" i="1" smtClean="0">
                            <a:latin typeface="Cambria Math"/>
                          </a:rPr>
                          <m:t>𝑢</m:t>
                        </m:r>
                      </m:sub>
                    </m:sSub>
                    <m:r>
                      <a:rPr lang="en-US" sz="1600" b="0" i="1" smtClean="0">
                        <a:latin typeface="Cambria Math"/>
                      </a:rPr>
                      <m:t> :</m:t>
                    </m:r>
                  </m:oMath>
                </a14:m>
                <a:r>
                  <a:rPr lang="en-US" sz="1600" dirty="0" smtClean="0"/>
                  <a:t> (6-2) mod 17 =4</a:t>
                </a:r>
              </a:p>
              <a:p>
                <a14:m>
                  <m:oMath xmlns:m="http://schemas.openxmlformats.org/officeDocument/2006/math">
                    <m:sSub>
                      <m:sSubPr>
                        <m:ctrlPr>
                          <a:rPr lang="en-US" sz="1600" i="1" smtClean="0">
                            <a:latin typeface="Cambria Math"/>
                          </a:rPr>
                        </m:ctrlPr>
                      </m:sSubPr>
                      <m:e>
                        <m:r>
                          <a:rPr lang="en-US" sz="1600" i="1" smtClean="0">
                            <a:latin typeface="Cambria Math"/>
                            <a:ea typeface="Cambria Math"/>
                          </a:rPr>
                          <m:t>𝜎</m:t>
                        </m:r>
                      </m:e>
                      <m:sub>
                        <m:r>
                          <a:rPr lang="en-US" sz="1600" b="0" i="1" smtClean="0">
                            <a:latin typeface="Cambria Math"/>
                          </a:rPr>
                          <m:t>𝑣</m:t>
                        </m:r>
                      </m:sub>
                    </m:sSub>
                  </m:oMath>
                </a14:m>
                <a:r>
                  <a:rPr lang="en-US" sz="1600" dirty="0" smtClean="0"/>
                  <a:t> : (9+1) mod 17 =10</a:t>
                </a:r>
              </a:p>
              <a:p>
                <a:r>
                  <a:rPr lang="en-US" sz="1600" dirty="0" smtClean="0"/>
                  <a:t>s : s*4*4*10 mod </a:t>
                </a:r>
                <a14:m>
                  <m:oMath xmlns:m="http://schemas.openxmlformats.org/officeDocument/2006/math">
                    <m:r>
                      <a:rPr lang="en-US" sz="1600" i="1">
                        <a:latin typeface="Cambria Math"/>
                        <a:ea typeface="Cambria Math"/>
                      </a:rPr>
                      <m:t>𝜎</m:t>
                    </m:r>
                  </m:oMath>
                </a14:m>
                <a:r>
                  <a:rPr lang="en-US" sz="1600" dirty="0" smtClean="0"/>
                  <a:t> = 307,200*160 mod </a:t>
                </a:r>
                <a14:m>
                  <m:oMath xmlns:m="http://schemas.openxmlformats.org/officeDocument/2006/math">
                    <m:r>
                      <a:rPr lang="en-US" sz="1600" i="1">
                        <a:latin typeface="Cambria Math"/>
                        <a:ea typeface="Cambria Math"/>
                      </a:rPr>
                      <m:t>𝜎</m:t>
                    </m:r>
                  </m:oMath>
                </a14:m>
                <a:r>
                  <a:rPr lang="en-US" sz="1600" dirty="0" smtClean="0"/>
                  <a:t> = 11,040,000</a:t>
                </a:r>
              </a:p>
            </p:txBody>
          </p:sp>
        </mc:Choice>
        <mc:Fallback xmlns="">
          <p:sp>
            <p:nvSpPr>
              <p:cNvPr id="12" name="Content Placeholder 1"/>
              <p:cNvSpPr txBox="1">
                <a:spLocks noRot="1" noChangeAspect="1" noMove="1" noResize="1" noEditPoints="1" noAdjustHandles="1" noChangeArrowheads="1" noChangeShapeType="1" noTextEdit="1"/>
              </p:cNvSpPr>
              <p:nvPr/>
            </p:nvSpPr>
            <p:spPr>
              <a:xfrm>
                <a:off x="4800600" y="3276600"/>
                <a:ext cx="3429000" cy="3276600"/>
              </a:xfrm>
              <a:prstGeom prst="rect">
                <a:avLst/>
              </a:prstGeom>
              <a:blipFill rotWithShape="1">
                <a:blip r:embed="rId6" cstate="print"/>
                <a:stretch>
                  <a:fillRect t="-559"/>
                </a:stretch>
              </a:blipFill>
            </p:spPr>
            <p:txBody>
              <a:bodyPr/>
              <a:lstStyle/>
              <a:p>
                <a:r>
                  <a:rPr lang="en-US">
                    <a:noFill/>
                  </a:rPr>
                  <a:t> </a:t>
                </a:r>
              </a:p>
            </p:txBody>
          </p:sp>
        </mc:Fallback>
      </mc:AlternateContent>
      <p:sp>
        <p:nvSpPr>
          <p:cNvPr id="20" name="Oval 19"/>
          <p:cNvSpPr/>
          <p:nvPr/>
        </p:nvSpPr>
        <p:spPr>
          <a:xfrm>
            <a:off x="7879081" y="1991380"/>
            <a:ext cx="45719" cy="660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21" name="Oval 20"/>
          <p:cNvSpPr/>
          <p:nvPr/>
        </p:nvSpPr>
        <p:spPr>
          <a:xfrm>
            <a:off x="6736081" y="2514600"/>
            <a:ext cx="45719" cy="660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477000" y="2435423"/>
            <a:ext cx="457200" cy="307777"/>
          </a:xfrm>
          <a:prstGeom prst="rect">
            <a:avLst/>
          </a:prstGeom>
          <a:noFill/>
        </p:spPr>
        <p:txBody>
          <a:bodyPr wrap="square" rtlCol="0">
            <a:spAutoFit/>
          </a:bodyPr>
          <a:lstStyle/>
          <a:p>
            <a:r>
              <a:rPr lang="en-US" sz="1400" dirty="0"/>
              <a:t>3</a:t>
            </a:r>
          </a:p>
        </p:txBody>
      </p:sp>
      <p:sp>
        <p:nvSpPr>
          <p:cNvPr id="23" name="TextBox 22"/>
          <p:cNvSpPr txBox="1"/>
          <p:nvPr/>
        </p:nvSpPr>
        <p:spPr>
          <a:xfrm>
            <a:off x="7010400" y="2130623"/>
            <a:ext cx="457200" cy="307777"/>
          </a:xfrm>
          <a:prstGeom prst="rect">
            <a:avLst/>
          </a:prstGeom>
          <a:noFill/>
        </p:spPr>
        <p:txBody>
          <a:bodyPr wrap="square" rtlCol="0">
            <a:spAutoFit/>
          </a:bodyPr>
          <a:lstStyle/>
          <a:p>
            <a:r>
              <a:rPr lang="en-US" sz="1400" u="sng" dirty="0"/>
              <a:t>2</a:t>
            </a:r>
          </a:p>
        </p:txBody>
      </p:sp>
      <p:cxnSp>
        <p:nvCxnSpPr>
          <p:cNvPr id="11" name="Straight Arrow Connector 10"/>
          <p:cNvCxnSpPr>
            <a:endCxn id="17" idx="2"/>
          </p:cNvCxnSpPr>
          <p:nvPr/>
        </p:nvCxnSpPr>
        <p:spPr>
          <a:xfrm>
            <a:off x="6781800" y="2580620"/>
            <a:ext cx="792481" cy="1018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086600" y="2587823"/>
            <a:ext cx="457200" cy="307777"/>
          </a:xfrm>
          <a:prstGeom prst="rect">
            <a:avLst/>
          </a:prstGeom>
          <a:noFill/>
        </p:spPr>
        <p:txBody>
          <a:bodyPr wrap="square" rtlCol="0">
            <a:spAutoFit/>
          </a:bodyPr>
          <a:lstStyle/>
          <a:p>
            <a:r>
              <a:rPr lang="en-US" sz="1400" u="sng" dirty="0"/>
              <a:t>2</a:t>
            </a:r>
          </a:p>
        </p:txBody>
      </p:sp>
      <p:graphicFrame>
        <p:nvGraphicFramePr>
          <p:cNvPr id="25" name="Table 49"/>
          <p:cNvGraphicFramePr>
            <a:graphicFrameLocks noGrp="1"/>
          </p:cNvGraphicFramePr>
          <p:nvPr>
            <p:extLst>
              <p:ext uri="{D42A27DB-BD31-4B8C-83A1-F6EECF244321}">
                <p14:modId xmlns:p14="http://schemas.microsoft.com/office/powerpoint/2010/main" val="1809817804"/>
              </p:ext>
            </p:extLst>
          </p:nvPr>
        </p:nvGraphicFramePr>
        <p:xfrm>
          <a:off x="2569093" y="2193424"/>
          <a:ext cx="3428999" cy="731520"/>
        </p:xfrm>
        <a:graphic>
          <a:graphicData uri="http://schemas.openxmlformats.org/drawingml/2006/table">
            <a:tbl>
              <a:tblPr firstRow="1" bandRow="1">
                <a:tableStyleId>{5940675A-B579-460E-94D1-54222C63F5DA}</a:tableStyleId>
              </a:tblPr>
              <a:tblGrid>
                <a:gridCol w="489857"/>
                <a:gridCol w="489857"/>
                <a:gridCol w="489857"/>
                <a:gridCol w="489857"/>
                <a:gridCol w="489857"/>
                <a:gridCol w="489857"/>
                <a:gridCol w="489857"/>
              </a:tblGrid>
              <a:tr h="360373">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6037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26" name="TextBox 25"/>
          <p:cNvSpPr txBox="1"/>
          <p:nvPr/>
        </p:nvSpPr>
        <p:spPr>
          <a:xfrm>
            <a:off x="2673429" y="2550532"/>
            <a:ext cx="409135" cy="369332"/>
          </a:xfrm>
          <a:prstGeom prst="rect">
            <a:avLst/>
          </a:prstGeom>
          <a:noFill/>
        </p:spPr>
        <p:txBody>
          <a:bodyPr wrap="square" rtlCol="0">
            <a:spAutoFit/>
          </a:bodyPr>
          <a:lstStyle/>
          <a:p>
            <a:r>
              <a:rPr lang="en-US" b="1" dirty="0"/>
              <a:t>r</a:t>
            </a:r>
          </a:p>
        </p:txBody>
      </p:sp>
      <p:sp>
        <p:nvSpPr>
          <p:cNvPr id="27" name="TextBox 26"/>
          <p:cNvSpPr txBox="1"/>
          <p:nvPr/>
        </p:nvSpPr>
        <p:spPr>
          <a:xfrm>
            <a:off x="2651154" y="2183600"/>
            <a:ext cx="409135" cy="369332"/>
          </a:xfrm>
          <a:prstGeom prst="rect">
            <a:avLst/>
          </a:prstGeom>
          <a:noFill/>
        </p:spPr>
        <p:txBody>
          <a:bodyPr wrap="square" rtlCol="0">
            <a:spAutoFit/>
          </a:bodyPr>
          <a:lstStyle/>
          <a:p>
            <a:r>
              <a:rPr lang="en-US" b="1" dirty="0"/>
              <a:t>L</a:t>
            </a:r>
          </a:p>
        </p:txBody>
      </p:sp>
      <p:sp>
        <p:nvSpPr>
          <p:cNvPr id="28" name="TextBox 27"/>
          <p:cNvSpPr txBox="1"/>
          <p:nvPr/>
        </p:nvSpPr>
        <p:spPr>
          <a:xfrm>
            <a:off x="3164626" y="2189460"/>
            <a:ext cx="409135" cy="369332"/>
          </a:xfrm>
          <a:prstGeom prst="rect">
            <a:avLst/>
          </a:prstGeom>
          <a:noFill/>
        </p:spPr>
        <p:txBody>
          <a:bodyPr wrap="square" rtlCol="0">
            <a:spAutoFit/>
          </a:bodyPr>
          <a:lstStyle/>
          <a:p>
            <a:r>
              <a:rPr lang="en-US" b="1" dirty="0"/>
              <a:t>0</a:t>
            </a:r>
          </a:p>
        </p:txBody>
      </p:sp>
      <p:sp>
        <p:nvSpPr>
          <p:cNvPr id="29" name="TextBox 28"/>
          <p:cNvSpPr txBox="1"/>
          <p:nvPr/>
        </p:nvSpPr>
        <p:spPr>
          <a:xfrm>
            <a:off x="3655822" y="2186000"/>
            <a:ext cx="409135" cy="369332"/>
          </a:xfrm>
          <a:prstGeom prst="rect">
            <a:avLst/>
          </a:prstGeom>
          <a:noFill/>
        </p:spPr>
        <p:txBody>
          <a:bodyPr wrap="square" rtlCol="0">
            <a:spAutoFit/>
          </a:bodyPr>
          <a:lstStyle/>
          <a:p>
            <a:r>
              <a:rPr lang="en-US" b="1" dirty="0"/>
              <a:t>1</a:t>
            </a:r>
          </a:p>
        </p:txBody>
      </p:sp>
      <p:sp>
        <p:nvSpPr>
          <p:cNvPr id="30" name="TextBox 29"/>
          <p:cNvSpPr txBox="1"/>
          <p:nvPr/>
        </p:nvSpPr>
        <p:spPr>
          <a:xfrm>
            <a:off x="4155226" y="2186000"/>
            <a:ext cx="409135" cy="369332"/>
          </a:xfrm>
          <a:prstGeom prst="rect">
            <a:avLst/>
          </a:prstGeom>
          <a:noFill/>
        </p:spPr>
        <p:txBody>
          <a:bodyPr wrap="square" rtlCol="0">
            <a:spAutoFit/>
          </a:bodyPr>
          <a:lstStyle/>
          <a:p>
            <a:r>
              <a:rPr lang="en-US" b="1" dirty="0"/>
              <a:t>2</a:t>
            </a:r>
          </a:p>
        </p:txBody>
      </p:sp>
      <p:sp>
        <p:nvSpPr>
          <p:cNvPr id="31" name="TextBox 30"/>
          <p:cNvSpPr txBox="1"/>
          <p:nvPr/>
        </p:nvSpPr>
        <p:spPr>
          <a:xfrm>
            <a:off x="4632354" y="2191860"/>
            <a:ext cx="409135" cy="369332"/>
          </a:xfrm>
          <a:prstGeom prst="rect">
            <a:avLst/>
          </a:prstGeom>
          <a:noFill/>
        </p:spPr>
        <p:txBody>
          <a:bodyPr wrap="square" rtlCol="0">
            <a:spAutoFit/>
          </a:bodyPr>
          <a:lstStyle/>
          <a:p>
            <a:r>
              <a:rPr lang="en-US" b="1" dirty="0"/>
              <a:t>3</a:t>
            </a:r>
          </a:p>
        </p:txBody>
      </p:sp>
      <p:sp>
        <p:nvSpPr>
          <p:cNvPr id="32" name="TextBox 31"/>
          <p:cNvSpPr txBox="1"/>
          <p:nvPr/>
        </p:nvSpPr>
        <p:spPr>
          <a:xfrm>
            <a:off x="5121794" y="2171932"/>
            <a:ext cx="266699"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u="sng" dirty="0"/>
              <a:t>1</a:t>
            </a:r>
          </a:p>
        </p:txBody>
      </p:sp>
      <p:sp>
        <p:nvSpPr>
          <p:cNvPr id="33" name="TextBox 32"/>
          <p:cNvSpPr txBox="1"/>
          <p:nvPr/>
        </p:nvSpPr>
        <p:spPr>
          <a:xfrm>
            <a:off x="5593062" y="2169532"/>
            <a:ext cx="266699"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u="sng" dirty="0"/>
              <a:t>2</a:t>
            </a:r>
          </a:p>
        </p:txBody>
      </p:sp>
      <p:sp>
        <p:nvSpPr>
          <p:cNvPr id="34" name="TextBox 33"/>
          <p:cNvSpPr txBox="1"/>
          <p:nvPr/>
        </p:nvSpPr>
        <p:spPr>
          <a:xfrm>
            <a:off x="3178694" y="2552932"/>
            <a:ext cx="409135" cy="369332"/>
          </a:xfrm>
          <a:prstGeom prst="rect">
            <a:avLst/>
          </a:prstGeom>
          <a:noFill/>
        </p:spPr>
        <p:txBody>
          <a:bodyPr wrap="square" rtlCol="0">
            <a:spAutoFit/>
          </a:bodyPr>
          <a:lstStyle/>
          <a:p>
            <a:r>
              <a:rPr lang="en-US" b="1" dirty="0"/>
              <a:t>9</a:t>
            </a:r>
          </a:p>
        </p:txBody>
      </p:sp>
      <p:sp>
        <p:nvSpPr>
          <p:cNvPr id="35" name="TextBox 34"/>
          <p:cNvSpPr txBox="1"/>
          <p:nvPr/>
        </p:nvSpPr>
        <p:spPr>
          <a:xfrm>
            <a:off x="3669890" y="2552932"/>
            <a:ext cx="409135" cy="369332"/>
          </a:xfrm>
          <a:prstGeom prst="rect">
            <a:avLst/>
          </a:prstGeom>
          <a:noFill/>
        </p:spPr>
        <p:txBody>
          <a:bodyPr wrap="square" rtlCol="0">
            <a:spAutoFit/>
          </a:bodyPr>
          <a:lstStyle/>
          <a:p>
            <a:r>
              <a:rPr lang="en-US" b="1" dirty="0"/>
              <a:t>3</a:t>
            </a:r>
          </a:p>
        </p:txBody>
      </p:sp>
      <p:sp>
        <p:nvSpPr>
          <p:cNvPr id="36" name="TextBox 35"/>
          <p:cNvSpPr txBox="1"/>
          <p:nvPr/>
        </p:nvSpPr>
        <p:spPr>
          <a:xfrm>
            <a:off x="4098954" y="2552932"/>
            <a:ext cx="491196" cy="369332"/>
          </a:xfrm>
          <a:prstGeom prst="rect">
            <a:avLst/>
          </a:prstGeom>
          <a:noFill/>
        </p:spPr>
        <p:txBody>
          <a:bodyPr wrap="square" rtlCol="0">
            <a:spAutoFit/>
          </a:bodyPr>
          <a:lstStyle/>
          <a:p>
            <a:r>
              <a:rPr lang="en-US" b="1" dirty="0" smtClean="0"/>
              <a:t>14</a:t>
            </a:r>
            <a:endParaRPr lang="en-US" b="1" dirty="0"/>
          </a:p>
        </p:txBody>
      </p:sp>
      <p:sp>
        <p:nvSpPr>
          <p:cNvPr id="37" name="TextBox 36"/>
          <p:cNvSpPr txBox="1"/>
          <p:nvPr/>
        </p:nvSpPr>
        <p:spPr>
          <a:xfrm>
            <a:off x="4632354" y="2552932"/>
            <a:ext cx="409135" cy="369332"/>
          </a:xfrm>
          <a:prstGeom prst="rect">
            <a:avLst/>
          </a:prstGeom>
          <a:noFill/>
        </p:spPr>
        <p:txBody>
          <a:bodyPr wrap="square" rtlCol="0">
            <a:spAutoFit/>
          </a:bodyPr>
          <a:lstStyle/>
          <a:p>
            <a:r>
              <a:rPr lang="en-US" b="1" dirty="0"/>
              <a:t>6</a:t>
            </a:r>
          </a:p>
        </p:txBody>
      </p:sp>
      <p:sp>
        <p:nvSpPr>
          <p:cNvPr id="38" name="TextBox 37"/>
          <p:cNvSpPr txBox="1"/>
          <p:nvPr/>
        </p:nvSpPr>
        <p:spPr>
          <a:xfrm>
            <a:off x="5049697" y="2552932"/>
            <a:ext cx="491196" cy="369332"/>
          </a:xfrm>
          <a:prstGeom prst="rect">
            <a:avLst/>
          </a:prstGeom>
          <a:noFill/>
        </p:spPr>
        <p:txBody>
          <a:bodyPr wrap="square" rtlCol="0">
            <a:spAutoFit/>
          </a:bodyPr>
          <a:lstStyle/>
          <a:p>
            <a:r>
              <a:rPr lang="en-US" b="1" dirty="0" smtClean="0"/>
              <a:t>16</a:t>
            </a:r>
            <a:endParaRPr lang="en-US" b="1" dirty="0"/>
          </a:p>
        </p:txBody>
      </p:sp>
      <p:sp>
        <p:nvSpPr>
          <p:cNvPr id="39" name="TextBox 38"/>
          <p:cNvSpPr txBox="1"/>
          <p:nvPr/>
        </p:nvSpPr>
        <p:spPr>
          <a:xfrm>
            <a:off x="5603025" y="2552932"/>
            <a:ext cx="409135" cy="369332"/>
          </a:xfrm>
          <a:prstGeom prst="rect">
            <a:avLst/>
          </a:prstGeom>
          <a:noFill/>
        </p:spPr>
        <p:txBody>
          <a:bodyPr wrap="square" rtlCol="0">
            <a:spAutoFit/>
          </a:bodyPr>
          <a:lstStyle/>
          <a:p>
            <a:r>
              <a:rPr lang="en-US" b="1" dirty="0"/>
              <a:t>7</a:t>
            </a:r>
          </a:p>
        </p:txBody>
      </p:sp>
      <p:grpSp>
        <p:nvGrpSpPr>
          <p:cNvPr id="40" name="组合 39"/>
          <p:cNvGrpSpPr/>
          <p:nvPr/>
        </p:nvGrpSpPr>
        <p:grpSpPr>
          <a:xfrm>
            <a:off x="826185" y="1412776"/>
            <a:ext cx="1433731" cy="1602600"/>
            <a:chOff x="914402" y="228600"/>
            <a:chExt cx="1433731" cy="1602600"/>
          </a:xfrm>
        </p:grpSpPr>
        <p:sp>
          <p:nvSpPr>
            <p:cNvPr id="41" name="Oval 1"/>
            <p:cNvSpPr/>
            <p:nvPr/>
          </p:nvSpPr>
          <p:spPr>
            <a:xfrm>
              <a:off x="1628337" y="597932"/>
              <a:ext cx="62132"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2" name="Oval 2"/>
            <p:cNvSpPr/>
            <p:nvPr/>
          </p:nvSpPr>
          <p:spPr>
            <a:xfrm>
              <a:off x="1171137" y="1436132"/>
              <a:ext cx="62132"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3" name="Oval 3"/>
            <p:cNvSpPr/>
            <p:nvPr/>
          </p:nvSpPr>
          <p:spPr>
            <a:xfrm>
              <a:off x="1614269" y="1436132"/>
              <a:ext cx="62132"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4" name="Oval 4"/>
            <p:cNvSpPr/>
            <p:nvPr/>
          </p:nvSpPr>
          <p:spPr>
            <a:xfrm>
              <a:off x="2023405" y="1436132"/>
              <a:ext cx="62132"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45" name="Straight Arrow Connector 6"/>
            <p:cNvCxnSpPr>
              <a:stCxn id="41" idx="1"/>
              <a:endCxn id="42" idx="7"/>
            </p:cNvCxnSpPr>
            <p:nvPr/>
          </p:nvCxnSpPr>
          <p:spPr>
            <a:xfrm flipH="1">
              <a:off x="1224170" y="609091"/>
              <a:ext cx="413266" cy="8382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6" name="Straight Arrow Connector 7"/>
            <p:cNvCxnSpPr>
              <a:stCxn id="41" idx="5"/>
              <a:endCxn id="44" idx="0"/>
            </p:cNvCxnSpPr>
            <p:nvPr/>
          </p:nvCxnSpPr>
          <p:spPr>
            <a:xfrm>
              <a:off x="1681370" y="662973"/>
              <a:ext cx="373101" cy="773159"/>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7" name="Straight Arrow Connector 12"/>
            <p:cNvCxnSpPr>
              <a:stCxn id="43" idx="1"/>
              <a:endCxn id="41" idx="3"/>
            </p:cNvCxnSpPr>
            <p:nvPr/>
          </p:nvCxnSpPr>
          <p:spPr>
            <a:xfrm flipV="1">
              <a:off x="1623368" y="662973"/>
              <a:ext cx="14068" cy="78431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1509934" y="228600"/>
              <a:ext cx="409135" cy="369332"/>
            </a:xfrm>
            <a:prstGeom prst="rect">
              <a:avLst/>
            </a:prstGeom>
            <a:noFill/>
          </p:spPr>
          <p:txBody>
            <a:bodyPr wrap="square" rtlCol="0">
              <a:spAutoFit/>
            </a:bodyPr>
            <a:lstStyle/>
            <a:p>
              <a:r>
                <a:rPr lang="en-US" b="1" dirty="0"/>
                <a:t>0</a:t>
              </a:r>
            </a:p>
          </p:txBody>
        </p:sp>
        <p:sp>
          <p:nvSpPr>
            <p:cNvPr id="49" name="TextBox 48"/>
            <p:cNvSpPr txBox="1"/>
            <p:nvPr/>
          </p:nvSpPr>
          <p:spPr>
            <a:xfrm>
              <a:off x="914402" y="1447800"/>
              <a:ext cx="409135" cy="369332"/>
            </a:xfrm>
            <a:prstGeom prst="rect">
              <a:avLst/>
            </a:prstGeom>
            <a:noFill/>
          </p:spPr>
          <p:txBody>
            <a:bodyPr wrap="square" rtlCol="0">
              <a:spAutoFit/>
            </a:bodyPr>
            <a:lstStyle/>
            <a:p>
              <a:r>
                <a:rPr lang="en-US" b="1" dirty="0"/>
                <a:t>1</a:t>
              </a:r>
            </a:p>
          </p:txBody>
        </p:sp>
        <p:sp>
          <p:nvSpPr>
            <p:cNvPr id="50" name="TextBox 49"/>
            <p:cNvSpPr txBox="1"/>
            <p:nvPr/>
          </p:nvSpPr>
          <p:spPr>
            <a:xfrm>
              <a:off x="1490005" y="1461868"/>
              <a:ext cx="409135" cy="369332"/>
            </a:xfrm>
            <a:prstGeom prst="rect">
              <a:avLst/>
            </a:prstGeom>
            <a:noFill/>
          </p:spPr>
          <p:txBody>
            <a:bodyPr wrap="square" rtlCol="0">
              <a:spAutoFit/>
            </a:bodyPr>
            <a:lstStyle/>
            <a:p>
              <a:r>
                <a:rPr lang="en-US" b="1" dirty="0"/>
                <a:t>3</a:t>
              </a:r>
            </a:p>
          </p:txBody>
        </p:sp>
        <p:sp>
          <p:nvSpPr>
            <p:cNvPr id="51" name="TextBox 50"/>
            <p:cNvSpPr txBox="1"/>
            <p:nvPr/>
          </p:nvSpPr>
          <p:spPr>
            <a:xfrm>
              <a:off x="1938998" y="1450200"/>
              <a:ext cx="409135" cy="369332"/>
            </a:xfrm>
            <a:prstGeom prst="rect">
              <a:avLst/>
            </a:prstGeom>
            <a:noFill/>
          </p:spPr>
          <p:txBody>
            <a:bodyPr wrap="square" rtlCol="0">
              <a:spAutoFit/>
            </a:bodyPr>
            <a:lstStyle/>
            <a:p>
              <a:r>
                <a:rPr lang="en-US" b="1" dirty="0"/>
                <a:t>2</a:t>
              </a:r>
            </a:p>
          </p:txBody>
        </p:sp>
        <p:sp>
          <p:nvSpPr>
            <p:cNvPr id="52" name="TextBox 51"/>
            <p:cNvSpPr txBox="1"/>
            <p:nvPr/>
          </p:nvSpPr>
          <p:spPr>
            <a:xfrm>
              <a:off x="1151209" y="812464"/>
              <a:ext cx="266699"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u="sng" dirty="0"/>
                <a:t>1</a:t>
              </a:r>
            </a:p>
          </p:txBody>
        </p:sp>
        <p:sp>
          <p:nvSpPr>
            <p:cNvPr id="53" name="TextBox 52"/>
            <p:cNvSpPr txBox="1"/>
            <p:nvPr/>
          </p:nvSpPr>
          <p:spPr>
            <a:xfrm>
              <a:off x="1409702" y="964864"/>
              <a:ext cx="266699"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u="sng" dirty="0"/>
                <a:t>1</a:t>
              </a:r>
            </a:p>
          </p:txBody>
        </p:sp>
        <p:sp>
          <p:nvSpPr>
            <p:cNvPr id="54" name="TextBox 53"/>
            <p:cNvSpPr txBox="1"/>
            <p:nvPr/>
          </p:nvSpPr>
          <p:spPr>
            <a:xfrm>
              <a:off x="1846974" y="826532"/>
              <a:ext cx="266699"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u="sng" dirty="0"/>
                <a:t>2</a:t>
              </a:r>
            </a:p>
          </p:txBody>
        </p:sp>
      </p:grpSp>
    </p:spTree>
    <p:extLst>
      <p:ext uri="{BB962C8B-B14F-4D97-AF65-F5344CB8AC3E}">
        <p14:creationId xmlns:p14="http://schemas.microsoft.com/office/powerpoint/2010/main" val="3740489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p:cNvCxnSpPr>
            <a:endCxn id="14" idx="1"/>
          </p:cNvCxnSpPr>
          <p:nvPr/>
        </p:nvCxnSpPr>
        <p:spPr>
          <a:xfrm flipV="1">
            <a:off x="6781800" y="2132112"/>
            <a:ext cx="1066800" cy="42567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7467600" y="1978223"/>
            <a:ext cx="838200" cy="688777"/>
            <a:chOff x="7467600" y="1978223"/>
            <a:chExt cx="838200" cy="688777"/>
          </a:xfrm>
        </p:grpSpPr>
        <p:grpSp>
          <p:nvGrpSpPr>
            <p:cNvPr id="16" name="Group 15"/>
            <p:cNvGrpSpPr/>
            <p:nvPr/>
          </p:nvGrpSpPr>
          <p:grpSpPr>
            <a:xfrm>
              <a:off x="7467600" y="1978223"/>
              <a:ext cx="838200" cy="688777"/>
              <a:chOff x="7467600" y="1978223"/>
              <a:chExt cx="838200" cy="688777"/>
            </a:xfrm>
          </p:grpSpPr>
          <p:cxnSp>
            <p:nvCxnSpPr>
              <p:cNvPr id="10" name="Straight Arrow Connector 9"/>
              <p:cNvCxnSpPr/>
              <p:nvPr/>
            </p:nvCxnSpPr>
            <p:spPr>
              <a:xfrm flipV="1">
                <a:off x="7620000" y="2057400"/>
                <a:ext cx="304800" cy="50039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20000" y="2359223"/>
                <a:ext cx="457200" cy="307777"/>
              </a:xfrm>
              <a:prstGeom prst="rect">
                <a:avLst/>
              </a:prstGeom>
              <a:noFill/>
            </p:spPr>
            <p:txBody>
              <a:bodyPr wrap="square" rtlCol="0">
                <a:spAutoFit/>
              </a:bodyPr>
              <a:lstStyle/>
              <a:p>
                <a:r>
                  <a:rPr lang="en-US" sz="1400" dirty="0" smtClean="0"/>
                  <a:t>0</a:t>
                </a:r>
                <a:endParaRPr lang="en-US" sz="1400" dirty="0"/>
              </a:p>
            </p:txBody>
          </p:sp>
          <p:sp>
            <p:nvSpPr>
              <p:cNvPr id="14" name="TextBox 13"/>
              <p:cNvSpPr txBox="1"/>
              <p:nvPr/>
            </p:nvSpPr>
            <p:spPr>
              <a:xfrm>
                <a:off x="7848600" y="1978223"/>
                <a:ext cx="457200" cy="307777"/>
              </a:xfrm>
              <a:prstGeom prst="rect">
                <a:avLst/>
              </a:prstGeom>
              <a:noFill/>
            </p:spPr>
            <p:txBody>
              <a:bodyPr wrap="square" rtlCol="0">
                <a:spAutoFit/>
              </a:bodyPr>
              <a:lstStyle/>
              <a:p>
                <a:r>
                  <a:rPr lang="en-US" sz="1400" dirty="0"/>
                  <a:t>2</a:t>
                </a:r>
              </a:p>
            </p:txBody>
          </p:sp>
          <p:sp>
            <p:nvSpPr>
              <p:cNvPr id="15" name="TextBox 14"/>
              <p:cNvSpPr txBox="1"/>
              <p:nvPr/>
            </p:nvSpPr>
            <p:spPr>
              <a:xfrm>
                <a:off x="7467600" y="2130623"/>
                <a:ext cx="457200" cy="307777"/>
              </a:xfrm>
              <a:prstGeom prst="rect">
                <a:avLst/>
              </a:prstGeom>
              <a:noFill/>
            </p:spPr>
            <p:txBody>
              <a:bodyPr wrap="square" rtlCol="0">
                <a:spAutoFit/>
              </a:bodyPr>
              <a:lstStyle/>
              <a:p>
                <a:r>
                  <a:rPr lang="en-US" sz="1400" u="sng" dirty="0"/>
                  <a:t>2</a:t>
                </a:r>
              </a:p>
            </p:txBody>
          </p:sp>
        </p:grpSp>
        <p:sp>
          <p:nvSpPr>
            <p:cNvPr id="17" name="Oval 16"/>
            <p:cNvSpPr/>
            <p:nvPr/>
          </p:nvSpPr>
          <p:spPr>
            <a:xfrm>
              <a:off x="7574281" y="2557790"/>
              <a:ext cx="45719" cy="660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7" name="Content Placeholder 1"/>
              <p:cNvSpPr>
                <a:spLocks noGrp="1"/>
              </p:cNvSpPr>
              <p:nvPr>
                <p:ph idx="1"/>
              </p:nvPr>
            </p:nvSpPr>
            <p:spPr>
              <a:xfrm>
                <a:off x="838200" y="3276600"/>
                <a:ext cx="3429000" cy="3276600"/>
              </a:xfrm>
            </p:spPr>
            <p:txBody>
              <a:bodyPr/>
              <a:lstStyle/>
              <a:p>
                <a:r>
                  <a:rPr lang="en-US" sz="1600" dirty="0" smtClean="0"/>
                  <a:t>Offline: Compute query graph signature</a:t>
                </a:r>
              </a:p>
              <a:p>
                <a:r>
                  <a:rPr lang="en-US" sz="1600" dirty="0" smtClean="0"/>
                  <a:t>Go through each edge: (9-3+16)*(6-9+16)*(9-14+7)=130</a:t>
                </a:r>
              </a:p>
              <a:p>
                <a:r>
                  <a:rPr lang="en-US" sz="1600" dirty="0" smtClean="0"/>
                  <a:t>Compute degree factor: </a:t>
                </a:r>
              </a:p>
              <a:p>
                <a:pPr lvl="1"/>
                <a:r>
                  <a:rPr lang="en-US" sz="1300" dirty="0"/>
                  <a:t>0</a:t>
                </a:r>
                <a:r>
                  <a:rPr lang="en-US" sz="1300" dirty="0">
                    <a:sym typeface="Wingdings" panose="05000000000000000000" pitchFamily="2" charset="2"/>
                  </a:rPr>
                  <a:t>: (9+1)(9-1)(9-2)=560</a:t>
                </a:r>
              </a:p>
              <a:p>
                <a:pPr lvl="1"/>
                <a:r>
                  <a:rPr lang="en-US" sz="1300" dirty="0">
                    <a:sym typeface="Wingdings" panose="05000000000000000000" pitchFamily="2" charset="2"/>
                  </a:rPr>
                  <a:t>1: (3+1)=4</a:t>
                </a:r>
              </a:p>
              <a:p>
                <a:pPr lvl="1"/>
                <a:r>
                  <a:rPr lang="en-US" sz="1300" dirty="0">
                    <a:sym typeface="Wingdings" panose="05000000000000000000" pitchFamily="2" charset="2"/>
                  </a:rPr>
                  <a:t>3: (6-1)=5</a:t>
                </a:r>
              </a:p>
              <a:p>
                <a:pPr lvl="1"/>
                <a:r>
                  <a:rPr lang="en-US" sz="1300" dirty="0">
                    <a:sym typeface="Wingdings" panose="05000000000000000000" pitchFamily="2" charset="2"/>
                  </a:rPr>
                  <a:t>2: (14+1)=15</a:t>
                </a:r>
                <a:r>
                  <a:rPr lang="en-US" sz="1300" dirty="0"/>
                  <a:t> </a:t>
                </a:r>
                <a:endParaRPr lang="en-US" sz="1600" dirty="0" smtClean="0"/>
              </a:p>
              <a:p>
                <a14:m>
                  <m:oMath xmlns:m="http://schemas.openxmlformats.org/officeDocument/2006/math">
                    <m:r>
                      <a:rPr lang="en-US" sz="1600" i="1" smtClean="0">
                        <a:latin typeface="Cambria Math"/>
                        <a:ea typeface="Cambria Math"/>
                      </a:rPr>
                      <m:t>𝜎</m:t>
                    </m:r>
                    <m:r>
                      <a:rPr lang="en-US" sz="1600" b="0" i="1" smtClean="0">
                        <a:latin typeface="Cambria Math"/>
                        <a:ea typeface="Cambria Math"/>
                      </a:rPr>
                      <m:t>:130∗560∗4∗5∗15=21,840,000</m:t>
                    </m:r>
                  </m:oMath>
                </a14:m>
                <a:endParaRPr lang="en-US" sz="1600" dirty="0" smtClean="0"/>
              </a:p>
            </p:txBody>
          </p:sp>
        </mc:Choice>
        <mc:Fallback xmlns="">
          <p:sp>
            <p:nvSpPr>
              <p:cNvPr id="7" name="Content Placeholder 1"/>
              <p:cNvSpPr>
                <a:spLocks noGrp="1" noRot="1" noChangeAspect="1" noMove="1" noResize="1" noEditPoints="1" noAdjustHandles="1" noChangeArrowheads="1" noChangeShapeType="1" noTextEdit="1"/>
              </p:cNvSpPr>
              <p:nvPr>
                <p:ph idx="1"/>
              </p:nvPr>
            </p:nvSpPr>
            <p:spPr>
              <a:xfrm>
                <a:off x="838200" y="3276600"/>
                <a:ext cx="3429000" cy="3276600"/>
              </a:xfrm>
              <a:blipFill rotWithShape="1">
                <a:blip r:embed="rId2" cstate="print"/>
                <a:stretch>
                  <a:fillRect t="-559"/>
                </a:stretch>
              </a:blipFill>
            </p:spPr>
            <p:txBody>
              <a:bodyPr/>
              <a:lstStyle/>
              <a:p>
                <a:r>
                  <a:rPr lang="en-US">
                    <a:noFill/>
                  </a:rPr>
                  <a:t> </a:t>
                </a:r>
              </a:p>
            </p:txBody>
          </p:sp>
        </mc:Fallback>
      </mc:AlternateContent>
      <p:sp>
        <p:nvSpPr>
          <p:cNvPr id="4" name="Text Placeholder 3"/>
          <p:cNvSpPr>
            <a:spLocks noGrp="1"/>
          </p:cNvSpPr>
          <p:nvPr>
            <p:ph type="body" sz="quarter" idx="10"/>
          </p:nvPr>
        </p:nvSpPr>
        <p:spPr>
          <a:xfrm>
            <a:off x="228600" y="533400"/>
            <a:ext cx="8229600" cy="533400"/>
          </a:xfrm>
        </p:spPr>
        <p:txBody>
          <a:bodyPr/>
          <a:lstStyle/>
          <a:p>
            <a:r>
              <a:rPr lang="en-US" dirty="0"/>
              <a:t>Number Theoretic Signature Method</a:t>
            </a:r>
          </a:p>
        </p:txBody>
      </p:sp>
      <p:sp>
        <p:nvSpPr>
          <p:cNvPr id="8" name="TextBox 7"/>
          <p:cNvSpPr txBox="1"/>
          <p:nvPr/>
        </p:nvSpPr>
        <p:spPr>
          <a:xfrm>
            <a:off x="2514600" y="1371600"/>
            <a:ext cx="3505200" cy="523220"/>
          </a:xfrm>
          <a:prstGeom prst="rect">
            <a:avLst/>
          </a:prstGeom>
          <a:noFill/>
        </p:spPr>
        <p:txBody>
          <a:bodyPr wrap="square" rtlCol="0">
            <a:spAutoFit/>
          </a:bodyPr>
          <a:lstStyle/>
          <a:p>
            <a:r>
              <a:rPr lang="en-US" sz="1400" dirty="0" smtClean="0"/>
              <a:t>For each vertex and edge label value, assign a random value in [0,p), suppose p=17</a:t>
            </a:r>
            <a:endParaRPr lang="en-US" sz="1400" dirty="0"/>
          </a:p>
        </p:txBody>
      </p:sp>
      <mc:AlternateContent xmlns:mc="http://schemas.openxmlformats.org/markup-compatibility/2006" xmlns:a14="http://schemas.microsoft.com/office/drawing/2010/main">
        <mc:Choice Requires="a14">
          <p:sp>
            <p:nvSpPr>
              <p:cNvPr id="12" name="Content Placeholder 1"/>
              <p:cNvSpPr txBox="1">
                <a:spLocks/>
              </p:cNvSpPr>
              <p:nvPr/>
            </p:nvSpPr>
            <p:spPr>
              <a:xfrm>
                <a:off x="4800600" y="3276600"/>
                <a:ext cx="3429000" cy="3276600"/>
              </a:xfrm>
              <a:prstGeom prst="rect">
                <a:avLst/>
              </a:prstGeom>
            </p:spPr>
            <p:txBody>
              <a:bodyPr/>
              <a:lstStyle>
                <a:lvl1pPr marL="342860" indent="-342860" algn="l" defTabSz="914293" rtl="0" eaLnBrk="1" latinLnBrk="0" hangingPunct="1">
                  <a:spcBef>
                    <a:spcPct val="20000"/>
                  </a:spcBef>
                  <a:buFontTx/>
                  <a:buBlip>
                    <a:blip r:embed="rId3"/>
                  </a:buBlip>
                  <a:defRPr sz="2500" kern="1200">
                    <a:solidFill>
                      <a:schemeClr val="tx1">
                        <a:lumMod val="50000"/>
                        <a:lumOff val="50000"/>
                      </a:schemeClr>
                    </a:solidFill>
                    <a:latin typeface="Verdana" pitchFamily="34" charset="0"/>
                    <a:ea typeface="Verdana" pitchFamily="34" charset="0"/>
                    <a:cs typeface="Verdana" pitchFamily="34" charset="0"/>
                  </a:defRPr>
                </a:lvl1pPr>
                <a:lvl2pPr marL="742863" indent="-285717" algn="l" defTabSz="914293" rtl="0" eaLnBrk="1" latinLnBrk="0" hangingPunct="1">
                  <a:spcBef>
                    <a:spcPct val="20000"/>
                  </a:spcBef>
                  <a:buClr>
                    <a:srgbClr val="24B0E3"/>
                  </a:buClr>
                  <a:buFont typeface="Arial" pitchFamily="34" charset="0"/>
                  <a:buChar char="•"/>
                  <a:defRPr sz="2200" kern="1200">
                    <a:solidFill>
                      <a:schemeClr val="tx1">
                        <a:lumMod val="50000"/>
                        <a:lumOff val="50000"/>
                      </a:schemeClr>
                    </a:solidFill>
                    <a:latin typeface="Verdana" pitchFamily="34" charset="0"/>
                    <a:ea typeface="Verdana" pitchFamily="34" charset="0"/>
                    <a:cs typeface="Verdana" pitchFamily="34" charset="0"/>
                  </a:defRPr>
                </a:lvl2pPr>
                <a:lvl3pPr marL="1142867" indent="-228573" algn="l" defTabSz="914293" rtl="0" eaLnBrk="1" latinLnBrk="0" hangingPunct="1">
                  <a:spcBef>
                    <a:spcPct val="20000"/>
                  </a:spcBef>
                  <a:buClr>
                    <a:schemeClr val="bg1"/>
                  </a:buClr>
                  <a:buFont typeface="Arial" pitchFamily="34" charset="0"/>
                  <a:buChar char="•"/>
                  <a:defRPr sz="2000" kern="1200">
                    <a:solidFill>
                      <a:schemeClr val="tx1">
                        <a:lumMod val="50000"/>
                        <a:lumOff val="50000"/>
                      </a:schemeClr>
                    </a:solidFill>
                    <a:latin typeface="Verdana" pitchFamily="34" charset="0"/>
                    <a:ea typeface="Verdana" pitchFamily="34" charset="0"/>
                    <a:cs typeface="Verdana" pitchFamily="34" charset="0"/>
                  </a:defRPr>
                </a:lvl3pPr>
                <a:lvl4pPr marL="1600013" indent="-228573" algn="l" defTabSz="914293" rtl="0" eaLnBrk="1" latinLnBrk="0" hangingPunct="1">
                  <a:spcBef>
                    <a:spcPct val="20000"/>
                  </a:spcBef>
                  <a:buFont typeface="Arial" pitchFamily="34" charset="0"/>
                  <a:buChar char="–"/>
                  <a:defRPr sz="1800" kern="1200">
                    <a:solidFill>
                      <a:schemeClr val="tx1">
                        <a:lumMod val="50000"/>
                        <a:lumOff val="50000"/>
                      </a:schemeClr>
                    </a:solidFill>
                    <a:latin typeface="Verdana" pitchFamily="34" charset="0"/>
                    <a:ea typeface="Verdana" pitchFamily="34" charset="0"/>
                    <a:cs typeface="Verdana" pitchFamily="34" charset="0"/>
                  </a:defRPr>
                </a:lvl4pPr>
                <a:lvl5pPr marL="2057159" indent="-228573" algn="l" defTabSz="914293" rtl="0" eaLnBrk="1" latinLnBrk="0" hangingPunct="1">
                  <a:spcBef>
                    <a:spcPct val="20000"/>
                  </a:spcBef>
                  <a:buFont typeface="Arial" pitchFamily="34" charset="0"/>
                  <a:buChar char="»"/>
                  <a:defRPr sz="1600" kern="1200">
                    <a:solidFill>
                      <a:schemeClr val="tx1">
                        <a:lumMod val="50000"/>
                        <a:lumOff val="50000"/>
                      </a:schemeClr>
                    </a:solidFill>
                    <a:latin typeface="Verdana" pitchFamily="34" charset="0"/>
                    <a:ea typeface="Verdana" pitchFamily="34" charset="0"/>
                    <a:cs typeface="Verdana" pitchFamily="34" charset="0"/>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t>Online:</a:t>
                </a:r>
              </a:p>
              <a:p>
                <a14:m>
                  <m:oMath xmlns:m="http://schemas.openxmlformats.org/officeDocument/2006/math">
                    <m:sSub>
                      <m:sSubPr>
                        <m:ctrlPr>
                          <a:rPr lang="en-US" sz="1600" i="1" smtClean="0">
                            <a:latin typeface="Cambria Math"/>
                          </a:rPr>
                        </m:ctrlPr>
                      </m:sSubPr>
                      <m:e>
                        <m:r>
                          <a:rPr lang="en-US" sz="1600" i="1" smtClean="0">
                            <a:latin typeface="Cambria Math"/>
                            <a:ea typeface="Cambria Math"/>
                          </a:rPr>
                          <m:t>𝜎</m:t>
                        </m:r>
                      </m:e>
                      <m:sub>
                        <m:r>
                          <a:rPr lang="en-US" sz="1600" b="0" i="1" smtClean="0">
                            <a:latin typeface="Cambria Math"/>
                          </a:rPr>
                          <m:t>𝑒</m:t>
                        </m:r>
                      </m:sub>
                    </m:sSub>
                  </m:oMath>
                </a14:m>
                <a:r>
                  <a:rPr lang="en-US" sz="1600" dirty="0" smtClean="0"/>
                  <a:t> : (6-9+16) mod 17 =13</a:t>
                </a:r>
              </a:p>
              <a:p>
                <a14:m>
                  <m:oMath xmlns:m="http://schemas.openxmlformats.org/officeDocument/2006/math">
                    <m:sSub>
                      <m:sSubPr>
                        <m:ctrlPr>
                          <a:rPr lang="en-US" sz="1600" i="1" smtClean="0">
                            <a:latin typeface="Cambria Math"/>
                          </a:rPr>
                        </m:ctrlPr>
                      </m:sSubPr>
                      <m:e>
                        <m:r>
                          <a:rPr lang="en-US" sz="1600" i="1" smtClean="0">
                            <a:latin typeface="Cambria Math"/>
                            <a:ea typeface="Cambria Math"/>
                          </a:rPr>
                          <m:t>𝜎</m:t>
                        </m:r>
                      </m:e>
                      <m:sub>
                        <m:r>
                          <a:rPr lang="en-US" sz="1600" b="0" i="1" smtClean="0">
                            <a:latin typeface="Cambria Math"/>
                          </a:rPr>
                          <m:t>𝑢</m:t>
                        </m:r>
                      </m:sub>
                    </m:sSub>
                    <m:r>
                      <a:rPr lang="en-US" sz="1600" b="0" i="1" smtClean="0">
                        <a:latin typeface="Cambria Math"/>
                      </a:rPr>
                      <m:t> :</m:t>
                    </m:r>
                  </m:oMath>
                </a14:m>
                <a:r>
                  <a:rPr lang="en-US" sz="1600" dirty="0" smtClean="0"/>
                  <a:t> (6-1) mod 17 =5</a:t>
                </a:r>
              </a:p>
              <a:p>
                <a14:m>
                  <m:oMath xmlns:m="http://schemas.openxmlformats.org/officeDocument/2006/math">
                    <m:sSub>
                      <m:sSubPr>
                        <m:ctrlPr>
                          <a:rPr lang="en-US" sz="1600" i="1" smtClean="0">
                            <a:latin typeface="Cambria Math"/>
                          </a:rPr>
                        </m:ctrlPr>
                      </m:sSubPr>
                      <m:e>
                        <m:r>
                          <a:rPr lang="en-US" sz="1600" i="1" smtClean="0">
                            <a:latin typeface="Cambria Math"/>
                            <a:ea typeface="Cambria Math"/>
                          </a:rPr>
                          <m:t>𝜎</m:t>
                        </m:r>
                      </m:e>
                      <m:sub>
                        <m:r>
                          <a:rPr lang="en-US" sz="1600" b="0" i="1" smtClean="0">
                            <a:latin typeface="Cambria Math"/>
                          </a:rPr>
                          <m:t>𝑣</m:t>
                        </m:r>
                      </m:sub>
                    </m:sSub>
                  </m:oMath>
                </a14:m>
                <a:r>
                  <a:rPr lang="en-US" sz="1600" dirty="0" smtClean="0"/>
                  <a:t> : (9+2) mod 17 =11</a:t>
                </a:r>
              </a:p>
              <a:p>
                <a:r>
                  <a:rPr lang="en-US" sz="1600" dirty="0" smtClean="0"/>
                  <a:t>s : s*4*5*11 mod </a:t>
                </a:r>
                <a14:m>
                  <m:oMath xmlns:m="http://schemas.openxmlformats.org/officeDocument/2006/math">
                    <m:r>
                      <a:rPr lang="en-US" sz="1600" i="1">
                        <a:latin typeface="Cambria Math"/>
                        <a:ea typeface="Cambria Math"/>
                      </a:rPr>
                      <m:t>𝜎</m:t>
                    </m:r>
                  </m:oMath>
                </a14:m>
                <a:r>
                  <a:rPr lang="en-US" sz="1600" dirty="0" smtClean="0"/>
                  <a:t> = 11,040,000*715 mod </a:t>
                </a:r>
                <a14:m>
                  <m:oMath xmlns:m="http://schemas.openxmlformats.org/officeDocument/2006/math">
                    <m:r>
                      <a:rPr lang="en-US" sz="1600" i="1">
                        <a:latin typeface="Cambria Math"/>
                        <a:ea typeface="Cambria Math"/>
                      </a:rPr>
                      <m:t>𝜎</m:t>
                    </m:r>
                  </m:oMath>
                </a14:m>
                <a:r>
                  <a:rPr lang="en-US" sz="1600" dirty="0" smtClean="0"/>
                  <a:t> = 9,360,000 </a:t>
                </a:r>
              </a:p>
            </p:txBody>
          </p:sp>
        </mc:Choice>
        <mc:Fallback xmlns="">
          <p:sp>
            <p:nvSpPr>
              <p:cNvPr id="12" name="Content Placeholder 1"/>
              <p:cNvSpPr txBox="1">
                <a:spLocks noRot="1" noChangeAspect="1" noMove="1" noResize="1" noEditPoints="1" noAdjustHandles="1" noChangeArrowheads="1" noChangeShapeType="1" noTextEdit="1"/>
              </p:cNvSpPr>
              <p:nvPr/>
            </p:nvSpPr>
            <p:spPr>
              <a:xfrm>
                <a:off x="4800600" y="3276600"/>
                <a:ext cx="3429000" cy="3276600"/>
              </a:xfrm>
              <a:prstGeom prst="rect">
                <a:avLst/>
              </a:prstGeom>
              <a:blipFill rotWithShape="1">
                <a:blip r:embed="rId6" cstate="print"/>
                <a:stretch>
                  <a:fillRect t="-559"/>
                </a:stretch>
              </a:blipFill>
            </p:spPr>
            <p:txBody>
              <a:bodyPr/>
              <a:lstStyle/>
              <a:p>
                <a:r>
                  <a:rPr lang="en-US">
                    <a:noFill/>
                  </a:rPr>
                  <a:t> </a:t>
                </a:r>
              </a:p>
            </p:txBody>
          </p:sp>
        </mc:Fallback>
      </mc:AlternateContent>
      <p:sp>
        <p:nvSpPr>
          <p:cNvPr id="20" name="Oval 19"/>
          <p:cNvSpPr/>
          <p:nvPr/>
        </p:nvSpPr>
        <p:spPr>
          <a:xfrm>
            <a:off x="7879081" y="1991380"/>
            <a:ext cx="45719" cy="660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21" name="Oval 20"/>
          <p:cNvSpPr/>
          <p:nvPr/>
        </p:nvSpPr>
        <p:spPr>
          <a:xfrm>
            <a:off x="6736081" y="2514600"/>
            <a:ext cx="45719" cy="660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477000" y="2435423"/>
            <a:ext cx="457200" cy="307777"/>
          </a:xfrm>
          <a:prstGeom prst="rect">
            <a:avLst/>
          </a:prstGeom>
          <a:noFill/>
        </p:spPr>
        <p:txBody>
          <a:bodyPr wrap="square" rtlCol="0">
            <a:spAutoFit/>
          </a:bodyPr>
          <a:lstStyle/>
          <a:p>
            <a:r>
              <a:rPr lang="en-US" sz="1400" dirty="0"/>
              <a:t>3</a:t>
            </a:r>
          </a:p>
        </p:txBody>
      </p:sp>
      <p:sp>
        <p:nvSpPr>
          <p:cNvPr id="23" name="TextBox 22"/>
          <p:cNvSpPr txBox="1"/>
          <p:nvPr/>
        </p:nvSpPr>
        <p:spPr>
          <a:xfrm>
            <a:off x="7010400" y="2130623"/>
            <a:ext cx="457200" cy="307777"/>
          </a:xfrm>
          <a:prstGeom prst="rect">
            <a:avLst/>
          </a:prstGeom>
          <a:noFill/>
        </p:spPr>
        <p:txBody>
          <a:bodyPr wrap="square" rtlCol="0">
            <a:spAutoFit/>
          </a:bodyPr>
          <a:lstStyle/>
          <a:p>
            <a:r>
              <a:rPr lang="en-US" sz="1400" u="sng" dirty="0"/>
              <a:t>2</a:t>
            </a:r>
          </a:p>
        </p:txBody>
      </p:sp>
      <p:cxnSp>
        <p:nvCxnSpPr>
          <p:cNvPr id="11" name="Straight Arrow Connector 10"/>
          <p:cNvCxnSpPr>
            <a:endCxn id="17" idx="2"/>
          </p:cNvCxnSpPr>
          <p:nvPr/>
        </p:nvCxnSpPr>
        <p:spPr>
          <a:xfrm>
            <a:off x="6781800" y="2580620"/>
            <a:ext cx="792481" cy="1018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086600" y="2587823"/>
            <a:ext cx="457200" cy="307777"/>
          </a:xfrm>
          <a:prstGeom prst="rect">
            <a:avLst/>
          </a:prstGeom>
          <a:noFill/>
        </p:spPr>
        <p:txBody>
          <a:bodyPr wrap="square" rtlCol="0">
            <a:spAutoFit/>
          </a:bodyPr>
          <a:lstStyle/>
          <a:p>
            <a:r>
              <a:rPr lang="en-US" sz="1400" u="sng" dirty="0"/>
              <a:t>2</a:t>
            </a:r>
          </a:p>
        </p:txBody>
      </p:sp>
      <p:cxnSp>
        <p:nvCxnSpPr>
          <p:cNvPr id="19" name="Straight Arrow Connector 18"/>
          <p:cNvCxnSpPr>
            <a:endCxn id="17" idx="3"/>
          </p:cNvCxnSpPr>
          <p:nvPr/>
        </p:nvCxnSpPr>
        <p:spPr>
          <a:xfrm flipV="1">
            <a:off x="7239000" y="2614142"/>
            <a:ext cx="341976" cy="66245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7162800" y="3276600"/>
            <a:ext cx="7620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6934200" y="3197423"/>
            <a:ext cx="457200" cy="307777"/>
          </a:xfrm>
          <a:prstGeom prst="rect">
            <a:avLst/>
          </a:prstGeom>
          <a:noFill/>
        </p:spPr>
        <p:txBody>
          <a:bodyPr wrap="square" rtlCol="0">
            <a:spAutoFit/>
          </a:bodyPr>
          <a:lstStyle/>
          <a:p>
            <a:r>
              <a:rPr lang="en-US" sz="1400" dirty="0"/>
              <a:t>3</a:t>
            </a:r>
          </a:p>
        </p:txBody>
      </p:sp>
      <p:sp>
        <p:nvSpPr>
          <p:cNvPr id="27" name="TextBox 26"/>
          <p:cNvSpPr txBox="1"/>
          <p:nvPr/>
        </p:nvSpPr>
        <p:spPr>
          <a:xfrm>
            <a:off x="7391400" y="2816423"/>
            <a:ext cx="457200" cy="307777"/>
          </a:xfrm>
          <a:prstGeom prst="rect">
            <a:avLst/>
          </a:prstGeom>
          <a:noFill/>
        </p:spPr>
        <p:txBody>
          <a:bodyPr wrap="square" rtlCol="0">
            <a:spAutoFit/>
          </a:bodyPr>
          <a:lstStyle/>
          <a:p>
            <a:r>
              <a:rPr lang="en-US" sz="1400" u="sng" dirty="0" smtClean="0"/>
              <a:t>1</a:t>
            </a:r>
            <a:endParaRPr lang="en-US" sz="1400" u="sng" dirty="0"/>
          </a:p>
        </p:txBody>
      </p:sp>
      <p:graphicFrame>
        <p:nvGraphicFramePr>
          <p:cNvPr id="28" name="Table 49"/>
          <p:cNvGraphicFramePr>
            <a:graphicFrameLocks noGrp="1"/>
          </p:cNvGraphicFramePr>
          <p:nvPr>
            <p:extLst>
              <p:ext uri="{D42A27DB-BD31-4B8C-83A1-F6EECF244321}">
                <p14:modId xmlns:p14="http://schemas.microsoft.com/office/powerpoint/2010/main" val="946700913"/>
              </p:ext>
            </p:extLst>
          </p:nvPr>
        </p:nvGraphicFramePr>
        <p:xfrm>
          <a:off x="2569093" y="2193424"/>
          <a:ext cx="3428999" cy="731520"/>
        </p:xfrm>
        <a:graphic>
          <a:graphicData uri="http://schemas.openxmlformats.org/drawingml/2006/table">
            <a:tbl>
              <a:tblPr firstRow="1" bandRow="1">
                <a:tableStyleId>{5940675A-B579-460E-94D1-54222C63F5DA}</a:tableStyleId>
              </a:tblPr>
              <a:tblGrid>
                <a:gridCol w="489857"/>
                <a:gridCol w="489857"/>
                <a:gridCol w="489857"/>
                <a:gridCol w="489857"/>
                <a:gridCol w="489857"/>
                <a:gridCol w="489857"/>
                <a:gridCol w="489857"/>
              </a:tblGrid>
              <a:tr h="360373">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6037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29" name="TextBox 28"/>
          <p:cNvSpPr txBox="1"/>
          <p:nvPr/>
        </p:nvSpPr>
        <p:spPr>
          <a:xfrm>
            <a:off x="2673429" y="2550532"/>
            <a:ext cx="409135" cy="369332"/>
          </a:xfrm>
          <a:prstGeom prst="rect">
            <a:avLst/>
          </a:prstGeom>
          <a:noFill/>
        </p:spPr>
        <p:txBody>
          <a:bodyPr wrap="square" rtlCol="0">
            <a:spAutoFit/>
          </a:bodyPr>
          <a:lstStyle/>
          <a:p>
            <a:r>
              <a:rPr lang="en-US" b="1" dirty="0"/>
              <a:t>r</a:t>
            </a:r>
          </a:p>
        </p:txBody>
      </p:sp>
      <p:sp>
        <p:nvSpPr>
          <p:cNvPr id="30" name="TextBox 29"/>
          <p:cNvSpPr txBox="1"/>
          <p:nvPr/>
        </p:nvSpPr>
        <p:spPr>
          <a:xfrm>
            <a:off x="2651154" y="2183600"/>
            <a:ext cx="409135" cy="369332"/>
          </a:xfrm>
          <a:prstGeom prst="rect">
            <a:avLst/>
          </a:prstGeom>
          <a:noFill/>
        </p:spPr>
        <p:txBody>
          <a:bodyPr wrap="square" rtlCol="0">
            <a:spAutoFit/>
          </a:bodyPr>
          <a:lstStyle/>
          <a:p>
            <a:r>
              <a:rPr lang="en-US" b="1" dirty="0"/>
              <a:t>L</a:t>
            </a:r>
          </a:p>
        </p:txBody>
      </p:sp>
      <p:sp>
        <p:nvSpPr>
          <p:cNvPr id="31" name="TextBox 30"/>
          <p:cNvSpPr txBox="1"/>
          <p:nvPr/>
        </p:nvSpPr>
        <p:spPr>
          <a:xfrm>
            <a:off x="3164626" y="2189460"/>
            <a:ext cx="409135" cy="369332"/>
          </a:xfrm>
          <a:prstGeom prst="rect">
            <a:avLst/>
          </a:prstGeom>
          <a:noFill/>
        </p:spPr>
        <p:txBody>
          <a:bodyPr wrap="square" rtlCol="0">
            <a:spAutoFit/>
          </a:bodyPr>
          <a:lstStyle/>
          <a:p>
            <a:r>
              <a:rPr lang="en-US" b="1" dirty="0"/>
              <a:t>0</a:t>
            </a:r>
          </a:p>
        </p:txBody>
      </p:sp>
      <p:sp>
        <p:nvSpPr>
          <p:cNvPr id="32" name="TextBox 31"/>
          <p:cNvSpPr txBox="1"/>
          <p:nvPr/>
        </p:nvSpPr>
        <p:spPr>
          <a:xfrm>
            <a:off x="3655822" y="2186000"/>
            <a:ext cx="409135" cy="369332"/>
          </a:xfrm>
          <a:prstGeom prst="rect">
            <a:avLst/>
          </a:prstGeom>
          <a:noFill/>
        </p:spPr>
        <p:txBody>
          <a:bodyPr wrap="square" rtlCol="0">
            <a:spAutoFit/>
          </a:bodyPr>
          <a:lstStyle/>
          <a:p>
            <a:r>
              <a:rPr lang="en-US" b="1" dirty="0"/>
              <a:t>1</a:t>
            </a:r>
          </a:p>
        </p:txBody>
      </p:sp>
      <p:sp>
        <p:nvSpPr>
          <p:cNvPr id="33" name="TextBox 32"/>
          <p:cNvSpPr txBox="1"/>
          <p:nvPr/>
        </p:nvSpPr>
        <p:spPr>
          <a:xfrm>
            <a:off x="4155226" y="2186000"/>
            <a:ext cx="409135" cy="369332"/>
          </a:xfrm>
          <a:prstGeom prst="rect">
            <a:avLst/>
          </a:prstGeom>
          <a:noFill/>
        </p:spPr>
        <p:txBody>
          <a:bodyPr wrap="square" rtlCol="0">
            <a:spAutoFit/>
          </a:bodyPr>
          <a:lstStyle/>
          <a:p>
            <a:r>
              <a:rPr lang="en-US" b="1" dirty="0"/>
              <a:t>2</a:t>
            </a:r>
          </a:p>
        </p:txBody>
      </p:sp>
      <p:sp>
        <p:nvSpPr>
          <p:cNvPr id="34" name="TextBox 33"/>
          <p:cNvSpPr txBox="1"/>
          <p:nvPr/>
        </p:nvSpPr>
        <p:spPr>
          <a:xfrm>
            <a:off x="4632354" y="2191860"/>
            <a:ext cx="409135" cy="369332"/>
          </a:xfrm>
          <a:prstGeom prst="rect">
            <a:avLst/>
          </a:prstGeom>
          <a:noFill/>
        </p:spPr>
        <p:txBody>
          <a:bodyPr wrap="square" rtlCol="0">
            <a:spAutoFit/>
          </a:bodyPr>
          <a:lstStyle/>
          <a:p>
            <a:r>
              <a:rPr lang="en-US" b="1" dirty="0"/>
              <a:t>3</a:t>
            </a:r>
          </a:p>
        </p:txBody>
      </p:sp>
      <p:sp>
        <p:nvSpPr>
          <p:cNvPr id="35" name="TextBox 34"/>
          <p:cNvSpPr txBox="1"/>
          <p:nvPr/>
        </p:nvSpPr>
        <p:spPr>
          <a:xfrm>
            <a:off x="5121794" y="2171932"/>
            <a:ext cx="266699"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u="sng" dirty="0"/>
              <a:t>1</a:t>
            </a:r>
          </a:p>
        </p:txBody>
      </p:sp>
      <p:sp>
        <p:nvSpPr>
          <p:cNvPr id="36" name="TextBox 35"/>
          <p:cNvSpPr txBox="1"/>
          <p:nvPr/>
        </p:nvSpPr>
        <p:spPr>
          <a:xfrm>
            <a:off x="5593062" y="2169532"/>
            <a:ext cx="266699"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u="sng" dirty="0"/>
              <a:t>2</a:t>
            </a:r>
          </a:p>
        </p:txBody>
      </p:sp>
      <p:sp>
        <p:nvSpPr>
          <p:cNvPr id="37" name="TextBox 36"/>
          <p:cNvSpPr txBox="1"/>
          <p:nvPr/>
        </p:nvSpPr>
        <p:spPr>
          <a:xfrm>
            <a:off x="3178694" y="2552932"/>
            <a:ext cx="409135" cy="369332"/>
          </a:xfrm>
          <a:prstGeom prst="rect">
            <a:avLst/>
          </a:prstGeom>
          <a:noFill/>
        </p:spPr>
        <p:txBody>
          <a:bodyPr wrap="square" rtlCol="0">
            <a:spAutoFit/>
          </a:bodyPr>
          <a:lstStyle/>
          <a:p>
            <a:r>
              <a:rPr lang="en-US" b="1" dirty="0"/>
              <a:t>9</a:t>
            </a:r>
          </a:p>
        </p:txBody>
      </p:sp>
      <p:sp>
        <p:nvSpPr>
          <p:cNvPr id="38" name="TextBox 37"/>
          <p:cNvSpPr txBox="1"/>
          <p:nvPr/>
        </p:nvSpPr>
        <p:spPr>
          <a:xfrm>
            <a:off x="3669890" y="2552932"/>
            <a:ext cx="409135" cy="369332"/>
          </a:xfrm>
          <a:prstGeom prst="rect">
            <a:avLst/>
          </a:prstGeom>
          <a:noFill/>
        </p:spPr>
        <p:txBody>
          <a:bodyPr wrap="square" rtlCol="0">
            <a:spAutoFit/>
          </a:bodyPr>
          <a:lstStyle/>
          <a:p>
            <a:r>
              <a:rPr lang="en-US" b="1" dirty="0"/>
              <a:t>3</a:t>
            </a:r>
          </a:p>
        </p:txBody>
      </p:sp>
      <p:sp>
        <p:nvSpPr>
          <p:cNvPr id="39" name="TextBox 38"/>
          <p:cNvSpPr txBox="1"/>
          <p:nvPr/>
        </p:nvSpPr>
        <p:spPr>
          <a:xfrm>
            <a:off x="4098954" y="2552932"/>
            <a:ext cx="491196" cy="369332"/>
          </a:xfrm>
          <a:prstGeom prst="rect">
            <a:avLst/>
          </a:prstGeom>
          <a:noFill/>
        </p:spPr>
        <p:txBody>
          <a:bodyPr wrap="square" rtlCol="0">
            <a:spAutoFit/>
          </a:bodyPr>
          <a:lstStyle/>
          <a:p>
            <a:r>
              <a:rPr lang="en-US" b="1" dirty="0" smtClean="0"/>
              <a:t>14</a:t>
            </a:r>
            <a:endParaRPr lang="en-US" b="1" dirty="0"/>
          </a:p>
        </p:txBody>
      </p:sp>
      <p:sp>
        <p:nvSpPr>
          <p:cNvPr id="40" name="TextBox 39"/>
          <p:cNvSpPr txBox="1"/>
          <p:nvPr/>
        </p:nvSpPr>
        <p:spPr>
          <a:xfrm>
            <a:off x="4632354" y="2552932"/>
            <a:ext cx="409135" cy="369332"/>
          </a:xfrm>
          <a:prstGeom prst="rect">
            <a:avLst/>
          </a:prstGeom>
          <a:noFill/>
        </p:spPr>
        <p:txBody>
          <a:bodyPr wrap="square" rtlCol="0">
            <a:spAutoFit/>
          </a:bodyPr>
          <a:lstStyle/>
          <a:p>
            <a:r>
              <a:rPr lang="en-US" b="1" dirty="0"/>
              <a:t>6</a:t>
            </a:r>
          </a:p>
        </p:txBody>
      </p:sp>
      <p:sp>
        <p:nvSpPr>
          <p:cNvPr id="41" name="TextBox 40"/>
          <p:cNvSpPr txBox="1"/>
          <p:nvPr/>
        </p:nvSpPr>
        <p:spPr>
          <a:xfrm>
            <a:off x="5049697" y="2552932"/>
            <a:ext cx="491196" cy="369332"/>
          </a:xfrm>
          <a:prstGeom prst="rect">
            <a:avLst/>
          </a:prstGeom>
          <a:noFill/>
        </p:spPr>
        <p:txBody>
          <a:bodyPr wrap="square" rtlCol="0">
            <a:spAutoFit/>
          </a:bodyPr>
          <a:lstStyle/>
          <a:p>
            <a:r>
              <a:rPr lang="en-US" b="1" dirty="0" smtClean="0"/>
              <a:t>16</a:t>
            </a:r>
            <a:endParaRPr lang="en-US" b="1" dirty="0"/>
          </a:p>
        </p:txBody>
      </p:sp>
      <p:sp>
        <p:nvSpPr>
          <p:cNvPr id="42" name="TextBox 41"/>
          <p:cNvSpPr txBox="1"/>
          <p:nvPr/>
        </p:nvSpPr>
        <p:spPr>
          <a:xfrm>
            <a:off x="5603025" y="2552932"/>
            <a:ext cx="409135" cy="369332"/>
          </a:xfrm>
          <a:prstGeom prst="rect">
            <a:avLst/>
          </a:prstGeom>
          <a:noFill/>
        </p:spPr>
        <p:txBody>
          <a:bodyPr wrap="square" rtlCol="0">
            <a:spAutoFit/>
          </a:bodyPr>
          <a:lstStyle/>
          <a:p>
            <a:r>
              <a:rPr lang="en-US" b="1" dirty="0"/>
              <a:t>7</a:t>
            </a:r>
          </a:p>
        </p:txBody>
      </p:sp>
      <p:grpSp>
        <p:nvGrpSpPr>
          <p:cNvPr id="43" name="组合 42"/>
          <p:cNvGrpSpPr/>
          <p:nvPr/>
        </p:nvGrpSpPr>
        <p:grpSpPr>
          <a:xfrm>
            <a:off x="826185" y="1412776"/>
            <a:ext cx="1433731" cy="1602600"/>
            <a:chOff x="914402" y="228600"/>
            <a:chExt cx="1433731" cy="1602600"/>
          </a:xfrm>
        </p:grpSpPr>
        <p:sp>
          <p:nvSpPr>
            <p:cNvPr id="44" name="Oval 1"/>
            <p:cNvSpPr/>
            <p:nvPr/>
          </p:nvSpPr>
          <p:spPr>
            <a:xfrm>
              <a:off x="1628337" y="597932"/>
              <a:ext cx="62132"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5" name="Oval 2"/>
            <p:cNvSpPr/>
            <p:nvPr/>
          </p:nvSpPr>
          <p:spPr>
            <a:xfrm>
              <a:off x="1171137" y="1436132"/>
              <a:ext cx="62132"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6" name="Oval 3"/>
            <p:cNvSpPr/>
            <p:nvPr/>
          </p:nvSpPr>
          <p:spPr>
            <a:xfrm>
              <a:off x="1614269" y="1436132"/>
              <a:ext cx="62132"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7" name="Oval 4"/>
            <p:cNvSpPr/>
            <p:nvPr/>
          </p:nvSpPr>
          <p:spPr>
            <a:xfrm>
              <a:off x="2023405" y="1436132"/>
              <a:ext cx="62132"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48" name="Straight Arrow Connector 6"/>
            <p:cNvCxnSpPr>
              <a:stCxn id="44" idx="1"/>
              <a:endCxn id="45" idx="7"/>
            </p:cNvCxnSpPr>
            <p:nvPr/>
          </p:nvCxnSpPr>
          <p:spPr>
            <a:xfrm flipH="1">
              <a:off x="1224170" y="609091"/>
              <a:ext cx="413266" cy="8382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9" name="Straight Arrow Connector 7"/>
            <p:cNvCxnSpPr>
              <a:stCxn id="44" idx="5"/>
              <a:endCxn id="47" idx="0"/>
            </p:cNvCxnSpPr>
            <p:nvPr/>
          </p:nvCxnSpPr>
          <p:spPr>
            <a:xfrm>
              <a:off x="1681370" y="662973"/>
              <a:ext cx="373101" cy="773159"/>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50" name="Straight Arrow Connector 12"/>
            <p:cNvCxnSpPr>
              <a:stCxn id="46" idx="1"/>
              <a:endCxn id="44" idx="3"/>
            </p:cNvCxnSpPr>
            <p:nvPr/>
          </p:nvCxnSpPr>
          <p:spPr>
            <a:xfrm flipV="1">
              <a:off x="1623368" y="662973"/>
              <a:ext cx="14068" cy="78431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51" name="TextBox 50"/>
            <p:cNvSpPr txBox="1"/>
            <p:nvPr/>
          </p:nvSpPr>
          <p:spPr>
            <a:xfrm>
              <a:off x="1509934" y="228600"/>
              <a:ext cx="409135" cy="369332"/>
            </a:xfrm>
            <a:prstGeom prst="rect">
              <a:avLst/>
            </a:prstGeom>
            <a:noFill/>
          </p:spPr>
          <p:txBody>
            <a:bodyPr wrap="square" rtlCol="0">
              <a:spAutoFit/>
            </a:bodyPr>
            <a:lstStyle/>
            <a:p>
              <a:r>
                <a:rPr lang="en-US" b="1" dirty="0"/>
                <a:t>0</a:t>
              </a:r>
            </a:p>
          </p:txBody>
        </p:sp>
        <p:sp>
          <p:nvSpPr>
            <p:cNvPr id="52" name="TextBox 51"/>
            <p:cNvSpPr txBox="1"/>
            <p:nvPr/>
          </p:nvSpPr>
          <p:spPr>
            <a:xfrm>
              <a:off x="914402" y="1447800"/>
              <a:ext cx="409135" cy="369332"/>
            </a:xfrm>
            <a:prstGeom prst="rect">
              <a:avLst/>
            </a:prstGeom>
            <a:noFill/>
          </p:spPr>
          <p:txBody>
            <a:bodyPr wrap="square" rtlCol="0">
              <a:spAutoFit/>
            </a:bodyPr>
            <a:lstStyle/>
            <a:p>
              <a:r>
                <a:rPr lang="en-US" b="1" dirty="0"/>
                <a:t>1</a:t>
              </a:r>
            </a:p>
          </p:txBody>
        </p:sp>
        <p:sp>
          <p:nvSpPr>
            <p:cNvPr id="53" name="TextBox 52"/>
            <p:cNvSpPr txBox="1"/>
            <p:nvPr/>
          </p:nvSpPr>
          <p:spPr>
            <a:xfrm>
              <a:off x="1490005" y="1461868"/>
              <a:ext cx="409135" cy="369332"/>
            </a:xfrm>
            <a:prstGeom prst="rect">
              <a:avLst/>
            </a:prstGeom>
            <a:noFill/>
          </p:spPr>
          <p:txBody>
            <a:bodyPr wrap="square" rtlCol="0">
              <a:spAutoFit/>
            </a:bodyPr>
            <a:lstStyle/>
            <a:p>
              <a:r>
                <a:rPr lang="en-US" b="1" dirty="0"/>
                <a:t>3</a:t>
              </a:r>
            </a:p>
          </p:txBody>
        </p:sp>
        <p:sp>
          <p:nvSpPr>
            <p:cNvPr id="54" name="TextBox 53"/>
            <p:cNvSpPr txBox="1"/>
            <p:nvPr/>
          </p:nvSpPr>
          <p:spPr>
            <a:xfrm>
              <a:off x="1938998" y="1450200"/>
              <a:ext cx="409135" cy="369332"/>
            </a:xfrm>
            <a:prstGeom prst="rect">
              <a:avLst/>
            </a:prstGeom>
            <a:noFill/>
          </p:spPr>
          <p:txBody>
            <a:bodyPr wrap="square" rtlCol="0">
              <a:spAutoFit/>
            </a:bodyPr>
            <a:lstStyle/>
            <a:p>
              <a:r>
                <a:rPr lang="en-US" b="1" dirty="0"/>
                <a:t>2</a:t>
              </a:r>
            </a:p>
          </p:txBody>
        </p:sp>
        <p:sp>
          <p:nvSpPr>
            <p:cNvPr id="55" name="TextBox 54"/>
            <p:cNvSpPr txBox="1"/>
            <p:nvPr/>
          </p:nvSpPr>
          <p:spPr>
            <a:xfrm>
              <a:off x="1151209" y="812464"/>
              <a:ext cx="266699"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u="sng" dirty="0"/>
                <a:t>1</a:t>
              </a:r>
            </a:p>
          </p:txBody>
        </p:sp>
        <p:sp>
          <p:nvSpPr>
            <p:cNvPr id="56" name="TextBox 55"/>
            <p:cNvSpPr txBox="1"/>
            <p:nvPr/>
          </p:nvSpPr>
          <p:spPr>
            <a:xfrm>
              <a:off x="1409702" y="964864"/>
              <a:ext cx="266699"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u="sng" dirty="0"/>
                <a:t>1</a:t>
              </a:r>
            </a:p>
          </p:txBody>
        </p:sp>
        <p:sp>
          <p:nvSpPr>
            <p:cNvPr id="57" name="TextBox 56"/>
            <p:cNvSpPr txBox="1"/>
            <p:nvPr/>
          </p:nvSpPr>
          <p:spPr>
            <a:xfrm>
              <a:off x="1846974" y="826532"/>
              <a:ext cx="266699"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u="sng" dirty="0"/>
                <a:t>2</a:t>
              </a:r>
            </a:p>
          </p:txBody>
        </p:sp>
      </p:grpSp>
    </p:spTree>
    <p:extLst>
      <p:ext uri="{BB962C8B-B14F-4D97-AF65-F5344CB8AC3E}">
        <p14:creationId xmlns:p14="http://schemas.microsoft.com/office/powerpoint/2010/main" val="3142542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p:cNvCxnSpPr>
            <a:endCxn id="14" idx="1"/>
          </p:cNvCxnSpPr>
          <p:nvPr/>
        </p:nvCxnSpPr>
        <p:spPr>
          <a:xfrm flipV="1">
            <a:off x="6781800" y="2132112"/>
            <a:ext cx="1066800" cy="42567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7620000" y="2057400"/>
            <a:ext cx="304800" cy="500390"/>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20000" y="2359223"/>
            <a:ext cx="457200" cy="307777"/>
          </a:xfrm>
          <a:prstGeom prst="rect">
            <a:avLst/>
          </a:prstGeom>
          <a:noFill/>
        </p:spPr>
        <p:txBody>
          <a:bodyPr wrap="square" rtlCol="0">
            <a:spAutoFit/>
          </a:bodyPr>
          <a:lstStyle/>
          <a:p>
            <a:r>
              <a:rPr lang="en-US" sz="1400" dirty="0" smtClean="0"/>
              <a:t>0</a:t>
            </a:r>
            <a:endParaRPr lang="en-US" sz="1400" dirty="0"/>
          </a:p>
        </p:txBody>
      </p:sp>
      <p:sp>
        <p:nvSpPr>
          <p:cNvPr id="14" name="TextBox 13"/>
          <p:cNvSpPr txBox="1"/>
          <p:nvPr/>
        </p:nvSpPr>
        <p:spPr>
          <a:xfrm>
            <a:off x="7848600" y="1978223"/>
            <a:ext cx="457200" cy="307777"/>
          </a:xfrm>
          <a:prstGeom prst="rect">
            <a:avLst/>
          </a:prstGeom>
          <a:noFill/>
        </p:spPr>
        <p:txBody>
          <a:bodyPr wrap="square" rtlCol="0">
            <a:spAutoFit/>
          </a:bodyPr>
          <a:lstStyle/>
          <a:p>
            <a:r>
              <a:rPr lang="en-US" sz="1400" dirty="0"/>
              <a:t>2</a:t>
            </a:r>
          </a:p>
        </p:txBody>
      </p:sp>
      <p:sp>
        <p:nvSpPr>
          <p:cNvPr id="15" name="TextBox 14"/>
          <p:cNvSpPr txBox="1"/>
          <p:nvPr/>
        </p:nvSpPr>
        <p:spPr>
          <a:xfrm>
            <a:off x="7467600" y="2130623"/>
            <a:ext cx="457200" cy="307777"/>
          </a:xfrm>
          <a:prstGeom prst="rect">
            <a:avLst/>
          </a:prstGeom>
          <a:noFill/>
        </p:spPr>
        <p:txBody>
          <a:bodyPr wrap="square" rtlCol="0">
            <a:spAutoFit/>
          </a:bodyPr>
          <a:lstStyle/>
          <a:p>
            <a:r>
              <a:rPr lang="en-US" sz="1400" u="sng" dirty="0"/>
              <a:t>2</a:t>
            </a:r>
          </a:p>
        </p:txBody>
      </p:sp>
      <p:sp>
        <p:nvSpPr>
          <p:cNvPr id="17" name="Oval 16"/>
          <p:cNvSpPr/>
          <p:nvPr/>
        </p:nvSpPr>
        <p:spPr>
          <a:xfrm>
            <a:off x="7574281" y="2557790"/>
            <a:ext cx="45719" cy="660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Content Placeholder 1"/>
              <p:cNvSpPr>
                <a:spLocks noGrp="1"/>
              </p:cNvSpPr>
              <p:nvPr>
                <p:ph idx="1"/>
              </p:nvPr>
            </p:nvSpPr>
            <p:spPr>
              <a:xfrm>
                <a:off x="838200" y="3276600"/>
                <a:ext cx="3429000" cy="3276600"/>
              </a:xfrm>
            </p:spPr>
            <p:txBody>
              <a:bodyPr/>
              <a:lstStyle/>
              <a:p>
                <a:r>
                  <a:rPr lang="en-US" sz="1600" dirty="0" smtClean="0"/>
                  <a:t>Offline: Compute query graph signature</a:t>
                </a:r>
              </a:p>
              <a:p>
                <a:r>
                  <a:rPr lang="en-US" sz="1600" dirty="0" smtClean="0"/>
                  <a:t>Go through each edge: (9-3+16)*(6-9+16)*(9-14+7)=130</a:t>
                </a:r>
              </a:p>
              <a:p>
                <a:r>
                  <a:rPr lang="en-US" sz="1600" dirty="0" smtClean="0"/>
                  <a:t>Compute degree factor: </a:t>
                </a:r>
              </a:p>
              <a:p>
                <a:pPr lvl="1"/>
                <a:r>
                  <a:rPr lang="en-US" sz="1300" dirty="0"/>
                  <a:t>0</a:t>
                </a:r>
                <a:r>
                  <a:rPr lang="en-US" sz="1300" dirty="0">
                    <a:sym typeface="Wingdings" panose="05000000000000000000" pitchFamily="2" charset="2"/>
                  </a:rPr>
                  <a:t>: (9+1)(9-1)(9-2)=560</a:t>
                </a:r>
              </a:p>
              <a:p>
                <a:pPr lvl="1"/>
                <a:r>
                  <a:rPr lang="en-US" sz="1300" dirty="0">
                    <a:sym typeface="Wingdings" panose="05000000000000000000" pitchFamily="2" charset="2"/>
                  </a:rPr>
                  <a:t>1: (3+1)=4</a:t>
                </a:r>
              </a:p>
              <a:p>
                <a:pPr lvl="1"/>
                <a:r>
                  <a:rPr lang="en-US" sz="1300" dirty="0">
                    <a:sym typeface="Wingdings" panose="05000000000000000000" pitchFamily="2" charset="2"/>
                  </a:rPr>
                  <a:t>3: (6-1)=5</a:t>
                </a:r>
              </a:p>
              <a:p>
                <a:pPr lvl="1"/>
                <a:r>
                  <a:rPr lang="en-US" sz="1300" dirty="0">
                    <a:sym typeface="Wingdings" panose="05000000000000000000" pitchFamily="2" charset="2"/>
                  </a:rPr>
                  <a:t>2: (14+1)=15</a:t>
                </a:r>
                <a:r>
                  <a:rPr lang="en-US" sz="1300" dirty="0"/>
                  <a:t> </a:t>
                </a:r>
                <a:endParaRPr lang="en-US" sz="1600" dirty="0" smtClean="0"/>
              </a:p>
              <a:p>
                <a14:m>
                  <m:oMath xmlns:m="http://schemas.openxmlformats.org/officeDocument/2006/math">
                    <m:r>
                      <a:rPr lang="en-US" sz="1600" i="1" smtClean="0">
                        <a:latin typeface="Cambria Math"/>
                        <a:ea typeface="Cambria Math"/>
                      </a:rPr>
                      <m:t>𝜎</m:t>
                    </m:r>
                    <m:r>
                      <a:rPr lang="en-US" sz="1600" b="0" i="1" smtClean="0">
                        <a:latin typeface="Cambria Math"/>
                        <a:ea typeface="Cambria Math"/>
                      </a:rPr>
                      <m:t>:130∗560∗4∗5∗15=21,840,000</m:t>
                    </m:r>
                  </m:oMath>
                </a14:m>
                <a:endParaRPr lang="en-US" sz="1600" dirty="0" smtClean="0"/>
              </a:p>
            </p:txBody>
          </p:sp>
        </mc:Choice>
        <mc:Fallback xmlns="">
          <p:sp>
            <p:nvSpPr>
              <p:cNvPr id="7" name="Content Placeholder 1"/>
              <p:cNvSpPr>
                <a:spLocks noGrp="1" noRot="1" noChangeAspect="1" noMove="1" noResize="1" noEditPoints="1" noAdjustHandles="1" noChangeArrowheads="1" noChangeShapeType="1" noTextEdit="1"/>
              </p:cNvSpPr>
              <p:nvPr>
                <p:ph idx="1"/>
              </p:nvPr>
            </p:nvSpPr>
            <p:spPr>
              <a:xfrm>
                <a:off x="838200" y="3276600"/>
                <a:ext cx="3429000" cy="3276600"/>
              </a:xfrm>
              <a:blipFill rotWithShape="1">
                <a:blip r:embed="rId3" cstate="print"/>
                <a:stretch>
                  <a:fillRect t="-559"/>
                </a:stretch>
              </a:blipFill>
            </p:spPr>
            <p:txBody>
              <a:bodyPr/>
              <a:lstStyle/>
              <a:p>
                <a:r>
                  <a:rPr lang="en-US">
                    <a:noFill/>
                  </a:rPr>
                  <a:t> </a:t>
                </a:r>
              </a:p>
            </p:txBody>
          </p:sp>
        </mc:Fallback>
      </mc:AlternateContent>
      <p:sp>
        <p:nvSpPr>
          <p:cNvPr id="4" name="Text Placeholder 3"/>
          <p:cNvSpPr>
            <a:spLocks noGrp="1"/>
          </p:cNvSpPr>
          <p:nvPr>
            <p:ph type="body" sz="quarter" idx="10"/>
          </p:nvPr>
        </p:nvSpPr>
        <p:spPr>
          <a:xfrm>
            <a:off x="76200" y="609600"/>
            <a:ext cx="8229600" cy="533400"/>
          </a:xfrm>
        </p:spPr>
        <p:txBody>
          <a:bodyPr/>
          <a:lstStyle/>
          <a:p>
            <a:r>
              <a:rPr lang="en-US" dirty="0"/>
              <a:t>Number Theoretic Signature Method</a:t>
            </a:r>
          </a:p>
        </p:txBody>
      </p:sp>
      <p:sp>
        <p:nvSpPr>
          <p:cNvPr id="8" name="TextBox 7"/>
          <p:cNvSpPr txBox="1"/>
          <p:nvPr/>
        </p:nvSpPr>
        <p:spPr>
          <a:xfrm>
            <a:off x="2514600" y="1387840"/>
            <a:ext cx="3505200" cy="523220"/>
          </a:xfrm>
          <a:prstGeom prst="rect">
            <a:avLst/>
          </a:prstGeom>
          <a:noFill/>
        </p:spPr>
        <p:txBody>
          <a:bodyPr wrap="square" rtlCol="0">
            <a:spAutoFit/>
          </a:bodyPr>
          <a:lstStyle/>
          <a:p>
            <a:r>
              <a:rPr lang="en-US" sz="1400" dirty="0" smtClean="0"/>
              <a:t>For each vertex and edge label value, assign a random value in [0,p), suppose p=17</a:t>
            </a:r>
            <a:endParaRPr lang="en-US" sz="1400" dirty="0"/>
          </a:p>
        </p:txBody>
      </p:sp>
      <mc:AlternateContent xmlns:mc="http://schemas.openxmlformats.org/markup-compatibility/2006" xmlns:a14="http://schemas.microsoft.com/office/drawing/2010/main">
        <mc:Choice Requires="a14">
          <p:sp>
            <p:nvSpPr>
              <p:cNvPr id="12" name="Content Placeholder 1"/>
              <p:cNvSpPr txBox="1">
                <a:spLocks/>
              </p:cNvSpPr>
              <p:nvPr/>
            </p:nvSpPr>
            <p:spPr>
              <a:xfrm>
                <a:off x="4800600" y="3276600"/>
                <a:ext cx="3429000" cy="3276600"/>
              </a:xfrm>
              <a:prstGeom prst="rect">
                <a:avLst/>
              </a:prstGeom>
            </p:spPr>
            <p:txBody>
              <a:bodyPr/>
              <a:lstStyle>
                <a:lvl1pPr marL="342860" indent="-342860" algn="l" defTabSz="914293" rtl="0" eaLnBrk="1" latinLnBrk="0" hangingPunct="1">
                  <a:spcBef>
                    <a:spcPct val="20000"/>
                  </a:spcBef>
                  <a:buFontTx/>
                  <a:buBlip>
                    <a:blip r:embed="rId4"/>
                  </a:buBlip>
                  <a:defRPr sz="2500" kern="1200">
                    <a:solidFill>
                      <a:schemeClr val="tx1">
                        <a:lumMod val="50000"/>
                        <a:lumOff val="50000"/>
                      </a:schemeClr>
                    </a:solidFill>
                    <a:latin typeface="Verdana" pitchFamily="34" charset="0"/>
                    <a:ea typeface="Verdana" pitchFamily="34" charset="0"/>
                    <a:cs typeface="Verdana" pitchFamily="34" charset="0"/>
                  </a:defRPr>
                </a:lvl1pPr>
                <a:lvl2pPr marL="742863" indent="-285717" algn="l" defTabSz="914293" rtl="0" eaLnBrk="1" latinLnBrk="0" hangingPunct="1">
                  <a:spcBef>
                    <a:spcPct val="20000"/>
                  </a:spcBef>
                  <a:buClr>
                    <a:srgbClr val="24B0E3"/>
                  </a:buClr>
                  <a:buFont typeface="Arial" pitchFamily="34" charset="0"/>
                  <a:buChar char="•"/>
                  <a:defRPr sz="2200" kern="1200">
                    <a:solidFill>
                      <a:schemeClr val="tx1">
                        <a:lumMod val="50000"/>
                        <a:lumOff val="50000"/>
                      </a:schemeClr>
                    </a:solidFill>
                    <a:latin typeface="Verdana" pitchFamily="34" charset="0"/>
                    <a:ea typeface="Verdana" pitchFamily="34" charset="0"/>
                    <a:cs typeface="Verdana" pitchFamily="34" charset="0"/>
                  </a:defRPr>
                </a:lvl2pPr>
                <a:lvl3pPr marL="1142867" indent="-228573" algn="l" defTabSz="914293" rtl="0" eaLnBrk="1" latinLnBrk="0" hangingPunct="1">
                  <a:spcBef>
                    <a:spcPct val="20000"/>
                  </a:spcBef>
                  <a:buClr>
                    <a:schemeClr val="bg1"/>
                  </a:buClr>
                  <a:buFont typeface="Arial" pitchFamily="34" charset="0"/>
                  <a:buChar char="•"/>
                  <a:defRPr sz="2000" kern="1200">
                    <a:solidFill>
                      <a:schemeClr val="tx1">
                        <a:lumMod val="50000"/>
                        <a:lumOff val="50000"/>
                      </a:schemeClr>
                    </a:solidFill>
                    <a:latin typeface="Verdana" pitchFamily="34" charset="0"/>
                    <a:ea typeface="Verdana" pitchFamily="34" charset="0"/>
                    <a:cs typeface="Verdana" pitchFamily="34" charset="0"/>
                  </a:defRPr>
                </a:lvl3pPr>
                <a:lvl4pPr marL="1600013" indent="-228573" algn="l" defTabSz="914293" rtl="0" eaLnBrk="1" latinLnBrk="0" hangingPunct="1">
                  <a:spcBef>
                    <a:spcPct val="20000"/>
                  </a:spcBef>
                  <a:buFont typeface="Arial" pitchFamily="34" charset="0"/>
                  <a:buChar char="–"/>
                  <a:defRPr sz="1800" kern="1200">
                    <a:solidFill>
                      <a:schemeClr val="tx1">
                        <a:lumMod val="50000"/>
                        <a:lumOff val="50000"/>
                      </a:schemeClr>
                    </a:solidFill>
                    <a:latin typeface="Verdana" pitchFamily="34" charset="0"/>
                    <a:ea typeface="Verdana" pitchFamily="34" charset="0"/>
                    <a:cs typeface="Verdana" pitchFamily="34" charset="0"/>
                  </a:defRPr>
                </a:lvl4pPr>
                <a:lvl5pPr marL="2057159" indent="-228573" algn="l" defTabSz="914293" rtl="0" eaLnBrk="1" latinLnBrk="0" hangingPunct="1">
                  <a:spcBef>
                    <a:spcPct val="20000"/>
                  </a:spcBef>
                  <a:buFont typeface="Arial" pitchFamily="34" charset="0"/>
                  <a:buChar char="»"/>
                  <a:defRPr sz="1600" kern="1200">
                    <a:solidFill>
                      <a:schemeClr val="tx1">
                        <a:lumMod val="50000"/>
                        <a:lumOff val="50000"/>
                      </a:schemeClr>
                    </a:solidFill>
                    <a:latin typeface="Verdana" pitchFamily="34" charset="0"/>
                    <a:ea typeface="Verdana" pitchFamily="34" charset="0"/>
                    <a:cs typeface="Verdana" pitchFamily="34" charset="0"/>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t>Online:</a:t>
                </a:r>
              </a:p>
              <a:p>
                <a14:m>
                  <m:oMath xmlns:m="http://schemas.openxmlformats.org/officeDocument/2006/math">
                    <m:sSub>
                      <m:sSubPr>
                        <m:ctrlPr>
                          <a:rPr lang="en-US" sz="1600" i="1" smtClean="0">
                            <a:latin typeface="Cambria Math"/>
                          </a:rPr>
                        </m:ctrlPr>
                      </m:sSubPr>
                      <m:e>
                        <m:r>
                          <a:rPr lang="en-US" sz="1600" i="1" smtClean="0">
                            <a:latin typeface="Cambria Math"/>
                            <a:ea typeface="Cambria Math"/>
                          </a:rPr>
                          <m:t>𝜎</m:t>
                        </m:r>
                      </m:e>
                      <m:sub>
                        <m:r>
                          <a:rPr lang="en-US" sz="1600" b="0" i="1" smtClean="0">
                            <a:latin typeface="Cambria Math"/>
                          </a:rPr>
                          <m:t>𝑒</m:t>
                        </m:r>
                      </m:sub>
                    </m:sSub>
                  </m:oMath>
                </a14:m>
                <a:r>
                  <a:rPr lang="en-US" sz="1600" dirty="0" smtClean="0"/>
                  <a:t> : (9-3+16) mod 17 =5</a:t>
                </a:r>
              </a:p>
              <a:p>
                <a14:m>
                  <m:oMath xmlns:m="http://schemas.openxmlformats.org/officeDocument/2006/math">
                    <m:sSub>
                      <m:sSubPr>
                        <m:ctrlPr>
                          <a:rPr lang="en-US" sz="1600" i="1" smtClean="0">
                            <a:latin typeface="Cambria Math"/>
                          </a:rPr>
                        </m:ctrlPr>
                      </m:sSubPr>
                      <m:e>
                        <m:r>
                          <a:rPr lang="en-US" sz="1600" i="1" smtClean="0">
                            <a:latin typeface="Cambria Math"/>
                            <a:ea typeface="Cambria Math"/>
                          </a:rPr>
                          <m:t>𝜎</m:t>
                        </m:r>
                      </m:e>
                      <m:sub>
                        <m:r>
                          <a:rPr lang="en-US" sz="1600" b="0" i="1" smtClean="0">
                            <a:latin typeface="Cambria Math"/>
                          </a:rPr>
                          <m:t>𝑢</m:t>
                        </m:r>
                      </m:sub>
                    </m:sSub>
                    <m:r>
                      <a:rPr lang="en-US" sz="1600" b="0" i="1" smtClean="0">
                        <a:latin typeface="Cambria Math"/>
                      </a:rPr>
                      <m:t> :</m:t>
                    </m:r>
                  </m:oMath>
                </a14:m>
                <a:r>
                  <a:rPr lang="en-US" sz="1600" dirty="0" smtClean="0"/>
                  <a:t> (9-2) mod 17 =7</a:t>
                </a:r>
              </a:p>
              <a:p>
                <a14:m>
                  <m:oMath xmlns:m="http://schemas.openxmlformats.org/officeDocument/2006/math">
                    <m:sSub>
                      <m:sSubPr>
                        <m:ctrlPr>
                          <a:rPr lang="en-US" sz="1600" i="1" smtClean="0">
                            <a:latin typeface="Cambria Math"/>
                          </a:rPr>
                        </m:ctrlPr>
                      </m:sSubPr>
                      <m:e>
                        <m:r>
                          <a:rPr lang="en-US" sz="1600" i="1" smtClean="0">
                            <a:latin typeface="Cambria Math"/>
                            <a:ea typeface="Cambria Math"/>
                          </a:rPr>
                          <m:t>𝜎</m:t>
                        </m:r>
                      </m:e>
                      <m:sub>
                        <m:r>
                          <a:rPr lang="en-US" sz="1600" b="0" i="1" smtClean="0">
                            <a:latin typeface="Cambria Math"/>
                          </a:rPr>
                          <m:t>𝑣</m:t>
                        </m:r>
                      </m:sub>
                    </m:sSub>
                  </m:oMath>
                </a14:m>
                <a:r>
                  <a:rPr lang="en-US" sz="1600" dirty="0" smtClean="0"/>
                  <a:t> : (3+1) mod 17 =4</a:t>
                </a:r>
              </a:p>
              <a:p>
                <a:r>
                  <a:rPr lang="en-US" sz="1600" dirty="0" smtClean="0"/>
                  <a:t>s : s*5*7*4 mod </a:t>
                </a:r>
                <a14:m>
                  <m:oMath xmlns:m="http://schemas.openxmlformats.org/officeDocument/2006/math">
                    <m:r>
                      <a:rPr lang="en-US" sz="1600" i="1">
                        <a:latin typeface="Cambria Math"/>
                        <a:ea typeface="Cambria Math"/>
                      </a:rPr>
                      <m:t>𝜎</m:t>
                    </m:r>
                  </m:oMath>
                </a14:m>
                <a:r>
                  <a:rPr lang="en-US" sz="1600" dirty="0" smtClean="0"/>
                  <a:t> = 9,360,000*140 mod </a:t>
                </a:r>
                <a14:m>
                  <m:oMath xmlns:m="http://schemas.openxmlformats.org/officeDocument/2006/math">
                    <m:r>
                      <a:rPr lang="en-US" sz="1600" i="1">
                        <a:latin typeface="Cambria Math"/>
                        <a:ea typeface="Cambria Math"/>
                      </a:rPr>
                      <m:t>𝜎</m:t>
                    </m:r>
                  </m:oMath>
                </a14:m>
                <a:r>
                  <a:rPr lang="en-US" sz="1600" dirty="0" smtClean="0"/>
                  <a:t> = </a:t>
                </a:r>
                <a:r>
                  <a:rPr lang="en-US" sz="1600" dirty="0" smtClean="0">
                    <a:solidFill>
                      <a:srgbClr val="FF0000"/>
                    </a:solidFill>
                  </a:rPr>
                  <a:t>0</a:t>
                </a:r>
              </a:p>
            </p:txBody>
          </p:sp>
        </mc:Choice>
        <mc:Fallback xmlns="">
          <p:sp>
            <p:nvSpPr>
              <p:cNvPr id="12" name="Content Placeholder 1"/>
              <p:cNvSpPr txBox="1">
                <a:spLocks noRot="1" noChangeAspect="1" noMove="1" noResize="1" noEditPoints="1" noAdjustHandles="1" noChangeArrowheads="1" noChangeShapeType="1" noTextEdit="1"/>
              </p:cNvSpPr>
              <p:nvPr/>
            </p:nvSpPr>
            <p:spPr>
              <a:xfrm>
                <a:off x="4800600" y="3276600"/>
                <a:ext cx="3429000" cy="3276600"/>
              </a:xfrm>
              <a:prstGeom prst="rect">
                <a:avLst/>
              </a:prstGeom>
              <a:blipFill rotWithShape="1">
                <a:blip r:embed="rId7" cstate="print"/>
                <a:stretch>
                  <a:fillRect t="-559"/>
                </a:stretch>
              </a:blipFill>
            </p:spPr>
            <p:txBody>
              <a:bodyPr/>
              <a:lstStyle/>
              <a:p>
                <a:r>
                  <a:rPr lang="en-US">
                    <a:noFill/>
                  </a:rPr>
                  <a:t> </a:t>
                </a:r>
              </a:p>
            </p:txBody>
          </p:sp>
        </mc:Fallback>
      </mc:AlternateContent>
      <p:sp>
        <p:nvSpPr>
          <p:cNvPr id="20" name="Oval 19"/>
          <p:cNvSpPr/>
          <p:nvPr/>
        </p:nvSpPr>
        <p:spPr>
          <a:xfrm>
            <a:off x="7879081" y="1991380"/>
            <a:ext cx="45719" cy="660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21" name="Oval 20"/>
          <p:cNvSpPr/>
          <p:nvPr/>
        </p:nvSpPr>
        <p:spPr>
          <a:xfrm>
            <a:off x="6736081" y="2514600"/>
            <a:ext cx="45719" cy="660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477000" y="2435423"/>
            <a:ext cx="457200" cy="307777"/>
          </a:xfrm>
          <a:prstGeom prst="rect">
            <a:avLst/>
          </a:prstGeom>
          <a:noFill/>
        </p:spPr>
        <p:txBody>
          <a:bodyPr wrap="square" rtlCol="0">
            <a:spAutoFit/>
          </a:bodyPr>
          <a:lstStyle/>
          <a:p>
            <a:r>
              <a:rPr lang="en-US" sz="1400" dirty="0"/>
              <a:t>3</a:t>
            </a:r>
          </a:p>
        </p:txBody>
      </p:sp>
      <p:sp>
        <p:nvSpPr>
          <p:cNvPr id="23" name="TextBox 22"/>
          <p:cNvSpPr txBox="1"/>
          <p:nvPr/>
        </p:nvSpPr>
        <p:spPr>
          <a:xfrm>
            <a:off x="7010400" y="2130623"/>
            <a:ext cx="457200" cy="307777"/>
          </a:xfrm>
          <a:prstGeom prst="rect">
            <a:avLst/>
          </a:prstGeom>
          <a:noFill/>
        </p:spPr>
        <p:txBody>
          <a:bodyPr wrap="square" rtlCol="0">
            <a:spAutoFit/>
          </a:bodyPr>
          <a:lstStyle/>
          <a:p>
            <a:r>
              <a:rPr lang="en-US" sz="1400" u="sng" dirty="0"/>
              <a:t>2</a:t>
            </a:r>
          </a:p>
        </p:txBody>
      </p:sp>
      <p:cxnSp>
        <p:nvCxnSpPr>
          <p:cNvPr id="11" name="Straight Arrow Connector 10"/>
          <p:cNvCxnSpPr>
            <a:endCxn id="17" idx="2"/>
          </p:cNvCxnSpPr>
          <p:nvPr/>
        </p:nvCxnSpPr>
        <p:spPr>
          <a:xfrm>
            <a:off x="6781800" y="2580620"/>
            <a:ext cx="792481" cy="1018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086600" y="2587823"/>
            <a:ext cx="457200" cy="307777"/>
          </a:xfrm>
          <a:prstGeom prst="rect">
            <a:avLst/>
          </a:prstGeom>
          <a:noFill/>
        </p:spPr>
        <p:txBody>
          <a:bodyPr wrap="square" rtlCol="0">
            <a:spAutoFit/>
          </a:bodyPr>
          <a:lstStyle/>
          <a:p>
            <a:r>
              <a:rPr lang="en-US" sz="1400" u="sng" dirty="0"/>
              <a:t>2</a:t>
            </a:r>
          </a:p>
        </p:txBody>
      </p:sp>
      <p:cxnSp>
        <p:nvCxnSpPr>
          <p:cNvPr id="19" name="Straight Arrow Connector 18"/>
          <p:cNvCxnSpPr>
            <a:endCxn id="17" idx="3"/>
          </p:cNvCxnSpPr>
          <p:nvPr/>
        </p:nvCxnSpPr>
        <p:spPr>
          <a:xfrm flipV="1">
            <a:off x="7239000" y="2614142"/>
            <a:ext cx="341976" cy="662458"/>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7162800" y="3276600"/>
            <a:ext cx="7620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6934200" y="3197423"/>
            <a:ext cx="457200" cy="307777"/>
          </a:xfrm>
          <a:prstGeom prst="rect">
            <a:avLst/>
          </a:prstGeom>
          <a:noFill/>
        </p:spPr>
        <p:txBody>
          <a:bodyPr wrap="square" rtlCol="0">
            <a:spAutoFit/>
          </a:bodyPr>
          <a:lstStyle/>
          <a:p>
            <a:r>
              <a:rPr lang="en-US" sz="1400" dirty="0"/>
              <a:t>3</a:t>
            </a:r>
          </a:p>
        </p:txBody>
      </p:sp>
      <p:sp>
        <p:nvSpPr>
          <p:cNvPr id="27" name="TextBox 26"/>
          <p:cNvSpPr txBox="1"/>
          <p:nvPr/>
        </p:nvSpPr>
        <p:spPr>
          <a:xfrm>
            <a:off x="7391400" y="2816423"/>
            <a:ext cx="457200" cy="307777"/>
          </a:xfrm>
          <a:prstGeom prst="rect">
            <a:avLst/>
          </a:prstGeom>
          <a:noFill/>
        </p:spPr>
        <p:txBody>
          <a:bodyPr wrap="square" rtlCol="0">
            <a:spAutoFit/>
          </a:bodyPr>
          <a:lstStyle/>
          <a:p>
            <a:r>
              <a:rPr lang="en-US" sz="1400" u="sng" dirty="0" smtClean="0"/>
              <a:t>1</a:t>
            </a:r>
            <a:endParaRPr lang="en-US" sz="1400" u="sng" dirty="0"/>
          </a:p>
        </p:txBody>
      </p:sp>
      <p:cxnSp>
        <p:nvCxnSpPr>
          <p:cNvPr id="30" name="Straight Arrow Connector 29"/>
          <p:cNvCxnSpPr/>
          <p:nvPr/>
        </p:nvCxnSpPr>
        <p:spPr>
          <a:xfrm flipV="1">
            <a:off x="7620000" y="2590799"/>
            <a:ext cx="838200" cy="1"/>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382000" y="2438400"/>
            <a:ext cx="457200" cy="307777"/>
          </a:xfrm>
          <a:prstGeom prst="rect">
            <a:avLst/>
          </a:prstGeom>
          <a:noFill/>
        </p:spPr>
        <p:txBody>
          <a:bodyPr wrap="square" rtlCol="0">
            <a:spAutoFit/>
          </a:bodyPr>
          <a:lstStyle/>
          <a:p>
            <a:r>
              <a:rPr lang="en-US" sz="1400" dirty="0" smtClean="0"/>
              <a:t>1</a:t>
            </a:r>
            <a:endParaRPr lang="en-US" sz="1400" dirty="0"/>
          </a:p>
        </p:txBody>
      </p:sp>
      <p:sp>
        <p:nvSpPr>
          <p:cNvPr id="32" name="TextBox 31"/>
          <p:cNvSpPr txBox="1"/>
          <p:nvPr/>
        </p:nvSpPr>
        <p:spPr>
          <a:xfrm>
            <a:off x="7848600" y="2514600"/>
            <a:ext cx="457200" cy="307777"/>
          </a:xfrm>
          <a:prstGeom prst="rect">
            <a:avLst/>
          </a:prstGeom>
          <a:noFill/>
        </p:spPr>
        <p:txBody>
          <a:bodyPr wrap="square" rtlCol="0">
            <a:spAutoFit/>
          </a:bodyPr>
          <a:lstStyle/>
          <a:p>
            <a:r>
              <a:rPr lang="en-US" sz="1400" u="sng" dirty="0" smtClean="0"/>
              <a:t>1</a:t>
            </a:r>
            <a:endParaRPr lang="en-US" sz="1400" u="sng" dirty="0"/>
          </a:p>
        </p:txBody>
      </p:sp>
      <p:graphicFrame>
        <p:nvGraphicFramePr>
          <p:cNvPr id="28" name="Table 49"/>
          <p:cNvGraphicFramePr>
            <a:graphicFrameLocks noGrp="1"/>
          </p:cNvGraphicFramePr>
          <p:nvPr>
            <p:extLst>
              <p:ext uri="{D42A27DB-BD31-4B8C-83A1-F6EECF244321}">
                <p14:modId xmlns:p14="http://schemas.microsoft.com/office/powerpoint/2010/main" val="2609841686"/>
              </p:ext>
            </p:extLst>
          </p:nvPr>
        </p:nvGraphicFramePr>
        <p:xfrm>
          <a:off x="2569093" y="2193424"/>
          <a:ext cx="3428999" cy="731520"/>
        </p:xfrm>
        <a:graphic>
          <a:graphicData uri="http://schemas.openxmlformats.org/drawingml/2006/table">
            <a:tbl>
              <a:tblPr firstRow="1" bandRow="1">
                <a:tableStyleId>{5940675A-B579-460E-94D1-54222C63F5DA}</a:tableStyleId>
              </a:tblPr>
              <a:tblGrid>
                <a:gridCol w="489857"/>
                <a:gridCol w="489857"/>
                <a:gridCol w="489857"/>
                <a:gridCol w="489857"/>
                <a:gridCol w="489857"/>
                <a:gridCol w="489857"/>
                <a:gridCol w="489857"/>
              </a:tblGrid>
              <a:tr h="360373">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6037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
        <p:nvSpPr>
          <p:cNvPr id="29" name="TextBox 28"/>
          <p:cNvSpPr txBox="1"/>
          <p:nvPr/>
        </p:nvSpPr>
        <p:spPr>
          <a:xfrm>
            <a:off x="2673429" y="2550532"/>
            <a:ext cx="409135" cy="369332"/>
          </a:xfrm>
          <a:prstGeom prst="rect">
            <a:avLst/>
          </a:prstGeom>
          <a:noFill/>
        </p:spPr>
        <p:txBody>
          <a:bodyPr wrap="square" rtlCol="0">
            <a:spAutoFit/>
          </a:bodyPr>
          <a:lstStyle/>
          <a:p>
            <a:r>
              <a:rPr lang="en-US" b="1" dirty="0"/>
              <a:t>r</a:t>
            </a:r>
          </a:p>
        </p:txBody>
      </p:sp>
      <p:sp>
        <p:nvSpPr>
          <p:cNvPr id="33" name="TextBox 32"/>
          <p:cNvSpPr txBox="1"/>
          <p:nvPr/>
        </p:nvSpPr>
        <p:spPr>
          <a:xfrm>
            <a:off x="2651154" y="2183600"/>
            <a:ext cx="409135" cy="369332"/>
          </a:xfrm>
          <a:prstGeom prst="rect">
            <a:avLst/>
          </a:prstGeom>
          <a:noFill/>
        </p:spPr>
        <p:txBody>
          <a:bodyPr wrap="square" rtlCol="0">
            <a:spAutoFit/>
          </a:bodyPr>
          <a:lstStyle/>
          <a:p>
            <a:r>
              <a:rPr lang="en-US" b="1" dirty="0"/>
              <a:t>L</a:t>
            </a:r>
          </a:p>
        </p:txBody>
      </p:sp>
      <p:sp>
        <p:nvSpPr>
          <p:cNvPr id="34" name="TextBox 33"/>
          <p:cNvSpPr txBox="1"/>
          <p:nvPr/>
        </p:nvSpPr>
        <p:spPr>
          <a:xfrm>
            <a:off x="3164626" y="2189460"/>
            <a:ext cx="409135" cy="369332"/>
          </a:xfrm>
          <a:prstGeom prst="rect">
            <a:avLst/>
          </a:prstGeom>
          <a:noFill/>
        </p:spPr>
        <p:txBody>
          <a:bodyPr wrap="square" rtlCol="0">
            <a:spAutoFit/>
          </a:bodyPr>
          <a:lstStyle/>
          <a:p>
            <a:r>
              <a:rPr lang="en-US" b="1" dirty="0"/>
              <a:t>0</a:t>
            </a:r>
          </a:p>
        </p:txBody>
      </p:sp>
      <p:sp>
        <p:nvSpPr>
          <p:cNvPr id="35" name="TextBox 34"/>
          <p:cNvSpPr txBox="1"/>
          <p:nvPr/>
        </p:nvSpPr>
        <p:spPr>
          <a:xfrm>
            <a:off x="3655822" y="2186000"/>
            <a:ext cx="409135" cy="369332"/>
          </a:xfrm>
          <a:prstGeom prst="rect">
            <a:avLst/>
          </a:prstGeom>
          <a:noFill/>
        </p:spPr>
        <p:txBody>
          <a:bodyPr wrap="square" rtlCol="0">
            <a:spAutoFit/>
          </a:bodyPr>
          <a:lstStyle/>
          <a:p>
            <a:r>
              <a:rPr lang="en-US" b="1" dirty="0"/>
              <a:t>1</a:t>
            </a:r>
          </a:p>
        </p:txBody>
      </p:sp>
      <p:sp>
        <p:nvSpPr>
          <p:cNvPr id="36" name="TextBox 35"/>
          <p:cNvSpPr txBox="1"/>
          <p:nvPr/>
        </p:nvSpPr>
        <p:spPr>
          <a:xfrm>
            <a:off x="4155226" y="2186000"/>
            <a:ext cx="409135" cy="369332"/>
          </a:xfrm>
          <a:prstGeom prst="rect">
            <a:avLst/>
          </a:prstGeom>
          <a:noFill/>
        </p:spPr>
        <p:txBody>
          <a:bodyPr wrap="square" rtlCol="0">
            <a:spAutoFit/>
          </a:bodyPr>
          <a:lstStyle/>
          <a:p>
            <a:r>
              <a:rPr lang="en-US" b="1" dirty="0"/>
              <a:t>2</a:t>
            </a:r>
          </a:p>
        </p:txBody>
      </p:sp>
      <p:sp>
        <p:nvSpPr>
          <p:cNvPr id="37" name="TextBox 36"/>
          <p:cNvSpPr txBox="1"/>
          <p:nvPr/>
        </p:nvSpPr>
        <p:spPr>
          <a:xfrm>
            <a:off x="4632354" y="2191860"/>
            <a:ext cx="409135" cy="369332"/>
          </a:xfrm>
          <a:prstGeom prst="rect">
            <a:avLst/>
          </a:prstGeom>
          <a:noFill/>
        </p:spPr>
        <p:txBody>
          <a:bodyPr wrap="square" rtlCol="0">
            <a:spAutoFit/>
          </a:bodyPr>
          <a:lstStyle/>
          <a:p>
            <a:r>
              <a:rPr lang="en-US" b="1" dirty="0"/>
              <a:t>3</a:t>
            </a:r>
          </a:p>
        </p:txBody>
      </p:sp>
      <p:sp>
        <p:nvSpPr>
          <p:cNvPr id="38" name="TextBox 37"/>
          <p:cNvSpPr txBox="1"/>
          <p:nvPr/>
        </p:nvSpPr>
        <p:spPr>
          <a:xfrm>
            <a:off x="5121794" y="2171932"/>
            <a:ext cx="266699"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u="sng" dirty="0"/>
              <a:t>1</a:t>
            </a:r>
          </a:p>
        </p:txBody>
      </p:sp>
      <p:sp>
        <p:nvSpPr>
          <p:cNvPr id="39" name="TextBox 38"/>
          <p:cNvSpPr txBox="1"/>
          <p:nvPr/>
        </p:nvSpPr>
        <p:spPr>
          <a:xfrm>
            <a:off x="5593062" y="2169532"/>
            <a:ext cx="266699"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u="sng" dirty="0"/>
              <a:t>2</a:t>
            </a:r>
          </a:p>
        </p:txBody>
      </p:sp>
      <p:sp>
        <p:nvSpPr>
          <p:cNvPr id="40" name="TextBox 39"/>
          <p:cNvSpPr txBox="1"/>
          <p:nvPr/>
        </p:nvSpPr>
        <p:spPr>
          <a:xfrm>
            <a:off x="3178694" y="2552932"/>
            <a:ext cx="409135" cy="369332"/>
          </a:xfrm>
          <a:prstGeom prst="rect">
            <a:avLst/>
          </a:prstGeom>
          <a:noFill/>
        </p:spPr>
        <p:txBody>
          <a:bodyPr wrap="square" rtlCol="0">
            <a:spAutoFit/>
          </a:bodyPr>
          <a:lstStyle/>
          <a:p>
            <a:r>
              <a:rPr lang="en-US" b="1" dirty="0"/>
              <a:t>9</a:t>
            </a:r>
          </a:p>
        </p:txBody>
      </p:sp>
      <p:sp>
        <p:nvSpPr>
          <p:cNvPr id="41" name="TextBox 40"/>
          <p:cNvSpPr txBox="1"/>
          <p:nvPr/>
        </p:nvSpPr>
        <p:spPr>
          <a:xfrm>
            <a:off x="3669890" y="2552932"/>
            <a:ext cx="409135" cy="369332"/>
          </a:xfrm>
          <a:prstGeom prst="rect">
            <a:avLst/>
          </a:prstGeom>
          <a:noFill/>
        </p:spPr>
        <p:txBody>
          <a:bodyPr wrap="square" rtlCol="0">
            <a:spAutoFit/>
          </a:bodyPr>
          <a:lstStyle/>
          <a:p>
            <a:r>
              <a:rPr lang="en-US" b="1" dirty="0"/>
              <a:t>3</a:t>
            </a:r>
          </a:p>
        </p:txBody>
      </p:sp>
      <p:sp>
        <p:nvSpPr>
          <p:cNvPr id="42" name="TextBox 41"/>
          <p:cNvSpPr txBox="1"/>
          <p:nvPr/>
        </p:nvSpPr>
        <p:spPr>
          <a:xfrm>
            <a:off x="4098954" y="2552932"/>
            <a:ext cx="491196" cy="369332"/>
          </a:xfrm>
          <a:prstGeom prst="rect">
            <a:avLst/>
          </a:prstGeom>
          <a:noFill/>
        </p:spPr>
        <p:txBody>
          <a:bodyPr wrap="square" rtlCol="0">
            <a:spAutoFit/>
          </a:bodyPr>
          <a:lstStyle/>
          <a:p>
            <a:r>
              <a:rPr lang="en-US" b="1" dirty="0" smtClean="0"/>
              <a:t>14</a:t>
            </a:r>
            <a:endParaRPr lang="en-US" b="1" dirty="0"/>
          </a:p>
        </p:txBody>
      </p:sp>
      <p:sp>
        <p:nvSpPr>
          <p:cNvPr id="43" name="TextBox 42"/>
          <p:cNvSpPr txBox="1"/>
          <p:nvPr/>
        </p:nvSpPr>
        <p:spPr>
          <a:xfrm>
            <a:off x="4632354" y="2552932"/>
            <a:ext cx="409135" cy="369332"/>
          </a:xfrm>
          <a:prstGeom prst="rect">
            <a:avLst/>
          </a:prstGeom>
          <a:noFill/>
        </p:spPr>
        <p:txBody>
          <a:bodyPr wrap="square" rtlCol="0">
            <a:spAutoFit/>
          </a:bodyPr>
          <a:lstStyle/>
          <a:p>
            <a:r>
              <a:rPr lang="en-US" b="1" dirty="0"/>
              <a:t>6</a:t>
            </a:r>
          </a:p>
        </p:txBody>
      </p:sp>
      <p:sp>
        <p:nvSpPr>
          <p:cNvPr id="44" name="TextBox 43"/>
          <p:cNvSpPr txBox="1"/>
          <p:nvPr/>
        </p:nvSpPr>
        <p:spPr>
          <a:xfrm>
            <a:off x="5049697" y="2552932"/>
            <a:ext cx="491196" cy="369332"/>
          </a:xfrm>
          <a:prstGeom prst="rect">
            <a:avLst/>
          </a:prstGeom>
          <a:noFill/>
        </p:spPr>
        <p:txBody>
          <a:bodyPr wrap="square" rtlCol="0">
            <a:spAutoFit/>
          </a:bodyPr>
          <a:lstStyle/>
          <a:p>
            <a:r>
              <a:rPr lang="en-US" b="1" dirty="0" smtClean="0"/>
              <a:t>16</a:t>
            </a:r>
            <a:endParaRPr lang="en-US" b="1" dirty="0"/>
          </a:p>
        </p:txBody>
      </p:sp>
      <p:sp>
        <p:nvSpPr>
          <p:cNvPr id="45" name="TextBox 44"/>
          <p:cNvSpPr txBox="1"/>
          <p:nvPr/>
        </p:nvSpPr>
        <p:spPr>
          <a:xfrm>
            <a:off x="5603025" y="2552932"/>
            <a:ext cx="409135" cy="369332"/>
          </a:xfrm>
          <a:prstGeom prst="rect">
            <a:avLst/>
          </a:prstGeom>
          <a:noFill/>
        </p:spPr>
        <p:txBody>
          <a:bodyPr wrap="square" rtlCol="0">
            <a:spAutoFit/>
          </a:bodyPr>
          <a:lstStyle/>
          <a:p>
            <a:r>
              <a:rPr lang="en-US" b="1" dirty="0"/>
              <a:t>7</a:t>
            </a:r>
          </a:p>
        </p:txBody>
      </p:sp>
      <p:grpSp>
        <p:nvGrpSpPr>
          <p:cNvPr id="46" name="组合 45"/>
          <p:cNvGrpSpPr/>
          <p:nvPr/>
        </p:nvGrpSpPr>
        <p:grpSpPr>
          <a:xfrm>
            <a:off x="826185" y="1412776"/>
            <a:ext cx="1433731" cy="1602600"/>
            <a:chOff x="914402" y="228600"/>
            <a:chExt cx="1433731" cy="1602600"/>
          </a:xfrm>
        </p:grpSpPr>
        <p:sp>
          <p:nvSpPr>
            <p:cNvPr id="47" name="Oval 1"/>
            <p:cNvSpPr/>
            <p:nvPr/>
          </p:nvSpPr>
          <p:spPr>
            <a:xfrm>
              <a:off x="1628337" y="597932"/>
              <a:ext cx="62132"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8" name="Oval 2"/>
            <p:cNvSpPr/>
            <p:nvPr/>
          </p:nvSpPr>
          <p:spPr>
            <a:xfrm>
              <a:off x="1171137" y="1436132"/>
              <a:ext cx="62132"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9" name="Oval 3"/>
            <p:cNvSpPr/>
            <p:nvPr/>
          </p:nvSpPr>
          <p:spPr>
            <a:xfrm>
              <a:off x="1614269" y="1436132"/>
              <a:ext cx="62132"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0" name="Oval 4"/>
            <p:cNvSpPr/>
            <p:nvPr/>
          </p:nvSpPr>
          <p:spPr>
            <a:xfrm>
              <a:off x="2023405" y="1436132"/>
              <a:ext cx="62132"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51" name="Straight Arrow Connector 6"/>
            <p:cNvCxnSpPr>
              <a:stCxn id="47" idx="1"/>
              <a:endCxn id="48" idx="7"/>
            </p:cNvCxnSpPr>
            <p:nvPr/>
          </p:nvCxnSpPr>
          <p:spPr>
            <a:xfrm flipH="1">
              <a:off x="1224170" y="609091"/>
              <a:ext cx="413266" cy="8382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52" name="Straight Arrow Connector 7"/>
            <p:cNvCxnSpPr>
              <a:stCxn id="47" idx="5"/>
              <a:endCxn id="50" idx="0"/>
            </p:cNvCxnSpPr>
            <p:nvPr/>
          </p:nvCxnSpPr>
          <p:spPr>
            <a:xfrm>
              <a:off x="1681370" y="662973"/>
              <a:ext cx="373101" cy="773159"/>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53" name="Straight Arrow Connector 12"/>
            <p:cNvCxnSpPr>
              <a:stCxn id="49" idx="1"/>
              <a:endCxn id="47" idx="3"/>
            </p:cNvCxnSpPr>
            <p:nvPr/>
          </p:nvCxnSpPr>
          <p:spPr>
            <a:xfrm flipV="1">
              <a:off x="1623368" y="662973"/>
              <a:ext cx="14068" cy="78431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1509934" y="228600"/>
              <a:ext cx="409135" cy="369332"/>
            </a:xfrm>
            <a:prstGeom prst="rect">
              <a:avLst/>
            </a:prstGeom>
            <a:noFill/>
          </p:spPr>
          <p:txBody>
            <a:bodyPr wrap="square" rtlCol="0">
              <a:spAutoFit/>
            </a:bodyPr>
            <a:lstStyle/>
            <a:p>
              <a:r>
                <a:rPr lang="en-US" b="1" dirty="0"/>
                <a:t>0</a:t>
              </a:r>
            </a:p>
          </p:txBody>
        </p:sp>
        <p:sp>
          <p:nvSpPr>
            <p:cNvPr id="55" name="TextBox 54"/>
            <p:cNvSpPr txBox="1"/>
            <p:nvPr/>
          </p:nvSpPr>
          <p:spPr>
            <a:xfrm>
              <a:off x="914402" y="1447800"/>
              <a:ext cx="409135" cy="369332"/>
            </a:xfrm>
            <a:prstGeom prst="rect">
              <a:avLst/>
            </a:prstGeom>
            <a:noFill/>
          </p:spPr>
          <p:txBody>
            <a:bodyPr wrap="square" rtlCol="0">
              <a:spAutoFit/>
            </a:bodyPr>
            <a:lstStyle/>
            <a:p>
              <a:r>
                <a:rPr lang="en-US" b="1" dirty="0"/>
                <a:t>1</a:t>
              </a:r>
            </a:p>
          </p:txBody>
        </p:sp>
        <p:sp>
          <p:nvSpPr>
            <p:cNvPr id="56" name="TextBox 55"/>
            <p:cNvSpPr txBox="1"/>
            <p:nvPr/>
          </p:nvSpPr>
          <p:spPr>
            <a:xfrm>
              <a:off x="1490005" y="1461868"/>
              <a:ext cx="409135" cy="369332"/>
            </a:xfrm>
            <a:prstGeom prst="rect">
              <a:avLst/>
            </a:prstGeom>
            <a:noFill/>
          </p:spPr>
          <p:txBody>
            <a:bodyPr wrap="square" rtlCol="0">
              <a:spAutoFit/>
            </a:bodyPr>
            <a:lstStyle/>
            <a:p>
              <a:r>
                <a:rPr lang="en-US" b="1" dirty="0"/>
                <a:t>3</a:t>
              </a:r>
            </a:p>
          </p:txBody>
        </p:sp>
        <p:sp>
          <p:nvSpPr>
            <p:cNvPr id="57" name="TextBox 56"/>
            <p:cNvSpPr txBox="1"/>
            <p:nvPr/>
          </p:nvSpPr>
          <p:spPr>
            <a:xfrm>
              <a:off x="1938998" y="1450200"/>
              <a:ext cx="409135" cy="369332"/>
            </a:xfrm>
            <a:prstGeom prst="rect">
              <a:avLst/>
            </a:prstGeom>
            <a:noFill/>
          </p:spPr>
          <p:txBody>
            <a:bodyPr wrap="square" rtlCol="0">
              <a:spAutoFit/>
            </a:bodyPr>
            <a:lstStyle/>
            <a:p>
              <a:r>
                <a:rPr lang="en-US" b="1" dirty="0"/>
                <a:t>2</a:t>
              </a:r>
            </a:p>
          </p:txBody>
        </p:sp>
        <p:sp>
          <p:nvSpPr>
            <p:cNvPr id="58" name="TextBox 57"/>
            <p:cNvSpPr txBox="1"/>
            <p:nvPr/>
          </p:nvSpPr>
          <p:spPr>
            <a:xfrm>
              <a:off x="1151209" y="812464"/>
              <a:ext cx="266699"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u="sng" dirty="0"/>
                <a:t>1</a:t>
              </a:r>
            </a:p>
          </p:txBody>
        </p:sp>
        <p:sp>
          <p:nvSpPr>
            <p:cNvPr id="59" name="TextBox 58"/>
            <p:cNvSpPr txBox="1"/>
            <p:nvPr/>
          </p:nvSpPr>
          <p:spPr>
            <a:xfrm>
              <a:off x="1409702" y="964864"/>
              <a:ext cx="266699"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u="sng" dirty="0"/>
                <a:t>1</a:t>
              </a:r>
            </a:p>
          </p:txBody>
        </p:sp>
        <p:sp>
          <p:nvSpPr>
            <p:cNvPr id="60" name="TextBox 59"/>
            <p:cNvSpPr txBox="1"/>
            <p:nvPr/>
          </p:nvSpPr>
          <p:spPr>
            <a:xfrm>
              <a:off x="1846974" y="826532"/>
              <a:ext cx="266699"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u="sng" dirty="0"/>
                <a:t>2</a:t>
              </a:r>
            </a:p>
          </p:txBody>
        </p:sp>
      </p:grpSp>
      <p:grpSp>
        <p:nvGrpSpPr>
          <p:cNvPr id="61" name="组合 60"/>
          <p:cNvGrpSpPr/>
          <p:nvPr/>
        </p:nvGrpSpPr>
        <p:grpSpPr>
          <a:xfrm>
            <a:off x="4800600" y="4941168"/>
            <a:ext cx="4038600" cy="1427386"/>
            <a:chOff x="4800600" y="4941168"/>
            <a:chExt cx="4038600" cy="1427386"/>
          </a:xfrm>
        </p:grpSpPr>
        <p:sp>
          <p:nvSpPr>
            <p:cNvPr id="5" name="TextBox 4"/>
            <p:cNvSpPr txBox="1"/>
            <p:nvPr/>
          </p:nvSpPr>
          <p:spPr>
            <a:xfrm>
              <a:off x="4800600" y="5445224"/>
              <a:ext cx="4038600" cy="923330"/>
            </a:xfrm>
            <a:prstGeom prst="rect">
              <a:avLst/>
            </a:prstGeom>
            <a:noFill/>
            <a:ln>
              <a:solidFill>
                <a:schemeClr val="accent1"/>
              </a:solidFill>
            </a:ln>
          </p:spPr>
          <p:txBody>
            <a:bodyPr wrap="square" rtlCol="0">
              <a:spAutoFit/>
            </a:bodyPr>
            <a:lstStyle/>
            <a:p>
              <a:r>
                <a:rPr lang="en-US" altLang="zh-CN" dirty="0" smtClean="0">
                  <a:solidFill>
                    <a:schemeClr val="tx2">
                      <a:lumMod val="60000"/>
                      <a:lumOff val="40000"/>
                    </a:schemeClr>
                  </a:solidFill>
                </a:rPr>
                <a:t>When there’s a signature match, run baseline solution for the last window to verify if it’s a true match.</a:t>
              </a:r>
              <a:endParaRPr lang="zh-CN" altLang="en-US" dirty="0">
                <a:solidFill>
                  <a:schemeClr val="tx2">
                    <a:lumMod val="60000"/>
                    <a:lumOff val="40000"/>
                  </a:schemeClr>
                </a:solidFill>
              </a:endParaRPr>
            </a:p>
          </p:txBody>
        </p:sp>
        <p:cxnSp>
          <p:nvCxnSpPr>
            <p:cNvPr id="18" name="直接箭头连接符 17"/>
            <p:cNvCxnSpPr/>
            <p:nvPr/>
          </p:nvCxnSpPr>
          <p:spPr>
            <a:xfrm flipV="1">
              <a:off x="6515100" y="4941168"/>
              <a:ext cx="1363981"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71163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An incoming edge is colored </a:t>
            </a:r>
            <a:r>
              <a:rPr lang="en-US" i="1" dirty="0">
                <a:solidFill>
                  <a:schemeClr val="tx1"/>
                </a:solidFill>
              </a:rPr>
              <a:t>black</a:t>
            </a:r>
            <a:r>
              <a:rPr lang="en-US" dirty="0"/>
              <a:t> if it matches some edge in query graph.</a:t>
            </a:r>
          </a:p>
          <a:p>
            <a:r>
              <a:rPr lang="en-US" dirty="0"/>
              <a:t>An incoming edge is further colored </a:t>
            </a:r>
            <a:r>
              <a:rPr lang="en-US" i="1" dirty="0">
                <a:solidFill>
                  <a:srgbClr val="FF0000"/>
                </a:solidFill>
              </a:rPr>
              <a:t>red</a:t>
            </a:r>
            <a:r>
              <a:rPr lang="en-US" dirty="0"/>
              <a:t> if </a:t>
            </a:r>
            <a:r>
              <a:rPr lang="en-US" dirty="0" smtClean="0"/>
              <a:t>all of </a:t>
            </a:r>
            <a:r>
              <a:rPr lang="en-US" dirty="0"/>
              <a:t>this edge's adjacent </a:t>
            </a:r>
            <a:r>
              <a:rPr lang="en-US" dirty="0" smtClean="0"/>
              <a:t>edges also match to distinct edges.</a:t>
            </a:r>
            <a:endParaRPr lang="en-US" dirty="0"/>
          </a:p>
          <a:p>
            <a:r>
              <a:rPr lang="en-US" dirty="0"/>
              <a:t>When we have a red edge component that contains all edges in query graph, we verify if we have a true match.</a:t>
            </a:r>
          </a:p>
          <a:p>
            <a:r>
              <a:rPr lang="en-US" dirty="0"/>
              <a:t>We maintain a </a:t>
            </a:r>
            <a:r>
              <a:rPr lang="en-US" i="1" u="sng" dirty="0" err="1"/>
              <a:t>countMap</a:t>
            </a:r>
            <a:r>
              <a:rPr lang="en-US" dirty="0"/>
              <a:t> to see whether the red component is large enough.</a:t>
            </a:r>
          </a:p>
        </p:txBody>
      </p:sp>
      <p:sp>
        <p:nvSpPr>
          <p:cNvPr id="4" name="Text Placeholder 3"/>
          <p:cNvSpPr>
            <a:spLocks noGrp="1"/>
          </p:cNvSpPr>
          <p:nvPr>
            <p:ph type="body" sz="quarter" idx="10"/>
          </p:nvPr>
        </p:nvSpPr>
        <p:spPr>
          <a:xfrm>
            <a:off x="-76200" y="838200"/>
            <a:ext cx="8229600" cy="533400"/>
          </a:xfrm>
        </p:spPr>
        <p:txBody>
          <a:bodyPr/>
          <a:lstStyle/>
          <a:p>
            <a:r>
              <a:rPr lang="en-US" dirty="0" smtClean="0"/>
              <a:t>Coloring Algorithm</a:t>
            </a:r>
            <a:endParaRPr lang="en-US" dirty="0"/>
          </a:p>
        </p:txBody>
      </p:sp>
    </p:spTree>
    <p:extLst>
      <p:ext uri="{BB962C8B-B14F-4D97-AF65-F5344CB8AC3E}">
        <p14:creationId xmlns:p14="http://schemas.microsoft.com/office/powerpoint/2010/main" val="848145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8600" y="990600"/>
            <a:ext cx="8229600" cy="533400"/>
          </a:xfrm>
        </p:spPr>
        <p:txBody>
          <a:bodyPr/>
          <a:lstStyle/>
          <a:p>
            <a:r>
              <a:rPr lang="en-US" dirty="0"/>
              <a:t>Coloring </a:t>
            </a:r>
            <a:r>
              <a:rPr lang="en-US" dirty="0" smtClean="0"/>
              <a:t>Algorithm</a:t>
            </a:r>
            <a:endParaRPr lang="en-US" dirty="0"/>
          </a:p>
        </p:txBody>
      </p:sp>
      <p:grpSp>
        <p:nvGrpSpPr>
          <p:cNvPr id="5" name="组合 46"/>
          <p:cNvGrpSpPr/>
          <p:nvPr/>
        </p:nvGrpSpPr>
        <p:grpSpPr>
          <a:xfrm>
            <a:off x="838200" y="2667000"/>
            <a:ext cx="2971800" cy="1679377"/>
            <a:chOff x="762000" y="533400"/>
            <a:chExt cx="2971800" cy="1679377"/>
          </a:xfrm>
        </p:grpSpPr>
        <p:grpSp>
          <p:nvGrpSpPr>
            <p:cNvPr id="6" name="组合 33"/>
            <p:cNvGrpSpPr/>
            <p:nvPr/>
          </p:nvGrpSpPr>
          <p:grpSpPr>
            <a:xfrm>
              <a:off x="762000" y="533400"/>
              <a:ext cx="2971800" cy="1679377"/>
              <a:chOff x="990600" y="1752600"/>
              <a:chExt cx="2971800" cy="1679377"/>
            </a:xfrm>
          </p:grpSpPr>
          <p:cxnSp>
            <p:nvCxnSpPr>
              <p:cNvPr id="12" name="直接箭头连接符 4"/>
              <p:cNvCxnSpPr/>
              <p:nvPr/>
            </p:nvCxnSpPr>
            <p:spPr>
              <a:xfrm flipV="1">
                <a:off x="2743200" y="2209800"/>
                <a:ext cx="76200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6"/>
              <p:cNvCxnSpPr/>
              <p:nvPr/>
            </p:nvCxnSpPr>
            <p:spPr>
              <a:xfrm>
                <a:off x="2743200" y="2667000"/>
                <a:ext cx="76200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8"/>
              <p:cNvCxnSpPr/>
              <p:nvPr/>
            </p:nvCxnSpPr>
            <p:spPr>
              <a:xfrm flipH="1">
                <a:off x="1905000" y="2667000"/>
                <a:ext cx="8382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0"/>
              <p:cNvCxnSpPr/>
              <p:nvPr/>
            </p:nvCxnSpPr>
            <p:spPr>
              <a:xfrm flipH="1" flipV="1">
                <a:off x="1295400" y="1981200"/>
                <a:ext cx="609600" cy="685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2"/>
              <p:cNvCxnSpPr/>
              <p:nvPr/>
            </p:nvCxnSpPr>
            <p:spPr>
              <a:xfrm flipH="1">
                <a:off x="1219200" y="2667000"/>
                <a:ext cx="68580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590800" y="2362200"/>
                <a:ext cx="533400" cy="307777"/>
              </a:xfrm>
              <a:prstGeom prst="rect">
                <a:avLst/>
              </a:prstGeom>
              <a:noFill/>
            </p:spPr>
            <p:txBody>
              <a:bodyPr wrap="square" rtlCol="0">
                <a:spAutoFit/>
              </a:bodyPr>
              <a:lstStyle/>
              <a:p>
                <a:r>
                  <a:rPr lang="en-US" altLang="zh-CN" sz="1400" dirty="0" smtClean="0"/>
                  <a:t>A</a:t>
                </a:r>
                <a:endParaRPr lang="zh-CN" altLang="en-US" sz="1400" dirty="0"/>
              </a:p>
            </p:txBody>
          </p:sp>
          <p:sp>
            <p:nvSpPr>
              <p:cNvPr id="18" name="TextBox 17"/>
              <p:cNvSpPr txBox="1"/>
              <p:nvPr/>
            </p:nvSpPr>
            <p:spPr>
              <a:xfrm>
                <a:off x="3429000" y="2054423"/>
                <a:ext cx="533400" cy="307777"/>
              </a:xfrm>
              <a:prstGeom prst="rect">
                <a:avLst/>
              </a:prstGeom>
              <a:noFill/>
            </p:spPr>
            <p:txBody>
              <a:bodyPr wrap="square" rtlCol="0">
                <a:spAutoFit/>
              </a:bodyPr>
              <a:lstStyle/>
              <a:p>
                <a:r>
                  <a:rPr lang="en-US" altLang="zh-CN" sz="1400" dirty="0"/>
                  <a:t>B</a:t>
                </a:r>
                <a:endParaRPr lang="zh-CN" altLang="en-US" sz="1400" dirty="0"/>
              </a:p>
            </p:txBody>
          </p:sp>
          <p:sp>
            <p:nvSpPr>
              <p:cNvPr id="19" name="TextBox 18"/>
              <p:cNvSpPr txBox="1"/>
              <p:nvPr/>
            </p:nvSpPr>
            <p:spPr>
              <a:xfrm>
                <a:off x="3429000" y="3048000"/>
                <a:ext cx="533400" cy="307777"/>
              </a:xfrm>
              <a:prstGeom prst="rect">
                <a:avLst/>
              </a:prstGeom>
              <a:noFill/>
            </p:spPr>
            <p:txBody>
              <a:bodyPr wrap="square" rtlCol="0">
                <a:spAutoFit/>
              </a:bodyPr>
              <a:lstStyle/>
              <a:p>
                <a:r>
                  <a:rPr lang="en-US" altLang="zh-CN" sz="1400" dirty="0"/>
                  <a:t>C</a:t>
                </a:r>
                <a:endParaRPr lang="zh-CN" altLang="en-US" sz="1400" dirty="0"/>
              </a:p>
            </p:txBody>
          </p:sp>
          <p:sp>
            <p:nvSpPr>
              <p:cNvPr id="20" name="TextBox 19"/>
              <p:cNvSpPr txBox="1"/>
              <p:nvPr/>
            </p:nvSpPr>
            <p:spPr>
              <a:xfrm>
                <a:off x="1828800" y="2362200"/>
                <a:ext cx="533400" cy="307777"/>
              </a:xfrm>
              <a:prstGeom prst="rect">
                <a:avLst/>
              </a:prstGeom>
              <a:noFill/>
            </p:spPr>
            <p:txBody>
              <a:bodyPr wrap="square" rtlCol="0">
                <a:spAutoFit/>
              </a:bodyPr>
              <a:lstStyle/>
              <a:p>
                <a:r>
                  <a:rPr lang="en-US" altLang="zh-CN" sz="1400" dirty="0" smtClean="0"/>
                  <a:t>A</a:t>
                </a:r>
                <a:endParaRPr lang="zh-CN" altLang="en-US" sz="1400" dirty="0"/>
              </a:p>
            </p:txBody>
          </p:sp>
          <p:sp>
            <p:nvSpPr>
              <p:cNvPr id="21" name="TextBox 20"/>
              <p:cNvSpPr txBox="1"/>
              <p:nvPr/>
            </p:nvSpPr>
            <p:spPr>
              <a:xfrm>
                <a:off x="1066800" y="1752600"/>
                <a:ext cx="533400" cy="307777"/>
              </a:xfrm>
              <a:prstGeom prst="rect">
                <a:avLst/>
              </a:prstGeom>
              <a:noFill/>
            </p:spPr>
            <p:txBody>
              <a:bodyPr wrap="square" rtlCol="0">
                <a:spAutoFit/>
              </a:bodyPr>
              <a:lstStyle/>
              <a:p>
                <a:r>
                  <a:rPr lang="en-US" altLang="zh-CN" sz="1400" dirty="0"/>
                  <a:t>D</a:t>
                </a:r>
                <a:endParaRPr lang="zh-CN" altLang="en-US" sz="1400" dirty="0"/>
              </a:p>
            </p:txBody>
          </p:sp>
          <p:sp>
            <p:nvSpPr>
              <p:cNvPr id="22" name="TextBox 21"/>
              <p:cNvSpPr txBox="1"/>
              <p:nvPr/>
            </p:nvSpPr>
            <p:spPr>
              <a:xfrm>
                <a:off x="990600" y="3124200"/>
                <a:ext cx="533400" cy="307777"/>
              </a:xfrm>
              <a:prstGeom prst="rect">
                <a:avLst/>
              </a:prstGeom>
              <a:noFill/>
            </p:spPr>
            <p:txBody>
              <a:bodyPr wrap="square" rtlCol="0">
                <a:spAutoFit/>
              </a:bodyPr>
              <a:lstStyle/>
              <a:p>
                <a:r>
                  <a:rPr lang="en-US" altLang="zh-CN" sz="1400" dirty="0"/>
                  <a:t>E</a:t>
                </a:r>
                <a:endParaRPr lang="zh-CN" altLang="en-US" sz="1400" dirty="0"/>
              </a:p>
            </p:txBody>
          </p:sp>
        </p:grpSp>
        <p:sp>
          <p:nvSpPr>
            <p:cNvPr id="7" name="TextBox 6"/>
            <p:cNvSpPr txBox="1"/>
            <p:nvPr/>
          </p:nvSpPr>
          <p:spPr>
            <a:xfrm>
              <a:off x="2667000" y="987623"/>
              <a:ext cx="533400" cy="307777"/>
            </a:xfrm>
            <a:prstGeom prst="rect">
              <a:avLst/>
            </a:prstGeom>
            <a:noFill/>
          </p:spPr>
          <p:txBody>
            <a:bodyPr wrap="square" rtlCol="0">
              <a:spAutoFit/>
            </a:bodyPr>
            <a:lstStyle/>
            <a:p>
              <a:r>
                <a:rPr lang="en-US" altLang="zh-CN" sz="1400" u="sng" dirty="0"/>
                <a:t>1</a:t>
              </a:r>
              <a:endParaRPr lang="zh-CN" altLang="en-US" sz="1400" u="sng" dirty="0"/>
            </a:p>
          </p:txBody>
        </p:sp>
        <p:sp>
          <p:nvSpPr>
            <p:cNvPr id="8" name="TextBox 7"/>
            <p:cNvSpPr txBox="1"/>
            <p:nvPr/>
          </p:nvSpPr>
          <p:spPr>
            <a:xfrm>
              <a:off x="2895600" y="1521768"/>
              <a:ext cx="533400" cy="307777"/>
            </a:xfrm>
            <a:prstGeom prst="rect">
              <a:avLst/>
            </a:prstGeom>
            <a:noFill/>
          </p:spPr>
          <p:txBody>
            <a:bodyPr wrap="square" rtlCol="0">
              <a:spAutoFit/>
            </a:bodyPr>
            <a:lstStyle/>
            <a:p>
              <a:r>
                <a:rPr lang="en-US" altLang="zh-CN" sz="1400" u="sng" dirty="0" smtClean="0"/>
                <a:t>2</a:t>
              </a:r>
              <a:endParaRPr lang="zh-CN" altLang="en-US" sz="1400" u="sng" dirty="0"/>
            </a:p>
          </p:txBody>
        </p:sp>
        <p:sp>
          <p:nvSpPr>
            <p:cNvPr id="9" name="TextBox 8"/>
            <p:cNvSpPr txBox="1"/>
            <p:nvPr/>
          </p:nvSpPr>
          <p:spPr>
            <a:xfrm>
              <a:off x="1981200" y="1143000"/>
              <a:ext cx="533400" cy="307777"/>
            </a:xfrm>
            <a:prstGeom prst="rect">
              <a:avLst/>
            </a:prstGeom>
            <a:noFill/>
          </p:spPr>
          <p:txBody>
            <a:bodyPr wrap="square" rtlCol="0">
              <a:spAutoFit/>
            </a:bodyPr>
            <a:lstStyle/>
            <a:p>
              <a:r>
                <a:rPr lang="en-US" altLang="zh-CN" sz="1400" u="sng" dirty="0"/>
                <a:t>1</a:t>
              </a:r>
              <a:endParaRPr lang="zh-CN" altLang="en-US" sz="1400" u="sng" dirty="0"/>
            </a:p>
          </p:txBody>
        </p:sp>
        <p:sp>
          <p:nvSpPr>
            <p:cNvPr id="10" name="TextBox 9"/>
            <p:cNvSpPr txBox="1"/>
            <p:nvPr/>
          </p:nvSpPr>
          <p:spPr>
            <a:xfrm>
              <a:off x="1295400" y="838200"/>
              <a:ext cx="533400" cy="307777"/>
            </a:xfrm>
            <a:prstGeom prst="rect">
              <a:avLst/>
            </a:prstGeom>
            <a:noFill/>
          </p:spPr>
          <p:txBody>
            <a:bodyPr wrap="square" rtlCol="0">
              <a:spAutoFit/>
            </a:bodyPr>
            <a:lstStyle/>
            <a:p>
              <a:r>
                <a:rPr lang="en-US" altLang="zh-CN" sz="1400" u="sng" dirty="0"/>
                <a:t>1</a:t>
              </a:r>
              <a:endParaRPr lang="zh-CN" altLang="en-US" sz="1400" u="sng" dirty="0"/>
            </a:p>
          </p:txBody>
        </p:sp>
        <p:sp>
          <p:nvSpPr>
            <p:cNvPr id="11" name="TextBox 10"/>
            <p:cNvSpPr txBox="1"/>
            <p:nvPr/>
          </p:nvSpPr>
          <p:spPr>
            <a:xfrm>
              <a:off x="1066800" y="1447800"/>
              <a:ext cx="533400" cy="307777"/>
            </a:xfrm>
            <a:prstGeom prst="rect">
              <a:avLst/>
            </a:prstGeom>
            <a:noFill/>
          </p:spPr>
          <p:txBody>
            <a:bodyPr wrap="square" rtlCol="0">
              <a:spAutoFit/>
            </a:bodyPr>
            <a:lstStyle/>
            <a:p>
              <a:r>
                <a:rPr lang="en-US" altLang="zh-CN" sz="1400" u="sng" dirty="0" smtClean="0"/>
                <a:t>2</a:t>
              </a:r>
              <a:endParaRPr lang="zh-CN" altLang="en-US" sz="1400" u="sng" dirty="0"/>
            </a:p>
          </p:txBody>
        </p:sp>
      </p:grpSp>
      <p:grpSp>
        <p:nvGrpSpPr>
          <p:cNvPr id="27" name="组合 57"/>
          <p:cNvGrpSpPr/>
          <p:nvPr/>
        </p:nvGrpSpPr>
        <p:grpSpPr>
          <a:xfrm>
            <a:off x="6019800" y="2286000"/>
            <a:ext cx="1295400" cy="917377"/>
            <a:chOff x="6324600" y="1978968"/>
            <a:chExt cx="1295400" cy="917377"/>
          </a:xfrm>
        </p:grpSpPr>
        <p:cxnSp>
          <p:nvCxnSpPr>
            <p:cNvPr id="28" name="直接箭头连接符 22"/>
            <p:cNvCxnSpPr/>
            <p:nvPr/>
          </p:nvCxnSpPr>
          <p:spPr>
            <a:xfrm flipV="1">
              <a:off x="6553200" y="2133600"/>
              <a:ext cx="60960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324600" y="2588568"/>
              <a:ext cx="533400" cy="307777"/>
            </a:xfrm>
            <a:prstGeom prst="rect">
              <a:avLst/>
            </a:prstGeom>
            <a:noFill/>
          </p:spPr>
          <p:txBody>
            <a:bodyPr wrap="square" rtlCol="0">
              <a:spAutoFit/>
            </a:bodyPr>
            <a:lstStyle/>
            <a:p>
              <a:r>
                <a:rPr lang="en-US" altLang="zh-CN" sz="1400" dirty="0" smtClean="0"/>
                <a:t>A</a:t>
              </a:r>
              <a:endParaRPr lang="zh-CN" altLang="en-US" sz="1400" dirty="0"/>
            </a:p>
          </p:txBody>
        </p:sp>
        <p:sp>
          <p:nvSpPr>
            <p:cNvPr id="36" name="TextBox 35"/>
            <p:cNvSpPr txBox="1"/>
            <p:nvPr/>
          </p:nvSpPr>
          <p:spPr>
            <a:xfrm>
              <a:off x="7086600" y="1978968"/>
              <a:ext cx="533400" cy="307777"/>
            </a:xfrm>
            <a:prstGeom prst="rect">
              <a:avLst/>
            </a:prstGeom>
            <a:noFill/>
          </p:spPr>
          <p:txBody>
            <a:bodyPr wrap="square" rtlCol="0">
              <a:spAutoFit/>
            </a:bodyPr>
            <a:lstStyle/>
            <a:p>
              <a:r>
                <a:rPr lang="en-US" altLang="zh-CN" sz="1400" dirty="0"/>
                <a:t>B</a:t>
              </a:r>
              <a:endParaRPr lang="zh-CN" altLang="en-US" sz="1400" dirty="0"/>
            </a:p>
          </p:txBody>
        </p:sp>
        <p:sp>
          <p:nvSpPr>
            <p:cNvPr id="44" name="TextBox 43"/>
            <p:cNvSpPr txBox="1"/>
            <p:nvPr/>
          </p:nvSpPr>
          <p:spPr>
            <a:xfrm>
              <a:off x="6553200" y="2207568"/>
              <a:ext cx="533400" cy="307777"/>
            </a:xfrm>
            <a:prstGeom prst="rect">
              <a:avLst/>
            </a:prstGeom>
            <a:noFill/>
          </p:spPr>
          <p:txBody>
            <a:bodyPr wrap="square" rtlCol="0">
              <a:spAutoFit/>
            </a:bodyPr>
            <a:lstStyle/>
            <a:p>
              <a:r>
                <a:rPr lang="en-US" altLang="zh-CN" sz="1400" u="sng" dirty="0" smtClean="0"/>
                <a:t>1</a:t>
              </a:r>
              <a:r>
                <a:rPr lang="en-US" altLang="zh-CN" sz="1400" dirty="0" smtClean="0"/>
                <a:t> </a:t>
              </a:r>
              <a:endParaRPr lang="zh-CN" altLang="en-US" sz="1400" dirty="0"/>
            </a:p>
          </p:txBody>
        </p:sp>
      </p:grpSp>
    </p:spTree>
    <p:extLst>
      <p:ext uri="{BB962C8B-B14F-4D97-AF65-F5344CB8AC3E}">
        <p14:creationId xmlns:p14="http://schemas.microsoft.com/office/powerpoint/2010/main" val="21716044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990600"/>
            <a:ext cx="8229600" cy="533400"/>
          </a:xfrm>
        </p:spPr>
        <p:txBody>
          <a:bodyPr/>
          <a:lstStyle/>
          <a:p>
            <a:r>
              <a:rPr lang="en-US" dirty="0"/>
              <a:t>Coloring </a:t>
            </a:r>
            <a:r>
              <a:rPr lang="en-US" dirty="0" smtClean="0"/>
              <a:t>Algorithm</a:t>
            </a:r>
            <a:endParaRPr lang="en-US" dirty="0"/>
          </a:p>
        </p:txBody>
      </p:sp>
      <p:grpSp>
        <p:nvGrpSpPr>
          <p:cNvPr id="5" name="组合 46"/>
          <p:cNvGrpSpPr/>
          <p:nvPr/>
        </p:nvGrpSpPr>
        <p:grpSpPr>
          <a:xfrm>
            <a:off x="838200" y="2667000"/>
            <a:ext cx="2971800" cy="1679377"/>
            <a:chOff x="762000" y="533400"/>
            <a:chExt cx="2971800" cy="1679377"/>
          </a:xfrm>
        </p:grpSpPr>
        <p:grpSp>
          <p:nvGrpSpPr>
            <p:cNvPr id="6" name="组合 33"/>
            <p:cNvGrpSpPr/>
            <p:nvPr/>
          </p:nvGrpSpPr>
          <p:grpSpPr>
            <a:xfrm>
              <a:off x="762000" y="533400"/>
              <a:ext cx="2971800" cy="1679377"/>
              <a:chOff x="990600" y="1752600"/>
              <a:chExt cx="2971800" cy="1679377"/>
            </a:xfrm>
          </p:grpSpPr>
          <p:cxnSp>
            <p:nvCxnSpPr>
              <p:cNvPr id="12" name="直接箭头连接符 4"/>
              <p:cNvCxnSpPr/>
              <p:nvPr/>
            </p:nvCxnSpPr>
            <p:spPr>
              <a:xfrm flipV="1">
                <a:off x="2743200" y="2209800"/>
                <a:ext cx="76200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6"/>
              <p:cNvCxnSpPr/>
              <p:nvPr/>
            </p:nvCxnSpPr>
            <p:spPr>
              <a:xfrm>
                <a:off x="2743200" y="2667000"/>
                <a:ext cx="76200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8"/>
              <p:cNvCxnSpPr/>
              <p:nvPr/>
            </p:nvCxnSpPr>
            <p:spPr>
              <a:xfrm flipH="1">
                <a:off x="1905000" y="2667000"/>
                <a:ext cx="8382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0"/>
              <p:cNvCxnSpPr/>
              <p:nvPr/>
            </p:nvCxnSpPr>
            <p:spPr>
              <a:xfrm flipH="1" flipV="1">
                <a:off x="1295400" y="1981200"/>
                <a:ext cx="609600" cy="685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2"/>
              <p:cNvCxnSpPr/>
              <p:nvPr/>
            </p:nvCxnSpPr>
            <p:spPr>
              <a:xfrm flipH="1">
                <a:off x="1219200" y="2667000"/>
                <a:ext cx="68580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590800" y="2362200"/>
                <a:ext cx="533400" cy="307777"/>
              </a:xfrm>
              <a:prstGeom prst="rect">
                <a:avLst/>
              </a:prstGeom>
              <a:noFill/>
            </p:spPr>
            <p:txBody>
              <a:bodyPr wrap="square" rtlCol="0">
                <a:spAutoFit/>
              </a:bodyPr>
              <a:lstStyle/>
              <a:p>
                <a:r>
                  <a:rPr lang="en-US" altLang="zh-CN" sz="1400" dirty="0" smtClean="0"/>
                  <a:t>A</a:t>
                </a:r>
                <a:endParaRPr lang="zh-CN" altLang="en-US" sz="1400" dirty="0"/>
              </a:p>
            </p:txBody>
          </p:sp>
          <p:sp>
            <p:nvSpPr>
              <p:cNvPr id="18" name="TextBox 17"/>
              <p:cNvSpPr txBox="1"/>
              <p:nvPr/>
            </p:nvSpPr>
            <p:spPr>
              <a:xfrm>
                <a:off x="3429000" y="2054423"/>
                <a:ext cx="533400" cy="307777"/>
              </a:xfrm>
              <a:prstGeom prst="rect">
                <a:avLst/>
              </a:prstGeom>
              <a:noFill/>
            </p:spPr>
            <p:txBody>
              <a:bodyPr wrap="square" rtlCol="0">
                <a:spAutoFit/>
              </a:bodyPr>
              <a:lstStyle/>
              <a:p>
                <a:r>
                  <a:rPr lang="en-US" altLang="zh-CN" sz="1400" dirty="0"/>
                  <a:t>B</a:t>
                </a:r>
                <a:endParaRPr lang="zh-CN" altLang="en-US" sz="1400" dirty="0"/>
              </a:p>
            </p:txBody>
          </p:sp>
          <p:sp>
            <p:nvSpPr>
              <p:cNvPr id="19" name="TextBox 18"/>
              <p:cNvSpPr txBox="1"/>
              <p:nvPr/>
            </p:nvSpPr>
            <p:spPr>
              <a:xfrm>
                <a:off x="3429000" y="3048000"/>
                <a:ext cx="533400" cy="307777"/>
              </a:xfrm>
              <a:prstGeom prst="rect">
                <a:avLst/>
              </a:prstGeom>
              <a:noFill/>
            </p:spPr>
            <p:txBody>
              <a:bodyPr wrap="square" rtlCol="0">
                <a:spAutoFit/>
              </a:bodyPr>
              <a:lstStyle/>
              <a:p>
                <a:r>
                  <a:rPr lang="en-US" altLang="zh-CN" sz="1400" dirty="0"/>
                  <a:t>C</a:t>
                </a:r>
                <a:endParaRPr lang="zh-CN" altLang="en-US" sz="1400" dirty="0"/>
              </a:p>
            </p:txBody>
          </p:sp>
          <p:sp>
            <p:nvSpPr>
              <p:cNvPr id="20" name="TextBox 19"/>
              <p:cNvSpPr txBox="1"/>
              <p:nvPr/>
            </p:nvSpPr>
            <p:spPr>
              <a:xfrm>
                <a:off x="1828800" y="2362200"/>
                <a:ext cx="533400" cy="307777"/>
              </a:xfrm>
              <a:prstGeom prst="rect">
                <a:avLst/>
              </a:prstGeom>
              <a:noFill/>
            </p:spPr>
            <p:txBody>
              <a:bodyPr wrap="square" rtlCol="0">
                <a:spAutoFit/>
              </a:bodyPr>
              <a:lstStyle/>
              <a:p>
                <a:r>
                  <a:rPr lang="en-US" altLang="zh-CN" sz="1400" dirty="0" smtClean="0"/>
                  <a:t>A</a:t>
                </a:r>
                <a:endParaRPr lang="zh-CN" altLang="en-US" sz="1400" dirty="0"/>
              </a:p>
            </p:txBody>
          </p:sp>
          <p:sp>
            <p:nvSpPr>
              <p:cNvPr id="21" name="TextBox 20"/>
              <p:cNvSpPr txBox="1"/>
              <p:nvPr/>
            </p:nvSpPr>
            <p:spPr>
              <a:xfrm>
                <a:off x="1066800" y="1752600"/>
                <a:ext cx="533400" cy="307777"/>
              </a:xfrm>
              <a:prstGeom prst="rect">
                <a:avLst/>
              </a:prstGeom>
              <a:noFill/>
            </p:spPr>
            <p:txBody>
              <a:bodyPr wrap="square" rtlCol="0">
                <a:spAutoFit/>
              </a:bodyPr>
              <a:lstStyle/>
              <a:p>
                <a:r>
                  <a:rPr lang="en-US" altLang="zh-CN" sz="1400" dirty="0"/>
                  <a:t>D</a:t>
                </a:r>
                <a:endParaRPr lang="zh-CN" altLang="en-US" sz="1400" dirty="0"/>
              </a:p>
            </p:txBody>
          </p:sp>
          <p:sp>
            <p:nvSpPr>
              <p:cNvPr id="22" name="TextBox 21"/>
              <p:cNvSpPr txBox="1"/>
              <p:nvPr/>
            </p:nvSpPr>
            <p:spPr>
              <a:xfrm>
                <a:off x="990600" y="3124200"/>
                <a:ext cx="533400" cy="307777"/>
              </a:xfrm>
              <a:prstGeom prst="rect">
                <a:avLst/>
              </a:prstGeom>
              <a:noFill/>
            </p:spPr>
            <p:txBody>
              <a:bodyPr wrap="square" rtlCol="0">
                <a:spAutoFit/>
              </a:bodyPr>
              <a:lstStyle/>
              <a:p>
                <a:r>
                  <a:rPr lang="en-US" altLang="zh-CN" sz="1400" dirty="0"/>
                  <a:t>E</a:t>
                </a:r>
                <a:endParaRPr lang="zh-CN" altLang="en-US" sz="1400" dirty="0"/>
              </a:p>
            </p:txBody>
          </p:sp>
        </p:grpSp>
        <p:sp>
          <p:nvSpPr>
            <p:cNvPr id="7" name="TextBox 6"/>
            <p:cNvSpPr txBox="1"/>
            <p:nvPr/>
          </p:nvSpPr>
          <p:spPr>
            <a:xfrm>
              <a:off x="2667000" y="987623"/>
              <a:ext cx="533400" cy="307777"/>
            </a:xfrm>
            <a:prstGeom prst="rect">
              <a:avLst/>
            </a:prstGeom>
            <a:noFill/>
          </p:spPr>
          <p:txBody>
            <a:bodyPr wrap="square" rtlCol="0">
              <a:spAutoFit/>
            </a:bodyPr>
            <a:lstStyle/>
            <a:p>
              <a:r>
                <a:rPr lang="en-US" altLang="zh-CN" sz="1400" u="sng" dirty="0"/>
                <a:t>1</a:t>
              </a:r>
              <a:endParaRPr lang="zh-CN" altLang="en-US" sz="1400" u="sng" dirty="0"/>
            </a:p>
          </p:txBody>
        </p:sp>
        <p:sp>
          <p:nvSpPr>
            <p:cNvPr id="8" name="TextBox 7"/>
            <p:cNvSpPr txBox="1"/>
            <p:nvPr/>
          </p:nvSpPr>
          <p:spPr>
            <a:xfrm>
              <a:off x="2895600" y="1521768"/>
              <a:ext cx="533400" cy="307777"/>
            </a:xfrm>
            <a:prstGeom prst="rect">
              <a:avLst/>
            </a:prstGeom>
            <a:noFill/>
          </p:spPr>
          <p:txBody>
            <a:bodyPr wrap="square" rtlCol="0">
              <a:spAutoFit/>
            </a:bodyPr>
            <a:lstStyle/>
            <a:p>
              <a:r>
                <a:rPr lang="en-US" altLang="zh-CN" sz="1400" u="sng" dirty="0" smtClean="0"/>
                <a:t>2</a:t>
              </a:r>
              <a:endParaRPr lang="zh-CN" altLang="en-US" sz="1400" u="sng" dirty="0"/>
            </a:p>
          </p:txBody>
        </p:sp>
        <p:sp>
          <p:nvSpPr>
            <p:cNvPr id="9" name="TextBox 8"/>
            <p:cNvSpPr txBox="1"/>
            <p:nvPr/>
          </p:nvSpPr>
          <p:spPr>
            <a:xfrm>
              <a:off x="1981200" y="1143000"/>
              <a:ext cx="533400" cy="307777"/>
            </a:xfrm>
            <a:prstGeom prst="rect">
              <a:avLst/>
            </a:prstGeom>
            <a:noFill/>
          </p:spPr>
          <p:txBody>
            <a:bodyPr wrap="square" rtlCol="0">
              <a:spAutoFit/>
            </a:bodyPr>
            <a:lstStyle/>
            <a:p>
              <a:r>
                <a:rPr lang="en-US" altLang="zh-CN" sz="1400" u="sng" dirty="0"/>
                <a:t>1</a:t>
              </a:r>
              <a:endParaRPr lang="zh-CN" altLang="en-US" sz="1400" u="sng" dirty="0"/>
            </a:p>
          </p:txBody>
        </p:sp>
        <p:sp>
          <p:nvSpPr>
            <p:cNvPr id="10" name="TextBox 9"/>
            <p:cNvSpPr txBox="1"/>
            <p:nvPr/>
          </p:nvSpPr>
          <p:spPr>
            <a:xfrm>
              <a:off x="1295400" y="838200"/>
              <a:ext cx="533400" cy="307777"/>
            </a:xfrm>
            <a:prstGeom prst="rect">
              <a:avLst/>
            </a:prstGeom>
            <a:noFill/>
          </p:spPr>
          <p:txBody>
            <a:bodyPr wrap="square" rtlCol="0">
              <a:spAutoFit/>
            </a:bodyPr>
            <a:lstStyle/>
            <a:p>
              <a:r>
                <a:rPr lang="en-US" altLang="zh-CN" sz="1400" u="sng" dirty="0"/>
                <a:t>1</a:t>
              </a:r>
              <a:endParaRPr lang="zh-CN" altLang="en-US" sz="1400" u="sng" dirty="0"/>
            </a:p>
          </p:txBody>
        </p:sp>
        <p:sp>
          <p:nvSpPr>
            <p:cNvPr id="11" name="TextBox 10"/>
            <p:cNvSpPr txBox="1"/>
            <p:nvPr/>
          </p:nvSpPr>
          <p:spPr>
            <a:xfrm>
              <a:off x="1066800" y="1447800"/>
              <a:ext cx="533400" cy="307777"/>
            </a:xfrm>
            <a:prstGeom prst="rect">
              <a:avLst/>
            </a:prstGeom>
            <a:noFill/>
          </p:spPr>
          <p:txBody>
            <a:bodyPr wrap="square" rtlCol="0">
              <a:spAutoFit/>
            </a:bodyPr>
            <a:lstStyle/>
            <a:p>
              <a:r>
                <a:rPr lang="en-US" altLang="zh-CN" sz="1400" u="sng" dirty="0" smtClean="0"/>
                <a:t>2</a:t>
              </a:r>
              <a:endParaRPr lang="zh-CN" altLang="en-US" sz="1400" u="sng" dirty="0"/>
            </a:p>
          </p:txBody>
        </p:sp>
      </p:grpSp>
      <p:grpSp>
        <p:nvGrpSpPr>
          <p:cNvPr id="27" name="组合 57"/>
          <p:cNvGrpSpPr/>
          <p:nvPr/>
        </p:nvGrpSpPr>
        <p:grpSpPr>
          <a:xfrm>
            <a:off x="6019800" y="2286000"/>
            <a:ext cx="1447800" cy="917377"/>
            <a:chOff x="6324600" y="1978968"/>
            <a:chExt cx="1447800" cy="917377"/>
          </a:xfrm>
        </p:grpSpPr>
        <p:cxnSp>
          <p:nvCxnSpPr>
            <p:cNvPr id="28" name="直接箭头连接符 22"/>
            <p:cNvCxnSpPr/>
            <p:nvPr/>
          </p:nvCxnSpPr>
          <p:spPr>
            <a:xfrm flipV="1">
              <a:off x="6553200" y="2133600"/>
              <a:ext cx="60960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24"/>
            <p:cNvCxnSpPr/>
            <p:nvPr/>
          </p:nvCxnSpPr>
          <p:spPr>
            <a:xfrm>
              <a:off x="6553200" y="2667000"/>
              <a:ext cx="762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324600" y="2588568"/>
              <a:ext cx="533400" cy="307777"/>
            </a:xfrm>
            <a:prstGeom prst="rect">
              <a:avLst/>
            </a:prstGeom>
            <a:noFill/>
          </p:spPr>
          <p:txBody>
            <a:bodyPr wrap="square" rtlCol="0">
              <a:spAutoFit/>
            </a:bodyPr>
            <a:lstStyle/>
            <a:p>
              <a:r>
                <a:rPr lang="en-US" altLang="zh-CN" sz="1400" dirty="0" smtClean="0"/>
                <a:t>A</a:t>
              </a:r>
              <a:endParaRPr lang="zh-CN" altLang="en-US" sz="1400" dirty="0"/>
            </a:p>
          </p:txBody>
        </p:sp>
        <p:sp>
          <p:nvSpPr>
            <p:cNvPr id="36" name="TextBox 35"/>
            <p:cNvSpPr txBox="1"/>
            <p:nvPr/>
          </p:nvSpPr>
          <p:spPr>
            <a:xfrm>
              <a:off x="7086600" y="1978968"/>
              <a:ext cx="533400" cy="307777"/>
            </a:xfrm>
            <a:prstGeom prst="rect">
              <a:avLst/>
            </a:prstGeom>
            <a:noFill/>
          </p:spPr>
          <p:txBody>
            <a:bodyPr wrap="square" rtlCol="0">
              <a:spAutoFit/>
            </a:bodyPr>
            <a:lstStyle/>
            <a:p>
              <a:r>
                <a:rPr lang="en-US" altLang="zh-CN" sz="1400" dirty="0"/>
                <a:t>B</a:t>
              </a:r>
              <a:endParaRPr lang="zh-CN" altLang="en-US" sz="1400" dirty="0"/>
            </a:p>
          </p:txBody>
        </p:sp>
        <p:sp>
          <p:nvSpPr>
            <p:cNvPr id="38" name="TextBox 37"/>
            <p:cNvSpPr txBox="1"/>
            <p:nvPr/>
          </p:nvSpPr>
          <p:spPr>
            <a:xfrm>
              <a:off x="7239000" y="2588568"/>
              <a:ext cx="533400" cy="307777"/>
            </a:xfrm>
            <a:prstGeom prst="rect">
              <a:avLst/>
            </a:prstGeom>
            <a:noFill/>
          </p:spPr>
          <p:txBody>
            <a:bodyPr wrap="square" rtlCol="0">
              <a:spAutoFit/>
            </a:bodyPr>
            <a:lstStyle/>
            <a:p>
              <a:r>
                <a:rPr lang="en-US" altLang="zh-CN" sz="1400" dirty="0"/>
                <a:t>E</a:t>
              </a:r>
              <a:endParaRPr lang="zh-CN" altLang="en-US" sz="1400" dirty="0"/>
            </a:p>
          </p:txBody>
        </p:sp>
        <p:sp>
          <p:nvSpPr>
            <p:cNvPr id="44" name="TextBox 43"/>
            <p:cNvSpPr txBox="1"/>
            <p:nvPr/>
          </p:nvSpPr>
          <p:spPr>
            <a:xfrm>
              <a:off x="6553200" y="2207568"/>
              <a:ext cx="533400" cy="307777"/>
            </a:xfrm>
            <a:prstGeom prst="rect">
              <a:avLst/>
            </a:prstGeom>
            <a:noFill/>
          </p:spPr>
          <p:txBody>
            <a:bodyPr wrap="square" rtlCol="0">
              <a:spAutoFit/>
            </a:bodyPr>
            <a:lstStyle/>
            <a:p>
              <a:r>
                <a:rPr lang="en-US" altLang="zh-CN" sz="1400" u="sng" dirty="0" smtClean="0"/>
                <a:t>1</a:t>
              </a:r>
              <a:r>
                <a:rPr lang="en-US" altLang="zh-CN" sz="1400" dirty="0" smtClean="0"/>
                <a:t> </a:t>
              </a:r>
              <a:endParaRPr lang="zh-CN" altLang="en-US" sz="1400" dirty="0"/>
            </a:p>
          </p:txBody>
        </p:sp>
        <p:sp>
          <p:nvSpPr>
            <p:cNvPr id="45" name="TextBox 44"/>
            <p:cNvSpPr txBox="1"/>
            <p:nvPr/>
          </p:nvSpPr>
          <p:spPr>
            <a:xfrm>
              <a:off x="6781800" y="2359968"/>
              <a:ext cx="533400" cy="307777"/>
            </a:xfrm>
            <a:prstGeom prst="rect">
              <a:avLst/>
            </a:prstGeom>
            <a:noFill/>
          </p:spPr>
          <p:txBody>
            <a:bodyPr wrap="square" rtlCol="0">
              <a:spAutoFit/>
            </a:bodyPr>
            <a:lstStyle/>
            <a:p>
              <a:r>
                <a:rPr lang="en-US" altLang="zh-CN" sz="1400" u="sng" dirty="0" smtClean="0"/>
                <a:t>1</a:t>
              </a:r>
              <a:r>
                <a:rPr lang="en-US" altLang="zh-CN" sz="1400" dirty="0" smtClean="0"/>
                <a:t> </a:t>
              </a:r>
              <a:endParaRPr lang="zh-CN" altLang="en-US" sz="1400" dirty="0"/>
            </a:p>
          </p:txBody>
        </p:sp>
      </p:grpSp>
    </p:spTree>
    <p:extLst>
      <p:ext uri="{BB962C8B-B14F-4D97-AF65-F5344CB8AC3E}">
        <p14:creationId xmlns:p14="http://schemas.microsoft.com/office/powerpoint/2010/main" val="2222742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76200" y="990600"/>
            <a:ext cx="8229600" cy="533400"/>
          </a:xfrm>
        </p:spPr>
        <p:txBody>
          <a:bodyPr/>
          <a:lstStyle/>
          <a:p>
            <a:r>
              <a:rPr lang="en-US" dirty="0"/>
              <a:t>Coloring </a:t>
            </a:r>
            <a:r>
              <a:rPr lang="en-US" dirty="0" smtClean="0"/>
              <a:t>Algorithm</a:t>
            </a:r>
            <a:endParaRPr lang="en-US" dirty="0"/>
          </a:p>
        </p:txBody>
      </p:sp>
      <p:grpSp>
        <p:nvGrpSpPr>
          <p:cNvPr id="5" name="组合 46"/>
          <p:cNvGrpSpPr/>
          <p:nvPr/>
        </p:nvGrpSpPr>
        <p:grpSpPr>
          <a:xfrm>
            <a:off x="838200" y="2667000"/>
            <a:ext cx="2971800" cy="1679377"/>
            <a:chOff x="762000" y="533400"/>
            <a:chExt cx="2971800" cy="1679377"/>
          </a:xfrm>
        </p:grpSpPr>
        <p:grpSp>
          <p:nvGrpSpPr>
            <p:cNvPr id="6" name="组合 33"/>
            <p:cNvGrpSpPr/>
            <p:nvPr/>
          </p:nvGrpSpPr>
          <p:grpSpPr>
            <a:xfrm>
              <a:off x="762000" y="533400"/>
              <a:ext cx="2971800" cy="1679377"/>
              <a:chOff x="990600" y="1752600"/>
              <a:chExt cx="2971800" cy="1679377"/>
            </a:xfrm>
          </p:grpSpPr>
          <p:cxnSp>
            <p:nvCxnSpPr>
              <p:cNvPr id="12" name="直接箭头连接符 4"/>
              <p:cNvCxnSpPr/>
              <p:nvPr/>
            </p:nvCxnSpPr>
            <p:spPr>
              <a:xfrm flipV="1">
                <a:off x="2743200" y="2209800"/>
                <a:ext cx="76200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6"/>
              <p:cNvCxnSpPr/>
              <p:nvPr/>
            </p:nvCxnSpPr>
            <p:spPr>
              <a:xfrm>
                <a:off x="2743200" y="2667000"/>
                <a:ext cx="76200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8"/>
              <p:cNvCxnSpPr/>
              <p:nvPr/>
            </p:nvCxnSpPr>
            <p:spPr>
              <a:xfrm flipH="1">
                <a:off x="1905000" y="2667000"/>
                <a:ext cx="8382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0"/>
              <p:cNvCxnSpPr/>
              <p:nvPr/>
            </p:nvCxnSpPr>
            <p:spPr>
              <a:xfrm flipH="1" flipV="1">
                <a:off x="1295400" y="1981200"/>
                <a:ext cx="609600" cy="685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2"/>
              <p:cNvCxnSpPr/>
              <p:nvPr/>
            </p:nvCxnSpPr>
            <p:spPr>
              <a:xfrm flipH="1">
                <a:off x="1219200" y="2667000"/>
                <a:ext cx="68580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590800" y="2362200"/>
                <a:ext cx="533400" cy="307777"/>
              </a:xfrm>
              <a:prstGeom prst="rect">
                <a:avLst/>
              </a:prstGeom>
              <a:noFill/>
            </p:spPr>
            <p:txBody>
              <a:bodyPr wrap="square" rtlCol="0">
                <a:spAutoFit/>
              </a:bodyPr>
              <a:lstStyle/>
              <a:p>
                <a:r>
                  <a:rPr lang="en-US" altLang="zh-CN" sz="1400" dirty="0" smtClean="0"/>
                  <a:t>A</a:t>
                </a:r>
                <a:endParaRPr lang="zh-CN" altLang="en-US" sz="1400" dirty="0"/>
              </a:p>
            </p:txBody>
          </p:sp>
          <p:sp>
            <p:nvSpPr>
              <p:cNvPr id="18" name="TextBox 17"/>
              <p:cNvSpPr txBox="1"/>
              <p:nvPr/>
            </p:nvSpPr>
            <p:spPr>
              <a:xfrm>
                <a:off x="3429000" y="2054423"/>
                <a:ext cx="533400" cy="307777"/>
              </a:xfrm>
              <a:prstGeom prst="rect">
                <a:avLst/>
              </a:prstGeom>
              <a:noFill/>
            </p:spPr>
            <p:txBody>
              <a:bodyPr wrap="square" rtlCol="0">
                <a:spAutoFit/>
              </a:bodyPr>
              <a:lstStyle/>
              <a:p>
                <a:r>
                  <a:rPr lang="en-US" altLang="zh-CN" sz="1400" dirty="0"/>
                  <a:t>B</a:t>
                </a:r>
                <a:endParaRPr lang="zh-CN" altLang="en-US" sz="1400" dirty="0"/>
              </a:p>
            </p:txBody>
          </p:sp>
          <p:sp>
            <p:nvSpPr>
              <p:cNvPr id="19" name="TextBox 18"/>
              <p:cNvSpPr txBox="1"/>
              <p:nvPr/>
            </p:nvSpPr>
            <p:spPr>
              <a:xfrm>
                <a:off x="3429000" y="3048000"/>
                <a:ext cx="533400" cy="307777"/>
              </a:xfrm>
              <a:prstGeom prst="rect">
                <a:avLst/>
              </a:prstGeom>
              <a:noFill/>
            </p:spPr>
            <p:txBody>
              <a:bodyPr wrap="square" rtlCol="0">
                <a:spAutoFit/>
              </a:bodyPr>
              <a:lstStyle/>
              <a:p>
                <a:r>
                  <a:rPr lang="en-US" altLang="zh-CN" sz="1400" dirty="0"/>
                  <a:t>C</a:t>
                </a:r>
                <a:endParaRPr lang="zh-CN" altLang="en-US" sz="1400" dirty="0"/>
              </a:p>
            </p:txBody>
          </p:sp>
          <p:sp>
            <p:nvSpPr>
              <p:cNvPr id="20" name="TextBox 19"/>
              <p:cNvSpPr txBox="1"/>
              <p:nvPr/>
            </p:nvSpPr>
            <p:spPr>
              <a:xfrm>
                <a:off x="1828800" y="2362200"/>
                <a:ext cx="533400" cy="307777"/>
              </a:xfrm>
              <a:prstGeom prst="rect">
                <a:avLst/>
              </a:prstGeom>
              <a:noFill/>
            </p:spPr>
            <p:txBody>
              <a:bodyPr wrap="square" rtlCol="0">
                <a:spAutoFit/>
              </a:bodyPr>
              <a:lstStyle/>
              <a:p>
                <a:r>
                  <a:rPr lang="en-US" altLang="zh-CN" sz="1400" dirty="0" smtClean="0"/>
                  <a:t>A</a:t>
                </a:r>
                <a:endParaRPr lang="zh-CN" altLang="en-US" sz="1400" dirty="0"/>
              </a:p>
            </p:txBody>
          </p:sp>
          <p:sp>
            <p:nvSpPr>
              <p:cNvPr id="21" name="TextBox 20"/>
              <p:cNvSpPr txBox="1"/>
              <p:nvPr/>
            </p:nvSpPr>
            <p:spPr>
              <a:xfrm>
                <a:off x="1066800" y="1752600"/>
                <a:ext cx="533400" cy="307777"/>
              </a:xfrm>
              <a:prstGeom prst="rect">
                <a:avLst/>
              </a:prstGeom>
              <a:noFill/>
            </p:spPr>
            <p:txBody>
              <a:bodyPr wrap="square" rtlCol="0">
                <a:spAutoFit/>
              </a:bodyPr>
              <a:lstStyle/>
              <a:p>
                <a:r>
                  <a:rPr lang="en-US" altLang="zh-CN" sz="1400" dirty="0"/>
                  <a:t>D</a:t>
                </a:r>
                <a:endParaRPr lang="zh-CN" altLang="en-US" sz="1400" dirty="0"/>
              </a:p>
            </p:txBody>
          </p:sp>
          <p:sp>
            <p:nvSpPr>
              <p:cNvPr id="22" name="TextBox 21"/>
              <p:cNvSpPr txBox="1"/>
              <p:nvPr/>
            </p:nvSpPr>
            <p:spPr>
              <a:xfrm>
                <a:off x="990600" y="3124200"/>
                <a:ext cx="533400" cy="307777"/>
              </a:xfrm>
              <a:prstGeom prst="rect">
                <a:avLst/>
              </a:prstGeom>
              <a:noFill/>
            </p:spPr>
            <p:txBody>
              <a:bodyPr wrap="square" rtlCol="0">
                <a:spAutoFit/>
              </a:bodyPr>
              <a:lstStyle/>
              <a:p>
                <a:r>
                  <a:rPr lang="en-US" altLang="zh-CN" sz="1400" dirty="0"/>
                  <a:t>E</a:t>
                </a:r>
                <a:endParaRPr lang="zh-CN" altLang="en-US" sz="1400" dirty="0"/>
              </a:p>
            </p:txBody>
          </p:sp>
        </p:grpSp>
        <p:sp>
          <p:nvSpPr>
            <p:cNvPr id="7" name="TextBox 6"/>
            <p:cNvSpPr txBox="1"/>
            <p:nvPr/>
          </p:nvSpPr>
          <p:spPr>
            <a:xfrm>
              <a:off x="2667000" y="987623"/>
              <a:ext cx="533400" cy="307777"/>
            </a:xfrm>
            <a:prstGeom prst="rect">
              <a:avLst/>
            </a:prstGeom>
            <a:noFill/>
          </p:spPr>
          <p:txBody>
            <a:bodyPr wrap="square" rtlCol="0">
              <a:spAutoFit/>
            </a:bodyPr>
            <a:lstStyle/>
            <a:p>
              <a:r>
                <a:rPr lang="en-US" altLang="zh-CN" sz="1400" u="sng" dirty="0"/>
                <a:t>1</a:t>
              </a:r>
              <a:endParaRPr lang="zh-CN" altLang="en-US" sz="1400" u="sng" dirty="0"/>
            </a:p>
          </p:txBody>
        </p:sp>
        <p:sp>
          <p:nvSpPr>
            <p:cNvPr id="8" name="TextBox 7"/>
            <p:cNvSpPr txBox="1"/>
            <p:nvPr/>
          </p:nvSpPr>
          <p:spPr>
            <a:xfrm>
              <a:off x="2895600" y="1521768"/>
              <a:ext cx="533400" cy="307777"/>
            </a:xfrm>
            <a:prstGeom prst="rect">
              <a:avLst/>
            </a:prstGeom>
            <a:noFill/>
          </p:spPr>
          <p:txBody>
            <a:bodyPr wrap="square" rtlCol="0">
              <a:spAutoFit/>
            </a:bodyPr>
            <a:lstStyle/>
            <a:p>
              <a:r>
                <a:rPr lang="en-US" altLang="zh-CN" sz="1400" u="sng" dirty="0" smtClean="0"/>
                <a:t>2</a:t>
              </a:r>
              <a:endParaRPr lang="zh-CN" altLang="en-US" sz="1400" u="sng" dirty="0"/>
            </a:p>
          </p:txBody>
        </p:sp>
        <p:sp>
          <p:nvSpPr>
            <p:cNvPr id="9" name="TextBox 8"/>
            <p:cNvSpPr txBox="1"/>
            <p:nvPr/>
          </p:nvSpPr>
          <p:spPr>
            <a:xfrm>
              <a:off x="1981200" y="1143000"/>
              <a:ext cx="533400" cy="307777"/>
            </a:xfrm>
            <a:prstGeom prst="rect">
              <a:avLst/>
            </a:prstGeom>
            <a:noFill/>
          </p:spPr>
          <p:txBody>
            <a:bodyPr wrap="square" rtlCol="0">
              <a:spAutoFit/>
            </a:bodyPr>
            <a:lstStyle/>
            <a:p>
              <a:r>
                <a:rPr lang="en-US" altLang="zh-CN" sz="1400" u="sng" dirty="0"/>
                <a:t>1</a:t>
              </a:r>
              <a:endParaRPr lang="zh-CN" altLang="en-US" sz="1400" u="sng" dirty="0"/>
            </a:p>
          </p:txBody>
        </p:sp>
        <p:sp>
          <p:nvSpPr>
            <p:cNvPr id="10" name="TextBox 9"/>
            <p:cNvSpPr txBox="1"/>
            <p:nvPr/>
          </p:nvSpPr>
          <p:spPr>
            <a:xfrm>
              <a:off x="1295400" y="838200"/>
              <a:ext cx="533400" cy="307777"/>
            </a:xfrm>
            <a:prstGeom prst="rect">
              <a:avLst/>
            </a:prstGeom>
            <a:noFill/>
          </p:spPr>
          <p:txBody>
            <a:bodyPr wrap="square" rtlCol="0">
              <a:spAutoFit/>
            </a:bodyPr>
            <a:lstStyle/>
            <a:p>
              <a:r>
                <a:rPr lang="en-US" altLang="zh-CN" sz="1400" u="sng" dirty="0"/>
                <a:t>1</a:t>
              </a:r>
              <a:endParaRPr lang="zh-CN" altLang="en-US" sz="1400" u="sng" dirty="0"/>
            </a:p>
          </p:txBody>
        </p:sp>
        <p:sp>
          <p:nvSpPr>
            <p:cNvPr id="11" name="TextBox 10"/>
            <p:cNvSpPr txBox="1"/>
            <p:nvPr/>
          </p:nvSpPr>
          <p:spPr>
            <a:xfrm>
              <a:off x="1066800" y="1447800"/>
              <a:ext cx="533400" cy="307777"/>
            </a:xfrm>
            <a:prstGeom prst="rect">
              <a:avLst/>
            </a:prstGeom>
            <a:noFill/>
          </p:spPr>
          <p:txBody>
            <a:bodyPr wrap="square" rtlCol="0">
              <a:spAutoFit/>
            </a:bodyPr>
            <a:lstStyle/>
            <a:p>
              <a:r>
                <a:rPr lang="en-US" altLang="zh-CN" sz="1400" u="sng" dirty="0" smtClean="0"/>
                <a:t>2</a:t>
              </a:r>
              <a:endParaRPr lang="zh-CN" altLang="en-US" sz="1400" u="sng" dirty="0"/>
            </a:p>
          </p:txBody>
        </p:sp>
      </p:grpSp>
      <p:grpSp>
        <p:nvGrpSpPr>
          <p:cNvPr id="27" name="组合 57"/>
          <p:cNvGrpSpPr/>
          <p:nvPr/>
        </p:nvGrpSpPr>
        <p:grpSpPr>
          <a:xfrm>
            <a:off x="6019800" y="2286000"/>
            <a:ext cx="1447800" cy="1376809"/>
            <a:chOff x="6324600" y="1978968"/>
            <a:chExt cx="1447800" cy="1376809"/>
          </a:xfrm>
        </p:grpSpPr>
        <p:cxnSp>
          <p:nvCxnSpPr>
            <p:cNvPr id="28" name="直接箭头连接符 22"/>
            <p:cNvCxnSpPr/>
            <p:nvPr/>
          </p:nvCxnSpPr>
          <p:spPr>
            <a:xfrm flipV="1">
              <a:off x="6553200" y="2133600"/>
              <a:ext cx="60960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24"/>
            <p:cNvCxnSpPr/>
            <p:nvPr/>
          </p:nvCxnSpPr>
          <p:spPr>
            <a:xfrm>
              <a:off x="6553200" y="2667000"/>
              <a:ext cx="762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1"/>
            <p:cNvCxnSpPr/>
            <p:nvPr/>
          </p:nvCxnSpPr>
          <p:spPr>
            <a:xfrm>
              <a:off x="6553200" y="2667000"/>
              <a:ext cx="53340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324600" y="2588568"/>
              <a:ext cx="533400" cy="307777"/>
            </a:xfrm>
            <a:prstGeom prst="rect">
              <a:avLst/>
            </a:prstGeom>
            <a:noFill/>
          </p:spPr>
          <p:txBody>
            <a:bodyPr wrap="square" rtlCol="0">
              <a:spAutoFit/>
            </a:bodyPr>
            <a:lstStyle/>
            <a:p>
              <a:r>
                <a:rPr lang="en-US" altLang="zh-CN" sz="1400" dirty="0" smtClean="0"/>
                <a:t>A</a:t>
              </a:r>
              <a:endParaRPr lang="zh-CN" altLang="en-US" sz="1400" dirty="0"/>
            </a:p>
          </p:txBody>
        </p:sp>
        <p:sp>
          <p:nvSpPr>
            <p:cNvPr id="36" name="TextBox 35"/>
            <p:cNvSpPr txBox="1"/>
            <p:nvPr/>
          </p:nvSpPr>
          <p:spPr>
            <a:xfrm>
              <a:off x="7086600" y="1978968"/>
              <a:ext cx="533400" cy="307777"/>
            </a:xfrm>
            <a:prstGeom prst="rect">
              <a:avLst/>
            </a:prstGeom>
            <a:noFill/>
          </p:spPr>
          <p:txBody>
            <a:bodyPr wrap="square" rtlCol="0">
              <a:spAutoFit/>
            </a:bodyPr>
            <a:lstStyle/>
            <a:p>
              <a:r>
                <a:rPr lang="en-US" altLang="zh-CN" sz="1400" dirty="0"/>
                <a:t>B</a:t>
              </a:r>
              <a:endParaRPr lang="zh-CN" altLang="en-US" sz="1400" dirty="0"/>
            </a:p>
          </p:txBody>
        </p:sp>
        <p:sp>
          <p:nvSpPr>
            <p:cNvPr id="38" name="TextBox 37"/>
            <p:cNvSpPr txBox="1"/>
            <p:nvPr/>
          </p:nvSpPr>
          <p:spPr>
            <a:xfrm>
              <a:off x="7239000" y="2588568"/>
              <a:ext cx="533400" cy="307777"/>
            </a:xfrm>
            <a:prstGeom prst="rect">
              <a:avLst/>
            </a:prstGeom>
            <a:noFill/>
          </p:spPr>
          <p:txBody>
            <a:bodyPr wrap="square" rtlCol="0">
              <a:spAutoFit/>
            </a:bodyPr>
            <a:lstStyle/>
            <a:p>
              <a:r>
                <a:rPr lang="en-US" altLang="zh-CN" sz="1400" dirty="0"/>
                <a:t>E</a:t>
              </a:r>
              <a:endParaRPr lang="zh-CN" altLang="en-US" sz="1400" dirty="0"/>
            </a:p>
          </p:txBody>
        </p:sp>
        <p:sp>
          <p:nvSpPr>
            <p:cNvPr id="39" name="TextBox 38"/>
            <p:cNvSpPr txBox="1"/>
            <p:nvPr/>
          </p:nvSpPr>
          <p:spPr>
            <a:xfrm>
              <a:off x="7010400" y="3048000"/>
              <a:ext cx="533400" cy="307777"/>
            </a:xfrm>
            <a:prstGeom prst="rect">
              <a:avLst/>
            </a:prstGeom>
            <a:noFill/>
          </p:spPr>
          <p:txBody>
            <a:bodyPr wrap="square" rtlCol="0">
              <a:spAutoFit/>
            </a:bodyPr>
            <a:lstStyle/>
            <a:p>
              <a:r>
                <a:rPr lang="en-US" altLang="zh-CN" sz="1400" dirty="0"/>
                <a:t>C</a:t>
              </a:r>
              <a:endParaRPr lang="zh-CN" altLang="en-US" sz="1400" dirty="0"/>
            </a:p>
          </p:txBody>
        </p:sp>
        <p:sp>
          <p:nvSpPr>
            <p:cNvPr id="44" name="TextBox 43"/>
            <p:cNvSpPr txBox="1"/>
            <p:nvPr/>
          </p:nvSpPr>
          <p:spPr>
            <a:xfrm>
              <a:off x="6553200" y="2207568"/>
              <a:ext cx="533400" cy="307777"/>
            </a:xfrm>
            <a:prstGeom prst="rect">
              <a:avLst/>
            </a:prstGeom>
            <a:noFill/>
          </p:spPr>
          <p:txBody>
            <a:bodyPr wrap="square" rtlCol="0">
              <a:spAutoFit/>
            </a:bodyPr>
            <a:lstStyle/>
            <a:p>
              <a:r>
                <a:rPr lang="en-US" altLang="zh-CN" sz="1400" u="sng" dirty="0" smtClean="0"/>
                <a:t>1</a:t>
              </a:r>
              <a:r>
                <a:rPr lang="en-US" altLang="zh-CN" sz="1400" dirty="0" smtClean="0"/>
                <a:t> </a:t>
              </a:r>
              <a:endParaRPr lang="zh-CN" altLang="en-US" sz="1400" dirty="0"/>
            </a:p>
          </p:txBody>
        </p:sp>
        <p:sp>
          <p:nvSpPr>
            <p:cNvPr id="45" name="TextBox 44"/>
            <p:cNvSpPr txBox="1"/>
            <p:nvPr/>
          </p:nvSpPr>
          <p:spPr>
            <a:xfrm>
              <a:off x="6781800" y="2359968"/>
              <a:ext cx="533400" cy="307777"/>
            </a:xfrm>
            <a:prstGeom prst="rect">
              <a:avLst/>
            </a:prstGeom>
            <a:noFill/>
          </p:spPr>
          <p:txBody>
            <a:bodyPr wrap="square" rtlCol="0">
              <a:spAutoFit/>
            </a:bodyPr>
            <a:lstStyle/>
            <a:p>
              <a:r>
                <a:rPr lang="en-US" altLang="zh-CN" sz="1400" u="sng" dirty="0" smtClean="0"/>
                <a:t>1</a:t>
              </a:r>
              <a:r>
                <a:rPr lang="en-US" altLang="zh-CN" sz="1400" dirty="0" smtClean="0"/>
                <a:t> </a:t>
              </a:r>
              <a:endParaRPr lang="zh-CN" altLang="en-US" sz="1400" dirty="0"/>
            </a:p>
          </p:txBody>
        </p:sp>
        <p:sp>
          <p:nvSpPr>
            <p:cNvPr id="46" name="TextBox 45"/>
            <p:cNvSpPr txBox="1"/>
            <p:nvPr/>
          </p:nvSpPr>
          <p:spPr>
            <a:xfrm>
              <a:off x="6858000" y="2743200"/>
              <a:ext cx="533400" cy="307777"/>
            </a:xfrm>
            <a:prstGeom prst="rect">
              <a:avLst/>
            </a:prstGeom>
            <a:noFill/>
          </p:spPr>
          <p:txBody>
            <a:bodyPr wrap="square" rtlCol="0">
              <a:spAutoFit/>
            </a:bodyPr>
            <a:lstStyle/>
            <a:p>
              <a:r>
                <a:rPr lang="en-US" altLang="zh-CN" sz="1400" u="sng" dirty="0"/>
                <a:t>2</a:t>
              </a:r>
              <a:r>
                <a:rPr lang="en-US" altLang="zh-CN" sz="1400" dirty="0" smtClean="0"/>
                <a:t> </a:t>
              </a:r>
              <a:endParaRPr lang="zh-CN" altLang="en-US" sz="1400" dirty="0"/>
            </a:p>
          </p:txBody>
        </p:sp>
      </p:grpSp>
    </p:spTree>
    <p:extLst>
      <p:ext uri="{BB962C8B-B14F-4D97-AF65-F5344CB8AC3E}">
        <p14:creationId xmlns:p14="http://schemas.microsoft.com/office/powerpoint/2010/main" val="3125184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990600"/>
            <a:ext cx="8229600" cy="533400"/>
          </a:xfrm>
        </p:spPr>
        <p:txBody>
          <a:bodyPr/>
          <a:lstStyle/>
          <a:p>
            <a:r>
              <a:rPr lang="en-US" dirty="0"/>
              <a:t>Coloring </a:t>
            </a:r>
            <a:r>
              <a:rPr lang="en-US" dirty="0" smtClean="0"/>
              <a:t>Algorithm</a:t>
            </a:r>
            <a:endParaRPr lang="en-US" dirty="0"/>
          </a:p>
        </p:txBody>
      </p:sp>
      <p:grpSp>
        <p:nvGrpSpPr>
          <p:cNvPr id="5" name="组合 46"/>
          <p:cNvGrpSpPr/>
          <p:nvPr/>
        </p:nvGrpSpPr>
        <p:grpSpPr>
          <a:xfrm>
            <a:off x="838200" y="2667000"/>
            <a:ext cx="2971800" cy="1679377"/>
            <a:chOff x="762000" y="533400"/>
            <a:chExt cx="2971800" cy="1679377"/>
          </a:xfrm>
        </p:grpSpPr>
        <p:grpSp>
          <p:nvGrpSpPr>
            <p:cNvPr id="6" name="组合 33"/>
            <p:cNvGrpSpPr/>
            <p:nvPr/>
          </p:nvGrpSpPr>
          <p:grpSpPr>
            <a:xfrm>
              <a:off x="762000" y="533400"/>
              <a:ext cx="2971800" cy="1679377"/>
              <a:chOff x="990600" y="1752600"/>
              <a:chExt cx="2971800" cy="1679377"/>
            </a:xfrm>
          </p:grpSpPr>
          <p:cxnSp>
            <p:nvCxnSpPr>
              <p:cNvPr id="12" name="直接箭头连接符 4"/>
              <p:cNvCxnSpPr/>
              <p:nvPr/>
            </p:nvCxnSpPr>
            <p:spPr>
              <a:xfrm flipV="1">
                <a:off x="2743200" y="2209800"/>
                <a:ext cx="76200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6"/>
              <p:cNvCxnSpPr/>
              <p:nvPr/>
            </p:nvCxnSpPr>
            <p:spPr>
              <a:xfrm>
                <a:off x="2743200" y="2667000"/>
                <a:ext cx="76200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8"/>
              <p:cNvCxnSpPr/>
              <p:nvPr/>
            </p:nvCxnSpPr>
            <p:spPr>
              <a:xfrm flipH="1">
                <a:off x="1905000" y="2667000"/>
                <a:ext cx="8382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0"/>
              <p:cNvCxnSpPr/>
              <p:nvPr/>
            </p:nvCxnSpPr>
            <p:spPr>
              <a:xfrm flipH="1" flipV="1">
                <a:off x="1295400" y="1981200"/>
                <a:ext cx="609600" cy="685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2"/>
              <p:cNvCxnSpPr/>
              <p:nvPr/>
            </p:nvCxnSpPr>
            <p:spPr>
              <a:xfrm flipH="1">
                <a:off x="1219200" y="2667000"/>
                <a:ext cx="68580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590800" y="2362200"/>
                <a:ext cx="533400" cy="307777"/>
              </a:xfrm>
              <a:prstGeom prst="rect">
                <a:avLst/>
              </a:prstGeom>
              <a:noFill/>
            </p:spPr>
            <p:txBody>
              <a:bodyPr wrap="square" rtlCol="0">
                <a:spAutoFit/>
              </a:bodyPr>
              <a:lstStyle/>
              <a:p>
                <a:r>
                  <a:rPr lang="en-US" altLang="zh-CN" sz="1400" dirty="0" smtClean="0"/>
                  <a:t>A</a:t>
                </a:r>
                <a:endParaRPr lang="zh-CN" altLang="en-US" sz="1400" dirty="0"/>
              </a:p>
            </p:txBody>
          </p:sp>
          <p:sp>
            <p:nvSpPr>
              <p:cNvPr id="18" name="TextBox 17"/>
              <p:cNvSpPr txBox="1"/>
              <p:nvPr/>
            </p:nvSpPr>
            <p:spPr>
              <a:xfrm>
                <a:off x="3429000" y="2054423"/>
                <a:ext cx="533400" cy="307777"/>
              </a:xfrm>
              <a:prstGeom prst="rect">
                <a:avLst/>
              </a:prstGeom>
              <a:noFill/>
            </p:spPr>
            <p:txBody>
              <a:bodyPr wrap="square" rtlCol="0">
                <a:spAutoFit/>
              </a:bodyPr>
              <a:lstStyle/>
              <a:p>
                <a:r>
                  <a:rPr lang="en-US" altLang="zh-CN" sz="1400" dirty="0"/>
                  <a:t>B</a:t>
                </a:r>
                <a:endParaRPr lang="zh-CN" altLang="en-US" sz="1400" dirty="0"/>
              </a:p>
            </p:txBody>
          </p:sp>
          <p:sp>
            <p:nvSpPr>
              <p:cNvPr id="19" name="TextBox 18"/>
              <p:cNvSpPr txBox="1"/>
              <p:nvPr/>
            </p:nvSpPr>
            <p:spPr>
              <a:xfrm>
                <a:off x="3429000" y="3048000"/>
                <a:ext cx="533400" cy="307777"/>
              </a:xfrm>
              <a:prstGeom prst="rect">
                <a:avLst/>
              </a:prstGeom>
              <a:noFill/>
            </p:spPr>
            <p:txBody>
              <a:bodyPr wrap="square" rtlCol="0">
                <a:spAutoFit/>
              </a:bodyPr>
              <a:lstStyle/>
              <a:p>
                <a:r>
                  <a:rPr lang="en-US" altLang="zh-CN" sz="1400" dirty="0"/>
                  <a:t>C</a:t>
                </a:r>
                <a:endParaRPr lang="zh-CN" altLang="en-US" sz="1400" dirty="0"/>
              </a:p>
            </p:txBody>
          </p:sp>
          <p:sp>
            <p:nvSpPr>
              <p:cNvPr id="20" name="TextBox 19"/>
              <p:cNvSpPr txBox="1"/>
              <p:nvPr/>
            </p:nvSpPr>
            <p:spPr>
              <a:xfrm>
                <a:off x="1828800" y="2362200"/>
                <a:ext cx="533400" cy="307777"/>
              </a:xfrm>
              <a:prstGeom prst="rect">
                <a:avLst/>
              </a:prstGeom>
              <a:noFill/>
            </p:spPr>
            <p:txBody>
              <a:bodyPr wrap="square" rtlCol="0">
                <a:spAutoFit/>
              </a:bodyPr>
              <a:lstStyle/>
              <a:p>
                <a:r>
                  <a:rPr lang="en-US" altLang="zh-CN" sz="1400" dirty="0" smtClean="0"/>
                  <a:t>A</a:t>
                </a:r>
                <a:endParaRPr lang="zh-CN" altLang="en-US" sz="1400" dirty="0"/>
              </a:p>
            </p:txBody>
          </p:sp>
          <p:sp>
            <p:nvSpPr>
              <p:cNvPr id="21" name="TextBox 20"/>
              <p:cNvSpPr txBox="1"/>
              <p:nvPr/>
            </p:nvSpPr>
            <p:spPr>
              <a:xfrm>
                <a:off x="1066800" y="1752600"/>
                <a:ext cx="533400" cy="307777"/>
              </a:xfrm>
              <a:prstGeom prst="rect">
                <a:avLst/>
              </a:prstGeom>
              <a:noFill/>
            </p:spPr>
            <p:txBody>
              <a:bodyPr wrap="square" rtlCol="0">
                <a:spAutoFit/>
              </a:bodyPr>
              <a:lstStyle/>
              <a:p>
                <a:r>
                  <a:rPr lang="en-US" altLang="zh-CN" sz="1400" dirty="0"/>
                  <a:t>D</a:t>
                </a:r>
                <a:endParaRPr lang="zh-CN" altLang="en-US" sz="1400" dirty="0"/>
              </a:p>
            </p:txBody>
          </p:sp>
          <p:sp>
            <p:nvSpPr>
              <p:cNvPr id="22" name="TextBox 21"/>
              <p:cNvSpPr txBox="1"/>
              <p:nvPr/>
            </p:nvSpPr>
            <p:spPr>
              <a:xfrm>
                <a:off x="990600" y="3124200"/>
                <a:ext cx="533400" cy="307777"/>
              </a:xfrm>
              <a:prstGeom prst="rect">
                <a:avLst/>
              </a:prstGeom>
              <a:noFill/>
            </p:spPr>
            <p:txBody>
              <a:bodyPr wrap="square" rtlCol="0">
                <a:spAutoFit/>
              </a:bodyPr>
              <a:lstStyle/>
              <a:p>
                <a:r>
                  <a:rPr lang="en-US" altLang="zh-CN" sz="1400" dirty="0"/>
                  <a:t>E</a:t>
                </a:r>
                <a:endParaRPr lang="zh-CN" altLang="en-US" sz="1400" dirty="0"/>
              </a:p>
            </p:txBody>
          </p:sp>
        </p:grpSp>
        <p:sp>
          <p:nvSpPr>
            <p:cNvPr id="7" name="TextBox 6"/>
            <p:cNvSpPr txBox="1"/>
            <p:nvPr/>
          </p:nvSpPr>
          <p:spPr>
            <a:xfrm>
              <a:off x="2667000" y="987623"/>
              <a:ext cx="533400" cy="307777"/>
            </a:xfrm>
            <a:prstGeom prst="rect">
              <a:avLst/>
            </a:prstGeom>
            <a:noFill/>
          </p:spPr>
          <p:txBody>
            <a:bodyPr wrap="square" rtlCol="0">
              <a:spAutoFit/>
            </a:bodyPr>
            <a:lstStyle/>
            <a:p>
              <a:r>
                <a:rPr lang="en-US" altLang="zh-CN" sz="1400" u="sng" dirty="0"/>
                <a:t>1</a:t>
              </a:r>
              <a:endParaRPr lang="zh-CN" altLang="en-US" sz="1400" u="sng" dirty="0"/>
            </a:p>
          </p:txBody>
        </p:sp>
        <p:sp>
          <p:nvSpPr>
            <p:cNvPr id="8" name="TextBox 7"/>
            <p:cNvSpPr txBox="1"/>
            <p:nvPr/>
          </p:nvSpPr>
          <p:spPr>
            <a:xfrm>
              <a:off x="2895600" y="1521768"/>
              <a:ext cx="533400" cy="307777"/>
            </a:xfrm>
            <a:prstGeom prst="rect">
              <a:avLst/>
            </a:prstGeom>
            <a:noFill/>
          </p:spPr>
          <p:txBody>
            <a:bodyPr wrap="square" rtlCol="0">
              <a:spAutoFit/>
            </a:bodyPr>
            <a:lstStyle/>
            <a:p>
              <a:r>
                <a:rPr lang="en-US" altLang="zh-CN" sz="1400" u="sng" dirty="0" smtClean="0"/>
                <a:t>2</a:t>
              </a:r>
              <a:endParaRPr lang="zh-CN" altLang="en-US" sz="1400" u="sng" dirty="0"/>
            </a:p>
          </p:txBody>
        </p:sp>
        <p:sp>
          <p:nvSpPr>
            <p:cNvPr id="9" name="TextBox 8"/>
            <p:cNvSpPr txBox="1"/>
            <p:nvPr/>
          </p:nvSpPr>
          <p:spPr>
            <a:xfrm>
              <a:off x="1981200" y="1143000"/>
              <a:ext cx="533400" cy="307777"/>
            </a:xfrm>
            <a:prstGeom prst="rect">
              <a:avLst/>
            </a:prstGeom>
            <a:noFill/>
          </p:spPr>
          <p:txBody>
            <a:bodyPr wrap="square" rtlCol="0">
              <a:spAutoFit/>
            </a:bodyPr>
            <a:lstStyle/>
            <a:p>
              <a:r>
                <a:rPr lang="en-US" altLang="zh-CN" sz="1400" u="sng" dirty="0"/>
                <a:t>1</a:t>
              </a:r>
              <a:endParaRPr lang="zh-CN" altLang="en-US" sz="1400" u="sng" dirty="0"/>
            </a:p>
          </p:txBody>
        </p:sp>
        <p:sp>
          <p:nvSpPr>
            <p:cNvPr id="10" name="TextBox 9"/>
            <p:cNvSpPr txBox="1"/>
            <p:nvPr/>
          </p:nvSpPr>
          <p:spPr>
            <a:xfrm>
              <a:off x="1295400" y="838200"/>
              <a:ext cx="533400" cy="307777"/>
            </a:xfrm>
            <a:prstGeom prst="rect">
              <a:avLst/>
            </a:prstGeom>
            <a:noFill/>
          </p:spPr>
          <p:txBody>
            <a:bodyPr wrap="square" rtlCol="0">
              <a:spAutoFit/>
            </a:bodyPr>
            <a:lstStyle/>
            <a:p>
              <a:r>
                <a:rPr lang="en-US" altLang="zh-CN" sz="1400" u="sng" dirty="0"/>
                <a:t>1</a:t>
              </a:r>
              <a:endParaRPr lang="zh-CN" altLang="en-US" sz="1400" u="sng" dirty="0"/>
            </a:p>
          </p:txBody>
        </p:sp>
        <p:sp>
          <p:nvSpPr>
            <p:cNvPr id="11" name="TextBox 10"/>
            <p:cNvSpPr txBox="1"/>
            <p:nvPr/>
          </p:nvSpPr>
          <p:spPr>
            <a:xfrm>
              <a:off x="1066800" y="1447800"/>
              <a:ext cx="533400" cy="307777"/>
            </a:xfrm>
            <a:prstGeom prst="rect">
              <a:avLst/>
            </a:prstGeom>
            <a:noFill/>
          </p:spPr>
          <p:txBody>
            <a:bodyPr wrap="square" rtlCol="0">
              <a:spAutoFit/>
            </a:bodyPr>
            <a:lstStyle/>
            <a:p>
              <a:r>
                <a:rPr lang="en-US" altLang="zh-CN" sz="1400" u="sng" dirty="0" smtClean="0"/>
                <a:t>2</a:t>
              </a:r>
              <a:endParaRPr lang="zh-CN" altLang="en-US" sz="1400" u="sng" dirty="0"/>
            </a:p>
          </p:txBody>
        </p:sp>
      </p:grpSp>
      <p:grpSp>
        <p:nvGrpSpPr>
          <p:cNvPr id="27" name="组合 57"/>
          <p:cNvGrpSpPr/>
          <p:nvPr/>
        </p:nvGrpSpPr>
        <p:grpSpPr>
          <a:xfrm>
            <a:off x="4800600" y="2286000"/>
            <a:ext cx="2667000" cy="1376809"/>
            <a:chOff x="5105400" y="1978968"/>
            <a:chExt cx="2667000" cy="1376809"/>
          </a:xfrm>
        </p:grpSpPr>
        <p:cxnSp>
          <p:nvCxnSpPr>
            <p:cNvPr id="28" name="直接箭头连接符 22"/>
            <p:cNvCxnSpPr/>
            <p:nvPr/>
          </p:nvCxnSpPr>
          <p:spPr>
            <a:xfrm flipV="1">
              <a:off x="6553200" y="2133600"/>
              <a:ext cx="60960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24"/>
            <p:cNvCxnSpPr/>
            <p:nvPr/>
          </p:nvCxnSpPr>
          <p:spPr>
            <a:xfrm>
              <a:off x="6553200" y="2667000"/>
              <a:ext cx="762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28"/>
            <p:cNvCxnSpPr/>
            <p:nvPr/>
          </p:nvCxnSpPr>
          <p:spPr>
            <a:xfrm flipH="1">
              <a:off x="5334000" y="2667000"/>
              <a:ext cx="6858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1"/>
            <p:cNvCxnSpPr/>
            <p:nvPr/>
          </p:nvCxnSpPr>
          <p:spPr>
            <a:xfrm>
              <a:off x="6553200" y="2667000"/>
              <a:ext cx="53340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324600" y="2588568"/>
              <a:ext cx="533400" cy="307777"/>
            </a:xfrm>
            <a:prstGeom prst="rect">
              <a:avLst/>
            </a:prstGeom>
            <a:noFill/>
          </p:spPr>
          <p:txBody>
            <a:bodyPr wrap="square" rtlCol="0">
              <a:spAutoFit/>
            </a:bodyPr>
            <a:lstStyle/>
            <a:p>
              <a:r>
                <a:rPr lang="en-US" altLang="zh-CN" sz="1400" dirty="0" smtClean="0"/>
                <a:t>A</a:t>
              </a:r>
              <a:endParaRPr lang="zh-CN" altLang="en-US" sz="1400" dirty="0"/>
            </a:p>
          </p:txBody>
        </p:sp>
        <p:sp>
          <p:nvSpPr>
            <p:cNvPr id="36" name="TextBox 35"/>
            <p:cNvSpPr txBox="1"/>
            <p:nvPr/>
          </p:nvSpPr>
          <p:spPr>
            <a:xfrm>
              <a:off x="7086600" y="1978968"/>
              <a:ext cx="533400" cy="307777"/>
            </a:xfrm>
            <a:prstGeom prst="rect">
              <a:avLst/>
            </a:prstGeom>
            <a:noFill/>
          </p:spPr>
          <p:txBody>
            <a:bodyPr wrap="square" rtlCol="0">
              <a:spAutoFit/>
            </a:bodyPr>
            <a:lstStyle/>
            <a:p>
              <a:r>
                <a:rPr lang="en-US" altLang="zh-CN" sz="1400" dirty="0"/>
                <a:t>B</a:t>
              </a:r>
              <a:endParaRPr lang="zh-CN" altLang="en-US" sz="1400" dirty="0"/>
            </a:p>
          </p:txBody>
        </p:sp>
        <p:sp>
          <p:nvSpPr>
            <p:cNvPr id="38" name="TextBox 37"/>
            <p:cNvSpPr txBox="1"/>
            <p:nvPr/>
          </p:nvSpPr>
          <p:spPr>
            <a:xfrm>
              <a:off x="7239000" y="2588568"/>
              <a:ext cx="533400" cy="307777"/>
            </a:xfrm>
            <a:prstGeom prst="rect">
              <a:avLst/>
            </a:prstGeom>
            <a:noFill/>
          </p:spPr>
          <p:txBody>
            <a:bodyPr wrap="square" rtlCol="0">
              <a:spAutoFit/>
            </a:bodyPr>
            <a:lstStyle/>
            <a:p>
              <a:r>
                <a:rPr lang="en-US" altLang="zh-CN" sz="1400" dirty="0"/>
                <a:t>E</a:t>
              </a:r>
              <a:endParaRPr lang="zh-CN" altLang="en-US" sz="1400" dirty="0"/>
            </a:p>
          </p:txBody>
        </p:sp>
        <p:sp>
          <p:nvSpPr>
            <p:cNvPr id="39" name="TextBox 38"/>
            <p:cNvSpPr txBox="1"/>
            <p:nvPr/>
          </p:nvSpPr>
          <p:spPr>
            <a:xfrm>
              <a:off x="7010400" y="3048000"/>
              <a:ext cx="533400" cy="307777"/>
            </a:xfrm>
            <a:prstGeom prst="rect">
              <a:avLst/>
            </a:prstGeom>
            <a:noFill/>
          </p:spPr>
          <p:txBody>
            <a:bodyPr wrap="square" rtlCol="0">
              <a:spAutoFit/>
            </a:bodyPr>
            <a:lstStyle/>
            <a:p>
              <a:r>
                <a:rPr lang="en-US" altLang="zh-CN" sz="1400" dirty="0"/>
                <a:t>C</a:t>
              </a:r>
              <a:endParaRPr lang="zh-CN" altLang="en-US" sz="1400" dirty="0"/>
            </a:p>
          </p:txBody>
        </p:sp>
        <p:sp>
          <p:nvSpPr>
            <p:cNvPr id="40" name="TextBox 39"/>
            <p:cNvSpPr txBox="1"/>
            <p:nvPr/>
          </p:nvSpPr>
          <p:spPr>
            <a:xfrm>
              <a:off x="5943600" y="2588568"/>
              <a:ext cx="533400" cy="307777"/>
            </a:xfrm>
            <a:prstGeom prst="rect">
              <a:avLst/>
            </a:prstGeom>
            <a:noFill/>
          </p:spPr>
          <p:txBody>
            <a:bodyPr wrap="square" rtlCol="0">
              <a:spAutoFit/>
            </a:bodyPr>
            <a:lstStyle/>
            <a:p>
              <a:r>
                <a:rPr lang="en-US" altLang="zh-CN" sz="1400" dirty="0" smtClean="0"/>
                <a:t>A</a:t>
              </a:r>
              <a:endParaRPr lang="zh-CN" altLang="en-US" sz="1400" dirty="0"/>
            </a:p>
          </p:txBody>
        </p:sp>
        <p:sp>
          <p:nvSpPr>
            <p:cNvPr id="41" name="TextBox 40"/>
            <p:cNvSpPr txBox="1"/>
            <p:nvPr/>
          </p:nvSpPr>
          <p:spPr>
            <a:xfrm>
              <a:off x="5105400" y="2588568"/>
              <a:ext cx="533400" cy="307777"/>
            </a:xfrm>
            <a:prstGeom prst="rect">
              <a:avLst/>
            </a:prstGeom>
            <a:noFill/>
          </p:spPr>
          <p:txBody>
            <a:bodyPr wrap="square" rtlCol="0">
              <a:spAutoFit/>
            </a:bodyPr>
            <a:lstStyle/>
            <a:p>
              <a:r>
                <a:rPr lang="en-US" altLang="zh-CN" sz="1400" dirty="0"/>
                <a:t>D</a:t>
              </a:r>
              <a:endParaRPr lang="zh-CN" altLang="en-US" sz="1400" dirty="0"/>
            </a:p>
          </p:txBody>
        </p:sp>
        <p:sp>
          <p:nvSpPr>
            <p:cNvPr id="43" name="TextBox 42"/>
            <p:cNvSpPr txBox="1"/>
            <p:nvPr/>
          </p:nvSpPr>
          <p:spPr>
            <a:xfrm>
              <a:off x="5486400" y="2436168"/>
              <a:ext cx="533400" cy="307777"/>
            </a:xfrm>
            <a:prstGeom prst="rect">
              <a:avLst/>
            </a:prstGeom>
            <a:noFill/>
          </p:spPr>
          <p:txBody>
            <a:bodyPr wrap="square" rtlCol="0">
              <a:spAutoFit/>
            </a:bodyPr>
            <a:lstStyle/>
            <a:p>
              <a:r>
                <a:rPr lang="en-US" altLang="zh-CN" sz="1400" u="sng" dirty="0" smtClean="0"/>
                <a:t>1</a:t>
              </a:r>
              <a:r>
                <a:rPr lang="en-US" altLang="zh-CN" sz="1400" dirty="0" smtClean="0"/>
                <a:t> </a:t>
              </a:r>
              <a:endParaRPr lang="zh-CN" altLang="en-US" sz="1400" dirty="0"/>
            </a:p>
          </p:txBody>
        </p:sp>
        <p:sp>
          <p:nvSpPr>
            <p:cNvPr id="44" name="TextBox 43"/>
            <p:cNvSpPr txBox="1"/>
            <p:nvPr/>
          </p:nvSpPr>
          <p:spPr>
            <a:xfrm>
              <a:off x="6553200" y="2207568"/>
              <a:ext cx="533400" cy="307777"/>
            </a:xfrm>
            <a:prstGeom prst="rect">
              <a:avLst/>
            </a:prstGeom>
            <a:noFill/>
          </p:spPr>
          <p:txBody>
            <a:bodyPr wrap="square" rtlCol="0">
              <a:spAutoFit/>
            </a:bodyPr>
            <a:lstStyle/>
            <a:p>
              <a:r>
                <a:rPr lang="en-US" altLang="zh-CN" sz="1400" u="sng" dirty="0" smtClean="0"/>
                <a:t>1</a:t>
              </a:r>
              <a:r>
                <a:rPr lang="en-US" altLang="zh-CN" sz="1400" dirty="0" smtClean="0"/>
                <a:t> </a:t>
              </a:r>
              <a:endParaRPr lang="zh-CN" altLang="en-US" sz="1400" dirty="0"/>
            </a:p>
          </p:txBody>
        </p:sp>
        <p:sp>
          <p:nvSpPr>
            <p:cNvPr id="45" name="TextBox 44"/>
            <p:cNvSpPr txBox="1"/>
            <p:nvPr/>
          </p:nvSpPr>
          <p:spPr>
            <a:xfrm>
              <a:off x="6781800" y="2359968"/>
              <a:ext cx="533400" cy="307777"/>
            </a:xfrm>
            <a:prstGeom prst="rect">
              <a:avLst/>
            </a:prstGeom>
            <a:noFill/>
          </p:spPr>
          <p:txBody>
            <a:bodyPr wrap="square" rtlCol="0">
              <a:spAutoFit/>
            </a:bodyPr>
            <a:lstStyle/>
            <a:p>
              <a:r>
                <a:rPr lang="en-US" altLang="zh-CN" sz="1400" u="sng" dirty="0" smtClean="0"/>
                <a:t>1</a:t>
              </a:r>
              <a:r>
                <a:rPr lang="en-US" altLang="zh-CN" sz="1400" dirty="0" smtClean="0"/>
                <a:t> </a:t>
              </a:r>
              <a:endParaRPr lang="zh-CN" altLang="en-US" sz="1400" dirty="0"/>
            </a:p>
          </p:txBody>
        </p:sp>
        <p:sp>
          <p:nvSpPr>
            <p:cNvPr id="46" name="TextBox 45"/>
            <p:cNvSpPr txBox="1"/>
            <p:nvPr/>
          </p:nvSpPr>
          <p:spPr>
            <a:xfrm>
              <a:off x="6858000" y="2743200"/>
              <a:ext cx="533400" cy="307777"/>
            </a:xfrm>
            <a:prstGeom prst="rect">
              <a:avLst/>
            </a:prstGeom>
            <a:noFill/>
          </p:spPr>
          <p:txBody>
            <a:bodyPr wrap="square" rtlCol="0">
              <a:spAutoFit/>
            </a:bodyPr>
            <a:lstStyle/>
            <a:p>
              <a:r>
                <a:rPr lang="en-US" altLang="zh-CN" sz="1400" u="sng" dirty="0"/>
                <a:t>2</a:t>
              </a:r>
              <a:r>
                <a:rPr lang="en-US" altLang="zh-CN" sz="1400" dirty="0" smtClean="0"/>
                <a:t> </a:t>
              </a:r>
              <a:endParaRPr lang="zh-CN" altLang="en-US" sz="1400" dirty="0"/>
            </a:p>
          </p:txBody>
        </p:sp>
      </p:grpSp>
    </p:spTree>
    <p:extLst>
      <p:ext uri="{BB962C8B-B14F-4D97-AF65-F5344CB8AC3E}">
        <p14:creationId xmlns:p14="http://schemas.microsoft.com/office/powerpoint/2010/main" val="19500165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8600" y="990600"/>
            <a:ext cx="8229600" cy="533400"/>
          </a:xfrm>
        </p:spPr>
        <p:txBody>
          <a:bodyPr/>
          <a:lstStyle/>
          <a:p>
            <a:r>
              <a:rPr lang="en-US" dirty="0"/>
              <a:t>Coloring </a:t>
            </a:r>
            <a:r>
              <a:rPr lang="en-US" dirty="0" smtClean="0"/>
              <a:t>Algorithm</a:t>
            </a:r>
            <a:endParaRPr lang="en-US" dirty="0"/>
          </a:p>
        </p:txBody>
      </p:sp>
      <p:grpSp>
        <p:nvGrpSpPr>
          <p:cNvPr id="5" name="组合 46"/>
          <p:cNvGrpSpPr/>
          <p:nvPr/>
        </p:nvGrpSpPr>
        <p:grpSpPr>
          <a:xfrm>
            <a:off x="838200" y="2667000"/>
            <a:ext cx="2971800" cy="1679377"/>
            <a:chOff x="762000" y="533400"/>
            <a:chExt cx="2971800" cy="1679377"/>
          </a:xfrm>
        </p:grpSpPr>
        <p:grpSp>
          <p:nvGrpSpPr>
            <p:cNvPr id="6" name="组合 33"/>
            <p:cNvGrpSpPr/>
            <p:nvPr/>
          </p:nvGrpSpPr>
          <p:grpSpPr>
            <a:xfrm>
              <a:off x="762000" y="533400"/>
              <a:ext cx="2971800" cy="1679377"/>
              <a:chOff x="990600" y="1752600"/>
              <a:chExt cx="2971800" cy="1679377"/>
            </a:xfrm>
          </p:grpSpPr>
          <p:cxnSp>
            <p:nvCxnSpPr>
              <p:cNvPr id="12" name="直接箭头连接符 4"/>
              <p:cNvCxnSpPr/>
              <p:nvPr/>
            </p:nvCxnSpPr>
            <p:spPr>
              <a:xfrm flipV="1">
                <a:off x="2743200" y="2209800"/>
                <a:ext cx="76200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6"/>
              <p:cNvCxnSpPr/>
              <p:nvPr/>
            </p:nvCxnSpPr>
            <p:spPr>
              <a:xfrm>
                <a:off x="2743200" y="2667000"/>
                <a:ext cx="76200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8"/>
              <p:cNvCxnSpPr/>
              <p:nvPr/>
            </p:nvCxnSpPr>
            <p:spPr>
              <a:xfrm flipH="1">
                <a:off x="1905000" y="2667000"/>
                <a:ext cx="8382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0"/>
              <p:cNvCxnSpPr/>
              <p:nvPr/>
            </p:nvCxnSpPr>
            <p:spPr>
              <a:xfrm flipH="1" flipV="1">
                <a:off x="1295400" y="1981200"/>
                <a:ext cx="609600" cy="685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2"/>
              <p:cNvCxnSpPr/>
              <p:nvPr/>
            </p:nvCxnSpPr>
            <p:spPr>
              <a:xfrm flipH="1">
                <a:off x="1219200" y="2667000"/>
                <a:ext cx="68580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590800" y="2362200"/>
                <a:ext cx="533400" cy="307777"/>
              </a:xfrm>
              <a:prstGeom prst="rect">
                <a:avLst/>
              </a:prstGeom>
              <a:noFill/>
            </p:spPr>
            <p:txBody>
              <a:bodyPr wrap="square" rtlCol="0">
                <a:spAutoFit/>
              </a:bodyPr>
              <a:lstStyle/>
              <a:p>
                <a:r>
                  <a:rPr lang="en-US" altLang="zh-CN" sz="1400" dirty="0" smtClean="0"/>
                  <a:t>A</a:t>
                </a:r>
                <a:endParaRPr lang="zh-CN" altLang="en-US" sz="1400" dirty="0"/>
              </a:p>
            </p:txBody>
          </p:sp>
          <p:sp>
            <p:nvSpPr>
              <p:cNvPr id="18" name="TextBox 17"/>
              <p:cNvSpPr txBox="1"/>
              <p:nvPr/>
            </p:nvSpPr>
            <p:spPr>
              <a:xfrm>
                <a:off x="3429000" y="2054423"/>
                <a:ext cx="533400" cy="307777"/>
              </a:xfrm>
              <a:prstGeom prst="rect">
                <a:avLst/>
              </a:prstGeom>
              <a:noFill/>
            </p:spPr>
            <p:txBody>
              <a:bodyPr wrap="square" rtlCol="0">
                <a:spAutoFit/>
              </a:bodyPr>
              <a:lstStyle/>
              <a:p>
                <a:r>
                  <a:rPr lang="en-US" altLang="zh-CN" sz="1400" dirty="0"/>
                  <a:t>B</a:t>
                </a:r>
                <a:endParaRPr lang="zh-CN" altLang="en-US" sz="1400" dirty="0"/>
              </a:p>
            </p:txBody>
          </p:sp>
          <p:sp>
            <p:nvSpPr>
              <p:cNvPr id="19" name="TextBox 18"/>
              <p:cNvSpPr txBox="1"/>
              <p:nvPr/>
            </p:nvSpPr>
            <p:spPr>
              <a:xfrm>
                <a:off x="3429000" y="3048000"/>
                <a:ext cx="533400" cy="307777"/>
              </a:xfrm>
              <a:prstGeom prst="rect">
                <a:avLst/>
              </a:prstGeom>
              <a:noFill/>
            </p:spPr>
            <p:txBody>
              <a:bodyPr wrap="square" rtlCol="0">
                <a:spAutoFit/>
              </a:bodyPr>
              <a:lstStyle/>
              <a:p>
                <a:r>
                  <a:rPr lang="en-US" altLang="zh-CN" sz="1400" dirty="0"/>
                  <a:t>C</a:t>
                </a:r>
                <a:endParaRPr lang="zh-CN" altLang="en-US" sz="1400" dirty="0"/>
              </a:p>
            </p:txBody>
          </p:sp>
          <p:sp>
            <p:nvSpPr>
              <p:cNvPr id="20" name="TextBox 19"/>
              <p:cNvSpPr txBox="1"/>
              <p:nvPr/>
            </p:nvSpPr>
            <p:spPr>
              <a:xfrm>
                <a:off x="1828800" y="2362200"/>
                <a:ext cx="533400" cy="307777"/>
              </a:xfrm>
              <a:prstGeom prst="rect">
                <a:avLst/>
              </a:prstGeom>
              <a:noFill/>
            </p:spPr>
            <p:txBody>
              <a:bodyPr wrap="square" rtlCol="0">
                <a:spAutoFit/>
              </a:bodyPr>
              <a:lstStyle/>
              <a:p>
                <a:r>
                  <a:rPr lang="en-US" altLang="zh-CN" sz="1400" dirty="0" smtClean="0"/>
                  <a:t>A</a:t>
                </a:r>
                <a:endParaRPr lang="zh-CN" altLang="en-US" sz="1400" dirty="0"/>
              </a:p>
            </p:txBody>
          </p:sp>
          <p:sp>
            <p:nvSpPr>
              <p:cNvPr id="21" name="TextBox 20"/>
              <p:cNvSpPr txBox="1"/>
              <p:nvPr/>
            </p:nvSpPr>
            <p:spPr>
              <a:xfrm>
                <a:off x="1066800" y="1752600"/>
                <a:ext cx="533400" cy="307777"/>
              </a:xfrm>
              <a:prstGeom prst="rect">
                <a:avLst/>
              </a:prstGeom>
              <a:noFill/>
            </p:spPr>
            <p:txBody>
              <a:bodyPr wrap="square" rtlCol="0">
                <a:spAutoFit/>
              </a:bodyPr>
              <a:lstStyle/>
              <a:p>
                <a:r>
                  <a:rPr lang="en-US" altLang="zh-CN" sz="1400" dirty="0"/>
                  <a:t>D</a:t>
                </a:r>
                <a:endParaRPr lang="zh-CN" altLang="en-US" sz="1400" dirty="0"/>
              </a:p>
            </p:txBody>
          </p:sp>
          <p:sp>
            <p:nvSpPr>
              <p:cNvPr id="22" name="TextBox 21"/>
              <p:cNvSpPr txBox="1"/>
              <p:nvPr/>
            </p:nvSpPr>
            <p:spPr>
              <a:xfrm>
                <a:off x="990600" y="3124200"/>
                <a:ext cx="533400" cy="307777"/>
              </a:xfrm>
              <a:prstGeom prst="rect">
                <a:avLst/>
              </a:prstGeom>
              <a:noFill/>
            </p:spPr>
            <p:txBody>
              <a:bodyPr wrap="square" rtlCol="0">
                <a:spAutoFit/>
              </a:bodyPr>
              <a:lstStyle/>
              <a:p>
                <a:r>
                  <a:rPr lang="en-US" altLang="zh-CN" sz="1400" dirty="0"/>
                  <a:t>E</a:t>
                </a:r>
                <a:endParaRPr lang="zh-CN" altLang="en-US" sz="1400" dirty="0"/>
              </a:p>
            </p:txBody>
          </p:sp>
        </p:grpSp>
        <p:sp>
          <p:nvSpPr>
            <p:cNvPr id="7" name="TextBox 6"/>
            <p:cNvSpPr txBox="1"/>
            <p:nvPr/>
          </p:nvSpPr>
          <p:spPr>
            <a:xfrm>
              <a:off x="2667000" y="987623"/>
              <a:ext cx="533400" cy="307777"/>
            </a:xfrm>
            <a:prstGeom prst="rect">
              <a:avLst/>
            </a:prstGeom>
            <a:noFill/>
          </p:spPr>
          <p:txBody>
            <a:bodyPr wrap="square" rtlCol="0">
              <a:spAutoFit/>
            </a:bodyPr>
            <a:lstStyle/>
            <a:p>
              <a:r>
                <a:rPr lang="en-US" altLang="zh-CN" sz="1400" u="sng" dirty="0"/>
                <a:t>1</a:t>
              </a:r>
              <a:endParaRPr lang="zh-CN" altLang="en-US" sz="1400" u="sng" dirty="0"/>
            </a:p>
          </p:txBody>
        </p:sp>
        <p:sp>
          <p:nvSpPr>
            <p:cNvPr id="8" name="TextBox 7"/>
            <p:cNvSpPr txBox="1"/>
            <p:nvPr/>
          </p:nvSpPr>
          <p:spPr>
            <a:xfrm>
              <a:off x="2895600" y="1521768"/>
              <a:ext cx="533400" cy="307777"/>
            </a:xfrm>
            <a:prstGeom prst="rect">
              <a:avLst/>
            </a:prstGeom>
            <a:noFill/>
          </p:spPr>
          <p:txBody>
            <a:bodyPr wrap="square" rtlCol="0">
              <a:spAutoFit/>
            </a:bodyPr>
            <a:lstStyle/>
            <a:p>
              <a:r>
                <a:rPr lang="en-US" altLang="zh-CN" sz="1400" u="sng" dirty="0" smtClean="0"/>
                <a:t>2</a:t>
              </a:r>
              <a:endParaRPr lang="zh-CN" altLang="en-US" sz="1400" u="sng" dirty="0"/>
            </a:p>
          </p:txBody>
        </p:sp>
        <p:sp>
          <p:nvSpPr>
            <p:cNvPr id="9" name="TextBox 8"/>
            <p:cNvSpPr txBox="1"/>
            <p:nvPr/>
          </p:nvSpPr>
          <p:spPr>
            <a:xfrm>
              <a:off x="1981200" y="1143000"/>
              <a:ext cx="533400" cy="307777"/>
            </a:xfrm>
            <a:prstGeom prst="rect">
              <a:avLst/>
            </a:prstGeom>
            <a:noFill/>
          </p:spPr>
          <p:txBody>
            <a:bodyPr wrap="square" rtlCol="0">
              <a:spAutoFit/>
            </a:bodyPr>
            <a:lstStyle/>
            <a:p>
              <a:r>
                <a:rPr lang="en-US" altLang="zh-CN" sz="1400" u="sng" dirty="0"/>
                <a:t>1</a:t>
              </a:r>
              <a:endParaRPr lang="zh-CN" altLang="en-US" sz="1400" u="sng" dirty="0"/>
            </a:p>
          </p:txBody>
        </p:sp>
        <p:sp>
          <p:nvSpPr>
            <p:cNvPr id="10" name="TextBox 9"/>
            <p:cNvSpPr txBox="1"/>
            <p:nvPr/>
          </p:nvSpPr>
          <p:spPr>
            <a:xfrm>
              <a:off x="1295400" y="838200"/>
              <a:ext cx="533400" cy="307777"/>
            </a:xfrm>
            <a:prstGeom prst="rect">
              <a:avLst/>
            </a:prstGeom>
            <a:noFill/>
          </p:spPr>
          <p:txBody>
            <a:bodyPr wrap="square" rtlCol="0">
              <a:spAutoFit/>
            </a:bodyPr>
            <a:lstStyle/>
            <a:p>
              <a:r>
                <a:rPr lang="en-US" altLang="zh-CN" sz="1400" u="sng" dirty="0"/>
                <a:t>1</a:t>
              </a:r>
              <a:endParaRPr lang="zh-CN" altLang="en-US" sz="1400" u="sng" dirty="0"/>
            </a:p>
          </p:txBody>
        </p:sp>
        <p:sp>
          <p:nvSpPr>
            <p:cNvPr id="11" name="TextBox 10"/>
            <p:cNvSpPr txBox="1"/>
            <p:nvPr/>
          </p:nvSpPr>
          <p:spPr>
            <a:xfrm>
              <a:off x="1066800" y="1447800"/>
              <a:ext cx="533400" cy="307777"/>
            </a:xfrm>
            <a:prstGeom prst="rect">
              <a:avLst/>
            </a:prstGeom>
            <a:noFill/>
          </p:spPr>
          <p:txBody>
            <a:bodyPr wrap="square" rtlCol="0">
              <a:spAutoFit/>
            </a:bodyPr>
            <a:lstStyle/>
            <a:p>
              <a:r>
                <a:rPr lang="en-US" altLang="zh-CN" sz="1400" u="sng" dirty="0" smtClean="0"/>
                <a:t>2</a:t>
              </a:r>
              <a:endParaRPr lang="zh-CN" altLang="en-US" sz="1400" u="sng" dirty="0"/>
            </a:p>
          </p:txBody>
        </p:sp>
      </p:grpSp>
      <p:grpSp>
        <p:nvGrpSpPr>
          <p:cNvPr id="27" name="组合 57"/>
          <p:cNvGrpSpPr/>
          <p:nvPr/>
        </p:nvGrpSpPr>
        <p:grpSpPr>
          <a:xfrm>
            <a:off x="4800600" y="2286000"/>
            <a:ext cx="2667000" cy="1453009"/>
            <a:chOff x="5105400" y="1978968"/>
            <a:chExt cx="2667000" cy="1453009"/>
          </a:xfrm>
        </p:grpSpPr>
        <p:cxnSp>
          <p:nvCxnSpPr>
            <p:cNvPr id="28" name="直接箭头连接符 22"/>
            <p:cNvCxnSpPr/>
            <p:nvPr/>
          </p:nvCxnSpPr>
          <p:spPr>
            <a:xfrm flipV="1">
              <a:off x="6553200" y="2133600"/>
              <a:ext cx="60960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24"/>
            <p:cNvCxnSpPr/>
            <p:nvPr/>
          </p:nvCxnSpPr>
          <p:spPr>
            <a:xfrm>
              <a:off x="6553200" y="2667000"/>
              <a:ext cx="762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26"/>
            <p:cNvCxnSpPr/>
            <p:nvPr/>
          </p:nvCxnSpPr>
          <p:spPr>
            <a:xfrm flipH="1">
              <a:off x="5410200" y="2667000"/>
              <a:ext cx="60960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28"/>
            <p:cNvCxnSpPr/>
            <p:nvPr/>
          </p:nvCxnSpPr>
          <p:spPr>
            <a:xfrm flipH="1">
              <a:off x="5334000" y="2667000"/>
              <a:ext cx="6858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1"/>
            <p:cNvCxnSpPr/>
            <p:nvPr/>
          </p:nvCxnSpPr>
          <p:spPr>
            <a:xfrm>
              <a:off x="6553200" y="2667000"/>
              <a:ext cx="53340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324600" y="2588568"/>
              <a:ext cx="533400" cy="307777"/>
            </a:xfrm>
            <a:prstGeom prst="rect">
              <a:avLst/>
            </a:prstGeom>
            <a:noFill/>
          </p:spPr>
          <p:txBody>
            <a:bodyPr wrap="square" rtlCol="0">
              <a:spAutoFit/>
            </a:bodyPr>
            <a:lstStyle/>
            <a:p>
              <a:r>
                <a:rPr lang="en-US" altLang="zh-CN" sz="1400" dirty="0" smtClean="0"/>
                <a:t>A</a:t>
              </a:r>
              <a:endParaRPr lang="zh-CN" altLang="en-US" sz="1400" dirty="0"/>
            </a:p>
          </p:txBody>
        </p:sp>
        <p:sp>
          <p:nvSpPr>
            <p:cNvPr id="36" name="TextBox 35"/>
            <p:cNvSpPr txBox="1"/>
            <p:nvPr/>
          </p:nvSpPr>
          <p:spPr>
            <a:xfrm>
              <a:off x="7086600" y="1978968"/>
              <a:ext cx="533400" cy="307777"/>
            </a:xfrm>
            <a:prstGeom prst="rect">
              <a:avLst/>
            </a:prstGeom>
            <a:noFill/>
          </p:spPr>
          <p:txBody>
            <a:bodyPr wrap="square" rtlCol="0">
              <a:spAutoFit/>
            </a:bodyPr>
            <a:lstStyle/>
            <a:p>
              <a:r>
                <a:rPr lang="en-US" altLang="zh-CN" sz="1400" dirty="0"/>
                <a:t>B</a:t>
              </a:r>
              <a:endParaRPr lang="zh-CN" altLang="en-US" sz="1400" dirty="0"/>
            </a:p>
          </p:txBody>
        </p:sp>
        <p:sp>
          <p:nvSpPr>
            <p:cNvPr id="38" name="TextBox 37"/>
            <p:cNvSpPr txBox="1"/>
            <p:nvPr/>
          </p:nvSpPr>
          <p:spPr>
            <a:xfrm>
              <a:off x="7239000" y="2588568"/>
              <a:ext cx="533400" cy="307777"/>
            </a:xfrm>
            <a:prstGeom prst="rect">
              <a:avLst/>
            </a:prstGeom>
            <a:noFill/>
          </p:spPr>
          <p:txBody>
            <a:bodyPr wrap="square" rtlCol="0">
              <a:spAutoFit/>
            </a:bodyPr>
            <a:lstStyle/>
            <a:p>
              <a:r>
                <a:rPr lang="en-US" altLang="zh-CN" sz="1400" dirty="0"/>
                <a:t>E</a:t>
              </a:r>
              <a:endParaRPr lang="zh-CN" altLang="en-US" sz="1400" dirty="0"/>
            </a:p>
          </p:txBody>
        </p:sp>
        <p:sp>
          <p:nvSpPr>
            <p:cNvPr id="39" name="TextBox 38"/>
            <p:cNvSpPr txBox="1"/>
            <p:nvPr/>
          </p:nvSpPr>
          <p:spPr>
            <a:xfrm>
              <a:off x="7010400" y="3048000"/>
              <a:ext cx="533400" cy="307777"/>
            </a:xfrm>
            <a:prstGeom prst="rect">
              <a:avLst/>
            </a:prstGeom>
            <a:noFill/>
          </p:spPr>
          <p:txBody>
            <a:bodyPr wrap="square" rtlCol="0">
              <a:spAutoFit/>
            </a:bodyPr>
            <a:lstStyle/>
            <a:p>
              <a:r>
                <a:rPr lang="en-US" altLang="zh-CN" sz="1400" dirty="0"/>
                <a:t>C</a:t>
              </a:r>
              <a:endParaRPr lang="zh-CN" altLang="en-US" sz="1400" dirty="0"/>
            </a:p>
          </p:txBody>
        </p:sp>
        <p:sp>
          <p:nvSpPr>
            <p:cNvPr id="40" name="TextBox 39"/>
            <p:cNvSpPr txBox="1"/>
            <p:nvPr/>
          </p:nvSpPr>
          <p:spPr>
            <a:xfrm>
              <a:off x="5943600" y="2588568"/>
              <a:ext cx="533400" cy="307777"/>
            </a:xfrm>
            <a:prstGeom prst="rect">
              <a:avLst/>
            </a:prstGeom>
            <a:noFill/>
          </p:spPr>
          <p:txBody>
            <a:bodyPr wrap="square" rtlCol="0">
              <a:spAutoFit/>
            </a:bodyPr>
            <a:lstStyle/>
            <a:p>
              <a:r>
                <a:rPr lang="en-US" altLang="zh-CN" sz="1400" dirty="0" smtClean="0"/>
                <a:t>A</a:t>
              </a:r>
              <a:endParaRPr lang="zh-CN" altLang="en-US" sz="1400" dirty="0"/>
            </a:p>
          </p:txBody>
        </p:sp>
        <p:sp>
          <p:nvSpPr>
            <p:cNvPr id="41" name="TextBox 40"/>
            <p:cNvSpPr txBox="1"/>
            <p:nvPr/>
          </p:nvSpPr>
          <p:spPr>
            <a:xfrm>
              <a:off x="5105400" y="2588568"/>
              <a:ext cx="533400" cy="307777"/>
            </a:xfrm>
            <a:prstGeom prst="rect">
              <a:avLst/>
            </a:prstGeom>
            <a:noFill/>
          </p:spPr>
          <p:txBody>
            <a:bodyPr wrap="square" rtlCol="0">
              <a:spAutoFit/>
            </a:bodyPr>
            <a:lstStyle/>
            <a:p>
              <a:r>
                <a:rPr lang="en-US" altLang="zh-CN" sz="1400" dirty="0"/>
                <a:t>D</a:t>
              </a:r>
              <a:endParaRPr lang="zh-CN" altLang="en-US" sz="1400" dirty="0"/>
            </a:p>
          </p:txBody>
        </p:sp>
        <p:sp>
          <p:nvSpPr>
            <p:cNvPr id="42" name="TextBox 41"/>
            <p:cNvSpPr txBox="1"/>
            <p:nvPr/>
          </p:nvSpPr>
          <p:spPr>
            <a:xfrm>
              <a:off x="5181600" y="3124200"/>
              <a:ext cx="533400" cy="307777"/>
            </a:xfrm>
            <a:prstGeom prst="rect">
              <a:avLst/>
            </a:prstGeom>
            <a:noFill/>
          </p:spPr>
          <p:txBody>
            <a:bodyPr wrap="square" rtlCol="0">
              <a:spAutoFit/>
            </a:bodyPr>
            <a:lstStyle/>
            <a:p>
              <a:r>
                <a:rPr lang="en-US" altLang="zh-CN" sz="1400" dirty="0" smtClean="0"/>
                <a:t>B</a:t>
              </a:r>
              <a:endParaRPr lang="zh-CN" altLang="en-US" sz="1400" dirty="0"/>
            </a:p>
          </p:txBody>
        </p:sp>
        <p:sp>
          <p:nvSpPr>
            <p:cNvPr id="43" name="TextBox 42"/>
            <p:cNvSpPr txBox="1"/>
            <p:nvPr/>
          </p:nvSpPr>
          <p:spPr>
            <a:xfrm>
              <a:off x="5486400" y="2436168"/>
              <a:ext cx="533400" cy="307777"/>
            </a:xfrm>
            <a:prstGeom prst="rect">
              <a:avLst/>
            </a:prstGeom>
            <a:noFill/>
          </p:spPr>
          <p:txBody>
            <a:bodyPr wrap="square" rtlCol="0">
              <a:spAutoFit/>
            </a:bodyPr>
            <a:lstStyle/>
            <a:p>
              <a:r>
                <a:rPr lang="en-US" altLang="zh-CN" sz="1400" u="sng" dirty="0" smtClean="0"/>
                <a:t>1</a:t>
              </a:r>
              <a:r>
                <a:rPr lang="en-US" altLang="zh-CN" sz="1400" dirty="0" smtClean="0"/>
                <a:t> </a:t>
              </a:r>
              <a:endParaRPr lang="zh-CN" altLang="en-US" sz="1400" dirty="0"/>
            </a:p>
          </p:txBody>
        </p:sp>
        <p:sp>
          <p:nvSpPr>
            <p:cNvPr id="44" name="TextBox 43"/>
            <p:cNvSpPr txBox="1"/>
            <p:nvPr/>
          </p:nvSpPr>
          <p:spPr>
            <a:xfrm>
              <a:off x="6553200" y="2207568"/>
              <a:ext cx="533400" cy="307777"/>
            </a:xfrm>
            <a:prstGeom prst="rect">
              <a:avLst/>
            </a:prstGeom>
            <a:noFill/>
          </p:spPr>
          <p:txBody>
            <a:bodyPr wrap="square" rtlCol="0">
              <a:spAutoFit/>
            </a:bodyPr>
            <a:lstStyle/>
            <a:p>
              <a:r>
                <a:rPr lang="en-US" altLang="zh-CN" sz="1400" u="sng" dirty="0" smtClean="0"/>
                <a:t>1</a:t>
              </a:r>
              <a:r>
                <a:rPr lang="en-US" altLang="zh-CN" sz="1400" dirty="0" smtClean="0"/>
                <a:t> </a:t>
              </a:r>
              <a:endParaRPr lang="zh-CN" altLang="en-US" sz="1400" dirty="0"/>
            </a:p>
          </p:txBody>
        </p:sp>
        <p:sp>
          <p:nvSpPr>
            <p:cNvPr id="45" name="TextBox 44"/>
            <p:cNvSpPr txBox="1"/>
            <p:nvPr/>
          </p:nvSpPr>
          <p:spPr>
            <a:xfrm>
              <a:off x="6781800" y="2359968"/>
              <a:ext cx="533400" cy="307777"/>
            </a:xfrm>
            <a:prstGeom prst="rect">
              <a:avLst/>
            </a:prstGeom>
            <a:noFill/>
          </p:spPr>
          <p:txBody>
            <a:bodyPr wrap="square" rtlCol="0">
              <a:spAutoFit/>
            </a:bodyPr>
            <a:lstStyle/>
            <a:p>
              <a:r>
                <a:rPr lang="en-US" altLang="zh-CN" sz="1400" u="sng" dirty="0" smtClean="0"/>
                <a:t>1</a:t>
              </a:r>
              <a:r>
                <a:rPr lang="en-US" altLang="zh-CN" sz="1400" dirty="0" smtClean="0"/>
                <a:t> </a:t>
              </a:r>
              <a:endParaRPr lang="zh-CN" altLang="en-US" sz="1400" dirty="0"/>
            </a:p>
          </p:txBody>
        </p:sp>
        <p:sp>
          <p:nvSpPr>
            <p:cNvPr id="46" name="TextBox 45"/>
            <p:cNvSpPr txBox="1"/>
            <p:nvPr/>
          </p:nvSpPr>
          <p:spPr>
            <a:xfrm>
              <a:off x="6858000" y="2743200"/>
              <a:ext cx="533400" cy="307777"/>
            </a:xfrm>
            <a:prstGeom prst="rect">
              <a:avLst/>
            </a:prstGeom>
            <a:noFill/>
          </p:spPr>
          <p:txBody>
            <a:bodyPr wrap="square" rtlCol="0">
              <a:spAutoFit/>
            </a:bodyPr>
            <a:lstStyle/>
            <a:p>
              <a:r>
                <a:rPr lang="en-US" altLang="zh-CN" sz="1400" u="sng" dirty="0"/>
                <a:t>2</a:t>
              </a:r>
              <a:r>
                <a:rPr lang="en-US" altLang="zh-CN" sz="1400" dirty="0" smtClean="0"/>
                <a:t> </a:t>
              </a:r>
              <a:endParaRPr lang="zh-CN" altLang="en-US" sz="1400" dirty="0"/>
            </a:p>
          </p:txBody>
        </p:sp>
        <p:sp>
          <p:nvSpPr>
            <p:cNvPr id="47" name="TextBox 46"/>
            <p:cNvSpPr txBox="1"/>
            <p:nvPr/>
          </p:nvSpPr>
          <p:spPr>
            <a:xfrm>
              <a:off x="5410200" y="2817168"/>
              <a:ext cx="533400" cy="307777"/>
            </a:xfrm>
            <a:prstGeom prst="rect">
              <a:avLst/>
            </a:prstGeom>
            <a:noFill/>
          </p:spPr>
          <p:txBody>
            <a:bodyPr wrap="square" rtlCol="0">
              <a:spAutoFit/>
            </a:bodyPr>
            <a:lstStyle/>
            <a:p>
              <a:r>
                <a:rPr lang="en-US" altLang="zh-CN" sz="1400" u="sng" dirty="0"/>
                <a:t>2</a:t>
              </a:r>
              <a:r>
                <a:rPr lang="en-US" altLang="zh-CN" sz="1400" dirty="0" smtClean="0"/>
                <a:t> </a:t>
              </a:r>
              <a:endParaRPr lang="zh-CN" altLang="en-US" sz="1400" dirty="0"/>
            </a:p>
          </p:txBody>
        </p:sp>
      </p:grpSp>
    </p:spTree>
    <p:extLst>
      <p:ext uri="{BB962C8B-B14F-4D97-AF65-F5344CB8AC3E}">
        <p14:creationId xmlns:p14="http://schemas.microsoft.com/office/powerpoint/2010/main" val="4198907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8600" y="990600"/>
            <a:ext cx="8229600" cy="533400"/>
          </a:xfrm>
        </p:spPr>
        <p:txBody>
          <a:bodyPr/>
          <a:lstStyle/>
          <a:p>
            <a:r>
              <a:rPr lang="en-US" dirty="0"/>
              <a:t>Coloring </a:t>
            </a:r>
            <a:r>
              <a:rPr lang="en-US" dirty="0" smtClean="0"/>
              <a:t>Algorithm</a:t>
            </a:r>
            <a:endParaRPr lang="en-US" dirty="0"/>
          </a:p>
        </p:txBody>
      </p:sp>
      <p:grpSp>
        <p:nvGrpSpPr>
          <p:cNvPr id="5" name="组合 46"/>
          <p:cNvGrpSpPr/>
          <p:nvPr/>
        </p:nvGrpSpPr>
        <p:grpSpPr>
          <a:xfrm>
            <a:off x="838200" y="2667000"/>
            <a:ext cx="2971800" cy="1679377"/>
            <a:chOff x="762000" y="533400"/>
            <a:chExt cx="2971800" cy="1679377"/>
          </a:xfrm>
        </p:grpSpPr>
        <p:grpSp>
          <p:nvGrpSpPr>
            <p:cNvPr id="6" name="组合 33"/>
            <p:cNvGrpSpPr/>
            <p:nvPr/>
          </p:nvGrpSpPr>
          <p:grpSpPr>
            <a:xfrm>
              <a:off x="762000" y="533400"/>
              <a:ext cx="2971800" cy="1679377"/>
              <a:chOff x="990600" y="1752600"/>
              <a:chExt cx="2971800" cy="1679377"/>
            </a:xfrm>
          </p:grpSpPr>
          <p:cxnSp>
            <p:nvCxnSpPr>
              <p:cNvPr id="12" name="直接箭头连接符 4"/>
              <p:cNvCxnSpPr/>
              <p:nvPr/>
            </p:nvCxnSpPr>
            <p:spPr>
              <a:xfrm flipV="1">
                <a:off x="2743200" y="2209800"/>
                <a:ext cx="76200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6"/>
              <p:cNvCxnSpPr/>
              <p:nvPr/>
            </p:nvCxnSpPr>
            <p:spPr>
              <a:xfrm>
                <a:off x="2743200" y="2667000"/>
                <a:ext cx="76200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8"/>
              <p:cNvCxnSpPr/>
              <p:nvPr/>
            </p:nvCxnSpPr>
            <p:spPr>
              <a:xfrm flipH="1">
                <a:off x="1905000" y="2667000"/>
                <a:ext cx="8382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0"/>
              <p:cNvCxnSpPr/>
              <p:nvPr/>
            </p:nvCxnSpPr>
            <p:spPr>
              <a:xfrm flipH="1" flipV="1">
                <a:off x="1295400" y="1981200"/>
                <a:ext cx="609600" cy="685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2"/>
              <p:cNvCxnSpPr/>
              <p:nvPr/>
            </p:nvCxnSpPr>
            <p:spPr>
              <a:xfrm flipH="1">
                <a:off x="1219200" y="2667000"/>
                <a:ext cx="68580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590800" y="2362200"/>
                <a:ext cx="533400" cy="307777"/>
              </a:xfrm>
              <a:prstGeom prst="rect">
                <a:avLst/>
              </a:prstGeom>
              <a:noFill/>
            </p:spPr>
            <p:txBody>
              <a:bodyPr wrap="square" rtlCol="0">
                <a:spAutoFit/>
              </a:bodyPr>
              <a:lstStyle/>
              <a:p>
                <a:r>
                  <a:rPr lang="en-US" altLang="zh-CN" sz="1400" dirty="0" smtClean="0"/>
                  <a:t>A</a:t>
                </a:r>
                <a:endParaRPr lang="zh-CN" altLang="en-US" sz="1400" dirty="0"/>
              </a:p>
            </p:txBody>
          </p:sp>
          <p:sp>
            <p:nvSpPr>
              <p:cNvPr id="18" name="TextBox 17"/>
              <p:cNvSpPr txBox="1"/>
              <p:nvPr/>
            </p:nvSpPr>
            <p:spPr>
              <a:xfrm>
                <a:off x="3429000" y="2054423"/>
                <a:ext cx="533400" cy="307777"/>
              </a:xfrm>
              <a:prstGeom prst="rect">
                <a:avLst/>
              </a:prstGeom>
              <a:noFill/>
            </p:spPr>
            <p:txBody>
              <a:bodyPr wrap="square" rtlCol="0">
                <a:spAutoFit/>
              </a:bodyPr>
              <a:lstStyle/>
              <a:p>
                <a:r>
                  <a:rPr lang="en-US" altLang="zh-CN" sz="1400" dirty="0"/>
                  <a:t>B</a:t>
                </a:r>
                <a:endParaRPr lang="zh-CN" altLang="en-US" sz="1400" dirty="0"/>
              </a:p>
            </p:txBody>
          </p:sp>
          <p:sp>
            <p:nvSpPr>
              <p:cNvPr id="19" name="TextBox 18"/>
              <p:cNvSpPr txBox="1"/>
              <p:nvPr/>
            </p:nvSpPr>
            <p:spPr>
              <a:xfrm>
                <a:off x="3429000" y="3048000"/>
                <a:ext cx="533400" cy="307777"/>
              </a:xfrm>
              <a:prstGeom prst="rect">
                <a:avLst/>
              </a:prstGeom>
              <a:noFill/>
            </p:spPr>
            <p:txBody>
              <a:bodyPr wrap="square" rtlCol="0">
                <a:spAutoFit/>
              </a:bodyPr>
              <a:lstStyle/>
              <a:p>
                <a:r>
                  <a:rPr lang="en-US" altLang="zh-CN" sz="1400" dirty="0"/>
                  <a:t>C</a:t>
                </a:r>
                <a:endParaRPr lang="zh-CN" altLang="en-US" sz="1400" dirty="0"/>
              </a:p>
            </p:txBody>
          </p:sp>
          <p:sp>
            <p:nvSpPr>
              <p:cNvPr id="20" name="TextBox 19"/>
              <p:cNvSpPr txBox="1"/>
              <p:nvPr/>
            </p:nvSpPr>
            <p:spPr>
              <a:xfrm>
                <a:off x="1828800" y="2362200"/>
                <a:ext cx="533400" cy="307777"/>
              </a:xfrm>
              <a:prstGeom prst="rect">
                <a:avLst/>
              </a:prstGeom>
              <a:noFill/>
            </p:spPr>
            <p:txBody>
              <a:bodyPr wrap="square" rtlCol="0">
                <a:spAutoFit/>
              </a:bodyPr>
              <a:lstStyle/>
              <a:p>
                <a:r>
                  <a:rPr lang="en-US" altLang="zh-CN" sz="1400" dirty="0" smtClean="0"/>
                  <a:t>A</a:t>
                </a:r>
                <a:endParaRPr lang="zh-CN" altLang="en-US" sz="1400" dirty="0"/>
              </a:p>
            </p:txBody>
          </p:sp>
          <p:sp>
            <p:nvSpPr>
              <p:cNvPr id="21" name="TextBox 20"/>
              <p:cNvSpPr txBox="1"/>
              <p:nvPr/>
            </p:nvSpPr>
            <p:spPr>
              <a:xfrm>
                <a:off x="1066800" y="1752600"/>
                <a:ext cx="533400" cy="307777"/>
              </a:xfrm>
              <a:prstGeom prst="rect">
                <a:avLst/>
              </a:prstGeom>
              <a:noFill/>
            </p:spPr>
            <p:txBody>
              <a:bodyPr wrap="square" rtlCol="0">
                <a:spAutoFit/>
              </a:bodyPr>
              <a:lstStyle/>
              <a:p>
                <a:r>
                  <a:rPr lang="en-US" altLang="zh-CN" sz="1400" dirty="0"/>
                  <a:t>D</a:t>
                </a:r>
                <a:endParaRPr lang="zh-CN" altLang="en-US" sz="1400" dirty="0"/>
              </a:p>
            </p:txBody>
          </p:sp>
          <p:sp>
            <p:nvSpPr>
              <p:cNvPr id="22" name="TextBox 21"/>
              <p:cNvSpPr txBox="1"/>
              <p:nvPr/>
            </p:nvSpPr>
            <p:spPr>
              <a:xfrm>
                <a:off x="990600" y="3124200"/>
                <a:ext cx="533400" cy="307777"/>
              </a:xfrm>
              <a:prstGeom prst="rect">
                <a:avLst/>
              </a:prstGeom>
              <a:noFill/>
            </p:spPr>
            <p:txBody>
              <a:bodyPr wrap="square" rtlCol="0">
                <a:spAutoFit/>
              </a:bodyPr>
              <a:lstStyle/>
              <a:p>
                <a:r>
                  <a:rPr lang="en-US" altLang="zh-CN" sz="1400" dirty="0"/>
                  <a:t>E</a:t>
                </a:r>
                <a:endParaRPr lang="zh-CN" altLang="en-US" sz="1400" dirty="0"/>
              </a:p>
            </p:txBody>
          </p:sp>
        </p:grpSp>
        <p:sp>
          <p:nvSpPr>
            <p:cNvPr id="7" name="TextBox 6"/>
            <p:cNvSpPr txBox="1"/>
            <p:nvPr/>
          </p:nvSpPr>
          <p:spPr>
            <a:xfrm>
              <a:off x="2667000" y="987623"/>
              <a:ext cx="533400" cy="307777"/>
            </a:xfrm>
            <a:prstGeom prst="rect">
              <a:avLst/>
            </a:prstGeom>
            <a:noFill/>
          </p:spPr>
          <p:txBody>
            <a:bodyPr wrap="square" rtlCol="0">
              <a:spAutoFit/>
            </a:bodyPr>
            <a:lstStyle/>
            <a:p>
              <a:r>
                <a:rPr lang="en-US" altLang="zh-CN" sz="1400" u="sng" dirty="0"/>
                <a:t>1</a:t>
              </a:r>
              <a:endParaRPr lang="zh-CN" altLang="en-US" sz="1400" u="sng" dirty="0"/>
            </a:p>
          </p:txBody>
        </p:sp>
        <p:sp>
          <p:nvSpPr>
            <p:cNvPr id="8" name="TextBox 7"/>
            <p:cNvSpPr txBox="1"/>
            <p:nvPr/>
          </p:nvSpPr>
          <p:spPr>
            <a:xfrm>
              <a:off x="2895600" y="1521768"/>
              <a:ext cx="533400" cy="307777"/>
            </a:xfrm>
            <a:prstGeom prst="rect">
              <a:avLst/>
            </a:prstGeom>
            <a:noFill/>
          </p:spPr>
          <p:txBody>
            <a:bodyPr wrap="square" rtlCol="0">
              <a:spAutoFit/>
            </a:bodyPr>
            <a:lstStyle/>
            <a:p>
              <a:r>
                <a:rPr lang="en-US" altLang="zh-CN" sz="1400" u="sng" dirty="0" smtClean="0"/>
                <a:t>2</a:t>
              </a:r>
              <a:endParaRPr lang="zh-CN" altLang="en-US" sz="1400" u="sng" dirty="0"/>
            </a:p>
          </p:txBody>
        </p:sp>
        <p:sp>
          <p:nvSpPr>
            <p:cNvPr id="9" name="TextBox 8"/>
            <p:cNvSpPr txBox="1"/>
            <p:nvPr/>
          </p:nvSpPr>
          <p:spPr>
            <a:xfrm>
              <a:off x="1981200" y="1143000"/>
              <a:ext cx="533400" cy="307777"/>
            </a:xfrm>
            <a:prstGeom prst="rect">
              <a:avLst/>
            </a:prstGeom>
            <a:noFill/>
          </p:spPr>
          <p:txBody>
            <a:bodyPr wrap="square" rtlCol="0">
              <a:spAutoFit/>
            </a:bodyPr>
            <a:lstStyle/>
            <a:p>
              <a:r>
                <a:rPr lang="en-US" altLang="zh-CN" sz="1400" u="sng" dirty="0"/>
                <a:t>1</a:t>
              </a:r>
              <a:endParaRPr lang="zh-CN" altLang="en-US" sz="1400" u="sng" dirty="0"/>
            </a:p>
          </p:txBody>
        </p:sp>
        <p:sp>
          <p:nvSpPr>
            <p:cNvPr id="10" name="TextBox 9"/>
            <p:cNvSpPr txBox="1"/>
            <p:nvPr/>
          </p:nvSpPr>
          <p:spPr>
            <a:xfrm>
              <a:off x="1295400" y="838200"/>
              <a:ext cx="533400" cy="307777"/>
            </a:xfrm>
            <a:prstGeom prst="rect">
              <a:avLst/>
            </a:prstGeom>
            <a:noFill/>
          </p:spPr>
          <p:txBody>
            <a:bodyPr wrap="square" rtlCol="0">
              <a:spAutoFit/>
            </a:bodyPr>
            <a:lstStyle/>
            <a:p>
              <a:r>
                <a:rPr lang="en-US" altLang="zh-CN" sz="1400" u="sng" dirty="0"/>
                <a:t>1</a:t>
              </a:r>
              <a:endParaRPr lang="zh-CN" altLang="en-US" sz="1400" u="sng" dirty="0"/>
            </a:p>
          </p:txBody>
        </p:sp>
        <p:sp>
          <p:nvSpPr>
            <p:cNvPr id="11" name="TextBox 10"/>
            <p:cNvSpPr txBox="1"/>
            <p:nvPr/>
          </p:nvSpPr>
          <p:spPr>
            <a:xfrm>
              <a:off x="1066800" y="1447800"/>
              <a:ext cx="533400" cy="307777"/>
            </a:xfrm>
            <a:prstGeom prst="rect">
              <a:avLst/>
            </a:prstGeom>
            <a:noFill/>
          </p:spPr>
          <p:txBody>
            <a:bodyPr wrap="square" rtlCol="0">
              <a:spAutoFit/>
            </a:bodyPr>
            <a:lstStyle/>
            <a:p>
              <a:r>
                <a:rPr lang="en-US" altLang="zh-CN" sz="1400" u="sng" dirty="0" smtClean="0"/>
                <a:t>2</a:t>
              </a:r>
              <a:endParaRPr lang="zh-CN" altLang="en-US" sz="1400" u="sng" dirty="0"/>
            </a:p>
          </p:txBody>
        </p:sp>
      </p:grpSp>
      <p:grpSp>
        <p:nvGrpSpPr>
          <p:cNvPr id="27" name="组合 57"/>
          <p:cNvGrpSpPr/>
          <p:nvPr/>
        </p:nvGrpSpPr>
        <p:grpSpPr>
          <a:xfrm>
            <a:off x="4800600" y="2286000"/>
            <a:ext cx="2667000" cy="1453009"/>
            <a:chOff x="5105400" y="1978968"/>
            <a:chExt cx="2667000" cy="1453009"/>
          </a:xfrm>
        </p:grpSpPr>
        <p:cxnSp>
          <p:nvCxnSpPr>
            <p:cNvPr id="28" name="直接箭头连接符 22"/>
            <p:cNvCxnSpPr/>
            <p:nvPr/>
          </p:nvCxnSpPr>
          <p:spPr>
            <a:xfrm flipV="1">
              <a:off x="6553200" y="2133600"/>
              <a:ext cx="609600" cy="5334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24"/>
            <p:cNvCxnSpPr/>
            <p:nvPr/>
          </p:nvCxnSpPr>
          <p:spPr>
            <a:xfrm>
              <a:off x="6553200" y="2667000"/>
              <a:ext cx="762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26"/>
            <p:cNvCxnSpPr/>
            <p:nvPr/>
          </p:nvCxnSpPr>
          <p:spPr>
            <a:xfrm flipH="1">
              <a:off x="5410200" y="2667000"/>
              <a:ext cx="60960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28"/>
            <p:cNvCxnSpPr/>
            <p:nvPr/>
          </p:nvCxnSpPr>
          <p:spPr>
            <a:xfrm flipH="1">
              <a:off x="5334000" y="2667000"/>
              <a:ext cx="6858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1"/>
            <p:cNvCxnSpPr/>
            <p:nvPr/>
          </p:nvCxnSpPr>
          <p:spPr>
            <a:xfrm>
              <a:off x="6553200" y="2667000"/>
              <a:ext cx="533400" cy="457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324600" y="2588568"/>
              <a:ext cx="533400" cy="307777"/>
            </a:xfrm>
            <a:prstGeom prst="rect">
              <a:avLst/>
            </a:prstGeom>
            <a:noFill/>
          </p:spPr>
          <p:txBody>
            <a:bodyPr wrap="square" rtlCol="0">
              <a:spAutoFit/>
            </a:bodyPr>
            <a:lstStyle/>
            <a:p>
              <a:r>
                <a:rPr lang="en-US" altLang="zh-CN" sz="1400" dirty="0" smtClean="0"/>
                <a:t>A</a:t>
              </a:r>
              <a:endParaRPr lang="zh-CN" altLang="en-US" sz="1400" dirty="0"/>
            </a:p>
          </p:txBody>
        </p:sp>
        <p:sp>
          <p:nvSpPr>
            <p:cNvPr id="36" name="TextBox 35"/>
            <p:cNvSpPr txBox="1"/>
            <p:nvPr/>
          </p:nvSpPr>
          <p:spPr>
            <a:xfrm>
              <a:off x="7086600" y="1978968"/>
              <a:ext cx="533400" cy="307777"/>
            </a:xfrm>
            <a:prstGeom prst="rect">
              <a:avLst/>
            </a:prstGeom>
            <a:noFill/>
          </p:spPr>
          <p:txBody>
            <a:bodyPr wrap="square" rtlCol="0">
              <a:spAutoFit/>
            </a:bodyPr>
            <a:lstStyle/>
            <a:p>
              <a:r>
                <a:rPr lang="en-US" altLang="zh-CN" sz="1400" dirty="0"/>
                <a:t>B</a:t>
              </a:r>
              <a:endParaRPr lang="zh-CN" altLang="en-US" sz="1400" dirty="0"/>
            </a:p>
          </p:txBody>
        </p:sp>
        <p:sp>
          <p:nvSpPr>
            <p:cNvPr id="38" name="TextBox 37"/>
            <p:cNvSpPr txBox="1"/>
            <p:nvPr/>
          </p:nvSpPr>
          <p:spPr>
            <a:xfrm>
              <a:off x="7239000" y="2588568"/>
              <a:ext cx="533400" cy="307777"/>
            </a:xfrm>
            <a:prstGeom prst="rect">
              <a:avLst/>
            </a:prstGeom>
            <a:noFill/>
          </p:spPr>
          <p:txBody>
            <a:bodyPr wrap="square" rtlCol="0">
              <a:spAutoFit/>
            </a:bodyPr>
            <a:lstStyle/>
            <a:p>
              <a:r>
                <a:rPr lang="en-US" altLang="zh-CN" sz="1400" dirty="0"/>
                <a:t>E</a:t>
              </a:r>
              <a:endParaRPr lang="zh-CN" altLang="en-US" sz="1400" dirty="0"/>
            </a:p>
          </p:txBody>
        </p:sp>
        <p:sp>
          <p:nvSpPr>
            <p:cNvPr id="39" name="TextBox 38"/>
            <p:cNvSpPr txBox="1"/>
            <p:nvPr/>
          </p:nvSpPr>
          <p:spPr>
            <a:xfrm>
              <a:off x="7010400" y="3045768"/>
              <a:ext cx="533400" cy="307777"/>
            </a:xfrm>
            <a:prstGeom prst="rect">
              <a:avLst/>
            </a:prstGeom>
            <a:noFill/>
          </p:spPr>
          <p:txBody>
            <a:bodyPr wrap="square" rtlCol="0">
              <a:spAutoFit/>
            </a:bodyPr>
            <a:lstStyle/>
            <a:p>
              <a:r>
                <a:rPr lang="en-US" altLang="zh-CN" sz="1400" dirty="0"/>
                <a:t>C</a:t>
              </a:r>
              <a:endParaRPr lang="zh-CN" altLang="en-US" sz="1400" dirty="0"/>
            </a:p>
          </p:txBody>
        </p:sp>
        <p:sp>
          <p:nvSpPr>
            <p:cNvPr id="40" name="TextBox 39"/>
            <p:cNvSpPr txBox="1"/>
            <p:nvPr/>
          </p:nvSpPr>
          <p:spPr>
            <a:xfrm>
              <a:off x="5943600" y="2588568"/>
              <a:ext cx="533400" cy="307777"/>
            </a:xfrm>
            <a:prstGeom prst="rect">
              <a:avLst/>
            </a:prstGeom>
            <a:noFill/>
          </p:spPr>
          <p:txBody>
            <a:bodyPr wrap="square" rtlCol="0">
              <a:spAutoFit/>
            </a:bodyPr>
            <a:lstStyle/>
            <a:p>
              <a:r>
                <a:rPr lang="en-US" altLang="zh-CN" sz="1400" dirty="0" smtClean="0"/>
                <a:t>A</a:t>
              </a:r>
              <a:endParaRPr lang="zh-CN" altLang="en-US" sz="1400" dirty="0"/>
            </a:p>
          </p:txBody>
        </p:sp>
        <p:sp>
          <p:nvSpPr>
            <p:cNvPr id="41" name="TextBox 40"/>
            <p:cNvSpPr txBox="1"/>
            <p:nvPr/>
          </p:nvSpPr>
          <p:spPr>
            <a:xfrm>
              <a:off x="5105400" y="2588568"/>
              <a:ext cx="533400" cy="307777"/>
            </a:xfrm>
            <a:prstGeom prst="rect">
              <a:avLst/>
            </a:prstGeom>
            <a:noFill/>
          </p:spPr>
          <p:txBody>
            <a:bodyPr wrap="square" rtlCol="0">
              <a:spAutoFit/>
            </a:bodyPr>
            <a:lstStyle/>
            <a:p>
              <a:r>
                <a:rPr lang="en-US" altLang="zh-CN" sz="1400" dirty="0"/>
                <a:t>D</a:t>
              </a:r>
              <a:endParaRPr lang="zh-CN" altLang="en-US" sz="1400" dirty="0"/>
            </a:p>
          </p:txBody>
        </p:sp>
        <p:sp>
          <p:nvSpPr>
            <p:cNvPr id="42" name="TextBox 41"/>
            <p:cNvSpPr txBox="1"/>
            <p:nvPr/>
          </p:nvSpPr>
          <p:spPr>
            <a:xfrm>
              <a:off x="5181600" y="3124200"/>
              <a:ext cx="533400" cy="307777"/>
            </a:xfrm>
            <a:prstGeom prst="rect">
              <a:avLst/>
            </a:prstGeom>
            <a:noFill/>
          </p:spPr>
          <p:txBody>
            <a:bodyPr wrap="square" rtlCol="0">
              <a:spAutoFit/>
            </a:bodyPr>
            <a:lstStyle/>
            <a:p>
              <a:r>
                <a:rPr lang="en-US" altLang="zh-CN" sz="1400" dirty="0" smtClean="0"/>
                <a:t>B</a:t>
              </a:r>
              <a:endParaRPr lang="zh-CN" altLang="en-US" sz="1400" dirty="0"/>
            </a:p>
          </p:txBody>
        </p:sp>
        <p:sp>
          <p:nvSpPr>
            <p:cNvPr id="43" name="TextBox 42"/>
            <p:cNvSpPr txBox="1"/>
            <p:nvPr/>
          </p:nvSpPr>
          <p:spPr>
            <a:xfrm>
              <a:off x="5486400" y="2436168"/>
              <a:ext cx="533400" cy="307777"/>
            </a:xfrm>
            <a:prstGeom prst="rect">
              <a:avLst/>
            </a:prstGeom>
            <a:noFill/>
          </p:spPr>
          <p:txBody>
            <a:bodyPr wrap="square" rtlCol="0">
              <a:spAutoFit/>
            </a:bodyPr>
            <a:lstStyle/>
            <a:p>
              <a:r>
                <a:rPr lang="en-US" altLang="zh-CN" sz="1400" u="sng" dirty="0" smtClean="0"/>
                <a:t>1</a:t>
              </a:r>
              <a:r>
                <a:rPr lang="en-US" altLang="zh-CN" sz="1400" dirty="0" smtClean="0"/>
                <a:t> </a:t>
              </a:r>
              <a:endParaRPr lang="zh-CN" altLang="en-US" sz="1400" dirty="0"/>
            </a:p>
          </p:txBody>
        </p:sp>
        <p:sp>
          <p:nvSpPr>
            <p:cNvPr id="44" name="TextBox 43"/>
            <p:cNvSpPr txBox="1"/>
            <p:nvPr/>
          </p:nvSpPr>
          <p:spPr>
            <a:xfrm>
              <a:off x="6553200" y="2207568"/>
              <a:ext cx="533400" cy="307777"/>
            </a:xfrm>
            <a:prstGeom prst="rect">
              <a:avLst/>
            </a:prstGeom>
            <a:noFill/>
          </p:spPr>
          <p:txBody>
            <a:bodyPr wrap="square" rtlCol="0">
              <a:spAutoFit/>
            </a:bodyPr>
            <a:lstStyle/>
            <a:p>
              <a:r>
                <a:rPr lang="en-US" altLang="zh-CN" sz="1400" u="sng" dirty="0" smtClean="0"/>
                <a:t>1</a:t>
              </a:r>
              <a:r>
                <a:rPr lang="en-US" altLang="zh-CN" sz="1400" dirty="0" smtClean="0"/>
                <a:t> </a:t>
              </a:r>
              <a:endParaRPr lang="zh-CN" altLang="en-US" sz="1400" dirty="0"/>
            </a:p>
          </p:txBody>
        </p:sp>
        <p:sp>
          <p:nvSpPr>
            <p:cNvPr id="45" name="TextBox 44"/>
            <p:cNvSpPr txBox="1"/>
            <p:nvPr/>
          </p:nvSpPr>
          <p:spPr>
            <a:xfrm>
              <a:off x="6781800" y="2359968"/>
              <a:ext cx="533400" cy="307777"/>
            </a:xfrm>
            <a:prstGeom prst="rect">
              <a:avLst/>
            </a:prstGeom>
            <a:noFill/>
          </p:spPr>
          <p:txBody>
            <a:bodyPr wrap="square" rtlCol="0">
              <a:spAutoFit/>
            </a:bodyPr>
            <a:lstStyle/>
            <a:p>
              <a:r>
                <a:rPr lang="en-US" altLang="zh-CN" sz="1400" u="sng" dirty="0" smtClean="0"/>
                <a:t>1</a:t>
              </a:r>
              <a:r>
                <a:rPr lang="en-US" altLang="zh-CN" sz="1400" dirty="0" smtClean="0"/>
                <a:t> </a:t>
              </a:r>
              <a:endParaRPr lang="zh-CN" altLang="en-US" sz="1400" dirty="0"/>
            </a:p>
          </p:txBody>
        </p:sp>
        <p:sp>
          <p:nvSpPr>
            <p:cNvPr id="46" name="TextBox 45"/>
            <p:cNvSpPr txBox="1"/>
            <p:nvPr/>
          </p:nvSpPr>
          <p:spPr>
            <a:xfrm>
              <a:off x="6858000" y="2743200"/>
              <a:ext cx="533400" cy="307777"/>
            </a:xfrm>
            <a:prstGeom prst="rect">
              <a:avLst/>
            </a:prstGeom>
            <a:noFill/>
          </p:spPr>
          <p:txBody>
            <a:bodyPr wrap="square" rtlCol="0">
              <a:spAutoFit/>
            </a:bodyPr>
            <a:lstStyle/>
            <a:p>
              <a:r>
                <a:rPr lang="en-US" altLang="zh-CN" sz="1400" u="sng" dirty="0"/>
                <a:t>2</a:t>
              </a:r>
              <a:r>
                <a:rPr lang="en-US" altLang="zh-CN" sz="1400" dirty="0" smtClean="0"/>
                <a:t> </a:t>
              </a:r>
              <a:endParaRPr lang="zh-CN" altLang="en-US" sz="1400" dirty="0"/>
            </a:p>
          </p:txBody>
        </p:sp>
        <p:sp>
          <p:nvSpPr>
            <p:cNvPr id="47" name="TextBox 46"/>
            <p:cNvSpPr txBox="1"/>
            <p:nvPr/>
          </p:nvSpPr>
          <p:spPr>
            <a:xfrm>
              <a:off x="5410200" y="2817168"/>
              <a:ext cx="533400" cy="307777"/>
            </a:xfrm>
            <a:prstGeom prst="rect">
              <a:avLst/>
            </a:prstGeom>
            <a:noFill/>
          </p:spPr>
          <p:txBody>
            <a:bodyPr wrap="square" rtlCol="0">
              <a:spAutoFit/>
            </a:bodyPr>
            <a:lstStyle/>
            <a:p>
              <a:r>
                <a:rPr lang="en-US" altLang="zh-CN" sz="1400" u="sng" dirty="0"/>
                <a:t>2</a:t>
              </a:r>
              <a:r>
                <a:rPr lang="en-US" altLang="zh-CN" sz="1400" dirty="0" smtClean="0"/>
                <a:t> </a:t>
              </a:r>
              <a:endParaRPr lang="zh-CN" altLang="en-US" sz="1400" dirty="0"/>
            </a:p>
          </p:txBody>
        </p:sp>
      </p:grpSp>
      <p:cxnSp>
        <p:nvCxnSpPr>
          <p:cNvPr id="23" name="Straight Arrow Connector 22"/>
          <p:cNvCxnSpPr/>
          <p:nvPr/>
        </p:nvCxnSpPr>
        <p:spPr>
          <a:xfrm>
            <a:off x="6248400" y="2968080"/>
            <a:ext cx="0" cy="68952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096000" y="3581400"/>
            <a:ext cx="533400" cy="307777"/>
          </a:xfrm>
          <a:prstGeom prst="rect">
            <a:avLst/>
          </a:prstGeom>
          <a:noFill/>
        </p:spPr>
        <p:txBody>
          <a:bodyPr wrap="square" rtlCol="0">
            <a:spAutoFit/>
          </a:bodyPr>
          <a:lstStyle/>
          <a:p>
            <a:r>
              <a:rPr lang="en-US" altLang="zh-CN" sz="1400" dirty="0" smtClean="0"/>
              <a:t>A</a:t>
            </a:r>
            <a:endParaRPr lang="zh-CN" altLang="en-US" sz="1400" dirty="0"/>
          </a:p>
        </p:txBody>
      </p:sp>
      <p:sp>
        <p:nvSpPr>
          <p:cNvPr id="49" name="TextBox 48"/>
          <p:cNvSpPr txBox="1"/>
          <p:nvPr/>
        </p:nvSpPr>
        <p:spPr>
          <a:xfrm>
            <a:off x="6248400" y="3200400"/>
            <a:ext cx="533400" cy="307777"/>
          </a:xfrm>
          <a:prstGeom prst="rect">
            <a:avLst/>
          </a:prstGeom>
          <a:noFill/>
        </p:spPr>
        <p:txBody>
          <a:bodyPr wrap="square" rtlCol="0">
            <a:spAutoFit/>
          </a:bodyPr>
          <a:lstStyle/>
          <a:p>
            <a:r>
              <a:rPr lang="en-US" altLang="zh-CN" sz="1400" u="sng" dirty="0" smtClean="0"/>
              <a:t>1</a:t>
            </a:r>
            <a:r>
              <a:rPr lang="en-US" altLang="zh-CN" sz="1400" dirty="0" smtClean="0"/>
              <a:t> </a:t>
            </a:r>
            <a:endParaRPr lang="zh-CN" altLang="en-US" sz="1400" dirty="0"/>
          </a:p>
        </p:txBody>
      </p:sp>
      <p:sp>
        <p:nvSpPr>
          <p:cNvPr id="24" name="TextBox 23"/>
          <p:cNvSpPr txBox="1"/>
          <p:nvPr/>
        </p:nvSpPr>
        <p:spPr>
          <a:xfrm>
            <a:off x="4648200" y="4038600"/>
            <a:ext cx="3962400" cy="923330"/>
          </a:xfrm>
          <a:prstGeom prst="rect">
            <a:avLst/>
          </a:prstGeom>
          <a:noFill/>
        </p:spPr>
        <p:txBody>
          <a:bodyPr wrap="square" rtlCol="0">
            <a:spAutoFit/>
          </a:bodyPr>
          <a:lstStyle/>
          <a:p>
            <a:r>
              <a:rPr lang="en-US" dirty="0" smtClean="0"/>
              <a:t>Red Component: (AB, AC)</a:t>
            </a:r>
          </a:p>
          <a:p>
            <a:r>
              <a:rPr lang="en-US" dirty="0" smtClean="0"/>
              <a:t>Master Edge: (AB)</a:t>
            </a:r>
          </a:p>
          <a:p>
            <a:r>
              <a:rPr lang="en-US" dirty="0" err="1" smtClean="0"/>
              <a:t>countMap</a:t>
            </a:r>
            <a:r>
              <a:rPr lang="en-US" dirty="0" smtClean="0"/>
              <a:t>: (AB 1, AC 1, AA 0, AD 0, AE 0)</a:t>
            </a:r>
            <a:endParaRPr lang="en-US" dirty="0"/>
          </a:p>
        </p:txBody>
      </p:sp>
    </p:spTree>
    <p:extLst>
      <p:ext uri="{BB962C8B-B14F-4D97-AF65-F5344CB8AC3E}">
        <p14:creationId xmlns:p14="http://schemas.microsoft.com/office/powerpoint/2010/main" val="37728237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Motivating Application: Highway Monitoring</a:t>
            </a:r>
            <a:endParaRPr lang="en-US" dirty="0"/>
          </a:p>
        </p:txBody>
      </p:sp>
      <p:sp>
        <p:nvSpPr>
          <p:cNvPr id="3" name="Slide Number Placeholder 2"/>
          <p:cNvSpPr>
            <a:spLocks noGrp="1"/>
          </p:cNvSpPr>
          <p:nvPr>
            <p:ph type="sldNum" sz="quarter" idx="12"/>
          </p:nvPr>
        </p:nvSpPr>
        <p:spPr/>
        <p:txBody>
          <a:bodyPr/>
          <a:lstStyle/>
          <a:p>
            <a:fld id="{06D55AE4-D746-47AC-A306-4D0DD80C516F}" type="slidenum">
              <a:rPr lang="en-US" altLang="en-US" smtClean="0"/>
              <a:pPr/>
              <a:t>6</a:t>
            </a:fld>
            <a:endParaRPr lang="en-US" altLang="en-US"/>
          </a:p>
        </p:txBody>
      </p:sp>
      <p:pic>
        <p:nvPicPr>
          <p:cNvPr id="1026" name="Picture 2" descr="C:\UK\myPapers\talks\talk\highway.jpg"/>
          <p:cNvPicPr>
            <a:picLocks noChangeAspect="1" noChangeArrowheads="1"/>
          </p:cNvPicPr>
          <p:nvPr/>
        </p:nvPicPr>
        <p:blipFill>
          <a:blip r:embed="rId2"/>
          <a:srcRect/>
          <a:stretch>
            <a:fillRect/>
          </a:stretch>
        </p:blipFill>
        <p:spPr bwMode="auto">
          <a:xfrm>
            <a:off x="304800" y="1828800"/>
            <a:ext cx="2857500" cy="2324100"/>
          </a:xfrm>
          <a:prstGeom prst="rect">
            <a:avLst/>
          </a:prstGeom>
          <a:noFill/>
        </p:spPr>
      </p:pic>
      <p:sp>
        <p:nvSpPr>
          <p:cNvPr id="5" name="TextBox 4"/>
          <p:cNvSpPr txBox="1"/>
          <p:nvPr/>
        </p:nvSpPr>
        <p:spPr>
          <a:xfrm>
            <a:off x="3657600" y="1703531"/>
            <a:ext cx="5181600" cy="369332"/>
          </a:xfrm>
          <a:prstGeom prst="rect">
            <a:avLst/>
          </a:prstGeom>
          <a:noFill/>
        </p:spPr>
        <p:txBody>
          <a:bodyPr wrap="square" rtlCol="0">
            <a:spAutoFit/>
          </a:bodyPr>
          <a:lstStyle/>
          <a:p>
            <a:r>
              <a:rPr lang="en-US" u="sng" dirty="0" smtClean="0">
                <a:solidFill>
                  <a:srgbClr val="FF0000"/>
                </a:solidFill>
              </a:rPr>
              <a:t>Scenario 1: finding close-by tailgaters.</a:t>
            </a:r>
          </a:p>
        </p:txBody>
      </p:sp>
      <p:sp>
        <p:nvSpPr>
          <p:cNvPr id="6" name="TextBox 5"/>
          <p:cNvSpPr txBox="1"/>
          <p:nvPr/>
        </p:nvSpPr>
        <p:spPr>
          <a:xfrm>
            <a:off x="3657600" y="2172399"/>
            <a:ext cx="5181600" cy="369332"/>
          </a:xfrm>
          <a:prstGeom prst="rect">
            <a:avLst/>
          </a:prstGeom>
          <a:noFill/>
        </p:spPr>
        <p:txBody>
          <a:bodyPr wrap="square" rtlCol="0">
            <a:spAutoFit/>
          </a:bodyPr>
          <a:lstStyle/>
          <a:p>
            <a:r>
              <a:rPr lang="en-US" dirty="0" smtClean="0"/>
              <a:t>Sensors can measure gaps between two cars.</a:t>
            </a:r>
          </a:p>
        </p:txBody>
      </p:sp>
      <p:sp>
        <p:nvSpPr>
          <p:cNvPr id="7" name="TextBox 6"/>
          <p:cNvSpPr txBox="1"/>
          <p:nvPr/>
        </p:nvSpPr>
        <p:spPr>
          <a:xfrm>
            <a:off x="3657600" y="2629599"/>
            <a:ext cx="5181600" cy="646331"/>
          </a:xfrm>
          <a:prstGeom prst="rect">
            <a:avLst/>
          </a:prstGeom>
          <a:noFill/>
        </p:spPr>
        <p:txBody>
          <a:bodyPr wrap="square" rtlCol="0">
            <a:spAutoFit/>
          </a:bodyPr>
          <a:lstStyle/>
          <a:p>
            <a:r>
              <a:rPr lang="en-US" b="1" dirty="0" smtClean="0">
                <a:solidFill>
                  <a:srgbClr val="0000FF"/>
                </a:solidFill>
              </a:rPr>
              <a:t>T</a:t>
            </a:r>
            <a:r>
              <a:rPr lang="en-US" dirty="0" smtClean="0"/>
              <a:t> – truck tailgater, </a:t>
            </a:r>
            <a:r>
              <a:rPr lang="en-US" b="1" dirty="0" smtClean="0">
                <a:solidFill>
                  <a:srgbClr val="0000FF"/>
                </a:solidFill>
              </a:rPr>
              <a:t>C</a:t>
            </a:r>
            <a:r>
              <a:rPr lang="en-US" dirty="0" smtClean="0"/>
              <a:t> – car tailgater, </a:t>
            </a:r>
            <a:r>
              <a:rPr lang="en-US" b="1" dirty="0" smtClean="0">
                <a:solidFill>
                  <a:srgbClr val="0000FF"/>
                </a:solidFill>
              </a:rPr>
              <a:t>N</a:t>
            </a:r>
            <a:r>
              <a:rPr lang="en-US" dirty="0" smtClean="0"/>
              <a:t> – normal vehicles.   We get a </a:t>
            </a:r>
            <a:r>
              <a:rPr lang="en-US" dirty="0" smtClean="0">
                <a:solidFill>
                  <a:srgbClr val="0000FF"/>
                </a:solidFill>
              </a:rPr>
              <a:t>real-time sequence stream</a:t>
            </a:r>
            <a:r>
              <a:rPr lang="en-US" dirty="0" smtClean="0"/>
              <a:t>.</a:t>
            </a:r>
          </a:p>
        </p:txBody>
      </p:sp>
      <p:sp>
        <p:nvSpPr>
          <p:cNvPr id="8" name="TextBox 7"/>
          <p:cNvSpPr txBox="1"/>
          <p:nvPr/>
        </p:nvSpPr>
        <p:spPr>
          <a:xfrm>
            <a:off x="3657600" y="3391599"/>
            <a:ext cx="5181600" cy="1200329"/>
          </a:xfrm>
          <a:prstGeom prst="rect">
            <a:avLst/>
          </a:prstGeom>
          <a:noFill/>
        </p:spPr>
        <p:txBody>
          <a:bodyPr wrap="square" rtlCol="0">
            <a:spAutoFit/>
          </a:bodyPr>
          <a:lstStyle/>
          <a:p>
            <a:r>
              <a:rPr lang="en-US" dirty="0" smtClean="0">
                <a:solidFill>
                  <a:srgbClr val="FF0000"/>
                </a:solidFill>
              </a:rPr>
              <a:t>“Alert me when there are at least 5 truck tailgaters within a window of 20 vehicles.”</a:t>
            </a:r>
          </a:p>
          <a:p>
            <a:endParaRPr lang="en-US" dirty="0" smtClean="0"/>
          </a:p>
          <a:p>
            <a:r>
              <a:rPr lang="en-US" dirty="0" smtClean="0">
                <a:solidFill>
                  <a:srgbClr val="0000FF"/>
                </a:solidFill>
              </a:rPr>
              <a:t>p = TTTTT, window size = 20.</a:t>
            </a:r>
          </a:p>
        </p:txBody>
      </p:sp>
      <p:grpSp>
        <p:nvGrpSpPr>
          <p:cNvPr id="13" name="Group 12"/>
          <p:cNvGrpSpPr/>
          <p:nvPr/>
        </p:nvGrpSpPr>
        <p:grpSpPr>
          <a:xfrm>
            <a:off x="457199" y="4724400"/>
            <a:ext cx="8382001" cy="1524000"/>
            <a:chOff x="457199" y="4724400"/>
            <a:chExt cx="8382001" cy="1524000"/>
          </a:xfrm>
        </p:grpSpPr>
        <p:sp>
          <p:nvSpPr>
            <p:cNvPr id="9" name="Rectangle 8"/>
            <p:cNvSpPr/>
            <p:nvPr/>
          </p:nvSpPr>
          <p:spPr>
            <a:xfrm>
              <a:off x="457199" y="4724400"/>
              <a:ext cx="6529137" cy="369332"/>
            </a:xfrm>
            <a:prstGeom prst="rect">
              <a:avLst/>
            </a:prstGeom>
          </p:spPr>
          <p:txBody>
            <a:bodyPr wrap="square">
              <a:spAutoFit/>
            </a:bodyPr>
            <a:lstStyle/>
            <a:p>
              <a:r>
                <a:rPr lang="en-US" u="sng" dirty="0" smtClean="0">
                  <a:solidFill>
                    <a:srgbClr val="FF0000"/>
                  </a:solidFill>
                </a:rPr>
                <a:t>Scenario 2: detecting a sudden traffic jam.</a:t>
              </a:r>
              <a:endParaRPr lang="en-US" u="sng" dirty="0">
                <a:solidFill>
                  <a:srgbClr val="FF0000"/>
                </a:solidFill>
              </a:endParaRPr>
            </a:p>
          </p:txBody>
        </p:sp>
        <p:sp>
          <p:nvSpPr>
            <p:cNvPr id="10" name="Rectangle 9"/>
            <p:cNvSpPr/>
            <p:nvPr/>
          </p:nvSpPr>
          <p:spPr>
            <a:xfrm>
              <a:off x="457200" y="5117068"/>
              <a:ext cx="8382000" cy="646331"/>
            </a:xfrm>
            <a:prstGeom prst="rect">
              <a:avLst/>
            </a:prstGeom>
          </p:spPr>
          <p:txBody>
            <a:bodyPr wrap="square">
              <a:spAutoFit/>
            </a:bodyPr>
            <a:lstStyle/>
            <a:p>
              <a:r>
                <a:rPr lang="en-US" dirty="0" smtClean="0"/>
                <a:t>Sensors can estimate speed of vehicles passing by.</a:t>
              </a:r>
            </a:p>
            <a:p>
              <a:r>
                <a:rPr lang="en-US" dirty="0" smtClean="0"/>
                <a:t>Discretized into </a:t>
              </a:r>
              <a:r>
                <a:rPr lang="en-US" b="1" dirty="0" smtClean="0">
                  <a:solidFill>
                    <a:srgbClr val="0000FF"/>
                  </a:solidFill>
                </a:rPr>
                <a:t>0</a:t>
              </a:r>
              <a:r>
                <a:rPr lang="en-US" dirty="0" smtClean="0"/>
                <a:t> (&lt;10 mph), </a:t>
              </a:r>
              <a:r>
                <a:rPr lang="en-US" b="1" dirty="0" smtClean="0">
                  <a:solidFill>
                    <a:srgbClr val="0000FF"/>
                  </a:solidFill>
                </a:rPr>
                <a:t>1</a:t>
              </a:r>
              <a:r>
                <a:rPr lang="en-US" dirty="0" smtClean="0"/>
                <a:t> (10 to 30 mph), </a:t>
              </a:r>
              <a:r>
                <a:rPr lang="en-US" b="1" dirty="0" smtClean="0">
                  <a:solidFill>
                    <a:srgbClr val="0000FF"/>
                  </a:solidFill>
                </a:rPr>
                <a:t>2</a:t>
              </a:r>
              <a:r>
                <a:rPr lang="en-US" dirty="0" smtClean="0"/>
                <a:t> (30 to 50 mph), </a:t>
              </a:r>
              <a:r>
                <a:rPr lang="en-US" b="1" dirty="0" smtClean="0">
                  <a:solidFill>
                    <a:srgbClr val="0000FF"/>
                  </a:solidFill>
                </a:rPr>
                <a:t>3</a:t>
              </a:r>
              <a:r>
                <a:rPr lang="en-US" dirty="0" smtClean="0"/>
                <a:t> (&gt; 50 mph)</a:t>
              </a:r>
              <a:endParaRPr lang="en-US" dirty="0"/>
            </a:p>
          </p:txBody>
        </p:sp>
        <p:sp>
          <p:nvSpPr>
            <p:cNvPr id="11" name="Rectangle 10"/>
            <p:cNvSpPr/>
            <p:nvPr/>
          </p:nvSpPr>
          <p:spPr>
            <a:xfrm>
              <a:off x="457200" y="5879068"/>
              <a:ext cx="7772400" cy="369332"/>
            </a:xfrm>
            <a:prstGeom prst="rect">
              <a:avLst/>
            </a:prstGeom>
          </p:spPr>
          <p:txBody>
            <a:bodyPr wrap="square">
              <a:spAutoFit/>
            </a:bodyPr>
            <a:lstStyle/>
            <a:p>
              <a:r>
                <a:rPr lang="en-US" dirty="0" smtClean="0">
                  <a:solidFill>
                    <a:srgbClr val="0000FF"/>
                  </a:solidFill>
                </a:rPr>
                <a:t>p = 3210  within a certain window size </a:t>
              </a:r>
              <a:r>
                <a:rPr lang="en-US" dirty="0" smtClean="0"/>
                <a:t>– indicating a sudden slow down.</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52400" y="990600"/>
            <a:ext cx="8229600" cy="533400"/>
          </a:xfrm>
        </p:spPr>
        <p:txBody>
          <a:bodyPr/>
          <a:lstStyle/>
          <a:p>
            <a:r>
              <a:rPr lang="en-US" dirty="0"/>
              <a:t>Coloring </a:t>
            </a:r>
            <a:r>
              <a:rPr lang="en-US" dirty="0" smtClean="0"/>
              <a:t>Algorithm</a:t>
            </a:r>
            <a:endParaRPr lang="en-US" dirty="0"/>
          </a:p>
        </p:txBody>
      </p:sp>
      <p:grpSp>
        <p:nvGrpSpPr>
          <p:cNvPr id="5" name="组合 46"/>
          <p:cNvGrpSpPr/>
          <p:nvPr/>
        </p:nvGrpSpPr>
        <p:grpSpPr>
          <a:xfrm>
            <a:off x="838200" y="2667000"/>
            <a:ext cx="2971800" cy="1679377"/>
            <a:chOff x="762000" y="533400"/>
            <a:chExt cx="2971800" cy="1679377"/>
          </a:xfrm>
        </p:grpSpPr>
        <p:grpSp>
          <p:nvGrpSpPr>
            <p:cNvPr id="6" name="组合 33"/>
            <p:cNvGrpSpPr/>
            <p:nvPr/>
          </p:nvGrpSpPr>
          <p:grpSpPr>
            <a:xfrm>
              <a:off x="762000" y="533400"/>
              <a:ext cx="2971800" cy="1679377"/>
              <a:chOff x="990600" y="1752600"/>
              <a:chExt cx="2971800" cy="1679377"/>
            </a:xfrm>
          </p:grpSpPr>
          <p:cxnSp>
            <p:nvCxnSpPr>
              <p:cNvPr id="12" name="直接箭头连接符 4"/>
              <p:cNvCxnSpPr/>
              <p:nvPr/>
            </p:nvCxnSpPr>
            <p:spPr>
              <a:xfrm flipV="1">
                <a:off x="2743200" y="2209800"/>
                <a:ext cx="76200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6"/>
              <p:cNvCxnSpPr/>
              <p:nvPr/>
            </p:nvCxnSpPr>
            <p:spPr>
              <a:xfrm>
                <a:off x="2743200" y="2667000"/>
                <a:ext cx="76200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8"/>
              <p:cNvCxnSpPr/>
              <p:nvPr/>
            </p:nvCxnSpPr>
            <p:spPr>
              <a:xfrm flipH="1">
                <a:off x="1905000" y="2667000"/>
                <a:ext cx="8382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0"/>
              <p:cNvCxnSpPr/>
              <p:nvPr/>
            </p:nvCxnSpPr>
            <p:spPr>
              <a:xfrm flipH="1" flipV="1">
                <a:off x="1295400" y="1981200"/>
                <a:ext cx="609600" cy="685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2"/>
              <p:cNvCxnSpPr/>
              <p:nvPr/>
            </p:nvCxnSpPr>
            <p:spPr>
              <a:xfrm flipH="1">
                <a:off x="1219200" y="2667000"/>
                <a:ext cx="68580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590800" y="2362200"/>
                <a:ext cx="533400" cy="307777"/>
              </a:xfrm>
              <a:prstGeom prst="rect">
                <a:avLst/>
              </a:prstGeom>
              <a:noFill/>
            </p:spPr>
            <p:txBody>
              <a:bodyPr wrap="square" rtlCol="0">
                <a:spAutoFit/>
              </a:bodyPr>
              <a:lstStyle/>
              <a:p>
                <a:r>
                  <a:rPr lang="en-US" altLang="zh-CN" sz="1400" dirty="0" smtClean="0"/>
                  <a:t>A</a:t>
                </a:r>
                <a:endParaRPr lang="zh-CN" altLang="en-US" sz="1400" dirty="0"/>
              </a:p>
            </p:txBody>
          </p:sp>
          <p:sp>
            <p:nvSpPr>
              <p:cNvPr id="18" name="TextBox 17"/>
              <p:cNvSpPr txBox="1"/>
              <p:nvPr/>
            </p:nvSpPr>
            <p:spPr>
              <a:xfrm>
                <a:off x="3429000" y="2054423"/>
                <a:ext cx="533400" cy="307777"/>
              </a:xfrm>
              <a:prstGeom prst="rect">
                <a:avLst/>
              </a:prstGeom>
              <a:noFill/>
            </p:spPr>
            <p:txBody>
              <a:bodyPr wrap="square" rtlCol="0">
                <a:spAutoFit/>
              </a:bodyPr>
              <a:lstStyle/>
              <a:p>
                <a:r>
                  <a:rPr lang="en-US" altLang="zh-CN" sz="1400" dirty="0"/>
                  <a:t>B</a:t>
                </a:r>
                <a:endParaRPr lang="zh-CN" altLang="en-US" sz="1400" dirty="0"/>
              </a:p>
            </p:txBody>
          </p:sp>
          <p:sp>
            <p:nvSpPr>
              <p:cNvPr id="19" name="TextBox 18"/>
              <p:cNvSpPr txBox="1"/>
              <p:nvPr/>
            </p:nvSpPr>
            <p:spPr>
              <a:xfrm>
                <a:off x="3429000" y="3048000"/>
                <a:ext cx="533400" cy="307777"/>
              </a:xfrm>
              <a:prstGeom prst="rect">
                <a:avLst/>
              </a:prstGeom>
              <a:noFill/>
            </p:spPr>
            <p:txBody>
              <a:bodyPr wrap="square" rtlCol="0">
                <a:spAutoFit/>
              </a:bodyPr>
              <a:lstStyle/>
              <a:p>
                <a:r>
                  <a:rPr lang="en-US" altLang="zh-CN" sz="1400" dirty="0"/>
                  <a:t>C</a:t>
                </a:r>
                <a:endParaRPr lang="zh-CN" altLang="en-US" sz="1400" dirty="0"/>
              </a:p>
            </p:txBody>
          </p:sp>
          <p:sp>
            <p:nvSpPr>
              <p:cNvPr id="20" name="TextBox 19"/>
              <p:cNvSpPr txBox="1"/>
              <p:nvPr/>
            </p:nvSpPr>
            <p:spPr>
              <a:xfrm>
                <a:off x="1828800" y="2362200"/>
                <a:ext cx="533400" cy="307777"/>
              </a:xfrm>
              <a:prstGeom prst="rect">
                <a:avLst/>
              </a:prstGeom>
              <a:noFill/>
            </p:spPr>
            <p:txBody>
              <a:bodyPr wrap="square" rtlCol="0">
                <a:spAutoFit/>
              </a:bodyPr>
              <a:lstStyle/>
              <a:p>
                <a:r>
                  <a:rPr lang="en-US" altLang="zh-CN" sz="1400" dirty="0" smtClean="0"/>
                  <a:t>A</a:t>
                </a:r>
                <a:endParaRPr lang="zh-CN" altLang="en-US" sz="1400" dirty="0"/>
              </a:p>
            </p:txBody>
          </p:sp>
          <p:sp>
            <p:nvSpPr>
              <p:cNvPr id="21" name="TextBox 20"/>
              <p:cNvSpPr txBox="1"/>
              <p:nvPr/>
            </p:nvSpPr>
            <p:spPr>
              <a:xfrm>
                <a:off x="1066800" y="1752600"/>
                <a:ext cx="533400" cy="307777"/>
              </a:xfrm>
              <a:prstGeom prst="rect">
                <a:avLst/>
              </a:prstGeom>
              <a:noFill/>
            </p:spPr>
            <p:txBody>
              <a:bodyPr wrap="square" rtlCol="0">
                <a:spAutoFit/>
              </a:bodyPr>
              <a:lstStyle/>
              <a:p>
                <a:r>
                  <a:rPr lang="en-US" altLang="zh-CN" sz="1400" dirty="0"/>
                  <a:t>D</a:t>
                </a:r>
                <a:endParaRPr lang="zh-CN" altLang="en-US" sz="1400" dirty="0"/>
              </a:p>
            </p:txBody>
          </p:sp>
          <p:sp>
            <p:nvSpPr>
              <p:cNvPr id="22" name="TextBox 21"/>
              <p:cNvSpPr txBox="1"/>
              <p:nvPr/>
            </p:nvSpPr>
            <p:spPr>
              <a:xfrm>
                <a:off x="990600" y="3124200"/>
                <a:ext cx="533400" cy="307777"/>
              </a:xfrm>
              <a:prstGeom prst="rect">
                <a:avLst/>
              </a:prstGeom>
              <a:noFill/>
            </p:spPr>
            <p:txBody>
              <a:bodyPr wrap="square" rtlCol="0">
                <a:spAutoFit/>
              </a:bodyPr>
              <a:lstStyle/>
              <a:p>
                <a:r>
                  <a:rPr lang="en-US" altLang="zh-CN" sz="1400" dirty="0"/>
                  <a:t>E</a:t>
                </a:r>
                <a:endParaRPr lang="zh-CN" altLang="en-US" sz="1400" dirty="0"/>
              </a:p>
            </p:txBody>
          </p:sp>
        </p:grpSp>
        <p:sp>
          <p:nvSpPr>
            <p:cNvPr id="7" name="TextBox 6"/>
            <p:cNvSpPr txBox="1"/>
            <p:nvPr/>
          </p:nvSpPr>
          <p:spPr>
            <a:xfrm>
              <a:off x="2667000" y="987623"/>
              <a:ext cx="533400" cy="307777"/>
            </a:xfrm>
            <a:prstGeom prst="rect">
              <a:avLst/>
            </a:prstGeom>
            <a:noFill/>
          </p:spPr>
          <p:txBody>
            <a:bodyPr wrap="square" rtlCol="0">
              <a:spAutoFit/>
            </a:bodyPr>
            <a:lstStyle/>
            <a:p>
              <a:r>
                <a:rPr lang="en-US" altLang="zh-CN" sz="1400" u="sng" dirty="0"/>
                <a:t>1</a:t>
              </a:r>
              <a:endParaRPr lang="zh-CN" altLang="en-US" sz="1400" u="sng" dirty="0"/>
            </a:p>
          </p:txBody>
        </p:sp>
        <p:sp>
          <p:nvSpPr>
            <p:cNvPr id="8" name="TextBox 7"/>
            <p:cNvSpPr txBox="1"/>
            <p:nvPr/>
          </p:nvSpPr>
          <p:spPr>
            <a:xfrm>
              <a:off x="2895600" y="1521768"/>
              <a:ext cx="533400" cy="307777"/>
            </a:xfrm>
            <a:prstGeom prst="rect">
              <a:avLst/>
            </a:prstGeom>
            <a:noFill/>
          </p:spPr>
          <p:txBody>
            <a:bodyPr wrap="square" rtlCol="0">
              <a:spAutoFit/>
            </a:bodyPr>
            <a:lstStyle/>
            <a:p>
              <a:r>
                <a:rPr lang="en-US" altLang="zh-CN" sz="1400" u="sng" dirty="0" smtClean="0"/>
                <a:t>2</a:t>
              </a:r>
              <a:endParaRPr lang="zh-CN" altLang="en-US" sz="1400" u="sng" dirty="0"/>
            </a:p>
          </p:txBody>
        </p:sp>
        <p:sp>
          <p:nvSpPr>
            <p:cNvPr id="9" name="TextBox 8"/>
            <p:cNvSpPr txBox="1"/>
            <p:nvPr/>
          </p:nvSpPr>
          <p:spPr>
            <a:xfrm>
              <a:off x="1981200" y="1143000"/>
              <a:ext cx="533400" cy="307777"/>
            </a:xfrm>
            <a:prstGeom prst="rect">
              <a:avLst/>
            </a:prstGeom>
            <a:noFill/>
          </p:spPr>
          <p:txBody>
            <a:bodyPr wrap="square" rtlCol="0">
              <a:spAutoFit/>
            </a:bodyPr>
            <a:lstStyle/>
            <a:p>
              <a:r>
                <a:rPr lang="en-US" altLang="zh-CN" sz="1400" u="sng" dirty="0"/>
                <a:t>1</a:t>
              </a:r>
              <a:endParaRPr lang="zh-CN" altLang="en-US" sz="1400" u="sng" dirty="0"/>
            </a:p>
          </p:txBody>
        </p:sp>
        <p:sp>
          <p:nvSpPr>
            <p:cNvPr id="10" name="TextBox 9"/>
            <p:cNvSpPr txBox="1"/>
            <p:nvPr/>
          </p:nvSpPr>
          <p:spPr>
            <a:xfrm>
              <a:off x="1295400" y="838200"/>
              <a:ext cx="533400" cy="307777"/>
            </a:xfrm>
            <a:prstGeom prst="rect">
              <a:avLst/>
            </a:prstGeom>
            <a:noFill/>
          </p:spPr>
          <p:txBody>
            <a:bodyPr wrap="square" rtlCol="0">
              <a:spAutoFit/>
            </a:bodyPr>
            <a:lstStyle/>
            <a:p>
              <a:r>
                <a:rPr lang="en-US" altLang="zh-CN" sz="1400" u="sng" dirty="0"/>
                <a:t>1</a:t>
              </a:r>
              <a:endParaRPr lang="zh-CN" altLang="en-US" sz="1400" u="sng" dirty="0"/>
            </a:p>
          </p:txBody>
        </p:sp>
        <p:sp>
          <p:nvSpPr>
            <p:cNvPr id="11" name="TextBox 10"/>
            <p:cNvSpPr txBox="1"/>
            <p:nvPr/>
          </p:nvSpPr>
          <p:spPr>
            <a:xfrm>
              <a:off x="1066800" y="1447800"/>
              <a:ext cx="533400" cy="307777"/>
            </a:xfrm>
            <a:prstGeom prst="rect">
              <a:avLst/>
            </a:prstGeom>
            <a:noFill/>
          </p:spPr>
          <p:txBody>
            <a:bodyPr wrap="square" rtlCol="0">
              <a:spAutoFit/>
            </a:bodyPr>
            <a:lstStyle/>
            <a:p>
              <a:r>
                <a:rPr lang="en-US" altLang="zh-CN" sz="1400" u="sng" dirty="0" smtClean="0"/>
                <a:t>2</a:t>
              </a:r>
              <a:endParaRPr lang="zh-CN" altLang="en-US" sz="1400" u="sng" dirty="0"/>
            </a:p>
          </p:txBody>
        </p:sp>
      </p:grpSp>
      <p:grpSp>
        <p:nvGrpSpPr>
          <p:cNvPr id="27" name="组合 57"/>
          <p:cNvGrpSpPr/>
          <p:nvPr/>
        </p:nvGrpSpPr>
        <p:grpSpPr>
          <a:xfrm>
            <a:off x="4800600" y="2286000"/>
            <a:ext cx="2667000" cy="1453009"/>
            <a:chOff x="5105400" y="1978968"/>
            <a:chExt cx="2667000" cy="1453009"/>
          </a:xfrm>
        </p:grpSpPr>
        <p:cxnSp>
          <p:nvCxnSpPr>
            <p:cNvPr id="28" name="直接箭头连接符 22"/>
            <p:cNvCxnSpPr/>
            <p:nvPr/>
          </p:nvCxnSpPr>
          <p:spPr>
            <a:xfrm flipV="1">
              <a:off x="6553200" y="2133600"/>
              <a:ext cx="609600" cy="5334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24"/>
            <p:cNvCxnSpPr/>
            <p:nvPr/>
          </p:nvCxnSpPr>
          <p:spPr>
            <a:xfrm>
              <a:off x="6553200" y="2667000"/>
              <a:ext cx="762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26"/>
            <p:cNvCxnSpPr/>
            <p:nvPr/>
          </p:nvCxnSpPr>
          <p:spPr>
            <a:xfrm flipH="1">
              <a:off x="5410200" y="2667000"/>
              <a:ext cx="60960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28"/>
            <p:cNvCxnSpPr/>
            <p:nvPr/>
          </p:nvCxnSpPr>
          <p:spPr>
            <a:xfrm flipH="1">
              <a:off x="5334000" y="2667000"/>
              <a:ext cx="6858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1"/>
            <p:cNvCxnSpPr/>
            <p:nvPr/>
          </p:nvCxnSpPr>
          <p:spPr>
            <a:xfrm>
              <a:off x="6553200" y="2667000"/>
              <a:ext cx="533400" cy="457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324600" y="2588568"/>
              <a:ext cx="533400" cy="307777"/>
            </a:xfrm>
            <a:prstGeom prst="rect">
              <a:avLst/>
            </a:prstGeom>
            <a:noFill/>
          </p:spPr>
          <p:txBody>
            <a:bodyPr wrap="square" rtlCol="0">
              <a:spAutoFit/>
            </a:bodyPr>
            <a:lstStyle/>
            <a:p>
              <a:r>
                <a:rPr lang="en-US" altLang="zh-CN" sz="1400" dirty="0" smtClean="0"/>
                <a:t>A</a:t>
              </a:r>
              <a:endParaRPr lang="zh-CN" altLang="en-US" sz="1400" dirty="0"/>
            </a:p>
          </p:txBody>
        </p:sp>
        <p:sp>
          <p:nvSpPr>
            <p:cNvPr id="36" name="TextBox 35"/>
            <p:cNvSpPr txBox="1"/>
            <p:nvPr/>
          </p:nvSpPr>
          <p:spPr>
            <a:xfrm>
              <a:off x="7086600" y="1978968"/>
              <a:ext cx="533400" cy="307777"/>
            </a:xfrm>
            <a:prstGeom prst="rect">
              <a:avLst/>
            </a:prstGeom>
            <a:noFill/>
          </p:spPr>
          <p:txBody>
            <a:bodyPr wrap="square" rtlCol="0">
              <a:spAutoFit/>
            </a:bodyPr>
            <a:lstStyle/>
            <a:p>
              <a:r>
                <a:rPr lang="en-US" altLang="zh-CN" sz="1400" dirty="0"/>
                <a:t>B</a:t>
              </a:r>
              <a:endParaRPr lang="zh-CN" altLang="en-US" sz="1400" dirty="0"/>
            </a:p>
          </p:txBody>
        </p:sp>
        <p:sp>
          <p:nvSpPr>
            <p:cNvPr id="38" name="TextBox 37"/>
            <p:cNvSpPr txBox="1"/>
            <p:nvPr/>
          </p:nvSpPr>
          <p:spPr>
            <a:xfrm>
              <a:off x="7239000" y="2588568"/>
              <a:ext cx="533400" cy="307777"/>
            </a:xfrm>
            <a:prstGeom prst="rect">
              <a:avLst/>
            </a:prstGeom>
            <a:noFill/>
          </p:spPr>
          <p:txBody>
            <a:bodyPr wrap="square" rtlCol="0">
              <a:spAutoFit/>
            </a:bodyPr>
            <a:lstStyle/>
            <a:p>
              <a:r>
                <a:rPr lang="en-US" altLang="zh-CN" sz="1400" dirty="0"/>
                <a:t>E</a:t>
              </a:r>
              <a:endParaRPr lang="zh-CN" altLang="en-US" sz="1400" dirty="0"/>
            </a:p>
          </p:txBody>
        </p:sp>
        <p:sp>
          <p:nvSpPr>
            <p:cNvPr id="39" name="TextBox 38"/>
            <p:cNvSpPr txBox="1"/>
            <p:nvPr/>
          </p:nvSpPr>
          <p:spPr>
            <a:xfrm>
              <a:off x="7010400" y="3045768"/>
              <a:ext cx="533400" cy="307777"/>
            </a:xfrm>
            <a:prstGeom prst="rect">
              <a:avLst/>
            </a:prstGeom>
            <a:noFill/>
          </p:spPr>
          <p:txBody>
            <a:bodyPr wrap="square" rtlCol="0">
              <a:spAutoFit/>
            </a:bodyPr>
            <a:lstStyle/>
            <a:p>
              <a:r>
                <a:rPr lang="en-US" altLang="zh-CN" sz="1400" dirty="0"/>
                <a:t>C</a:t>
              </a:r>
              <a:endParaRPr lang="zh-CN" altLang="en-US" sz="1400" dirty="0"/>
            </a:p>
          </p:txBody>
        </p:sp>
        <p:sp>
          <p:nvSpPr>
            <p:cNvPr id="40" name="TextBox 39"/>
            <p:cNvSpPr txBox="1"/>
            <p:nvPr/>
          </p:nvSpPr>
          <p:spPr>
            <a:xfrm>
              <a:off x="5943600" y="2588568"/>
              <a:ext cx="533400" cy="307777"/>
            </a:xfrm>
            <a:prstGeom prst="rect">
              <a:avLst/>
            </a:prstGeom>
            <a:noFill/>
          </p:spPr>
          <p:txBody>
            <a:bodyPr wrap="square" rtlCol="0">
              <a:spAutoFit/>
            </a:bodyPr>
            <a:lstStyle/>
            <a:p>
              <a:r>
                <a:rPr lang="en-US" altLang="zh-CN" sz="1400" dirty="0" smtClean="0"/>
                <a:t>A</a:t>
              </a:r>
              <a:endParaRPr lang="zh-CN" altLang="en-US" sz="1400" dirty="0"/>
            </a:p>
          </p:txBody>
        </p:sp>
        <p:sp>
          <p:nvSpPr>
            <p:cNvPr id="41" name="TextBox 40"/>
            <p:cNvSpPr txBox="1"/>
            <p:nvPr/>
          </p:nvSpPr>
          <p:spPr>
            <a:xfrm>
              <a:off x="5105400" y="2588568"/>
              <a:ext cx="533400" cy="307777"/>
            </a:xfrm>
            <a:prstGeom prst="rect">
              <a:avLst/>
            </a:prstGeom>
            <a:noFill/>
          </p:spPr>
          <p:txBody>
            <a:bodyPr wrap="square" rtlCol="0">
              <a:spAutoFit/>
            </a:bodyPr>
            <a:lstStyle/>
            <a:p>
              <a:r>
                <a:rPr lang="en-US" altLang="zh-CN" sz="1400" dirty="0"/>
                <a:t>D</a:t>
              </a:r>
              <a:endParaRPr lang="zh-CN" altLang="en-US" sz="1400" dirty="0"/>
            </a:p>
          </p:txBody>
        </p:sp>
        <p:sp>
          <p:nvSpPr>
            <p:cNvPr id="42" name="TextBox 41"/>
            <p:cNvSpPr txBox="1"/>
            <p:nvPr/>
          </p:nvSpPr>
          <p:spPr>
            <a:xfrm>
              <a:off x="5181600" y="3124200"/>
              <a:ext cx="533400" cy="307777"/>
            </a:xfrm>
            <a:prstGeom prst="rect">
              <a:avLst/>
            </a:prstGeom>
            <a:noFill/>
          </p:spPr>
          <p:txBody>
            <a:bodyPr wrap="square" rtlCol="0">
              <a:spAutoFit/>
            </a:bodyPr>
            <a:lstStyle/>
            <a:p>
              <a:r>
                <a:rPr lang="en-US" altLang="zh-CN" sz="1400" dirty="0" smtClean="0"/>
                <a:t>B</a:t>
              </a:r>
              <a:endParaRPr lang="zh-CN" altLang="en-US" sz="1400" dirty="0"/>
            </a:p>
          </p:txBody>
        </p:sp>
        <p:sp>
          <p:nvSpPr>
            <p:cNvPr id="43" name="TextBox 42"/>
            <p:cNvSpPr txBox="1"/>
            <p:nvPr/>
          </p:nvSpPr>
          <p:spPr>
            <a:xfrm>
              <a:off x="5486400" y="2436168"/>
              <a:ext cx="533400" cy="307777"/>
            </a:xfrm>
            <a:prstGeom prst="rect">
              <a:avLst/>
            </a:prstGeom>
            <a:noFill/>
          </p:spPr>
          <p:txBody>
            <a:bodyPr wrap="square" rtlCol="0">
              <a:spAutoFit/>
            </a:bodyPr>
            <a:lstStyle/>
            <a:p>
              <a:r>
                <a:rPr lang="en-US" altLang="zh-CN" sz="1400" u="sng" dirty="0" smtClean="0"/>
                <a:t>1</a:t>
              </a:r>
              <a:r>
                <a:rPr lang="en-US" altLang="zh-CN" sz="1400" dirty="0" smtClean="0"/>
                <a:t> </a:t>
              </a:r>
              <a:endParaRPr lang="zh-CN" altLang="en-US" sz="1400" dirty="0"/>
            </a:p>
          </p:txBody>
        </p:sp>
        <p:sp>
          <p:nvSpPr>
            <p:cNvPr id="44" name="TextBox 43"/>
            <p:cNvSpPr txBox="1"/>
            <p:nvPr/>
          </p:nvSpPr>
          <p:spPr>
            <a:xfrm>
              <a:off x="6553200" y="2207568"/>
              <a:ext cx="533400" cy="307777"/>
            </a:xfrm>
            <a:prstGeom prst="rect">
              <a:avLst/>
            </a:prstGeom>
            <a:noFill/>
          </p:spPr>
          <p:txBody>
            <a:bodyPr wrap="square" rtlCol="0">
              <a:spAutoFit/>
            </a:bodyPr>
            <a:lstStyle/>
            <a:p>
              <a:r>
                <a:rPr lang="en-US" altLang="zh-CN" sz="1400" u="sng" dirty="0" smtClean="0"/>
                <a:t>1</a:t>
              </a:r>
              <a:r>
                <a:rPr lang="en-US" altLang="zh-CN" sz="1400" dirty="0" smtClean="0"/>
                <a:t> </a:t>
              </a:r>
              <a:endParaRPr lang="zh-CN" altLang="en-US" sz="1400" dirty="0"/>
            </a:p>
          </p:txBody>
        </p:sp>
        <p:sp>
          <p:nvSpPr>
            <p:cNvPr id="45" name="TextBox 44"/>
            <p:cNvSpPr txBox="1"/>
            <p:nvPr/>
          </p:nvSpPr>
          <p:spPr>
            <a:xfrm>
              <a:off x="6781800" y="2359968"/>
              <a:ext cx="533400" cy="307777"/>
            </a:xfrm>
            <a:prstGeom prst="rect">
              <a:avLst/>
            </a:prstGeom>
            <a:noFill/>
          </p:spPr>
          <p:txBody>
            <a:bodyPr wrap="square" rtlCol="0">
              <a:spAutoFit/>
            </a:bodyPr>
            <a:lstStyle/>
            <a:p>
              <a:r>
                <a:rPr lang="en-US" altLang="zh-CN" sz="1400" u="sng" dirty="0" smtClean="0"/>
                <a:t>1</a:t>
              </a:r>
              <a:r>
                <a:rPr lang="en-US" altLang="zh-CN" sz="1400" dirty="0" smtClean="0"/>
                <a:t> </a:t>
              </a:r>
              <a:endParaRPr lang="zh-CN" altLang="en-US" sz="1400" dirty="0"/>
            </a:p>
          </p:txBody>
        </p:sp>
        <p:sp>
          <p:nvSpPr>
            <p:cNvPr id="46" name="TextBox 45"/>
            <p:cNvSpPr txBox="1"/>
            <p:nvPr/>
          </p:nvSpPr>
          <p:spPr>
            <a:xfrm>
              <a:off x="6858000" y="2743200"/>
              <a:ext cx="533400" cy="307777"/>
            </a:xfrm>
            <a:prstGeom prst="rect">
              <a:avLst/>
            </a:prstGeom>
            <a:noFill/>
          </p:spPr>
          <p:txBody>
            <a:bodyPr wrap="square" rtlCol="0">
              <a:spAutoFit/>
            </a:bodyPr>
            <a:lstStyle/>
            <a:p>
              <a:r>
                <a:rPr lang="en-US" altLang="zh-CN" sz="1400" u="sng" dirty="0"/>
                <a:t>2</a:t>
              </a:r>
              <a:r>
                <a:rPr lang="en-US" altLang="zh-CN" sz="1400" dirty="0" smtClean="0"/>
                <a:t> </a:t>
              </a:r>
              <a:endParaRPr lang="zh-CN" altLang="en-US" sz="1400" dirty="0"/>
            </a:p>
          </p:txBody>
        </p:sp>
        <p:sp>
          <p:nvSpPr>
            <p:cNvPr id="47" name="TextBox 46"/>
            <p:cNvSpPr txBox="1"/>
            <p:nvPr/>
          </p:nvSpPr>
          <p:spPr>
            <a:xfrm>
              <a:off x="5410200" y="2817168"/>
              <a:ext cx="533400" cy="307777"/>
            </a:xfrm>
            <a:prstGeom prst="rect">
              <a:avLst/>
            </a:prstGeom>
            <a:noFill/>
          </p:spPr>
          <p:txBody>
            <a:bodyPr wrap="square" rtlCol="0">
              <a:spAutoFit/>
            </a:bodyPr>
            <a:lstStyle/>
            <a:p>
              <a:r>
                <a:rPr lang="en-US" altLang="zh-CN" sz="1400" u="sng" dirty="0"/>
                <a:t>2</a:t>
              </a:r>
              <a:r>
                <a:rPr lang="en-US" altLang="zh-CN" sz="1400" dirty="0" smtClean="0"/>
                <a:t> </a:t>
              </a:r>
              <a:endParaRPr lang="zh-CN" altLang="en-US" sz="1400" dirty="0"/>
            </a:p>
          </p:txBody>
        </p:sp>
      </p:grpSp>
      <p:cxnSp>
        <p:nvCxnSpPr>
          <p:cNvPr id="23" name="Straight Arrow Connector 22"/>
          <p:cNvCxnSpPr/>
          <p:nvPr/>
        </p:nvCxnSpPr>
        <p:spPr>
          <a:xfrm>
            <a:off x="6248400" y="2968080"/>
            <a:ext cx="0" cy="68952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096000" y="3581400"/>
            <a:ext cx="533400" cy="307777"/>
          </a:xfrm>
          <a:prstGeom prst="rect">
            <a:avLst/>
          </a:prstGeom>
          <a:noFill/>
        </p:spPr>
        <p:txBody>
          <a:bodyPr wrap="square" rtlCol="0">
            <a:spAutoFit/>
          </a:bodyPr>
          <a:lstStyle/>
          <a:p>
            <a:r>
              <a:rPr lang="en-US" altLang="zh-CN" sz="1400" dirty="0" smtClean="0"/>
              <a:t>A</a:t>
            </a:r>
            <a:endParaRPr lang="zh-CN" altLang="en-US" sz="1400" dirty="0"/>
          </a:p>
        </p:txBody>
      </p:sp>
      <p:sp>
        <p:nvSpPr>
          <p:cNvPr id="49" name="TextBox 48"/>
          <p:cNvSpPr txBox="1"/>
          <p:nvPr/>
        </p:nvSpPr>
        <p:spPr>
          <a:xfrm>
            <a:off x="6248400" y="3200400"/>
            <a:ext cx="533400" cy="307777"/>
          </a:xfrm>
          <a:prstGeom prst="rect">
            <a:avLst/>
          </a:prstGeom>
          <a:noFill/>
        </p:spPr>
        <p:txBody>
          <a:bodyPr wrap="square" rtlCol="0">
            <a:spAutoFit/>
          </a:bodyPr>
          <a:lstStyle/>
          <a:p>
            <a:r>
              <a:rPr lang="en-US" altLang="zh-CN" sz="1400" u="sng" dirty="0" smtClean="0"/>
              <a:t>1</a:t>
            </a:r>
            <a:r>
              <a:rPr lang="en-US" altLang="zh-CN" sz="1400" dirty="0" smtClean="0"/>
              <a:t> </a:t>
            </a:r>
            <a:endParaRPr lang="zh-CN" altLang="en-US" sz="1400" dirty="0"/>
          </a:p>
        </p:txBody>
      </p:sp>
      <p:sp>
        <p:nvSpPr>
          <p:cNvPr id="24" name="TextBox 23"/>
          <p:cNvSpPr txBox="1"/>
          <p:nvPr/>
        </p:nvSpPr>
        <p:spPr>
          <a:xfrm>
            <a:off x="4648200" y="4038600"/>
            <a:ext cx="3962400" cy="923330"/>
          </a:xfrm>
          <a:prstGeom prst="rect">
            <a:avLst/>
          </a:prstGeom>
          <a:noFill/>
        </p:spPr>
        <p:txBody>
          <a:bodyPr wrap="square" rtlCol="0">
            <a:spAutoFit/>
          </a:bodyPr>
          <a:lstStyle/>
          <a:p>
            <a:r>
              <a:rPr lang="en-US" dirty="0" smtClean="0"/>
              <a:t>Red Component: (AB, AC)</a:t>
            </a:r>
          </a:p>
          <a:p>
            <a:r>
              <a:rPr lang="en-US" dirty="0" smtClean="0"/>
              <a:t>Master Edge: (AB)</a:t>
            </a:r>
          </a:p>
          <a:p>
            <a:r>
              <a:rPr lang="en-US" dirty="0" err="1" smtClean="0"/>
              <a:t>countMap</a:t>
            </a:r>
            <a:r>
              <a:rPr lang="en-US" dirty="0" smtClean="0"/>
              <a:t>: (AB 1, AC 1, AA 0, AD 0, AE 0)</a:t>
            </a:r>
            <a:endParaRPr lang="en-US" dirty="0"/>
          </a:p>
        </p:txBody>
      </p:sp>
      <p:cxnSp>
        <p:nvCxnSpPr>
          <p:cNvPr id="25" name="Straight Arrow Connector 24"/>
          <p:cNvCxnSpPr/>
          <p:nvPr/>
        </p:nvCxnSpPr>
        <p:spPr>
          <a:xfrm flipV="1">
            <a:off x="5715000" y="2975521"/>
            <a:ext cx="0" cy="75827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486400" y="3581400"/>
            <a:ext cx="533400" cy="307777"/>
          </a:xfrm>
          <a:prstGeom prst="rect">
            <a:avLst/>
          </a:prstGeom>
          <a:noFill/>
        </p:spPr>
        <p:txBody>
          <a:bodyPr wrap="square" rtlCol="0">
            <a:spAutoFit/>
          </a:bodyPr>
          <a:lstStyle/>
          <a:p>
            <a:r>
              <a:rPr lang="en-US" altLang="zh-CN" sz="1400" dirty="0" smtClean="0"/>
              <a:t>A</a:t>
            </a:r>
            <a:endParaRPr lang="zh-CN" altLang="en-US" sz="1400" dirty="0"/>
          </a:p>
        </p:txBody>
      </p:sp>
      <p:sp>
        <p:nvSpPr>
          <p:cNvPr id="51" name="TextBox 50"/>
          <p:cNvSpPr txBox="1"/>
          <p:nvPr/>
        </p:nvSpPr>
        <p:spPr>
          <a:xfrm>
            <a:off x="5486400" y="3352800"/>
            <a:ext cx="533400" cy="307777"/>
          </a:xfrm>
          <a:prstGeom prst="rect">
            <a:avLst/>
          </a:prstGeom>
          <a:noFill/>
        </p:spPr>
        <p:txBody>
          <a:bodyPr wrap="square" rtlCol="0">
            <a:spAutoFit/>
          </a:bodyPr>
          <a:lstStyle/>
          <a:p>
            <a:r>
              <a:rPr lang="en-US" altLang="zh-CN" sz="1400" u="sng" dirty="0" smtClean="0"/>
              <a:t>1</a:t>
            </a:r>
            <a:r>
              <a:rPr lang="en-US" altLang="zh-CN" sz="1400" dirty="0" smtClean="0"/>
              <a:t> </a:t>
            </a:r>
            <a:endParaRPr lang="zh-CN" altLang="en-US" sz="1400" dirty="0"/>
          </a:p>
        </p:txBody>
      </p:sp>
    </p:spTree>
    <p:extLst>
      <p:ext uri="{BB962C8B-B14F-4D97-AF65-F5344CB8AC3E}">
        <p14:creationId xmlns:p14="http://schemas.microsoft.com/office/powerpoint/2010/main" val="2950866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990600"/>
            <a:ext cx="8229600" cy="533400"/>
          </a:xfrm>
        </p:spPr>
        <p:txBody>
          <a:bodyPr/>
          <a:lstStyle/>
          <a:p>
            <a:r>
              <a:rPr lang="en-US" dirty="0"/>
              <a:t>Coloring </a:t>
            </a:r>
            <a:r>
              <a:rPr lang="en-US" dirty="0" smtClean="0"/>
              <a:t>Algorithm</a:t>
            </a:r>
            <a:endParaRPr lang="en-US" dirty="0"/>
          </a:p>
        </p:txBody>
      </p:sp>
      <p:grpSp>
        <p:nvGrpSpPr>
          <p:cNvPr id="5" name="组合 46"/>
          <p:cNvGrpSpPr/>
          <p:nvPr/>
        </p:nvGrpSpPr>
        <p:grpSpPr>
          <a:xfrm>
            <a:off x="838200" y="2667000"/>
            <a:ext cx="2971800" cy="1679377"/>
            <a:chOff x="762000" y="533400"/>
            <a:chExt cx="2971800" cy="1679377"/>
          </a:xfrm>
        </p:grpSpPr>
        <p:grpSp>
          <p:nvGrpSpPr>
            <p:cNvPr id="6" name="组合 33"/>
            <p:cNvGrpSpPr/>
            <p:nvPr/>
          </p:nvGrpSpPr>
          <p:grpSpPr>
            <a:xfrm>
              <a:off x="762000" y="533400"/>
              <a:ext cx="2971800" cy="1679377"/>
              <a:chOff x="990600" y="1752600"/>
              <a:chExt cx="2971800" cy="1679377"/>
            </a:xfrm>
          </p:grpSpPr>
          <p:cxnSp>
            <p:nvCxnSpPr>
              <p:cNvPr id="12" name="直接箭头连接符 4"/>
              <p:cNvCxnSpPr/>
              <p:nvPr/>
            </p:nvCxnSpPr>
            <p:spPr>
              <a:xfrm flipV="1">
                <a:off x="2743200" y="2209800"/>
                <a:ext cx="76200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6"/>
              <p:cNvCxnSpPr/>
              <p:nvPr/>
            </p:nvCxnSpPr>
            <p:spPr>
              <a:xfrm>
                <a:off x="2743200" y="2667000"/>
                <a:ext cx="76200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8"/>
              <p:cNvCxnSpPr/>
              <p:nvPr/>
            </p:nvCxnSpPr>
            <p:spPr>
              <a:xfrm flipH="1">
                <a:off x="1905000" y="2667000"/>
                <a:ext cx="8382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0"/>
              <p:cNvCxnSpPr/>
              <p:nvPr/>
            </p:nvCxnSpPr>
            <p:spPr>
              <a:xfrm flipH="1" flipV="1">
                <a:off x="1295400" y="1981200"/>
                <a:ext cx="609600" cy="685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2"/>
              <p:cNvCxnSpPr/>
              <p:nvPr/>
            </p:nvCxnSpPr>
            <p:spPr>
              <a:xfrm flipH="1">
                <a:off x="1219200" y="2667000"/>
                <a:ext cx="68580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590800" y="2362200"/>
                <a:ext cx="533400" cy="307777"/>
              </a:xfrm>
              <a:prstGeom prst="rect">
                <a:avLst/>
              </a:prstGeom>
              <a:noFill/>
            </p:spPr>
            <p:txBody>
              <a:bodyPr wrap="square" rtlCol="0">
                <a:spAutoFit/>
              </a:bodyPr>
              <a:lstStyle/>
              <a:p>
                <a:r>
                  <a:rPr lang="en-US" altLang="zh-CN" sz="1400" dirty="0" smtClean="0"/>
                  <a:t>A</a:t>
                </a:r>
                <a:endParaRPr lang="zh-CN" altLang="en-US" sz="1400" dirty="0"/>
              </a:p>
            </p:txBody>
          </p:sp>
          <p:sp>
            <p:nvSpPr>
              <p:cNvPr id="18" name="TextBox 17"/>
              <p:cNvSpPr txBox="1"/>
              <p:nvPr/>
            </p:nvSpPr>
            <p:spPr>
              <a:xfrm>
                <a:off x="3429000" y="2054423"/>
                <a:ext cx="533400" cy="307777"/>
              </a:xfrm>
              <a:prstGeom prst="rect">
                <a:avLst/>
              </a:prstGeom>
              <a:noFill/>
            </p:spPr>
            <p:txBody>
              <a:bodyPr wrap="square" rtlCol="0">
                <a:spAutoFit/>
              </a:bodyPr>
              <a:lstStyle/>
              <a:p>
                <a:r>
                  <a:rPr lang="en-US" altLang="zh-CN" sz="1400" dirty="0"/>
                  <a:t>B</a:t>
                </a:r>
                <a:endParaRPr lang="zh-CN" altLang="en-US" sz="1400" dirty="0"/>
              </a:p>
            </p:txBody>
          </p:sp>
          <p:sp>
            <p:nvSpPr>
              <p:cNvPr id="19" name="TextBox 18"/>
              <p:cNvSpPr txBox="1"/>
              <p:nvPr/>
            </p:nvSpPr>
            <p:spPr>
              <a:xfrm>
                <a:off x="3429000" y="3048000"/>
                <a:ext cx="533400" cy="307777"/>
              </a:xfrm>
              <a:prstGeom prst="rect">
                <a:avLst/>
              </a:prstGeom>
              <a:noFill/>
            </p:spPr>
            <p:txBody>
              <a:bodyPr wrap="square" rtlCol="0">
                <a:spAutoFit/>
              </a:bodyPr>
              <a:lstStyle/>
              <a:p>
                <a:r>
                  <a:rPr lang="en-US" altLang="zh-CN" sz="1400" dirty="0"/>
                  <a:t>C</a:t>
                </a:r>
                <a:endParaRPr lang="zh-CN" altLang="en-US" sz="1400" dirty="0"/>
              </a:p>
            </p:txBody>
          </p:sp>
          <p:sp>
            <p:nvSpPr>
              <p:cNvPr id="20" name="TextBox 19"/>
              <p:cNvSpPr txBox="1"/>
              <p:nvPr/>
            </p:nvSpPr>
            <p:spPr>
              <a:xfrm>
                <a:off x="1828800" y="2362200"/>
                <a:ext cx="533400" cy="307777"/>
              </a:xfrm>
              <a:prstGeom prst="rect">
                <a:avLst/>
              </a:prstGeom>
              <a:noFill/>
            </p:spPr>
            <p:txBody>
              <a:bodyPr wrap="square" rtlCol="0">
                <a:spAutoFit/>
              </a:bodyPr>
              <a:lstStyle/>
              <a:p>
                <a:r>
                  <a:rPr lang="en-US" altLang="zh-CN" sz="1400" dirty="0" smtClean="0"/>
                  <a:t>A</a:t>
                </a:r>
                <a:endParaRPr lang="zh-CN" altLang="en-US" sz="1400" dirty="0"/>
              </a:p>
            </p:txBody>
          </p:sp>
          <p:sp>
            <p:nvSpPr>
              <p:cNvPr id="21" name="TextBox 20"/>
              <p:cNvSpPr txBox="1"/>
              <p:nvPr/>
            </p:nvSpPr>
            <p:spPr>
              <a:xfrm>
                <a:off x="1066800" y="1752600"/>
                <a:ext cx="533400" cy="307777"/>
              </a:xfrm>
              <a:prstGeom prst="rect">
                <a:avLst/>
              </a:prstGeom>
              <a:noFill/>
            </p:spPr>
            <p:txBody>
              <a:bodyPr wrap="square" rtlCol="0">
                <a:spAutoFit/>
              </a:bodyPr>
              <a:lstStyle/>
              <a:p>
                <a:r>
                  <a:rPr lang="en-US" altLang="zh-CN" sz="1400" dirty="0"/>
                  <a:t>D</a:t>
                </a:r>
                <a:endParaRPr lang="zh-CN" altLang="en-US" sz="1400" dirty="0"/>
              </a:p>
            </p:txBody>
          </p:sp>
          <p:sp>
            <p:nvSpPr>
              <p:cNvPr id="22" name="TextBox 21"/>
              <p:cNvSpPr txBox="1"/>
              <p:nvPr/>
            </p:nvSpPr>
            <p:spPr>
              <a:xfrm>
                <a:off x="990600" y="3124200"/>
                <a:ext cx="533400" cy="307777"/>
              </a:xfrm>
              <a:prstGeom prst="rect">
                <a:avLst/>
              </a:prstGeom>
              <a:noFill/>
            </p:spPr>
            <p:txBody>
              <a:bodyPr wrap="square" rtlCol="0">
                <a:spAutoFit/>
              </a:bodyPr>
              <a:lstStyle/>
              <a:p>
                <a:r>
                  <a:rPr lang="en-US" altLang="zh-CN" sz="1400" dirty="0"/>
                  <a:t>E</a:t>
                </a:r>
                <a:endParaRPr lang="zh-CN" altLang="en-US" sz="1400" dirty="0"/>
              </a:p>
            </p:txBody>
          </p:sp>
        </p:grpSp>
        <p:sp>
          <p:nvSpPr>
            <p:cNvPr id="7" name="TextBox 6"/>
            <p:cNvSpPr txBox="1"/>
            <p:nvPr/>
          </p:nvSpPr>
          <p:spPr>
            <a:xfrm>
              <a:off x="2667000" y="987623"/>
              <a:ext cx="533400" cy="307777"/>
            </a:xfrm>
            <a:prstGeom prst="rect">
              <a:avLst/>
            </a:prstGeom>
            <a:noFill/>
          </p:spPr>
          <p:txBody>
            <a:bodyPr wrap="square" rtlCol="0">
              <a:spAutoFit/>
            </a:bodyPr>
            <a:lstStyle/>
            <a:p>
              <a:r>
                <a:rPr lang="en-US" altLang="zh-CN" sz="1400" u="sng" dirty="0"/>
                <a:t>1</a:t>
              </a:r>
              <a:endParaRPr lang="zh-CN" altLang="en-US" sz="1400" u="sng" dirty="0"/>
            </a:p>
          </p:txBody>
        </p:sp>
        <p:sp>
          <p:nvSpPr>
            <p:cNvPr id="8" name="TextBox 7"/>
            <p:cNvSpPr txBox="1"/>
            <p:nvPr/>
          </p:nvSpPr>
          <p:spPr>
            <a:xfrm>
              <a:off x="2895600" y="1521768"/>
              <a:ext cx="533400" cy="307777"/>
            </a:xfrm>
            <a:prstGeom prst="rect">
              <a:avLst/>
            </a:prstGeom>
            <a:noFill/>
          </p:spPr>
          <p:txBody>
            <a:bodyPr wrap="square" rtlCol="0">
              <a:spAutoFit/>
            </a:bodyPr>
            <a:lstStyle/>
            <a:p>
              <a:r>
                <a:rPr lang="en-US" altLang="zh-CN" sz="1400" u="sng" dirty="0" smtClean="0"/>
                <a:t>2</a:t>
              </a:r>
              <a:endParaRPr lang="zh-CN" altLang="en-US" sz="1400" u="sng" dirty="0"/>
            </a:p>
          </p:txBody>
        </p:sp>
        <p:sp>
          <p:nvSpPr>
            <p:cNvPr id="9" name="TextBox 8"/>
            <p:cNvSpPr txBox="1"/>
            <p:nvPr/>
          </p:nvSpPr>
          <p:spPr>
            <a:xfrm>
              <a:off x="1981200" y="1143000"/>
              <a:ext cx="533400" cy="307777"/>
            </a:xfrm>
            <a:prstGeom prst="rect">
              <a:avLst/>
            </a:prstGeom>
            <a:noFill/>
          </p:spPr>
          <p:txBody>
            <a:bodyPr wrap="square" rtlCol="0">
              <a:spAutoFit/>
            </a:bodyPr>
            <a:lstStyle/>
            <a:p>
              <a:r>
                <a:rPr lang="en-US" altLang="zh-CN" sz="1400" u="sng" dirty="0"/>
                <a:t>1</a:t>
              </a:r>
              <a:endParaRPr lang="zh-CN" altLang="en-US" sz="1400" u="sng" dirty="0"/>
            </a:p>
          </p:txBody>
        </p:sp>
        <p:sp>
          <p:nvSpPr>
            <p:cNvPr id="10" name="TextBox 9"/>
            <p:cNvSpPr txBox="1"/>
            <p:nvPr/>
          </p:nvSpPr>
          <p:spPr>
            <a:xfrm>
              <a:off x="1295400" y="838200"/>
              <a:ext cx="533400" cy="307777"/>
            </a:xfrm>
            <a:prstGeom prst="rect">
              <a:avLst/>
            </a:prstGeom>
            <a:noFill/>
          </p:spPr>
          <p:txBody>
            <a:bodyPr wrap="square" rtlCol="0">
              <a:spAutoFit/>
            </a:bodyPr>
            <a:lstStyle/>
            <a:p>
              <a:r>
                <a:rPr lang="en-US" altLang="zh-CN" sz="1400" u="sng" dirty="0"/>
                <a:t>1</a:t>
              </a:r>
              <a:endParaRPr lang="zh-CN" altLang="en-US" sz="1400" u="sng" dirty="0"/>
            </a:p>
          </p:txBody>
        </p:sp>
        <p:sp>
          <p:nvSpPr>
            <p:cNvPr id="11" name="TextBox 10"/>
            <p:cNvSpPr txBox="1"/>
            <p:nvPr/>
          </p:nvSpPr>
          <p:spPr>
            <a:xfrm>
              <a:off x="1066800" y="1447800"/>
              <a:ext cx="533400" cy="307777"/>
            </a:xfrm>
            <a:prstGeom prst="rect">
              <a:avLst/>
            </a:prstGeom>
            <a:noFill/>
          </p:spPr>
          <p:txBody>
            <a:bodyPr wrap="square" rtlCol="0">
              <a:spAutoFit/>
            </a:bodyPr>
            <a:lstStyle/>
            <a:p>
              <a:r>
                <a:rPr lang="en-US" altLang="zh-CN" sz="1400" u="sng" dirty="0" smtClean="0"/>
                <a:t>2</a:t>
              </a:r>
              <a:endParaRPr lang="zh-CN" altLang="en-US" sz="1400" u="sng" dirty="0"/>
            </a:p>
          </p:txBody>
        </p:sp>
      </p:grpSp>
      <p:grpSp>
        <p:nvGrpSpPr>
          <p:cNvPr id="27" name="组合 57"/>
          <p:cNvGrpSpPr/>
          <p:nvPr/>
        </p:nvGrpSpPr>
        <p:grpSpPr>
          <a:xfrm>
            <a:off x="4800600" y="2286000"/>
            <a:ext cx="2667000" cy="1453009"/>
            <a:chOff x="5105400" y="1978968"/>
            <a:chExt cx="2667000" cy="1453009"/>
          </a:xfrm>
        </p:grpSpPr>
        <p:cxnSp>
          <p:nvCxnSpPr>
            <p:cNvPr id="28" name="直接箭头连接符 22"/>
            <p:cNvCxnSpPr/>
            <p:nvPr/>
          </p:nvCxnSpPr>
          <p:spPr>
            <a:xfrm flipV="1">
              <a:off x="6553200" y="2133600"/>
              <a:ext cx="609600" cy="5334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24"/>
            <p:cNvCxnSpPr/>
            <p:nvPr/>
          </p:nvCxnSpPr>
          <p:spPr>
            <a:xfrm>
              <a:off x="6553200" y="2667000"/>
              <a:ext cx="762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26"/>
            <p:cNvCxnSpPr/>
            <p:nvPr/>
          </p:nvCxnSpPr>
          <p:spPr>
            <a:xfrm flipH="1">
              <a:off x="5410200" y="2667000"/>
              <a:ext cx="60960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28"/>
            <p:cNvCxnSpPr/>
            <p:nvPr/>
          </p:nvCxnSpPr>
          <p:spPr>
            <a:xfrm flipH="1">
              <a:off x="5334000" y="2667000"/>
              <a:ext cx="68580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1"/>
            <p:cNvCxnSpPr/>
            <p:nvPr/>
          </p:nvCxnSpPr>
          <p:spPr>
            <a:xfrm>
              <a:off x="6553200" y="2667000"/>
              <a:ext cx="533400" cy="457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324600" y="2588568"/>
              <a:ext cx="533400" cy="307777"/>
            </a:xfrm>
            <a:prstGeom prst="rect">
              <a:avLst/>
            </a:prstGeom>
            <a:noFill/>
          </p:spPr>
          <p:txBody>
            <a:bodyPr wrap="square" rtlCol="0">
              <a:spAutoFit/>
            </a:bodyPr>
            <a:lstStyle/>
            <a:p>
              <a:r>
                <a:rPr lang="en-US" altLang="zh-CN" sz="1400" dirty="0" smtClean="0"/>
                <a:t>A</a:t>
              </a:r>
              <a:endParaRPr lang="zh-CN" altLang="en-US" sz="1400" dirty="0"/>
            </a:p>
          </p:txBody>
        </p:sp>
        <p:sp>
          <p:nvSpPr>
            <p:cNvPr id="36" name="TextBox 35"/>
            <p:cNvSpPr txBox="1"/>
            <p:nvPr/>
          </p:nvSpPr>
          <p:spPr>
            <a:xfrm>
              <a:off x="7086600" y="1978968"/>
              <a:ext cx="533400" cy="307777"/>
            </a:xfrm>
            <a:prstGeom prst="rect">
              <a:avLst/>
            </a:prstGeom>
            <a:noFill/>
          </p:spPr>
          <p:txBody>
            <a:bodyPr wrap="square" rtlCol="0">
              <a:spAutoFit/>
            </a:bodyPr>
            <a:lstStyle/>
            <a:p>
              <a:r>
                <a:rPr lang="en-US" altLang="zh-CN" sz="1400" dirty="0"/>
                <a:t>B</a:t>
              </a:r>
              <a:endParaRPr lang="zh-CN" altLang="en-US" sz="1400" dirty="0"/>
            </a:p>
          </p:txBody>
        </p:sp>
        <p:sp>
          <p:nvSpPr>
            <p:cNvPr id="38" name="TextBox 37"/>
            <p:cNvSpPr txBox="1"/>
            <p:nvPr/>
          </p:nvSpPr>
          <p:spPr>
            <a:xfrm>
              <a:off x="7239000" y="2588568"/>
              <a:ext cx="533400" cy="307777"/>
            </a:xfrm>
            <a:prstGeom prst="rect">
              <a:avLst/>
            </a:prstGeom>
            <a:noFill/>
          </p:spPr>
          <p:txBody>
            <a:bodyPr wrap="square" rtlCol="0">
              <a:spAutoFit/>
            </a:bodyPr>
            <a:lstStyle/>
            <a:p>
              <a:r>
                <a:rPr lang="en-US" altLang="zh-CN" sz="1400" dirty="0"/>
                <a:t>E</a:t>
              </a:r>
              <a:endParaRPr lang="zh-CN" altLang="en-US" sz="1400" dirty="0"/>
            </a:p>
          </p:txBody>
        </p:sp>
        <p:sp>
          <p:nvSpPr>
            <p:cNvPr id="39" name="TextBox 38"/>
            <p:cNvSpPr txBox="1"/>
            <p:nvPr/>
          </p:nvSpPr>
          <p:spPr>
            <a:xfrm>
              <a:off x="7010400" y="3045768"/>
              <a:ext cx="533400" cy="307777"/>
            </a:xfrm>
            <a:prstGeom prst="rect">
              <a:avLst/>
            </a:prstGeom>
            <a:noFill/>
          </p:spPr>
          <p:txBody>
            <a:bodyPr wrap="square" rtlCol="0">
              <a:spAutoFit/>
            </a:bodyPr>
            <a:lstStyle/>
            <a:p>
              <a:r>
                <a:rPr lang="en-US" altLang="zh-CN" sz="1400" dirty="0"/>
                <a:t>C</a:t>
              </a:r>
              <a:endParaRPr lang="zh-CN" altLang="en-US" sz="1400" dirty="0"/>
            </a:p>
          </p:txBody>
        </p:sp>
        <p:sp>
          <p:nvSpPr>
            <p:cNvPr id="40" name="TextBox 39"/>
            <p:cNvSpPr txBox="1"/>
            <p:nvPr/>
          </p:nvSpPr>
          <p:spPr>
            <a:xfrm>
              <a:off x="5943600" y="2588568"/>
              <a:ext cx="533400" cy="307777"/>
            </a:xfrm>
            <a:prstGeom prst="rect">
              <a:avLst/>
            </a:prstGeom>
            <a:noFill/>
          </p:spPr>
          <p:txBody>
            <a:bodyPr wrap="square" rtlCol="0">
              <a:spAutoFit/>
            </a:bodyPr>
            <a:lstStyle/>
            <a:p>
              <a:r>
                <a:rPr lang="en-US" altLang="zh-CN" sz="1400" dirty="0" smtClean="0"/>
                <a:t>A</a:t>
              </a:r>
              <a:endParaRPr lang="zh-CN" altLang="en-US" sz="1400" dirty="0"/>
            </a:p>
          </p:txBody>
        </p:sp>
        <p:sp>
          <p:nvSpPr>
            <p:cNvPr id="41" name="TextBox 40"/>
            <p:cNvSpPr txBox="1"/>
            <p:nvPr/>
          </p:nvSpPr>
          <p:spPr>
            <a:xfrm>
              <a:off x="5105400" y="2588568"/>
              <a:ext cx="533400" cy="307777"/>
            </a:xfrm>
            <a:prstGeom prst="rect">
              <a:avLst/>
            </a:prstGeom>
            <a:noFill/>
          </p:spPr>
          <p:txBody>
            <a:bodyPr wrap="square" rtlCol="0">
              <a:spAutoFit/>
            </a:bodyPr>
            <a:lstStyle/>
            <a:p>
              <a:r>
                <a:rPr lang="en-US" altLang="zh-CN" sz="1400" dirty="0"/>
                <a:t>D</a:t>
              </a:r>
              <a:endParaRPr lang="zh-CN" altLang="en-US" sz="1400" dirty="0"/>
            </a:p>
          </p:txBody>
        </p:sp>
        <p:sp>
          <p:nvSpPr>
            <p:cNvPr id="42" name="TextBox 41"/>
            <p:cNvSpPr txBox="1"/>
            <p:nvPr/>
          </p:nvSpPr>
          <p:spPr>
            <a:xfrm>
              <a:off x="5181600" y="3124200"/>
              <a:ext cx="533400" cy="307777"/>
            </a:xfrm>
            <a:prstGeom prst="rect">
              <a:avLst/>
            </a:prstGeom>
            <a:noFill/>
          </p:spPr>
          <p:txBody>
            <a:bodyPr wrap="square" rtlCol="0">
              <a:spAutoFit/>
            </a:bodyPr>
            <a:lstStyle/>
            <a:p>
              <a:r>
                <a:rPr lang="en-US" altLang="zh-CN" sz="1400" dirty="0" smtClean="0"/>
                <a:t>B</a:t>
              </a:r>
              <a:endParaRPr lang="zh-CN" altLang="en-US" sz="1400" dirty="0"/>
            </a:p>
          </p:txBody>
        </p:sp>
        <p:sp>
          <p:nvSpPr>
            <p:cNvPr id="43" name="TextBox 42"/>
            <p:cNvSpPr txBox="1"/>
            <p:nvPr/>
          </p:nvSpPr>
          <p:spPr>
            <a:xfrm>
              <a:off x="5486400" y="2433191"/>
              <a:ext cx="533400" cy="307777"/>
            </a:xfrm>
            <a:prstGeom prst="rect">
              <a:avLst/>
            </a:prstGeom>
            <a:noFill/>
          </p:spPr>
          <p:txBody>
            <a:bodyPr wrap="square" rtlCol="0">
              <a:spAutoFit/>
            </a:bodyPr>
            <a:lstStyle/>
            <a:p>
              <a:r>
                <a:rPr lang="en-US" altLang="zh-CN" sz="1400" u="sng" dirty="0" smtClean="0"/>
                <a:t>1</a:t>
              </a:r>
              <a:r>
                <a:rPr lang="en-US" altLang="zh-CN" sz="1400" dirty="0" smtClean="0"/>
                <a:t> </a:t>
              </a:r>
              <a:endParaRPr lang="zh-CN" altLang="en-US" sz="1400" dirty="0"/>
            </a:p>
          </p:txBody>
        </p:sp>
        <p:sp>
          <p:nvSpPr>
            <p:cNvPr id="44" name="TextBox 43"/>
            <p:cNvSpPr txBox="1"/>
            <p:nvPr/>
          </p:nvSpPr>
          <p:spPr>
            <a:xfrm>
              <a:off x="6553200" y="2207568"/>
              <a:ext cx="533400" cy="307777"/>
            </a:xfrm>
            <a:prstGeom prst="rect">
              <a:avLst/>
            </a:prstGeom>
            <a:noFill/>
          </p:spPr>
          <p:txBody>
            <a:bodyPr wrap="square" rtlCol="0">
              <a:spAutoFit/>
            </a:bodyPr>
            <a:lstStyle/>
            <a:p>
              <a:r>
                <a:rPr lang="en-US" altLang="zh-CN" sz="1400" u="sng" dirty="0" smtClean="0"/>
                <a:t>1</a:t>
              </a:r>
              <a:r>
                <a:rPr lang="en-US" altLang="zh-CN" sz="1400" dirty="0" smtClean="0"/>
                <a:t> </a:t>
              </a:r>
              <a:endParaRPr lang="zh-CN" altLang="en-US" sz="1400" dirty="0"/>
            </a:p>
          </p:txBody>
        </p:sp>
        <p:sp>
          <p:nvSpPr>
            <p:cNvPr id="45" name="TextBox 44"/>
            <p:cNvSpPr txBox="1"/>
            <p:nvPr/>
          </p:nvSpPr>
          <p:spPr>
            <a:xfrm>
              <a:off x="6781800" y="2359968"/>
              <a:ext cx="533400" cy="307777"/>
            </a:xfrm>
            <a:prstGeom prst="rect">
              <a:avLst/>
            </a:prstGeom>
            <a:noFill/>
          </p:spPr>
          <p:txBody>
            <a:bodyPr wrap="square" rtlCol="0">
              <a:spAutoFit/>
            </a:bodyPr>
            <a:lstStyle/>
            <a:p>
              <a:r>
                <a:rPr lang="en-US" altLang="zh-CN" sz="1400" u="sng" dirty="0" smtClean="0"/>
                <a:t>1</a:t>
              </a:r>
              <a:r>
                <a:rPr lang="en-US" altLang="zh-CN" sz="1400" dirty="0" smtClean="0"/>
                <a:t> </a:t>
              </a:r>
              <a:endParaRPr lang="zh-CN" altLang="en-US" sz="1400" dirty="0"/>
            </a:p>
          </p:txBody>
        </p:sp>
        <p:sp>
          <p:nvSpPr>
            <p:cNvPr id="46" name="TextBox 45"/>
            <p:cNvSpPr txBox="1"/>
            <p:nvPr/>
          </p:nvSpPr>
          <p:spPr>
            <a:xfrm>
              <a:off x="6858000" y="2743200"/>
              <a:ext cx="533400" cy="307777"/>
            </a:xfrm>
            <a:prstGeom prst="rect">
              <a:avLst/>
            </a:prstGeom>
            <a:noFill/>
          </p:spPr>
          <p:txBody>
            <a:bodyPr wrap="square" rtlCol="0">
              <a:spAutoFit/>
            </a:bodyPr>
            <a:lstStyle/>
            <a:p>
              <a:r>
                <a:rPr lang="en-US" altLang="zh-CN" sz="1400" u="sng" dirty="0"/>
                <a:t>2</a:t>
              </a:r>
              <a:r>
                <a:rPr lang="en-US" altLang="zh-CN" sz="1400" dirty="0" smtClean="0"/>
                <a:t> </a:t>
              </a:r>
              <a:endParaRPr lang="zh-CN" altLang="en-US" sz="1400" dirty="0"/>
            </a:p>
          </p:txBody>
        </p:sp>
        <p:sp>
          <p:nvSpPr>
            <p:cNvPr id="47" name="TextBox 46"/>
            <p:cNvSpPr txBox="1"/>
            <p:nvPr/>
          </p:nvSpPr>
          <p:spPr>
            <a:xfrm>
              <a:off x="5410200" y="2817168"/>
              <a:ext cx="533400" cy="307777"/>
            </a:xfrm>
            <a:prstGeom prst="rect">
              <a:avLst/>
            </a:prstGeom>
            <a:noFill/>
          </p:spPr>
          <p:txBody>
            <a:bodyPr wrap="square" rtlCol="0">
              <a:spAutoFit/>
            </a:bodyPr>
            <a:lstStyle/>
            <a:p>
              <a:r>
                <a:rPr lang="en-US" altLang="zh-CN" sz="1400" u="sng" dirty="0"/>
                <a:t>2</a:t>
              </a:r>
              <a:r>
                <a:rPr lang="en-US" altLang="zh-CN" sz="1400" dirty="0" smtClean="0"/>
                <a:t> </a:t>
              </a:r>
              <a:endParaRPr lang="zh-CN" altLang="en-US" sz="1400" dirty="0"/>
            </a:p>
          </p:txBody>
        </p:sp>
      </p:grpSp>
      <p:cxnSp>
        <p:nvCxnSpPr>
          <p:cNvPr id="23" name="Straight Arrow Connector 22"/>
          <p:cNvCxnSpPr/>
          <p:nvPr/>
        </p:nvCxnSpPr>
        <p:spPr>
          <a:xfrm>
            <a:off x="6248400" y="2968080"/>
            <a:ext cx="0" cy="68952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096000" y="3581400"/>
            <a:ext cx="533400" cy="307777"/>
          </a:xfrm>
          <a:prstGeom prst="rect">
            <a:avLst/>
          </a:prstGeom>
          <a:noFill/>
        </p:spPr>
        <p:txBody>
          <a:bodyPr wrap="square" rtlCol="0">
            <a:spAutoFit/>
          </a:bodyPr>
          <a:lstStyle/>
          <a:p>
            <a:r>
              <a:rPr lang="en-US" altLang="zh-CN" sz="1400" dirty="0" smtClean="0"/>
              <a:t>A</a:t>
            </a:r>
            <a:endParaRPr lang="zh-CN" altLang="en-US" sz="1400" dirty="0"/>
          </a:p>
        </p:txBody>
      </p:sp>
      <p:sp>
        <p:nvSpPr>
          <p:cNvPr id="49" name="TextBox 48"/>
          <p:cNvSpPr txBox="1"/>
          <p:nvPr/>
        </p:nvSpPr>
        <p:spPr>
          <a:xfrm>
            <a:off x="6248400" y="3200400"/>
            <a:ext cx="533400" cy="307777"/>
          </a:xfrm>
          <a:prstGeom prst="rect">
            <a:avLst/>
          </a:prstGeom>
          <a:noFill/>
        </p:spPr>
        <p:txBody>
          <a:bodyPr wrap="square" rtlCol="0">
            <a:spAutoFit/>
          </a:bodyPr>
          <a:lstStyle/>
          <a:p>
            <a:r>
              <a:rPr lang="en-US" altLang="zh-CN" sz="1400" u="sng" dirty="0" smtClean="0"/>
              <a:t>1</a:t>
            </a:r>
            <a:r>
              <a:rPr lang="en-US" altLang="zh-CN" sz="1400" dirty="0" smtClean="0"/>
              <a:t> </a:t>
            </a:r>
            <a:endParaRPr lang="zh-CN" altLang="en-US" sz="1400" dirty="0"/>
          </a:p>
        </p:txBody>
      </p:sp>
      <p:sp>
        <p:nvSpPr>
          <p:cNvPr id="24" name="TextBox 23"/>
          <p:cNvSpPr txBox="1"/>
          <p:nvPr/>
        </p:nvSpPr>
        <p:spPr>
          <a:xfrm>
            <a:off x="4648200" y="4038600"/>
            <a:ext cx="4495800" cy="923330"/>
          </a:xfrm>
          <a:prstGeom prst="rect">
            <a:avLst/>
          </a:prstGeom>
          <a:noFill/>
        </p:spPr>
        <p:txBody>
          <a:bodyPr wrap="square" rtlCol="0">
            <a:spAutoFit/>
          </a:bodyPr>
          <a:lstStyle/>
          <a:p>
            <a:r>
              <a:rPr lang="en-US" dirty="0" smtClean="0"/>
              <a:t>Red Component: (AB, AC)</a:t>
            </a:r>
          </a:p>
          <a:p>
            <a:r>
              <a:rPr lang="en-US" dirty="0" smtClean="0"/>
              <a:t>Master Edge: (AB)</a:t>
            </a:r>
          </a:p>
          <a:p>
            <a:r>
              <a:rPr lang="en-US" dirty="0" err="1" smtClean="0"/>
              <a:t>countMap</a:t>
            </a:r>
            <a:r>
              <a:rPr lang="en-US" dirty="0" smtClean="0"/>
              <a:t>: (AB 1, AC 1, AA 0, AD 0, AE 0)</a:t>
            </a:r>
            <a:endParaRPr lang="en-US" dirty="0"/>
          </a:p>
        </p:txBody>
      </p:sp>
      <p:cxnSp>
        <p:nvCxnSpPr>
          <p:cNvPr id="25" name="Straight Arrow Connector 24"/>
          <p:cNvCxnSpPr/>
          <p:nvPr/>
        </p:nvCxnSpPr>
        <p:spPr>
          <a:xfrm flipV="1">
            <a:off x="5715000" y="2975521"/>
            <a:ext cx="0" cy="75827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486400" y="3581400"/>
            <a:ext cx="533400" cy="307777"/>
          </a:xfrm>
          <a:prstGeom prst="rect">
            <a:avLst/>
          </a:prstGeom>
          <a:noFill/>
        </p:spPr>
        <p:txBody>
          <a:bodyPr wrap="square" rtlCol="0">
            <a:spAutoFit/>
          </a:bodyPr>
          <a:lstStyle/>
          <a:p>
            <a:r>
              <a:rPr lang="en-US" altLang="zh-CN" sz="1400" dirty="0" smtClean="0"/>
              <a:t>A</a:t>
            </a:r>
            <a:endParaRPr lang="zh-CN" altLang="en-US" sz="1400" dirty="0"/>
          </a:p>
        </p:txBody>
      </p:sp>
      <p:sp>
        <p:nvSpPr>
          <p:cNvPr id="51" name="TextBox 50"/>
          <p:cNvSpPr txBox="1"/>
          <p:nvPr/>
        </p:nvSpPr>
        <p:spPr>
          <a:xfrm>
            <a:off x="5486400" y="3352800"/>
            <a:ext cx="533400" cy="307777"/>
          </a:xfrm>
          <a:prstGeom prst="rect">
            <a:avLst/>
          </a:prstGeom>
          <a:noFill/>
        </p:spPr>
        <p:txBody>
          <a:bodyPr wrap="square" rtlCol="0">
            <a:spAutoFit/>
          </a:bodyPr>
          <a:lstStyle/>
          <a:p>
            <a:r>
              <a:rPr lang="en-US" altLang="zh-CN" sz="1400" u="sng" dirty="0" smtClean="0"/>
              <a:t>1</a:t>
            </a:r>
            <a:r>
              <a:rPr lang="en-US" altLang="zh-CN" sz="1400" dirty="0" smtClean="0"/>
              <a:t> </a:t>
            </a:r>
            <a:endParaRPr lang="zh-CN" altLang="en-US" sz="1400" dirty="0"/>
          </a:p>
        </p:txBody>
      </p:sp>
      <p:cxnSp>
        <p:nvCxnSpPr>
          <p:cNvPr id="26" name="Straight Arrow Connector 25"/>
          <p:cNvCxnSpPr/>
          <p:nvPr/>
        </p:nvCxnSpPr>
        <p:spPr>
          <a:xfrm flipH="1" flipV="1">
            <a:off x="5105400" y="2360711"/>
            <a:ext cx="609600" cy="61108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876800" y="2206823"/>
            <a:ext cx="533400" cy="307777"/>
          </a:xfrm>
          <a:prstGeom prst="rect">
            <a:avLst/>
          </a:prstGeom>
          <a:noFill/>
        </p:spPr>
        <p:txBody>
          <a:bodyPr wrap="square" rtlCol="0">
            <a:spAutoFit/>
          </a:bodyPr>
          <a:lstStyle/>
          <a:p>
            <a:r>
              <a:rPr lang="en-US" altLang="zh-CN" sz="1400" dirty="0"/>
              <a:t>E</a:t>
            </a:r>
            <a:endParaRPr lang="zh-CN" altLang="en-US" sz="1400" dirty="0"/>
          </a:p>
        </p:txBody>
      </p:sp>
      <p:sp>
        <p:nvSpPr>
          <p:cNvPr id="53" name="TextBox 52"/>
          <p:cNvSpPr txBox="1"/>
          <p:nvPr/>
        </p:nvSpPr>
        <p:spPr>
          <a:xfrm>
            <a:off x="5334000" y="2359223"/>
            <a:ext cx="533400" cy="307777"/>
          </a:xfrm>
          <a:prstGeom prst="rect">
            <a:avLst/>
          </a:prstGeom>
          <a:noFill/>
        </p:spPr>
        <p:txBody>
          <a:bodyPr wrap="square" rtlCol="0">
            <a:spAutoFit/>
          </a:bodyPr>
          <a:lstStyle/>
          <a:p>
            <a:r>
              <a:rPr lang="en-US" altLang="zh-CN" sz="1400" u="sng" dirty="0"/>
              <a:t>2</a:t>
            </a:r>
            <a:r>
              <a:rPr lang="en-US" altLang="zh-CN" sz="1400" dirty="0" smtClean="0"/>
              <a:t> </a:t>
            </a:r>
            <a:endParaRPr lang="zh-CN" altLang="en-US" sz="1400" dirty="0"/>
          </a:p>
        </p:txBody>
      </p:sp>
      <p:sp>
        <p:nvSpPr>
          <p:cNvPr id="54" name="TextBox 53"/>
          <p:cNvSpPr txBox="1"/>
          <p:nvPr/>
        </p:nvSpPr>
        <p:spPr>
          <a:xfrm>
            <a:off x="4648200" y="4944070"/>
            <a:ext cx="4495800" cy="923330"/>
          </a:xfrm>
          <a:prstGeom prst="rect">
            <a:avLst/>
          </a:prstGeom>
          <a:noFill/>
        </p:spPr>
        <p:txBody>
          <a:bodyPr wrap="square" rtlCol="0">
            <a:spAutoFit/>
          </a:bodyPr>
          <a:lstStyle/>
          <a:p>
            <a:r>
              <a:rPr lang="en-US" dirty="0" smtClean="0"/>
              <a:t>Red Component: (AD, AE)</a:t>
            </a:r>
          </a:p>
          <a:p>
            <a:r>
              <a:rPr lang="en-US" dirty="0" smtClean="0"/>
              <a:t>Master Edge: (AD)</a:t>
            </a:r>
          </a:p>
          <a:p>
            <a:r>
              <a:rPr lang="en-US" dirty="0" err="1" smtClean="0"/>
              <a:t>countMap</a:t>
            </a:r>
            <a:r>
              <a:rPr lang="en-US" dirty="0" smtClean="0"/>
              <a:t>: (AB 0, AC 0, AA 0, AD 1, AE 1)</a:t>
            </a:r>
            <a:endParaRPr lang="en-US" dirty="0"/>
          </a:p>
        </p:txBody>
      </p:sp>
    </p:spTree>
    <p:extLst>
      <p:ext uri="{BB962C8B-B14F-4D97-AF65-F5344CB8AC3E}">
        <p14:creationId xmlns:p14="http://schemas.microsoft.com/office/powerpoint/2010/main" val="2082607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52400" y="990600"/>
            <a:ext cx="8229600" cy="533400"/>
          </a:xfrm>
        </p:spPr>
        <p:txBody>
          <a:bodyPr/>
          <a:lstStyle/>
          <a:p>
            <a:r>
              <a:rPr lang="en-US" dirty="0"/>
              <a:t>Coloring </a:t>
            </a:r>
            <a:r>
              <a:rPr lang="en-US" dirty="0" smtClean="0"/>
              <a:t>Algorithm</a:t>
            </a:r>
            <a:endParaRPr lang="en-US" dirty="0"/>
          </a:p>
        </p:txBody>
      </p:sp>
      <p:grpSp>
        <p:nvGrpSpPr>
          <p:cNvPr id="5" name="组合 46"/>
          <p:cNvGrpSpPr/>
          <p:nvPr/>
        </p:nvGrpSpPr>
        <p:grpSpPr>
          <a:xfrm>
            <a:off x="838200" y="2667000"/>
            <a:ext cx="2971800" cy="1679377"/>
            <a:chOff x="762000" y="533400"/>
            <a:chExt cx="2971800" cy="1679377"/>
          </a:xfrm>
        </p:grpSpPr>
        <p:grpSp>
          <p:nvGrpSpPr>
            <p:cNvPr id="6" name="组合 33"/>
            <p:cNvGrpSpPr/>
            <p:nvPr/>
          </p:nvGrpSpPr>
          <p:grpSpPr>
            <a:xfrm>
              <a:off x="762000" y="533400"/>
              <a:ext cx="2971800" cy="1679377"/>
              <a:chOff x="990600" y="1752600"/>
              <a:chExt cx="2971800" cy="1679377"/>
            </a:xfrm>
          </p:grpSpPr>
          <p:cxnSp>
            <p:nvCxnSpPr>
              <p:cNvPr id="12" name="直接箭头连接符 4"/>
              <p:cNvCxnSpPr/>
              <p:nvPr/>
            </p:nvCxnSpPr>
            <p:spPr>
              <a:xfrm flipV="1">
                <a:off x="2743200" y="2209800"/>
                <a:ext cx="76200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6"/>
              <p:cNvCxnSpPr/>
              <p:nvPr/>
            </p:nvCxnSpPr>
            <p:spPr>
              <a:xfrm>
                <a:off x="2743200" y="2667000"/>
                <a:ext cx="76200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8"/>
              <p:cNvCxnSpPr/>
              <p:nvPr/>
            </p:nvCxnSpPr>
            <p:spPr>
              <a:xfrm flipH="1">
                <a:off x="1905000" y="2667000"/>
                <a:ext cx="8382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0"/>
              <p:cNvCxnSpPr/>
              <p:nvPr/>
            </p:nvCxnSpPr>
            <p:spPr>
              <a:xfrm flipH="1" flipV="1">
                <a:off x="1295400" y="1981200"/>
                <a:ext cx="609600" cy="685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2"/>
              <p:cNvCxnSpPr/>
              <p:nvPr/>
            </p:nvCxnSpPr>
            <p:spPr>
              <a:xfrm flipH="1">
                <a:off x="1219200" y="2667000"/>
                <a:ext cx="68580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590800" y="2362200"/>
                <a:ext cx="533400" cy="307777"/>
              </a:xfrm>
              <a:prstGeom prst="rect">
                <a:avLst/>
              </a:prstGeom>
              <a:noFill/>
            </p:spPr>
            <p:txBody>
              <a:bodyPr wrap="square" rtlCol="0">
                <a:spAutoFit/>
              </a:bodyPr>
              <a:lstStyle/>
              <a:p>
                <a:r>
                  <a:rPr lang="en-US" altLang="zh-CN" sz="1400" dirty="0" smtClean="0"/>
                  <a:t>A</a:t>
                </a:r>
                <a:endParaRPr lang="zh-CN" altLang="en-US" sz="1400" dirty="0"/>
              </a:p>
            </p:txBody>
          </p:sp>
          <p:sp>
            <p:nvSpPr>
              <p:cNvPr id="18" name="TextBox 17"/>
              <p:cNvSpPr txBox="1"/>
              <p:nvPr/>
            </p:nvSpPr>
            <p:spPr>
              <a:xfrm>
                <a:off x="3429000" y="2054423"/>
                <a:ext cx="533400" cy="307777"/>
              </a:xfrm>
              <a:prstGeom prst="rect">
                <a:avLst/>
              </a:prstGeom>
              <a:noFill/>
            </p:spPr>
            <p:txBody>
              <a:bodyPr wrap="square" rtlCol="0">
                <a:spAutoFit/>
              </a:bodyPr>
              <a:lstStyle/>
              <a:p>
                <a:r>
                  <a:rPr lang="en-US" altLang="zh-CN" sz="1400" dirty="0"/>
                  <a:t>B</a:t>
                </a:r>
                <a:endParaRPr lang="zh-CN" altLang="en-US" sz="1400" dirty="0"/>
              </a:p>
            </p:txBody>
          </p:sp>
          <p:sp>
            <p:nvSpPr>
              <p:cNvPr id="19" name="TextBox 18"/>
              <p:cNvSpPr txBox="1"/>
              <p:nvPr/>
            </p:nvSpPr>
            <p:spPr>
              <a:xfrm>
                <a:off x="3429000" y="3048000"/>
                <a:ext cx="533400" cy="307777"/>
              </a:xfrm>
              <a:prstGeom prst="rect">
                <a:avLst/>
              </a:prstGeom>
              <a:noFill/>
            </p:spPr>
            <p:txBody>
              <a:bodyPr wrap="square" rtlCol="0">
                <a:spAutoFit/>
              </a:bodyPr>
              <a:lstStyle/>
              <a:p>
                <a:r>
                  <a:rPr lang="en-US" altLang="zh-CN" sz="1400" dirty="0"/>
                  <a:t>C</a:t>
                </a:r>
                <a:endParaRPr lang="zh-CN" altLang="en-US" sz="1400" dirty="0"/>
              </a:p>
            </p:txBody>
          </p:sp>
          <p:sp>
            <p:nvSpPr>
              <p:cNvPr id="20" name="TextBox 19"/>
              <p:cNvSpPr txBox="1"/>
              <p:nvPr/>
            </p:nvSpPr>
            <p:spPr>
              <a:xfrm>
                <a:off x="1828800" y="2362200"/>
                <a:ext cx="533400" cy="307777"/>
              </a:xfrm>
              <a:prstGeom prst="rect">
                <a:avLst/>
              </a:prstGeom>
              <a:noFill/>
            </p:spPr>
            <p:txBody>
              <a:bodyPr wrap="square" rtlCol="0">
                <a:spAutoFit/>
              </a:bodyPr>
              <a:lstStyle/>
              <a:p>
                <a:r>
                  <a:rPr lang="en-US" altLang="zh-CN" sz="1400" dirty="0" smtClean="0"/>
                  <a:t>A</a:t>
                </a:r>
                <a:endParaRPr lang="zh-CN" altLang="en-US" sz="1400" dirty="0"/>
              </a:p>
            </p:txBody>
          </p:sp>
          <p:sp>
            <p:nvSpPr>
              <p:cNvPr id="21" name="TextBox 20"/>
              <p:cNvSpPr txBox="1"/>
              <p:nvPr/>
            </p:nvSpPr>
            <p:spPr>
              <a:xfrm>
                <a:off x="1066800" y="1752600"/>
                <a:ext cx="533400" cy="307777"/>
              </a:xfrm>
              <a:prstGeom prst="rect">
                <a:avLst/>
              </a:prstGeom>
              <a:noFill/>
            </p:spPr>
            <p:txBody>
              <a:bodyPr wrap="square" rtlCol="0">
                <a:spAutoFit/>
              </a:bodyPr>
              <a:lstStyle/>
              <a:p>
                <a:r>
                  <a:rPr lang="en-US" altLang="zh-CN" sz="1400" dirty="0"/>
                  <a:t>D</a:t>
                </a:r>
                <a:endParaRPr lang="zh-CN" altLang="en-US" sz="1400" dirty="0"/>
              </a:p>
            </p:txBody>
          </p:sp>
          <p:sp>
            <p:nvSpPr>
              <p:cNvPr id="22" name="TextBox 21"/>
              <p:cNvSpPr txBox="1"/>
              <p:nvPr/>
            </p:nvSpPr>
            <p:spPr>
              <a:xfrm>
                <a:off x="990600" y="3124200"/>
                <a:ext cx="533400" cy="307777"/>
              </a:xfrm>
              <a:prstGeom prst="rect">
                <a:avLst/>
              </a:prstGeom>
              <a:noFill/>
            </p:spPr>
            <p:txBody>
              <a:bodyPr wrap="square" rtlCol="0">
                <a:spAutoFit/>
              </a:bodyPr>
              <a:lstStyle/>
              <a:p>
                <a:r>
                  <a:rPr lang="en-US" altLang="zh-CN" sz="1400" dirty="0"/>
                  <a:t>E</a:t>
                </a:r>
                <a:endParaRPr lang="zh-CN" altLang="en-US" sz="1400" dirty="0"/>
              </a:p>
            </p:txBody>
          </p:sp>
        </p:grpSp>
        <p:sp>
          <p:nvSpPr>
            <p:cNvPr id="7" name="TextBox 6"/>
            <p:cNvSpPr txBox="1"/>
            <p:nvPr/>
          </p:nvSpPr>
          <p:spPr>
            <a:xfrm>
              <a:off x="2667000" y="987623"/>
              <a:ext cx="533400" cy="307777"/>
            </a:xfrm>
            <a:prstGeom prst="rect">
              <a:avLst/>
            </a:prstGeom>
            <a:noFill/>
          </p:spPr>
          <p:txBody>
            <a:bodyPr wrap="square" rtlCol="0">
              <a:spAutoFit/>
            </a:bodyPr>
            <a:lstStyle/>
            <a:p>
              <a:r>
                <a:rPr lang="en-US" altLang="zh-CN" sz="1400" u="sng" dirty="0"/>
                <a:t>1</a:t>
              </a:r>
              <a:endParaRPr lang="zh-CN" altLang="en-US" sz="1400" u="sng" dirty="0"/>
            </a:p>
          </p:txBody>
        </p:sp>
        <p:sp>
          <p:nvSpPr>
            <p:cNvPr id="8" name="TextBox 7"/>
            <p:cNvSpPr txBox="1"/>
            <p:nvPr/>
          </p:nvSpPr>
          <p:spPr>
            <a:xfrm>
              <a:off x="2895600" y="1521768"/>
              <a:ext cx="533400" cy="307777"/>
            </a:xfrm>
            <a:prstGeom prst="rect">
              <a:avLst/>
            </a:prstGeom>
            <a:noFill/>
          </p:spPr>
          <p:txBody>
            <a:bodyPr wrap="square" rtlCol="0">
              <a:spAutoFit/>
            </a:bodyPr>
            <a:lstStyle/>
            <a:p>
              <a:r>
                <a:rPr lang="en-US" altLang="zh-CN" sz="1400" u="sng" dirty="0" smtClean="0"/>
                <a:t>2</a:t>
              </a:r>
              <a:endParaRPr lang="zh-CN" altLang="en-US" sz="1400" u="sng" dirty="0"/>
            </a:p>
          </p:txBody>
        </p:sp>
        <p:sp>
          <p:nvSpPr>
            <p:cNvPr id="9" name="TextBox 8"/>
            <p:cNvSpPr txBox="1"/>
            <p:nvPr/>
          </p:nvSpPr>
          <p:spPr>
            <a:xfrm>
              <a:off x="1981200" y="1143000"/>
              <a:ext cx="533400" cy="307777"/>
            </a:xfrm>
            <a:prstGeom prst="rect">
              <a:avLst/>
            </a:prstGeom>
            <a:noFill/>
          </p:spPr>
          <p:txBody>
            <a:bodyPr wrap="square" rtlCol="0">
              <a:spAutoFit/>
            </a:bodyPr>
            <a:lstStyle/>
            <a:p>
              <a:r>
                <a:rPr lang="en-US" altLang="zh-CN" sz="1400" u="sng" dirty="0"/>
                <a:t>1</a:t>
              </a:r>
              <a:endParaRPr lang="zh-CN" altLang="en-US" sz="1400" u="sng" dirty="0"/>
            </a:p>
          </p:txBody>
        </p:sp>
        <p:sp>
          <p:nvSpPr>
            <p:cNvPr id="10" name="TextBox 9"/>
            <p:cNvSpPr txBox="1"/>
            <p:nvPr/>
          </p:nvSpPr>
          <p:spPr>
            <a:xfrm>
              <a:off x="1295400" y="838200"/>
              <a:ext cx="533400" cy="307777"/>
            </a:xfrm>
            <a:prstGeom prst="rect">
              <a:avLst/>
            </a:prstGeom>
            <a:noFill/>
          </p:spPr>
          <p:txBody>
            <a:bodyPr wrap="square" rtlCol="0">
              <a:spAutoFit/>
            </a:bodyPr>
            <a:lstStyle/>
            <a:p>
              <a:r>
                <a:rPr lang="en-US" altLang="zh-CN" sz="1400" u="sng" dirty="0"/>
                <a:t>1</a:t>
              </a:r>
              <a:endParaRPr lang="zh-CN" altLang="en-US" sz="1400" u="sng" dirty="0"/>
            </a:p>
          </p:txBody>
        </p:sp>
        <p:sp>
          <p:nvSpPr>
            <p:cNvPr id="11" name="TextBox 10"/>
            <p:cNvSpPr txBox="1"/>
            <p:nvPr/>
          </p:nvSpPr>
          <p:spPr>
            <a:xfrm>
              <a:off x="1066800" y="1447800"/>
              <a:ext cx="533400" cy="307777"/>
            </a:xfrm>
            <a:prstGeom prst="rect">
              <a:avLst/>
            </a:prstGeom>
            <a:noFill/>
          </p:spPr>
          <p:txBody>
            <a:bodyPr wrap="square" rtlCol="0">
              <a:spAutoFit/>
            </a:bodyPr>
            <a:lstStyle/>
            <a:p>
              <a:r>
                <a:rPr lang="en-US" altLang="zh-CN" sz="1400" u="sng" dirty="0" smtClean="0"/>
                <a:t>2</a:t>
              </a:r>
              <a:endParaRPr lang="zh-CN" altLang="en-US" sz="1400" u="sng" dirty="0"/>
            </a:p>
          </p:txBody>
        </p:sp>
      </p:grpSp>
      <p:grpSp>
        <p:nvGrpSpPr>
          <p:cNvPr id="27" name="组合 57"/>
          <p:cNvGrpSpPr/>
          <p:nvPr/>
        </p:nvGrpSpPr>
        <p:grpSpPr>
          <a:xfrm>
            <a:off x="4800600" y="2286000"/>
            <a:ext cx="2667000" cy="1453009"/>
            <a:chOff x="5105400" y="1978968"/>
            <a:chExt cx="2667000" cy="1453009"/>
          </a:xfrm>
        </p:grpSpPr>
        <p:cxnSp>
          <p:nvCxnSpPr>
            <p:cNvPr id="28" name="直接箭头连接符 22"/>
            <p:cNvCxnSpPr/>
            <p:nvPr/>
          </p:nvCxnSpPr>
          <p:spPr>
            <a:xfrm flipV="1">
              <a:off x="6553200" y="2133600"/>
              <a:ext cx="609600" cy="5334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24"/>
            <p:cNvCxnSpPr/>
            <p:nvPr/>
          </p:nvCxnSpPr>
          <p:spPr>
            <a:xfrm>
              <a:off x="6553200" y="2667000"/>
              <a:ext cx="762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26"/>
            <p:cNvCxnSpPr/>
            <p:nvPr/>
          </p:nvCxnSpPr>
          <p:spPr>
            <a:xfrm flipH="1">
              <a:off x="5410200" y="2667000"/>
              <a:ext cx="60960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28"/>
            <p:cNvCxnSpPr/>
            <p:nvPr/>
          </p:nvCxnSpPr>
          <p:spPr>
            <a:xfrm flipH="1">
              <a:off x="5334000" y="2667000"/>
              <a:ext cx="68580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1"/>
            <p:cNvCxnSpPr/>
            <p:nvPr/>
          </p:nvCxnSpPr>
          <p:spPr>
            <a:xfrm>
              <a:off x="6553200" y="2667000"/>
              <a:ext cx="533400" cy="457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324600" y="2588568"/>
              <a:ext cx="533400" cy="307777"/>
            </a:xfrm>
            <a:prstGeom prst="rect">
              <a:avLst/>
            </a:prstGeom>
            <a:noFill/>
          </p:spPr>
          <p:txBody>
            <a:bodyPr wrap="square" rtlCol="0">
              <a:spAutoFit/>
            </a:bodyPr>
            <a:lstStyle/>
            <a:p>
              <a:r>
                <a:rPr lang="en-US" altLang="zh-CN" sz="1400" dirty="0" smtClean="0"/>
                <a:t>A</a:t>
              </a:r>
              <a:endParaRPr lang="zh-CN" altLang="en-US" sz="1400" dirty="0"/>
            </a:p>
          </p:txBody>
        </p:sp>
        <p:sp>
          <p:nvSpPr>
            <p:cNvPr id="36" name="TextBox 35"/>
            <p:cNvSpPr txBox="1"/>
            <p:nvPr/>
          </p:nvSpPr>
          <p:spPr>
            <a:xfrm>
              <a:off x="7086600" y="1978968"/>
              <a:ext cx="533400" cy="307777"/>
            </a:xfrm>
            <a:prstGeom prst="rect">
              <a:avLst/>
            </a:prstGeom>
            <a:noFill/>
          </p:spPr>
          <p:txBody>
            <a:bodyPr wrap="square" rtlCol="0">
              <a:spAutoFit/>
            </a:bodyPr>
            <a:lstStyle/>
            <a:p>
              <a:r>
                <a:rPr lang="en-US" altLang="zh-CN" sz="1400" dirty="0"/>
                <a:t>B</a:t>
              </a:r>
              <a:endParaRPr lang="zh-CN" altLang="en-US" sz="1400" dirty="0"/>
            </a:p>
          </p:txBody>
        </p:sp>
        <p:sp>
          <p:nvSpPr>
            <p:cNvPr id="38" name="TextBox 37"/>
            <p:cNvSpPr txBox="1"/>
            <p:nvPr/>
          </p:nvSpPr>
          <p:spPr>
            <a:xfrm>
              <a:off x="7239000" y="2588568"/>
              <a:ext cx="533400" cy="307777"/>
            </a:xfrm>
            <a:prstGeom prst="rect">
              <a:avLst/>
            </a:prstGeom>
            <a:noFill/>
          </p:spPr>
          <p:txBody>
            <a:bodyPr wrap="square" rtlCol="0">
              <a:spAutoFit/>
            </a:bodyPr>
            <a:lstStyle/>
            <a:p>
              <a:r>
                <a:rPr lang="en-US" altLang="zh-CN" sz="1400" dirty="0"/>
                <a:t>E</a:t>
              </a:r>
              <a:endParaRPr lang="zh-CN" altLang="en-US" sz="1400" dirty="0"/>
            </a:p>
          </p:txBody>
        </p:sp>
        <p:sp>
          <p:nvSpPr>
            <p:cNvPr id="39" name="TextBox 38"/>
            <p:cNvSpPr txBox="1"/>
            <p:nvPr/>
          </p:nvSpPr>
          <p:spPr>
            <a:xfrm>
              <a:off x="7010400" y="3045768"/>
              <a:ext cx="533400" cy="307777"/>
            </a:xfrm>
            <a:prstGeom prst="rect">
              <a:avLst/>
            </a:prstGeom>
            <a:noFill/>
          </p:spPr>
          <p:txBody>
            <a:bodyPr wrap="square" rtlCol="0">
              <a:spAutoFit/>
            </a:bodyPr>
            <a:lstStyle/>
            <a:p>
              <a:r>
                <a:rPr lang="en-US" altLang="zh-CN" sz="1400" dirty="0"/>
                <a:t>C</a:t>
              </a:r>
              <a:endParaRPr lang="zh-CN" altLang="en-US" sz="1400" dirty="0"/>
            </a:p>
          </p:txBody>
        </p:sp>
        <p:sp>
          <p:nvSpPr>
            <p:cNvPr id="40" name="TextBox 39"/>
            <p:cNvSpPr txBox="1"/>
            <p:nvPr/>
          </p:nvSpPr>
          <p:spPr>
            <a:xfrm>
              <a:off x="5943600" y="2588568"/>
              <a:ext cx="533400" cy="307777"/>
            </a:xfrm>
            <a:prstGeom prst="rect">
              <a:avLst/>
            </a:prstGeom>
            <a:noFill/>
          </p:spPr>
          <p:txBody>
            <a:bodyPr wrap="square" rtlCol="0">
              <a:spAutoFit/>
            </a:bodyPr>
            <a:lstStyle/>
            <a:p>
              <a:r>
                <a:rPr lang="en-US" altLang="zh-CN" sz="1400" dirty="0" smtClean="0"/>
                <a:t>A</a:t>
              </a:r>
              <a:endParaRPr lang="zh-CN" altLang="en-US" sz="1400" dirty="0"/>
            </a:p>
          </p:txBody>
        </p:sp>
        <p:sp>
          <p:nvSpPr>
            <p:cNvPr id="41" name="TextBox 40"/>
            <p:cNvSpPr txBox="1"/>
            <p:nvPr/>
          </p:nvSpPr>
          <p:spPr>
            <a:xfrm>
              <a:off x="5105400" y="2588568"/>
              <a:ext cx="533400" cy="307777"/>
            </a:xfrm>
            <a:prstGeom prst="rect">
              <a:avLst/>
            </a:prstGeom>
            <a:noFill/>
          </p:spPr>
          <p:txBody>
            <a:bodyPr wrap="square" rtlCol="0">
              <a:spAutoFit/>
            </a:bodyPr>
            <a:lstStyle/>
            <a:p>
              <a:r>
                <a:rPr lang="en-US" altLang="zh-CN" sz="1400" dirty="0"/>
                <a:t>D</a:t>
              </a:r>
              <a:endParaRPr lang="zh-CN" altLang="en-US" sz="1400" dirty="0"/>
            </a:p>
          </p:txBody>
        </p:sp>
        <p:sp>
          <p:nvSpPr>
            <p:cNvPr id="42" name="TextBox 41"/>
            <p:cNvSpPr txBox="1"/>
            <p:nvPr/>
          </p:nvSpPr>
          <p:spPr>
            <a:xfrm>
              <a:off x="5181600" y="3124200"/>
              <a:ext cx="533400" cy="307777"/>
            </a:xfrm>
            <a:prstGeom prst="rect">
              <a:avLst/>
            </a:prstGeom>
            <a:noFill/>
          </p:spPr>
          <p:txBody>
            <a:bodyPr wrap="square" rtlCol="0">
              <a:spAutoFit/>
            </a:bodyPr>
            <a:lstStyle/>
            <a:p>
              <a:r>
                <a:rPr lang="en-US" altLang="zh-CN" sz="1400" dirty="0" smtClean="0"/>
                <a:t>B</a:t>
              </a:r>
              <a:endParaRPr lang="zh-CN" altLang="en-US" sz="1400" dirty="0"/>
            </a:p>
          </p:txBody>
        </p:sp>
        <p:sp>
          <p:nvSpPr>
            <p:cNvPr id="43" name="TextBox 42"/>
            <p:cNvSpPr txBox="1"/>
            <p:nvPr/>
          </p:nvSpPr>
          <p:spPr>
            <a:xfrm>
              <a:off x="5486400" y="2433191"/>
              <a:ext cx="533400" cy="307777"/>
            </a:xfrm>
            <a:prstGeom prst="rect">
              <a:avLst/>
            </a:prstGeom>
            <a:noFill/>
          </p:spPr>
          <p:txBody>
            <a:bodyPr wrap="square" rtlCol="0">
              <a:spAutoFit/>
            </a:bodyPr>
            <a:lstStyle/>
            <a:p>
              <a:r>
                <a:rPr lang="en-US" altLang="zh-CN" sz="1400" u="sng" dirty="0" smtClean="0"/>
                <a:t>1</a:t>
              </a:r>
              <a:r>
                <a:rPr lang="en-US" altLang="zh-CN" sz="1400" dirty="0" smtClean="0"/>
                <a:t> </a:t>
              </a:r>
              <a:endParaRPr lang="zh-CN" altLang="en-US" sz="1400" dirty="0"/>
            </a:p>
          </p:txBody>
        </p:sp>
        <p:sp>
          <p:nvSpPr>
            <p:cNvPr id="44" name="TextBox 43"/>
            <p:cNvSpPr txBox="1"/>
            <p:nvPr/>
          </p:nvSpPr>
          <p:spPr>
            <a:xfrm>
              <a:off x="6553200" y="2207568"/>
              <a:ext cx="533400" cy="307777"/>
            </a:xfrm>
            <a:prstGeom prst="rect">
              <a:avLst/>
            </a:prstGeom>
            <a:noFill/>
          </p:spPr>
          <p:txBody>
            <a:bodyPr wrap="square" rtlCol="0">
              <a:spAutoFit/>
            </a:bodyPr>
            <a:lstStyle/>
            <a:p>
              <a:r>
                <a:rPr lang="en-US" altLang="zh-CN" sz="1400" u="sng" dirty="0" smtClean="0"/>
                <a:t>1</a:t>
              </a:r>
              <a:r>
                <a:rPr lang="en-US" altLang="zh-CN" sz="1400" dirty="0" smtClean="0"/>
                <a:t> </a:t>
              </a:r>
              <a:endParaRPr lang="zh-CN" altLang="en-US" sz="1400" dirty="0"/>
            </a:p>
          </p:txBody>
        </p:sp>
        <p:sp>
          <p:nvSpPr>
            <p:cNvPr id="45" name="TextBox 44"/>
            <p:cNvSpPr txBox="1"/>
            <p:nvPr/>
          </p:nvSpPr>
          <p:spPr>
            <a:xfrm>
              <a:off x="6781800" y="2359968"/>
              <a:ext cx="533400" cy="307777"/>
            </a:xfrm>
            <a:prstGeom prst="rect">
              <a:avLst/>
            </a:prstGeom>
            <a:noFill/>
          </p:spPr>
          <p:txBody>
            <a:bodyPr wrap="square" rtlCol="0">
              <a:spAutoFit/>
            </a:bodyPr>
            <a:lstStyle/>
            <a:p>
              <a:r>
                <a:rPr lang="en-US" altLang="zh-CN" sz="1400" u="sng" dirty="0" smtClean="0"/>
                <a:t>1</a:t>
              </a:r>
              <a:r>
                <a:rPr lang="en-US" altLang="zh-CN" sz="1400" dirty="0" smtClean="0"/>
                <a:t> </a:t>
              </a:r>
              <a:endParaRPr lang="zh-CN" altLang="en-US" sz="1400" dirty="0"/>
            </a:p>
          </p:txBody>
        </p:sp>
        <p:sp>
          <p:nvSpPr>
            <p:cNvPr id="46" name="TextBox 45"/>
            <p:cNvSpPr txBox="1"/>
            <p:nvPr/>
          </p:nvSpPr>
          <p:spPr>
            <a:xfrm>
              <a:off x="6858000" y="2743200"/>
              <a:ext cx="533400" cy="307777"/>
            </a:xfrm>
            <a:prstGeom prst="rect">
              <a:avLst/>
            </a:prstGeom>
            <a:noFill/>
          </p:spPr>
          <p:txBody>
            <a:bodyPr wrap="square" rtlCol="0">
              <a:spAutoFit/>
            </a:bodyPr>
            <a:lstStyle/>
            <a:p>
              <a:r>
                <a:rPr lang="en-US" altLang="zh-CN" sz="1400" u="sng" dirty="0"/>
                <a:t>2</a:t>
              </a:r>
              <a:r>
                <a:rPr lang="en-US" altLang="zh-CN" sz="1400" dirty="0" smtClean="0"/>
                <a:t> </a:t>
              </a:r>
              <a:endParaRPr lang="zh-CN" altLang="en-US" sz="1400" dirty="0"/>
            </a:p>
          </p:txBody>
        </p:sp>
        <p:sp>
          <p:nvSpPr>
            <p:cNvPr id="47" name="TextBox 46"/>
            <p:cNvSpPr txBox="1"/>
            <p:nvPr/>
          </p:nvSpPr>
          <p:spPr>
            <a:xfrm>
              <a:off x="5410200" y="2817168"/>
              <a:ext cx="533400" cy="307777"/>
            </a:xfrm>
            <a:prstGeom prst="rect">
              <a:avLst/>
            </a:prstGeom>
            <a:noFill/>
          </p:spPr>
          <p:txBody>
            <a:bodyPr wrap="square" rtlCol="0">
              <a:spAutoFit/>
            </a:bodyPr>
            <a:lstStyle/>
            <a:p>
              <a:r>
                <a:rPr lang="en-US" altLang="zh-CN" sz="1400" u="sng" dirty="0"/>
                <a:t>2</a:t>
              </a:r>
              <a:r>
                <a:rPr lang="en-US" altLang="zh-CN" sz="1400" dirty="0" smtClean="0"/>
                <a:t> </a:t>
              </a:r>
              <a:endParaRPr lang="zh-CN" altLang="en-US" sz="1400" dirty="0"/>
            </a:p>
          </p:txBody>
        </p:sp>
      </p:grpSp>
      <p:cxnSp>
        <p:nvCxnSpPr>
          <p:cNvPr id="23" name="Straight Arrow Connector 22"/>
          <p:cNvCxnSpPr/>
          <p:nvPr/>
        </p:nvCxnSpPr>
        <p:spPr>
          <a:xfrm>
            <a:off x="6248400" y="2968080"/>
            <a:ext cx="0" cy="68952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096000" y="3581400"/>
            <a:ext cx="533400" cy="307777"/>
          </a:xfrm>
          <a:prstGeom prst="rect">
            <a:avLst/>
          </a:prstGeom>
          <a:noFill/>
        </p:spPr>
        <p:txBody>
          <a:bodyPr wrap="square" rtlCol="0">
            <a:spAutoFit/>
          </a:bodyPr>
          <a:lstStyle/>
          <a:p>
            <a:r>
              <a:rPr lang="en-US" altLang="zh-CN" sz="1400" dirty="0" smtClean="0"/>
              <a:t>A</a:t>
            </a:r>
            <a:endParaRPr lang="zh-CN" altLang="en-US" sz="1400" dirty="0"/>
          </a:p>
        </p:txBody>
      </p:sp>
      <p:sp>
        <p:nvSpPr>
          <p:cNvPr id="49" name="TextBox 48"/>
          <p:cNvSpPr txBox="1"/>
          <p:nvPr/>
        </p:nvSpPr>
        <p:spPr>
          <a:xfrm>
            <a:off x="6248400" y="3200400"/>
            <a:ext cx="533400" cy="307777"/>
          </a:xfrm>
          <a:prstGeom prst="rect">
            <a:avLst/>
          </a:prstGeom>
          <a:noFill/>
        </p:spPr>
        <p:txBody>
          <a:bodyPr wrap="square" rtlCol="0">
            <a:spAutoFit/>
          </a:bodyPr>
          <a:lstStyle/>
          <a:p>
            <a:r>
              <a:rPr lang="en-US" altLang="zh-CN" sz="1400" u="sng" dirty="0" smtClean="0"/>
              <a:t>1</a:t>
            </a:r>
            <a:r>
              <a:rPr lang="en-US" altLang="zh-CN" sz="1400" dirty="0" smtClean="0"/>
              <a:t> </a:t>
            </a:r>
            <a:endParaRPr lang="zh-CN" altLang="en-US" sz="1400" dirty="0"/>
          </a:p>
        </p:txBody>
      </p:sp>
      <p:sp>
        <p:nvSpPr>
          <p:cNvPr id="24" name="TextBox 23"/>
          <p:cNvSpPr txBox="1"/>
          <p:nvPr/>
        </p:nvSpPr>
        <p:spPr>
          <a:xfrm>
            <a:off x="4648200" y="4038600"/>
            <a:ext cx="4495800" cy="923330"/>
          </a:xfrm>
          <a:prstGeom prst="rect">
            <a:avLst/>
          </a:prstGeom>
          <a:noFill/>
        </p:spPr>
        <p:txBody>
          <a:bodyPr wrap="square" rtlCol="0">
            <a:spAutoFit/>
          </a:bodyPr>
          <a:lstStyle/>
          <a:p>
            <a:r>
              <a:rPr lang="en-US" dirty="0" smtClean="0"/>
              <a:t>Red Component: (AB, AC, AA, AD, AE)</a:t>
            </a:r>
          </a:p>
          <a:p>
            <a:r>
              <a:rPr lang="en-US" dirty="0" smtClean="0"/>
              <a:t>Master Edge: (AB)</a:t>
            </a:r>
          </a:p>
          <a:p>
            <a:r>
              <a:rPr lang="en-US" dirty="0" err="1" smtClean="0"/>
              <a:t>countMap</a:t>
            </a:r>
            <a:r>
              <a:rPr lang="en-US" dirty="0" smtClean="0"/>
              <a:t>: (AB 1, AC 1, AA 1, AD 1, AE 1)</a:t>
            </a:r>
            <a:endParaRPr lang="en-US" dirty="0"/>
          </a:p>
        </p:txBody>
      </p:sp>
      <p:cxnSp>
        <p:nvCxnSpPr>
          <p:cNvPr id="25" name="Straight Arrow Connector 24"/>
          <p:cNvCxnSpPr/>
          <p:nvPr/>
        </p:nvCxnSpPr>
        <p:spPr>
          <a:xfrm flipV="1">
            <a:off x="5715000" y="2975521"/>
            <a:ext cx="0" cy="75827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486400" y="3581400"/>
            <a:ext cx="533400" cy="307777"/>
          </a:xfrm>
          <a:prstGeom prst="rect">
            <a:avLst/>
          </a:prstGeom>
          <a:noFill/>
        </p:spPr>
        <p:txBody>
          <a:bodyPr wrap="square" rtlCol="0">
            <a:spAutoFit/>
          </a:bodyPr>
          <a:lstStyle/>
          <a:p>
            <a:r>
              <a:rPr lang="en-US" altLang="zh-CN" sz="1400" dirty="0" smtClean="0"/>
              <a:t>A</a:t>
            </a:r>
            <a:endParaRPr lang="zh-CN" altLang="en-US" sz="1400" dirty="0"/>
          </a:p>
        </p:txBody>
      </p:sp>
      <p:sp>
        <p:nvSpPr>
          <p:cNvPr id="51" name="TextBox 50"/>
          <p:cNvSpPr txBox="1"/>
          <p:nvPr/>
        </p:nvSpPr>
        <p:spPr>
          <a:xfrm>
            <a:off x="5486400" y="3352800"/>
            <a:ext cx="533400" cy="307777"/>
          </a:xfrm>
          <a:prstGeom prst="rect">
            <a:avLst/>
          </a:prstGeom>
          <a:noFill/>
        </p:spPr>
        <p:txBody>
          <a:bodyPr wrap="square" rtlCol="0">
            <a:spAutoFit/>
          </a:bodyPr>
          <a:lstStyle/>
          <a:p>
            <a:r>
              <a:rPr lang="en-US" altLang="zh-CN" sz="1400" u="sng" dirty="0" smtClean="0"/>
              <a:t>1</a:t>
            </a:r>
            <a:r>
              <a:rPr lang="en-US" altLang="zh-CN" sz="1400" dirty="0" smtClean="0"/>
              <a:t> </a:t>
            </a:r>
            <a:endParaRPr lang="zh-CN" altLang="en-US" sz="1400" dirty="0"/>
          </a:p>
        </p:txBody>
      </p:sp>
      <p:cxnSp>
        <p:nvCxnSpPr>
          <p:cNvPr id="26" name="Straight Arrow Connector 25"/>
          <p:cNvCxnSpPr/>
          <p:nvPr/>
        </p:nvCxnSpPr>
        <p:spPr>
          <a:xfrm flipH="1" flipV="1">
            <a:off x="5105400" y="2360711"/>
            <a:ext cx="609600" cy="61108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876800" y="2206823"/>
            <a:ext cx="533400" cy="307777"/>
          </a:xfrm>
          <a:prstGeom prst="rect">
            <a:avLst/>
          </a:prstGeom>
          <a:noFill/>
        </p:spPr>
        <p:txBody>
          <a:bodyPr wrap="square" rtlCol="0">
            <a:spAutoFit/>
          </a:bodyPr>
          <a:lstStyle/>
          <a:p>
            <a:r>
              <a:rPr lang="en-US" altLang="zh-CN" sz="1400" dirty="0"/>
              <a:t>E</a:t>
            </a:r>
            <a:endParaRPr lang="zh-CN" altLang="en-US" sz="1400" dirty="0"/>
          </a:p>
        </p:txBody>
      </p:sp>
      <p:sp>
        <p:nvSpPr>
          <p:cNvPr id="53" name="TextBox 52"/>
          <p:cNvSpPr txBox="1"/>
          <p:nvPr/>
        </p:nvSpPr>
        <p:spPr>
          <a:xfrm>
            <a:off x="5334000" y="2359223"/>
            <a:ext cx="533400" cy="307777"/>
          </a:xfrm>
          <a:prstGeom prst="rect">
            <a:avLst/>
          </a:prstGeom>
          <a:noFill/>
        </p:spPr>
        <p:txBody>
          <a:bodyPr wrap="square" rtlCol="0">
            <a:spAutoFit/>
          </a:bodyPr>
          <a:lstStyle/>
          <a:p>
            <a:r>
              <a:rPr lang="en-US" altLang="zh-CN" sz="1400" u="sng" dirty="0"/>
              <a:t>2</a:t>
            </a:r>
            <a:r>
              <a:rPr lang="en-US" altLang="zh-CN" sz="1400" dirty="0" smtClean="0"/>
              <a:t> </a:t>
            </a:r>
            <a:endParaRPr lang="zh-CN" altLang="en-US" sz="1400" dirty="0"/>
          </a:p>
        </p:txBody>
      </p:sp>
      <p:cxnSp>
        <p:nvCxnSpPr>
          <p:cNvPr id="29" name="Straight Arrow Connector 28"/>
          <p:cNvCxnSpPr/>
          <p:nvPr/>
        </p:nvCxnSpPr>
        <p:spPr>
          <a:xfrm flipH="1" flipV="1">
            <a:off x="5715000" y="2970312"/>
            <a:ext cx="571500" cy="14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867400" y="2667000"/>
            <a:ext cx="533400" cy="307777"/>
          </a:xfrm>
          <a:prstGeom prst="rect">
            <a:avLst/>
          </a:prstGeom>
          <a:noFill/>
        </p:spPr>
        <p:txBody>
          <a:bodyPr wrap="square" rtlCol="0">
            <a:spAutoFit/>
          </a:bodyPr>
          <a:lstStyle/>
          <a:p>
            <a:r>
              <a:rPr lang="en-US" altLang="zh-CN" sz="1400" u="sng" dirty="0" smtClean="0"/>
              <a:t>1</a:t>
            </a:r>
            <a:r>
              <a:rPr lang="en-US" altLang="zh-CN" sz="1400" dirty="0" smtClean="0"/>
              <a:t> </a:t>
            </a:r>
            <a:endParaRPr lang="zh-CN" altLang="en-US" sz="1400" dirty="0"/>
          </a:p>
        </p:txBody>
      </p:sp>
    </p:spTree>
    <p:extLst>
      <p:ext uri="{BB962C8B-B14F-4D97-AF65-F5344CB8AC3E}">
        <p14:creationId xmlns:p14="http://schemas.microsoft.com/office/powerpoint/2010/main" val="3056781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Check time constraints.</a:t>
            </a:r>
          </a:p>
          <a:p>
            <a:r>
              <a:rPr lang="en-US" dirty="0"/>
              <a:t>Check if "</a:t>
            </a:r>
            <a:r>
              <a:rPr lang="en-US" dirty="0">
                <a:solidFill>
                  <a:srgbClr val="FF0000"/>
                </a:solidFill>
              </a:rPr>
              <a:t>the neighbors of red edges are all red</a:t>
            </a:r>
            <a:r>
              <a:rPr lang="en-US" dirty="0"/>
              <a:t>"</a:t>
            </a:r>
          </a:p>
          <a:p>
            <a:pPr lvl="1"/>
            <a:r>
              <a:rPr lang="en-US" dirty="0"/>
              <a:t>If fails at some red edge, then remove it from match set, backtrack to possibly remove from other red edges.</a:t>
            </a:r>
          </a:p>
          <a:p>
            <a:r>
              <a:rPr lang="en-US" dirty="0"/>
              <a:t>Repeat until there are no changes.</a:t>
            </a:r>
          </a:p>
        </p:txBody>
      </p:sp>
      <p:sp>
        <p:nvSpPr>
          <p:cNvPr id="4" name="Text Placeholder 3"/>
          <p:cNvSpPr>
            <a:spLocks noGrp="1"/>
          </p:cNvSpPr>
          <p:nvPr>
            <p:ph type="body" sz="quarter" idx="10"/>
          </p:nvPr>
        </p:nvSpPr>
        <p:spPr>
          <a:xfrm>
            <a:off x="152400" y="762000"/>
            <a:ext cx="8229600" cy="533400"/>
          </a:xfrm>
        </p:spPr>
        <p:txBody>
          <a:bodyPr/>
          <a:lstStyle/>
          <a:p>
            <a:r>
              <a:rPr lang="en-US" dirty="0"/>
              <a:t>Coloring </a:t>
            </a:r>
            <a:r>
              <a:rPr lang="en-US" dirty="0" smtClean="0"/>
              <a:t>Algorithm – Verify Match</a:t>
            </a:r>
            <a:endParaRPr lang="en-US" dirty="0"/>
          </a:p>
        </p:txBody>
      </p:sp>
      <p:sp>
        <p:nvSpPr>
          <p:cNvPr id="6" name="TextBox 5"/>
          <p:cNvSpPr txBox="1"/>
          <p:nvPr/>
        </p:nvSpPr>
        <p:spPr>
          <a:xfrm>
            <a:off x="533400" y="5029200"/>
            <a:ext cx="7924800" cy="954107"/>
          </a:xfrm>
          <a:prstGeom prst="rect">
            <a:avLst/>
          </a:prstGeom>
          <a:noFill/>
        </p:spPr>
        <p:txBody>
          <a:bodyPr wrap="square" rtlCol="0">
            <a:spAutoFit/>
          </a:bodyPr>
          <a:lstStyle/>
          <a:p>
            <a:r>
              <a:rPr lang="en-US" sz="2800" b="1" dirty="0">
                <a:solidFill>
                  <a:srgbClr val="0000FF"/>
                </a:solidFill>
              </a:rPr>
              <a:t>Coloring </a:t>
            </a:r>
            <a:r>
              <a:rPr lang="en-US" sz="2800" b="1" dirty="0" smtClean="0">
                <a:solidFill>
                  <a:srgbClr val="0000FF"/>
                </a:solidFill>
              </a:rPr>
              <a:t>algorithm: </a:t>
            </a:r>
            <a:r>
              <a:rPr lang="en-US" sz="2800" b="1" dirty="0" smtClean="0"/>
              <a:t>The amortized cost per incoming edge is O(1).</a:t>
            </a:r>
            <a:endParaRPr lang="en-US" sz="2800" b="1" dirty="0"/>
          </a:p>
        </p:txBody>
      </p:sp>
    </p:spTree>
    <p:extLst>
      <p:ext uri="{BB962C8B-B14F-4D97-AF65-F5344CB8AC3E}">
        <p14:creationId xmlns:p14="http://schemas.microsoft.com/office/powerpoint/2010/main" val="6860635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a:spcBef>
                <a:spcPts val="0"/>
              </a:spcBef>
              <a:spcAft>
                <a:spcPts val="2400"/>
              </a:spcAft>
            </a:pPr>
            <a:r>
              <a:rPr lang="en-US" sz="2400" dirty="0" smtClean="0"/>
              <a:t>Sequence data has many faces – such data is everywhere and applications are prevalent.</a:t>
            </a:r>
          </a:p>
          <a:p>
            <a:pPr>
              <a:spcBef>
                <a:spcPts val="0"/>
              </a:spcBef>
              <a:spcAft>
                <a:spcPts val="2400"/>
              </a:spcAft>
            </a:pPr>
            <a:r>
              <a:rPr lang="en-US" sz="2400" dirty="0" smtClean="0"/>
              <a:t>Pattern matching a.k.a. complex event processing is a useful analysis operation with many semantics “faces”.</a:t>
            </a:r>
          </a:p>
          <a:p>
            <a:pPr>
              <a:spcBef>
                <a:spcPts val="0"/>
              </a:spcBef>
              <a:spcAft>
                <a:spcPts val="2400"/>
              </a:spcAft>
            </a:pPr>
            <a:r>
              <a:rPr lang="en-US" sz="2400" dirty="0" smtClean="0"/>
              <a:t>Algorithmic solutions have many facets.</a:t>
            </a:r>
          </a:p>
        </p:txBody>
      </p:sp>
      <p:sp>
        <p:nvSpPr>
          <p:cNvPr id="4" name="Slide Number Placeholder 3"/>
          <p:cNvSpPr>
            <a:spLocks noGrp="1"/>
          </p:cNvSpPr>
          <p:nvPr>
            <p:ph type="sldNum" sz="quarter" idx="12"/>
          </p:nvPr>
        </p:nvSpPr>
        <p:spPr/>
        <p:txBody>
          <a:bodyPr/>
          <a:lstStyle/>
          <a:p>
            <a:fld id="{32B29A66-CFD5-4F33-88E2-E7F8EEB50249}" type="slidenum">
              <a:rPr lang="en-US" altLang="en-US" smtClean="0"/>
              <a:pPr/>
              <a:t>64</a:t>
            </a:fld>
            <a:endParaRPr lang="en-US" altLang="en-US"/>
          </a:p>
        </p:txBody>
      </p:sp>
    </p:spTree>
    <p:extLst>
      <p:ext uri="{BB962C8B-B14F-4D97-AF65-F5344CB8AC3E}">
        <p14:creationId xmlns:p14="http://schemas.microsoft.com/office/powerpoint/2010/main" val="14854123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362"/>
            <a:ext cx="7543800" cy="960438"/>
          </a:xfrm>
        </p:spPr>
        <p:txBody>
          <a:bodyPr/>
          <a:lstStyle/>
          <a:p>
            <a:r>
              <a:rPr lang="en-US" dirty="0" smtClean="0"/>
              <a:t>References</a:t>
            </a:r>
            <a:endParaRPr lang="en-US" dirty="0"/>
          </a:p>
        </p:txBody>
      </p:sp>
      <p:sp>
        <p:nvSpPr>
          <p:cNvPr id="3" name="Content Placeholder 2"/>
          <p:cNvSpPr>
            <a:spLocks noGrp="1"/>
          </p:cNvSpPr>
          <p:nvPr>
            <p:ph idx="1"/>
          </p:nvPr>
        </p:nvSpPr>
        <p:spPr>
          <a:xfrm>
            <a:off x="304800" y="1371600"/>
            <a:ext cx="8229600" cy="5097462"/>
          </a:xfrm>
        </p:spPr>
        <p:txBody>
          <a:bodyPr/>
          <a:lstStyle/>
          <a:p>
            <a:pPr>
              <a:spcBef>
                <a:spcPts val="0"/>
              </a:spcBef>
              <a:spcAft>
                <a:spcPts val="2400"/>
              </a:spcAft>
            </a:pPr>
            <a:r>
              <a:rPr lang="en-US" sz="1800" dirty="0" err="1"/>
              <a:t>Zheng</a:t>
            </a:r>
            <a:r>
              <a:rPr lang="en-US" sz="1800" dirty="0"/>
              <a:t> Li, Tingjian Ge. </a:t>
            </a:r>
            <a:r>
              <a:rPr lang="en-US" sz="1800" dirty="0">
                <a:hlinkClick r:id="rId2"/>
              </a:rPr>
              <a:t>Online Windowed Subsequence Matching over Probabilistic Sequences</a:t>
            </a:r>
            <a:r>
              <a:rPr lang="en-US" sz="1800" dirty="0"/>
              <a:t>. In the </a:t>
            </a:r>
            <a:r>
              <a:rPr lang="en-US" sz="1800" i="1" dirty="0"/>
              <a:t>Proceedings of the ACM SIGMOD International Conference on Management of Data (</a:t>
            </a:r>
            <a:r>
              <a:rPr lang="en-US" sz="1800" i="1" dirty="0">
                <a:hlinkClick r:id="rId3"/>
              </a:rPr>
              <a:t>SIGMOD 2012</a:t>
            </a:r>
            <a:r>
              <a:rPr lang="en-US" sz="1800" i="1" dirty="0"/>
              <a:t>) </a:t>
            </a:r>
            <a:r>
              <a:rPr lang="en-US" sz="1800" dirty="0"/>
              <a:t>, Scottsdale, Arizona, USA, May 2012.</a:t>
            </a:r>
            <a:endParaRPr lang="en-US" sz="1800" dirty="0" smtClean="0"/>
          </a:p>
          <a:p>
            <a:pPr>
              <a:spcBef>
                <a:spcPts val="0"/>
              </a:spcBef>
              <a:spcAft>
                <a:spcPts val="2400"/>
              </a:spcAft>
            </a:pPr>
            <a:r>
              <a:rPr lang="en-US" sz="1800" dirty="0" err="1"/>
              <a:t>Zheng</a:t>
            </a:r>
            <a:r>
              <a:rPr lang="en-US" sz="1800" dirty="0"/>
              <a:t> Li, Tingjian Ge, Cindy X. Chen. </a:t>
            </a:r>
            <a:r>
              <a:rPr lang="en-US" sz="1800" dirty="0">
                <a:hlinkClick r:id="rId4"/>
              </a:rPr>
              <a:t>E-Matching: Event Processing over Noisy Sequences in Real Time</a:t>
            </a:r>
            <a:r>
              <a:rPr lang="en-US" sz="1800" dirty="0"/>
              <a:t>. In the </a:t>
            </a:r>
            <a:r>
              <a:rPr lang="en-US" sz="1800" i="1" dirty="0"/>
              <a:t>Proceedings of the ACM SIGMOD International Conference on Management of Data (</a:t>
            </a:r>
            <a:r>
              <a:rPr lang="en-US" sz="1800" i="1" dirty="0">
                <a:hlinkClick r:id="rId5"/>
              </a:rPr>
              <a:t>SIGMOD 2013</a:t>
            </a:r>
            <a:r>
              <a:rPr lang="en-US" sz="1800" i="1" dirty="0"/>
              <a:t>) </a:t>
            </a:r>
            <a:r>
              <a:rPr lang="en-US" sz="1800" dirty="0"/>
              <a:t>, New York, New York, USA, June 2013.</a:t>
            </a:r>
            <a:endParaRPr lang="en-US" sz="1800" dirty="0" smtClean="0"/>
          </a:p>
          <a:p>
            <a:pPr>
              <a:spcBef>
                <a:spcPts val="0"/>
              </a:spcBef>
              <a:spcAft>
                <a:spcPts val="2400"/>
              </a:spcAft>
            </a:pPr>
            <a:r>
              <a:rPr lang="en-US" sz="1800" dirty="0" err="1"/>
              <a:t>Zheng</a:t>
            </a:r>
            <a:r>
              <a:rPr lang="en-US" sz="1800" dirty="0"/>
              <a:t> Li, Tingjian Ge. </a:t>
            </a:r>
            <a:r>
              <a:rPr lang="en-US" sz="1800" dirty="0">
                <a:hlinkClick r:id="rId6"/>
              </a:rPr>
              <a:t>PIE: Approximate Interleaving Event Matching over Sequences</a:t>
            </a:r>
            <a:r>
              <a:rPr lang="en-US" sz="1800" dirty="0"/>
              <a:t>. In the </a:t>
            </a:r>
            <a:r>
              <a:rPr lang="en-US" sz="1800" i="1" dirty="0"/>
              <a:t>Proceedings of the IEEE 31st International Conference on Data Engineering (</a:t>
            </a:r>
            <a:r>
              <a:rPr lang="en-US" sz="1800" i="1" dirty="0">
                <a:hlinkClick r:id="rId7"/>
              </a:rPr>
              <a:t>ICDE 2015</a:t>
            </a:r>
            <a:r>
              <a:rPr lang="en-US" sz="1800" i="1" dirty="0"/>
              <a:t>) </a:t>
            </a:r>
            <a:r>
              <a:rPr lang="en-US" sz="1800" dirty="0"/>
              <a:t>, Seoul, Korea, April 2015</a:t>
            </a:r>
            <a:r>
              <a:rPr lang="en-US" sz="1800" dirty="0" smtClean="0"/>
              <a:t>.</a:t>
            </a:r>
          </a:p>
          <a:p>
            <a:pPr>
              <a:spcBef>
                <a:spcPts val="0"/>
              </a:spcBef>
              <a:spcAft>
                <a:spcPts val="2400"/>
              </a:spcAft>
            </a:pPr>
            <a:r>
              <a:rPr lang="en-US" sz="1800" dirty="0" err="1"/>
              <a:t>Chunyao</a:t>
            </a:r>
            <a:r>
              <a:rPr lang="en-US" sz="1800" dirty="0"/>
              <a:t> Song, Tingjian Ge, Cindy Chen, </a:t>
            </a:r>
            <a:r>
              <a:rPr lang="en-US" sz="1800" dirty="0" err="1"/>
              <a:t>Jie</a:t>
            </a:r>
            <a:r>
              <a:rPr lang="en-US" sz="1800" dirty="0"/>
              <a:t> Wang. </a:t>
            </a:r>
            <a:r>
              <a:rPr lang="en-US" sz="1800" dirty="0">
                <a:hlinkClick r:id="rId8"/>
              </a:rPr>
              <a:t>Event Pattern Matching over Graph Streams</a:t>
            </a:r>
            <a:r>
              <a:rPr lang="en-US" sz="1800" dirty="0"/>
              <a:t>. In the </a:t>
            </a:r>
            <a:r>
              <a:rPr lang="en-US" sz="1800" i="1" dirty="0"/>
              <a:t>Proceedings of the VLDB </a:t>
            </a:r>
            <a:r>
              <a:rPr lang="en-US" sz="1800" i="1" dirty="0" smtClean="0"/>
              <a:t>Endowment</a:t>
            </a:r>
            <a:r>
              <a:rPr lang="en-US" sz="1800" dirty="0" smtClean="0"/>
              <a:t>, </a:t>
            </a:r>
            <a:r>
              <a:rPr lang="en-US" sz="1800" dirty="0"/>
              <a:t>Volume 8, Issue 4, and the 41st International Conference on Very Large Data Bases (</a:t>
            </a:r>
            <a:r>
              <a:rPr lang="en-US" sz="1800" i="1" dirty="0">
                <a:hlinkClick r:id="rId9"/>
              </a:rPr>
              <a:t>VLDB 2015</a:t>
            </a:r>
            <a:r>
              <a:rPr lang="en-US" sz="1800" dirty="0"/>
              <a:t>), </a:t>
            </a:r>
            <a:r>
              <a:rPr lang="en-US" sz="1800" dirty="0" err="1"/>
              <a:t>Kohala</a:t>
            </a:r>
            <a:r>
              <a:rPr lang="en-US" sz="1800" dirty="0"/>
              <a:t> Coast, Hawai'i, August 2015.</a:t>
            </a:r>
            <a:endParaRPr lang="en-US" sz="1800" dirty="0" smtClean="0"/>
          </a:p>
        </p:txBody>
      </p:sp>
      <p:sp>
        <p:nvSpPr>
          <p:cNvPr id="4" name="Slide Number Placeholder 3"/>
          <p:cNvSpPr>
            <a:spLocks noGrp="1"/>
          </p:cNvSpPr>
          <p:nvPr>
            <p:ph type="sldNum" sz="quarter" idx="12"/>
          </p:nvPr>
        </p:nvSpPr>
        <p:spPr/>
        <p:txBody>
          <a:bodyPr/>
          <a:lstStyle/>
          <a:p>
            <a:fld id="{32B29A66-CFD5-4F33-88E2-E7F8EEB50249}" type="slidenum">
              <a:rPr lang="en-US" altLang="en-US" smtClean="0"/>
              <a:pPr/>
              <a:t>65</a:t>
            </a:fld>
            <a:endParaRPr lang="en-US" altLang="en-US"/>
          </a:p>
        </p:txBody>
      </p:sp>
    </p:spTree>
    <p:extLst>
      <p:ext uri="{BB962C8B-B14F-4D97-AF65-F5344CB8AC3E}">
        <p14:creationId xmlns:p14="http://schemas.microsoft.com/office/powerpoint/2010/main" val="12815525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4DC743B-F751-4AFE-B8EF-6004440A5510}" type="slidenum">
              <a:rPr lang="en-US" altLang="en-US" smtClean="0"/>
              <a:pPr/>
              <a:t>66</a:t>
            </a:fld>
            <a:endParaRPr lang="en-US" altLang="en-US"/>
          </a:p>
        </p:txBody>
      </p:sp>
      <p:sp>
        <p:nvSpPr>
          <p:cNvPr id="3" name="TextBox 2"/>
          <p:cNvSpPr txBox="1"/>
          <p:nvPr/>
        </p:nvSpPr>
        <p:spPr>
          <a:xfrm>
            <a:off x="3505200" y="3048000"/>
            <a:ext cx="1447800" cy="381000"/>
          </a:xfrm>
          <a:prstGeom prst="rect">
            <a:avLst/>
          </a:prstGeom>
          <a:noFill/>
        </p:spPr>
        <p:txBody>
          <a:bodyPr wrap="square" rtlCol="0">
            <a:spAutoFit/>
          </a:bodyPr>
          <a:lstStyle/>
          <a:p>
            <a:r>
              <a:rPr lang="en-US" i="1" dirty="0" smtClean="0">
                <a:solidFill>
                  <a:srgbClr val="FF0000"/>
                </a:solidFill>
              </a:rPr>
              <a:t>Thank you.</a:t>
            </a:r>
            <a:endParaRPr lang="en-US" i="1" dirty="0">
              <a:solidFill>
                <a:srgbClr val="FF0000"/>
              </a:solidFill>
            </a:endParaRPr>
          </a:p>
        </p:txBody>
      </p:sp>
    </p:spTree>
    <p:extLst>
      <p:ext uri="{BB962C8B-B14F-4D97-AF65-F5344CB8AC3E}">
        <p14:creationId xmlns:p14="http://schemas.microsoft.com/office/powerpoint/2010/main" val="18787202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Motivating Applications: Smartphones and RFID</a:t>
            </a:r>
            <a:endParaRPr lang="en-US" dirty="0"/>
          </a:p>
        </p:txBody>
      </p:sp>
      <p:sp>
        <p:nvSpPr>
          <p:cNvPr id="3" name="Slide Number Placeholder 2"/>
          <p:cNvSpPr>
            <a:spLocks noGrp="1"/>
          </p:cNvSpPr>
          <p:nvPr>
            <p:ph type="sldNum" sz="quarter" idx="12"/>
          </p:nvPr>
        </p:nvSpPr>
        <p:spPr/>
        <p:txBody>
          <a:bodyPr/>
          <a:lstStyle/>
          <a:p>
            <a:fld id="{06D55AE4-D746-47AC-A306-4D0DD80C516F}" type="slidenum">
              <a:rPr lang="en-US" altLang="en-US" smtClean="0"/>
              <a:pPr/>
              <a:t>7</a:t>
            </a:fld>
            <a:endParaRPr lang="en-US" altLang="en-US"/>
          </a:p>
        </p:txBody>
      </p:sp>
      <p:pic>
        <p:nvPicPr>
          <p:cNvPr id="2050" name="Picture 2" descr="C:\UK\myPapers\talks\talk\iphone_gps.jpg"/>
          <p:cNvPicPr>
            <a:picLocks noChangeAspect="1" noChangeArrowheads="1"/>
          </p:cNvPicPr>
          <p:nvPr/>
        </p:nvPicPr>
        <p:blipFill>
          <a:blip r:embed="rId2"/>
          <a:srcRect/>
          <a:stretch>
            <a:fillRect/>
          </a:stretch>
        </p:blipFill>
        <p:spPr bwMode="auto">
          <a:xfrm>
            <a:off x="609600" y="1752600"/>
            <a:ext cx="1905000" cy="2209800"/>
          </a:xfrm>
          <a:prstGeom prst="rect">
            <a:avLst/>
          </a:prstGeom>
          <a:noFill/>
        </p:spPr>
      </p:pic>
      <p:pic>
        <p:nvPicPr>
          <p:cNvPr id="2051" name="Picture 3" descr="C:\UK\myPapers\talks\talk\rfid.jpg"/>
          <p:cNvPicPr>
            <a:picLocks noChangeAspect="1" noChangeArrowheads="1"/>
          </p:cNvPicPr>
          <p:nvPr/>
        </p:nvPicPr>
        <p:blipFill>
          <a:blip r:embed="rId3"/>
          <a:srcRect/>
          <a:stretch>
            <a:fillRect/>
          </a:stretch>
        </p:blipFill>
        <p:spPr bwMode="auto">
          <a:xfrm>
            <a:off x="5682981" y="4222750"/>
            <a:ext cx="2927619" cy="1949450"/>
          </a:xfrm>
          <a:prstGeom prst="rect">
            <a:avLst/>
          </a:prstGeom>
          <a:noFill/>
        </p:spPr>
      </p:pic>
      <p:sp>
        <p:nvSpPr>
          <p:cNvPr id="6" name="TextBox 5"/>
          <p:cNvSpPr txBox="1"/>
          <p:nvPr/>
        </p:nvSpPr>
        <p:spPr>
          <a:xfrm>
            <a:off x="3276600" y="1676400"/>
            <a:ext cx="4876800" cy="369332"/>
          </a:xfrm>
          <a:prstGeom prst="rect">
            <a:avLst/>
          </a:prstGeom>
          <a:noFill/>
        </p:spPr>
        <p:txBody>
          <a:bodyPr wrap="square" rtlCol="0">
            <a:spAutoFit/>
          </a:bodyPr>
          <a:lstStyle/>
          <a:p>
            <a:r>
              <a:rPr lang="en-US" dirty="0" smtClean="0"/>
              <a:t>Location estimates using </a:t>
            </a:r>
            <a:r>
              <a:rPr lang="en-US" dirty="0" err="1" smtClean="0"/>
              <a:t>WiFi</a:t>
            </a:r>
            <a:r>
              <a:rPr lang="en-US" dirty="0" smtClean="0"/>
              <a:t>, GPS, …</a:t>
            </a:r>
            <a:endParaRPr lang="en-US" dirty="0"/>
          </a:p>
        </p:txBody>
      </p:sp>
      <p:sp>
        <p:nvSpPr>
          <p:cNvPr id="7" name="TextBox 6"/>
          <p:cNvSpPr txBox="1"/>
          <p:nvPr/>
        </p:nvSpPr>
        <p:spPr>
          <a:xfrm>
            <a:off x="3276600" y="2069068"/>
            <a:ext cx="5181600" cy="646331"/>
          </a:xfrm>
          <a:prstGeom prst="rect">
            <a:avLst/>
          </a:prstGeom>
          <a:noFill/>
        </p:spPr>
        <p:txBody>
          <a:bodyPr wrap="square" rtlCol="0">
            <a:spAutoFit/>
          </a:bodyPr>
          <a:lstStyle/>
          <a:p>
            <a:r>
              <a:rPr lang="en-US" dirty="0" smtClean="0">
                <a:solidFill>
                  <a:srgbClr val="FF0000"/>
                </a:solidFill>
              </a:rPr>
              <a:t>Shopping mall: </a:t>
            </a:r>
            <a:r>
              <a:rPr lang="en-US" dirty="0" smtClean="0"/>
              <a:t>customer location + map = </a:t>
            </a:r>
            <a:r>
              <a:rPr lang="en-US" dirty="0" smtClean="0">
                <a:solidFill>
                  <a:srgbClr val="0000FF"/>
                </a:solidFill>
              </a:rPr>
              <a:t>noisy stream of each customer’s visit sequence</a:t>
            </a:r>
            <a:endParaRPr lang="en-US" dirty="0">
              <a:solidFill>
                <a:srgbClr val="0000FF"/>
              </a:solidFill>
            </a:endParaRPr>
          </a:p>
        </p:txBody>
      </p:sp>
      <p:sp>
        <p:nvSpPr>
          <p:cNvPr id="8" name="TextBox 7"/>
          <p:cNvSpPr txBox="1"/>
          <p:nvPr/>
        </p:nvSpPr>
        <p:spPr>
          <a:xfrm>
            <a:off x="3276600" y="2782669"/>
            <a:ext cx="5181600" cy="646331"/>
          </a:xfrm>
          <a:prstGeom prst="rect">
            <a:avLst/>
          </a:prstGeom>
          <a:noFill/>
        </p:spPr>
        <p:txBody>
          <a:bodyPr wrap="square" rtlCol="0">
            <a:spAutoFit/>
          </a:bodyPr>
          <a:lstStyle/>
          <a:p>
            <a:r>
              <a:rPr lang="en-US" dirty="0" smtClean="0"/>
              <a:t>A business owner’s query:</a:t>
            </a:r>
          </a:p>
          <a:p>
            <a:r>
              <a:rPr lang="en-US" dirty="0" smtClean="0"/>
              <a:t>p = &lt;</a:t>
            </a:r>
            <a:r>
              <a:rPr lang="en-US" i="1" dirty="0" smtClean="0">
                <a:solidFill>
                  <a:srgbClr val="0000FF"/>
                </a:solidFill>
              </a:rPr>
              <a:t>restaurant</a:t>
            </a:r>
            <a:r>
              <a:rPr lang="en-US" dirty="0" smtClean="0"/>
              <a:t>, </a:t>
            </a:r>
            <a:r>
              <a:rPr lang="en-US" i="1" dirty="0" smtClean="0">
                <a:solidFill>
                  <a:srgbClr val="0000FF"/>
                </a:solidFill>
              </a:rPr>
              <a:t>dessert shop</a:t>
            </a:r>
            <a:r>
              <a:rPr lang="en-US" dirty="0" smtClean="0"/>
              <a:t>, </a:t>
            </a:r>
            <a:r>
              <a:rPr lang="en-US" i="1" dirty="0" smtClean="0">
                <a:solidFill>
                  <a:srgbClr val="0000FF"/>
                </a:solidFill>
              </a:rPr>
              <a:t>movie theater</a:t>
            </a:r>
            <a:r>
              <a:rPr lang="en-US" dirty="0" smtClean="0"/>
              <a:t>&gt;</a:t>
            </a:r>
            <a:endParaRPr lang="en-US" dirty="0"/>
          </a:p>
        </p:txBody>
      </p:sp>
      <p:sp>
        <p:nvSpPr>
          <p:cNvPr id="9" name="TextBox 8"/>
          <p:cNvSpPr txBox="1"/>
          <p:nvPr/>
        </p:nvSpPr>
        <p:spPr>
          <a:xfrm>
            <a:off x="304800" y="4507468"/>
            <a:ext cx="5105400" cy="646331"/>
          </a:xfrm>
          <a:prstGeom prst="rect">
            <a:avLst/>
          </a:prstGeom>
          <a:noFill/>
        </p:spPr>
        <p:txBody>
          <a:bodyPr wrap="square" rtlCol="0">
            <a:spAutoFit/>
          </a:bodyPr>
          <a:lstStyle/>
          <a:p>
            <a:r>
              <a:rPr lang="en-US" dirty="0" smtClean="0">
                <a:solidFill>
                  <a:srgbClr val="FF0000"/>
                </a:solidFill>
              </a:rPr>
              <a:t>RFID on shopping cart:</a:t>
            </a:r>
            <a:r>
              <a:rPr lang="en-US" dirty="0" smtClean="0"/>
              <a:t> shopper’s </a:t>
            </a:r>
            <a:r>
              <a:rPr lang="en-US" i="1" dirty="0" smtClean="0"/>
              <a:t>shopping path</a:t>
            </a:r>
          </a:p>
          <a:p>
            <a:r>
              <a:rPr lang="en-US" dirty="0" smtClean="0"/>
              <a:t>-- </a:t>
            </a:r>
            <a:r>
              <a:rPr lang="en-US" dirty="0" smtClean="0">
                <a:solidFill>
                  <a:srgbClr val="0000FF"/>
                </a:solidFill>
              </a:rPr>
              <a:t>business intelligence</a:t>
            </a:r>
            <a:endParaRPr lang="en-US" dirty="0">
              <a:solidFill>
                <a:srgbClr val="0000FF"/>
              </a:solidFill>
            </a:endParaRPr>
          </a:p>
        </p:txBody>
      </p:sp>
      <p:sp>
        <p:nvSpPr>
          <p:cNvPr id="10" name="TextBox 9"/>
          <p:cNvSpPr txBox="1"/>
          <p:nvPr/>
        </p:nvSpPr>
        <p:spPr>
          <a:xfrm>
            <a:off x="304800" y="5269468"/>
            <a:ext cx="5181600" cy="646331"/>
          </a:xfrm>
          <a:prstGeom prst="rect">
            <a:avLst/>
          </a:prstGeom>
          <a:noFill/>
        </p:spPr>
        <p:txBody>
          <a:bodyPr wrap="square" rtlCol="0">
            <a:spAutoFit/>
          </a:bodyPr>
          <a:lstStyle/>
          <a:p>
            <a:r>
              <a:rPr lang="en-US" dirty="0" smtClean="0">
                <a:solidFill>
                  <a:srgbClr val="FF0000"/>
                </a:solidFill>
              </a:rPr>
              <a:t>RFID on shelves, etc.:</a:t>
            </a:r>
            <a:r>
              <a:rPr lang="en-US" dirty="0" smtClean="0"/>
              <a:t> detecting </a:t>
            </a:r>
            <a:r>
              <a:rPr lang="en-US" i="1" dirty="0" smtClean="0"/>
              <a:t>shoplifting</a:t>
            </a:r>
            <a:r>
              <a:rPr lang="en-US" dirty="0" smtClean="0"/>
              <a:t>:</a:t>
            </a:r>
          </a:p>
          <a:p>
            <a:r>
              <a:rPr lang="en-US" dirty="0" smtClean="0"/>
              <a:t>p = &lt;</a:t>
            </a:r>
            <a:r>
              <a:rPr lang="en-US" dirty="0" smtClean="0">
                <a:solidFill>
                  <a:srgbClr val="0000FF"/>
                </a:solidFill>
              </a:rPr>
              <a:t>shelf</a:t>
            </a:r>
            <a:r>
              <a:rPr lang="en-US" dirty="0" smtClean="0"/>
              <a:t>, </a:t>
            </a:r>
            <a:r>
              <a:rPr lang="en-US" dirty="0" smtClean="0">
                <a:solidFill>
                  <a:srgbClr val="FF0000"/>
                </a:solidFill>
              </a:rPr>
              <a:t>not</a:t>
            </a:r>
            <a:r>
              <a:rPr lang="en-US" dirty="0" smtClean="0"/>
              <a:t> </a:t>
            </a:r>
            <a:r>
              <a:rPr lang="en-US" dirty="0" smtClean="0">
                <a:solidFill>
                  <a:srgbClr val="0000FF"/>
                </a:solidFill>
              </a:rPr>
              <a:t>register</a:t>
            </a:r>
            <a:r>
              <a:rPr lang="en-US" dirty="0" smtClean="0"/>
              <a:t>, </a:t>
            </a:r>
            <a:r>
              <a:rPr lang="en-US" dirty="0" smtClean="0">
                <a:solidFill>
                  <a:srgbClr val="0000FF"/>
                </a:solidFill>
              </a:rPr>
              <a:t>exit</a:t>
            </a:r>
            <a:r>
              <a:rPr lang="en-US" dirty="0" smtClean="0"/>
              <a:t>&gt;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Generalization: Regular Expression &amp; Correlated Errors</a:t>
            </a:r>
            <a:endParaRPr lang="en-US" sz="3200" dirty="0"/>
          </a:p>
        </p:txBody>
      </p:sp>
      <p:sp>
        <p:nvSpPr>
          <p:cNvPr id="4" name="Slide Number Placeholder 3"/>
          <p:cNvSpPr>
            <a:spLocks noGrp="1"/>
          </p:cNvSpPr>
          <p:nvPr>
            <p:ph type="sldNum" sz="quarter" idx="12"/>
          </p:nvPr>
        </p:nvSpPr>
        <p:spPr/>
        <p:txBody>
          <a:bodyPr/>
          <a:lstStyle/>
          <a:p>
            <a:fld id="{32B29A66-CFD5-4F33-88E2-E7F8EEB50249}" type="slidenum">
              <a:rPr lang="en-US" altLang="en-US" smtClean="0"/>
              <a:pPr/>
              <a:t>8</a:t>
            </a:fld>
            <a:endParaRPr lang="en-US" altLang="en-US"/>
          </a:p>
        </p:txBody>
      </p:sp>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9782" y="3886200"/>
            <a:ext cx="2901618" cy="1356996"/>
          </a:xfrm>
          <a:prstGeom prst="rect">
            <a:avLst/>
          </a:prstGeom>
          <a:noFill/>
          <a:ln>
            <a:noFill/>
          </a:ln>
          <a:effectLst/>
          <a:extLst/>
        </p:spPr>
      </p:pic>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1840027" y="1455094"/>
            <a:ext cx="4865573" cy="1516706"/>
          </a:xfrm>
          <a:prstGeom prst="rect">
            <a:avLst/>
          </a:prstGeom>
          <a:noFill/>
          <a:ln>
            <a:noFill/>
          </a:ln>
        </p:spPr>
      </p:pic>
      <p:sp>
        <p:nvSpPr>
          <p:cNvPr id="8" name="Rectangle 7"/>
          <p:cNvSpPr/>
          <p:nvPr/>
        </p:nvSpPr>
        <p:spPr>
          <a:xfrm>
            <a:off x="1098882" y="5257800"/>
            <a:ext cx="2069862" cy="369332"/>
          </a:xfrm>
          <a:prstGeom prst="rect">
            <a:avLst/>
          </a:prstGeom>
        </p:spPr>
        <p:txBody>
          <a:bodyPr wrap="none">
            <a:spAutoFit/>
          </a:bodyPr>
          <a:lstStyle/>
          <a:p>
            <a:r>
              <a:rPr lang="en-US" dirty="0" smtClean="0"/>
              <a:t> </a:t>
            </a:r>
            <a:r>
              <a:rPr lang="en-US" dirty="0"/>
              <a:t>Atrial Flutter (AF)</a:t>
            </a:r>
          </a:p>
        </p:txBody>
      </p:sp>
      <mc:AlternateContent xmlns:mc="http://schemas.openxmlformats.org/markup-compatibility/2006" xmlns:a14="http://schemas.microsoft.com/office/drawing/2010/main">
        <mc:Choice Requires="a14">
          <p:sp>
            <p:nvSpPr>
              <p:cNvPr id="10" name="Rectangle 9"/>
              <p:cNvSpPr/>
              <p:nvPr/>
            </p:nvSpPr>
            <p:spPr>
              <a:xfrm>
                <a:off x="319736" y="5721116"/>
                <a:ext cx="3642664" cy="4667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a:rPr>
                          </m:ctrlPr>
                        </m:sSubPr>
                        <m:e>
                          <m:r>
                            <a:rPr lang="en-US" b="1" i="1">
                              <a:solidFill>
                                <a:srgbClr val="FF0000"/>
                              </a:solidFill>
                              <a:latin typeface="Cambria Math"/>
                            </a:rPr>
                            <m:t>𝒓</m:t>
                          </m:r>
                        </m:e>
                        <m:sub>
                          <m:r>
                            <a:rPr lang="en-US" b="1" i="1">
                              <a:solidFill>
                                <a:srgbClr val="FF0000"/>
                              </a:solidFill>
                              <a:latin typeface="Cambria Math"/>
                            </a:rPr>
                            <m:t>𝟏</m:t>
                          </m:r>
                        </m:sub>
                      </m:sSub>
                      <m:r>
                        <a:rPr lang="en-US" b="1" i="1">
                          <a:solidFill>
                            <a:srgbClr val="FF0000"/>
                          </a:solidFill>
                          <a:latin typeface="Cambria Math"/>
                        </a:rPr>
                        <m:t>=</m:t>
                      </m:r>
                      <m:d>
                        <m:dPr>
                          <m:ctrlPr>
                            <a:rPr lang="en-US" b="1" i="1">
                              <a:solidFill>
                                <a:srgbClr val="FF0000"/>
                              </a:solidFill>
                              <a:latin typeface="Cambria Math"/>
                            </a:rPr>
                          </m:ctrlPr>
                        </m:dPr>
                        <m:e>
                          <m:r>
                            <a:rPr lang="en-US" b="1" i="1">
                              <a:solidFill>
                                <a:srgbClr val="FF0000"/>
                              </a:solidFill>
                              <a:latin typeface="Cambria Math"/>
                            </a:rPr>
                            <m:t>𝟓</m:t>
                          </m:r>
                        </m:e>
                        <m:e>
                          <m:r>
                            <a:rPr lang="en-US" b="1" i="1">
                              <a:solidFill>
                                <a:srgbClr val="FF0000"/>
                              </a:solidFill>
                              <a:latin typeface="Cambria Math"/>
                            </a:rPr>
                            <m:t>𝟔</m:t>
                          </m:r>
                        </m:e>
                      </m:d>
                      <m:r>
                        <a:rPr lang="en-US" b="1" i="1">
                          <a:solidFill>
                            <a:srgbClr val="FF0000"/>
                          </a:solidFill>
                          <a:latin typeface="Cambria Math"/>
                        </a:rPr>
                        <m:t>𝟎</m:t>
                      </m:r>
                      <m:sSup>
                        <m:sSupPr>
                          <m:ctrlPr>
                            <a:rPr lang="en-US" b="1" i="1">
                              <a:solidFill>
                                <a:srgbClr val="FF0000"/>
                              </a:solidFill>
                              <a:latin typeface="Cambria Math"/>
                            </a:rPr>
                          </m:ctrlPr>
                        </m:sSupPr>
                        <m:e>
                          <m:d>
                            <m:dPr>
                              <m:begChr m:val="["/>
                              <m:endChr m:val="]"/>
                              <m:ctrlPr>
                                <a:rPr lang="en-US" b="1" i="1">
                                  <a:solidFill>
                                    <a:srgbClr val="FF0000"/>
                                  </a:solidFill>
                                  <a:latin typeface="Cambria Math"/>
                                </a:rPr>
                              </m:ctrlPr>
                            </m:dPr>
                            <m:e>
                              <m:d>
                                <m:dPr>
                                  <m:ctrlPr>
                                    <a:rPr lang="en-US" b="1" i="1">
                                      <a:solidFill>
                                        <a:srgbClr val="FF0000"/>
                                      </a:solidFill>
                                      <a:latin typeface="Cambria Math"/>
                                    </a:rPr>
                                  </m:ctrlPr>
                                </m:dPr>
                                <m:e>
                                  <m:acc>
                                    <m:accPr>
                                      <m:chr m:val="̅"/>
                                      <m:ctrlPr>
                                        <a:rPr lang="en-US" b="1" i="1">
                                          <a:solidFill>
                                            <a:srgbClr val="FF0000"/>
                                          </a:solidFill>
                                          <a:latin typeface="Cambria Math"/>
                                        </a:rPr>
                                      </m:ctrlPr>
                                    </m:accPr>
                                    <m:e>
                                      <m:r>
                                        <a:rPr lang="en-US" b="1" i="1">
                                          <a:solidFill>
                                            <a:srgbClr val="FF0000"/>
                                          </a:solidFill>
                                          <a:latin typeface="Cambria Math"/>
                                        </a:rPr>
                                        <m:t>𝟓</m:t>
                                      </m:r>
                                    </m:e>
                                  </m:acc>
                                  <m:acc>
                                    <m:accPr>
                                      <m:chr m:val="̅"/>
                                      <m:ctrlPr>
                                        <a:rPr lang="en-US" b="1" i="1">
                                          <a:solidFill>
                                            <a:srgbClr val="FF0000"/>
                                          </a:solidFill>
                                          <a:latin typeface="Cambria Math"/>
                                        </a:rPr>
                                      </m:ctrlPr>
                                    </m:accPr>
                                    <m:e>
                                      <m:r>
                                        <a:rPr lang="en-US" b="1" i="1">
                                          <a:solidFill>
                                            <a:srgbClr val="FF0000"/>
                                          </a:solidFill>
                                          <a:latin typeface="Cambria Math"/>
                                        </a:rPr>
                                        <m:t>𝟔</m:t>
                                      </m:r>
                                    </m:e>
                                  </m:acc>
                                </m:e>
                              </m:d>
                              <m:r>
                                <a:rPr lang="en-US" b="1" i="1">
                                  <a:solidFill>
                                    <a:srgbClr val="FF0000"/>
                                  </a:solidFill>
                                  <a:latin typeface="Cambria Math"/>
                                </a:rPr>
                                <m:t>𝟏</m:t>
                              </m:r>
                              <m:d>
                                <m:dPr>
                                  <m:ctrlPr>
                                    <a:rPr lang="en-US" b="1" i="1">
                                      <a:solidFill>
                                        <a:srgbClr val="FF0000"/>
                                      </a:solidFill>
                                      <a:latin typeface="Cambria Math"/>
                                    </a:rPr>
                                  </m:ctrlPr>
                                </m:dPr>
                                <m:e>
                                  <m:acc>
                                    <m:accPr>
                                      <m:chr m:val="̅"/>
                                      <m:ctrlPr>
                                        <a:rPr lang="en-US" b="1" i="1">
                                          <a:solidFill>
                                            <a:srgbClr val="FF0000"/>
                                          </a:solidFill>
                                          <a:latin typeface="Cambria Math"/>
                                        </a:rPr>
                                      </m:ctrlPr>
                                    </m:accPr>
                                    <m:e>
                                      <m:r>
                                        <a:rPr lang="en-US" b="1" i="1">
                                          <a:solidFill>
                                            <a:srgbClr val="FF0000"/>
                                          </a:solidFill>
                                          <a:latin typeface="Cambria Math"/>
                                        </a:rPr>
                                        <m:t>𝟓</m:t>
                                      </m:r>
                                    </m:e>
                                  </m:acc>
                                  <m:acc>
                                    <m:accPr>
                                      <m:chr m:val="̅"/>
                                      <m:ctrlPr>
                                        <a:rPr lang="en-US" b="1" i="1">
                                          <a:solidFill>
                                            <a:srgbClr val="FF0000"/>
                                          </a:solidFill>
                                          <a:latin typeface="Cambria Math"/>
                                        </a:rPr>
                                      </m:ctrlPr>
                                    </m:accPr>
                                    <m:e>
                                      <m:r>
                                        <a:rPr lang="en-US" b="1" i="1">
                                          <a:solidFill>
                                            <a:srgbClr val="FF0000"/>
                                          </a:solidFill>
                                          <a:latin typeface="Cambria Math"/>
                                        </a:rPr>
                                        <m:t>𝟔</m:t>
                                      </m:r>
                                    </m:e>
                                  </m:acc>
                                </m:e>
                              </m:d>
                              <m:r>
                                <a:rPr lang="en-US" b="1" i="1">
                                  <a:solidFill>
                                    <a:srgbClr val="FF0000"/>
                                  </a:solidFill>
                                  <a:latin typeface="Cambria Math"/>
                                </a:rPr>
                                <m:t>𝟎</m:t>
                              </m:r>
                            </m:e>
                          </m:d>
                        </m:e>
                        <m:sup>
                          <m:r>
                            <a:rPr lang="en-US" b="1" i="1">
                              <a:solidFill>
                                <a:srgbClr val="FF0000"/>
                              </a:solidFill>
                              <a:latin typeface="Cambria Math"/>
                            </a:rPr>
                            <m:t>𝟑</m:t>
                          </m:r>
                          <m:r>
                            <a:rPr lang="en-US" b="1" i="1">
                              <a:solidFill>
                                <a:srgbClr val="FF0000"/>
                              </a:solidFill>
                              <a:latin typeface="Cambria Math"/>
                            </a:rPr>
                            <m:t>+</m:t>
                          </m:r>
                        </m:sup>
                      </m:sSup>
                      <m:r>
                        <a:rPr lang="en-US" b="1" i="1">
                          <a:solidFill>
                            <a:srgbClr val="FF0000"/>
                          </a:solidFill>
                          <a:latin typeface="Cambria Math"/>
                        </a:rPr>
                        <m:t>(</m:t>
                      </m:r>
                      <m:r>
                        <a:rPr lang="en-US" b="1" i="1">
                          <a:solidFill>
                            <a:srgbClr val="FF0000"/>
                          </a:solidFill>
                          <a:latin typeface="Cambria Math"/>
                        </a:rPr>
                        <m:t>𝟓</m:t>
                      </m:r>
                      <m:r>
                        <a:rPr lang="en-US" b="1" i="1">
                          <a:solidFill>
                            <a:srgbClr val="FF0000"/>
                          </a:solidFill>
                          <a:latin typeface="Cambria Math"/>
                        </a:rPr>
                        <m:t>|</m:t>
                      </m:r>
                      <m:r>
                        <a:rPr lang="en-US" b="1" i="1">
                          <a:solidFill>
                            <a:srgbClr val="FF0000"/>
                          </a:solidFill>
                          <a:latin typeface="Cambria Math"/>
                        </a:rPr>
                        <m:t>𝟔</m:t>
                      </m:r>
                      <m:r>
                        <a:rPr lang="en-US" b="1" i="1">
                          <a:solidFill>
                            <a:srgbClr val="FF0000"/>
                          </a:solidFill>
                          <a:latin typeface="Cambria Math"/>
                        </a:rPr>
                        <m:t>)</m:t>
                      </m:r>
                    </m:oMath>
                  </m:oMathPara>
                </a14:m>
                <a:endParaRPr lang="en-US" b="1" dirty="0">
                  <a:solidFill>
                    <a:srgbClr val="FF0000"/>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319736" y="5721116"/>
                <a:ext cx="3642664" cy="466731"/>
              </a:xfrm>
              <a:prstGeom prst="rect">
                <a:avLst/>
              </a:prstGeom>
              <a:blipFill rotWithShape="1">
                <a:blip r:embed="rId5"/>
                <a:stretch>
                  <a:fillRect b="-7895"/>
                </a:stretch>
              </a:blipFill>
            </p:spPr>
            <p:txBody>
              <a:bodyPr/>
              <a:lstStyle/>
              <a:p>
                <a:r>
                  <a:rPr lang="en-US">
                    <a:noFill/>
                  </a:rPr>
                  <a:t> </a:t>
                </a:r>
              </a:p>
            </p:txBody>
          </p:sp>
        </mc:Fallback>
      </mc:AlternateContent>
      <p:sp>
        <p:nvSpPr>
          <p:cNvPr id="12" name="Rectangle 11"/>
          <p:cNvSpPr/>
          <p:nvPr/>
        </p:nvSpPr>
        <p:spPr>
          <a:xfrm>
            <a:off x="2209800" y="3059668"/>
            <a:ext cx="4288482" cy="369332"/>
          </a:xfrm>
          <a:prstGeom prst="rect">
            <a:avLst/>
          </a:prstGeom>
        </p:spPr>
        <p:txBody>
          <a:bodyPr wrap="none">
            <a:spAutoFit/>
          </a:bodyPr>
          <a:lstStyle/>
          <a:p>
            <a:r>
              <a:rPr lang="en-US" dirty="0" smtClean="0"/>
              <a:t> </a:t>
            </a:r>
            <a:r>
              <a:rPr lang="en-US" dirty="0"/>
              <a:t>A noisy ECG piece from a real dataset </a:t>
            </a:r>
          </a:p>
        </p:txBody>
      </p:sp>
      <p:pic>
        <p:nvPicPr>
          <p:cNvPr id="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4144" y="3581400"/>
            <a:ext cx="4222656" cy="1826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Rectangle 2"/>
              <p:cNvSpPr/>
              <p:nvPr/>
            </p:nvSpPr>
            <p:spPr>
              <a:xfrm>
                <a:off x="4606635" y="5865213"/>
                <a:ext cx="395819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a:rPr>
                          </m:ctrlPr>
                        </m:sSubPr>
                        <m:e>
                          <m:r>
                            <a:rPr lang="en-US" b="1" i="1">
                              <a:solidFill>
                                <a:srgbClr val="FF0000"/>
                              </a:solidFill>
                              <a:latin typeface="Cambria Math"/>
                            </a:rPr>
                            <m:t>𝒓</m:t>
                          </m:r>
                        </m:e>
                        <m:sub>
                          <m:r>
                            <a:rPr lang="en-US" b="1" i="1">
                              <a:solidFill>
                                <a:srgbClr val="FF0000"/>
                              </a:solidFill>
                              <a:latin typeface="Cambria Math"/>
                            </a:rPr>
                            <m:t>𝟐</m:t>
                          </m:r>
                        </m:sub>
                      </m:sSub>
                      <m:r>
                        <a:rPr lang="en-US" b="1" i="1">
                          <a:solidFill>
                            <a:srgbClr val="FF0000"/>
                          </a:solidFill>
                          <a:latin typeface="Cambria Math"/>
                        </a:rPr>
                        <m:t>=</m:t>
                      </m:r>
                      <m:d>
                        <m:dPr>
                          <m:begChr m:val="["/>
                          <m:endChr m:val="]"/>
                          <m:ctrlPr>
                            <a:rPr lang="en-US" b="1" i="1">
                              <a:solidFill>
                                <a:srgbClr val="FF0000"/>
                              </a:solidFill>
                              <a:latin typeface="Cambria Math"/>
                            </a:rPr>
                          </m:ctrlPr>
                        </m:dPr>
                        <m:e>
                          <m:r>
                            <a:rPr lang="en-US" b="1" i="1">
                              <a:solidFill>
                                <a:srgbClr val="FF0000"/>
                              </a:solidFill>
                              <a:latin typeface="Cambria Math"/>
                            </a:rPr>
                            <m:t>−</m:t>
                          </m:r>
                          <m:r>
                            <a:rPr lang="en-US" b="1" i="1">
                              <a:solidFill>
                                <a:srgbClr val="FF0000"/>
                              </a:solidFill>
                              <a:latin typeface="Cambria Math"/>
                            </a:rPr>
                            <m:t>𝟔</m:t>
                          </m:r>
                          <m:r>
                            <a:rPr lang="en-US" b="1" i="1">
                              <a:solidFill>
                                <a:srgbClr val="FF0000"/>
                              </a:solidFill>
                              <a:latin typeface="Cambria Math"/>
                            </a:rPr>
                            <m:t> </m:t>
                          </m:r>
                          <m:d>
                            <m:dPr>
                              <m:ctrlPr>
                                <a:rPr lang="en-US" b="1" i="1">
                                  <a:solidFill>
                                    <a:srgbClr val="FF0000"/>
                                  </a:solidFill>
                                  <a:latin typeface="Cambria Math"/>
                                </a:rPr>
                              </m:ctrlPr>
                            </m:dPr>
                            <m:e>
                              <m:r>
                                <a:rPr lang="en-US" b="1" i="1">
                                  <a:solidFill>
                                    <a:srgbClr val="FF0000"/>
                                  </a:solidFill>
                                  <a:latin typeface="Cambria Math"/>
                                </a:rPr>
                                <m:t>𝟑</m:t>
                              </m:r>
                              <m:d>
                                <m:dPr>
                                  <m:begChr m:val="|"/>
                                  <m:endChr m:val="|"/>
                                  <m:ctrlPr>
                                    <a:rPr lang="en-US" b="1" i="1">
                                      <a:solidFill>
                                        <a:srgbClr val="FF0000"/>
                                      </a:solidFill>
                                      <a:latin typeface="Cambria Math"/>
                                    </a:rPr>
                                  </m:ctrlPr>
                                </m:dPr>
                                <m:e>
                                  <m:r>
                                    <a:rPr lang="en-US" b="1" i="1">
                                      <a:solidFill>
                                        <a:srgbClr val="FF0000"/>
                                      </a:solidFill>
                                      <a:latin typeface="Cambria Math"/>
                                    </a:rPr>
                                    <m:t>𝟒</m:t>
                                  </m:r>
                                </m:e>
                              </m:d>
                              <m:r>
                                <a:rPr lang="en-US" b="1" i="1">
                                  <a:solidFill>
                                    <a:srgbClr val="FF0000"/>
                                  </a:solidFill>
                                  <a:latin typeface="Cambria Math"/>
                                </a:rPr>
                                <m:t>𝟓</m:t>
                              </m:r>
                            </m:e>
                          </m:d>
                        </m:e>
                      </m:d>
                      <m:r>
                        <a:rPr lang="en-US" b="1" i="1">
                          <a:solidFill>
                            <a:srgbClr val="FF0000"/>
                          </a:solidFill>
                          <a:latin typeface="Cambria Math"/>
                        </a:rPr>
                        <m:t> | [</m:t>
                      </m:r>
                      <m:r>
                        <a:rPr lang="en-US" b="1" i="1">
                          <a:solidFill>
                            <a:srgbClr val="FF0000"/>
                          </a:solidFill>
                          <a:latin typeface="Cambria Math"/>
                        </a:rPr>
                        <m:t>𝟔</m:t>
                      </m:r>
                      <m:r>
                        <a:rPr lang="en-US" b="1" i="1">
                          <a:solidFill>
                            <a:srgbClr val="FF0000"/>
                          </a:solidFill>
                          <a:latin typeface="Cambria Math"/>
                        </a:rPr>
                        <m:t> </m:t>
                      </m:r>
                      <m:d>
                        <m:dPr>
                          <m:ctrlPr>
                            <a:rPr lang="en-US" b="1" i="1">
                              <a:solidFill>
                                <a:srgbClr val="FF0000"/>
                              </a:solidFill>
                              <a:latin typeface="Cambria Math"/>
                            </a:rPr>
                          </m:ctrlPr>
                        </m:dPr>
                        <m:e>
                          <m:r>
                            <a:rPr lang="en-US" b="1" i="1">
                              <a:solidFill>
                                <a:srgbClr val="FF0000"/>
                              </a:solidFill>
                              <a:latin typeface="Cambria Math"/>
                            </a:rPr>
                            <m:t>−</m:t>
                          </m:r>
                          <m:r>
                            <a:rPr lang="en-US" b="1" i="1">
                              <a:solidFill>
                                <a:srgbClr val="FF0000"/>
                              </a:solidFill>
                              <a:latin typeface="Cambria Math"/>
                            </a:rPr>
                            <m:t>𝟑</m:t>
                          </m:r>
                          <m:d>
                            <m:dPr>
                              <m:begChr m:val="|"/>
                              <m:endChr m:val="|"/>
                              <m:ctrlPr>
                                <a:rPr lang="en-US" b="1" i="1">
                                  <a:solidFill>
                                    <a:srgbClr val="FF0000"/>
                                  </a:solidFill>
                                  <a:latin typeface="Cambria Math"/>
                                </a:rPr>
                              </m:ctrlPr>
                            </m:dPr>
                            <m:e>
                              <m:r>
                                <a:rPr lang="en-US" b="1" i="1">
                                  <a:solidFill>
                                    <a:srgbClr val="FF0000"/>
                                  </a:solidFill>
                                  <a:latin typeface="Cambria Math"/>
                                </a:rPr>
                                <m:t>−</m:t>
                              </m:r>
                              <m:r>
                                <a:rPr lang="en-US" b="1" i="1">
                                  <a:solidFill>
                                    <a:srgbClr val="FF0000"/>
                                  </a:solidFill>
                                  <a:latin typeface="Cambria Math"/>
                                </a:rPr>
                                <m:t>𝟒</m:t>
                              </m:r>
                            </m:e>
                          </m:d>
                          <m:r>
                            <a:rPr lang="en-US" b="1" i="1">
                              <a:solidFill>
                                <a:srgbClr val="FF0000"/>
                              </a:solidFill>
                              <a:latin typeface="Cambria Math"/>
                            </a:rPr>
                            <m:t>−</m:t>
                          </m:r>
                          <m:r>
                            <a:rPr lang="en-US" b="1" i="1">
                              <a:solidFill>
                                <a:srgbClr val="FF0000"/>
                              </a:solidFill>
                              <a:latin typeface="Cambria Math"/>
                            </a:rPr>
                            <m:t>𝟓</m:t>
                          </m:r>
                        </m:e>
                      </m:d>
                      <m:r>
                        <a:rPr lang="en-US" b="1" i="1">
                          <a:solidFill>
                            <a:srgbClr val="FF0000"/>
                          </a:solidFill>
                          <a:latin typeface="Cambria Math"/>
                        </a:rPr>
                        <m:t>]</m:t>
                      </m:r>
                    </m:oMath>
                  </m:oMathPara>
                </a14:m>
                <a:endParaRPr lang="en-US" b="1" dirty="0">
                  <a:solidFill>
                    <a:srgbClr val="FF0000"/>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4606635" y="5865213"/>
                <a:ext cx="3958199" cy="369332"/>
              </a:xfrm>
              <a:prstGeom prst="rect">
                <a:avLst/>
              </a:prstGeom>
              <a:blipFill rotWithShape="1">
                <a:blip r:embed="rId7"/>
                <a:stretch>
                  <a:fillRect b="-16393"/>
                </a:stretch>
              </a:blipFill>
            </p:spPr>
            <p:txBody>
              <a:bodyPr/>
              <a:lstStyle/>
              <a:p>
                <a:r>
                  <a:rPr lang="en-US">
                    <a:noFill/>
                  </a:rPr>
                  <a:t> </a:t>
                </a:r>
              </a:p>
            </p:txBody>
          </p:sp>
        </mc:Fallback>
      </mc:AlternateContent>
      <p:sp>
        <p:nvSpPr>
          <p:cNvPr id="11" name="Rectangle 10"/>
          <p:cNvSpPr/>
          <p:nvPr/>
        </p:nvSpPr>
        <p:spPr>
          <a:xfrm>
            <a:off x="4419600" y="5410200"/>
            <a:ext cx="4485159" cy="369332"/>
          </a:xfrm>
          <a:prstGeom prst="rect">
            <a:avLst/>
          </a:prstGeom>
        </p:spPr>
        <p:txBody>
          <a:bodyPr wrap="square">
            <a:spAutoFit/>
          </a:bodyPr>
          <a:lstStyle/>
          <a:p>
            <a:r>
              <a:rPr lang="en-US" dirty="0"/>
              <a:t>Premature Ventricular Contraction </a:t>
            </a:r>
            <a:r>
              <a:rPr lang="en-US" dirty="0" smtClean="0"/>
              <a:t>(PVC)</a:t>
            </a:r>
            <a:endParaRPr lang="en-US" dirty="0"/>
          </a:p>
        </p:txBody>
      </p:sp>
    </p:spTree>
    <p:extLst>
      <p:ext uri="{BB962C8B-B14F-4D97-AF65-F5344CB8AC3E}">
        <p14:creationId xmlns:p14="http://schemas.microsoft.com/office/powerpoint/2010/main" val="19758105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Example: Shopping Mall</a:t>
            </a:r>
            <a:endParaRPr lang="en-US" sz="3200" dirty="0"/>
          </a:p>
        </p:txBody>
      </p:sp>
      <p:sp>
        <p:nvSpPr>
          <p:cNvPr id="4" name="Slide Number Placeholder 3"/>
          <p:cNvSpPr>
            <a:spLocks noGrp="1"/>
          </p:cNvSpPr>
          <p:nvPr>
            <p:ph type="sldNum" sz="quarter" idx="12"/>
          </p:nvPr>
        </p:nvSpPr>
        <p:spPr/>
        <p:txBody>
          <a:bodyPr/>
          <a:lstStyle/>
          <a:p>
            <a:fld id="{32B29A66-CFD5-4F33-88E2-E7F8EEB50249}" type="slidenum">
              <a:rPr lang="en-US" altLang="en-US" smtClean="0"/>
              <a:pPr/>
              <a:t>9</a:t>
            </a:fld>
            <a:endParaRPr lang="en-US" altLang="en-US"/>
          </a:p>
        </p:txBody>
      </p:sp>
      <p:pic>
        <p:nvPicPr>
          <p:cNvPr id="9" name="Picture 2" descr="C:\UK\myPapers\talks\talk\iphone_gps.jpg"/>
          <p:cNvPicPr>
            <a:picLocks noChangeAspect="1" noChangeArrowheads="1"/>
          </p:cNvPicPr>
          <p:nvPr/>
        </p:nvPicPr>
        <p:blipFill>
          <a:blip r:embed="rId3" cstate="print"/>
          <a:srcRect/>
          <a:stretch>
            <a:fillRect/>
          </a:stretch>
        </p:blipFill>
        <p:spPr bwMode="auto">
          <a:xfrm flipH="1">
            <a:off x="1143000" y="1752600"/>
            <a:ext cx="1905000" cy="2209800"/>
          </a:xfrm>
          <a:prstGeom prst="rect">
            <a:avLst/>
          </a:prstGeom>
          <a:noFill/>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4400" y="1905000"/>
            <a:ext cx="3886200" cy="2440869"/>
          </a:xfrm>
          <a:prstGeom prst="rect">
            <a:avLst/>
          </a:prstGeom>
        </p:spPr>
      </p:pic>
      <mc:AlternateContent xmlns:mc="http://schemas.openxmlformats.org/markup-compatibility/2006" xmlns:a14="http://schemas.microsoft.com/office/drawing/2010/main">
        <mc:Choice Requires="a14">
          <p:sp>
            <p:nvSpPr>
              <p:cNvPr id="12" name="TextBox 11"/>
              <p:cNvSpPr txBox="1"/>
              <p:nvPr/>
            </p:nvSpPr>
            <p:spPr>
              <a:xfrm>
                <a:off x="6629400" y="2426732"/>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𝑆</m:t>
                          </m:r>
                        </m:e>
                        <m:sub>
                          <m:r>
                            <a:rPr lang="en-US" b="0" i="1" smtClean="0">
                              <a:latin typeface="Cambria Math"/>
                            </a:rPr>
                            <m:t>1</m:t>
                          </m:r>
                        </m:sub>
                      </m:sSub>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6629400" y="2426732"/>
                <a:ext cx="381000" cy="36933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7237206" y="1981200"/>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𝑆</m:t>
                          </m:r>
                        </m:e>
                        <m:sub>
                          <m:r>
                            <a:rPr lang="en-US" b="0" i="1" smtClean="0">
                              <a:latin typeface="Cambria Math"/>
                            </a:rPr>
                            <m:t>2</m:t>
                          </m:r>
                        </m:sub>
                      </m:sSub>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7237206" y="1981200"/>
                <a:ext cx="381000" cy="369332"/>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5257800" y="2590800"/>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𝑆</m:t>
                          </m:r>
                        </m:e>
                        <m:sub>
                          <m:r>
                            <a:rPr lang="en-US" b="0" i="1" smtClean="0">
                              <a:latin typeface="Cambria Math"/>
                            </a:rPr>
                            <m:t>3</m:t>
                          </m:r>
                        </m:sub>
                      </m:sSub>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5257800" y="2590800"/>
                <a:ext cx="381000" cy="369332"/>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096000" y="3581400"/>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𝑀</m:t>
                          </m:r>
                        </m:e>
                        <m:sub/>
                      </m:sSub>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6096000" y="3581400"/>
                <a:ext cx="381000" cy="369332"/>
              </a:xfrm>
              <a:prstGeom prst="rect">
                <a:avLst/>
              </a:prstGeom>
              <a:blipFill rotWithShape="1">
                <a:blip r:embed="rId8"/>
                <a:stretch>
                  <a:fillRect/>
                </a:stretch>
              </a:blipFill>
            </p:spPr>
            <p:txBody>
              <a:bodyPr/>
              <a:lstStyle/>
              <a:p>
                <a:r>
                  <a:rPr lang="en-US">
                    <a:noFill/>
                  </a:rPr>
                  <a:t> </a:t>
                </a:r>
              </a:p>
            </p:txBody>
          </p:sp>
        </mc:Fallback>
      </mc:AlternateContent>
      <p:sp>
        <p:nvSpPr>
          <p:cNvPr id="17" name="TextBox 16"/>
          <p:cNvSpPr txBox="1"/>
          <p:nvPr/>
        </p:nvSpPr>
        <p:spPr>
          <a:xfrm>
            <a:off x="48126" y="4382869"/>
            <a:ext cx="4752474" cy="923330"/>
          </a:xfrm>
          <a:prstGeom prst="rect">
            <a:avLst/>
          </a:prstGeom>
          <a:noFill/>
        </p:spPr>
        <p:txBody>
          <a:bodyPr wrap="square" rtlCol="0">
            <a:spAutoFit/>
          </a:bodyPr>
          <a:lstStyle/>
          <a:p>
            <a:r>
              <a:rPr lang="en-US" dirty="0" smtClean="0">
                <a:solidFill>
                  <a:srgbClr val="FF0000"/>
                </a:solidFill>
              </a:rPr>
              <a:t>Shopping mall: </a:t>
            </a:r>
            <a:r>
              <a:rPr lang="en-US" dirty="0" smtClean="0"/>
              <a:t>customer location + map = </a:t>
            </a:r>
            <a:r>
              <a:rPr lang="en-US" dirty="0" smtClean="0">
                <a:solidFill>
                  <a:srgbClr val="0000FF"/>
                </a:solidFill>
              </a:rPr>
              <a:t>noisy stream of each customer’s visit sequence</a:t>
            </a:r>
            <a:endParaRPr lang="en-US" dirty="0">
              <a:solidFill>
                <a:srgbClr val="0000FF"/>
              </a:solidFill>
            </a:endParaRPr>
          </a:p>
        </p:txBody>
      </p:sp>
      <mc:AlternateContent xmlns:mc="http://schemas.openxmlformats.org/markup-compatibility/2006" xmlns:a14="http://schemas.microsoft.com/office/drawing/2010/main">
        <mc:Choice Requires="a14">
          <p:sp>
            <p:nvSpPr>
              <p:cNvPr id="18" name="TextBox 17"/>
              <p:cNvSpPr txBox="1"/>
              <p:nvPr/>
            </p:nvSpPr>
            <p:spPr>
              <a:xfrm>
                <a:off x="4724400" y="4936221"/>
                <a:ext cx="4343400" cy="1312924"/>
              </a:xfrm>
              <a:prstGeom prst="rect">
                <a:avLst/>
              </a:prstGeom>
              <a:noFill/>
            </p:spPr>
            <p:txBody>
              <a:bodyPr wrap="square" rtlCol="0">
                <a:spAutoFit/>
              </a:bodyPr>
              <a:lstStyle/>
              <a:p>
                <a:pPr>
                  <a:spcAft>
                    <a:spcPts val="600"/>
                  </a:spcAft>
                </a:pPr>
                <a:r>
                  <a:rPr lang="en-US" dirty="0" smtClean="0"/>
                  <a:t>A business owner’s query:</a:t>
                </a:r>
              </a:p>
              <a:p>
                <a:r>
                  <a:rPr lang="en-US" b="1" i="1" dirty="0" smtClean="0">
                    <a:solidFill>
                      <a:srgbClr val="FF0000"/>
                    </a:solidFill>
                  </a:rPr>
                  <a:t>r</a:t>
                </a:r>
                <a:r>
                  <a:rPr lang="en-US" b="1" dirty="0" smtClean="0">
                    <a:solidFill>
                      <a:srgbClr val="FF0000"/>
                    </a:solidFill>
                  </a:rPr>
                  <a:t> </a:t>
                </a:r>
                <a14:m>
                  <m:oMath xmlns:m="http://schemas.openxmlformats.org/officeDocument/2006/math">
                    <m:r>
                      <a:rPr lang="en-US" b="1" i="1">
                        <a:solidFill>
                          <a:srgbClr val="FF0000"/>
                        </a:solidFill>
                        <a:latin typeface="Cambria Math"/>
                      </a:rPr>
                      <m:t>=</m:t>
                    </m:r>
                    <m:d>
                      <m:dPr>
                        <m:begChr m:val="["/>
                        <m:endChr m:val="|"/>
                        <m:ctrlPr>
                          <a:rPr lang="en-US" b="1" i="1">
                            <a:solidFill>
                              <a:srgbClr val="FF0000"/>
                            </a:solidFill>
                            <a:latin typeface="Cambria Math"/>
                          </a:rPr>
                        </m:ctrlPr>
                      </m:dPr>
                      <m:e>
                        <m:d>
                          <m:dPr>
                            <m:ctrlPr>
                              <a:rPr lang="en-US" b="1" i="1">
                                <a:solidFill>
                                  <a:srgbClr val="FF0000"/>
                                </a:solidFill>
                                <a:latin typeface="Cambria Math"/>
                              </a:rPr>
                            </m:ctrlPr>
                          </m:dPr>
                          <m:e>
                            <m:sSup>
                              <m:sSupPr>
                                <m:ctrlPr>
                                  <a:rPr lang="en-US" b="1" i="1">
                                    <a:solidFill>
                                      <a:srgbClr val="FF0000"/>
                                    </a:solidFill>
                                    <a:latin typeface="Cambria Math"/>
                                  </a:rPr>
                                </m:ctrlPr>
                              </m:sSupPr>
                              <m:e>
                                <m:d>
                                  <m:dPr>
                                    <m:ctrlPr>
                                      <a:rPr lang="en-US" b="1" i="1">
                                        <a:solidFill>
                                          <a:srgbClr val="FF0000"/>
                                        </a:solidFill>
                                        <a:latin typeface="Cambria Math"/>
                                      </a:rPr>
                                    </m:ctrlPr>
                                  </m:dPr>
                                  <m:e>
                                    <m:sSub>
                                      <m:sSubPr>
                                        <m:ctrlPr>
                                          <a:rPr lang="en-US" b="1" i="1">
                                            <a:solidFill>
                                              <a:srgbClr val="FF0000"/>
                                            </a:solidFill>
                                            <a:latin typeface="Cambria Math"/>
                                          </a:rPr>
                                        </m:ctrlPr>
                                      </m:sSubPr>
                                      <m:e>
                                        <m:r>
                                          <a:rPr lang="en-US" b="1" i="1">
                                            <a:solidFill>
                                              <a:srgbClr val="FF0000"/>
                                            </a:solidFill>
                                            <a:latin typeface="Cambria Math"/>
                                          </a:rPr>
                                          <m:t>𝑺</m:t>
                                        </m:r>
                                      </m:e>
                                      <m:sub>
                                        <m:r>
                                          <a:rPr lang="en-US" b="1" i="1">
                                            <a:solidFill>
                                              <a:srgbClr val="FF0000"/>
                                            </a:solidFill>
                                            <a:latin typeface="Cambria Math"/>
                                          </a:rPr>
                                          <m:t>𝟏</m:t>
                                        </m:r>
                                      </m:sub>
                                    </m:sSub>
                                    <m:d>
                                      <m:dPr>
                                        <m:begChr m:val="|"/>
                                        <m:endChr m:val="|"/>
                                        <m:ctrlPr>
                                          <a:rPr lang="en-US" b="1" i="1">
                                            <a:solidFill>
                                              <a:srgbClr val="FF0000"/>
                                            </a:solidFill>
                                            <a:latin typeface="Cambria Math"/>
                                          </a:rPr>
                                        </m:ctrlPr>
                                      </m:dPr>
                                      <m:e>
                                        <m:sSub>
                                          <m:sSubPr>
                                            <m:ctrlPr>
                                              <a:rPr lang="en-US" b="1" i="1">
                                                <a:solidFill>
                                                  <a:srgbClr val="FF0000"/>
                                                </a:solidFill>
                                                <a:latin typeface="Cambria Math"/>
                                              </a:rPr>
                                            </m:ctrlPr>
                                          </m:sSubPr>
                                          <m:e>
                                            <m:r>
                                              <a:rPr lang="en-US" b="1" i="1">
                                                <a:solidFill>
                                                  <a:srgbClr val="FF0000"/>
                                                </a:solidFill>
                                                <a:latin typeface="Cambria Math"/>
                                              </a:rPr>
                                              <m:t>𝑺</m:t>
                                            </m:r>
                                          </m:e>
                                          <m:sub>
                                            <m:r>
                                              <a:rPr lang="en-US" b="1" i="1">
                                                <a:solidFill>
                                                  <a:srgbClr val="FF0000"/>
                                                </a:solidFill>
                                                <a:latin typeface="Cambria Math"/>
                                              </a:rPr>
                                              <m:t>𝟐</m:t>
                                            </m:r>
                                          </m:sub>
                                        </m:sSub>
                                      </m:e>
                                    </m:d>
                                    <m:sSub>
                                      <m:sSubPr>
                                        <m:ctrlPr>
                                          <a:rPr lang="en-US" b="1" i="1">
                                            <a:solidFill>
                                              <a:srgbClr val="FF0000"/>
                                            </a:solidFill>
                                            <a:latin typeface="Cambria Math"/>
                                          </a:rPr>
                                        </m:ctrlPr>
                                      </m:sSubPr>
                                      <m:e>
                                        <m:r>
                                          <a:rPr lang="en-US" b="1" i="1">
                                            <a:solidFill>
                                              <a:srgbClr val="FF0000"/>
                                            </a:solidFill>
                                            <a:latin typeface="Cambria Math"/>
                                          </a:rPr>
                                          <m:t>𝑺</m:t>
                                        </m:r>
                                      </m:e>
                                      <m:sub>
                                        <m:r>
                                          <a:rPr lang="en-US" b="1" i="1">
                                            <a:solidFill>
                                              <a:srgbClr val="FF0000"/>
                                            </a:solidFill>
                                            <a:latin typeface="Cambria Math"/>
                                          </a:rPr>
                                          <m:t>𝟑</m:t>
                                        </m:r>
                                      </m:sub>
                                    </m:sSub>
                                  </m:e>
                                </m:d>
                              </m:e>
                              <m:sup>
                                <m:r>
                                  <a:rPr lang="en-US" b="1" i="1">
                                    <a:solidFill>
                                      <a:srgbClr val="FF0000"/>
                                    </a:solidFill>
                                    <a:latin typeface="Cambria Math"/>
                                  </a:rPr>
                                  <m:t>+</m:t>
                                </m:r>
                              </m:sup>
                            </m:sSup>
                            <m:r>
                              <a:rPr lang="en-US" b="1" i="1">
                                <a:solidFill>
                                  <a:srgbClr val="FF0000"/>
                                </a:solidFill>
                                <a:latin typeface="Cambria Math"/>
                              </a:rPr>
                              <m:t>𝑴</m:t>
                            </m:r>
                          </m:e>
                        </m:d>
                      </m:e>
                    </m:d>
                    <m:r>
                      <a:rPr lang="en-US" b="1" i="1">
                        <a:solidFill>
                          <a:srgbClr val="FF0000"/>
                        </a:solidFill>
                        <a:latin typeface="Cambria Math"/>
                      </a:rPr>
                      <m:t>(</m:t>
                    </m:r>
                    <m:r>
                      <a:rPr lang="en-US" b="1" i="1">
                        <a:solidFill>
                          <a:srgbClr val="FF0000"/>
                        </a:solidFill>
                        <a:latin typeface="Cambria Math"/>
                      </a:rPr>
                      <m:t>𝑴</m:t>
                    </m:r>
                    <m:sSup>
                      <m:sSupPr>
                        <m:ctrlPr>
                          <a:rPr lang="en-US" b="1" i="1">
                            <a:solidFill>
                              <a:srgbClr val="FF0000"/>
                            </a:solidFill>
                            <a:latin typeface="Cambria Math"/>
                          </a:rPr>
                        </m:ctrlPr>
                      </m:sSupPr>
                      <m:e>
                        <m:d>
                          <m:dPr>
                            <m:ctrlPr>
                              <a:rPr lang="en-US" b="1" i="1">
                                <a:solidFill>
                                  <a:srgbClr val="FF0000"/>
                                </a:solidFill>
                                <a:latin typeface="Cambria Math"/>
                              </a:rPr>
                            </m:ctrlPr>
                          </m:dPr>
                          <m:e>
                            <m:sSub>
                              <m:sSubPr>
                                <m:ctrlPr>
                                  <a:rPr lang="en-US" b="1" i="1">
                                    <a:solidFill>
                                      <a:srgbClr val="FF0000"/>
                                    </a:solidFill>
                                    <a:latin typeface="Cambria Math"/>
                                  </a:rPr>
                                </m:ctrlPr>
                              </m:sSubPr>
                              <m:e>
                                <m:r>
                                  <a:rPr lang="en-US" b="1" i="1">
                                    <a:solidFill>
                                      <a:srgbClr val="FF0000"/>
                                    </a:solidFill>
                                    <a:latin typeface="Cambria Math"/>
                                  </a:rPr>
                                  <m:t>𝑺</m:t>
                                </m:r>
                              </m:e>
                              <m:sub>
                                <m:r>
                                  <a:rPr lang="en-US" b="1" i="1">
                                    <a:solidFill>
                                      <a:srgbClr val="FF0000"/>
                                    </a:solidFill>
                                    <a:latin typeface="Cambria Math"/>
                                  </a:rPr>
                                  <m:t>𝟏</m:t>
                                </m:r>
                              </m:sub>
                            </m:sSub>
                            <m:d>
                              <m:dPr>
                                <m:begChr m:val="|"/>
                                <m:endChr m:val="|"/>
                                <m:ctrlPr>
                                  <a:rPr lang="en-US" b="1" i="1">
                                    <a:solidFill>
                                      <a:srgbClr val="FF0000"/>
                                    </a:solidFill>
                                    <a:latin typeface="Cambria Math"/>
                                  </a:rPr>
                                </m:ctrlPr>
                              </m:dPr>
                              <m:e>
                                <m:sSub>
                                  <m:sSubPr>
                                    <m:ctrlPr>
                                      <a:rPr lang="en-US" b="1" i="1">
                                        <a:solidFill>
                                          <a:srgbClr val="FF0000"/>
                                        </a:solidFill>
                                        <a:latin typeface="Cambria Math"/>
                                      </a:rPr>
                                    </m:ctrlPr>
                                  </m:sSubPr>
                                  <m:e>
                                    <m:r>
                                      <a:rPr lang="en-US" b="1" i="1">
                                        <a:solidFill>
                                          <a:srgbClr val="FF0000"/>
                                        </a:solidFill>
                                        <a:latin typeface="Cambria Math"/>
                                      </a:rPr>
                                      <m:t>𝑺</m:t>
                                    </m:r>
                                  </m:e>
                                  <m:sub>
                                    <m:r>
                                      <a:rPr lang="en-US" b="1" i="1">
                                        <a:solidFill>
                                          <a:srgbClr val="FF0000"/>
                                        </a:solidFill>
                                        <a:latin typeface="Cambria Math"/>
                                      </a:rPr>
                                      <m:t>𝟐</m:t>
                                    </m:r>
                                  </m:sub>
                                </m:sSub>
                              </m:e>
                            </m:d>
                            <m:sSub>
                              <m:sSubPr>
                                <m:ctrlPr>
                                  <a:rPr lang="en-US" b="1" i="1">
                                    <a:solidFill>
                                      <a:srgbClr val="FF0000"/>
                                    </a:solidFill>
                                    <a:latin typeface="Cambria Math"/>
                                  </a:rPr>
                                </m:ctrlPr>
                              </m:sSubPr>
                              <m:e>
                                <m:r>
                                  <a:rPr lang="en-US" b="1" i="1">
                                    <a:solidFill>
                                      <a:srgbClr val="FF0000"/>
                                    </a:solidFill>
                                    <a:latin typeface="Cambria Math"/>
                                  </a:rPr>
                                  <m:t>𝑺</m:t>
                                </m:r>
                              </m:e>
                              <m:sub>
                                <m:r>
                                  <a:rPr lang="en-US" b="1" i="1">
                                    <a:solidFill>
                                      <a:srgbClr val="FF0000"/>
                                    </a:solidFill>
                                    <a:latin typeface="Cambria Math"/>
                                  </a:rPr>
                                  <m:t>𝟑</m:t>
                                </m:r>
                              </m:sub>
                            </m:sSub>
                          </m:e>
                        </m:d>
                      </m:e>
                      <m:sup>
                        <m:r>
                          <a:rPr lang="en-US" b="1" i="1">
                            <a:solidFill>
                              <a:srgbClr val="FF0000"/>
                            </a:solidFill>
                            <a:latin typeface="Cambria Math"/>
                          </a:rPr>
                          <m:t>+</m:t>
                        </m:r>
                      </m:sup>
                    </m:sSup>
                    <m:r>
                      <a:rPr lang="en-US" b="1" i="1">
                        <a:solidFill>
                          <a:srgbClr val="FF0000"/>
                        </a:solidFill>
                        <a:latin typeface="Cambria Math"/>
                      </a:rPr>
                      <m:t>)] </m:t>
                    </m:r>
                    <m:r>
                      <a:rPr lang="en-US" b="1" i="1">
                        <a:solidFill>
                          <a:srgbClr val="FF0000"/>
                        </a:solidFill>
                        <a:latin typeface="Cambria Math"/>
                      </a:rPr>
                      <m:t>𝑩</m:t>
                    </m:r>
                  </m:oMath>
                </a14:m>
                <a:endParaRPr lang="en-US" b="1" dirty="0">
                  <a:solidFill>
                    <a:srgbClr val="FF0000"/>
                  </a:solidFill>
                </a:endParaRPr>
              </a:p>
              <a:p>
                <a:endParaRPr lang="en-US" dirty="0" smtClean="0"/>
              </a:p>
              <a:p>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4724400" y="4936221"/>
                <a:ext cx="4343400" cy="1312924"/>
              </a:xfrm>
              <a:prstGeom prst="rect">
                <a:avLst/>
              </a:prstGeom>
              <a:blipFill rotWithShape="1">
                <a:blip r:embed="rId9"/>
                <a:stretch>
                  <a:fillRect l="-1122" t="-2326"/>
                </a:stretch>
              </a:blipFill>
            </p:spPr>
            <p:txBody>
              <a:bodyPr/>
              <a:lstStyle/>
              <a:p>
                <a:r>
                  <a:rPr lang="en-US">
                    <a:noFill/>
                  </a:rPr>
                  <a:t> </a:t>
                </a:r>
              </a:p>
            </p:txBody>
          </p:sp>
        </mc:Fallback>
      </mc:AlternateContent>
    </p:spTree>
    <p:extLst>
      <p:ext uri="{BB962C8B-B14F-4D97-AF65-F5344CB8AC3E}">
        <p14:creationId xmlns:p14="http://schemas.microsoft.com/office/powerpoint/2010/main" val="319949943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Network">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Network</Template>
  <TotalTime>69662</TotalTime>
  <Words>7111</Words>
  <Application>Microsoft Office PowerPoint</Application>
  <PresentationFormat>On-screen Show (4:3)</PresentationFormat>
  <Paragraphs>1265</Paragraphs>
  <Slides>66</Slides>
  <Notes>26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68" baseType="lpstr">
      <vt:lpstr>1_Network</vt:lpstr>
      <vt:lpstr>Equation</vt:lpstr>
      <vt:lpstr>The Many Faces of Sequence Data Processing</vt:lpstr>
      <vt:lpstr>Outline</vt:lpstr>
      <vt:lpstr>Motivating Applications</vt:lpstr>
      <vt:lpstr>What is windowed subsequence matching?</vt:lpstr>
      <vt:lpstr>Motivating Application: Holter Monitors</vt:lpstr>
      <vt:lpstr>Motivating Application: Highway Monitoring</vt:lpstr>
      <vt:lpstr>Motivating Applications: Smartphones and RFID</vt:lpstr>
      <vt:lpstr>Generalization: Regular Expression &amp; Correlated Errors</vt:lpstr>
      <vt:lpstr>Example: Shopping Mall</vt:lpstr>
      <vt:lpstr>Testing &amp; Debugging Parallel Programs  </vt:lpstr>
      <vt:lpstr>Diabetic Patient Logs</vt:lpstr>
      <vt:lpstr>Monitoring Distributed Databases</vt:lpstr>
      <vt:lpstr>Graph Streams – Road Networks</vt:lpstr>
      <vt:lpstr>Graph Streams – Social Networks</vt:lpstr>
      <vt:lpstr>Graph Streams – Telephone Call Networks</vt:lpstr>
      <vt:lpstr>Outline</vt:lpstr>
      <vt:lpstr>Windowed Subsequence Pattern</vt:lpstr>
      <vt:lpstr>Extended Regular Expression Pattern</vt:lpstr>
      <vt:lpstr>Parallel &amp; Interleaving Events (PIE)</vt:lpstr>
      <vt:lpstr>Subgraph structure + Timing</vt:lpstr>
      <vt:lpstr>Outline</vt:lpstr>
      <vt:lpstr>Matching Algorithm</vt:lpstr>
      <vt:lpstr>Matching Algorithm</vt:lpstr>
      <vt:lpstr>Cost of Exact Match Algorithm</vt:lpstr>
      <vt:lpstr>Randomized Algorithm</vt:lpstr>
      <vt:lpstr>Randomized Algorithm</vt:lpstr>
      <vt:lpstr>Randomized Algorithm</vt:lpstr>
      <vt:lpstr>Cost after Approximation</vt:lpstr>
      <vt:lpstr>Accuracy Guarantee</vt:lpstr>
      <vt:lpstr>Adaptive Filtering Algorithm</vt:lpstr>
      <vt:lpstr>Adaptive Filtering Algorithm</vt:lpstr>
      <vt:lpstr>Gradient Descent</vt:lpstr>
      <vt:lpstr>Gradient Descent</vt:lpstr>
      <vt:lpstr>Adaptive Filtering Algorithm</vt:lpstr>
      <vt:lpstr>Handling Negations in a Pattern</vt:lpstr>
      <vt:lpstr>Front and Rear Negations</vt:lpstr>
      <vt:lpstr>Thompson’s Automaton</vt:lpstr>
      <vt:lpstr>Augmented Thompson’s Automaton</vt:lpstr>
      <vt:lpstr>An Error Model</vt:lpstr>
      <vt:lpstr>2-D Error Model: Shopping Mall</vt:lpstr>
      <vt:lpstr>E-Matching Algorithm</vt:lpstr>
      <vt:lpstr>Top-K E-Matching Algorithm</vt:lpstr>
      <vt:lpstr>Negations</vt:lpstr>
      <vt:lpstr>Parallel, Interleaving Events</vt:lpstr>
      <vt:lpstr>Optimization: Automaton Sketch</vt:lpstr>
      <vt:lpstr>Theoretical Foundation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lpstr>References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Tingjian Ge</cp:lastModifiedBy>
  <cp:revision>599</cp:revision>
  <cp:lastPrinted>1601-01-01T00:00:00Z</cp:lastPrinted>
  <dcterms:created xsi:type="dcterms:W3CDTF">1601-01-01T00:00:00Z</dcterms:created>
  <dcterms:modified xsi:type="dcterms:W3CDTF">2016-06-01T22:48:49Z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