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425" r:id="rId2"/>
    <p:sldId id="387" r:id="rId3"/>
    <p:sldId id="424" r:id="rId4"/>
    <p:sldId id="388" r:id="rId5"/>
    <p:sldId id="389" r:id="rId6"/>
    <p:sldId id="390" r:id="rId7"/>
    <p:sldId id="391" r:id="rId8"/>
    <p:sldId id="392" r:id="rId9"/>
    <p:sldId id="393" r:id="rId10"/>
    <p:sldId id="394" r:id="rId11"/>
    <p:sldId id="395" r:id="rId12"/>
    <p:sldId id="420" r:id="rId13"/>
    <p:sldId id="396" r:id="rId14"/>
    <p:sldId id="397" r:id="rId15"/>
    <p:sldId id="423" r:id="rId16"/>
    <p:sldId id="398" r:id="rId17"/>
    <p:sldId id="399" r:id="rId18"/>
    <p:sldId id="400" r:id="rId19"/>
    <p:sldId id="401" r:id="rId20"/>
    <p:sldId id="422" r:id="rId21"/>
    <p:sldId id="402" r:id="rId22"/>
    <p:sldId id="404" r:id="rId23"/>
    <p:sldId id="405" r:id="rId24"/>
    <p:sldId id="403" r:id="rId25"/>
    <p:sldId id="421"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008000"/>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0" autoAdjust="0"/>
    <p:restoredTop sz="91142" autoAdjust="0"/>
  </p:normalViewPr>
  <p:slideViewPr>
    <p:cSldViewPr>
      <p:cViewPr varScale="1">
        <p:scale>
          <a:sx n="107" d="100"/>
          <a:sy n="107" d="100"/>
        </p:scale>
        <p:origin x="752" y="17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11/2/16</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11/2/16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437134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B745E-9F70-4BEB-B647-46417C89B391}" type="slidenum">
              <a:rPr lang="en-US"/>
              <a:pPr/>
              <a:t>11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670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A4A16-0D46-46BB-8C40-53DE857DBF35}" type="slidenum">
              <a:rPr lang="en-US"/>
              <a:pPr/>
              <a:t>12</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294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A4A16-0D46-46BB-8C40-53DE857DBF35}" type="slidenum">
              <a:rPr lang="en-US"/>
              <a:pPr/>
              <a:t>13</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This is a general proof.</a:t>
            </a:r>
          </a:p>
          <a:p>
            <a:r>
              <a:rPr lang="en-US" dirty="0" smtClean="0"/>
              <a:t>We make no assumptions about the structure</a:t>
            </a:r>
            <a:r>
              <a:rPr lang="en-US" baseline="0" dirty="0" smtClean="0"/>
              <a:t> of the bipartite graph.</a:t>
            </a:r>
            <a:endParaRPr lang="en-US" dirty="0"/>
          </a:p>
        </p:txBody>
      </p:sp>
    </p:spTree>
    <p:extLst>
      <p:ext uri="{BB962C8B-B14F-4D97-AF65-F5344CB8AC3E}">
        <p14:creationId xmlns:p14="http://schemas.microsoft.com/office/powerpoint/2010/main" val="4893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D544B-790D-4162-9761-878F2D3B6831}" type="slidenum">
              <a:rPr lang="en-US"/>
              <a:pPr/>
              <a:t>14</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335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4F8B7-53A2-478D-A906-60285298E90E}" type="slidenum">
              <a:rPr lang="en-US"/>
              <a:pPr/>
              <a:t>16</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5956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A5859-A41F-4408-B449-ECCAF903F361}" type="slidenum">
              <a:rPr lang="en-US"/>
              <a:pPr/>
              <a:t>17</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0231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D814F-D39C-471A-972C-CA4903C081A7}" type="slidenum">
              <a:rPr lang="en-US"/>
              <a:pPr/>
              <a:t>18</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744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A6D1A-ADD9-4FAE-BBCA-A9658D9D5116}" type="slidenum">
              <a:rPr lang="en-US"/>
              <a:pPr/>
              <a:t>19</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3486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024FF-19F2-4ADC-90ED-4798E89F3B39}" type="slidenum">
              <a:rPr lang="en-US"/>
              <a:pPr/>
              <a:t>21</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470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E9F30-39DA-40D5-9E4E-4575B29A9371}" type="slidenum">
              <a:rPr lang="en-US"/>
              <a:pPr/>
              <a:t>22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873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BECCC-FEA5-4D30-8755-32241C60A2D1}" type="slidenum">
              <a:rPr lang="en-US"/>
              <a:pPr/>
              <a:t>2</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085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8950B-80BA-4D8C-BBA6-19F187DB8547}" type="slidenum">
              <a:rPr lang="en-US"/>
              <a:pPr/>
              <a:t>23</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7363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051F8-D2DD-4F7A-9357-6E734CA9A9EB}" type="slidenum">
              <a:rPr lang="en-US"/>
              <a:pPr/>
              <a:t>24</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561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1C3F8-703E-4337-BBA8-F9F88E86A971}" type="slidenum">
              <a:rPr lang="en-US"/>
              <a:pPr/>
              <a:t>26</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37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95901-F59F-4BF0-9154-0F02A459E1B3}" type="slidenum">
              <a:rPr lang="en-US"/>
              <a:pPr/>
              <a:t>27</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greedy deterministic or randomized (it is deterministic!!)</a:t>
            </a:r>
          </a:p>
          <a:p>
            <a:endParaRPr lang="en-US" dirty="0"/>
          </a:p>
        </p:txBody>
      </p:sp>
    </p:spTree>
    <p:extLst>
      <p:ext uri="{BB962C8B-B14F-4D97-AF65-F5344CB8AC3E}">
        <p14:creationId xmlns:p14="http://schemas.microsoft.com/office/powerpoint/2010/main" val="1952017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973DF-7313-464C-BB67-7764F5CF748A}" type="slidenum">
              <a:rPr lang="en-US"/>
              <a:pPr/>
              <a:t>28</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9169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059A1-ADF1-409C-927D-50F8D150D177}" type="slidenum">
              <a:rPr lang="en-US"/>
              <a:pPr/>
              <a:t>29</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4313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CD943-7726-46D6-A49A-6B1F35672D50}" type="slidenum">
              <a:rPr lang="en-US"/>
              <a:pPr/>
              <a:t>30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smtClean="0"/>
              <a:t>Why</a:t>
            </a:r>
            <a:r>
              <a:rPr lang="en-US" baseline="0" dirty="0" smtClean="0"/>
              <a:t> exhausts budget:</a:t>
            </a:r>
          </a:p>
          <a:p>
            <a:r>
              <a:rPr lang="en-US" baseline="0" dirty="0" smtClean="0"/>
              <a:t>-- remember, optimal exhausts both budgets</a:t>
            </a:r>
          </a:p>
          <a:p>
            <a:endParaRPr lang="en-US" baseline="0" dirty="0" smtClean="0"/>
          </a:p>
          <a:p>
            <a:r>
              <a:rPr lang="en-US" baseline="0" dirty="0" smtClean="0"/>
              <a:t>GENERAL PROOF</a:t>
            </a:r>
            <a:endParaRPr lang="en-US" dirty="0"/>
          </a:p>
        </p:txBody>
      </p:sp>
    </p:spTree>
    <p:extLst>
      <p:ext uri="{BB962C8B-B14F-4D97-AF65-F5344CB8AC3E}">
        <p14:creationId xmlns:p14="http://schemas.microsoft.com/office/powerpoint/2010/main" val="1270964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6028C-270E-49BB-80BE-ED708CF4CEDF}" type="slidenum">
              <a:rPr lang="en-US"/>
              <a:pPr/>
              <a:t>31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dirty="0" smtClean="0"/>
              <a:t>Whatever</a:t>
            </a:r>
            <a:r>
              <a:rPr lang="en-US" baseline="0" dirty="0" smtClean="0"/>
              <a:t> </a:t>
            </a:r>
            <a:r>
              <a:rPr lang="en-US" dirty="0" smtClean="0"/>
              <a:t>is not used should be assigned to A2 (since if we could assign to A1 we would since we still have the budget)</a:t>
            </a:r>
          </a:p>
          <a:p>
            <a:r>
              <a:rPr lang="en-US" dirty="0" smtClean="0"/>
              <a:t>CASE 1) Less</a:t>
            </a:r>
            <a:r>
              <a:rPr lang="en-US" baseline="0" dirty="0" smtClean="0"/>
              <a:t> than half of A1’s queries got assigned to A2. So y&gt;B/2</a:t>
            </a:r>
          </a:p>
          <a:p>
            <a:r>
              <a:rPr lang="en-US" baseline="0" dirty="0" smtClean="0"/>
              <a:t>CASE 2) If more than half of A1’s queries got assigned to A2. </a:t>
            </a:r>
          </a:p>
          <a:p>
            <a:r>
              <a:rPr lang="en-US" baseline="0" dirty="0" smtClean="0"/>
              <a:t>Consider last of A1s queries assigned to A2. At that time B2 &gt; B1.</a:t>
            </a:r>
          </a:p>
          <a:p>
            <a:r>
              <a:rPr lang="en-US" baseline="0" dirty="0" smtClean="0"/>
              <a:t>At that time B2 &lt; ½. Since more than half of A1’s queries got assigned to A2 (this means the remaining budget had to be &lt;1/2). </a:t>
            </a:r>
          </a:p>
          <a:p>
            <a:r>
              <a:rPr lang="en-US" baseline="0" dirty="0" smtClean="0"/>
              <a:t>So B1&lt;1/2. </a:t>
            </a:r>
          </a:p>
          <a:p>
            <a:endParaRPr lang="en-US" dirty="0"/>
          </a:p>
        </p:txBody>
      </p:sp>
    </p:spTree>
    <p:extLst>
      <p:ext uri="{BB962C8B-B14F-4D97-AF65-F5344CB8AC3E}">
        <p14:creationId xmlns:p14="http://schemas.microsoft.com/office/powerpoint/2010/main" val="74027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00761-A214-40ED-94F0-2A6D31B566A1}" type="slidenum">
              <a:rPr lang="en-US"/>
              <a:pPr/>
              <a:t>32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9259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5A9D0F-5CEE-49FC-A6F3-748BCD1F5D4F}" type="slidenum">
              <a:rPr lang="en-US"/>
              <a:pPr/>
              <a:t>33</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469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249B-57FA-47FA-B2B4-C823CD291C35}" type="slidenum">
              <a:rPr lang="en-US"/>
              <a:pPr/>
              <a:t>4</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8834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A4D0E-5AAF-4CAC-9F79-9FA7A7C33F19}" type="slidenum">
              <a:rPr lang="en-US"/>
              <a:pPr/>
              <a:t>34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3426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A986D-AE7E-4388-A994-CF2D70C7AB4D}" type="slidenum">
              <a:rPr lang="en-US"/>
              <a:pPr/>
              <a:t>35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9860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4F75A-F515-4584-AF1D-78968564A686}" type="slidenum">
              <a:rPr lang="en-US"/>
              <a:pPr/>
              <a:t>36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1677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FF38C-64E2-4C58-B726-2BFE92810E26}" type="slidenum">
              <a:rPr lang="en-US"/>
              <a:pPr/>
              <a:t>37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4901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0A388-AA28-480D-8E44-D2C93E18C81C}" type="slidenum">
              <a:rPr lang="en-US"/>
              <a:pPr/>
              <a:t>38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888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F10FF-FA82-4D07-AEC0-7B00D2112FCD}" type="slidenum">
              <a:rPr lang="en-US"/>
              <a:pPr/>
              <a:t>39</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94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C3759-7C6F-4690-8838-D19AF294169B}"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902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9DCF95-D59A-4DE3-9527-CCE4AC7CB187}" type="slidenum">
              <a:rPr lang="en-US"/>
              <a:pPr/>
              <a:t>6</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1730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EA930-782F-425E-9394-DE1830825261}" type="slidenum">
              <a:rPr lang="en-US"/>
              <a:pPr/>
              <a:t>7</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632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4F564-644F-43F2-9F77-98DD58D5A917}" type="slidenum">
              <a:rPr lang="en-US"/>
              <a:pPr/>
              <a:t>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051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5B749-D12A-460B-8EB9-5F8D071FE7B1}"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193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B8FA8-0767-43C6-A041-916C275F7F32}" type="slidenum">
              <a:rPr lang="en-US"/>
              <a:pPr/>
              <a:t>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127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6EC14AA-C9F0-42CD-A894-26C0FF1C3C1F}"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0F7366-B9BD-4AA1-8821-4758BC59C906}"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40DD30-3F7B-4F0D-B81D-2A545DED45C3}" type="datetime1">
              <a:rPr lang="en-US" smtClean="0"/>
              <a:t>11/2/16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1331854C-ADCE-441F-8724-20EB619E9664}" type="datetime1">
              <a:rPr lang="en-US" smtClean="0"/>
              <a:t>11/2/16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5F972F4-459F-4032-A4D3-FF2243293E37}" type="datetime1">
              <a:rPr lang="en-US" smtClean="0"/>
              <a:t>11/2/16</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12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447800"/>
            <a:ext cx="8001000" cy="48768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fld id="{6B627E2C-7C2C-47D3-A730-C17D5BA8659E}" type="datetime1">
              <a:rPr lang="en-US" smtClean="0"/>
              <a:t>11/2/16</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928FFA6C-C0FA-4814-A544-74F5F25931A1}" type="slidenum">
              <a:rPr lang="en-US"/>
              <a:pPr/>
              <a:t>‹#›</a:t>
            </a:fld>
            <a:endParaRPr lang="en-US"/>
          </a:p>
        </p:txBody>
      </p:sp>
    </p:spTree>
    <p:extLst>
      <p:ext uri="{BB962C8B-B14F-4D97-AF65-F5344CB8AC3E}">
        <p14:creationId xmlns:p14="http://schemas.microsoft.com/office/powerpoint/2010/main" val="265026631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2AE9001-759C-4E56-8A58-F76B36ADB18D}"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6B3445DC-E80C-4C7C-8040-A8FFDD6B7C78}"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38525B-90DF-46DD-9B92-2550AD33DCFC}" type="datetime1">
              <a:rPr lang="en-US" smtClean="0"/>
              <a:t>11/2/16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0D87D8-C0CE-4442-AFAD-5B9FF3532A64}" type="datetime1">
              <a:rPr lang="en-US" smtClean="0"/>
              <a:t>11/2/16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285669-D766-4D1E-93D0-2690BB398C0E}" type="datetime1">
              <a:rPr lang="en-US" smtClean="0"/>
              <a:t>11/2/16</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C3347-4070-40F0-9C8A-780662310CFC}" type="datetime1">
              <a:rPr lang="en-US" smtClean="0"/>
              <a:t>11/2/16</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1D46AA-E4E6-4696-9AE9-47D92A2B1C8B}" type="datetime1">
              <a:rPr lang="en-US" smtClean="0"/>
              <a:t>11/2/16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80D54D4-3BB2-4137-9D3E-223AB149224F}" type="datetime1">
              <a:rPr lang="en-US" smtClean="0"/>
              <a:t>11/2/16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A90CD50A-8433-4708-A472-5693ADF1A40C}" type="datetime1">
              <a:rPr lang="en-US" smtClean="0"/>
              <a:t>11/2/16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 id="2147483678" r:id="rId14"/>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mmds.or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en.wikipedia.org/wiki/Hopcroft-Karp_algorith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a:t>Advertising on the Web</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7366349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Greedy </a:t>
            </a:r>
            <a:r>
              <a:rPr lang="en-US" dirty="0" smtClean="0"/>
              <a:t>Algorithm</a:t>
            </a:r>
            <a:endParaRPr lang="en-US" dirty="0"/>
          </a:p>
        </p:txBody>
      </p:sp>
      <p:sp>
        <p:nvSpPr>
          <p:cNvPr id="50179" name="Rectangle 3"/>
          <p:cNvSpPr>
            <a:spLocks noGrp="1" noChangeArrowheads="1"/>
          </p:cNvSpPr>
          <p:nvPr>
            <p:ph type="body" idx="1"/>
          </p:nvPr>
        </p:nvSpPr>
        <p:spPr/>
        <p:txBody>
          <a:bodyPr/>
          <a:lstStyle/>
          <a:p>
            <a:r>
              <a:rPr lang="en-US" b="1" dirty="0" smtClean="0">
                <a:solidFill>
                  <a:srgbClr val="D60093"/>
                </a:solidFill>
              </a:rPr>
              <a:t>Greedy algorithm for the online graph </a:t>
            </a:r>
            <a:br>
              <a:rPr lang="en-US" b="1" dirty="0" smtClean="0">
                <a:solidFill>
                  <a:srgbClr val="D60093"/>
                </a:solidFill>
              </a:rPr>
            </a:br>
            <a:r>
              <a:rPr lang="en-US" b="1" dirty="0" smtClean="0">
                <a:solidFill>
                  <a:srgbClr val="D60093"/>
                </a:solidFill>
              </a:rPr>
              <a:t>matching problem:</a:t>
            </a:r>
          </a:p>
          <a:p>
            <a:pPr lvl="1"/>
            <a:r>
              <a:rPr lang="en-US" dirty="0" smtClean="0"/>
              <a:t>Pair </a:t>
            </a:r>
            <a:r>
              <a:rPr lang="en-US" dirty="0"/>
              <a:t>the new girl with </a:t>
            </a:r>
            <a:r>
              <a:rPr lang="en-US" b="1" dirty="0"/>
              <a:t>any</a:t>
            </a:r>
            <a:r>
              <a:rPr lang="en-US" dirty="0"/>
              <a:t> eligible boy</a:t>
            </a:r>
          </a:p>
          <a:p>
            <a:pPr lvl="2"/>
            <a:r>
              <a:rPr lang="en-US" dirty="0"/>
              <a:t>If there is none, </a:t>
            </a:r>
            <a:r>
              <a:rPr lang="en-US" dirty="0" smtClean="0"/>
              <a:t>do not </a:t>
            </a:r>
            <a:r>
              <a:rPr lang="en-US" dirty="0"/>
              <a:t>pair </a:t>
            </a:r>
            <a:r>
              <a:rPr lang="en-US" dirty="0" smtClean="0"/>
              <a:t>girl</a:t>
            </a:r>
          </a:p>
          <a:p>
            <a:pPr lvl="8"/>
            <a:endParaRPr lang="en-US" dirty="0"/>
          </a:p>
          <a:p>
            <a:r>
              <a:rPr lang="en-US" b="1" dirty="0">
                <a:solidFill>
                  <a:srgbClr val="008000"/>
                </a:solidFill>
              </a:rPr>
              <a:t>How good is the algorithm?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5513343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Competitive Ratio</a:t>
            </a:r>
          </a:p>
        </p:txBody>
      </p:sp>
      <p:sp>
        <p:nvSpPr>
          <p:cNvPr id="52227" name="Rectangle 3"/>
          <p:cNvSpPr>
            <a:spLocks noGrp="1" noChangeArrowheads="1"/>
          </p:cNvSpPr>
          <p:nvPr>
            <p:ph type="body" idx="1"/>
          </p:nvPr>
        </p:nvSpPr>
        <p:spPr/>
        <p:txBody>
          <a:bodyPr/>
          <a:lstStyle/>
          <a:p>
            <a:r>
              <a:rPr lang="en-US" dirty="0"/>
              <a:t>For input </a:t>
            </a:r>
            <a:r>
              <a:rPr lang="en-US" b="1" i="1" dirty="0"/>
              <a:t>I</a:t>
            </a:r>
            <a:r>
              <a:rPr lang="en-US" dirty="0"/>
              <a:t>, suppose greedy produces matching </a:t>
            </a:r>
            <a:r>
              <a:rPr lang="en-US" b="1" i="1" dirty="0" err="1">
                <a:cs typeface="Times New Roman" pitchFamily="18" charset="0"/>
              </a:rPr>
              <a:t>M</a:t>
            </a:r>
            <a:r>
              <a:rPr lang="en-US" b="1" i="1" baseline="-25000" dirty="0" err="1">
                <a:cs typeface="Times New Roman" pitchFamily="18" charset="0"/>
              </a:rPr>
              <a:t>greedy</a:t>
            </a:r>
            <a:r>
              <a:rPr lang="en-US" dirty="0"/>
              <a:t> while an optimal </a:t>
            </a:r>
            <a:r>
              <a:rPr lang="en-US" dirty="0" smtClean="0"/>
              <a:t/>
            </a:r>
            <a:br>
              <a:rPr lang="en-US" dirty="0" smtClean="0"/>
            </a:br>
            <a:r>
              <a:rPr lang="en-US" dirty="0" smtClean="0"/>
              <a:t>matching is </a:t>
            </a:r>
            <a:r>
              <a:rPr lang="en-US" b="1" i="1" dirty="0" err="1">
                <a:cs typeface="Times New Roman" pitchFamily="18" charset="0"/>
              </a:rPr>
              <a:t>M</a:t>
            </a:r>
            <a:r>
              <a:rPr lang="en-US" b="1" i="1" baseline="-25000" dirty="0" err="1">
                <a:cs typeface="Times New Roman" pitchFamily="18" charset="0"/>
              </a:rPr>
              <a:t>opt</a:t>
            </a:r>
            <a:endParaRPr lang="en-US" b="1" i="1" baseline="-25000" dirty="0">
              <a:cs typeface="Times New Roman" pitchFamily="18" charset="0"/>
            </a:endParaRPr>
          </a:p>
          <a:p>
            <a:pPr>
              <a:buFont typeface="Wingdings" pitchFamily="1" charset="2"/>
              <a:buNone/>
            </a:pPr>
            <a:endParaRPr lang="en-US" sz="2800" dirty="0"/>
          </a:p>
          <a:p>
            <a:pPr>
              <a:buFont typeface="Wingdings" pitchFamily="1" charset="2"/>
              <a:buNone/>
            </a:pPr>
            <a:r>
              <a:rPr lang="en-US" b="1" dirty="0">
                <a:solidFill>
                  <a:srgbClr val="0000FF"/>
                </a:solidFill>
              </a:rPr>
              <a:t>Competitive ratio = </a:t>
            </a:r>
          </a:p>
          <a:p>
            <a:pPr>
              <a:buFont typeface="Wingdings" pitchFamily="1" charset="2"/>
              <a:buNone/>
            </a:pPr>
            <a:r>
              <a:rPr lang="en-US" b="1" dirty="0">
                <a:solidFill>
                  <a:srgbClr val="0000FF"/>
                </a:solidFill>
              </a:rPr>
              <a:t>			</a:t>
            </a:r>
            <a:r>
              <a:rPr lang="en-US" b="1" i="1" dirty="0" err="1">
                <a:solidFill>
                  <a:srgbClr val="0000FF"/>
                </a:solidFill>
                <a:cs typeface="Times New Roman" pitchFamily="18" charset="0"/>
              </a:rPr>
              <a:t>min</a:t>
            </a:r>
            <a:r>
              <a:rPr lang="en-US" b="1" i="1" baseline="-25000" dirty="0" err="1">
                <a:solidFill>
                  <a:srgbClr val="0000FF"/>
                </a:solidFill>
                <a:cs typeface="Times New Roman" pitchFamily="18" charset="0"/>
              </a:rPr>
              <a:t>all</a:t>
            </a:r>
            <a:r>
              <a:rPr lang="en-US" b="1" i="1" baseline="-25000" dirty="0">
                <a:solidFill>
                  <a:srgbClr val="0000FF"/>
                </a:solidFill>
                <a:cs typeface="Times New Roman" pitchFamily="18" charset="0"/>
              </a:rPr>
              <a:t> possible inputs I</a:t>
            </a:r>
            <a:r>
              <a:rPr lang="en-US" b="1" i="1" dirty="0">
                <a:solidFill>
                  <a:srgbClr val="0000FF"/>
                </a:solidFill>
                <a:cs typeface="Times New Roman" pitchFamily="18" charset="0"/>
              </a:rPr>
              <a:t> (|</a:t>
            </a:r>
            <a:r>
              <a:rPr lang="en-US" b="1" i="1" dirty="0" err="1">
                <a:solidFill>
                  <a:srgbClr val="0000FF"/>
                </a:solidFill>
                <a:cs typeface="Times New Roman" pitchFamily="18" charset="0"/>
              </a:rPr>
              <a:t>M</a:t>
            </a:r>
            <a:r>
              <a:rPr lang="en-US" b="1" i="1" baseline="-25000" dirty="0" err="1">
                <a:solidFill>
                  <a:srgbClr val="0000FF"/>
                </a:solidFill>
                <a:cs typeface="Times New Roman" pitchFamily="18" charset="0"/>
              </a:rPr>
              <a:t>greedy</a:t>
            </a:r>
            <a:r>
              <a:rPr lang="en-US" b="1" i="1" dirty="0">
                <a:solidFill>
                  <a:srgbClr val="0000FF"/>
                </a:solidFill>
                <a:cs typeface="Times New Roman" pitchFamily="18" charset="0"/>
              </a:rPr>
              <a:t>|/|</a:t>
            </a:r>
            <a:r>
              <a:rPr lang="en-US" b="1" i="1" dirty="0" err="1">
                <a:solidFill>
                  <a:srgbClr val="0000FF"/>
                </a:solidFill>
                <a:cs typeface="Times New Roman" pitchFamily="18" charset="0"/>
              </a:rPr>
              <a:t>M</a:t>
            </a:r>
            <a:r>
              <a:rPr lang="en-US" b="1" i="1" baseline="-25000" dirty="0" err="1">
                <a:solidFill>
                  <a:srgbClr val="0000FF"/>
                </a:solidFill>
                <a:cs typeface="Times New Roman" pitchFamily="18" charset="0"/>
              </a:rPr>
              <a:t>opt</a:t>
            </a:r>
            <a:r>
              <a:rPr lang="en-US" b="1" i="1" dirty="0" smtClean="0">
                <a:solidFill>
                  <a:srgbClr val="0000FF"/>
                </a:solidFill>
                <a:cs typeface="Times New Roman" pitchFamily="18" charset="0"/>
              </a:rPr>
              <a:t>|)</a:t>
            </a:r>
          </a:p>
          <a:p>
            <a:pPr>
              <a:buFont typeface="Wingdings" pitchFamily="1" charset="2"/>
              <a:buNone/>
            </a:pPr>
            <a:endParaRPr lang="en-US" sz="2000" b="1" dirty="0" smtClean="0">
              <a:solidFill>
                <a:srgbClr val="0000FF"/>
              </a:solidFill>
            </a:endParaRPr>
          </a:p>
          <a:p>
            <a:pPr>
              <a:buFont typeface="Wingdings" pitchFamily="1" charset="2"/>
              <a:buNone/>
            </a:pPr>
            <a:r>
              <a:rPr lang="en-US" sz="2400" b="1" dirty="0" smtClean="0">
                <a:solidFill>
                  <a:srgbClr val="008000"/>
                </a:solidFill>
              </a:rPr>
              <a:t>(what is </a:t>
            </a:r>
            <a:r>
              <a:rPr lang="en-US" sz="2400" b="1" dirty="0" err="1" smtClean="0">
                <a:solidFill>
                  <a:srgbClr val="008000"/>
                </a:solidFill>
              </a:rPr>
              <a:t>greedy’s</a:t>
            </a:r>
            <a:r>
              <a:rPr lang="en-US" sz="2400" b="1" dirty="0" smtClean="0">
                <a:solidFill>
                  <a:srgbClr val="008000"/>
                </a:solidFill>
              </a:rPr>
              <a:t> </a:t>
            </a:r>
            <a:r>
              <a:rPr lang="en-US" sz="2400" b="1" u="sng" dirty="0" smtClean="0">
                <a:solidFill>
                  <a:srgbClr val="008000"/>
                </a:solidFill>
              </a:rPr>
              <a:t>worst</a:t>
            </a:r>
            <a:r>
              <a:rPr lang="en-US" sz="2400" b="1" dirty="0" smtClean="0">
                <a:solidFill>
                  <a:srgbClr val="008000"/>
                </a:solidFill>
              </a:rPr>
              <a:t> performance </a:t>
            </a:r>
            <a:r>
              <a:rPr lang="en-US" sz="2400" b="1" u="sng" dirty="0" smtClean="0">
                <a:solidFill>
                  <a:srgbClr val="008000"/>
                </a:solidFill>
              </a:rPr>
              <a:t>over all possible</a:t>
            </a:r>
            <a:r>
              <a:rPr lang="en-US" sz="2400" b="1" dirty="0" smtClean="0">
                <a:solidFill>
                  <a:srgbClr val="008000"/>
                </a:solidFill>
              </a:rPr>
              <a:t> inputs </a:t>
            </a:r>
            <a:r>
              <a:rPr lang="en-US" sz="2400" b="1" i="1" dirty="0" smtClean="0">
                <a:solidFill>
                  <a:srgbClr val="008000"/>
                </a:solidFill>
              </a:rPr>
              <a:t>I</a:t>
            </a:r>
            <a:r>
              <a:rPr lang="en-US" sz="2400" b="1" dirty="0" smtClean="0">
                <a:solidFill>
                  <a:srgbClr val="008000"/>
                </a:solidFill>
              </a:rPr>
              <a:t>)</a:t>
            </a:r>
            <a:endParaRPr lang="en-US" sz="2400" b="1" dirty="0">
              <a:solidFill>
                <a:srgbClr val="008000"/>
              </a:solidFill>
            </a:endParaRP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9944466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Analyzing the </a:t>
            </a:r>
            <a:r>
              <a:rPr lang="en-US" dirty="0" smtClean="0"/>
              <a:t>Greedy Algorithm</a:t>
            </a:r>
            <a:endParaRPr lang="en-US" dirty="0"/>
          </a:p>
        </p:txBody>
      </p:sp>
      <p:sp>
        <p:nvSpPr>
          <p:cNvPr id="53251" name="Rectangle 3"/>
          <p:cNvSpPr>
            <a:spLocks noGrp="1" noChangeArrowheads="1"/>
          </p:cNvSpPr>
          <p:nvPr>
            <p:ph idx="1"/>
          </p:nvPr>
        </p:nvSpPr>
        <p:spPr>
          <a:xfrm>
            <a:off x="457200" y="1295400"/>
            <a:ext cx="8686800" cy="5257801"/>
          </a:xfrm>
        </p:spPr>
        <p:txBody>
          <a:bodyPr>
            <a:normAutofit/>
          </a:bodyPr>
          <a:lstStyle/>
          <a:p>
            <a:r>
              <a:rPr lang="en-US" dirty="0" smtClean="0">
                <a:solidFill>
                  <a:srgbClr val="0000FF"/>
                </a:solidFill>
              </a:rPr>
              <a:t>Consider a case: </a:t>
            </a:r>
            <a:r>
              <a:rPr lang="en-US" b="1" i="1" dirty="0" err="1" smtClean="0">
                <a:solidFill>
                  <a:srgbClr val="0000FF"/>
                </a:solidFill>
              </a:rPr>
              <a:t>M</a:t>
            </a:r>
            <a:r>
              <a:rPr lang="en-US" b="1" i="1" baseline="-25000" dirty="0" err="1" smtClean="0">
                <a:solidFill>
                  <a:srgbClr val="0000FF"/>
                </a:solidFill>
              </a:rPr>
              <a:t>greedy</a:t>
            </a:r>
            <a:r>
              <a:rPr lang="en-US" b="1" dirty="0" smtClean="0">
                <a:solidFill>
                  <a:srgbClr val="0000FF"/>
                </a:solidFill>
              </a:rPr>
              <a:t>≠ </a:t>
            </a:r>
            <a:r>
              <a:rPr lang="en-US" b="1" i="1" dirty="0" err="1" smtClean="0">
                <a:solidFill>
                  <a:srgbClr val="0000FF"/>
                </a:solidFill>
              </a:rPr>
              <a:t>M</a:t>
            </a:r>
            <a:r>
              <a:rPr lang="en-US" b="1" i="1" baseline="-25000" dirty="0" err="1" smtClean="0">
                <a:solidFill>
                  <a:srgbClr val="0000FF"/>
                </a:solidFill>
              </a:rPr>
              <a:t>opt</a:t>
            </a:r>
            <a:endParaRPr lang="en-US" dirty="0" smtClean="0">
              <a:solidFill>
                <a:srgbClr val="0000FF"/>
              </a:solidFill>
            </a:endParaRPr>
          </a:p>
          <a:p>
            <a:r>
              <a:rPr lang="en-US" dirty="0" smtClean="0"/>
              <a:t>Consider </a:t>
            </a:r>
            <a:r>
              <a:rPr lang="en-US" dirty="0"/>
              <a:t>the set </a:t>
            </a:r>
            <a:r>
              <a:rPr lang="en-US" b="1" i="1" dirty="0">
                <a:solidFill>
                  <a:srgbClr val="D60093"/>
                </a:solidFill>
              </a:rPr>
              <a:t>G</a:t>
            </a:r>
            <a:r>
              <a:rPr lang="en-US" dirty="0"/>
              <a:t> of girls </a:t>
            </a:r>
            <a:r>
              <a:rPr lang="en-US" dirty="0" smtClean="0"/>
              <a:t/>
            </a:r>
            <a:br>
              <a:rPr lang="en-US" dirty="0" smtClean="0"/>
            </a:br>
            <a:r>
              <a:rPr lang="en-US" dirty="0" smtClean="0"/>
              <a:t>matched in </a:t>
            </a:r>
            <a:r>
              <a:rPr lang="en-US" b="1" i="1" dirty="0" err="1"/>
              <a:t>M</a:t>
            </a:r>
            <a:r>
              <a:rPr lang="en-US" b="1" i="1" baseline="-25000" dirty="0" err="1"/>
              <a:t>opt</a:t>
            </a:r>
            <a:r>
              <a:rPr lang="en-US" dirty="0"/>
              <a:t> but not in </a:t>
            </a:r>
            <a:r>
              <a:rPr lang="en-US" b="1" i="1" dirty="0" err="1"/>
              <a:t>M</a:t>
            </a:r>
            <a:r>
              <a:rPr lang="en-US" b="1" i="1" baseline="-25000" dirty="0" err="1"/>
              <a:t>greedy</a:t>
            </a:r>
            <a:endParaRPr lang="en-US" b="1" i="1" baseline="-25000" dirty="0"/>
          </a:p>
          <a:p>
            <a:r>
              <a:rPr lang="en-US" dirty="0" smtClean="0"/>
              <a:t>Then every boy </a:t>
            </a:r>
            <a:r>
              <a:rPr lang="en-US" b="1" i="1" dirty="0" smtClean="0">
                <a:solidFill>
                  <a:srgbClr val="008000"/>
                </a:solidFill>
              </a:rPr>
              <a:t>B</a:t>
            </a:r>
            <a:r>
              <a:rPr lang="en-US" b="1" dirty="0" smtClean="0">
                <a:solidFill>
                  <a:srgbClr val="008000"/>
                </a:solidFill>
              </a:rPr>
              <a:t> </a:t>
            </a:r>
            <a:r>
              <a:rPr lang="en-US" u="sng" dirty="0" smtClean="0"/>
              <a:t>adjacent</a:t>
            </a:r>
            <a:r>
              <a:rPr lang="en-US" dirty="0" smtClean="0"/>
              <a:t> </a:t>
            </a:r>
            <a:r>
              <a:rPr lang="en-US" dirty="0"/>
              <a:t>to girls </a:t>
            </a:r>
            <a:r>
              <a:rPr lang="en-US" dirty="0" smtClean="0"/>
              <a:t/>
            </a:r>
            <a:br>
              <a:rPr lang="en-US" dirty="0" smtClean="0"/>
            </a:br>
            <a:r>
              <a:rPr lang="en-US" dirty="0" smtClean="0"/>
              <a:t>in </a:t>
            </a:r>
            <a:r>
              <a:rPr lang="en-US" b="1" i="1" dirty="0" smtClean="0">
                <a:solidFill>
                  <a:srgbClr val="D60093"/>
                </a:solidFill>
              </a:rPr>
              <a:t>G</a:t>
            </a:r>
            <a:r>
              <a:rPr lang="en-US" dirty="0" smtClean="0"/>
              <a:t> is </a:t>
            </a:r>
            <a:r>
              <a:rPr lang="en-US" dirty="0"/>
              <a:t>already matched in </a:t>
            </a:r>
            <a:r>
              <a:rPr lang="en-US" b="1" i="1" dirty="0" err="1" smtClean="0"/>
              <a:t>M</a:t>
            </a:r>
            <a:r>
              <a:rPr lang="en-US" b="1" i="1" baseline="-25000" dirty="0" err="1" smtClean="0"/>
              <a:t>greedy</a:t>
            </a:r>
            <a:r>
              <a:rPr lang="en-US" dirty="0" smtClean="0"/>
              <a:t>:</a:t>
            </a:r>
          </a:p>
          <a:p>
            <a:pPr lvl="1"/>
            <a:r>
              <a:rPr lang="en-US" dirty="0" smtClean="0"/>
              <a:t>If there would exist such non-matched </a:t>
            </a:r>
            <a:br>
              <a:rPr lang="en-US" dirty="0" smtClean="0"/>
            </a:br>
            <a:r>
              <a:rPr lang="en-US" dirty="0" smtClean="0"/>
              <a:t>(by </a:t>
            </a:r>
            <a:r>
              <a:rPr lang="en-US" b="1" i="1" dirty="0" err="1"/>
              <a:t>M</a:t>
            </a:r>
            <a:r>
              <a:rPr lang="en-US" b="1" i="1" baseline="-25000" dirty="0" err="1"/>
              <a:t>greedy</a:t>
            </a:r>
            <a:r>
              <a:rPr lang="en-US" dirty="0"/>
              <a:t>) </a:t>
            </a:r>
            <a:r>
              <a:rPr lang="en-US" dirty="0" smtClean="0"/>
              <a:t>boy adjacent to a non-matched </a:t>
            </a:r>
            <a:br>
              <a:rPr lang="en-US" dirty="0" smtClean="0"/>
            </a:br>
            <a:r>
              <a:rPr lang="en-US" dirty="0" smtClean="0"/>
              <a:t>girl then greedy would have matched them</a:t>
            </a:r>
            <a:endParaRPr lang="en-US" dirty="0"/>
          </a:p>
          <a:p>
            <a:r>
              <a:rPr lang="en-US" dirty="0" smtClean="0"/>
              <a:t>Since boys </a:t>
            </a:r>
            <a:r>
              <a:rPr lang="en-US" b="1" i="1" dirty="0" smtClean="0">
                <a:solidFill>
                  <a:srgbClr val="008000"/>
                </a:solidFill>
              </a:rPr>
              <a:t>B</a:t>
            </a:r>
            <a:r>
              <a:rPr lang="en-US" dirty="0" smtClean="0"/>
              <a:t> are already matched in </a:t>
            </a:r>
            <a:r>
              <a:rPr lang="en-US" b="1" i="1" dirty="0" err="1" smtClean="0"/>
              <a:t>M</a:t>
            </a:r>
            <a:r>
              <a:rPr lang="en-US" b="1" i="1" baseline="-25000" dirty="0" err="1" smtClean="0"/>
              <a:t>greedy</a:t>
            </a:r>
            <a:r>
              <a:rPr lang="en-US" dirty="0" smtClean="0"/>
              <a:t> then </a:t>
            </a:r>
            <a:br>
              <a:rPr lang="en-US" dirty="0" smtClean="0"/>
            </a:br>
            <a:r>
              <a:rPr lang="en-US" b="1" dirty="0" smtClean="0">
                <a:solidFill>
                  <a:srgbClr val="FF0066"/>
                </a:solidFill>
              </a:rPr>
              <a:t>(1</a:t>
            </a:r>
            <a:r>
              <a:rPr lang="en-US" b="1" dirty="0">
                <a:solidFill>
                  <a:srgbClr val="FF0066"/>
                </a:solidFill>
              </a:rPr>
              <a:t>)</a:t>
            </a:r>
            <a:r>
              <a:rPr lang="en-US" b="1" dirty="0"/>
              <a:t> </a:t>
            </a:r>
            <a:r>
              <a:rPr lang="en-US" dirty="0" smtClean="0">
                <a:sym typeface="Symbol"/>
              </a:rPr>
              <a:t> </a:t>
            </a:r>
            <a:r>
              <a:rPr lang="en-US" dirty="0" smtClean="0"/>
              <a:t>|</a:t>
            </a:r>
            <a:r>
              <a:rPr lang="en-US" b="1" i="1" dirty="0" err="1" smtClean="0"/>
              <a:t>M</a:t>
            </a:r>
            <a:r>
              <a:rPr lang="en-US" b="1" i="1" baseline="-25000" dirty="0" err="1" smtClean="0"/>
              <a:t>greedy</a:t>
            </a:r>
            <a:r>
              <a:rPr lang="en-US" dirty="0"/>
              <a:t>|≥ |</a:t>
            </a:r>
            <a:r>
              <a:rPr lang="en-US" b="1" i="1" dirty="0">
                <a:solidFill>
                  <a:srgbClr val="008000"/>
                </a:solidFill>
              </a:rPr>
              <a:t>B</a:t>
            </a:r>
            <a:r>
              <a:rPr lang="en-US" dirty="0"/>
              <a:t>|</a:t>
            </a:r>
            <a:endParaRPr lang="en-US" baseline="-25000" dirty="0"/>
          </a:p>
          <a:p>
            <a:endParaRPr lang="en-US" sz="2400" dirty="0"/>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8" name="Slide Number Placeholder 37"/>
          <p:cNvSpPr>
            <a:spLocks noGrp="1"/>
          </p:cNvSpPr>
          <p:nvPr>
            <p:ph type="sldNum" sz="quarter" idx="12"/>
          </p:nvPr>
        </p:nvSpPr>
        <p:spPr/>
        <p:txBody>
          <a:bodyPr/>
          <a:lstStyle/>
          <a:p>
            <a:fld id="{19B12225-5612-419B-A8D5-4B8EEE4C217E}" type="slidenum">
              <a:rPr lang="en-US" smtClean="0"/>
              <a:pPr/>
              <a:t>12</a:t>
            </a:fld>
            <a:endParaRPr lang="en-US"/>
          </a:p>
        </p:txBody>
      </p:sp>
      <p:grpSp>
        <p:nvGrpSpPr>
          <p:cNvPr id="42" name="Group 41"/>
          <p:cNvGrpSpPr/>
          <p:nvPr/>
        </p:nvGrpSpPr>
        <p:grpSpPr>
          <a:xfrm>
            <a:off x="6777548" y="1307068"/>
            <a:ext cx="2366452" cy="2511346"/>
            <a:chOff x="6777548" y="1307068"/>
            <a:chExt cx="2366452" cy="2511346"/>
          </a:xfrm>
        </p:grpSpPr>
        <p:sp>
          <p:nvSpPr>
            <p:cNvPr id="43" name="Oval 42"/>
            <p:cNvSpPr>
              <a:spLocks noChangeArrowheads="1"/>
            </p:cNvSpPr>
            <p:nvPr/>
          </p:nvSpPr>
          <p:spPr bwMode="auto">
            <a:xfrm>
              <a:off x="8522749" y="15801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 name="Oval 48"/>
            <p:cNvSpPr>
              <a:spLocks noChangeArrowheads="1"/>
            </p:cNvSpPr>
            <p:nvPr/>
          </p:nvSpPr>
          <p:spPr bwMode="auto">
            <a:xfrm>
              <a:off x="8522749" y="21135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 name="Oval 52"/>
            <p:cNvSpPr>
              <a:spLocks noChangeArrowheads="1"/>
            </p:cNvSpPr>
            <p:nvPr/>
          </p:nvSpPr>
          <p:spPr bwMode="auto">
            <a:xfrm>
              <a:off x="8544974" y="2588181"/>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 name="Oval 56"/>
            <p:cNvSpPr>
              <a:spLocks noChangeArrowheads="1"/>
            </p:cNvSpPr>
            <p:nvPr/>
          </p:nvSpPr>
          <p:spPr bwMode="auto">
            <a:xfrm>
              <a:off x="8522749" y="3180318"/>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sp>
          <p:nvSpPr>
            <p:cNvPr id="58" name="Oval 57"/>
            <p:cNvSpPr>
              <a:spLocks noChangeArrowheads="1"/>
            </p:cNvSpPr>
            <p:nvPr/>
          </p:nvSpPr>
          <p:spPr bwMode="auto">
            <a:xfrm>
              <a:off x="7217824" y="1600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 name="Line 11"/>
            <p:cNvSpPr>
              <a:spLocks noChangeShapeType="1"/>
            </p:cNvSpPr>
            <p:nvPr/>
          </p:nvSpPr>
          <p:spPr bwMode="auto">
            <a:xfrm>
              <a:off x="7386099" y="1676400"/>
              <a:ext cx="1143000" cy="0"/>
            </a:xfrm>
            <a:prstGeom prst="line">
              <a:avLst/>
            </a:prstGeom>
            <a:noFill/>
            <a:ln w="19050">
              <a:solidFill>
                <a:schemeClr val="tx1"/>
              </a:solidFill>
              <a:round/>
              <a:headEnd/>
              <a:tailEnd/>
            </a:ln>
            <a:effectLst/>
          </p:spPr>
          <p:txBody>
            <a:bodyPr/>
            <a:lstStyle/>
            <a:p>
              <a:endParaRPr lang="en-US"/>
            </a:p>
          </p:txBody>
        </p:sp>
        <p:sp>
          <p:nvSpPr>
            <p:cNvPr id="60" name="Line 16"/>
            <p:cNvSpPr>
              <a:spLocks noChangeShapeType="1"/>
            </p:cNvSpPr>
            <p:nvPr/>
          </p:nvSpPr>
          <p:spPr bwMode="auto">
            <a:xfrm>
              <a:off x="7378842" y="3276600"/>
              <a:ext cx="1150257" cy="0"/>
            </a:xfrm>
            <a:prstGeom prst="line">
              <a:avLst/>
            </a:prstGeom>
            <a:noFill/>
            <a:ln w="19050">
              <a:solidFill>
                <a:schemeClr val="tx1"/>
              </a:solidFill>
              <a:round/>
              <a:headEnd/>
              <a:tailEnd/>
            </a:ln>
            <a:effectLst/>
          </p:spPr>
          <p:txBody>
            <a:bodyPr/>
            <a:lstStyle/>
            <a:p>
              <a:endParaRPr lang="en-US"/>
            </a:p>
          </p:txBody>
        </p:sp>
        <p:sp>
          <p:nvSpPr>
            <p:cNvPr id="61" name="Text Box 21"/>
            <p:cNvSpPr txBox="1">
              <a:spLocks noChangeArrowheads="1"/>
            </p:cNvSpPr>
            <p:nvPr/>
          </p:nvSpPr>
          <p:spPr bwMode="auto">
            <a:xfrm>
              <a:off x="8757699" y="1447800"/>
              <a:ext cx="303288" cy="369332"/>
            </a:xfrm>
            <a:prstGeom prst="rect">
              <a:avLst/>
            </a:prstGeom>
            <a:noFill/>
            <a:ln w="9525">
              <a:noFill/>
              <a:miter lim="800000"/>
              <a:headEnd/>
              <a:tailEnd/>
            </a:ln>
            <a:effectLst/>
          </p:spPr>
          <p:txBody>
            <a:bodyPr wrap="none">
              <a:spAutoFit/>
            </a:bodyPr>
            <a:lstStyle/>
            <a:p>
              <a:r>
                <a:rPr lang="en-US" b="1">
                  <a:solidFill>
                    <a:srgbClr val="D60093"/>
                  </a:solidFill>
                </a:rPr>
                <a:t>a</a:t>
              </a:r>
            </a:p>
          </p:txBody>
        </p:sp>
        <p:sp>
          <p:nvSpPr>
            <p:cNvPr id="62" name="Oval 8"/>
            <p:cNvSpPr>
              <a:spLocks noChangeArrowheads="1"/>
            </p:cNvSpPr>
            <p:nvPr/>
          </p:nvSpPr>
          <p:spPr bwMode="auto">
            <a:xfrm>
              <a:off x="7217824" y="2133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 name="Line 13"/>
            <p:cNvSpPr>
              <a:spLocks noChangeShapeType="1"/>
            </p:cNvSpPr>
            <p:nvPr/>
          </p:nvSpPr>
          <p:spPr bwMode="auto">
            <a:xfrm>
              <a:off x="7386099" y="2209800"/>
              <a:ext cx="1143000" cy="0"/>
            </a:xfrm>
            <a:prstGeom prst="line">
              <a:avLst/>
            </a:prstGeom>
            <a:noFill/>
            <a:ln w="19050">
              <a:solidFill>
                <a:schemeClr val="tx1"/>
              </a:solidFill>
              <a:round/>
              <a:headEnd/>
              <a:tailEnd/>
            </a:ln>
            <a:effectLst/>
          </p:spPr>
          <p:txBody>
            <a:bodyPr/>
            <a:lstStyle/>
            <a:p>
              <a:endParaRPr lang="en-US"/>
            </a:p>
          </p:txBody>
        </p:sp>
        <p:sp>
          <p:nvSpPr>
            <p:cNvPr id="64" name="Text Box 22"/>
            <p:cNvSpPr txBox="1">
              <a:spLocks noChangeArrowheads="1"/>
            </p:cNvSpPr>
            <p:nvPr/>
          </p:nvSpPr>
          <p:spPr bwMode="auto">
            <a:xfrm>
              <a:off x="8757699" y="2057400"/>
              <a:ext cx="312906" cy="369332"/>
            </a:xfrm>
            <a:prstGeom prst="rect">
              <a:avLst/>
            </a:prstGeom>
            <a:noFill/>
            <a:ln w="9525">
              <a:noFill/>
              <a:miter lim="800000"/>
              <a:headEnd/>
              <a:tailEnd/>
            </a:ln>
            <a:effectLst/>
          </p:spPr>
          <p:txBody>
            <a:bodyPr wrap="none">
              <a:spAutoFit/>
            </a:bodyPr>
            <a:lstStyle/>
            <a:p>
              <a:r>
                <a:rPr lang="en-US" b="1">
                  <a:solidFill>
                    <a:srgbClr val="D60093"/>
                  </a:solidFill>
                </a:rPr>
                <a:t>b</a:t>
              </a:r>
            </a:p>
          </p:txBody>
        </p:sp>
        <p:sp>
          <p:nvSpPr>
            <p:cNvPr id="65" name="Oval 9"/>
            <p:cNvSpPr>
              <a:spLocks noChangeArrowheads="1"/>
            </p:cNvSpPr>
            <p:nvPr/>
          </p:nvSpPr>
          <p:spPr bwMode="auto">
            <a:xfrm>
              <a:off x="7163849" y="25908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sp>
          <p:nvSpPr>
            <p:cNvPr id="87" name="Text Box 23"/>
            <p:cNvSpPr txBox="1">
              <a:spLocks noChangeArrowheads="1"/>
            </p:cNvSpPr>
            <p:nvPr/>
          </p:nvSpPr>
          <p:spPr bwMode="auto">
            <a:xfrm>
              <a:off x="8773574" y="2559050"/>
              <a:ext cx="285656" cy="369332"/>
            </a:xfrm>
            <a:prstGeom prst="rect">
              <a:avLst/>
            </a:prstGeom>
            <a:noFill/>
            <a:ln w="9525">
              <a:noFill/>
              <a:miter lim="800000"/>
              <a:headEnd/>
              <a:tailEnd/>
            </a:ln>
            <a:effectLst/>
          </p:spPr>
          <p:txBody>
            <a:bodyPr wrap="none">
              <a:spAutoFit/>
            </a:bodyPr>
            <a:lstStyle/>
            <a:p>
              <a:r>
                <a:rPr lang="en-US" b="1">
                  <a:solidFill>
                    <a:srgbClr val="D60093"/>
                  </a:solidFill>
                </a:rPr>
                <a:t>c</a:t>
              </a:r>
            </a:p>
          </p:txBody>
        </p:sp>
        <p:sp>
          <p:nvSpPr>
            <p:cNvPr id="88" name="Oval 10"/>
            <p:cNvSpPr>
              <a:spLocks noChangeArrowheads="1"/>
            </p:cNvSpPr>
            <p:nvPr/>
          </p:nvSpPr>
          <p:spPr bwMode="auto">
            <a:xfrm>
              <a:off x="7217824" y="32004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u="sng"/>
            </a:p>
          </p:txBody>
        </p:sp>
        <p:sp>
          <p:nvSpPr>
            <p:cNvPr id="89" name="Line 15"/>
            <p:cNvSpPr>
              <a:spLocks noChangeShapeType="1"/>
            </p:cNvSpPr>
            <p:nvPr/>
          </p:nvSpPr>
          <p:spPr bwMode="auto">
            <a:xfrm flipV="1">
              <a:off x="7309899" y="2667000"/>
              <a:ext cx="1219200" cy="0"/>
            </a:xfrm>
            <a:prstGeom prst="line">
              <a:avLst/>
            </a:prstGeom>
            <a:noFill/>
            <a:ln w="19050">
              <a:solidFill>
                <a:schemeClr val="tx1"/>
              </a:solidFill>
              <a:round/>
              <a:headEnd/>
              <a:tailEnd/>
            </a:ln>
            <a:effectLst/>
          </p:spPr>
          <p:txBody>
            <a:bodyPr/>
            <a:lstStyle/>
            <a:p>
              <a:endParaRPr lang="en-US" u="sng"/>
            </a:p>
          </p:txBody>
        </p:sp>
        <p:sp>
          <p:nvSpPr>
            <p:cNvPr id="90" name="Text Box 24"/>
            <p:cNvSpPr txBox="1">
              <a:spLocks noChangeArrowheads="1"/>
            </p:cNvSpPr>
            <p:nvPr/>
          </p:nvSpPr>
          <p:spPr bwMode="auto">
            <a:xfrm>
              <a:off x="8757699" y="30480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d</a:t>
              </a:r>
            </a:p>
          </p:txBody>
        </p:sp>
        <p:cxnSp>
          <p:nvCxnSpPr>
            <p:cNvPr id="91" name="Straight Connector 90"/>
            <p:cNvCxnSpPr>
              <a:stCxn id="53" idx="2"/>
              <a:endCxn id="88" idx="6"/>
            </p:cNvCxnSpPr>
            <p:nvPr/>
          </p:nvCxnSpPr>
          <p:spPr>
            <a:xfrm rot="10800000" flipV="1">
              <a:off x="7370224" y="2664380"/>
              <a:ext cx="1174750" cy="6122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62" idx="6"/>
            </p:cNvCxnSpPr>
            <p:nvPr/>
          </p:nvCxnSpPr>
          <p:spPr>
            <a:xfrm rot="10800000" flipV="1">
              <a:off x="7370225" y="1676402"/>
              <a:ext cx="1158875" cy="533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3" idx="1"/>
              <a:endCxn id="65" idx="6"/>
            </p:cNvCxnSpPr>
            <p:nvPr/>
          </p:nvCxnSpPr>
          <p:spPr>
            <a:xfrm rot="16200000" flipH="1" flipV="1">
              <a:off x="7694074" y="1831975"/>
              <a:ext cx="457200" cy="12128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8300499" y="3429000"/>
              <a:ext cx="843501" cy="369332"/>
              <a:chOff x="7924800" y="3733800"/>
              <a:chExt cx="843501" cy="369332"/>
            </a:xfrm>
          </p:grpSpPr>
          <p:sp>
            <p:nvSpPr>
              <p:cNvPr id="106" name="TextBox 105"/>
              <p:cNvSpPr txBox="1"/>
              <p:nvPr/>
            </p:nvSpPr>
            <p:spPr>
              <a:xfrm>
                <a:off x="7924800" y="3733800"/>
                <a:ext cx="843501" cy="369332"/>
              </a:xfrm>
              <a:prstGeom prst="rect">
                <a:avLst/>
              </a:prstGeom>
              <a:noFill/>
            </p:spPr>
            <p:txBody>
              <a:bodyPr wrap="none" rtlCol="0">
                <a:spAutoFit/>
              </a:bodyPr>
              <a:lstStyle/>
              <a:p>
                <a:r>
                  <a:rPr lang="en-US" b="1" dirty="0" smtClean="0">
                    <a:solidFill>
                      <a:srgbClr val="D60093"/>
                    </a:solidFill>
                  </a:rPr>
                  <a:t>G</a:t>
                </a:r>
                <a:r>
                  <a:rPr lang="en-US" dirty="0" smtClean="0"/>
                  <a:t>={     }</a:t>
                </a:r>
                <a:endParaRPr lang="en-US" dirty="0"/>
              </a:p>
            </p:txBody>
          </p:sp>
          <p:sp>
            <p:nvSpPr>
              <p:cNvPr id="107" name="Oval 106"/>
              <p:cNvSpPr>
                <a:spLocks noChangeArrowheads="1"/>
              </p:cNvSpPr>
              <p:nvPr/>
            </p:nvSpPr>
            <p:spPr bwMode="auto">
              <a:xfrm>
                <a:off x="8382000" y="3846212"/>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grpSp>
        <p:grpSp>
          <p:nvGrpSpPr>
            <p:cNvPr id="95" name="Group 94"/>
            <p:cNvGrpSpPr/>
            <p:nvPr/>
          </p:nvGrpSpPr>
          <p:grpSpPr>
            <a:xfrm>
              <a:off x="6777548" y="3449082"/>
              <a:ext cx="1042273" cy="369332"/>
              <a:chOff x="7924800" y="3733800"/>
              <a:chExt cx="1042273" cy="369332"/>
            </a:xfrm>
          </p:grpSpPr>
          <p:sp>
            <p:nvSpPr>
              <p:cNvPr id="104" name="TextBox 103"/>
              <p:cNvSpPr txBox="1"/>
              <p:nvPr/>
            </p:nvSpPr>
            <p:spPr>
              <a:xfrm>
                <a:off x="7924800" y="3733800"/>
                <a:ext cx="1042273" cy="369332"/>
              </a:xfrm>
              <a:prstGeom prst="rect">
                <a:avLst/>
              </a:prstGeom>
              <a:noFill/>
            </p:spPr>
            <p:txBody>
              <a:bodyPr wrap="none" rtlCol="0">
                <a:spAutoFit/>
              </a:bodyPr>
              <a:lstStyle/>
              <a:p>
                <a:r>
                  <a:rPr lang="en-US" b="1" dirty="0" smtClean="0">
                    <a:solidFill>
                      <a:srgbClr val="008000"/>
                    </a:solidFill>
                  </a:rPr>
                  <a:t>B</a:t>
                </a:r>
                <a:r>
                  <a:rPr lang="en-US" dirty="0" smtClean="0"/>
                  <a:t>={          }</a:t>
                </a:r>
                <a:endParaRPr lang="en-US" dirty="0"/>
              </a:p>
            </p:txBody>
          </p:sp>
          <p:sp>
            <p:nvSpPr>
              <p:cNvPr id="105" name="Oval 104"/>
              <p:cNvSpPr>
                <a:spLocks noChangeArrowheads="1"/>
              </p:cNvSpPr>
              <p:nvPr/>
            </p:nvSpPr>
            <p:spPr bwMode="auto">
              <a:xfrm>
                <a:off x="8382000" y="3846212"/>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
          <p:nvSpPr>
            <p:cNvPr id="96" name="Line 16"/>
            <p:cNvSpPr>
              <a:spLocks noChangeShapeType="1"/>
            </p:cNvSpPr>
            <p:nvPr/>
          </p:nvSpPr>
          <p:spPr bwMode="auto">
            <a:xfrm flipH="1" flipV="1">
              <a:off x="7309898" y="2667000"/>
              <a:ext cx="1219201" cy="609600"/>
            </a:xfrm>
            <a:prstGeom prst="line">
              <a:avLst/>
            </a:prstGeom>
            <a:noFill/>
            <a:ln w="19050">
              <a:solidFill>
                <a:schemeClr val="tx1"/>
              </a:solidFill>
              <a:prstDash val="dash"/>
              <a:round/>
              <a:headEnd/>
              <a:tailEnd/>
            </a:ln>
            <a:effectLst/>
          </p:spPr>
          <p:txBody>
            <a:bodyPr/>
            <a:lstStyle/>
            <a:p>
              <a:endParaRPr lang="en-US" b="1" dirty="0"/>
            </a:p>
          </p:txBody>
        </p:sp>
        <p:sp>
          <p:nvSpPr>
            <p:cNvPr id="97" name="TextBox 96"/>
            <p:cNvSpPr txBox="1"/>
            <p:nvPr/>
          </p:nvSpPr>
          <p:spPr>
            <a:xfrm>
              <a:off x="7690899" y="1307068"/>
              <a:ext cx="603050" cy="369332"/>
            </a:xfrm>
            <a:prstGeom prst="rect">
              <a:avLst/>
            </a:prstGeom>
            <a:noFill/>
          </p:spPr>
          <p:txBody>
            <a:bodyPr wrap="none" rtlCol="0">
              <a:spAutoFit/>
            </a:bodyPr>
            <a:lstStyle/>
            <a:p>
              <a:r>
                <a:rPr lang="en-US" b="1" dirty="0" err="1" smtClean="0"/>
                <a:t>M</a:t>
              </a:r>
              <a:r>
                <a:rPr lang="en-US" b="1" baseline="-25000" dirty="0" err="1" smtClean="0"/>
                <a:t>opt</a:t>
              </a:r>
              <a:endParaRPr lang="en-US" b="1" baseline="-25000" dirty="0"/>
            </a:p>
          </p:txBody>
        </p:sp>
        <p:sp>
          <p:nvSpPr>
            <p:cNvPr id="98" name="TextBox 97"/>
            <p:cNvSpPr txBox="1"/>
            <p:nvPr/>
          </p:nvSpPr>
          <p:spPr>
            <a:xfrm rot="20243382">
              <a:off x="7339108" y="1697753"/>
              <a:ext cx="837089" cy="369332"/>
            </a:xfrm>
            <a:prstGeom prst="rect">
              <a:avLst/>
            </a:prstGeom>
            <a:noFill/>
          </p:spPr>
          <p:txBody>
            <a:bodyPr wrap="none" rtlCol="0">
              <a:spAutoFit/>
            </a:bodyPr>
            <a:lstStyle/>
            <a:p>
              <a:r>
                <a:rPr lang="en-US" b="1" dirty="0" err="1" smtClean="0"/>
                <a:t>M</a:t>
              </a:r>
              <a:r>
                <a:rPr lang="en-US" b="1" baseline="-25000" dirty="0" err="1" smtClean="0"/>
                <a:t>greedy</a:t>
              </a:r>
              <a:endParaRPr lang="en-US" b="1" baseline="-25000" dirty="0"/>
            </a:p>
          </p:txBody>
        </p:sp>
        <p:sp>
          <p:nvSpPr>
            <p:cNvPr id="99" name="Text Box 17"/>
            <p:cNvSpPr txBox="1">
              <a:spLocks noChangeArrowheads="1"/>
            </p:cNvSpPr>
            <p:nvPr/>
          </p:nvSpPr>
          <p:spPr bwMode="auto">
            <a:xfrm>
              <a:off x="6852699" y="1447800"/>
              <a:ext cx="298480" cy="369332"/>
            </a:xfrm>
            <a:prstGeom prst="rect">
              <a:avLst/>
            </a:prstGeom>
            <a:noFill/>
            <a:ln w="9525">
              <a:noFill/>
              <a:miter lim="800000"/>
              <a:headEnd/>
              <a:tailEnd/>
            </a:ln>
            <a:effectLst/>
          </p:spPr>
          <p:txBody>
            <a:bodyPr wrap="none">
              <a:spAutoFit/>
            </a:bodyPr>
            <a:lstStyle/>
            <a:p>
              <a:r>
                <a:rPr lang="en-US" b="1" dirty="0">
                  <a:solidFill>
                    <a:srgbClr val="008000"/>
                  </a:solidFill>
                </a:rPr>
                <a:t>1</a:t>
              </a:r>
            </a:p>
          </p:txBody>
        </p:sp>
        <p:sp>
          <p:nvSpPr>
            <p:cNvPr id="100" name="Text Box 18"/>
            <p:cNvSpPr txBox="1">
              <a:spLocks noChangeArrowheads="1"/>
            </p:cNvSpPr>
            <p:nvPr/>
          </p:nvSpPr>
          <p:spPr bwMode="auto">
            <a:xfrm>
              <a:off x="6878099" y="2012950"/>
              <a:ext cx="303288" cy="369332"/>
            </a:xfrm>
            <a:prstGeom prst="rect">
              <a:avLst/>
            </a:prstGeom>
            <a:noFill/>
            <a:ln w="9525">
              <a:noFill/>
              <a:miter lim="800000"/>
              <a:headEnd/>
              <a:tailEnd/>
            </a:ln>
            <a:effectLst/>
          </p:spPr>
          <p:txBody>
            <a:bodyPr wrap="none">
              <a:spAutoFit/>
            </a:bodyPr>
            <a:lstStyle/>
            <a:p>
              <a:r>
                <a:rPr lang="en-US" b="1" dirty="0">
                  <a:solidFill>
                    <a:srgbClr val="008000"/>
                  </a:solidFill>
                </a:rPr>
                <a:t>2</a:t>
              </a:r>
            </a:p>
          </p:txBody>
        </p:sp>
        <p:sp>
          <p:nvSpPr>
            <p:cNvPr id="101" name="Text Box 19"/>
            <p:cNvSpPr txBox="1">
              <a:spLocks noChangeArrowheads="1"/>
            </p:cNvSpPr>
            <p:nvPr/>
          </p:nvSpPr>
          <p:spPr bwMode="auto">
            <a:xfrm>
              <a:off x="6874924" y="2455863"/>
              <a:ext cx="296876" cy="369332"/>
            </a:xfrm>
            <a:prstGeom prst="rect">
              <a:avLst/>
            </a:prstGeom>
            <a:noFill/>
            <a:ln w="9525">
              <a:noFill/>
              <a:miter lim="800000"/>
              <a:headEnd/>
              <a:tailEnd/>
            </a:ln>
            <a:effectLst/>
          </p:spPr>
          <p:txBody>
            <a:bodyPr wrap="none">
              <a:spAutoFit/>
            </a:bodyPr>
            <a:lstStyle/>
            <a:p>
              <a:r>
                <a:rPr lang="en-US" b="1" dirty="0">
                  <a:solidFill>
                    <a:srgbClr val="008000"/>
                  </a:solidFill>
                </a:rPr>
                <a:t>3</a:t>
              </a:r>
            </a:p>
          </p:txBody>
        </p:sp>
        <p:sp>
          <p:nvSpPr>
            <p:cNvPr id="102" name="Text Box 20"/>
            <p:cNvSpPr txBox="1">
              <a:spLocks noChangeArrowheads="1"/>
            </p:cNvSpPr>
            <p:nvPr/>
          </p:nvSpPr>
          <p:spPr bwMode="auto">
            <a:xfrm>
              <a:off x="6852699" y="3079750"/>
              <a:ext cx="306494" cy="369332"/>
            </a:xfrm>
            <a:prstGeom prst="rect">
              <a:avLst/>
            </a:prstGeom>
            <a:noFill/>
            <a:ln w="9525">
              <a:noFill/>
              <a:miter lim="800000"/>
              <a:headEnd/>
              <a:tailEnd/>
            </a:ln>
            <a:effectLst/>
          </p:spPr>
          <p:txBody>
            <a:bodyPr wrap="none">
              <a:spAutoFit/>
            </a:bodyPr>
            <a:lstStyle/>
            <a:p>
              <a:r>
                <a:rPr lang="en-US" b="1" dirty="0">
                  <a:solidFill>
                    <a:srgbClr val="008000"/>
                  </a:solidFill>
                </a:rPr>
                <a:t>4</a:t>
              </a:r>
            </a:p>
          </p:txBody>
        </p:sp>
        <p:sp>
          <p:nvSpPr>
            <p:cNvPr id="103" name="Oval 102"/>
            <p:cNvSpPr>
              <a:spLocks noChangeArrowheads="1"/>
            </p:cNvSpPr>
            <p:nvPr/>
          </p:nvSpPr>
          <p:spPr bwMode="auto">
            <a:xfrm>
              <a:off x="7467600" y="3570316"/>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709101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Analyzing the </a:t>
            </a:r>
            <a:r>
              <a:rPr lang="en-US" dirty="0" smtClean="0"/>
              <a:t>Greedy Algorithm</a:t>
            </a:r>
            <a:endParaRPr lang="en-US" dirty="0"/>
          </a:p>
        </p:txBody>
      </p:sp>
      <p:sp>
        <p:nvSpPr>
          <p:cNvPr id="53251" name="Rectangle 3"/>
          <p:cNvSpPr>
            <a:spLocks noGrp="1" noChangeArrowheads="1"/>
          </p:cNvSpPr>
          <p:nvPr>
            <p:ph idx="1"/>
          </p:nvPr>
        </p:nvSpPr>
        <p:spPr>
          <a:xfrm>
            <a:off x="457200" y="1295400"/>
            <a:ext cx="8682482" cy="5486400"/>
          </a:xfrm>
        </p:spPr>
        <p:txBody>
          <a:bodyPr>
            <a:normAutofit/>
          </a:bodyPr>
          <a:lstStyle/>
          <a:p>
            <a:r>
              <a:rPr lang="en-US" b="1" dirty="0" smtClean="0">
                <a:solidFill>
                  <a:srgbClr val="0000FF"/>
                </a:solidFill>
              </a:rPr>
              <a:t>Summary so far:</a:t>
            </a:r>
          </a:p>
          <a:p>
            <a:pPr lvl="1"/>
            <a:r>
              <a:rPr lang="en-US" dirty="0"/>
              <a:t>G</a:t>
            </a:r>
            <a:r>
              <a:rPr lang="en-US" dirty="0" smtClean="0"/>
              <a:t>irls </a:t>
            </a:r>
            <a:r>
              <a:rPr lang="en-US" b="1" i="1" dirty="0">
                <a:solidFill>
                  <a:srgbClr val="D60093"/>
                </a:solidFill>
              </a:rPr>
              <a:t>G </a:t>
            </a:r>
            <a:r>
              <a:rPr lang="en-US" dirty="0" smtClean="0"/>
              <a:t>matched in </a:t>
            </a:r>
            <a:r>
              <a:rPr lang="en-US" b="1" i="1" dirty="0" err="1"/>
              <a:t>M</a:t>
            </a:r>
            <a:r>
              <a:rPr lang="en-US" b="1" i="1" baseline="-25000" dirty="0" err="1"/>
              <a:t>opt</a:t>
            </a:r>
            <a:r>
              <a:rPr lang="en-US" dirty="0"/>
              <a:t> </a:t>
            </a:r>
            <a:r>
              <a:rPr lang="en-US" dirty="0" smtClean="0"/>
              <a:t>but </a:t>
            </a:r>
            <a:r>
              <a:rPr lang="en-US" dirty="0"/>
              <a:t>not in </a:t>
            </a:r>
            <a:r>
              <a:rPr lang="en-US" b="1" i="1" dirty="0" err="1"/>
              <a:t>M</a:t>
            </a:r>
            <a:r>
              <a:rPr lang="en-US" b="1" i="1" baseline="-25000" dirty="0" err="1"/>
              <a:t>greedy</a:t>
            </a:r>
            <a:endParaRPr lang="en-US" b="1" i="1" baseline="-25000" dirty="0"/>
          </a:p>
          <a:p>
            <a:pPr lvl="1"/>
            <a:r>
              <a:rPr lang="en-US" b="1" dirty="0" smtClean="0">
                <a:solidFill>
                  <a:srgbClr val="FF0066"/>
                </a:solidFill>
              </a:rPr>
              <a:t>(1)</a:t>
            </a:r>
            <a:r>
              <a:rPr lang="en-US" dirty="0" smtClean="0">
                <a:solidFill>
                  <a:srgbClr val="FF0066"/>
                </a:solidFill>
              </a:rPr>
              <a:t> </a:t>
            </a:r>
            <a:r>
              <a:rPr lang="en-US" dirty="0" smtClean="0"/>
              <a:t>|</a:t>
            </a:r>
            <a:r>
              <a:rPr lang="en-US" b="1" i="1" dirty="0" err="1" smtClean="0"/>
              <a:t>M</a:t>
            </a:r>
            <a:r>
              <a:rPr lang="en-US" b="1" i="1" baseline="-25000" dirty="0" err="1" smtClean="0"/>
              <a:t>greedy</a:t>
            </a:r>
            <a:r>
              <a:rPr lang="en-US" dirty="0"/>
              <a:t>|≥ |</a:t>
            </a:r>
            <a:r>
              <a:rPr lang="en-US" b="1" i="1" dirty="0">
                <a:solidFill>
                  <a:srgbClr val="008000"/>
                </a:solidFill>
              </a:rPr>
              <a:t>B</a:t>
            </a:r>
            <a:r>
              <a:rPr lang="en-US" dirty="0"/>
              <a:t>|</a:t>
            </a:r>
            <a:endParaRPr lang="en-US" baseline="-25000" dirty="0"/>
          </a:p>
          <a:p>
            <a:r>
              <a:rPr lang="en-US" dirty="0"/>
              <a:t>There </a:t>
            </a:r>
            <a:r>
              <a:rPr lang="en-US" dirty="0" smtClean="0"/>
              <a:t>are </a:t>
            </a:r>
            <a:r>
              <a:rPr lang="en-US" dirty="0"/>
              <a:t>at least |</a:t>
            </a:r>
            <a:r>
              <a:rPr lang="en-US" b="1" i="1" dirty="0">
                <a:solidFill>
                  <a:srgbClr val="D60093"/>
                </a:solidFill>
              </a:rPr>
              <a:t>G</a:t>
            </a:r>
            <a:r>
              <a:rPr lang="en-US" dirty="0"/>
              <a:t>| such </a:t>
            </a:r>
            <a:r>
              <a:rPr lang="en-US" dirty="0" smtClean="0"/>
              <a:t>boys </a:t>
            </a:r>
            <a:br>
              <a:rPr lang="en-US" dirty="0" smtClean="0"/>
            </a:br>
            <a:r>
              <a:rPr lang="en-US" dirty="0" smtClean="0"/>
              <a:t>(|</a:t>
            </a:r>
            <a:r>
              <a:rPr lang="en-US" b="1" i="1" dirty="0" smtClean="0">
                <a:solidFill>
                  <a:srgbClr val="D60093"/>
                </a:solidFill>
              </a:rPr>
              <a:t>G</a:t>
            </a:r>
            <a:r>
              <a:rPr lang="en-US" dirty="0" smtClean="0"/>
              <a:t>| </a:t>
            </a:r>
            <a:r>
              <a:rPr lang="en-US" dirty="0" smtClean="0">
                <a:sym typeface="Symbol"/>
              </a:rPr>
              <a:t> |</a:t>
            </a:r>
            <a:r>
              <a:rPr lang="en-US" b="1" i="1" dirty="0" smtClean="0">
                <a:solidFill>
                  <a:srgbClr val="008000"/>
                </a:solidFill>
                <a:sym typeface="Symbol"/>
              </a:rPr>
              <a:t>B</a:t>
            </a:r>
            <a:r>
              <a:rPr lang="en-US" dirty="0" smtClean="0">
                <a:sym typeface="Symbol"/>
              </a:rPr>
              <a:t>|) o</a:t>
            </a:r>
            <a:r>
              <a:rPr lang="en-US" dirty="0" smtClean="0"/>
              <a:t>therwise </a:t>
            </a:r>
            <a:r>
              <a:rPr lang="en-US" dirty="0"/>
              <a:t>the optimal </a:t>
            </a:r>
            <a:r>
              <a:rPr lang="en-US" dirty="0" smtClean="0"/>
              <a:t/>
            </a:r>
            <a:br>
              <a:rPr lang="en-US" dirty="0" smtClean="0"/>
            </a:br>
            <a:r>
              <a:rPr lang="en-US" dirty="0" smtClean="0"/>
              <a:t>algorithm couldn’t have </a:t>
            </a:r>
            <a:r>
              <a:rPr lang="en-US" dirty="0"/>
              <a:t>matched all </a:t>
            </a:r>
            <a:r>
              <a:rPr lang="en-US" dirty="0" smtClean="0"/>
              <a:t>girls in </a:t>
            </a:r>
            <a:r>
              <a:rPr lang="en-US" b="1" i="1" dirty="0">
                <a:solidFill>
                  <a:srgbClr val="D60093"/>
                </a:solidFill>
              </a:rPr>
              <a:t>G</a:t>
            </a:r>
            <a:endParaRPr lang="en-US" dirty="0" smtClean="0"/>
          </a:p>
          <a:p>
            <a:pPr lvl="1"/>
            <a:r>
              <a:rPr lang="en-US" b="1" dirty="0" smtClean="0"/>
              <a:t>So:</a:t>
            </a:r>
            <a:r>
              <a:rPr lang="en-US" sz="3200" dirty="0" smtClean="0"/>
              <a:t> |</a:t>
            </a:r>
            <a:r>
              <a:rPr lang="en-US" sz="3200" b="1" i="1" dirty="0" smtClean="0">
                <a:solidFill>
                  <a:srgbClr val="D60093"/>
                </a:solidFill>
              </a:rPr>
              <a:t>G</a:t>
            </a:r>
            <a:r>
              <a:rPr lang="en-US" sz="3200" dirty="0" smtClean="0"/>
              <a:t>| </a:t>
            </a:r>
            <a:r>
              <a:rPr lang="en-US" sz="3200" dirty="0">
                <a:sym typeface="Symbol"/>
              </a:rPr>
              <a:t> </a:t>
            </a:r>
            <a:r>
              <a:rPr lang="en-US" sz="3200" dirty="0" smtClean="0"/>
              <a:t>|</a:t>
            </a:r>
            <a:r>
              <a:rPr lang="en-US" sz="3200" b="1" dirty="0" smtClean="0">
                <a:solidFill>
                  <a:srgbClr val="008000"/>
                </a:solidFill>
              </a:rPr>
              <a:t>B</a:t>
            </a:r>
            <a:r>
              <a:rPr lang="en-US" sz="3200" dirty="0" smtClean="0"/>
              <a:t>| </a:t>
            </a:r>
            <a:r>
              <a:rPr lang="en-US" sz="3200" dirty="0" smtClean="0">
                <a:sym typeface="Symbol"/>
              </a:rPr>
              <a:t> </a:t>
            </a:r>
            <a:r>
              <a:rPr lang="en-US" sz="3200" dirty="0" smtClean="0"/>
              <a:t>|</a:t>
            </a:r>
            <a:r>
              <a:rPr lang="en-US" sz="3200" b="1" i="1" dirty="0" err="1" smtClean="0"/>
              <a:t>M</a:t>
            </a:r>
            <a:r>
              <a:rPr lang="en-US" sz="3200" b="1" i="1" baseline="-25000" dirty="0" err="1" smtClean="0"/>
              <a:t>greedy</a:t>
            </a:r>
            <a:r>
              <a:rPr lang="en-US" sz="3200" dirty="0" smtClean="0"/>
              <a:t>|</a:t>
            </a:r>
            <a:endParaRPr lang="en-US" dirty="0" smtClean="0"/>
          </a:p>
          <a:p>
            <a:r>
              <a:rPr lang="en-US" dirty="0"/>
              <a:t>By definition of </a:t>
            </a:r>
            <a:r>
              <a:rPr lang="en-US" b="1" i="1" dirty="0">
                <a:solidFill>
                  <a:srgbClr val="D60093"/>
                </a:solidFill>
              </a:rPr>
              <a:t>G</a:t>
            </a:r>
            <a:r>
              <a:rPr lang="en-US" dirty="0"/>
              <a:t> also: |</a:t>
            </a:r>
            <a:r>
              <a:rPr lang="en-US" b="1" dirty="0" err="1"/>
              <a:t>M</a:t>
            </a:r>
            <a:r>
              <a:rPr lang="en-US" b="1" baseline="-25000" dirty="0" err="1"/>
              <a:t>opt</a:t>
            </a:r>
            <a:r>
              <a:rPr lang="en-US" dirty="0" smtClean="0"/>
              <a:t>| </a:t>
            </a:r>
            <a:r>
              <a:rPr lang="en-US" dirty="0">
                <a:sym typeface="Symbol"/>
              </a:rPr>
              <a:t></a:t>
            </a:r>
            <a:r>
              <a:rPr lang="en-US" dirty="0" smtClean="0"/>
              <a:t> </a:t>
            </a:r>
            <a:r>
              <a:rPr lang="en-US" dirty="0"/>
              <a:t>|</a:t>
            </a:r>
            <a:r>
              <a:rPr lang="en-US" b="1" dirty="0" err="1"/>
              <a:t>M</a:t>
            </a:r>
            <a:r>
              <a:rPr lang="en-US" b="1" baseline="-25000" dirty="0" err="1"/>
              <a:t>greedy</a:t>
            </a:r>
            <a:r>
              <a:rPr lang="en-US" dirty="0"/>
              <a:t>| + |</a:t>
            </a:r>
            <a:r>
              <a:rPr lang="en-US" b="1" dirty="0">
                <a:solidFill>
                  <a:srgbClr val="D60093"/>
                </a:solidFill>
              </a:rPr>
              <a:t>G</a:t>
            </a:r>
            <a:r>
              <a:rPr lang="en-US" dirty="0" smtClean="0"/>
              <a:t>|</a:t>
            </a:r>
          </a:p>
          <a:p>
            <a:pPr lvl="1"/>
            <a:r>
              <a:rPr lang="en-US" dirty="0" smtClean="0"/>
              <a:t>Worst case </a:t>
            </a:r>
            <a:r>
              <a:rPr lang="en-US" dirty="0"/>
              <a:t>is when |</a:t>
            </a:r>
            <a:r>
              <a:rPr lang="en-US" b="1" i="1" dirty="0">
                <a:solidFill>
                  <a:srgbClr val="D60093"/>
                </a:solidFill>
              </a:rPr>
              <a:t>G</a:t>
            </a:r>
            <a:r>
              <a:rPr lang="en-US" dirty="0"/>
              <a:t>| </a:t>
            </a:r>
            <a:r>
              <a:rPr lang="en-US" dirty="0" smtClean="0">
                <a:sym typeface="Symbol"/>
              </a:rPr>
              <a:t>= </a:t>
            </a:r>
            <a:r>
              <a:rPr lang="en-US" dirty="0"/>
              <a:t>|</a:t>
            </a:r>
            <a:r>
              <a:rPr lang="en-US" b="1" dirty="0">
                <a:solidFill>
                  <a:srgbClr val="008000"/>
                </a:solidFill>
              </a:rPr>
              <a:t>B</a:t>
            </a:r>
            <a:r>
              <a:rPr lang="en-US" dirty="0"/>
              <a:t>| </a:t>
            </a:r>
            <a:r>
              <a:rPr lang="en-US" dirty="0" smtClean="0"/>
              <a:t>=</a:t>
            </a:r>
            <a:r>
              <a:rPr lang="en-US" dirty="0" smtClean="0">
                <a:sym typeface="Symbol"/>
              </a:rPr>
              <a:t> </a:t>
            </a:r>
            <a:r>
              <a:rPr lang="en-US" dirty="0"/>
              <a:t>|</a:t>
            </a:r>
            <a:r>
              <a:rPr lang="en-US" b="1" i="1" dirty="0" err="1"/>
              <a:t>M</a:t>
            </a:r>
            <a:r>
              <a:rPr lang="en-US" b="1" i="1" baseline="-25000" dirty="0" err="1"/>
              <a:t>greedy</a:t>
            </a:r>
            <a:r>
              <a:rPr lang="en-US" dirty="0" smtClean="0"/>
              <a:t>|</a:t>
            </a:r>
          </a:p>
          <a:p>
            <a:r>
              <a:rPr lang="en-US" dirty="0" smtClean="0"/>
              <a:t>|</a:t>
            </a:r>
            <a:r>
              <a:rPr lang="en-US" b="1" i="1" dirty="0" err="1"/>
              <a:t>M</a:t>
            </a:r>
            <a:r>
              <a:rPr lang="en-US" b="1" i="1" baseline="-25000" dirty="0" err="1"/>
              <a:t>opt</a:t>
            </a:r>
            <a:r>
              <a:rPr lang="en-US" dirty="0"/>
              <a:t>| </a:t>
            </a:r>
            <a:r>
              <a:rPr lang="en-US" dirty="0">
                <a:sym typeface="Symbol"/>
              </a:rPr>
              <a:t></a:t>
            </a:r>
            <a:r>
              <a:rPr lang="en-US" dirty="0" smtClean="0"/>
              <a:t> 2|</a:t>
            </a:r>
            <a:r>
              <a:rPr lang="en-US" b="1" i="1" dirty="0" smtClean="0"/>
              <a:t>M</a:t>
            </a:r>
            <a:r>
              <a:rPr lang="en-US" b="1" i="1" baseline="-25000" dirty="0" smtClean="0"/>
              <a:t>greedy</a:t>
            </a:r>
            <a:r>
              <a:rPr lang="en-US" dirty="0" smtClean="0"/>
              <a:t>| </a:t>
            </a:r>
            <a:r>
              <a:rPr lang="en-US" b="1" dirty="0" smtClean="0"/>
              <a:t>then</a:t>
            </a:r>
            <a:r>
              <a:rPr lang="en-US" dirty="0" smtClean="0"/>
              <a:t> </a:t>
            </a:r>
            <a:r>
              <a:rPr lang="en-US" b="1" dirty="0" smtClean="0">
                <a:solidFill>
                  <a:srgbClr val="0000FF"/>
                </a:solidFill>
              </a:rPr>
              <a:t>|</a:t>
            </a:r>
            <a:r>
              <a:rPr lang="en-US" b="1" i="1" dirty="0" err="1" smtClean="0">
                <a:solidFill>
                  <a:srgbClr val="0000FF"/>
                </a:solidFill>
              </a:rPr>
              <a:t>M</a:t>
            </a:r>
            <a:r>
              <a:rPr lang="en-US" b="1" i="1" baseline="-25000" dirty="0" err="1" smtClean="0">
                <a:solidFill>
                  <a:srgbClr val="0000FF"/>
                </a:solidFill>
              </a:rPr>
              <a:t>greedy</a:t>
            </a:r>
            <a:r>
              <a:rPr lang="en-US" b="1" dirty="0">
                <a:solidFill>
                  <a:srgbClr val="0000FF"/>
                </a:solidFill>
              </a:rPr>
              <a:t>|/|</a:t>
            </a:r>
            <a:r>
              <a:rPr lang="en-US" b="1" i="1" dirty="0" err="1">
                <a:solidFill>
                  <a:srgbClr val="0000FF"/>
                </a:solidFill>
              </a:rPr>
              <a:t>M</a:t>
            </a:r>
            <a:r>
              <a:rPr lang="en-US" b="1" i="1" baseline="-25000" dirty="0" err="1">
                <a:solidFill>
                  <a:srgbClr val="0000FF"/>
                </a:solidFill>
              </a:rPr>
              <a:t>opt</a:t>
            </a:r>
            <a:r>
              <a:rPr lang="en-US" b="1" dirty="0">
                <a:solidFill>
                  <a:srgbClr val="0000FF"/>
                </a:solidFill>
              </a:rPr>
              <a:t>| </a:t>
            </a:r>
            <a:r>
              <a:rPr lang="en-US" b="1" dirty="0" smtClean="0">
                <a:solidFill>
                  <a:srgbClr val="0000FF"/>
                </a:solidFill>
                <a:sym typeface="Symbol"/>
              </a:rPr>
              <a:t></a:t>
            </a:r>
            <a:r>
              <a:rPr lang="en-US" b="1" dirty="0" smtClean="0">
                <a:solidFill>
                  <a:srgbClr val="0000FF"/>
                </a:solidFill>
              </a:rPr>
              <a:t> </a:t>
            </a:r>
            <a:r>
              <a:rPr lang="en-US" b="1" dirty="0">
                <a:solidFill>
                  <a:srgbClr val="0000FF"/>
                </a:solidFill>
              </a:rPr>
              <a:t>1/2</a:t>
            </a:r>
          </a:p>
          <a:p>
            <a:endParaRPr lang="en-US" sz="2400" dirty="0"/>
          </a:p>
          <a:p>
            <a:endParaRPr lang="en-US" sz="2400" dirty="0"/>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8" name="Slide Number Placeholder 37"/>
          <p:cNvSpPr>
            <a:spLocks noGrp="1"/>
          </p:cNvSpPr>
          <p:nvPr>
            <p:ph type="sldNum" sz="quarter" idx="12"/>
          </p:nvPr>
        </p:nvSpPr>
        <p:spPr/>
        <p:txBody>
          <a:bodyPr/>
          <a:lstStyle/>
          <a:p>
            <a:fld id="{19B12225-5612-419B-A8D5-4B8EEE4C217E}" type="slidenum">
              <a:rPr lang="en-US" smtClean="0"/>
              <a:pPr/>
              <a:t>13</a:t>
            </a:fld>
            <a:endParaRPr lang="en-US"/>
          </a:p>
        </p:txBody>
      </p:sp>
      <p:grpSp>
        <p:nvGrpSpPr>
          <p:cNvPr id="107" name="Group 106"/>
          <p:cNvGrpSpPr/>
          <p:nvPr/>
        </p:nvGrpSpPr>
        <p:grpSpPr>
          <a:xfrm>
            <a:off x="6858000" y="1185440"/>
            <a:ext cx="2366452" cy="2511346"/>
            <a:chOff x="6777548" y="1307068"/>
            <a:chExt cx="2366452" cy="2511346"/>
          </a:xfrm>
        </p:grpSpPr>
        <p:sp>
          <p:nvSpPr>
            <p:cNvPr id="108" name="Oval 107"/>
            <p:cNvSpPr>
              <a:spLocks noChangeArrowheads="1"/>
            </p:cNvSpPr>
            <p:nvPr/>
          </p:nvSpPr>
          <p:spPr bwMode="auto">
            <a:xfrm>
              <a:off x="8522749" y="15801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9" name="Oval 108"/>
            <p:cNvSpPr>
              <a:spLocks noChangeArrowheads="1"/>
            </p:cNvSpPr>
            <p:nvPr/>
          </p:nvSpPr>
          <p:spPr bwMode="auto">
            <a:xfrm>
              <a:off x="8522749" y="21135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0" name="Oval 109"/>
            <p:cNvSpPr>
              <a:spLocks noChangeArrowheads="1"/>
            </p:cNvSpPr>
            <p:nvPr/>
          </p:nvSpPr>
          <p:spPr bwMode="auto">
            <a:xfrm>
              <a:off x="8544974" y="2588181"/>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1" name="Oval 110"/>
            <p:cNvSpPr>
              <a:spLocks noChangeArrowheads="1"/>
            </p:cNvSpPr>
            <p:nvPr/>
          </p:nvSpPr>
          <p:spPr bwMode="auto">
            <a:xfrm>
              <a:off x="8522749" y="3180318"/>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sp>
          <p:nvSpPr>
            <p:cNvPr id="112" name="Oval 111"/>
            <p:cNvSpPr>
              <a:spLocks noChangeArrowheads="1"/>
            </p:cNvSpPr>
            <p:nvPr/>
          </p:nvSpPr>
          <p:spPr bwMode="auto">
            <a:xfrm>
              <a:off x="7217824" y="1600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 name="Line 11"/>
            <p:cNvSpPr>
              <a:spLocks noChangeShapeType="1"/>
            </p:cNvSpPr>
            <p:nvPr/>
          </p:nvSpPr>
          <p:spPr bwMode="auto">
            <a:xfrm>
              <a:off x="7386099" y="1676400"/>
              <a:ext cx="1143000" cy="0"/>
            </a:xfrm>
            <a:prstGeom prst="line">
              <a:avLst/>
            </a:prstGeom>
            <a:noFill/>
            <a:ln w="19050">
              <a:solidFill>
                <a:schemeClr val="tx1"/>
              </a:solidFill>
              <a:round/>
              <a:headEnd/>
              <a:tailEnd/>
            </a:ln>
            <a:effectLst/>
          </p:spPr>
          <p:txBody>
            <a:bodyPr/>
            <a:lstStyle/>
            <a:p>
              <a:endParaRPr lang="en-US"/>
            </a:p>
          </p:txBody>
        </p:sp>
        <p:sp>
          <p:nvSpPr>
            <p:cNvPr id="114" name="Line 16"/>
            <p:cNvSpPr>
              <a:spLocks noChangeShapeType="1"/>
            </p:cNvSpPr>
            <p:nvPr/>
          </p:nvSpPr>
          <p:spPr bwMode="auto">
            <a:xfrm>
              <a:off x="7378842" y="3276600"/>
              <a:ext cx="1150257" cy="0"/>
            </a:xfrm>
            <a:prstGeom prst="line">
              <a:avLst/>
            </a:prstGeom>
            <a:noFill/>
            <a:ln w="19050">
              <a:solidFill>
                <a:schemeClr val="tx1"/>
              </a:solidFill>
              <a:round/>
              <a:headEnd/>
              <a:tailEnd/>
            </a:ln>
            <a:effectLst/>
          </p:spPr>
          <p:txBody>
            <a:bodyPr/>
            <a:lstStyle/>
            <a:p>
              <a:endParaRPr lang="en-US"/>
            </a:p>
          </p:txBody>
        </p:sp>
        <p:sp>
          <p:nvSpPr>
            <p:cNvPr id="115" name="Text Box 21"/>
            <p:cNvSpPr txBox="1">
              <a:spLocks noChangeArrowheads="1"/>
            </p:cNvSpPr>
            <p:nvPr/>
          </p:nvSpPr>
          <p:spPr bwMode="auto">
            <a:xfrm>
              <a:off x="8757699" y="1447800"/>
              <a:ext cx="303288" cy="369332"/>
            </a:xfrm>
            <a:prstGeom prst="rect">
              <a:avLst/>
            </a:prstGeom>
            <a:noFill/>
            <a:ln w="9525">
              <a:noFill/>
              <a:miter lim="800000"/>
              <a:headEnd/>
              <a:tailEnd/>
            </a:ln>
            <a:effectLst/>
          </p:spPr>
          <p:txBody>
            <a:bodyPr wrap="none">
              <a:spAutoFit/>
            </a:bodyPr>
            <a:lstStyle/>
            <a:p>
              <a:r>
                <a:rPr lang="en-US" b="1">
                  <a:solidFill>
                    <a:srgbClr val="D60093"/>
                  </a:solidFill>
                </a:rPr>
                <a:t>a</a:t>
              </a:r>
            </a:p>
          </p:txBody>
        </p:sp>
        <p:sp>
          <p:nvSpPr>
            <p:cNvPr id="116" name="Oval 8"/>
            <p:cNvSpPr>
              <a:spLocks noChangeArrowheads="1"/>
            </p:cNvSpPr>
            <p:nvPr/>
          </p:nvSpPr>
          <p:spPr bwMode="auto">
            <a:xfrm>
              <a:off x="7217824" y="2133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7" name="Line 13"/>
            <p:cNvSpPr>
              <a:spLocks noChangeShapeType="1"/>
            </p:cNvSpPr>
            <p:nvPr/>
          </p:nvSpPr>
          <p:spPr bwMode="auto">
            <a:xfrm>
              <a:off x="7386099" y="2209800"/>
              <a:ext cx="1143000" cy="0"/>
            </a:xfrm>
            <a:prstGeom prst="line">
              <a:avLst/>
            </a:prstGeom>
            <a:noFill/>
            <a:ln w="19050">
              <a:solidFill>
                <a:schemeClr val="tx1"/>
              </a:solidFill>
              <a:round/>
              <a:headEnd/>
              <a:tailEnd/>
            </a:ln>
            <a:effectLst/>
          </p:spPr>
          <p:txBody>
            <a:bodyPr/>
            <a:lstStyle/>
            <a:p>
              <a:endParaRPr lang="en-US"/>
            </a:p>
          </p:txBody>
        </p:sp>
        <p:sp>
          <p:nvSpPr>
            <p:cNvPr id="118" name="Text Box 22"/>
            <p:cNvSpPr txBox="1">
              <a:spLocks noChangeArrowheads="1"/>
            </p:cNvSpPr>
            <p:nvPr/>
          </p:nvSpPr>
          <p:spPr bwMode="auto">
            <a:xfrm>
              <a:off x="8757699" y="20574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b</a:t>
              </a:r>
            </a:p>
          </p:txBody>
        </p:sp>
        <p:sp>
          <p:nvSpPr>
            <p:cNvPr id="119" name="Oval 9"/>
            <p:cNvSpPr>
              <a:spLocks noChangeArrowheads="1"/>
            </p:cNvSpPr>
            <p:nvPr/>
          </p:nvSpPr>
          <p:spPr bwMode="auto">
            <a:xfrm>
              <a:off x="7163849" y="25908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sp>
          <p:nvSpPr>
            <p:cNvPr id="120" name="Text Box 23"/>
            <p:cNvSpPr txBox="1">
              <a:spLocks noChangeArrowheads="1"/>
            </p:cNvSpPr>
            <p:nvPr/>
          </p:nvSpPr>
          <p:spPr bwMode="auto">
            <a:xfrm>
              <a:off x="8773574" y="2559050"/>
              <a:ext cx="285656" cy="369332"/>
            </a:xfrm>
            <a:prstGeom prst="rect">
              <a:avLst/>
            </a:prstGeom>
            <a:noFill/>
            <a:ln w="9525">
              <a:noFill/>
              <a:miter lim="800000"/>
              <a:headEnd/>
              <a:tailEnd/>
            </a:ln>
            <a:effectLst/>
          </p:spPr>
          <p:txBody>
            <a:bodyPr wrap="none">
              <a:spAutoFit/>
            </a:bodyPr>
            <a:lstStyle/>
            <a:p>
              <a:r>
                <a:rPr lang="en-US" b="1">
                  <a:solidFill>
                    <a:srgbClr val="D60093"/>
                  </a:solidFill>
                </a:rPr>
                <a:t>c</a:t>
              </a:r>
            </a:p>
          </p:txBody>
        </p:sp>
        <p:sp>
          <p:nvSpPr>
            <p:cNvPr id="121" name="Oval 10"/>
            <p:cNvSpPr>
              <a:spLocks noChangeArrowheads="1"/>
            </p:cNvSpPr>
            <p:nvPr/>
          </p:nvSpPr>
          <p:spPr bwMode="auto">
            <a:xfrm>
              <a:off x="7217824" y="32004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u="sng"/>
            </a:p>
          </p:txBody>
        </p:sp>
        <p:sp>
          <p:nvSpPr>
            <p:cNvPr id="122" name="Line 15"/>
            <p:cNvSpPr>
              <a:spLocks noChangeShapeType="1"/>
            </p:cNvSpPr>
            <p:nvPr/>
          </p:nvSpPr>
          <p:spPr bwMode="auto">
            <a:xfrm flipV="1">
              <a:off x="7309899" y="2667000"/>
              <a:ext cx="1219200" cy="0"/>
            </a:xfrm>
            <a:prstGeom prst="line">
              <a:avLst/>
            </a:prstGeom>
            <a:noFill/>
            <a:ln w="19050">
              <a:solidFill>
                <a:schemeClr val="tx1"/>
              </a:solidFill>
              <a:round/>
              <a:headEnd/>
              <a:tailEnd/>
            </a:ln>
            <a:effectLst/>
          </p:spPr>
          <p:txBody>
            <a:bodyPr/>
            <a:lstStyle/>
            <a:p>
              <a:endParaRPr lang="en-US" u="sng"/>
            </a:p>
          </p:txBody>
        </p:sp>
        <p:sp>
          <p:nvSpPr>
            <p:cNvPr id="123" name="Text Box 24"/>
            <p:cNvSpPr txBox="1">
              <a:spLocks noChangeArrowheads="1"/>
            </p:cNvSpPr>
            <p:nvPr/>
          </p:nvSpPr>
          <p:spPr bwMode="auto">
            <a:xfrm>
              <a:off x="8757699" y="30480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d</a:t>
              </a:r>
            </a:p>
          </p:txBody>
        </p:sp>
        <p:cxnSp>
          <p:nvCxnSpPr>
            <p:cNvPr id="124" name="Straight Connector 123"/>
            <p:cNvCxnSpPr>
              <a:stCxn id="110" idx="2"/>
              <a:endCxn id="121" idx="6"/>
            </p:cNvCxnSpPr>
            <p:nvPr/>
          </p:nvCxnSpPr>
          <p:spPr>
            <a:xfrm rot="10800000" flipV="1">
              <a:off x="7370224" y="2664380"/>
              <a:ext cx="1174750" cy="6122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16" idx="6"/>
            </p:cNvCxnSpPr>
            <p:nvPr/>
          </p:nvCxnSpPr>
          <p:spPr>
            <a:xfrm rot="10800000" flipV="1">
              <a:off x="7370225" y="1676402"/>
              <a:ext cx="1158875" cy="533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7" idx="1"/>
              <a:endCxn id="119" idx="6"/>
            </p:cNvCxnSpPr>
            <p:nvPr/>
          </p:nvCxnSpPr>
          <p:spPr>
            <a:xfrm rot="16200000" flipH="1" flipV="1">
              <a:off x="7694074" y="1831975"/>
              <a:ext cx="457200" cy="12128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8300499" y="3429000"/>
              <a:ext cx="843501" cy="369332"/>
              <a:chOff x="7924800" y="3733800"/>
              <a:chExt cx="843501" cy="369332"/>
            </a:xfrm>
          </p:grpSpPr>
          <p:sp>
            <p:nvSpPr>
              <p:cNvPr id="139" name="TextBox 138"/>
              <p:cNvSpPr txBox="1"/>
              <p:nvPr/>
            </p:nvSpPr>
            <p:spPr>
              <a:xfrm>
                <a:off x="7924800" y="3733800"/>
                <a:ext cx="843501" cy="369332"/>
              </a:xfrm>
              <a:prstGeom prst="rect">
                <a:avLst/>
              </a:prstGeom>
              <a:noFill/>
            </p:spPr>
            <p:txBody>
              <a:bodyPr wrap="none" rtlCol="0">
                <a:spAutoFit/>
              </a:bodyPr>
              <a:lstStyle/>
              <a:p>
                <a:r>
                  <a:rPr lang="en-US" b="1" dirty="0" smtClean="0">
                    <a:solidFill>
                      <a:srgbClr val="D60093"/>
                    </a:solidFill>
                  </a:rPr>
                  <a:t>G</a:t>
                </a:r>
                <a:r>
                  <a:rPr lang="en-US" dirty="0" smtClean="0"/>
                  <a:t>={     }</a:t>
                </a:r>
                <a:endParaRPr lang="en-US" dirty="0"/>
              </a:p>
            </p:txBody>
          </p:sp>
          <p:sp>
            <p:nvSpPr>
              <p:cNvPr id="140" name="Oval 139"/>
              <p:cNvSpPr>
                <a:spLocks noChangeArrowheads="1"/>
              </p:cNvSpPr>
              <p:nvPr/>
            </p:nvSpPr>
            <p:spPr bwMode="auto">
              <a:xfrm>
                <a:off x="8382000" y="3846212"/>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grpSp>
        <p:grpSp>
          <p:nvGrpSpPr>
            <p:cNvPr id="128" name="Group 127"/>
            <p:cNvGrpSpPr/>
            <p:nvPr/>
          </p:nvGrpSpPr>
          <p:grpSpPr>
            <a:xfrm>
              <a:off x="6777548" y="3449082"/>
              <a:ext cx="1042273" cy="369332"/>
              <a:chOff x="7924800" y="3733800"/>
              <a:chExt cx="1042273" cy="369332"/>
            </a:xfrm>
          </p:grpSpPr>
          <p:sp>
            <p:nvSpPr>
              <p:cNvPr id="137" name="TextBox 136"/>
              <p:cNvSpPr txBox="1"/>
              <p:nvPr/>
            </p:nvSpPr>
            <p:spPr>
              <a:xfrm>
                <a:off x="7924800" y="3733800"/>
                <a:ext cx="1042273" cy="369332"/>
              </a:xfrm>
              <a:prstGeom prst="rect">
                <a:avLst/>
              </a:prstGeom>
              <a:noFill/>
            </p:spPr>
            <p:txBody>
              <a:bodyPr wrap="none" rtlCol="0">
                <a:spAutoFit/>
              </a:bodyPr>
              <a:lstStyle/>
              <a:p>
                <a:r>
                  <a:rPr lang="en-US" b="1" dirty="0" smtClean="0">
                    <a:solidFill>
                      <a:srgbClr val="008000"/>
                    </a:solidFill>
                  </a:rPr>
                  <a:t>B</a:t>
                </a:r>
                <a:r>
                  <a:rPr lang="en-US" dirty="0" smtClean="0"/>
                  <a:t>={          }</a:t>
                </a:r>
                <a:endParaRPr lang="en-US" dirty="0"/>
              </a:p>
            </p:txBody>
          </p:sp>
          <p:sp>
            <p:nvSpPr>
              <p:cNvPr id="138" name="Oval 137"/>
              <p:cNvSpPr>
                <a:spLocks noChangeArrowheads="1"/>
              </p:cNvSpPr>
              <p:nvPr/>
            </p:nvSpPr>
            <p:spPr bwMode="auto">
              <a:xfrm>
                <a:off x="8382000" y="3846212"/>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
          <p:nvSpPr>
            <p:cNvPr id="129" name="Line 16"/>
            <p:cNvSpPr>
              <a:spLocks noChangeShapeType="1"/>
            </p:cNvSpPr>
            <p:nvPr/>
          </p:nvSpPr>
          <p:spPr bwMode="auto">
            <a:xfrm flipH="1" flipV="1">
              <a:off x="7309898" y="2667000"/>
              <a:ext cx="1219201" cy="609600"/>
            </a:xfrm>
            <a:prstGeom prst="line">
              <a:avLst/>
            </a:prstGeom>
            <a:noFill/>
            <a:ln w="19050">
              <a:solidFill>
                <a:schemeClr val="tx1"/>
              </a:solidFill>
              <a:prstDash val="dash"/>
              <a:round/>
              <a:headEnd/>
              <a:tailEnd/>
            </a:ln>
            <a:effectLst/>
          </p:spPr>
          <p:txBody>
            <a:bodyPr/>
            <a:lstStyle/>
            <a:p>
              <a:endParaRPr lang="en-US" b="1" dirty="0"/>
            </a:p>
          </p:txBody>
        </p:sp>
        <p:sp>
          <p:nvSpPr>
            <p:cNvPr id="130" name="TextBox 129"/>
            <p:cNvSpPr txBox="1"/>
            <p:nvPr/>
          </p:nvSpPr>
          <p:spPr>
            <a:xfrm>
              <a:off x="7690899" y="1307068"/>
              <a:ext cx="603050" cy="369332"/>
            </a:xfrm>
            <a:prstGeom prst="rect">
              <a:avLst/>
            </a:prstGeom>
            <a:noFill/>
          </p:spPr>
          <p:txBody>
            <a:bodyPr wrap="none" rtlCol="0">
              <a:spAutoFit/>
            </a:bodyPr>
            <a:lstStyle/>
            <a:p>
              <a:r>
                <a:rPr lang="en-US" b="1" dirty="0" err="1" smtClean="0"/>
                <a:t>M</a:t>
              </a:r>
              <a:r>
                <a:rPr lang="en-US" b="1" baseline="-25000" dirty="0" err="1" smtClean="0"/>
                <a:t>opt</a:t>
              </a:r>
              <a:endParaRPr lang="en-US" b="1" baseline="-25000" dirty="0"/>
            </a:p>
          </p:txBody>
        </p:sp>
        <p:sp>
          <p:nvSpPr>
            <p:cNvPr id="131" name="TextBox 130"/>
            <p:cNvSpPr txBox="1"/>
            <p:nvPr/>
          </p:nvSpPr>
          <p:spPr>
            <a:xfrm rot="20243382">
              <a:off x="7339108" y="1697753"/>
              <a:ext cx="837089" cy="369332"/>
            </a:xfrm>
            <a:prstGeom prst="rect">
              <a:avLst/>
            </a:prstGeom>
            <a:noFill/>
          </p:spPr>
          <p:txBody>
            <a:bodyPr wrap="none" rtlCol="0">
              <a:spAutoFit/>
            </a:bodyPr>
            <a:lstStyle/>
            <a:p>
              <a:r>
                <a:rPr lang="en-US" b="1" dirty="0" err="1" smtClean="0"/>
                <a:t>M</a:t>
              </a:r>
              <a:r>
                <a:rPr lang="en-US" b="1" baseline="-25000" dirty="0" err="1" smtClean="0"/>
                <a:t>greedy</a:t>
              </a:r>
              <a:endParaRPr lang="en-US" b="1" baseline="-25000" dirty="0"/>
            </a:p>
          </p:txBody>
        </p:sp>
        <p:sp>
          <p:nvSpPr>
            <p:cNvPr id="132" name="Text Box 17"/>
            <p:cNvSpPr txBox="1">
              <a:spLocks noChangeArrowheads="1"/>
            </p:cNvSpPr>
            <p:nvPr/>
          </p:nvSpPr>
          <p:spPr bwMode="auto">
            <a:xfrm>
              <a:off x="6852699" y="1447800"/>
              <a:ext cx="298480" cy="369332"/>
            </a:xfrm>
            <a:prstGeom prst="rect">
              <a:avLst/>
            </a:prstGeom>
            <a:noFill/>
            <a:ln w="9525">
              <a:noFill/>
              <a:miter lim="800000"/>
              <a:headEnd/>
              <a:tailEnd/>
            </a:ln>
            <a:effectLst/>
          </p:spPr>
          <p:txBody>
            <a:bodyPr wrap="none">
              <a:spAutoFit/>
            </a:bodyPr>
            <a:lstStyle/>
            <a:p>
              <a:r>
                <a:rPr lang="en-US" b="1" dirty="0">
                  <a:solidFill>
                    <a:srgbClr val="008000"/>
                  </a:solidFill>
                </a:rPr>
                <a:t>1</a:t>
              </a:r>
            </a:p>
          </p:txBody>
        </p:sp>
        <p:sp>
          <p:nvSpPr>
            <p:cNvPr id="133" name="Text Box 18"/>
            <p:cNvSpPr txBox="1">
              <a:spLocks noChangeArrowheads="1"/>
            </p:cNvSpPr>
            <p:nvPr/>
          </p:nvSpPr>
          <p:spPr bwMode="auto">
            <a:xfrm>
              <a:off x="6878099" y="2012950"/>
              <a:ext cx="303288" cy="369332"/>
            </a:xfrm>
            <a:prstGeom prst="rect">
              <a:avLst/>
            </a:prstGeom>
            <a:noFill/>
            <a:ln w="9525">
              <a:noFill/>
              <a:miter lim="800000"/>
              <a:headEnd/>
              <a:tailEnd/>
            </a:ln>
            <a:effectLst/>
          </p:spPr>
          <p:txBody>
            <a:bodyPr wrap="none">
              <a:spAutoFit/>
            </a:bodyPr>
            <a:lstStyle/>
            <a:p>
              <a:r>
                <a:rPr lang="en-US" b="1" dirty="0">
                  <a:solidFill>
                    <a:srgbClr val="008000"/>
                  </a:solidFill>
                </a:rPr>
                <a:t>2</a:t>
              </a:r>
            </a:p>
          </p:txBody>
        </p:sp>
        <p:sp>
          <p:nvSpPr>
            <p:cNvPr id="134" name="Text Box 19"/>
            <p:cNvSpPr txBox="1">
              <a:spLocks noChangeArrowheads="1"/>
            </p:cNvSpPr>
            <p:nvPr/>
          </p:nvSpPr>
          <p:spPr bwMode="auto">
            <a:xfrm>
              <a:off x="6874924" y="2455863"/>
              <a:ext cx="296876" cy="369332"/>
            </a:xfrm>
            <a:prstGeom prst="rect">
              <a:avLst/>
            </a:prstGeom>
            <a:noFill/>
            <a:ln w="9525">
              <a:noFill/>
              <a:miter lim="800000"/>
              <a:headEnd/>
              <a:tailEnd/>
            </a:ln>
            <a:effectLst/>
          </p:spPr>
          <p:txBody>
            <a:bodyPr wrap="none">
              <a:spAutoFit/>
            </a:bodyPr>
            <a:lstStyle/>
            <a:p>
              <a:r>
                <a:rPr lang="en-US" b="1" dirty="0">
                  <a:solidFill>
                    <a:srgbClr val="008000"/>
                  </a:solidFill>
                </a:rPr>
                <a:t>3</a:t>
              </a:r>
            </a:p>
          </p:txBody>
        </p:sp>
        <p:sp>
          <p:nvSpPr>
            <p:cNvPr id="135" name="Text Box 20"/>
            <p:cNvSpPr txBox="1">
              <a:spLocks noChangeArrowheads="1"/>
            </p:cNvSpPr>
            <p:nvPr/>
          </p:nvSpPr>
          <p:spPr bwMode="auto">
            <a:xfrm>
              <a:off x="6852699" y="3079750"/>
              <a:ext cx="306494" cy="369332"/>
            </a:xfrm>
            <a:prstGeom prst="rect">
              <a:avLst/>
            </a:prstGeom>
            <a:noFill/>
            <a:ln w="9525">
              <a:noFill/>
              <a:miter lim="800000"/>
              <a:headEnd/>
              <a:tailEnd/>
            </a:ln>
            <a:effectLst/>
          </p:spPr>
          <p:txBody>
            <a:bodyPr wrap="none">
              <a:spAutoFit/>
            </a:bodyPr>
            <a:lstStyle/>
            <a:p>
              <a:r>
                <a:rPr lang="en-US" b="1" dirty="0">
                  <a:solidFill>
                    <a:srgbClr val="008000"/>
                  </a:solidFill>
                </a:rPr>
                <a:t>4</a:t>
              </a:r>
            </a:p>
          </p:txBody>
        </p:sp>
        <p:sp>
          <p:nvSpPr>
            <p:cNvPr id="136" name="Oval 135"/>
            <p:cNvSpPr>
              <a:spLocks noChangeArrowheads="1"/>
            </p:cNvSpPr>
            <p:nvPr/>
          </p:nvSpPr>
          <p:spPr bwMode="auto">
            <a:xfrm>
              <a:off x="7467600" y="3570316"/>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4104227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2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Worst-case </a:t>
            </a:r>
            <a:r>
              <a:rPr lang="en-US" dirty="0" smtClean="0"/>
              <a:t>Scenario</a:t>
            </a:r>
            <a:endParaRPr lang="en-US" dirty="0"/>
          </a:p>
        </p:txBody>
      </p:sp>
      <p:sp>
        <p:nvSpPr>
          <p:cNvPr id="69635" name="Oval 3"/>
          <p:cNvSpPr>
            <a:spLocks noChangeArrowheads="1"/>
          </p:cNvSpPr>
          <p:nvPr/>
        </p:nvSpPr>
        <p:spPr bwMode="auto">
          <a:xfrm>
            <a:off x="2480920" y="28749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6" name="Oval 4"/>
          <p:cNvSpPr>
            <a:spLocks noChangeArrowheads="1"/>
          </p:cNvSpPr>
          <p:nvPr/>
        </p:nvSpPr>
        <p:spPr bwMode="auto">
          <a:xfrm>
            <a:off x="2480920" y="34083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7" name="Oval 5"/>
          <p:cNvSpPr>
            <a:spLocks noChangeArrowheads="1"/>
          </p:cNvSpPr>
          <p:nvPr/>
        </p:nvSpPr>
        <p:spPr bwMode="auto">
          <a:xfrm>
            <a:off x="2480920" y="39417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8" name="Oval 6"/>
          <p:cNvSpPr>
            <a:spLocks noChangeArrowheads="1"/>
          </p:cNvSpPr>
          <p:nvPr/>
        </p:nvSpPr>
        <p:spPr bwMode="auto">
          <a:xfrm>
            <a:off x="2480920" y="44751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9" name="Text Box 7"/>
          <p:cNvSpPr txBox="1">
            <a:spLocks noChangeArrowheads="1"/>
          </p:cNvSpPr>
          <p:nvPr/>
        </p:nvSpPr>
        <p:spPr bwMode="auto">
          <a:xfrm>
            <a:off x="2150720" y="272256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1</a:t>
            </a:r>
          </a:p>
        </p:txBody>
      </p:sp>
      <p:sp>
        <p:nvSpPr>
          <p:cNvPr id="69640" name="Text Box 8"/>
          <p:cNvSpPr txBox="1">
            <a:spLocks noChangeArrowheads="1"/>
          </p:cNvSpPr>
          <p:nvPr/>
        </p:nvSpPr>
        <p:spPr bwMode="auto">
          <a:xfrm>
            <a:off x="2176120" y="32877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2</a:t>
            </a:r>
          </a:p>
        </p:txBody>
      </p:sp>
      <p:sp>
        <p:nvSpPr>
          <p:cNvPr id="69641" name="Text Box 9"/>
          <p:cNvSpPr txBox="1">
            <a:spLocks noChangeArrowheads="1"/>
          </p:cNvSpPr>
          <p:nvPr/>
        </p:nvSpPr>
        <p:spPr bwMode="auto">
          <a:xfrm>
            <a:off x="2150720" y="38211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3</a:t>
            </a:r>
          </a:p>
        </p:txBody>
      </p:sp>
      <p:sp>
        <p:nvSpPr>
          <p:cNvPr id="69642" name="Text Box 10"/>
          <p:cNvSpPr txBox="1">
            <a:spLocks noChangeArrowheads="1"/>
          </p:cNvSpPr>
          <p:nvPr/>
        </p:nvSpPr>
        <p:spPr bwMode="auto">
          <a:xfrm>
            <a:off x="2150720" y="43545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4</a:t>
            </a:r>
          </a:p>
        </p:txBody>
      </p:sp>
      <p:grpSp>
        <p:nvGrpSpPr>
          <p:cNvPr id="2" name="Group 11"/>
          <p:cNvGrpSpPr>
            <a:grpSpLocks/>
          </p:cNvGrpSpPr>
          <p:nvPr/>
        </p:nvGrpSpPr>
        <p:grpSpPr bwMode="auto">
          <a:xfrm>
            <a:off x="2633320" y="2678112"/>
            <a:ext cx="1752600" cy="1873250"/>
            <a:chOff x="1296" y="1028"/>
            <a:chExt cx="1104" cy="1180"/>
          </a:xfrm>
        </p:grpSpPr>
        <p:grpSp>
          <p:nvGrpSpPr>
            <p:cNvPr id="3" name="Group 12"/>
            <p:cNvGrpSpPr>
              <a:grpSpLocks/>
            </p:cNvGrpSpPr>
            <p:nvPr/>
          </p:nvGrpSpPr>
          <p:grpSpPr bwMode="auto">
            <a:xfrm>
              <a:off x="1296" y="1152"/>
              <a:ext cx="912" cy="1056"/>
              <a:chOff x="1296" y="1152"/>
              <a:chExt cx="912" cy="1056"/>
            </a:xfrm>
          </p:grpSpPr>
          <p:sp>
            <p:nvSpPr>
              <p:cNvPr id="69645" name="Oval 13"/>
              <p:cNvSpPr>
                <a:spLocks noChangeArrowheads="1"/>
              </p:cNvSpPr>
              <p:nvPr/>
            </p:nvSpPr>
            <p:spPr bwMode="auto">
              <a:xfrm>
                <a:off x="2112" y="1152"/>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46" name="Line 14"/>
              <p:cNvSpPr>
                <a:spLocks noChangeShapeType="1"/>
              </p:cNvSpPr>
              <p:nvPr/>
            </p:nvSpPr>
            <p:spPr bwMode="auto">
              <a:xfrm>
                <a:off x="1296" y="1200"/>
                <a:ext cx="816" cy="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47" name="Line 15"/>
              <p:cNvSpPr>
                <a:spLocks noChangeShapeType="1"/>
              </p:cNvSpPr>
              <p:nvPr/>
            </p:nvSpPr>
            <p:spPr bwMode="auto">
              <a:xfrm flipV="1">
                <a:off x="1296" y="1248"/>
                <a:ext cx="816" cy="96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grpSp>
        <p:sp>
          <p:nvSpPr>
            <p:cNvPr id="69648" name="Text Box 16"/>
            <p:cNvSpPr txBox="1">
              <a:spLocks noChangeArrowheads="1"/>
            </p:cNvSpPr>
            <p:nvPr/>
          </p:nvSpPr>
          <p:spPr bwMode="auto">
            <a:xfrm>
              <a:off x="2198" y="1028"/>
              <a:ext cx="202" cy="231"/>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a</a:t>
              </a:r>
            </a:p>
          </p:txBody>
        </p:sp>
      </p:grpSp>
      <p:grpSp>
        <p:nvGrpSpPr>
          <p:cNvPr id="4" name="Group 17"/>
          <p:cNvGrpSpPr>
            <a:grpSpLocks/>
          </p:cNvGrpSpPr>
          <p:nvPr/>
        </p:nvGrpSpPr>
        <p:grpSpPr bwMode="auto">
          <a:xfrm>
            <a:off x="2633321" y="3287712"/>
            <a:ext cx="1757363" cy="730250"/>
            <a:chOff x="1296" y="1412"/>
            <a:chExt cx="1107" cy="460"/>
          </a:xfrm>
        </p:grpSpPr>
        <p:sp>
          <p:nvSpPr>
            <p:cNvPr id="69650" name="Oval 18"/>
            <p:cNvSpPr>
              <a:spLocks noChangeArrowheads="1"/>
            </p:cNvSpPr>
            <p:nvPr/>
          </p:nvSpPr>
          <p:spPr bwMode="auto">
            <a:xfrm>
              <a:off x="2112" y="1488"/>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51" name="Line 19"/>
            <p:cNvSpPr>
              <a:spLocks noChangeShapeType="1"/>
            </p:cNvSpPr>
            <p:nvPr/>
          </p:nvSpPr>
          <p:spPr bwMode="auto">
            <a:xfrm>
              <a:off x="1296" y="1536"/>
              <a:ext cx="816" cy="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2" name="Line 20"/>
            <p:cNvSpPr>
              <a:spLocks noChangeShapeType="1"/>
            </p:cNvSpPr>
            <p:nvPr/>
          </p:nvSpPr>
          <p:spPr bwMode="auto">
            <a:xfrm flipV="1">
              <a:off x="1296" y="1536"/>
              <a:ext cx="816" cy="336"/>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3" name="Text Box 21"/>
            <p:cNvSpPr txBox="1">
              <a:spLocks noChangeArrowheads="1"/>
            </p:cNvSpPr>
            <p:nvPr/>
          </p:nvSpPr>
          <p:spPr bwMode="auto">
            <a:xfrm>
              <a:off x="2198" y="1412"/>
              <a:ext cx="205" cy="233"/>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b</a:t>
              </a:r>
            </a:p>
          </p:txBody>
        </p:sp>
      </p:grpSp>
      <p:grpSp>
        <p:nvGrpSpPr>
          <p:cNvPr id="5" name="Group 22"/>
          <p:cNvGrpSpPr>
            <a:grpSpLocks/>
          </p:cNvGrpSpPr>
          <p:nvPr/>
        </p:nvGrpSpPr>
        <p:grpSpPr bwMode="auto">
          <a:xfrm>
            <a:off x="2633320" y="3027362"/>
            <a:ext cx="1760538" cy="1131888"/>
            <a:chOff x="1296" y="1248"/>
            <a:chExt cx="1109" cy="713"/>
          </a:xfrm>
        </p:grpSpPr>
        <p:sp>
          <p:nvSpPr>
            <p:cNvPr id="69655" name="Oval 23"/>
            <p:cNvSpPr>
              <a:spLocks noChangeArrowheads="1"/>
            </p:cNvSpPr>
            <p:nvPr/>
          </p:nvSpPr>
          <p:spPr bwMode="auto">
            <a:xfrm>
              <a:off x="2064" y="1776"/>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56" name="Line 24"/>
            <p:cNvSpPr>
              <a:spLocks noChangeShapeType="1"/>
            </p:cNvSpPr>
            <p:nvPr/>
          </p:nvSpPr>
          <p:spPr bwMode="auto">
            <a:xfrm>
              <a:off x="1296" y="1248"/>
              <a:ext cx="768" cy="576"/>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7" name="Text Box 25"/>
            <p:cNvSpPr txBox="1">
              <a:spLocks noChangeArrowheads="1"/>
            </p:cNvSpPr>
            <p:nvPr/>
          </p:nvSpPr>
          <p:spPr bwMode="auto">
            <a:xfrm>
              <a:off x="2208" y="1728"/>
              <a:ext cx="197" cy="233"/>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c</a:t>
              </a:r>
            </a:p>
          </p:txBody>
        </p:sp>
      </p:grpSp>
      <p:sp>
        <p:nvSpPr>
          <p:cNvPr id="69662" name="Text Box 30"/>
          <p:cNvSpPr txBox="1">
            <a:spLocks noChangeArrowheads="1"/>
          </p:cNvSpPr>
          <p:nvPr/>
        </p:nvSpPr>
        <p:spPr bwMode="auto">
          <a:xfrm>
            <a:off x="6046445" y="2830512"/>
            <a:ext cx="817853" cy="461665"/>
          </a:xfrm>
          <a:prstGeom prst="rect">
            <a:avLst/>
          </a:prstGeom>
          <a:noFill/>
          <a:ln w="9525">
            <a:noFill/>
            <a:miter lim="800000"/>
            <a:headEnd/>
            <a:tailEnd/>
          </a:ln>
          <a:effectLst/>
        </p:spPr>
        <p:txBody>
          <a:bodyPr wrap="none">
            <a:spAutoFit/>
          </a:bodyPr>
          <a:lstStyle/>
          <a:p>
            <a:r>
              <a:rPr lang="en-US" sz="2400">
                <a:latin typeface="Arial" pitchFamily="34" charset="0"/>
                <a:cs typeface="Arial" pitchFamily="34" charset="0"/>
              </a:rPr>
              <a:t>(1,a)</a:t>
            </a:r>
          </a:p>
        </p:txBody>
      </p:sp>
      <p:sp>
        <p:nvSpPr>
          <p:cNvPr id="69663" name="Text Box 31"/>
          <p:cNvSpPr txBox="1">
            <a:spLocks noChangeArrowheads="1"/>
          </p:cNvSpPr>
          <p:nvPr/>
        </p:nvSpPr>
        <p:spPr bwMode="auto">
          <a:xfrm>
            <a:off x="6046445" y="3194050"/>
            <a:ext cx="817853" cy="461665"/>
          </a:xfrm>
          <a:prstGeom prst="rect">
            <a:avLst/>
          </a:prstGeom>
          <a:noFill/>
          <a:ln w="9525">
            <a:noFill/>
            <a:miter lim="800000"/>
            <a:headEnd/>
            <a:tailEnd/>
          </a:ln>
          <a:effectLst/>
        </p:spPr>
        <p:txBody>
          <a:bodyPr wrap="none">
            <a:spAutoFit/>
          </a:bodyPr>
          <a:lstStyle/>
          <a:p>
            <a:r>
              <a:rPr lang="en-US" sz="2400">
                <a:latin typeface="Arial" pitchFamily="34" charset="0"/>
                <a:cs typeface="Arial" pitchFamily="34" charset="0"/>
              </a:rPr>
              <a:t>(2,b)</a:t>
            </a:r>
          </a:p>
        </p:txBody>
      </p:sp>
      <p:grpSp>
        <p:nvGrpSpPr>
          <p:cNvPr id="6" name="Group 34"/>
          <p:cNvGrpSpPr>
            <a:grpSpLocks/>
          </p:cNvGrpSpPr>
          <p:nvPr/>
        </p:nvGrpSpPr>
        <p:grpSpPr bwMode="auto">
          <a:xfrm>
            <a:off x="2633321" y="3484562"/>
            <a:ext cx="1773238" cy="1239838"/>
            <a:chOff x="1296" y="1536"/>
            <a:chExt cx="1117" cy="781"/>
          </a:xfrm>
        </p:grpSpPr>
        <p:sp>
          <p:nvSpPr>
            <p:cNvPr id="69659" name="Oval 27"/>
            <p:cNvSpPr>
              <a:spLocks noChangeArrowheads="1"/>
            </p:cNvSpPr>
            <p:nvPr/>
          </p:nvSpPr>
          <p:spPr bwMode="auto">
            <a:xfrm>
              <a:off x="2112" y="2160"/>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61" name="Text Box 29"/>
            <p:cNvSpPr txBox="1">
              <a:spLocks noChangeArrowheads="1"/>
            </p:cNvSpPr>
            <p:nvPr/>
          </p:nvSpPr>
          <p:spPr bwMode="auto">
            <a:xfrm>
              <a:off x="2208" y="2084"/>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d</a:t>
              </a:r>
            </a:p>
          </p:txBody>
        </p:sp>
        <p:sp>
          <p:nvSpPr>
            <p:cNvPr id="69665" name="Line 33"/>
            <p:cNvSpPr>
              <a:spLocks noChangeShapeType="1"/>
            </p:cNvSpPr>
            <p:nvPr/>
          </p:nvSpPr>
          <p:spPr bwMode="auto">
            <a:xfrm>
              <a:off x="1296" y="1536"/>
              <a:ext cx="816" cy="624"/>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grpSp>
      <p:sp>
        <p:nvSpPr>
          <p:cNvPr id="33" name="Slide Number Placeholder 32"/>
          <p:cNvSpPr>
            <a:spLocks noGrp="1"/>
          </p:cNvSpPr>
          <p:nvPr>
            <p:ph type="sldNum" sz="quarter" idx="12"/>
          </p:nvPr>
        </p:nvSpPr>
        <p:spPr/>
        <p:txBody>
          <a:bodyPr/>
          <a:lstStyle/>
          <a:p>
            <a:fld id="{19B12225-5612-419B-A8D5-4B8EEE4C217E}" type="slidenum">
              <a:rPr lang="en-US" smtClean="0"/>
              <a:pPr/>
              <a:t>14</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11023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62"/>
                                        </p:tgtEl>
                                        <p:attrNameLst>
                                          <p:attrName>style.visibility</p:attrName>
                                        </p:attrNameLst>
                                      </p:cBhvr>
                                      <p:to>
                                        <p:strVal val="visible"/>
                                      </p:to>
                                    </p:set>
                                    <p:anim calcmode="lin" valueType="num">
                                      <p:cBhvr additive="base">
                                        <p:cTn id="13" dur="500" fill="hold"/>
                                        <p:tgtEl>
                                          <p:spTgt spid="69662"/>
                                        </p:tgtEl>
                                        <p:attrNameLst>
                                          <p:attrName>ppt_x</p:attrName>
                                        </p:attrNameLst>
                                      </p:cBhvr>
                                      <p:tavLst>
                                        <p:tav tm="0">
                                          <p:val>
                                            <p:strVal val="0-#ppt_w/2"/>
                                          </p:val>
                                        </p:tav>
                                        <p:tav tm="100000">
                                          <p:val>
                                            <p:strVal val="#ppt_x"/>
                                          </p:val>
                                        </p:tav>
                                      </p:tavLst>
                                    </p:anim>
                                    <p:anim calcmode="lin" valueType="num">
                                      <p:cBhvr additive="base">
                                        <p:cTn id="14" dur="500" fill="hold"/>
                                        <p:tgtEl>
                                          <p:spTgt spid="696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63"/>
                                        </p:tgtEl>
                                        <p:attrNameLst>
                                          <p:attrName>style.visibility</p:attrName>
                                        </p:attrNameLst>
                                      </p:cBhvr>
                                      <p:to>
                                        <p:strVal val="visible"/>
                                      </p:to>
                                    </p:set>
                                    <p:anim calcmode="lin" valueType="num">
                                      <p:cBhvr additive="base">
                                        <p:cTn id="25" dur="500" fill="hold"/>
                                        <p:tgtEl>
                                          <p:spTgt spid="69663"/>
                                        </p:tgtEl>
                                        <p:attrNameLst>
                                          <p:attrName>ppt_x</p:attrName>
                                        </p:attrNameLst>
                                      </p:cBhvr>
                                      <p:tavLst>
                                        <p:tav tm="0">
                                          <p:val>
                                            <p:strVal val="0-#ppt_w/2"/>
                                          </p:val>
                                        </p:tav>
                                        <p:tav tm="100000">
                                          <p:val>
                                            <p:strVal val="#ppt_x"/>
                                          </p:val>
                                        </p:tav>
                                      </p:tavLst>
                                    </p:anim>
                                    <p:anim calcmode="lin" valueType="num">
                                      <p:cBhvr additive="base">
                                        <p:cTn id="26" dur="500" fill="hold"/>
                                        <p:tgtEl>
                                          <p:spTgt spid="696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2" grpId="0" autoUpdateAnimBg="0"/>
      <p:bldP spid="6966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Web Advertising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029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History of </a:t>
            </a:r>
            <a:r>
              <a:rPr lang="en-US" dirty="0" smtClean="0"/>
              <a:t>Web Advertising</a:t>
            </a:r>
            <a:endParaRPr lang="en-US" dirty="0"/>
          </a:p>
        </p:txBody>
      </p:sp>
      <p:sp>
        <p:nvSpPr>
          <p:cNvPr id="38915" name="Rectangle 3"/>
          <p:cNvSpPr>
            <a:spLocks noGrp="1" noChangeArrowheads="1"/>
          </p:cNvSpPr>
          <p:nvPr>
            <p:ph idx="1"/>
          </p:nvPr>
        </p:nvSpPr>
        <p:spPr>
          <a:xfrm>
            <a:off x="457200" y="1295400"/>
            <a:ext cx="8229600" cy="5410200"/>
          </a:xfrm>
        </p:spPr>
        <p:txBody>
          <a:bodyPr>
            <a:normAutofit/>
          </a:bodyPr>
          <a:lstStyle/>
          <a:p>
            <a:r>
              <a:rPr lang="en-US" b="1" dirty="0">
                <a:solidFill>
                  <a:srgbClr val="D60093"/>
                </a:solidFill>
              </a:rPr>
              <a:t>Banner ads </a:t>
            </a:r>
            <a:r>
              <a:rPr lang="en-US" b="1" dirty="0"/>
              <a:t>(1995-2001)</a:t>
            </a:r>
          </a:p>
          <a:p>
            <a:pPr lvl="1"/>
            <a:r>
              <a:rPr lang="en-US" dirty="0"/>
              <a:t>Initial form of web advertising</a:t>
            </a:r>
          </a:p>
          <a:p>
            <a:pPr lvl="1"/>
            <a:r>
              <a:rPr lang="en-US" dirty="0"/>
              <a:t>Popular websites charged </a:t>
            </a:r>
            <a:r>
              <a:rPr lang="en-US" dirty="0" smtClean="0"/>
              <a:t/>
            </a:r>
            <a:br>
              <a:rPr lang="en-US" dirty="0" smtClean="0"/>
            </a:br>
            <a:r>
              <a:rPr lang="en-US" i="1" dirty="0" smtClean="0"/>
              <a:t>X</a:t>
            </a:r>
            <a:r>
              <a:rPr lang="en-US" dirty="0"/>
              <a:t>$ </a:t>
            </a:r>
            <a:r>
              <a:rPr lang="en-US" dirty="0" smtClean="0"/>
              <a:t>for </a:t>
            </a:r>
            <a:r>
              <a:rPr lang="en-US" dirty="0"/>
              <a:t>every </a:t>
            </a:r>
            <a:r>
              <a:rPr lang="en-US" dirty="0" smtClean="0"/>
              <a:t>1,000 </a:t>
            </a:r>
            <a:br>
              <a:rPr lang="en-US" dirty="0" smtClean="0"/>
            </a:br>
            <a:r>
              <a:rPr lang="en-US" dirty="0" smtClean="0"/>
              <a:t>“</a:t>
            </a:r>
            <a:r>
              <a:rPr lang="en-US" dirty="0"/>
              <a:t>impressions” </a:t>
            </a:r>
            <a:r>
              <a:rPr lang="en-US" dirty="0" smtClean="0"/>
              <a:t>of the ad</a:t>
            </a:r>
            <a:endParaRPr lang="en-US" dirty="0"/>
          </a:p>
          <a:p>
            <a:pPr lvl="2"/>
            <a:r>
              <a:rPr lang="en-US" dirty="0"/>
              <a:t>Called “</a:t>
            </a:r>
            <a:r>
              <a:rPr lang="en-US" b="1" dirty="0"/>
              <a:t>CPM</a:t>
            </a:r>
            <a:r>
              <a:rPr lang="en-US" dirty="0"/>
              <a:t>” </a:t>
            </a:r>
            <a:r>
              <a:rPr lang="en-US" dirty="0" smtClean="0"/>
              <a:t>rate </a:t>
            </a:r>
            <a:br>
              <a:rPr lang="en-US" dirty="0" smtClean="0"/>
            </a:br>
            <a:r>
              <a:rPr lang="en-US" dirty="0" smtClean="0"/>
              <a:t>(</a:t>
            </a:r>
            <a:r>
              <a:rPr lang="en-US" dirty="0"/>
              <a:t>Cost per thousand impressions)</a:t>
            </a:r>
          </a:p>
          <a:p>
            <a:pPr lvl="2"/>
            <a:r>
              <a:rPr lang="en-US" dirty="0"/>
              <a:t>Modeled similar to TV, magazine ads</a:t>
            </a:r>
          </a:p>
          <a:p>
            <a:pPr lvl="1"/>
            <a:r>
              <a:rPr lang="en-US" dirty="0" smtClean="0"/>
              <a:t>From </a:t>
            </a:r>
            <a:r>
              <a:rPr lang="en-US" b="1" dirty="0" smtClean="0"/>
              <a:t>untargeted</a:t>
            </a:r>
            <a:r>
              <a:rPr lang="en-US" dirty="0" smtClean="0"/>
              <a:t> </a:t>
            </a:r>
            <a:r>
              <a:rPr lang="en-US" dirty="0"/>
              <a:t>to </a:t>
            </a:r>
            <a:r>
              <a:rPr lang="en-US" b="1" dirty="0"/>
              <a:t>demographically </a:t>
            </a:r>
            <a:r>
              <a:rPr lang="en-US" b="1" dirty="0" smtClean="0"/>
              <a:t>targeted</a:t>
            </a:r>
            <a:endParaRPr lang="en-US" b="1" dirty="0"/>
          </a:p>
          <a:p>
            <a:pPr lvl="1"/>
            <a:r>
              <a:rPr lang="en-US" b="1" dirty="0"/>
              <a:t>Low </a:t>
            </a:r>
            <a:r>
              <a:rPr lang="en-US" b="1" dirty="0" smtClean="0"/>
              <a:t>click-through </a:t>
            </a:r>
            <a:r>
              <a:rPr lang="en-US" b="1" dirty="0"/>
              <a:t>rates</a:t>
            </a:r>
          </a:p>
          <a:p>
            <a:pPr lvl="2"/>
            <a:r>
              <a:rPr lang="en-US" dirty="0"/>
              <a:t>L</a:t>
            </a:r>
            <a:r>
              <a:rPr lang="en-US" dirty="0" smtClean="0"/>
              <a:t>ow </a:t>
            </a:r>
            <a:r>
              <a:rPr lang="en-US" dirty="0"/>
              <a:t>ROI for advertisers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grpSp>
        <p:nvGrpSpPr>
          <p:cNvPr id="3" name="Group 2"/>
          <p:cNvGrpSpPr/>
          <p:nvPr/>
        </p:nvGrpSpPr>
        <p:grpSpPr>
          <a:xfrm>
            <a:off x="5815243" y="1219200"/>
            <a:ext cx="3275707" cy="2743200"/>
            <a:chOff x="5815243" y="1371600"/>
            <a:chExt cx="3275707" cy="2743200"/>
          </a:xfrm>
        </p:grpSpPr>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243" y="1371600"/>
              <a:ext cx="325255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28950" y="1414057"/>
              <a:ext cx="762000" cy="3810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7924800" y="3200400"/>
              <a:ext cx="1118957" cy="9144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p:cNvSpPr/>
            <p:nvPr/>
          </p:nvSpPr>
          <p:spPr>
            <a:xfrm>
              <a:off x="6653443" y="1910542"/>
              <a:ext cx="433157" cy="1524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 name="TextBox 6"/>
          <p:cNvSpPr txBox="1"/>
          <p:nvPr/>
        </p:nvSpPr>
        <p:spPr>
          <a:xfrm>
            <a:off x="6781597" y="4038600"/>
            <a:ext cx="2371162" cy="584775"/>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CPM</a:t>
            </a:r>
            <a:r>
              <a:rPr lang="en-US" sz="1600" dirty="0" smtClean="0">
                <a:solidFill>
                  <a:srgbClr val="008000"/>
                </a:solidFill>
                <a:latin typeface="Arial" pitchFamily="34" charset="0"/>
                <a:cs typeface="Arial" pitchFamily="34" charset="0"/>
              </a:rPr>
              <a:t>…cost per </a:t>
            </a:r>
            <a:r>
              <a:rPr lang="en-US" sz="1600" i="1" dirty="0" smtClean="0">
                <a:solidFill>
                  <a:srgbClr val="008000"/>
                </a:solidFill>
                <a:latin typeface="Arial" pitchFamily="34" charset="0"/>
                <a:cs typeface="Arial" pitchFamily="34" charset="0"/>
              </a:rPr>
              <a:t>mille</a:t>
            </a:r>
          </a:p>
          <a:p>
            <a:r>
              <a:rPr lang="en-US" sz="1600" i="1" dirty="0" smtClean="0">
                <a:solidFill>
                  <a:srgbClr val="008000"/>
                </a:solidFill>
                <a:latin typeface="Arial" pitchFamily="34" charset="0"/>
                <a:cs typeface="Arial" pitchFamily="34" charset="0"/>
              </a:rPr>
              <a:t>Mille…thousand in Latin</a:t>
            </a:r>
          </a:p>
        </p:txBody>
      </p:sp>
    </p:spTree>
    <p:extLst>
      <p:ext uri="{BB962C8B-B14F-4D97-AF65-F5344CB8AC3E}">
        <p14:creationId xmlns:p14="http://schemas.microsoft.com/office/powerpoint/2010/main" val="2372877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Performance-based </a:t>
            </a:r>
            <a:r>
              <a:rPr lang="en-US" dirty="0" smtClean="0"/>
              <a:t>Advertising</a:t>
            </a:r>
            <a:endParaRPr lang="en-US" dirty="0"/>
          </a:p>
        </p:txBody>
      </p:sp>
      <p:sp>
        <p:nvSpPr>
          <p:cNvPr id="39939" name="Rectangle 3"/>
          <p:cNvSpPr>
            <a:spLocks noGrp="1" noChangeArrowheads="1"/>
          </p:cNvSpPr>
          <p:nvPr>
            <p:ph type="body" idx="1"/>
          </p:nvPr>
        </p:nvSpPr>
        <p:spPr/>
        <p:txBody>
          <a:bodyPr>
            <a:normAutofit/>
          </a:bodyPr>
          <a:lstStyle/>
          <a:p>
            <a:r>
              <a:rPr lang="en-US" b="1" dirty="0">
                <a:solidFill>
                  <a:srgbClr val="008000"/>
                </a:solidFill>
              </a:rPr>
              <a:t>Introduced by Overture around 2000</a:t>
            </a:r>
          </a:p>
          <a:p>
            <a:pPr lvl="1"/>
            <a:r>
              <a:rPr lang="en-US" dirty="0">
                <a:solidFill>
                  <a:srgbClr val="0000FF"/>
                </a:solidFill>
              </a:rPr>
              <a:t>Advertisers </a:t>
            </a:r>
            <a:r>
              <a:rPr lang="en-US" b="1" dirty="0" smtClean="0">
                <a:solidFill>
                  <a:srgbClr val="0000FF"/>
                </a:solidFill>
              </a:rPr>
              <a:t>bid</a:t>
            </a:r>
            <a:r>
              <a:rPr lang="en-US" dirty="0" smtClean="0">
                <a:solidFill>
                  <a:srgbClr val="0000FF"/>
                </a:solidFill>
              </a:rPr>
              <a:t> </a:t>
            </a:r>
            <a:r>
              <a:rPr lang="en-US" dirty="0">
                <a:solidFill>
                  <a:srgbClr val="0000FF"/>
                </a:solidFill>
              </a:rPr>
              <a:t>on </a:t>
            </a:r>
            <a:r>
              <a:rPr lang="en-US" b="1" dirty="0">
                <a:solidFill>
                  <a:srgbClr val="0000FF"/>
                </a:solidFill>
              </a:rPr>
              <a:t>search keywords</a:t>
            </a:r>
          </a:p>
          <a:p>
            <a:pPr lvl="1"/>
            <a:r>
              <a:rPr lang="en-US" dirty="0">
                <a:solidFill>
                  <a:srgbClr val="D60093"/>
                </a:solidFill>
              </a:rPr>
              <a:t>When someone searches for </a:t>
            </a:r>
            <a:r>
              <a:rPr lang="en-US" dirty="0" smtClean="0">
                <a:solidFill>
                  <a:srgbClr val="D60093"/>
                </a:solidFill>
              </a:rPr>
              <a:t>that </a:t>
            </a:r>
            <a:r>
              <a:rPr lang="en-US" dirty="0">
                <a:solidFill>
                  <a:srgbClr val="D60093"/>
                </a:solidFill>
              </a:rPr>
              <a:t>keyword, the </a:t>
            </a:r>
            <a:r>
              <a:rPr lang="en-US" b="1" dirty="0">
                <a:solidFill>
                  <a:srgbClr val="D60093"/>
                </a:solidFill>
              </a:rPr>
              <a:t>highest </a:t>
            </a:r>
            <a:r>
              <a:rPr lang="en-US" b="1" dirty="0" smtClean="0">
                <a:solidFill>
                  <a:srgbClr val="D60093"/>
                </a:solidFill>
              </a:rPr>
              <a:t>bidder’s </a:t>
            </a:r>
            <a:r>
              <a:rPr lang="en-US" b="1" dirty="0">
                <a:solidFill>
                  <a:srgbClr val="D60093"/>
                </a:solidFill>
              </a:rPr>
              <a:t>ad is shown</a:t>
            </a:r>
          </a:p>
          <a:p>
            <a:pPr lvl="1"/>
            <a:r>
              <a:rPr lang="en-US" dirty="0">
                <a:solidFill>
                  <a:srgbClr val="008000"/>
                </a:solidFill>
              </a:rPr>
              <a:t>Advertiser is charged only </a:t>
            </a:r>
            <a:r>
              <a:rPr lang="en-US" dirty="0" smtClean="0">
                <a:solidFill>
                  <a:srgbClr val="008000"/>
                </a:solidFill>
              </a:rPr>
              <a:t>if </a:t>
            </a:r>
            <a:r>
              <a:rPr lang="en-US" dirty="0">
                <a:solidFill>
                  <a:srgbClr val="008000"/>
                </a:solidFill>
              </a:rPr>
              <a:t>the </a:t>
            </a:r>
            <a:r>
              <a:rPr lang="en-US" dirty="0" smtClean="0">
                <a:solidFill>
                  <a:srgbClr val="008000"/>
                </a:solidFill>
              </a:rPr>
              <a:t>ad </a:t>
            </a:r>
            <a:r>
              <a:rPr lang="en-US" dirty="0">
                <a:solidFill>
                  <a:srgbClr val="008000"/>
                </a:solidFill>
              </a:rPr>
              <a:t>is clicked </a:t>
            </a:r>
            <a:r>
              <a:rPr lang="en-US" dirty="0" smtClean="0">
                <a:solidFill>
                  <a:srgbClr val="008000"/>
                </a:solidFill>
              </a:rPr>
              <a:t>on</a:t>
            </a:r>
          </a:p>
          <a:p>
            <a:pPr lvl="8"/>
            <a:endParaRPr lang="en-US" dirty="0" smtClean="0"/>
          </a:p>
          <a:p>
            <a:r>
              <a:rPr lang="en-US" dirty="0" smtClean="0"/>
              <a:t>Similar </a:t>
            </a:r>
            <a:r>
              <a:rPr lang="en-US" dirty="0"/>
              <a:t>model adopted by </a:t>
            </a:r>
            <a:r>
              <a:rPr lang="en-US" dirty="0" smtClean="0"/>
              <a:t>Google with </a:t>
            </a:r>
            <a:r>
              <a:rPr lang="en-US" dirty="0"/>
              <a:t>some changes around 2002</a:t>
            </a:r>
          </a:p>
          <a:p>
            <a:pPr lvl="1"/>
            <a:r>
              <a:rPr lang="en-US" dirty="0"/>
              <a:t>Called </a:t>
            </a:r>
            <a:r>
              <a:rPr lang="en-US" b="1" dirty="0" err="1" smtClean="0"/>
              <a:t>Adwords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207639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Ads vs. </a:t>
            </a:r>
            <a:r>
              <a:rPr lang="en-US" dirty="0" smtClean="0"/>
              <a:t>Search Results</a:t>
            </a:r>
            <a:endParaRPr lang="en-US" dirty="0"/>
          </a:p>
        </p:txBody>
      </p:sp>
      <p:pic>
        <p:nvPicPr>
          <p:cNvPr id="17415" name="Picture 7" descr="google-results"/>
          <p:cNvPicPr>
            <a:picLocks noChangeAspect="1" noChangeArrowheads="1"/>
          </p:cNvPicPr>
          <p:nvPr/>
        </p:nvPicPr>
        <p:blipFill>
          <a:blip r:embed="rId3" cstate="print"/>
          <a:srcRect/>
          <a:stretch>
            <a:fillRect/>
          </a:stretch>
        </p:blipFill>
        <p:spPr bwMode="auto">
          <a:xfrm>
            <a:off x="381000" y="1676400"/>
            <a:ext cx="5334000" cy="4006850"/>
          </a:xfrm>
          <a:prstGeom prst="rect">
            <a:avLst/>
          </a:prstGeom>
          <a:noFill/>
        </p:spPr>
      </p:pic>
      <p:pic>
        <p:nvPicPr>
          <p:cNvPr id="17416" name="Picture 8" descr="google-ads"/>
          <p:cNvPicPr>
            <a:picLocks noChangeAspect="1" noChangeArrowheads="1"/>
          </p:cNvPicPr>
          <p:nvPr/>
        </p:nvPicPr>
        <p:blipFill>
          <a:blip r:embed="rId4" cstate="print"/>
          <a:srcRect/>
          <a:stretch>
            <a:fillRect/>
          </a:stretch>
        </p:blipFill>
        <p:spPr bwMode="auto">
          <a:xfrm>
            <a:off x="5715000" y="1704975"/>
            <a:ext cx="3124200" cy="3095625"/>
          </a:xfrm>
          <a:prstGeom prst="rect">
            <a:avLst/>
          </a:prstGeom>
          <a:noFill/>
        </p:spPr>
      </p:pic>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4575403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Web 2.0</a:t>
            </a:r>
          </a:p>
        </p:txBody>
      </p:sp>
      <p:sp>
        <p:nvSpPr>
          <p:cNvPr id="18435" name="Rectangle 3"/>
          <p:cNvSpPr>
            <a:spLocks noGrp="1" noChangeArrowheads="1"/>
          </p:cNvSpPr>
          <p:nvPr>
            <p:ph type="body" idx="1"/>
          </p:nvPr>
        </p:nvSpPr>
        <p:spPr/>
        <p:txBody>
          <a:bodyPr/>
          <a:lstStyle/>
          <a:p>
            <a:r>
              <a:rPr lang="en-US" b="1" dirty="0">
                <a:solidFill>
                  <a:srgbClr val="0000FF"/>
                </a:solidFill>
              </a:rPr>
              <a:t>Performance-based advertising works!</a:t>
            </a:r>
          </a:p>
          <a:p>
            <a:pPr lvl="1"/>
            <a:r>
              <a:rPr lang="en-US" dirty="0"/>
              <a:t>Multi-billion-dollar </a:t>
            </a:r>
            <a:r>
              <a:rPr lang="en-US" dirty="0" smtClean="0"/>
              <a:t>industry</a:t>
            </a:r>
          </a:p>
          <a:p>
            <a:pPr lvl="8"/>
            <a:endParaRPr lang="en-US" dirty="0"/>
          </a:p>
          <a:p>
            <a:r>
              <a:rPr lang="en-US" b="1" dirty="0">
                <a:solidFill>
                  <a:srgbClr val="D60093"/>
                </a:solidFill>
              </a:rPr>
              <a:t>Interesting </a:t>
            </a:r>
            <a:r>
              <a:rPr lang="en-US" b="1" dirty="0" smtClean="0">
                <a:solidFill>
                  <a:srgbClr val="D60093"/>
                </a:solidFill>
              </a:rPr>
              <a:t>problem:</a:t>
            </a:r>
            <a:r>
              <a:rPr lang="en-US" b="1" dirty="0">
                <a:solidFill>
                  <a:srgbClr val="D60093"/>
                </a:solidFill>
              </a:rPr>
              <a:t> </a:t>
            </a:r>
            <a:r>
              <a:rPr lang="en-US" b="1" dirty="0" smtClean="0">
                <a:solidFill>
                  <a:srgbClr val="D60093"/>
                </a:solidFill>
              </a:rPr>
              <a:t/>
            </a:r>
            <a:br>
              <a:rPr lang="en-US" b="1" dirty="0" smtClean="0">
                <a:solidFill>
                  <a:srgbClr val="D60093"/>
                </a:solidFill>
              </a:rPr>
            </a:br>
            <a:r>
              <a:rPr lang="en-US" b="1" dirty="0" smtClean="0"/>
              <a:t>What </a:t>
            </a:r>
            <a:r>
              <a:rPr lang="en-US" b="1" dirty="0"/>
              <a:t>ads to show for a </a:t>
            </a:r>
            <a:r>
              <a:rPr lang="en-US" b="1" dirty="0" smtClean="0"/>
              <a:t>given query? </a:t>
            </a:r>
          </a:p>
          <a:p>
            <a:pPr lvl="1"/>
            <a:r>
              <a:rPr lang="en-US" dirty="0" smtClean="0"/>
              <a:t>(Today’s </a:t>
            </a:r>
            <a:r>
              <a:rPr lang="en-US" dirty="0"/>
              <a:t>lecture)</a:t>
            </a:r>
          </a:p>
          <a:p>
            <a:pPr lvl="8"/>
            <a:endParaRPr lang="en-US" dirty="0"/>
          </a:p>
          <a:p>
            <a:r>
              <a:rPr lang="en-US" b="1" dirty="0">
                <a:solidFill>
                  <a:srgbClr val="008000"/>
                </a:solidFill>
              </a:rPr>
              <a:t>If </a:t>
            </a:r>
            <a:r>
              <a:rPr lang="en-US" b="1" dirty="0" smtClean="0">
                <a:solidFill>
                  <a:srgbClr val="008000"/>
                </a:solidFill>
              </a:rPr>
              <a:t>I am </a:t>
            </a:r>
            <a:r>
              <a:rPr lang="en-US" b="1" dirty="0">
                <a:solidFill>
                  <a:srgbClr val="008000"/>
                </a:solidFill>
              </a:rPr>
              <a:t>an advertiser, which search terms should I bid on and how much </a:t>
            </a:r>
            <a:r>
              <a:rPr lang="en-US" b="1" dirty="0" smtClean="0">
                <a:solidFill>
                  <a:srgbClr val="008000"/>
                </a:solidFill>
              </a:rPr>
              <a:t>should I bid? </a:t>
            </a:r>
          </a:p>
          <a:p>
            <a:pPr lvl="1"/>
            <a:r>
              <a:rPr lang="en-US" dirty="0" smtClean="0"/>
              <a:t>(Not focus of today’s lecture)</a:t>
            </a:r>
            <a:endParaRPr lang="en-US" dirty="0"/>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8931465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Online </a:t>
            </a:r>
            <a:r>
              <a:rPr lang="en-US" dirty="0" smtClean="0"/>
              <a:t>Algorithms</a:t>
            </a:r>
            <a:endParaRPr lang="en-US" dirty="0"/>
          </a:p>
        </p:txBody>
      </p:sp>
      <p:sp>
        <p:nvSpPr>
          <p:cNvPr id="44035" name="Rectangle 3"/>
          <p:cNvSpPr>
            <a:spLocks noGrp="1" noChangeArrowheads="1"/>
          </p:cNvSpPr>
          <p:nvPr>
            <p:ph type="body" idx="1"/>
          </p:nvPr>
        </p:nvSpPr>
        <p:spPr/>
        <p:txBody>
          <a:bodyPr/>
          <a:lstStyle/>
          <a:p>
            <a:r>
              <a:rPr lang="en-US" b="1" dirty="0">
                <a:solidFill>
                  <a:srgbClr val="FF0000"/>
                </a:solidFill>
              </a:rPr>
              <a:t>Classic model of algorithms</a:t>
            </a:r>
          </a:p>
          <a:p>
            <a:pPr lvl="1"/>
            <a:r>
              <a:rPr lang="en-US" dirty="0"/>
              <a:t>You get to see the entire input, then compute some function of it</a:t>
            </a:r>
          </a:p>
          <a:p>
            <a:pPr lvl="1"/>
            <a:r>
              <a:rPr lang="en-US" dirty="0"/>
              <a:t>In this context, “offline algorithm</a:t>
            </a:r>
            <a:r>
              <a:rPr lang="en-US" dirty="0" smtClean="0"/>
              <a:t>”</a:t>
            </a:r>
          </a:p>
          <a:p>
            <a:pPr lvl="8"/>
            <a:endParaRPr lang="en-US" dirty="0"/>
          </a:p>
          <a:p>
            <a:r>
              <a:rPr lang="en-US" b="1" dirty="0">
                <a:solidFill>
                  <a:srgbClr val="0000FF"/>
                </a:solidFill>
              </a:rPr>
              <a:t>Online A</a:t>
            </a:r>
            <a:r>
              <a:rPr lang="en-US" b="1" dirty="0" smtClean="0">
                <a:solidFill>
                  <a:srgbClr val="0000FF"/>
                </a:solidFill>
              </a:rPr>
              <a:t>lgorithms</a:t>
            </a:r>
            <a:endParaRPr lang="en-US" b="1" dirty="0">
              <a:solidFill>
                <a:srgbClr val="0000FF"/>
              </a:solidFill>
            </a:endParaRPr>
          </a:p>
          <a:p>
            <a:pPr lvl="1"/>
            <a:r>
              <a:rPr lang="en-US" dirty="0"/>
              <a:t>You get to see the input one piece at a time, and need to make irrevocable decisions along the </a:t>
            </a:r>
            <a:r>
              <a:rPr lang="en-US" dirty="0" smtClean="0"/>
              <a:t>way</a:t>
            </a:r>
          </a:p>
          <a:p>
            <a:pPr lvl="1"/>
            <a:r>
              <a:rPr lang="en-US" b="1" dirty="0" smtClean="0"/>
              <a:t>Similar </a:t>
            </a:r>
            <a:r>
              <a:rPr lang="en-US" b="1" dirty="0"/>
              <a:t>to </a:t>
            </a:r>
            <a:r>
              <a:rPr lang="en-US" b="1" dirty="0" smtClean="0"/>
              <a:t>the data </a:t>
            </a:r>
            <a:r>
              <a:rPr lang="en-US" b="1" dirty="0"/>
              <a:t>stream </a:t>
            </a:r>
            <a:r>
              <a:rPr lang="en-US" b="1" dirty="0" smtClean="0"/>
              <a:t>model</a:t>
            </a:r>
            <a:endParaRPr lang="en-US" b="1"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16398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Adwords</a:t>
            </a:r>
            <a:r>
              <a:rPr lang="en-US" dirty="0"/>
              <a:t> Problem</a:t>
            </a:r>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r>
              <a:rPr lang="en-US" b="1" dirty="0" smtClean="0">
                <a:solidFill>
                  <a:srgbClr val="0000FF"/>
                </a:solidFill>
              </a:rPr>
              <a:t>Given</a:t>
            </a:r>
            <a:r>
              <a:rPr lang="en-US" b="1" dirty="0">
                <a:solidFill>
                  <a:srgbClr val="0000FF"/>
                </a:solidFill>
              </a:rPr>
              <a:t>:</a:t>
            </a:r>
          </a:p>
          <a:p>
            <a:pPr lvl="1"/>
            <a:r>
              <a:rPr lang="en-US" b="1" dirty="0"/>
              <a:t>1.</a:t>
            </a:r>
            <a:r>
              <a:rPr lang="en-US" dirty="0"/>
              <a:t> A set of bids by advertisers for search </a:t>
            </a:r>
            <a:r>
              <a:rPr lang="en-US" dirty="0" smtClean="0"/>
              <a:t>queries</a:t>
            </a:r>
            <a:endParaRPr lang="en-US" dirty="0"/>
          </a:p>
          <a:p>
            <a:pPr lvl="1"/>
            <a:r>
              <a:rPr lang="en-US" b="1" dirty="0"/>
              <a:t>2.</a:t>
            </a:r>
            <a:r>
              <a:rPr lang="en-US" dirty="0"/>
              <a:t> A click-through rate for each advertiser-query </a:t>
            </a:r>
            <a:r>
              <a:rPr lang="en-US" dirty="0" smtClean="0"/>
              <a:t>pair</a:t>
            </a:r>
            <a:endParaRPr lang="en-US" dirty="0"/>
          </a:p>
          <a:p>
            <a:pPr lvl="1"/>
            <a:r>
              <a:rPr lang="en-US" b="1" dirty="0"/>
              <a:t>3.</a:t>
            </a:r>
            <a:r>
              <a:rPr lang="en-US" dirty="0"/>
              <a:t> A budget for each </a:t>
            </a:r>
            <a:r>
              <a:rPr lang="en-US" dirty="0" smtClean="0"/>
              <a:t>advertiser (say for 1 month)</a:t>
            </a:r>
            <a:endParaRPr lang="en-US" dirty="0"/>
          </a:p>
          <a:p>
            <a:pPr lvl="1"/>
            <a:r>
              <a:rPr lang="en-US" b="1" dirty="0"/>
              <a:t>4.</a:t>
            </a:r>
            <a:r>
              <a:rPr lang="en-US" dirty="0"/>
              <a:t> A limit on the number of ads to be displayed with each search </a:t>
            </a:r>
            <a:r>
              <a:rPr lang="en-US" dirty="0" smtClean="0"/>
              <a:t>query</a:t>
            </a:r>
            <a:endParaRPr lang="en-US" dirty="0"/>
          </a:p>
          <a:p>
            <a:r>
              <a:rPr lang="en-US" b="1" dirty="0" smtClean="0">
                <a:solidFill>
                  <a:srgbClr val="D60093"/>
                </a:solidFill>
              </a:rPr>
              <a:t>Respond </a:t>
            </a:r>
            <a:r>
              <a:rPr lang="en-US" b="1" dirty="0">
                <a:solidFill>
                  <a:srgbClr val="D60093"/>
                </a:solidFill>
              </a:rPr>
              <a:t>to each search query with a set of advertisers such that:</a:t>
            </a:r>
          </a:p>
          <a:p>
            <a:pPr lvl="1"/>
            <a:r>
              <a:rPr lang="en-US" b="1" dirty="0"/>
              <a:t>1.</a:t>
            </a:r>
            <a:r>
              <a:rPr lang="en-US" dirty="0"/>
              <a:t> The size of the set is no larger than the limit on the number of </a:t>
            </a:r>
            <a:r>
              <a:rPr lang="en-US" dirty="0" smtClean="0"/>
              <a:t>ads per query</a:t>
            </a:r>
            <a:endParaRPr lang="en-US" dirty="0"/>
          </a:p>
          <a:p>
            <a:pPr lvl="1"/>
            <a:r>
              <a:rPr lang="en-US" b="1" dirty="0"/>
              <a:t>2.</a:t>
            </a:r>
            <a:r>
              <a:rPr lang="en-US" dirty="0"/>
              <a:t> Each advertiser has bid on the search </a:t>
            </a:r>
            <a:r>
              <a:rPr lang="en-US" dirty="0" smtClean="0"/>
              <a:t>query</a:t>
            </a:r>
            <a:endParaRPr lang="en-US" dirty="0"/>
          </a:p>
          <a:p>
            <a:pPr lvl="1"/>
            <a:r>
              <a:rPr lang="en-US" b="1" dirty="0"/>
              <a:t>3.</a:t>
            </a:r>
            <a:r>
              <a:rPr lang="en-US" dirty="0"/>
              <a:t> Each advertiser has enough budget left to pay for the ad if it </a:t>
            </a:r>
            <a:r>
              <a:rPr lang="en-US" dirty="0" smtClean="0"/>
              <a:t>is clicked </a:t>
            </a:r>
            <a:r>
              <a:rPr lang="en-US" dirty="0"/>
              <a:t>upon</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316772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a:t>Adwords</a:t>
            </a:r>
            <a:r>
              <a:rPr lang="en-US" dirty="0"/>
              <a:t> </a:t>
            </a:r>
            <a:r>
              <a:rPr lang="en-US" dirty="0" smtClean="0"/>
              <a:t>Problem</a:t>
            </a:r>
            <a:endParaRPr lang="en-US" dirty="0"/>
          </a:p>
        </p:txBody>
      </p:sp>
      <p:sp>
        <p:nvSpPr>
          <p:cNvPr id="40963" name="Rectangle 3"/>
          <p:cNvSpPr>
            <a:spLocks noGrp="1" noChangeArrowheads="1"/>
          </p:cNvSpPr>
          <p:nvPr>
            <p:ph type="body" idx="1"/>
          </p:nvPr>
        </p:nvSpPr>
        <p:spPr/>
        <p:txBody>
          <a:bodyPr>
            <a:normAutofit/>
          </a:bodyPr>
          <a:lstStyle/>
          <a:p>
            <a:pPr>
              <a:lnSpc>
                <a:spcPct val="90000"/>
              </a:lnSpc>
            </a:pPr>
            <a:r>
              <a:rPr lang="en-US" dirty="0"/>
              <a:t>A stream of queries arrives at the search </a:t>
            </a:r>
            <a:r>
              <a:rPr lang="en-US" dirty="0" smtClean="0"/>
              <a:t>engine: </a:t>
            </a:r>
            <a:r>
              <a:rPr lang="en-US" b="1" i="1" dirty="0" smtClean="0"/>
              <a:t>q</a:t>
            </a:r>
            <a:r>
              <a:rPr lang="en-US" b="1" i="1" baseline="-25000" dirty="0" smtClean="0"/>
              <a:t>1</a:t>
            </a:r>
            <a:r>
              <a:rPr lang="en-US" i="1" dirty="0"/>
              <a:t>, </a:t>
            </a:r>
            <a:r>
              <a:rPr lang="en-US" b="1" i="1" dirty="0" smtClean="0"/>
              <a:t>q</a:t>
            </a:r>
            <a:r>
              <a:rPr lang="en-US" b="1" i="1" baseline="-25000" dirty="0" smtClean="0"/>
              <a:t>2</a:t>
            </a:r>
            <a:r>
              <a:rPr lang="en-US" i="1" dirty="0" smtClean="0"/>
              <a:t>, …</a:t>
            </a:r>
            <a:endParaRPr lang="en-US" i="1" dirty="0"/>
          </a:p>
          <a:p>
            <a:pPr>
              <a:lnSpc>
                <a:spcPct val="90000"/>
              </a:lnSpc>
            </a:pPr>
            <a:r>
              <a:rPr lang="en-US" dirty="0"/>
              <a:t>Several advertisers bid on each query</a:t>
            </a:r>
          </a:p>
          <a:p>
            <a:pPr>
              <a:lnSpc>
                <a:spcPct val="90000"/>
              </a:lnSpc>
            </a:pPr>
            <a:r>
              <a:rPr lang="en-US" dirty="0"/>
              <a:t>When query </a:t>
            </a:r>
            <a:r>
              <a:rPr lang="en-US" b="1" i="1" dirty="0" err="1"/>
              <a:t>q</a:t>
            </a:r>
            <a:r>
              <a:rPr lang="en-US" b="1" i="1" baseline="-25000" dirty="0" err="1"/>
              <a:t>i</a:t>
            </a:r>
            <a:r>
              <a:rPr lang="en-US" dirty="0"/>
              <a:t> arrives, search engine must pick a subset of advertisers whose ads are </a:t>
            </a:r>
            <a:r>
              <a:rPr lang="en-US" dirty="0" smtClean="0"/>
              <a:t>shown</a:t>
            </a:r>
          </a:p>
          <a:p>
            <a:pPr lvl="8">
              <a:lnSpc>
                <a:spcPct val="90000"/>
              </a:lnSpc>
            </a:pPr>
            <a:endParaRPr lang="en-US" dirty="0" smtClean="0"/>
          </a:p>
          <a:p>
            <a:pPr>
              <a:lnSpc>
                <a:spcPct val="90000"/>
              </a:lnSpc>
            </a:pPr>
            <a:r>
              <a:rPr lang="en-US" b="1" dirty="0" smtClean="0">
                <a:solidFill>
                  <a:srgbClr val="D60093"/>
                </a:solidFill>
              </a:rPr>
              <a:t>Goal</a:t>
            </a:r>
            <a:r>
              <a:rPr lang="en-US" b="1" dirty="0">
                <a:solidFill>
                  <a:srgbClr val="D60093"/>
                </a:solidFill>
              </a:rPr>
              <a:t>:</a:t>
            </a:r>
            <a:r>
              <a:rPr lang="en-US" dirty="0"/>
              <a:t> </a:t>
            </a:r>
            <a:r>
              <a:rPr lang="en-US" b="1" dirty="0" smtClean="0"/>
              <a:t>Maximize </a:t>
            </a:r>
            <a:r>
              <a:rPr lang="en-US" b="1" dirty="0"/>
              <a:t>search engine’s </a:t>
            </a:r>
            <a:r>
              <a:rPr lang="en-US" b="1" dirty="0" smtClean="0"/>
              <a:t>revenues</a:t>
            </a:r>
          </a:p>
          <a:p>
            <a:pPr lvl="1"/>
            <a:r>
              <a:rPr lang="en-US" b="1" dirty="0">
                <a:solidFill>
                  <a:srgbClr val="008000"/>
                </a:solidFill>
              </a:rPr>
              <a:t>Simple </a:t>
            </a:r>
            <a:r>
              <a:rPr lang="en-US" b="1" dirty="0" smtClean="0">
                <a:solidFill>
                  <a:srgbClr val="008000"/>
                </a:solidFill>
              </a:rPr>
              <a:t>solution:</a:t>
            </a:r>
            <a:r>
              <a:rPr lang="en-US" b="1" dirty="0" smtClean="0">
                <a:solidFill>
                  <a:schemeClr val="accent3"/>
                </a:solidFill>
              </a:rPr>
              <a:t> </a:t>
            </a:r>
            <a:r>
              <a:rPr lang="en-US" dirty="0" smtClean="0"/>
              <a:t>Instead </a:t>
            </a:r>
            <a:r>
              <a:rPr lang="en-US" dirty="0"/>
              <a:t>of raw bids, use the “</a:t>
            </a:r>
            <a:r>
              <a:rPr lang="en-US" b="1" dirty="0"/>
              <a:t>expected revenue per click</a:t>
            </a:r>
            <a:r>
              <a:rPr lang="en-US" dirty="0" smtClean="0"/>
              <a:t>” (i.e., </a:t>
            </a:r>
            <a:r>
              <a:rPr lang="en-US" b="1" dirty="0" smtClean="0"/>
              <a:t>Bid*CTR</a:t>
            </a:r>
            <a:r>
              <a:rPr lang="en-US" dirty="0" smtClean="0"/>
              <a:t>)</a:t>
            </a:r>
            <a:endParaRPr lang="en-US" dirty="0"/>
          </a:p>
          <a:p>
            <a:pPr>
              <a:lnSpc>
                <a:spcPct val="90000"/>
              </a:lnSpc>
            </a:pPr>
            <a:r>
              <a:rPr lang="en-US" b="1" dirty="0" smtClean="0">
                <a:solidFill>
                  <a:srgbClr val="0000FF"/>
                </a:solidFill>
              </a:rPr>
              <a:t>Clearly </a:t>
            </a:r>
            <a:r>
              <a:rPr lang="en-US" b="1" dirty="0">
                <a:solidFill>
                  <a:srgbClr val="0000FF"/>
                </a:solidFill>
              </a:rPr>
              <a:t>we need an online algorithm!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128274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The </a:t>
            </a:r>
            <a:r>
              <a:rPr lang="en-US" dirty="0" err="1"/>
              <a:t>Adwords</a:t>
            </a:r>
            <a:r>
              <a:rPr lang="en-US" dirty="0"/>
              <a:t> Innovation</a:t>
            </a:r>
          </a:p>
        </p:txBody>
      </p:sp>
      <p:sp>
        <p:nvSpPr>
          <p:cNvPr id="21" name="Footer Placeholder 2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928FFA6C-C0FA-4814-A544-74F5F25931A1}" type="slidenum">
              <a:rPr lang="en-US" smtClean="0"/>
              <a:pPr/>
              <a:t>22</a:t>
            </a:fld>
            <a:endParaRPr lang="en-US"/>
          </a:p>
        </p:txBody>
      </p:sp>
      <p:sp>
        <p:nvSpPr>
          <p:cNvPr id="118787" name="Rectangle 3"/>
          <p:cNvSpPr>
            <a:spLocks noChangeArrowheads="1"/>
          </p:cNvSpPr>
          <p:nvPr/>
        </p:nvSpPr>
        <p:spPr bwMode="auto">
          <a:xfrm>
            <a:off x="76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dirty="0">
                <a:solidFill>
                  <a:srgbClr val="0000FF"/>
                </a:solidFill>
                <a:latin typeface="Arial" charset="0"/>
              </a:rPr>
              <a:t>Advertiser</a:t>
            </a:r>
          </a:p>
        </p:txBody>
      </p:sp>
      <p:sp>
        <p:nvSpPr>
          <p:cNvPr id="118788" name="Rectangle 4"/>
          <p:cNvSpPr>
            <a:spLocks noChangeArrowheads="1"/>
          </p:cNvSpPr>
          <p:nvPr/>
        </p:nvSpPr>
        <p:spPr bwMode="auto">
          <a:xfrm>
            <a:off x="266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a:t>
            </a:r>
          </a:p>
        </p:txBody>
      </p:sp>
      <p:sp>
        <p:nvSpPr>
          <p:cNvPr id="118789" name="Rectangle 5"/>
          <p:cNvSpPr>
            <a:spLocks noChangeArrowheads="1"/>
          </p:cNvSpPr>
          <p:nvPr/>
        </p:nvSpPr>
        <p:spPr bwMode="auto">
          <a:xfrm>
            <a:off x="457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CTR</a:t>
            </a:r>
          </a:p>
        </p:txBody>
      </p:sp>
      <p:sp>
        <p:nvSpPr>
          <p:cNvPr id="118790" name="Rectangle 6"/>
          <p:cNvSpPr>
            <a:spLocks noChangeArrowheads="1"/>
          </p:cNvSpPr>
          <p:nvPr/>
        </p:nvSpPr>
        <p:spPr bwMode="auto">
          <a:xfrm>
            <a:off x="647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 * CTR</a:t>
            </a:r>
          </a:p>
        </p:txBody>
      </p:sp>
      <p:sp>
        <p:nvSpPr>
          <p:cNvPr id="118791" name="Rectangle 7"/>
          <p:cNvSpPr>
            <a:spLocks noChangeArrowheads="1"/>
          </p:cNvSpPr>
          <p:nvPr/>
        </p:nvSpPr>
        <p:spPr bwMode="auto">
          <a:xfrm>
            <a:off x="76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A</a:t>
            </a:r>
          </a:p>
        </p:txBody>
      </p:sp>
      <p:sp>
        <p:nvSpPr>
          <p:cNvPr id="118792" name="Rectangle 8"/>
          <p:cNvSpPr>
            <a:spLocks noChangeArrowheads="1"/>
          </p:cNvSpPr>
          <p:nvPr/>
        </p:nvSpPr>
        <p:spPr bwMode="auto">
          <a:xfrm>
            <a:off x="76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B</a:t>
            </a:r>
          </a:p>
        </p:txBody>
      </p:sp>
      <p:sp>
        <p:nvSpPr>
          <p:cNvPr id="118793" name="Rectangle 9"/>
          <p:cNvSpPr>
            <a:spLocks noChangeArrowheads="1"/>
          </p:cNvSpPr>
          <p:nvPr/>
        </p:nvSpPr>
        <p:spPr bwMode="auto">
          <a:xfrm>
            <a:off x="76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C</a:t>
            </a:r>
          </a:p>
        </p:txBody>
      </p:sp>
      <p:sp>
        <p:nvSpPr>
          <p:cNvPr id="118794" name="Rectangle 10"/>
          <p:cNvSpPr>
            <a:spLocks noChangeArrowheads="1"/>
          </p:cNvSpPr>
          <p:nvPr/>
        </p:nvSpPr>
        <p:spPr bwMode="auto">
          <a:xfrm>
            <a:off x="266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$1.00</a:t>
            </a:r>
          </a:p>
        </p:txBody>
      </p:sp>
      <p:sp>
        <p:nvSpPr>
          <p:cNvPr id="118795" name="Rectangle 11"/>
          <p:cNvSpPr>
            <a:spLocks noChangeArrowheads="1"/>
          </p:cNvSpPr>
          <p:nvPr/>
        </p:nvSpPr>
        <p:spPr bwMode="auto">
          <a:xfrm>
            <a:off x="266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$0.75</a:t>
            </a:r>
          </a:p>
        </p:txBody>
      </p:sp>
      <p:sp>
        <p:nvSpPr>
          <p:cNvPr id="118796" name="Rectangle 12"/>
          <p:cNvSpPr>
            <a:spLocks noChangeArrowheads="1"/>
          </p:cNvSpPr>
          <p:nvPr/>
        </p:nvSpPr>
        <p:spPr bwMode="auto">
          <a:xfrm>
            <a:off x="266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$0.50</a:t>
            </a:r>
          </a:p>
        </p:txBody>
      </p:sp>
      <p:sp>
        <p:nvSpPr>
          <p:cNvPr id="118797" name="Rectangle 13"/>
          <p:cNvSpPr>
            <a:spLocks noChangeArrowheads="1"/>
          </p:cNvSpPr>
          <p:nvPr/>
        </p:nvSpPr>
        <p:spPr bwMode="auto">
          <a:xfrm>
            <a:off x="457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a:t>
            </a:r>
          </a:p>
        </p:txBody>
      </p:sp>
      <p:sp>
        <p:nvSpPr>
          <p:cNvPr id="118798" name="Rectangle 14"/>
          <p:cNvSpPr>
            <a:spLocks noChangeArrowheads="1"/>
          </p:cNvSpPr>
          <p:nvPr/>
        </p:nvSpPr>
        <p:spPr bwMode="auto">
          <a:xfrm>
            <a:off x="457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a:t>
            </a:r>
          </a:p>
        </p:txBody>
      </p:sp>
      <p:sp>
        <p:nvSpPr>
          <p:cNvPr id="118799" name="Rectangle 15"/>
          <p:cNvSpPr>
            <a:spLocks noChangeArrowheads="1"/>
          </p:cNvSpPr>
          <p:nvPr/>
        </p:nvSpPr>
        <p:spPr bwMode="auto">
          <a:xfrm>
            <a:off x="457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2.5%</a:t>
            </a:r>
          </a:p>
        </p:txBody>
      </p:sp>
      <p:sp>
        <p:nvSpPr>
          <p:cNvPr id="118800" name="Rectangle 16"/>
          <p:cNvSpPr>
            <a:spLocks noChangeArrowheads="1"/>
          </p:cNvSpPr>
          <p:nvPr/>
        </p:nvSpPr>
        <p:spPr bwMode="auto">
          <a:xfrm>
            <a:off x="647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 cent</a:t>
            </a:r>
          </a:p>
        </p:txBody>
      </p:sp>
      <p:sp>
        <p:nvSpPr>
          <p:cNvPr id="118801" name="Rectangle 17"/>
          <p:cNvSpPr>
            <a:spLocks noChangeArrowheads="1"/>
          </p:cNvSpPr>
          <p:nvPr/>
        </p:nvSpPr>
        <p:spPr bwMode="auto">
          <a:xfrm>
            <a:off x="647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1.5 cents</a:t>
            </a:r>
          </a:p>
        </p:txBody>
      </p:sp>
      <p:sp>
        <p:nvSpPr>
          <p:cNvPr id="118802" name="Rectangle 18"/>
          <p:cNvSpPr>
            <a:spLocks noChangeArrowheads="1"/>
          </p:cNvSpPr>
          <p:nvPr/>
        </p:nvSpPr>
        <p:spPr bwMode="auto">
          <a:xfrm>
            <a:off x="647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1.125 cents</a:t>
            </a:r>
          </a:p>
        </p:txBody>
      </p:sp>
      <p:sp>
        <p:nvSpPr>
          <p:cNvPr id="2" name="TextBox 1"/>
          <p:cNvSpPr txBox="1"/>
          <p:nvPr/>
        </p:nvSpPr>
        <p:spPr>
          <a:xfrm>
            <a:off x="4793412" y="4916269"/>
            <a:ext cx="1531188"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Click through</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rate</a:t>
            </a:r>
          </a:p>
        </p:txBody>
      </p:sp>
      <p:sp>
        <p:nvSpPr>
          <p:cNvPr id="23" name="TextBox 22"/>
          <p:cNvSpPr txBox="1"/>
          <p:nvPr/>
        </p:nvSpPr>
        <p:spPr>
          <a:xfrm>
            <a:off x="6745562" y="4916269"/>
            <a:ext cx="1146468"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Expected</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revenue</a:t>
            </a:r>
          </a:p>
        </p:txBody>
      </p:sp>
    </p:spTree>
    <p:extLst>
      <p:ext uri="{BB962C8B-B14F-4D97-AF65-F5344CB8AC3E}">
        <p14:creationId xmlns:p14="http://schemas.microsoft.com/office/powerpoint/2010/main" val="2177005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dissolve">
                                      <p:cBhvr>
                                        <p:cTn id="7" dur="500"/>
                                        <p:tgtEl>
                                          <p:spTgt spid="1187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8797"/>
                                        </p:tgtEl>
                                        <p:attrNameLst>
                                          <p:attrName>style.visibility</p:attrName>
                                        </p:attrNameLst>
                                      </p:cBhvr>
                                      <p:to>
                                        <p:strVal val="visible"/>
                                      </p:to>
                                    </p:set>
                                    <p:animEffect transition="in" filter="dissolve">
                                      <p:cBhvr>
                                        <p:cTn id="10" dur="500"/>
                                        <p:tgtEl>
                                          <p:spTgt spid="11879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8798"/>
                                        </p:tgtEl>
                                        <p:attrNameLst>
                                          <p:attrName>style.visibility</p:attrName>
                                        </p:attrNameLst>
                                      </p:cBhvr>
                                      <p:to>
                                        <p:strVal val="visible"/>
                                      </p:to>
                                    </p:set>
                                    <p:animEffect transition="in" filter="dissolve">
                                      <p:cBhvr>
                                        <p:cTn id="13" dur="500"/>
                                        <p:tgtEl>
                                          <p:spTgt spid="11879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8799"/>
                                        </p:tgtEl>
                                        <p:attrNameLst>
                                          <p:attrName>style.visibility</p:attrName>
                                        </p:attrNameLst>
                                      </p:cBhvr>
                                      <p:to>
                                        <p:strVal val="visible"/>
                                      </p:to>
                                    </p:set>
                                    <p:animEffect transition="in" filter="dissolve">
                                      <p:cBhvr>
                                        <p:cTn id="16" dur="500"/>
                                        <p:tgtEl>
                                          <p:spTgt spid="11879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8802"/>
                                        </p:tgtEl>
                                        <p:attrNameLst>
                                          <p:attrName>style.visibility</p:attrName>
                                        </p:attrNameLst>
                                      </p:cBhvr>
                                      <p:to>
                                        <p:strVal val="visible"/>
                                      </p:to>
                                    </p:set>
                                    <p:animEffect transition="in" filter="dissolve">
                                      <p:cBhvr>
                                        <p:cTn id="21" dur="500"/>
                                        <p:tgtEl>
                                          <p:spTgt spid="11880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8801"/>
                                        </p:tgtEl>
                                        <p:attrNameLst>
                                          <p:attrName>style.visibility</p:attrName>
                                        </p:attrNameLst>
                                      </p:cBhvr>
                                      <p:to>
                                        <p:strVal val="visible"/>
                                      </p:to>
                                    </p:set>
                                    <p:animEffect transition="in" filter="dissolve">
                                      <p:cBhvr>
                                        <p:cTn id="24" dur="500"/>
                                        <p:tgtEl>
                                          <p:spTgt spid="11880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8800"/>
                                        </p:tgtEl>
                                        <p:attrNameLst>
                                          <p:attrName>style.visibility</p:attrName>
                                        </p:attrNameLst>
                                      </p:cBhvr>
                                      <p:to>
                                        <p:strVal val="visible"/>
                                      </p:to>
                                    </p:set>
                                    <p:animEffect transition="in" filter="dissolve">
                                      <p:cBhvr>
                                        <p:cTn id="27" dur="500"/>
                                        <p:tgtEl>
                                          <p:spTgt spid="11880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8790"/>
                                        </p:tgtEl>
                                        <p:attrNameLst>
                                          <p:attrName>style.visibility</p:attrName>
                                        </p:attrNameLst>
                                      </p:cBhvr>
                                      <p:to>
                                        <p:strVal val="visible"/>
                                      </p:to>
                                    </p:set>
                                    <p:animEffect transition="in" filter="dissolve">
                                      <p:cBhvr>
                                        <p:cTn id="30"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p:bldP spid="118790" grpId="0" animBg="1"/>
      <p:bldP spid="118797" grpId="0" animBg="1"/>
      <p:bldP spid="118798" grpId="0" animBg="1"/>
      <p:bldP spid="118799" grpId="0" animBg="1"/>
      <p:bldP spid="118800" grpId="0" animBg="1"/>
      <p:bldP spid="118801" grpId="0" animBg="1"/>
      <p:bldP spid="11880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Adwords Innovation</a:t>
            </a:r>
          </a:p>
        </p:txBody>
      </p:sp>
      <p:sp>
        <p:nvSpPr>
          <p:cNvPr id="21" name="Footer Placeholder 2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928FFA6C-C0FA-4814-A544-74F5F25931A1}" type="slidenum">
              <a:rPr lang="en-US" smtClean="0"/>
              <a:pPr/>
              <a:t>23</a:t>
            </a:fld>
            <a:endParaRPr lang="en-US"/>
          </a:p>
        </p:txBody>
      </p:sp>
      <p:sp>
        <p:nvSpPr>
          <p:cNvPr id="119811" name="Rectangle 3"/>
          <p:cNvSpPr>
            <a:spLocks noChangeArrowheads="1"/>
          </p:cNvSpPr>
          <p:nvPr/>
        </p:nvSpPr>
        <p:spPr bwMode="auto">
          <a:xfrm>
            <a:off x="76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dirty="0">
                <a:solidFill>
                  <a:srgbClr val="0000FF"/>
                </a:solidFill>
                <a:latin typeface="Arial" charset="0"/>
              </a:rPr>
              <a:t>Advertiser</a:t>
            </a:r>
          </a:p>
        </p:txBody>
      </p:sp>
      <p:sp>
        <p:nvSpPr>
          <p:cNvPr id="119812" name="Rectangle 4"/>
          <p:cNvSpPr>
            <a:spLocks noChangeArrowheads="1"/>
          </p:cNvSpPr>
          <p:nvPr/>
        </p:nvSpPr>
        <p:spPr bwMode="auto">
          <a:xfrm>
            <a:off x="266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a:t>
            </a:r>
          </a:p>
        </p:txBody>
      </p:sp>
      <p:sp>
        <p:nvSpPr>
          <p:cNvPr id="119813" name="Rectangle 5"/>
          <p:cNvSpPr>
            <a:spLocks noChangeArrowheads="1"/>
          </p:cNvSpPr>
          <p:nvPr/>
        </p:nvSpPr>
        <p:spPr bwMode="auto">
          <a:xfrm>
            <a:off x="457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CTR</a:t>
            </a:r>
          </a:p>
        </p:txBody>
      </p:sp>
      <p:sp>
        <p:nvSpPr>
          <p:cNvPr id="119814" name="Rectangle 6"/>
          <p:cNvSpPr>
            <a:spLocks noChangeArrowheads="1"/>
          </p:cNvSpPr>
          <p:nvPr/>
        </p:nvSpPr>
        <p:spPr bwMode="auto">
          <a:xfrm>
            <a:off x="647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 * CTR</a:t>
            </a:r>
          </a:p>
        </p:txBody>
      </p:sp>
      <p:sp>
        <p:nvSpPr>
          <p:cNvPr id="119815" name="Rectangle 7"/>
          <p:cNvSpPr>
            <a:spLocks noChangeArrowheads="1"/>
          </p:cNvSpPr>
          <p:nvPr/>
        </p:nvSpPr>
        <p:spPr bwMode="auto">
          <a:xfrm>
            <a:off x="76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A</a:t>
            </a:r>
          </a:p>
        </p:txBody>
      </p:sp>
      <p:sp>
        <p:nvSpPr>
          <p:cNvPr id="119816" name="Rectangle 8"/>
          <p:cNvSpPr>
            <a:spLocks noChangeArrowheads="1"/>
          </p:cNvSpPr>
          <p:nvPr/>
        </p:nvSpPr>
        <p:spPr bwMode="auto">
          <a:xfrm>
            <a:off x="76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B</a:t>
            </a:r>
          </a:p>
        </p:txBody>
      </p:sp>
      <p:sp>
        <p:nvSpPr>
          <p:cNvPr id="119817" name="Rectangle 9"/>
          <p:cNvSpPr>
            <a:spLocks noChangeArrowheads="1"/>
          </p:cNvSpPr>
          <p:nvPr/>
        </p:nvSpPr>
        <p:spPr bwMode="auto">
          <a:xfrm>
            <a:off x="76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C</a:t>
            </a:r>
          </a:p>
        </p:txBody>
      </p:sp>
      <p:sp>
        <p:nvSpPr>
          <p:cNvPr id="119818" name="Rectangle 10"/>
          <p:cNvSpPr>
            <a:spLocks noChangeArrowheads="1"/>
          </p:cNvSpPr>
          <p:nvPr/>
        </p:nvSpPr>
        <p:spPr bwMode="auto">
          <a:xfrm>
            <a:off x="266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$1.00</a:t>
            </a:r>
          </a:p>
        </p:txBody>
      </p:sp>
      <p:sp>
        <p:nvSpPr>
          <p:cNvPr id="119819" name="Rectangle 11"/>
          <p:cNvSpPr>
            <a:spLocks noChangeArrowheads="1"/>
          </p:cNvSpPr>
          <p:nvPr/>
        </p:nvSpPr>
        <p:spPr bwMode="auto">
          <a:xfrm>
            <a:off x="266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$0.75</a:t>
            </a:r>
          </a:p>
        </p:txBody>
      </p:sp>
      <p:sp>
        <p:nvSpPr>
          <p:cNvPr id="119820" name="Rectangle 12"/>
          <p:cNvSpPr>
            <a:spLocks noChangeArrowheads="1"/>
          </p:cNvSpPr>
          <p:nvPr/>
        </p:nvSpPr>
        <p:spPr bwMode="auto">
          <a:xfrm>
            <a:off x="266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$0.50</a:t>
            </a:r>
          </a:p>
        </p:txBody>
      </p:sp>
      <p:sp>
        <p:nvSpPr>
          <p:cNvPr id="119821" name="Rectangle 13"/>
          <p:cNvSpPr>
            <a:spLocks noChangeArrowheads="1"/>
          </p:cNvSpPr>
          <p:nvPr/>
        </p:nvSpPr>
        <p:spPr bwMode="auto">
          <a:xfrm>
            <a:off x="457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a:t>
            </a:r>
          </a:p>
        </p:txBody>
      </p:sp>
      <p:sp>
        <p:nvSpPr>
          <p:cNvPr id="119822" name="Rectangle 14"/>
          <p:cNvSpPr>
            <a:spLocks noChangeArrowheads="1"/>
          </p:cNvSpPr>
          <p:nvPr/>
        </p:nvSpPr>
        <p:spPr bwMode="auto">
          <a:xfrm>
            <a:off x="457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a:t>
            </a:r>
          </a:p>
        </p:txBody>
      </p:sp>
      <p:sp>
        <p:nvSpPr>
          <p:cNvPr id="119823" name="Rectangle 15"/>
          <p:cNvSpPr>
            <a:spLocks noChangeArrowheads="1"/>
          </p:cNvSpPr>
          <p:nvPr/>
        </p:nvSpPr>
        <p:spPr bwMode="auto">
          <a:xfrm>
            <a:off x="457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2.5%</a:t>
            </a:r>
          </a:p>
        </p:txBody>
      </p:sp>
      <p:sp>
        <p:nvSpPr>
          <p:cNvPr id="119824" name="Rectangle 16"/>
          <p:cNvSpPr>
            <a:spLocks noChangeArrowheads="1"/>
          </p:cNvSpPr>
          <p:nvPr/>
        </p:nvSpPr>
        <p:spPr bwMode="auto">
          <a:xfrm>
            <a:off x="647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 cent</a:t>
            </a:r>
          </a:p>
        </p:txBody>
      </p:sp>
      <p:sp>
        <p:nvSpPr>
          <p:cNvPr id="119825" name="Rectangle 17"/>
          <p:cNvSpPr>
            <a:spLocks noChangeArrowheads="1"/>
          </p:cNvSpPr>
          <p:nvPr/>
        </p:nvSpPr>
        <p:spPr bwMode="auto">
          <a:xfrm>
            <a:off x="647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1.5 cents</a:t>
            </a:r>
          </a:p>
        </p:txBody>
      </p:sp>
      <p:sp>
        <p:nvSpPr>
          <p:cNvPr id="119826" name="Rectangle 18"/>
          <p:cNvSpPr>
            <a:spLocks noChangeArrowheads="1"/>
          </p:cNvSpPr>
          <p:nvPr/>
        </p:nvSpPr>
        <p:spPr bwMode="auto">
          <a:xfrm>
            <a:off x="647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1.125 cents</a:t>
            </a:r>
          </a:p>
        </p:txBody>
      </p:sp>
    </p:spTree>
    <p:extLst>
      <p:ext uri="{BB962C8B-B14F-4D97-AF65-F5344CB8AC3E}">
        <p14:creationId xmlns:p14="http://schemas.microsoft.com/office/powerpoint/2010/main" val="38264288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Complications: Budget</a:t>
            </a:r>
            <a:endParaRPr lang="en-US" dirty="0"/>
          </a:p>
        </p:txBody>
      </p:sp>
      <p:sp>
        <p:nvSpPr>
          <p:cNvPr id="41987" name="Rectangle 3"/>
          <p:cNvSpPr>
            <a:spLocks noGrp="1" noChangeArrowheads="1"/>
          </p:cNvSpPr>
          <p:nvPr>
            <p:ph idx="1"/>
          </p:nvPr>
        </p:nvSpPr>
        <p:spPr>
          <a:xfrm>
            <a:off x="457200" y="1295400"/>
            <a:ext cx="8229600" cy="5410200"/>
          </a:xfrm>
        </p:spPr>
        <p:txBody>
          <a:bodyPr>
            <a:normAutofit/>
          </a:bodyPr>
          <a:lstStyle/>
          <a:p>
            <a:r>
              <a:rPr lang="en-US" b="1" dirty="0" smtClean="0">
                <a:solidFill>
                  <a:srgbClr val="0000FF"/>
                </a:solidFill>
              </a:rPr>
              <a:t>Two complications:</a:t>
            </a:r>
          </a:p>
          <a:p>
            <a:pPr lvl="1"/>
            <a:r>
              <a:rPr lang="en-US" b="1" dirty="0" smtClean="0">
                <a:solidFill>
                  <a:srgbClr val="0000FF"/>
                </a:solidFill>
              </a:rPr>
              <a:t>Budget</a:t>
            </a:r>
          </a:p>
          <a:p>
            <a:pPr lvl="1"/>
            <a:r>
              <a:rPr lang="en-US" b="1" dirty="0" smtClean="0">
                <a:solidFill>
                  <a:srgbClr val="0000FF"/>
                </a:solidFill>
              </a:rPr>
              <a:t>CTR of an ad is unknown</a:t>
            </a:r>
          </a:p>
          <a:p>
            <a:endParaRPr lang="en-US" b="1" dirty="0">
              <a:solidFill>
                <a:schemeClr val="accent2"/>
              </a:solidFill>
            </a:endParaRPr>
          </a:p>
          <a:p>
            <a:r>
              <a:rPr lang="en-US" b="1" dirty="0" smtClean="0">
                <a:solidFill>
                  <a:srgbClr val="008000"/>
                </a:solidFill>
              </a:rPr>
              <a:t>Each advertiser has a limited budget</a:t>
            </a:r>
          </a:p>
          <a:p>
            <a:pPr lvl="1"/>
            <a:r>
              <a:rPr lang="en-US" b="1" dirty="0" smtClean="0"/>
              <a:t>Search engine guarantees that the advertiser </a:t>
            </a:r>
            <a:br>
              <a:rPr lang="en-US" b="1" dirty="0" smtClean="0"/>
            </a:br>
            <a:r>
              <a:rPr lang="en-US" b="1" dirty="0" smtClean="0"/>
              <a:t>will not be charged more than their daily budget</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32819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Complications: </a:t>
            </a:r>
            <a:r>
              <a:rPr lang="en-US" dirty="0" smtClean="0"/>
              <a:t>CTR</a:t>
            </a:r>
            <a:endParaRPr lang="en-US" dirty="0"/>
          </a:p>
        </p:txBody>
      </p:sp>
      <p:sp>
        <p:nvSpPr>
          <p:cNvPr id="3" name="Content Placeholder 2"/>
          <p:cNvSpPr>
            <a:spLocks noGrp="1"/>
          </p:cNvSpPr>
          <p:nvPr>
            <p:ph idx="1"/>
          </p:nvPr>
        </p:nvSpPr>
        <p:spPr>
          <a:xfrm>
            <a:off x="457200" y="1295400"/>
            <a:ext cx="8382000" cy="5257801"/>
          </a:xfrm>
        </p:spPr>
        <p:txBody>
          <a:bodyPr>
            <a:normAutofit/>
          </a:bodyPr>
          <a:lstStyle/>
          <a:p>
            <a:r>
              <a:rPr lang="en-US" b="1" dirty="0" smtClean="0">
                <a:solidFill>
                  <a:srgbClr val="D60093"/>
                </a:solidFill>
              </a:rPr>
              <a:t>CTR: Each </a:t>
            </a:r>
            <a:r>
              <a:rPr lang="en-US" b="1" dirty="0">
                <a:solidFill>
                  <a:srgbClr val="D60093"/>
                </a:solidFill>
              </a:rPr>
              <a:t>ad has a different likelihood of being clicked</a:t>
            </a:r>
          </a:p>
          <a:p>
            <a:pPr lvl="1"/>
            <a:r>
              <a:rPr lang="en-US" b="1" dirty="0"/>
              <a:t>Advertiser 1</a:t>
            </a:r>
            <a:r>
              <a:rPr lang="en-US" dirty="0"/>
              <a:t> bids $2, click probability = 0.1</a:t>
            </a:r>
          </a:p>
          <a:p>
            <a:pPr lvl="1"/>
            <a:r>
              <a:rPr lang="en-US" b="1" dirty="0"/>
              <a:t>Advertiser 2</a:t>
            </a:r>
            <a:r>
              <a:rPr lang="en-US" dirty="0"/>
              <a:t> bids $1, click probability = 0.5</a:t>
            </a:r>
          </a:p>
          <a:p>
            <a:pPr lvl="1"/>
            <a:r>
              <a:rPr lang="en-US" b="1" dirty="0" err="1">
                <a:solidFill>
                  <a:srgbClr val="008000"/>
                </a:solidFill>
              </a:rPr>
              <a:t>Clickthrough</a:t>
            </a:r>
            <a:r>
              <a:rPr lang="en-US" b="1" dirty="0">
                <a:solidFill>
                  <a:srgbClr val="008000"/>
                </a:solidFill>
              </a:rPr>
              <a:t> rate (CTR)</a:t>
            </a:r>
            <a:r>
              <a:rPr lang="en-US" dirty="0"/>
              <a:t> is measured </a:t>
            </a:r>
            <a:r>
              <a:rPr lang="en-US" b="1" dirty="0"/>
              <a:t>historically</a:t>
            </a:r>
          </a:p>
          <a:p>
            <a:pPr lvl="2"/>
            <a:r>
              <a:rPr lang="en-US" b="1" dirty="0"/>
              <a:t>Very hard problem:</a:t>
            </a:r>
            <a:r>
              <a:rPr lang="en-US" dirty="0"/>
              <a:t> </a:t>
            </a:r>
            <a:r>
              <a:rPr lang="en-US" b="1" dirty="0">
                <a:solidFill>
                  <a:srgbClr val="0000FF"/>
                </a:solidFill>
              </a:rPr>
              <a:t>Exploration vs. </a:t>
            </a:r>
            <a:r>
              <a:rPr lang="en-US" b="1" dirty="0" smtClean="0">
                <a:solidFill>
                  <a:srgbClr val="0000FF"/>
                </a:solidFill>
              </a:rPr>
              <a:t>exploitation</a:t>
            </a:r>
            <a:br>
              <a:rPr lang="en-US" b="1" dirty="0" smtClean="0">
                <a:solidFill>
                  <a:srgbClr val="0000FF"/>
                </a:solidFill>
              </a:rPr>
            </a:br>
            <a:r>
              <a:rPr lang="en-US" b="1" dirty="0" smtClean="0">
                <a:solidFill>
                  <a:srgbClr val="0000FF"/>
                </a:solidFill>
              </a:rPr>
              <a:t>Exploit: </a:t>
            </a:r>
            <a:r>
              <a:rPr lang="en-US" dirty="0" smtClean="0"/>
              <a:t>Should </a:t>
            </a:r>
            <a:r>
              <a:rPr lang="en-US" dirty="0"/>
              <a:t>we keep showing an </a:t>
            </a:r>
            <a:r>
              <a:rPr lang="en-US" dirty="0" smtClean="0"/>
              <a:t>ad </a:t>
            </a:r>
            <a:r>
              <a:rPr lang="en-US" dirty="0"/>
              <a:t>for which we have </a:t>
            </a:r>
            <a:r>
              <a:rPr lang="en-US" dirty="0" smtClean="0"/>
              <a:t/>
            </a:r>
            <a:br>
              <a:rPr lang="en-US" dirty="0" smtClean="0"/>
            </a:br>
            <a:r>
              <a:rPr lang="en-US" dirty="0" smtClean="0"/>
              <a:t>good </a:t>
            </a:r>
            <a:r>
              <a:rPr lang="en-US" dirty="0"/>
              <a:t>estimates of </a:t>
            </a:r>
            <a:r>
              <a:rPr lang="en-US" dirty="0" smtClean="0"/>
              <a:t>click-through </a:t>
            </a:r>
            <a:r>
              <a:rPr lang="en-US" dirty="0"/>
              <a:t>rate </a:t>
            </a:r>
            <a:r>
              <a:rPr lang="en-US" dirty="0" smtClean="0"/>
              <a:t/>
            </a:r>
            <a:br>
              <a:rPr lang="en-US" dirty="0" smtClean="0"/>
            </a:br>
            <a:r>
              <a:rPr lang="en-US" b="1" dirty="0" smtClean="0"/>
              <a:t>or</a:t>
            </a:r>
            <a:r>
              <a:rPr lang="en-US" dirty="0" smtClean="0"/>
              <a:t> </a:t>
            </a:r>
            <a:br>
              <a:rPr lang="en-US" dirty="0" smtClean="0"/>
            </a:br>
            <a:r>
              <a:rPr lang="en-US" b="1" dirty="0" smtClean="0">
                <a:solidFill>
                  <a:srgbClr val="0000FF"/>
                </a:solidFill>
              </a:rPr>
              <a:t>Explore:  </a:t>
            </a:r>
            <a:r>
              <a:rPr lang="en-US" dirty="0" smtClean="0"/>
              <a:t>Shall </a:t>
            </a:r>
            <a:r>
              <a:rPr lang="en-US" dirty="0"/>
              <a:t>we show a brand new </a:t>
            </a:r>
            <a:r>
              <a:rPr lang="en-US" dirty="0" smtClean="0"/>
              <a:t>ad </a:t>
            </a:r>
            <a:r>
              <a:rPr lang="en-US" dirty="0"/>
              <a:t>to get a better sense of </a:t>
            </a:r>
            <a:r>
              <a:rPr lang="en-US" dirty="0" smtClean="0"/>
              <a:t>its click-through rate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643661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Greedy </a:t>
            </a:r>
            <a:r>
              <a:rPr lang="en-US" dirty="0" smtClean="0"/>
              <a:t>Algorithm</a:t>
            </a:r>
            <a:endParaRPr lang="en-US" dirty="0"/>
          </a:p>
        </p:txBody>
      </p:sp>
      <p:sp>
        <p:nvSpPr>
          <p:cNvPr id="55299" name="Rectangle 3"/>
          <p:cNvSpPr>
            <a:spLocks noGrp="1" noChangeArrowheads="1"/>
          </p:cNvSpPr>
          <p:nvPr>
            <p:ph type="body" idx="1"/>
          </p:nvPr>
        </p:nvSpPr>
        <p:spPr/>
        <p:txBody>
          <a:bodyPr>
            <a:normAutofit/>
          </a:bodyPr>
          <a:lstStyle/>
          <a:p>
            <a:r>
              <a:rPr lang="en-US" b="1" dirty="0" smtClean="0">
                <a:solidFill>
                  <a:srgbClr val="008000"/>
                </a:solidFill>
              </a:rPr>
              <a:t>Our setting: </a:t>
            </a:r>
            <a:r>
              <a:rPr lang="en-US" b="1" dirty="0" smtClean="0"/>
              <a:t>Simplified environment</a:t>
            </a:r>
          </a:p>
          <a:p>
            <a:pPr lvl="1"/>
            <a:r>
              <a:rPr lang="en-US" dirty="0" smtClean="0"/>
              <a:t>There is </a:t>
            </a:r>
            <a:r>
              <a:rPr lang="en-US" b="1" dirty="0" smtClean="0"/>
              <a:t>1</a:t>
            </a:r>
            <a:r>
              <a:rPr lang="en-US" dirty="0" smtClean="0"/>
              <a:t> ad shown for each query</a:t>
            </a:r>
          </a:p>
          <a:p>
            <a:pPr lvl="1"/>
            <a:r>
              <a:rPr lang="en-US" dirty="0" smtClean="0"/>
              <a:t>All advertisers have the same budget </a:t>
            </a:r>
            <a:r>
              <a:rPr lang="en-US" b="1" i="1" dirty="0" smtClean="0"/>
              <a:t>B</a:t>
            </a:r>
          </a:p>
          <a:p>
            <a:pPr lvl="1"/>
            <a:r>
              <a:rPr lang="en-US" dirty="0" smtClean="0"/>
              <a:t>All ads are equally likely to be clicked</a:t>
            </a:r>
          </a:p>
          <a:p>
            <a:pPr lvl="1"/>
            <a:r>
              <a:rPr lang="en-US" dirty="0" smtClean="0"/>
              <a:t>Value of each ad is the same (=</a:t>
            </a:r>
            <a:r>
              <a:rPr lang="en-US" b="1" dirty="0" smtClean="0"/>
              <a:t>1</a:t>
            </a:r>
            <a:r>
              <a:rPr lang="en-US" dirty="0" smtClean="0"/>
              <a:t>)</a:t>
            </a:r>
          </a:p>
          <a:p>
            <a:pPr lvl="8"/>
            <a:endParaRPr lang="en-US" dirty="0" smtClean="0"/>
          </a:p>
          <a:p>
            <a:r>
              <a:rPr lang="en-US" b="1" dirty="0" smtClean="0">
                <a:solidFill>
                  <a:srgbClr val="D60093"/>
                </a:solidFill>
              </a:rPr>
              <a:t>Simplest </a:t>
            </a:r>
            <a:r>
              <a:rPr lang="en-US" b="1" dirty="0">
                <a:solidFill>
                  <a:srgbClr val="D60093"/>
                </a:solidFill>
              </a:rPr>
              <a:t>algorithm is </a:t>
            </a:r>
            <a:r>
              <a:rPr lang="en-US" b="1" dirty="0" smtClean="0">
                <a:solidFill>
                  <a:srgbClr val="D60093"/>
                </a:solidFill>
              </a:rPr>
              <a:t>greedy:</a:t>
            </a:r>
          </a:p>
          <a:p>
            <a:pPr lvl="1"/>
            <a:r>
              <a:rPr lang="en-US" dirty="0" smtClean="0"/>
              <a:t>For a query pick any advertiser who has </a:t>
            </a:r>
            <a:br>
              <a:rPr lang="en-US" dirty="0" smtClean="0"/>
            </a:br>
            <a:r>
              <a:rPr lang="en-US" dirty="0" smtClean="0"/>
              <a:t>bid </a:t>
            </a:r>
            <a:r>
              <a:rPr lang="en-US" b="1" dirty="0" smtClean="0"/>
              <a:t>1</a:t>
            </a:r>
            <a:r>
              <a:rPr lang="en-US" dirty="0" smtClean="0"/>
              <a:t> for that query</a:t>
            </a:r>
          </a:p>
          <a:p>
            <a:pPr lvl="1"/>
            <a:r>
              <a:rPr lang="en-US" b="1" dirty="0" smtClean="0">
                <a:solidFill>
                  <a:srgbClr val="0000FF"/>
                </a:solidFill>
              </a:rPr>
              <a:t>Competitive ratio of greedy is 1/2</a:t>
            </a:r>
          </a:p>
          <a:p>
            <a:pPr lvl="8"/>
            <a:endParaRPr lang="en-US" dirty="0"/>
          </a:p>
          <a:p>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841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Bad </a:t>
            </a:r>
            <a:r>
              <a:rPr lang="en-US" dirty="0" smtClean="0"/>
              <a:t>Scenario </a:t>
            </a:r>
            <a:r>
              <a:rPr lang="en-US" dirty="0"/>
              <a:t>for G</a:t>
            </a:r>
            <a:r>
              <a:rPr lang="en-US" dirty="0" smtClean="0"/>
              <a:t>reedy</a:t>
            </a:r>
            <a:endParaRPr lang="en-US" dirty="0"/>
          </a:p>
        </p:txBody>
      </p:sp>
      <p:sp>
        <p:nvSpPr>
          <p:cNvPr id="58371" name="Rectangle 3"/>
          <p:cNvSpPr>
            <a:spLocks noGrp="1" noChangeArrowheads="1"/>
          </p:cNvSpPr>
          <p:nvPr>
            <p:ph type="body" idx="1"/>
          </p:nvPr>
        </p:nvSpPr>
        <p:spPr/>
        <p:txBody>
          <a:bodyPr>
            <a:normAutofit/>
          </a:bodyPr>
          <a:lstStyle/>
          <a:p>
            <a:r>
              <a:rPr lang="en-US" b="1" dirty="0">
                <a:solidFill>
                  <a:srgbClr val="0000FF"/>
                </a:solidFill>
              </a:rPr>
              <a:t>Two advertisers A and B</a:t>
            </a:r>
          </a:p>
          <a:p>
            <a:pPr lvl="1"/>
            <a:r>
              <a:rPr lang="en-US" b="1" i="1" dirty="0"/>
              <a:t>A</a:t>
            </a:r>
            <a:r>
              <a:rPr lang="en-US" dirty="0"/>
              <a:t> bids on query </a:t>
            </a:r>
            <a:r>
              <a:rPr lang="en-US" b="1" i="1" dirty="0"/>
              <a:t>x</a:t>
            </a:r>
            <a:r>
              <a:rPr lang="en-US" dirty="0"/>
              <a:t>, </a:t>
            </a:r>
            <a:r>
              <a:rPr lang="en-US" b="1" i="1" dirty="0"/>
              <a:t>B</a:t>
            </a:r>
            <a:r>
              <a:rPr lang="en-US" dirty="0"/>
              <a:t> bids on </a:t>
            </a:r>
            <a:r>
              <a:rPr lang="en-US" b="1" i="1" dirty="0"/>
              <a:t>x</a:t>
            </a:r>
            <a:r>
              <a:rPr lang="en-US" dirty="0"/>
              <a:t> and </a:t>
            </a:r>
            <a:r>
              <a:rPr lang="en-US" b="1" i="1" dirty="0"/>
              <a:t>y</a:t>
            </a:r>
          </a:p>
          <a:p>
            <a:pPr lvl="1"/>
            <a:r>
              <a:rPr lang="en-US" dirty="0"/>
              <a:t>Both have budgets of </a:t>
            </a:r>
            <a:r>
              <a:rPr lang="en-US" b="1" dirty="0"/>
              <a:t>$</a:t>
            </a:r>
            <a:r>
              <a:rPr lang="en-US" b="1" dirty="0" smtClean="0"/>
              <a:t>4</a:t>
            </a:r>
          </a:p>
          <a:p>
            <a:r>
              <a:rPr lang="en-US" b="1" dirty="0" smtClean="0">
                <a:solidFill>
                  <a:srgbClr val="008000"/>
                </a:solidFill>
              </a:rPr>
              <a:t>Query stream:</a:t>
            </a:r>
            <a:r>
              <a:rPr lang="en-US" dirty="0" smtClean="0"/>
              <a:t> </a:t>
            </a:r>
            <a:r>
              <a:rPr lang="en-US" b="1" i="1" dirty="0" smtClean="0"/>
              <a:t>x </a:t>
            </a:r>
            <a:r>
              <a:rPr lang="en-US" b="1" i="1" dirty="0" err="1" smtClean="0"/>
              <a:t>x</a:t>
            </a:r>
            <a:r>
              <a:rPr lang="en-US" b="1" i="1" dirty="0" smtClean="0"/>
              <a:t> </a:t>
            </a:r>
            <a:r>
              <a:rPr lang="en-US" b="1" i="1" dirty="0" err="1" smtClean="0"/>
              <a:t>x</a:t>
            </a:r>
            <a:r>
              <a:rPr lang="en-US" b="1" i="1" dirty="0" smtClean="0"/>
              <a:t> </a:t>
            </a:r>
            <a:r>
              <a:rPr lang="en-US" b="1" i="1" dirty="0" err="1" smtClean="0"/>
              <a:t>x</a:t>
            </a:r>
            <a:r>
              <a:rPr lang="en-US" b="1" i="1" dirty="0" smtClean="0"/>
              <a:t> y </a:t>
            </a:r>
            <a:r>
              <a:rPr lang="en-US" b="1" i="1" dirty="0" err="1" smtClean="0"/>
              <a:t>y</a:t>
            </a:r>
            <a:r>
              <a:rPr lang="en-US" b="1" i="1" dirty="0" smtClean="0"/>
              <a:t> </a:t>
            </a:r>
            <a:r>
              <a:rPr lang="en-US" b="1" i="1" dirty="0" err="1" smtClean="0"/>
              <a:t>y</a:t>
            </a:r>
            <a:r>
              <a:rPr lang="en-US" b="1" i="1" dirty="0" smtClean="0"/>
              <a:t> </a:t>
            </a:r>
            <a:r>
              <a:rPr lang="en-US" b="1" i="1" dirty="0" err="1" smtClean="0"/>
              <a:t>y</a:t>
            </a:r>
            <a:r>
              <a:rPr lang="en-US" b="1" i="1" dirty="0" smtClean="0"/>
              <a:t> </a:t>
            </a:r>
            <a:endParaRPr lang="en-US" b="1" i="1" dirty="0"/>
          </a:p>
          <a:p>
            <a:pPr lvl="1"/>
            <a:r>
              <a:rPr lang="en-US" dirty="0"/>
              <a:t>Worst case greedy choice: </a:t>
            </a:r>
            <a:r>
              <a:rPr lang="en-US" b="1" i="1" dirty="0" smtClean="0"/>
              <a:t>B </a:t>
            </a:r>
            <a:r>
              <a:rPr lang="en-US" b="1" i="1" dirty="0" err="1" smtClean="0"/>
              <a:t>B</a:t>
            </a:r>
            <a:r>
              <a:rPr lang="en-US" b="1" i="1" dirty="0" smtClean="0"/>
              <a:t> </a:t>
            </a:r>
            <a:r>
              <a:rPr lang="en-US" b="1" i="1" dirty="0" err="1" smtClean="0"/>
              <a:t>B</a:t>
            </a:r>
            <a:r>
              <a:rPr lang="en-US" b="1" i="1" dirty="0" smtClean="0"/>
              <a:t> </a:t>
            </a:r>
            <a:r>
              <a:rPr lang="en-US" b="1" i="1" dirty="0" err="1" smtClean="0"/>
              <a:t>B</a:t>
            </a:r>
            <a:r>
              <a:rPr lang="en-US" b="1" dirty="0" smtClean="0"/>
              <a:t> _ _ _ _ </a:t>
            </a:r>
            <a:endParaRPr lang="en-US" b="1" dirty="0"/>
          </a:p>
          <a:p>
            <a:pPr lvl="1"/>
            <a:r>
              <a:rPr lang="en-US" dirty="0"/>
              <a:t>Optimal: </a:t>
            </a:r>
            <a:r>
              <a:rPr lang="en-US" dirty="0" smtClean="0"/>
              <a:t> </a:t>
            </a:r>
            <a:r>
              <a:rPr lang="en-US" b="1" dirty="0" smtClean="0"/>
              <a:t>A </a:t>
            </a:r>
            <a:r>
              <a:rPr lang="en-US" b="1" dirty="0" err="1" smtClean="0"/>
              <a:t>A</a:t>
            </a:r>
            <a:r>
              <a:rPr lang="en-US" b="1" dirty="0" smtClean="0"/>
              <a:t> </a:t>
            </a:r>
            <a:r>
              <a:rPr lang="en-US" b="1" dirty="0" err="1" smtClean="0"/>
              <a:t>A</a:t>
            </a:r>
            <a:r>
              <a:rPr lang="en-US" b="1" dirty="0" smtClean="0"/>
              <a:t> </a:t>
            </a:r>
            <a:r>
              <a:rPr lang="en-US" b="1" dirty="0" err="1" smtClean="0"/>
              <a:t>A</a:t>
            </a:r>
            <a:r>
              <a:rPr lang="en-US" b="1" dirty="0" smtClean="0"/>
              <a:t> B </a:t>
            </a:r>
            <a:r>
              <a:rPr lang="en-US" b="1" dirty="0" err="1" smtClean="0"/>
              <a:t>B</a:t>
            </a:r>
            <a:r>
              <a:rPr lang="en-US" b="1" dirty="0" smtClean="0"/>
              <a:t> </a:t>
            </a:r>
            <a:r>
              <a:rPr lang="en-US" b="1" dirty="0" err="1" smtClean="0"/>
              <a:t>B</a:t>
            </a:r>
            <a:r>
              <a:rPr lang="en-US" b="1" dirty="0" smtClean="0"/>
              <a:t> </a:t>
            </a:r>
            <a:r>
              <a:rPr lang="en-US" b="1" dirty="0" err="1" smtClean="0"/>
              <a:t>B</a:t>
            </a:r>
            <a:r>
              <a:rPr lang="en-US" b="1" dirty="0" smtClean="0"/>
              <a:t> </a:t>
            </a:r>
            <a:endParaRPr lang="en-US" b="1" dirty="0"/>
          </a:p>
          <a:p>
            <a:pPr lvl="1"/>
            <a:r>
              <a:rPr lang="en-US" b="1" dirty="0"/>
              <a:t>Competitive ratio = </a:t>
            </a:r>
            <a:r>
              <a:rPr lang="en-US" b="1" dirty="0" smtClean="0"/>
              <a:t>½</a:t>
            </a:r>
          </a:p>
          <a:p>
            <a:r>
              <a:rPr lang="en-US" b="1" dirty="0" smtClean="0">
                <a:solidFill>
                  <a:srgbClr val="D60093"/>
                </a:solidFill>
              </a:rPr>
              <a:t>This </a:t>
            </a:r>
            <a:r>
              <a:rPr lang="en-US" b="1" dirty="0">
                <a:solidFill>
                  <a:srgbClr val="D60093"/>
                </a:solidFill>
              </a:rPr>
              <a:t>is the worst </a:t>
            </a:r>
            <a:r>
              <a:rPr lang="en-US" b="1" dirty="0" smtClean="0">
                <a:solidFill>
                  <a:srgbClr val="D60093"/>
                </a:solidFill>
              </a:rPr>
              <a:t>case!</a:t>
            </a:r>
          </a:p>
          <a:p>
            <a:pPr lvl="1"/>
            <a:r>
              <a:rPr lang="en-US" sz="2400" b="1" dirty="0" smtClean="0"/>
              <a:t>Note:</a:t>
            </a:r>
            <a:r>
              <a:rPr lang="en-US" sz="2400" dirty="0" smtClean="0"/>
              <a:t> Greedy algorithm is deterministic – it always </a:t>
            </a:r>
            <a:r>
              <a:rPr lang="en-US" sz="2400" dirty="0"/>
              <a:t/>
            </a:r>
            <a:br>
              <a:rPr lang="en-US" sz="2400" dirty="0"/>
            </a:br>
            <a:r>
              <a:rPr lang="en-US" sz="2400" dirty="0" smtClean="0"/>
              <a:t>resolves draws in the same way</a:t>
            </a:r>
            <a:endParaRPr lang="en-US" sz="2400"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681060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BALANCE </a:t>
            </a:r>
            <a:r>
              <a:rPr lang="en-US" dirty="0" smtClean="0"/>
              <a:t>Algorithm </a:t>
            </a:r>
            <a:r>
              <a:rPr lang="en-US" dirty="0"/>
              <a:t>[MSVV]</a:t>
            </a:r>
          </a:p>
        </p:txBody>
      </p:sp>
      <p:sp>
        <p:nvSpPr>
          <p:cNvPr id="59395" name="Rectangle 3"/>
          <p:cNvSpPr>
            <a:spLocks noGrp="1" noChangeArrowheads="1"/>
          </p:cNvSpPr>
          <p:nvPr>
            <p:ph type="body" idx="1"/>
          </p:nvPr>
        </p:nvSpPr>
        <p:spPr/>
        <p:txBody>
          <a:bodyPr/>
          <a:lstStyle/>
          <a:p>
            <a:r>
              <a:rPr lang="en-US" b="1" dirty="0" smtClean="0">
                <a:solidFill>
                  <a:srgbClr val="0000FF"/>
                </a:solidFill>
              </a:rPr>
              <a:t>BALANCE</a:t>
            </a:r>
            <a:r>
              <a:rPr lang="en-US" dirty="0" smtClean="0">
                <a:solidFill>
                  <a:srgbClr val="0000FF"/>
                </a:solidFill>
              </a:rPr>
              <a:t> </a:t>
            </a:r>
            <a:r>
              <a:rPr lang="en-US" dirty="0" smtClean="0"/>
              <a:t>Algorithm by Mehta</a:t>
            </a:r>
            <a:r>
              <a:rPr lang="en-US" dirty="0"/>
              <a:t>, </a:t>
            </a:r>
            <a:r>
              <a:rPr lang="en-US" dirty="0" err="1"/>
              <a:t>Saberi</a:t>
            </a:r>
            <a:r>
              <a:rPr lang="en-US" dirty="0"/>
              <a:t>, </a:t>
            </a:r>
            <a:r>
              <a:rPr lang="en-US" dirty="0" err="1"/>
              <a:t>Vazirani</a:t>
            </a:r>
            <a:r>
              <a:rPr lang="en-US" dirty="0"/>
              <a:t>, and </a:t>
            </a:r>
            <a:r>
              <a:rPr lang="en-US" dirty="0" err="1" smtClean="0"/>
              <a:t>Vazirani</a:t>
            </a:r>
            <a:endParaRPr lang="en-US" dirty="0"/>
          </a:p>
          <a:p>
            <a:pPr lvl="1"/>
            <a:r>
              <a:rPr lang="en-US" b="1" dirty="0">
                <a:solidFill>
                  <a:srgbClr val="008000"/>
                </a:solidFill>
              </a:rPr>
              <a:t>For each query, pick the advertiser with the </a:t>
            </a:r>
            <a:r>
              <a:rPr lang="en-US" b="1" dirty="0" smtClean="0">
                <a:solidFill>
                  <a:srgbClr val="008000"/>
                </a:solidFill>
              </a:rPr>
              <a:t/>
            </a:r>
            <a:br>
              <a:rPr lang="en-US" b="1" dirty="0" smtClean="0">
                <a:solidFill>
                  <a:srgbClr val="008000"/>
                </a:solidFill>
              </a:rPr>
            </a:br>
            <a:r>
              <a:rPr lang="en-US" b="1" dirty="0" smtClean="0">
                <a:solidFill>
                  <a:srgbClr val="008000"/>
                </a:solidFill>
              </a:rPr>
              <a:t>largest </a:t>
            </a:r>
            <a:r>
              <a:rPr lang="en-US" b="1" dirty="0">
                <a:solidFill>
                  <a:srgbClr val="008000"/>
                </a:solidFill>
              </a:rPr>
              <a:t>unspent budget</a:t>
            </a:r>
          </a:p>
          <a:p>
            <a:pPr lvl="2"/>
            <a:r>
              <a:rPr lang="en-US" dirty="0"/>
              <a:t>Break ties </a:t>
            </a:r>
            <a:r>
              <a:rPr lang="en-US" dirty="0" smtClean="0"/>
              <a:t>arbitrarily (</a:t>
            </a:r>
            <a:r>
              <a:rPr lang="en-US" b="1" dirty="0" smtClean="0"/>
              <a:t>but in a deterministic way</a:t>
            </a:r>
            <a:r>
              <a:rPr lang="en-US" dirty="0" smtClean="0"/>
              <a:t>)</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4300665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Example: BALANCE</a:t>
            </a:r>
          </a:p>
        </p:txBody>
      </p:sp>
      <p:sp>
        <p:nvSpPr>
          <p:cNvPr id="60419" name="Rectangle 3"/>
          <p:cNvSpPr>
            <a:spLocks noGrp="1" noChangeArrowheads="1"/>
          </p:cNvSpPr>
          <p:nvPr>
            <p:ph type="body" idx="1"/>
          </p:nvPr>
        </p:nvSpPr>
        <p:spPr/>
        <p:txBody>
          <a:bodyPr/>
          <a:lstStyle/>
          <a:p>
            <a:r>
              <a:rPr lang="en-US" b="1" dirty="0">
                <a:solidFill>
                  <a:srgbClr val="D60093"/>
                </a:solidFill>
              </a:rPr>
              <a:t>Two advertisers A and B</a:t>
            </a:r>
          </a:p>
          <a:p>
            <a:pPr lvl="1"/>
            <a:r>
              <a:rPr lang="en-US" b="1" dirty="0"/>
              <a:t>A </a:t>
            </a:r>
            <a:r>
              <a:rPr lang="en-US" dirty="0"/>
              <a:t>bids on query</a:t>
            </a:r>
            <a:r>
              <a:rPr lang="en-US" b="1" dirty="0"/>
              <a:t> </a:t>
            </a:r>
            <a:r>
              <a:rPr lang="en-US" b="1" i="1" dirty="0"/>
              <a:t>x</a:t>
            </a:r>
            <a:r>
              <a:rPr lang="en-US" dirty="0"/>
              <a:t>, </a:t>
            </a:r>
            <a:r>
              <a:rPr lang="en-US" b="1" dirty="0"/>
              <a:t>B</a:t>
            </a:r>
            <a:r>
              <a:rPr lang="en-US" dirty="0"/>
              <a:t> bids on </a:t>
            </a:r>
            <a:r>
              <a:rPr lang="en-US" b="1" i="1" dirty="0"/>
              <a:t>x</a:t>
            </a:r>
            <a:r>
              <a:rPr lang="en-US" dirty="0"/>
              <a:t> and </a:t>
            </a:r>
            <a:r>
              <a:rPr lang="en-US" b="1" i="1" dirty="0"/>
              <a:t>y</a:t>
            </a:r>
          </a:p>
          <a:p>
            <a:pPr lvl="1"/>
            <a:r>
              <a:rPr lang="en-US" dirty="0"/>
              <a:t>Both have budgets of </a:t>
            </a:r>
            <a:r>
              <a:rPr lang="en-US" b="1" dirty="0"/>
              <a:t>$</a:t>
            </a:r>
            <a:r>
              <a:rPr lang="en-US" b="1" dirty="0" smtClean="0"/>
              <a:t>4</a:t>
            </a:r>
          </a:p>
          <a:p>
            <a:pPr lvl="8"/>
            <a:endParaRPr lang="en-US" dirty="0">
              <a:solidFill>
                <a:srgbClr val="008000"/>
              </a:solidFill>
            </a:endParaRPr>
          </a:p>
          <a:p>
            <a:r>
              <a:rPr lang="en-US" b="1" dirty="0">
                <a:solidFill>
                  <a:srgbClr val="008000"/>
                </a:solidFill>
              </a:rPr>
              <a:t>Query </a:t>
            </a:r>
            <a:r>
              <a:rPr lang="en-US" b="1" dirty="0" smtClean="0">
                <a:solidFill>
                  <a:srgbClr val="008000"/>
                </a:solidFill>
              </a:rPr>
              <a:t>stream:</a:t>
            </a:r>
            <a:r>
              <a:rPr lang="en-US" dirty="0" smtClean="0">
                <a:solidFill>
                  <a:srgbClr val="008000"/>
                </a:solidFill>
              </a:rPr>
              <a:t> </a:t>
            </a:r>
            <a:r>
              <a:rPr lang="en-US" b="1" i="1" dirty="0"/>
              <a:t>x </a:t>
            </a:r>
            <a:r>
              <a:rPr lang="en-US" b="1" i="1" dirty="0" err="1"/>
              <a:t>x</a:t>
            </a:r>
            <a:r>
              <a:rPr lang="en-US" b="1" i="1" dirty="0"/>
              <a:t> </a:t>
            </a:r>
            <a:r>
              <a:rPr lang="en-US" b="1" i="1" dirty="0" err="1"/>
              <a:t>x</a:t>
            </a:r>
            <a:r>
              <a:rPr lang="en-US" b="1" i="1" dirty="0"/>
              <a:t> </a:t>
            </a:r>
            <a:r>
              <a:rPr lang="en-US" b="1" i="1" dirty="0" err="1"/>
              <a:t>x</a:t>
            </a:r>
            <a:r>
              <a:rPr lang="en-US" b="1" i="1" dirty="0"/>
              <a:t> y </a:t>
            </a:r>
            <a:r>
              <a:rPr lang="en-US" b="1" i="1" dirty="0" err="1"/>
              <a:t>y</a:t>
            </a:r>
            <a:r>
              <a:rPr lang="en-US" b="1" i="1" dirty="0"/>
              <a:t> </a:t>
            </a:r>
            <a:r>
              <a:rPr lang="en-US" b="1" i="1" dirty="0" err="1"/>
              <a:t>y</a:t>
            </a:r>
            <a:r>
              <a:rPr lang="en-US" b="1" i="1" dirty="0"/>
              <a:t> </a:t>
            </a:r>
            <a:r>
              <a:rPr lang="en-US" b="1" i="1" dirty="0" err="1"/>
              <a:t>y</a:t>
            </a:r>
            <a:r>
              <a:rPr lang="en-US" b="1" i="1" dirty="0"/>
              <a:t> </a:t>
            </a:r>
          </a:p>
          <a:p>
            <a:pPr lvl="8"/>
            <a:endParaRPr lang="en-US" dirty="0" smtClean="0"/>
          </a:p>
          <a:p>
            <a:r>
              <a:rPr lang="en-US" b="1" dirty="0" smtClean="0">
                <a:solidFill>
                  <a:srgbClr val="0000FF"/>
                </a:solidFill>
              </a:rPr>
              <a:t>BALANCE </a:t>
            </a:r>
            <a:r>
              <a:rPr lang="en-US" b="1" dirty="0">
                <a:solidFill>
                  <a:srgbClr val="0000FF"/>
                </a:solidFill>
              </a:rPr>
              <a:t>choice:</a:t>
            </a:r>
            <a:r>
              <a:rPr lang="en-US" dirty="0"/>
              <a:t> </a:t>
            </a:r>
            <a:r>
              <a:rPr lang="en-US" b="1" dirty="0" smtClean="0"/>
              <a:t>A B A B </a:t>
            </a:r>
            <a:r>
              <a:rPr lang="en-US" b="1" dirty="0" err="1" smtClean="0"/>
              <a:t>B</a:t>
            </a:r>
            <a:r>
              <a:rPr lang="en-US" b="1" dirty="0" smtClean="0"/>
              <a:t> </a:t>
            </a:r>
            <a:r>
              <a:rPr lang="en-US" b="1" dirty="0" err="1" smtClean="0"/>
              <a:t>B</a:t>
            </a:r>
            <a:r>
              <a:rPr lang="en-US" b="1" dirty="0" smtClean="0"/>
              <a:t> _ _</a:t>
            </a:r>
            <a:r>
              <a:rPr lang="en-US" dirty="0" smtClean="0"/>
              <a:t> </a:t>
            </a:r>
            <a:endParaRPr lang="en-US" dirty="0"/>
          </a:p>
          <a:p>
            <a:pPr lvl="1"/>
            <a:r>
              <a:rPr lang="en-US" dirty="0"/>
              <a:t>Optimal: </a:t>
            </a:r>
            <a:r>
              <a:rPr lang="en-US" b="1" dirty="0" smtClean="0"/>
              <a:t>A </a:t>
            </a:r>
            <a:r>
              <a:rPr lang="en-US" b="1" dirty="0" err="1" smtClean="0"/>
              <a:t>A</a:t>
            </a:r>
            <a:r>
              <a:rPr lang="en-US" b="1" dirty="0" smtClean="0"/>
              <a:t> </a:t>
            </a:r>
            <a:r>
              <a:rPr lang="en-US" b="1" dirty="0" err="1" smtClean="0"/>
              <a:t>A</a:t>
            </a:r>
            <a:r>
              <a:rPr lang="en-US" b="1" dirty="0" smtClean="0"/>
              <a:t> </a:t>
            </a:r>
            <a:r>
              <a:rPr lang="en-US" b="1" dirty="0" err="1" smtClean="0"/>
              <a:t>A</a:t>
            </a:r>
            <a:r>
              <a:rPr lang="en-US" b="1" dirty="0" smtClean="0"/>
              <a:t> B </a:t>
            </a:r>
            <a:r>
              <a:rPr lang="en-US" b="1" dirty="0" err="1" smtClean="0"/>
              <a:t>B</a:t>
            </a:r>
            <a:r>
              <a:rPr lang="en-US" b="1" dirty="0" smtClean="0"/>
              <a:t> </a:t>
            </a:r>
            <a:r>
              <a:rPr lang="en-US" b="1" dirty="0" err="1" smtClean="0"/>
              <a:t>B</a:t>
            </a:r>
            <a:r>
              <a:rPr lang="en-US" b="1" dirty="0" smtClean="0"/>
              <a:t> </a:t>
            </a:r>
            <a:r>
              <a:rPr lang="en-US" b="1" dirty="0" err="1" smtClean="0"/>
              <a:t>B</a:t>
            </a:r>
            <a:endParaRPr lang="en-US" b="1" dirty="0" smtClean="0"/>
          </a:p>
          <a:p>
            <a:pPr lvl="8"/>
            <a:endParaRPr lang="en-US" dirty="0"/>
          </a:p>
          <a:p>
            <a:r>
              <a:rPr lang="en-US" b="1" dirty="0" smtClean="0"/>
              <a:t>In general:</a:t>
            </a:r>
            <a:r>
              <a:rPr lang="en-US" dirty="0" smtClean="0"/>
              <a:t> For </a:t>
            </a:r>
            <a:r>
              <a:rPr lang="en-US" b="1" dirty="0" smtClean="0"/>
              <a:t>BALANCE</a:t>
            </a:r>
            <a:r>
              <a:rPr lang="en-US" dirty="0" smtClean="0"/>
              <a:t> on </a:t>
            </a:r>
            <a:r>
              <a:rPr lang="en-US" b="1" dirty="0" smtClean="0"/>
              <a:t>2</a:t>
            </a:r>
            <a:r>
              <a:rPr lang="en-US" dirty="0" smtClean="0"/>
              <a:t> advertisers</a:t>
            </a:r>
            <a:r>
              <a:rPr lang="en-US" dirty="0" smtClean="0">
                <a:solidFill>
                  <a:schemeClr val="accent2"/>
                </a:solidFill>
              </a:rPr>
              <a:t> </a:t>
            </a:r>
            <a:r>
              <a:rPr lang="en-US" b="1" dirty="0" smtClean="0">
                <a:solidFill>
                  <a:srgbClr val="0000FF"/>
                </a:solidFill>
              </a:rPr>
              <a:t>Competitive </a:t>
            </a:r>
            <a:r>
              <a:rPr lang="en-US" b="1" dirty="0">
                <a:solidFill>
                  <a:srgbClr val="0000FF"/>
                </a:solidFill>
              </a:rPr>
              <a:t>ratio = </a:t>
            </a:r>
            <a:r>
              <a:rPr lang="en-US" b="1" dirty="0" smtClean="0">
                <a:solidFill>
                  <a:srgbClr val="0000FF"/>
                </a:solidFill>
              </a:rPr>
              <a:t>¾</a:t>
            </a:r>
          </a:p>
          <a:p>
            <a:pPr>
              <a:buNone/>
            </a:pPr>
            <a:endParaRPr lang="en-US" dirty="0">
              <a:solidFill>
                <a:schemeClr val="accent2"/>
              </a:solidFill>
            </a:endParaRPr>
          </a:p>
          <a:p>
            <a:pPr lvl="1">
              <a:buFont typeface="Wingdings" pitchFamily="1" charset="2"/>
              <a:buNone/>
            </a:pPr>
            <a:endParaRPr lang="en-US" dirty="0"/>
          </a:p>
          <a:p>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28867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0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0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041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0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Online Bipartite Matching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024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Analyzing BALANCE</a:t>
            </a:r>
          </a:p>
        </p:txBody>
      </p:sp>
      <p:sp>
        <p:nvSpPr>
          <p:cNvPr id="61443" name="Rectangle 3"/>
          <p:cNvSpPr>
            <a:spLocks noGrp="1" noChangeArrowheads="1"/>
          </p:cNvSpPr>
          <p:nvPr>
            <p:ph idx="1"/>
          </p:nvPr>
        </p:nvSpPr>
        <p:spPr>
          <a:xfrm>
            <a:off x="457200" y="1295400"/>
            <a:ext cx="8534400" cy="5410200"/>
          </a:xfrm>
        </p:spPr>
        <p:txBody>
          <a:bodyPr>
            <a:normAutofit/>
          </a:bodyPr>
          <a:lstStyle/>
          <a:p>
            <a:pPr>
              <a:lnSpc>
                <a:spcPct val="80000"/>
              </a:lnSpc>
            </a:pPr>
            <a:r>
              <a:rPr lang="en-US" b="1" dirty="0">
                <a:solidFill>
                  <a:srgbClr val="D60093"/>
                </a:solidFill>
              </a:rPr>
              <a:t>Consider simple </a:t>
            </a:r>
            <a:r>
              <a:rPr lang="en-US" b="1" dirty="0" smtClean="0">
                <a:solidFill>
                  <a:srgbClr val="D60093"/>
                </a:solidFill>
              </a:rPr>
              <a:t>case (</a:t>
            </a:r>
            <a:r>
              <a:rPr lang="en-US" b="1" dirty="0" err="1" smtClean="0">
                <a:solidFill>
                  <a:srgbClr val="D60093"/>
                </a:solidFill>
              </a:rPr>
              <a:t>w.l.o.g</a:t>
            </a:r>
            <a:r>
              <a:rPr lang="en-US" b="1" dirty="0" smtClean="0">
                <a:solidFill>
                  <a:srgbClr val="D60093"/>
                </a:solidFill>
              </a:rPr>
              <a:t>.): </a:t>
            </a:r>
          </a:p>
          <a:p>
            <a:pPr lvl="1">
              <a:lnSpc>
                <a:spcPct val="80000"/>
              </a:lnSpc>
            </a:pPr>
            <a:r>
              <a:rPr lang="en-US" b="1" dirty="0" smtClean="0"/>
              <a:t>2</a:t>
            </a:r>
            <a:r>
              <a:rPr lang="en-US" dirty="0" smtClean="0"/>
              <a:t> advertisers</a:t>
            </a:r>
            <a:r>
              <a:rPr lang="en-US" dirty="0"/>
              <a:t>, </a:t>
            </a:r>
            <a:r>
              <a:rPr lang="en-US" b="1" dirty="0"/>
              <a:t>A</a:t>
            </a:r>
            <a:r>
              <a:rPr lang="en-US" b="1" baseline="-25000" dirty="0"/>
              <a:t>1</a:t>
            </a:r>
            <a:r>
              <a:rPr lang="en-US" dirty="0"/>
              <a:t> and </a:t>
            </a:r>
            <a:r>
              <a:rPr lang="en-US" b="1" dirty="0"/>
              <a:t>A</a:t>
            </a:r>
            <a:r>
              <a:rPr lang="en-US" b="1" baseline="-25000" dirty="0"/>
              <a:t>2</a:t>
            </a:r>
            <a:r>
              <a:rPr lang="en-US" dirty="0"/>
              <a:t>, each </a:t>
            </a:r>
            <a:r>
              <a:rPr lang="en-US" dirty="0" smtClean="0"/>
              <a:t>with budget </a:t>
            </a:r>
            <a:r>
              <a:rPr lang="en-US" b="1" dirty="0"/>
              <a:t>B</a:t>
            </a:r>
            <a:r>
              <a:rPr lang="en-US" dirty="0"/>
              <a:t> </a:t>
            </a:r>
            <a:r>
              <a:rPr lang="en-US" dirty="0" smtClean="0"/>
              <a:t>(</a:t>
            </a:r>
            <a:r>
              <a:rPr lang="en-US" dirty="0" smtClean="0">
                <a:sym typeface="Symbol"/>
              </a:rPr>
              <a:t></a:t>
            </a:r>
            <a:r>
              <a:rPr lang="en-US" dirty="0" smtClean="0"/>
              <a:t>1</a:t>
            </a:r>
            <a:r>
              <a:rPr lang="en-US" dirty="0"/>
              <a:t>)</a:t>
            </a:r>
          </a:p>
          <a:p>
            <a:pPr lvl="1">
              <a:lnSpc>
                <a:spcPct val="80000"/>
              </a:lnSpc>
            </a:pPr>
            <a:r>
              <a:rPr lang="en-US" dirty="0" smtClean="0"/>
              <a:t>Optimal </a:t>
            </a:r>
            <a:r>
              <a:rPr lang="en-US" dirty="0"/>
              <a:t>solution exhausts both advertisers’ </a:t>
            </a:r>
            <a:r>
              <a:rPr lang="en-US" dirty="0" smtClean="0"/>
              <a:t>budgets</a:t>
            </a:r>
          </a:p>
          <a:p>
            <a:pPr lvl="8">
              <a:lnSpc>
                <a:spcPct val="80000"/>
              </a:lnSpc>
            </a:pPr>
            <a:endParaRPr lang="en-US" b="1" dirty="0" smtClean="0">
              <a:solidFill>
                <a:schemeClr val="accent2"/>
              </a:solidFill>
            </a:endParaRPr>
          </a:p>
          <a:p>
            <a:pPr>
              <a:lnSpc>
                <a:spcPct val="80000"/>
              </a:lnSpc>
            </a:pPr>
            <a:r>
              <a:rPr lang="en-US" b="1" dirty="0" smtClean="0">
                <a:solidFill>
                  <a:srgbClr val="0000FF"/>
                </a:solidFill>
              </a:rPr>
              <a:t>BALANCE </a:t>
            </a:r>
            <a:r>
              <a:rPr lang="en-US" b="1" dirty="0">
                <a:solidFill>
                  <a:srgbClr val="0000FF"/>
                </a:solidFill>
              </a:rPr>
              <a:t>must exhaust at least one </a:t>
            </a:r>
            <a:r>
              <a:rPr lang="en-US" b="1" dirty="0" smtClean="0">
                <a:solidFill>
                  <a:srgbClr val="0000FF"/>
                </a:solidFill>
              </a:rPr>
              <a:t/>
            </a:r>
            <a:br>
              <a:rPr lang="en-US" b="1" dirty="0" smtClean="0">
                <a:solidFill>
                  <a:srgbClr val="0000FF"/>
                </a:solidFill>
              </a:rPr>
            </a:br>
            <a:r>
              <a:rPr lang="en-US" b="1" dirty="0" smtClean="0">
                <a:solidFill>
                  <a:srgbClr val="0000FF"/>
                </a:solidFill>
              </a:rPr>
              <a:t>advertiser’s budget:</a:t>
            </a:r>
            <a:endParaRPr lang="en-US" b="1" dirty="0">
              <a:solidFill>
                <a:srgbClr val="0000FF"/>
              </a:solidFill>
            </a:endParaRPr>
          </a:p>
          <a:p>
            <a:pPr lvl="1">
              <a:lnSpc>
                <a:spcPct val="80000"/>
              </a:lnSpc>
            </a:pPr>
            <a:r>
              <a:rPr lang="en-US" b="1" dirty="0"/>
              <a:t>If not, we can allocate more queries</a:t>
            </a:r>
          </a:p>
          <a:p>
            <a:pPr lvl="2">
              <a:lnSpc>
                <a:spcPct val="80000"/>
              </a:lnSpc>
            </a:pPr>
            <a:r>
              <a:rPr lang="en-US" dirty="0" smtClean="0"/>
              <a:t>Whenever BALANCE makes a mistake (both advertisers bid on the query), advertiser’s unspent budget only decreases</a:t>
            </a:r>
          </a:p>
          <a:p>
            <a:pPr lvl="2">
              <a:lnSpc>
                <a:spcPct val="80000"/>
              </a:lnSpc>
            </a:pPr>
            <a:r>
              <a:rPr lang="en-US" dirty="0" smtClean="0"/>
              <a:t>Since optimal exhausts both budgets, one will for sure get exhausted</a:t>
            </a:r>
          </a:p>
          <a:p>
            <a:pPr lvl="1">
              <a:lnSpc>
                <a:spcPct val="80000"/>
              </a:lnSpc>
            </a:pPr>
            <a:r>
              <a:rPr lang="en-US" dirty="0" smtClean="0"/>
              <a:t>Assume BALANCE exhausts </a:t>
            </a:r>
            <a:r>
              <a:rPr lang="en-US" b="1" i="1" dirty="0" smtClean="0"/>
              <a:t>A</a:t>
            </a:r>
            <a:r>
              <a:rPr lang="en-US" b="1" i="1" baseline="-25000" dirty="0" smtClean="0"/>
              <a:t>2</a:t>
            </a:r>
            <a:r>
              <a:rPr lang="en-US" dirty="0" smtClean="0"/>
              <a:t>’s budget, </a:t>
            </a:r>
            <a:br>
              <a:rPr lang="en-US" dirty="0" smtClean="0"/>
            </a:br>
            <a:r>
              <a:rPr lang="en-US" dirty="0" smtClean="0"/>
              <a:t>but allocates </a:t>
            </a:r>
            <a:r>
              <a:rPr lang="en-US" b="1" i="1" dirty="0" smtClean="0">
                <a:solidFill>
                  <a:srgbClr val="D60093"/>
                </a:solidFill>
              </a:rPr>
              <a:t>x</a:t>
            </a:r>
            <a:r>
              <a:rPr lang="en-US" dirty="0" smtClean="0"/>
              <a:t> queries fewer than the optimal</a:t>
            </a:r>
          </a:p>
          <a:p>
            <a:pPr lvl="1">
              <a:lnSpc>
                <a:spcPct val="80000"/>
              </a:lnSpc>
            </a:pPr>
            <a:r>
              <a:rPr lang="en-US" b="1" dirty="0" smtClean="0">
                <a:solidFill>
                  <a:srgbClr val="008000"/>
                </a:solidFill>
              </a:rPr>
              <a:t>Revenue: </a:t>
            </a:r>
            <a:r>
              <a:rPr lang="en-US" b="1" i="1" dirty="0" smtClean="0">
                <a:solidFill>
                  <a:srgbClr val="008000"/>
                </a:solidFill>
              </a:rPr>
              <a:t>BAL = 2B - </a:t>
            </a:r>
            <a:r>
              <a:rPr lang="en-US" b="1" i="1" dirty="0" smtClean="0">
                <a:solidFill>
                  <a:srgbClr val="D60093"/>
                </a:solidFill>
              </a:rPr>
              <a:t>x</a:t>
            </a:r>
          </a:p>
          <a:p>
            <a:pPr lvl="1">
              <a:lnSpc>
                <a:spcPct val="80000"/>
              </a:lnSpc>
            </a:pPr>
            <a:endParaRPr lang="en-US" dirty="0"/>
          </a:p>
          <a:p>
            <a:pPr>
              <a:lnSpc>
                <a:spcPct val="80000"/>
              </a:lnSpc>
            </a:pP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218150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Analyzing  Balance</a:t>
            </a:r>
          </a:p>
        </p:txBody>
      </p:sp>
      <p:grpSp>
        <p:nvGrpSpPr>
          <p:cNvPr id="2" name="Group 62"/>
          <p:cNvGrpSpPr>
            <a:grpSpLocks/>
          </p:cNvGrpSpPr>
          <p:nvPr/>
        </p:nvGrpSpPr>
        <p:grpSpPr bwMode="auto">
          <a:xfrm>
            <a:off x="685800" y="1219200"/>
            <a:ext cx="1789113" cy="1585913"/>
            <a:chOff x="432" y="1008"/>
            <a:chExt cx="1127" cy="999"/>
          </a:xfrm>
        </p:grpSpPr>
        <p:sp>
          <p:nvSpPr>
            <p:cNvPr id="65539" name="Rectangle 3"/>
            <p:cNvSpPr>
              <a:spLocks noChangeArrowheads="1"/>
            </p:cNvSpPr>
            <p:nvPr/>
          </p:nvSpPr>
          <p:spPr bwMode="auto">
            <a:xfrm>
              <a:off x="432" y="1008"/>
              <a:ext cx="288" cy="768"/>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40" name="Rectangle 4"/>
            <p:cNvSpPr>
              <a:spLocks noChangeArrowheads="1"/>
            </p:cNvSpPr>
            <p:nvPr/>
          </p:nvSpPr>
          <p:spPr bwMode="auto">
            <a:xfrm>
              <a:off x="912" y="1008"/>
              <a:ext cx="288" cy="76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45" name="Text Box 9"/>
            <p:cNvSpPr txBox="1">
              <a:spLocks noChangeArrowheads="1"/>
            </p:cNvSpPr>
            <p:nvPr/>
          </p:nvSpPr>
          <p:spPr bwMode="auto">
            <a:xfrm>
              <a:off x="470" y="1776"/>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1</a:t>
              </a:r>
            </a:p>
          </p:txBody>
        </p:sp>
        <p:sp>
          <p:nvSpPr>
            <p:cNvPr id="65546" name="Text Box 10"/>
            <p:cNvSpPr txBox="1">
              <a:spLocks noChangeArrowheads="1"/>
            </p:cNvSpPr>
            <p:nvPr/>
          </p:nvSpPr>
          <p:spPr bwMode="auto">
            <a:xfrm>
              <a:off x="925" y="1776"/>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65587" name="Line 51"/>
            <p:cNvSpPr>
              <a:spLocks noChangeShapeType="1"/>
            </p:cNvSpPr>
            <p:nvPr/>
          </p:nvSpPr>
          <p:spPr bwMode="auto">
            <a:xfrm>
              <a:off x="1344" y="1008"/>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8" name="Text Box 52"/>
            <p:cNvSpPr txBox="1">
              <a:spLocks noChangeArrowheads="1"/>
            </p:cNvSpPr>
            <p:nvPr/>
          </p:nvSpPr>
          <p:spPr bwMode="auto">
            <a:xfrm>
              <a:off x="1344" y="1220"/>
              <a:ext cx="21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B</a:t>
              </a:r>
            </a:p>
          </p:txBody>
        </p:sp>
      </p:grpSp>
      <p:grpSp>
        <p:nvGrpSpPr>
          <p:cNvPr id="3" name="Group 64"/>
          <p:cNvGrpSpPr>
            <a:grpSpLocks/>
          </p:cNvGrpSpPr>
          <p:nvPr/>
        </p:nvGrpSpPr>
        <p:grpSpPr bwMode="auto">
          <a:xfrm>
            <a:off x="457200" y="2971800"/>
            <a:ext cx="2794000" cy="1585913"/>
            <a:chOff x="279" y="2496"/>
            <a:chExt cx="1760" cy="999"/>
          </a:xfrm>
        </p:grpSpPr>
        <p:sp>
          <p:nvSpPr>
            <p:cNvPr id="65566" name="Rectangle 30"/>
            <p:cNvSpPr>
              <a:spLocks noChangeArrowheads="1"/>
            </p:cNvSpPr>
            <p:nvPr/>
          </p:nvSpPr>
          <p:spPr bwMode="auto">
            <a:xfrm>
              <a:off x="480" y="2544"/>
              <a:ext cx="288" cy="288"/>
            </a:xfrm>
            <a:prstGeom prst="rect">
              <a:avLst/>
            </a:prstGeom>
            <a:no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7" name="Rectangle 31"/>
            <p:cNvSpPr>
              <a:spLocks noChangeArrowheads="1"/>
            </p:cNvSpPr>
            <p:nvPr/>
          </p:nvSpPr>
          <p:spPr bwMode="auto">
            <a:xfrm>
              <a:off x="480" y="2832"/>
              <a:ext cx="288" cy="432"/>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8" name="Rectangle 32"/>
            <p:cNvSpPr>
              <a:spLocks noChangeArrowheads="1"/>
            </p:cNvSpPr>
            <p:nvPr/>
          </p:nvSpPr>
          <p:spPr bwMode="auto">
            <a:xfrm>
              <a:off x="864" y="2976"/>
              <a:ext cx="288" cy="288"/>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9" name="Rectangle 33"/>
            <p:cNvSpPr>
              <a:spLocks noChangeArrowheads="1"/>
            </p:cNvSpPr>
            <p:nvPr/>
          </p:nvSpPr>
          <p:spPr bwMode="auto">
            <a:xfrm>
              <a:off x="864" y="2544"/>
              <a:ext cx="288" cy="432"/>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70" name="Rectangle 34"/>
            <p:cNvSpPr>
              <a:spLocks noChangeArrowheads="1"/>
            </p:cNvSpPr>
            <p:nvPr/>
          </p:nvSpPr>
          <p:spPr bwMode="auto">
            <a:xfrm>
              <a:off x="1248" y="2976"/>
              <a:ext cx="288" cy="28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71"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72" name="Text Box 36"/>
            <p:cNvSpPr txBox="1">
              <a:spLocks noChangeArrowheads="1"/>
            </p:cNvSpPr>
            <p:nvPr/>
          </p:nvSpPr>
          <p:spPr bwMode="auto">
            <a:xfrm>
              <a:off x="1632" y="2996"/>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sp>
          <p:nvSpPr>
            <p:cNvPr id="65583"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4" name="Text Box 48"/>
            <p:cNvSpPr txBox="1">
              <a:spLocks noChangeArrowheads="1"/>
            </p:cNvSpPr>
            <p:nvPr/>
          </p:nvSpPr>
          <p:spPr bwMode="auto">
            <a:xfrm>
              <a:off x="288" y="2948"/>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y</a:t>
              </a:r>
            </a:p>
          </p:txBody>
        </p:sp>
        <p:sp>
          <p:nvSpPr>
            <p:cNvPr id="65585"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6" name="Text Box 50"/>
            <p:cNvSpPr txBox="1">
              <a:spLocks noChangeArrowheads="1"/>
            </p:cNvSpPr>
            <p:nvPr/>
          </p:nvSpPr>
          <p:spPr bwMode="auto">
            <a:xfrm>
              <a:off x="1824" y="2708"/>
              <a:ext cx="21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B</a:t>
              </a:r>
            </a:p>
          </p:txBody>
        </p:sp>
        <p:sp>
          <p:nvSpPr>
            <p:cNvPr id="65591" name="Text Box 55"/>
            <p:cNvSpPr txBox="1">
              <a:spLocks noChangeArrowheads="1"/>
            </p:cNvSpPr>
            <p:nvPr/>
          </p:nvSpPr>
          <p:spPr bwMode="auto">
            <a:xfrm>
              <a:off x="480" y="3264"/>
              <a:ext cx="27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A</a:t>
              </a:r>
              <a:r>
                <a:rPr lang="en-US" i="1" baseline="-25000">
                  <a:latin typeface="Arial" pitchFamily="34" charset="0"/>
                  <a:cs typeface="Arial" pitchFamily="34" charset="0"/>
                </a:rPr>
                <a:t>1</a:t>
              </a:r>
            </a:p>
          </p:txBody>
        </p:sp>
        <p:sp>
          <p:nvSpPr>
            <p:cNvPr id="65592" name="Text Box 56"/>
            <p:cNvSpPr txBox="1">
              <a:spLocks noChangeArrowheads="1"/>
            </p:cNvSpPr>
            <p:nvPr/>
          </p:nvSpPr>
          <p:spPr bwMode="auto">
            <a:xfrm>
              <a:off x="935" y="3264"/>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6559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95" name="Text Box 59"/>
            <p:cNvSpPr txBox="1">
              <a:spLocks noChangeArrowheads="1"/>
            </p:cNvSpPr>
            <p:nvPr/>
          </p:nvSpPr>
          <p:spPr bwMode="auto">
            <a:xfrm>
              <a:off x="279" y="2564"/>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grpSp>
      <p:sp>
        <p:nvSpPr>
          <p:cNvPr id="65596" name="Text Box 60"/>
          <p:cNvSpPr txBox="1">
            <a:spLocks noChangeArrowheads="1"/>
          </p:cNvSpPr>
          <p:nvPr/>
        </p:nvSpPr>
        <p:spPr bwMode="auto">
          <a:xfrm>
            <a:off x="3505200" y="2630269"/>
            <a:ext cx="4871847" cy="646331"/>
          </a:xfrm>
          <a:prstGeom prst="rect">
            <a:avLst/>
          </a:prstGeom>
          <a:noFill/>
          <a:ln w="9525">
            <a:noFill/>
            <a:miter lim="800000"/>
            <a:headEnd/>
            <a:tailEnd/>
          </a:ln>
          <a:effectLst/>
        </p:spPr>
        <p:txBody>
          <a:bodyPr wrap="none">
            <a:spAutoFit/>
          </a:bodyPr>
          <a:lstStyle/>
          <a:p>
            <a:r>
              <a:rPr lang="en-US" dirty="0" smtClean="0">
                <a:latin typeface="Arial" pitchFamily="34" charset="0"/>
                <a:cs typeface="Arial" pitchFamily="34" charset="0"/>
              </a:rPr>
              <a:t>Optimal </a:t>
            </a:r>
            <a:r>
              <a:rPr lang="en-US" dirty="0">
                <a:latin typeface="Arial" pitchFamily="34" charset="0"/>
                <a:cs typeface="Arial" pitchFamily="34" charset="0"/>
              </a:rPr>
              <a:t>revenue = </a:t>
            </a:r>
            <a:r>
              <a:rPr lang="en-US" b="1" dirty="0">
                <a:latin typeface="Arial" pitchFamily="34" charset="0"/>
                <a:cs typeface="Arial" pitchFamily="34" charset="0"/>
              </a:rPr>
              <a:t>2B</a:t>
            </a:r>
          </a:p>
          <a:p>
            <a:r>
              <a:rPr lang="en-US" dirty="0" smtClean="0">
                <a:latin typeface="Arial" pitchFamily="34" charset="0"/>
                <a:cs typeface="Arial" pitchFamily="34" charset="0"/>
              </a:rPr>
              <a:t>Assume Balance gives revenue </a:t>
            </a:r>
            <a:r>
              <a:rPr lang="en-US" b="1" dirty="0">
                <a:latin typeface="Arial" pitchFamily="34" charset="0"/>
                <a:cs typeface="Arial" pitchFamily="34" charset="0"/>
              </a:rPr>
              <a:t>= 2B-x = </a:t>
            </a:r>
            <a:r>
              <a:rPr lang="en-US" b="1" dirty="0" err="1">
                <a:latin typeface="Arial" pitchFamily="34" charset="0"/>
                <a:cs typeface="Arial" pitchFamily="34" charset="0"/>
              </a:rPr>
              <a:t>B+y</a:t>
            </a:r>
            <a:endParaRPr lang="en-US"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5597" name="Text Box 61"/>
              <p:cNvSpPr txBox="1">
                <a:spLocks noChangeArrowheads="1"/>
              </p:cNvSpPr>
              <p:nvPr/>
            </p:nvSpPr>
            <p:spPr bwMode="auto">
              <a:xfrm>
                <a:off x="3733800" y="3468231"/>
                <a:ext cx="5347939" cy="2800767"/>
              </a:xfrm>
              <a:prstGeom prst="rect">
                <a:avLst/>
              </a:prstGeom>
              <a:noFill/>
              <a:ln w="9525">
                <a:noFill/>
                <a:miter lim="800000"/>
                <a:headEnd/>
                <a:tailEnd/>
              </a:ln>
              <a:effectLst/>
            </p:spPr>
            <p:txBody>
              <a:bodyPr wrap="none">
                <a:spAutoFit/>
              </a:bodyPr>
              <a:lstStyle/>
              <a:p>
                <a:r>
                  <a:rPr lang="en-US" b="1" dirty="0" smtClean="0">
                    <a:solidFill>
                      <a:srgbClr val="D60093"/>
                    </a:solidFill>
                    <a:latin typeface="Arial" pitchFamily="34" charset="0"/>
                    <a:cs typeface="Arial" pitchFamily="34" charset="0"/>
                  </a:rPr>
                  <a:t>Unassigned queries should be assigned to A</a:t>
                </a:r>
                <a:r>
                  <a:rPr lang="en-US" b="1" baseline="-25000" dirty="0" smtClean="0">
                    <a:solidFill>
                      <a:srgbClr val="D60093"/>
                    </a:solidFill>
                    <a:latin typeface="Arial" pitchFamily="34" charset="0"/>
                    <a:cs typeface="Arial" pitchFamily="34" charset="0"/>
                  </a:rPr>
                  <a:t>2</a:t>
                </a:r>
              </a:p>
              <a:p>
                <a:r>
                  <a:rPr lang="en-US" sz="1400" dirty="0">
                    <a:latin typeface="Arial" pitchFamily="34" charset="0"/>
                    <a:cs typeface="Arial" pitchFamily="34" charset="0"/>
                  </a:rPr>
                  <a:t>(if we could assign to </a:t>
                </a:r>
                <a:r>
                  <a:rPr lang="en-US" sz="1400" b="1" dirty="0">
                    <a:latin typeface="Arial" pitchFamily="34" charset="0"/>
                    <a:cs typeface="Arial" pitchFamily="34" charset="0"/>
                  </a:rPr>
                  <a:t>A</a:t>
                </a:r>
                <a:r>
                  <a:rPr lang="en-US" sz="1400" b="1" baseline="-25000" dirty="0">
                    <a:latin typeface="Arial" pitchFamily="34" charset="0"/>
                    <a:cs typeface="Arial" pitchFamily="34" charset="0"/>
                  </a:rPr>
                  <a:t>1</a:t>
                </a:r>
                <a:r>
                  <a:rPr lang="en-US" sz="1400" dirty="0">
                    <a:latin typeface="Arial" pitchFamily="34" charset="0"/>
                    <a:cs typeface="Arial" pitchFamily="34" charset="0"/>
                  </a:rPr>
                  <a:t> we would since we still have the budget)</a:t>
                </a:r>
              </a:p>
              <a:p>
                <a:r>
                  <a:rPr lang="en-US" b="1" dirty="0" smtClean="0">
                    <a:solidFill>
                      <a:srgbClr val="0000FF"/>
                    </a:solidFill>
                    <a:latin typeface="Arial" pitchFamily="34" charset="0"/>
                    <a:cs typeface="Arial" pitchFamily="34" charset="0"/>
                  </a:rPr>
                  <a:t>Goal:</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Show we </a:t>
                </a:r>
                <a:r>
                  <a:rPr lang="en-US" dirty="0">
                    <a:solidFill>
                      <a:srgbClr val="0000FF"/>
                    </a:solidFill>
                    <a:latin typeface="Arial" pitchFamily="34" charset="0"/>
                    <a:cs typeface="Arial" pitchFamily="34" charset="0"/>
                  </a:rPr>
                  <a:t>have </a:t>
                </a:r>
                <a:r>
                  <a:rPr lang="en-US" b="1" dirty="0">
                    <a:solidFill>
                      <a:srgbClr val="0000FF"/>
                    </a:solidFill>
                    <a:latin typeface="Arial" pitchFamily="34" charset="0"/>
                    <a:cs typeface="Arial" pitchFamily="34" charset="0"/>
                  </a:rPr>
                  <a:t>y </a:t>
                </a:r>
                <a:r>
                  <a:rPr lang="en-US" b="1" dirty="0" smtClean="0">
                    <a:solidFill>
                      <a:srgbClr val="0000FF"/>
                    </a:solidFill>
                    <a:latin typeface="Arial" pitchFamily="34" charset="0"/>
                    <a:cs typeface="Arial" pitchFamily="34" charset="0"/>
                    <a:sym typeface="Symbol"/>
                  </a:rPr>
                  <a:t></a:t>
                </a:r>
                <a:r>
                  <a:rPr lang="en-US" b="1" dirty="0" smtClean="0">
                    <a:solidFill>
                      <a:srgbClr val="0000FF"/>
                    </a:solidFill>
                    <a:latin typeface="Arial" pitchFamily="34" charset="0"/>
                    <a:cs typeface="Arial" pitchFamily="34" charset="0"/>
                  </a:rPr>
                  <a:t> x</a:t>
                </a:r>
              </a:p>
              <a:p>
                <a:r>
                  <a:rPr lang="en-US" b="1" dirty="0">
                    <a:latin typeface="Arial" pitchFamily="34" charset="0"/>
                    <a:cs typeface="Arial" pitchFamily="34" charset="0"/>
                  </a:rPr>
                  <a:t> </a:t>
                </a:r>
                <a:r>
                  <a:rPr lang="en-US" b="1" dirty="0" smtClean="0">
                    <a:latin typeface="Arial" pitchFamily="34" charset="0"/>
                    <a:cs typeface="Arial" pitchFamily="34" charset="0"/>
                  </a:rPr>
                  <a:t> Case 1)</a:t>
                </a:r>
                <a:r>
                  <a:rPr lang="en-US" dirty="0" smtClean="0">
                    <a:latin typeface="Arial" pitchFamily="34" charset="0"/>
                    <a:cs typeface="Arial" pitchFamily="34" charset="0"/>
                  </a:rPr>
                  <a:t> ≤ ½ of </a:t>
                </a:r>
                <a:r>
                  <a:rPr lang="en-US" b="1" dirty="0" smtClean="0">
                    <a:latin typeface="Arial" pitchFamily="34" charset="0"/>
                    <a:cs typeface="Arial" pitchFamily="34" charset="0"/>
                  </a:rPr>
                  <a:t>A</a:t>
                </a:r>
                <a:r>
                  <a:rPr lang="en-US" b="1" baseline="-25000" dirty="0" smtClean="0">
                    <a:latin typeface="Arial" pitchFamily="34" charset="0"/>
                    <a:cs typeface="Arial" pitchFamily="34" charset="0"/>
                  </a:rPr>
                  <a:t>1</a:t>
                </a:r>
                <a:r>
                  <a:rPr lang="en-US" dirty="0" smtClean="0">
                    <a:latin typeface="Arial" pitchFamily="34" charset="0"/>
                    <a:cs typeface="Arial" pitchFamily="34" charset="0"/>
                  </a:rPr>
                  <a:t>’s queries got assigned to </a:t>
                </a:r>
                <a:r>
                  <a:rPr lang="en-US" b="1" dirty="0" smtClean="0">
                    <a:latin typeface="Arial" pitchFamily="34" charset="0"/>
                    <a:cs typeface="Arial" pitchFamily="34" charset="0"/>
                  </a:rPr>
                  <a:t>A</a:t>
                </a:r>
                <a:r>
                  <a:rPr lang="en-US" b="1" baseline="-25000" dirty="0" smtClean="0">
                    <a:latin typeface="Arial" pitchFamily="34" charset="0"/>
                    <a:cs typeface="Arial" pitchFamily="34" charset="0"/>
                  </a:rPr>
                  <a:t>2</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then</a:t>
                </a:r>
                <a:r>
                  <a:rPr lang="en-US" b="1" i="1" dirty="0" smtClean="0">
                    <a:latin typeface="Cambria Math"/>
                    <a:cs typeface="Arial" pitchFamily="34" charset="0"/>
                  </a:rPr>
                  <a:t> </a:t>
                </a:r>
                <a14:m>
                  <m:oMath xmlns:m="http://schemas.openxmlformats.org/officeDocument/2006/math">
                    <m:r>
                      <a:rPr lang="en-US" b="1" i="1" dirty="0" smtClean="0">
                        <a:latin typeface="Cambria Math"/>
                        <a:cs typeface="Arial" pitchFamily="34" charset="0"/>
                      </a:rPr>
                      <m:t>𝒚</m:t>
                    </m:r>
                    <m:r>
                      <a:rPr lang="en-US" b="1" i="1" dirty="0" smtClean="0">
                        <a:latin typeface="Cambria Math"/>
                        <a:cs typeface="Arial" pitchFamily="34" charset="0"/>
                      </a:rPr>
                      <m:t> ≥ </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endParaRPr lang="en-US" b="1" dirty="0" smtClean="0">
                  <a:latin typeface="Arial" pitchFamily="34" charset="0"/>
                  <a:cs typeface="Arial" pitchFamily="34" charset="0"/>
                </a:endParaRPr>
              </a:p>
              <a:p>
                <a:r>
                  <a:rPr lang="en-US" b="1" dirty="0" smtClean="0">
                    <a:latin typeface="Arial" pitchFamily="34" charset="0"/>
                    <a:cs typeface="Arial" pitchFamily="34" charset="0"/>
                  </a:rPr>
                  <a:t>  Case 2)</a:t>
                </a:r>
                <a:r>
                  <a:rPr lang="en-US" dirty="0" smtClean="0">
                    <a:latin typeface="Arial" pitchFamily="34" charset="0"/>
                    <a:cs typeface="Arial" pitchFamily="34" charset="0"/>
                  </a:rPr>
                  <a:t> </a:t>
                </a:r>
                <a:r>
                  <a:rPr lang="en-US" dirty="0">
                    <a:latin typeface="Arial" pitchFamily="34" charset="0"/>
                    <a:cs typeface="Arial" pitchFamily="34" charset="0"/>
                  </a:rPr>
                  <a:t>&gt;</a:t>
                </a:r>
                <a:r>
                  <a:rPr lang="en-US" dirty="0" smtClean="0">
                    <a:latin typeface="Arial" pitchFamily="34" charset="0"/>
                    <a:cs typeface="Arial" pitchFamily="34" charset="0"/>
                  </a:rPr>
                  <a:t> ½ </a:t>
                </a:r>
                <a:r>
                  <a:rPr lang="en-US" dirty="0">
                    <a:latin typeface="Arial" pitchFamily="34" charset="0"/>
                    <a:cs typeface="Arial" pitchFamily="34" charset="0"/>
                  </a:rPr>
                  <a:t>of </a:t>
                </a:r>
                <a:r>
                  <a:rPr lang="en-US" b="1" dirty="0">
                    <a:latin typeface="Arial" pitchFamily="34" charset="0"/>
                    <a:cs typeface="Arial" pitchFamily="34" charset="0"/>
                  </a:rPr>
                  <a:t>A</a:t>
                </a:r>
                <a:r>
                  <a:rPr lang="en-US" b="1" baseline="-25000" dirty="0">
                    <a:latin typeface="Arial" pitchFamily="34" charset="0"/>
                    <a:cs typeface="Arial" pitchFamily="34" charset="0"/>
                  </a:rPr>
                  <a:t>1</a:t>
                </a:r>
                <a:r>
                  <a:rPr lang="en-US" dirty="0">
                    <a:latin typeface="Arial" pitchFamily="34" charset="0"/>
                    <a:cs typeface="Arial" pitchFamily="34" charset="0"/>
                  </a:rPr>
                  <a:t>’s queries got </a:t>
                </a:r>
                <a:r>
                  <a:rPr lang="en-US" dirty="0" smtClean="0">
                    <a:latin typeface="Arial" pitchFamily="34" charset="0"/>
                    <a:cs typeface="Arial" pitchFamily="34" charset="0"/>
                  </a:rPr>
                  <a:t>assigned to </a:t>
                </a:r>
                <a:r>
                  <a:rPr lang="en-US" b="1" dirty="0" smtClean="0">
                    <a:latin typeface="Arial" pitchFamily="34" charset="0"/>
                    <a:cs typeface="Arial" pitchFamily="34" charset="0"/>
                  </a:rPr>
                  <a:t>A</a:t>
                </a:r>
                <a:r>
                  <a:rPr lang="en-US" b="1" baseline="-25000" dirty="0" smtClean="0">
                    <a:latin typeface="Arial" pitchFamily="34" charset="0"/>
                    <a:cs typeface="Arial" pitchFamily="34" charset="0"/>
                  </a:rPr>
                  <a:t>2</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then </a:t>
                </a:r>
                <a14:m>
                  <m:oMath xmlns:m="http://schemas.openxmlformats.org/officeDocument/2006/math">
                    <m:r>
                      <a:rPr lang="en-US" b="1" i="1" dirty="0" smtClean="0">
                        <a:latin typeface="Cambria Math"/>
                        <a:cs typeface="Arial" pitchFamily="34" charset="0"/>
                      </a:rPr>
                      <m:t>𝒙</m:t>
                    </m:r>
                    <m:r>
                      <a:rPr lang="en-US" b="1" i="1" dirty="0" smtClean="0">
                        <a:latin typeface="Cambria Math"/>
                        <a:cs typeface="Arial" pitchFamily="34" charset="0"/>
                      </a:rPr>
                      <m:t>≤</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r>
                  <a:rPr lang="en-US" b="1" dirty="0" smtClean="0">
                    <a:solidFill>
                      <a:srgbClr val="008000"/>
                    </a:solidFill>
                    <a:latin typeface="Arial" pitchFamily="34" charset="0"/>
                    <a:cs typeface="Arial" pitchFamily="34" charset="0"/>
                  </a:rPr>
                  <a:t> and </a:t>
                </a:r>
                <a14:m>
                  <m:oMath xmlns:m="http://schemas.openxmlformats.org/officeDocument/2006/math">
                    <m:r>
                      <a:rPr lang="en-US" b="1" i="1" dirty="0">
                        <a:latin typeface="Cambria Math"/>
                        <a:cs typeface="Arial" pitchFamily="34" charset="0"/>
                      </a:rPr>
                      <m:t>𝒙</m:t>
                    </m:r>
                    <m:r>
                      <a:rPr lang="en-US" b="1" i="1" dirty="0">
                        <a:latin typeface="Cambria Math"/>
                        <a:cs typeface="Arial" pitchFamily="34" charset="0"/>
                      </a:rPr>
                      <m:t>+</m:t>
                    </m:r>
                    <m:r>
                      <a:rPr lang="en-US" b="1" i="1" dirty="0">
                        <a:latin typeface="Cambria Math"/>
                        <a:cs typeface="Arial" pitchFamily="34" charset="0"/>
                      </a:rPr>
                      <m:t>𝒚</m:t>
                    </m:r>
                    <m:r>
                      <a:rPr lang="en-US" b="1" i="1" dirty="0">
                        <a:latin typeface="Cambria Math"/>
                        <a:cs typeface="Arial" pitchFamily="34" charset="0"/>
                      </a:rPr>
                      <m:t>=</m:t>
                    </m:r>
                    <m:r>
                      <a:rPr lang="en-US" b="1" i="1" dirty="0">
                        <a:latin typeface="Cambria Math"/>
                        <a:cs typeface="Arial" pitchFamily="34" charset="0"/>
                      </a:rPr>
                      <m:t>𝑩</m:t>
                    </m:r>
                  </m:oMath>
                </a14:m>
                <a:endParaRPr lang="en-US" b="1" dirty="0">
                  <a:latin typeface="Arial" pitchFamily="34" charset="0"/>
                  <a:cs typeface="Arial" pitchFamily="34" charset="0"/>
                </a:endParaRPr>
              </a:p>
              <a:p>
                <a:r>
                  <a:rPr lang="en-US" b="1" dirty="0" smtClean="0">
                    <a:solidFill>
                      <a:srgbClr val="008000"/>
                    </a:solidFill>
                    <a:latin typeface="Arial" pitchFamily="34" charset="0"/>
                    <a:cs typeface="Arial" pitchFamily="34" charset="0"/>
                  </a:rPr>
                  <a:t>Balance revenue is minimum for </a:t>
                </a:r>
                <a14:m>
                  <m:oMath xmlns:m="http://schemas.openxmlformats.org/officeDocument/2006/math">
                    <m:r>
                      <a:rPr lang="en-US" b="1" i="1" dirty="0" smtClean="0">
                        <a:solidFill>
                          <a:srgbClr val="008000"/>
                        </a:solidFill>
                        <a:latin typeface="Cambria Math"/>
                        <a:cs typeface="Arial" pitchFamily="34" charset="0"/>
                      </a:rPr>
                      <m:t>𝒙</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𝒚</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𝑩</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𝟐</m:t>
                    </m:r>
                  </m:oMath>
                </a14:m>
                <a:endParaRPr lang="en-US" b="1" dirty="0">
                  <a:solidFill>
                    <a:srgbClr val="008000"/>
                  </a:solidFill>
                  <a:latin typeface="Arial" pitchFamily="34" charset="0"/>
                  <a:cs typeface="Arial" pitchFamily="34" charset="0"/>
                </a:endParaRPr>
              </a:p>
              <a:p>
                <a:r>
                  <a:rPr lang="en-US" dirty="0">
                    <a:latin typeface="Arial" pitchFamily="34" charset="0"/>
                    <a:cs typeface="Arial" pitchFamily="34" charset="0"/>
                  </a:rPr>
                  <a:t>Minimum Balance revenue = </a:t>
                </a:r>
                <a14:m>
                  <m:oMath xmlns:m="http://schemas.openxmlformats.org/officeDocument/2006/math">
                    <m:r>
                      <a:rPr lang="en-US" b="1" i="1" dirty="0" smtClean="0">
                        <a:latin typeface="Cambria Math"/>
                        <a:cs typeface="Arial" pitchFamily="34" charset="0"/>
                      </a:rPr>
                      <m:t>𝟑</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endParaRPr lang="en-US" b="1" dirty="0">
                  <a:latin typeface="Arial" pitchFamily="34" charset="0"/>
                  <a:cs typeface="Arial" pitchFamily="34" charset="0"/>
                </a:endParaRPr>
              </a:p>
              <a:p>
                <a:r>
                  <a:rPr lang="en-US" b="1" dirty="0">
                    <a:solidFill>
                      <a:srgbClr val="D60093"/>
                    </a:solidFill>
                    <a:latin typeface="Arial" pitchFamily="34" charset="0"/>
                    <a:cs typeface="Arial" pitchFamily="34" charset="0"/>
                  </a:rPr>
                  <a:t>Competitive Ratio = 3/4</a:t>
                </a:r>
              </a:p>
            </p:txBody>
          </p:sp>
        </mc:Choice>
        <mc:Fallback xmlns="">
          <p:sp>
            <p:nvSpPr>
              <p:cNvPr id="65597" name="Text Box 61"/>
              <p:cNvSpPr txBox="1">
                <a:spLocks noRot="1" noChangeAspect="1" noMove="1" noResize="1" noEditPoints="1" noAdjustHandles="1" noChangeArrowheads="1" noChangeShapeType="1" noTextEdit="1"/>
              </p:cNvSpPr>
              <p:nvPr/>
            </p:nvSpPr>
            <p:spPr bwMode="auto">
              <a:xfrm>
                <a:off x="3733800" y="3468231"/>
                <a:ext cx="5347939" cy="2800767"/>
              </a:xfrm>
              <a:prstGeom prst="rect">
                <a:avLst/>
              </a:prstGeom>
              <a:blipFill rotWithShape="1">
                <a:blip r:embed="rId3"/>
                <a:stretch>
                  <a:fillRect l="-1026" t="-1089" b="-2614"/>
                </a:stretch>
              </a:blipFill>
              <a:ln w="9525">
                <a:noFill/>
                <a:miter lim="800000"/>
                <a:headEnd/>
                <a:tailEnd/>
              </a:ln>
              <a:effectLst/>
            </p:spPr>
            <p:txBody>
              <a:bodyPr/>
              <a:lstStyle/>
              <a:p>
                <a:r>
                  <a:rPr lang="en-US">
                    <a:noFill/>
                  </a:rPr>
                  <a:t> </a:t>
                </a:r>
              </a:p>
            </p:txBody>
          </p:sp>
        </mc:Fallback>
      </mc:AlternateContent>
      <p:sp>
        <p:nvSpPr>
          <p:cNvPr id="65601" name="Rectangle 65"/>
          <p:cNvSpPr>
            <a:spLocks noChangeArrowheads="1"/>
          </p:cNvSpPr>
          <p:nvPr/>
        </p:nvSpPr>
        <p:spPr bwMode="auto">
          <a:xfrm>
            <a:off x="3124200" y="1447800"/>
            <a:ext cx="228600" cy="228600"/>
          </a:xfrm>
          <a:prstGeom prst="rect">
            <a:avLst/>
          </a:prstGeom>
          <a:solidFill>
            <a:srgbClr val="0066FF"/>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65602" name="Rectangle 66"/>
          <p:cNvSpPr>
            <a:spLocks noChangeArrowheads="1"/>
          </p:cNvSpPr>
          <p:nvPr/>
        </p:nvSpPr>
        <p:spPr bwMode="auto">
          <a:xfrm>
            <a:off x="3124200" y="1981200"/>
            <a:ext cx="228600" cy="228600"/>
          </a:xfrm>
          <a:prstGeom prst="rect">
            <a:avLst/>
          </a:prstGeom>
          <a:solidFill>
            <a:srgbClr val="66FF33"/>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65603" name="Text Box 67"/>
          <p:cNvSpPr txBox="1">
            <a:spLocks noChangeArrowheads="1"/>
          </p:cNvSpPr>
          <p:nvPr/>
        </p:nvSpPr>
        <p:spPr bwMode="auto">
          <a:xfrm>
            <a:off x="3352800" y="1371600"/>
            <a:ext cx="4822218"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Queries allocated to </a:t>
            </a:r>
            <a:r>
              <a:rPr lang="en-US" b="1" i="1" dirty="0">
                <a:latin typeface="Arial" pitchFamily="34" charset="0"/>
                <a:cs typeface="Arial" pitchFamily="34" charset="0"/>
              </a:rPr>
              <a:t>A</a:t>
            </a:r>
            <a:r>
              <a:rPr lang="en-US" b="1" i="1" baseline="-25000" dirty="0">
                <a:latin typeface="Arial" pitchFamily="34" charset="0"/>
                <a:cs typeface="Arial" pitchFamily="34" charset="0"/>
              </a:rPr>
              <a:t>1</a:t>
            </a:r>
            <a:r>
              <a:rPr lang="en-US" dirty="0">
                <a:latin typeface="Arial" pitchFamily="34" charset="0"/>
                <a:cs typeface="Arial" pitchFamily="34" charset="0"/>
              </a:rPr>
              <a:t> in </a:t>
            </a:r>
            <a:r>
              <a:rPr lang="en-US" dirty="0" smtClean="0">
                <a:latin typeface="Arial" pitchFamily="34" charset="0"/>
                <a:cs typeface="Arial" pitchFamily="34" charset="0"/>
              </a:rPr>
              <a:t>the optimal </a:t>
            </a:r>
            <a:r>
              <a:rPr lang="en-US" dirty="0">
                <a:latin typeface="Arial" pitchFamily="34" charset="0"/>
                <a:cs typeface="Arial" pitchFamily="34" charset="0"/>
              </a:rPr>
              <a:t>solution</a:t>
            </a:r>
          </a:p>
        </p:txBody>
      </p:sp>
      <p:sp>
        <p:nvSpPr>
          <p:cNvPr id="65604" name="Text Box 68"/>
          <p:cNvSpPr txBox="1">
            <a:spLocks noChangeArrowheads="1"/>
          </p:cNvSpPr>
          <p:nvPr/>
        </p:nvSpPr>
        <p:spPr bwMode="auto">
          <a:xfrm>
            <a:off x="3352800" y="1905000"/>
            <a:ext cx="4822218"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Queries allocated to </a:t>
            </a:r>
            <a:r>
              <a:rPr lang="en-US" b="1" i="1" dirty="0">
                <a:latin typeface="Arial" pitchFamily="34" charset="0"/>
                <a:cs typeface="Arial" pitchFamily="34" charset="0"/>
              </a:rPr>
              <a:t>A</a:t>
            </a:r>
            <a:r>
              <a:rPr lang="en-US" b="1" i="1" baseline="-25000" dirty="0">
                <a:latin typeface="Arial" pitchFamily="34" charset="0"/>
                <a:cs typeface="Arial" pitchFamily="34" charset="0"/>
              </a:rPr>
              <a:t>2</a:t>
            </a:r>
            <a:r>
              <a:rPr lang="en-US" dirty="0">
                <a:latin typeface="Arial" pitchFamily="34" charset="0"/>
                <a:cs typeface="Arial" pitchFamily="34" charset="0"/>
              </a:rPr>
              <a:t> in </a:t>
            </a:r>
            <a:r>
              <a:rPr lang="en-US" dirty="0" smtClean="0">
                <a:latin typeface="Arial" pitchFamily="34" charset="0"/>
                <a:cs typeface="Arial" pitchFamily="34" charset="0"/>
              </a:rPr>
              <a:t>the optimal </a:t>
            </a:r>
            <a:r>
              <a:rPr lang="en-US" dirty="0">
                <a:latin typeface="Arial" pitchFamily="34" charset="0"/>
                <a:cs typeface="Arial" pitchFamily="34" charset="0"/>
              </a:rPr>
              <a:t>solution</a:t>
            </a:r>
          </a:p>
        </p:txBody>
      </p:sp>
      <p:sp>
        <p:nvSpPr>
          <p:cNvPr id="33" name="Text Box 56"/>
          <p:cNvSpPr txBox="1">
            <a:spLocks noChangeArrowheads="1"/>
          </p:cNvSpPr>
          <p:nvPr/>
        </p:nvSpPr>
        <p:spPr bwMode="auto">
          <a:xfrm>
            <a:off x="1880955" y="4191000"/>
            <a:ext cx="684804" cy="646331"/>
          </a:xfrm>
          <a:prstGeom prst="rect">
            <a:avLst/>
          </a:prstGeom>
          <a:noFill/>
          <a:ln w="9525">
            <a:noFill/>
            <a:miter lim="800000"/>
            <a:headEnd/>
            <a:tailEnd/>
          </a:ln>
          <a:effectLst/>
        </p:spPr>
        <p:txBody>
          <a:bodyPr wrap="none">
            <a:spAutoFit/>
          </a:bodyPr>
          <a:lstStyle/>
          <a:p>
            <a:pPr algn="ctr"/>
            <a:r>
              <a:rPr lang="en-US" dirty="0" smtClean="0">
                <a:latin typeface="Arial" pitchFamily="34" charset="0"/>
                <a:cs typeface="Arial" pitchFamily="34" charset="0"/>
              </a:rPr>
              <a:t>Not </a:t>
            </a:r>
            <a:br>
              <a:rPr lang="en-US" dirty="0" smtClean="0">
                <a:latin typeface="Arial" pitchFamily="34" charset="0"/>
                <a:cs typeface="Arial" pitchFamily="34" charset="0"/>
              </a:rPr>
            </a:br>
            <a:r>
              <a:rPr lang="en-US" dirty="0" smtClean="0">
                <a:latin typeface="Arial" pitchFamily="34" charset="0"/>
                <a:cs typeface="Arial" pitchFamily="34" charset="0"/>
              </a:rPr>
              <a:t>used</a:t>
            </a:r>
            <a:endParaRPr lang="en-US" baseline="-25000" dirty="0">
              <a:latin typeface="Arial" pitchFamily="34" charset="0"/>
              <a:cs typeface="Arial" pitchFamily="34" charset="0"/>
            </a:endParaRPr>
          </a:p>
        </p:txBody>
      </p:sp>
      <p:sp>
        <p:nvSpPr>
          <p:cNvPr id="35" name="Slide Number Placeholder 34"/>
          <p:cNvSpPr>
            <a:spLocks noGrp="1"/>
          </p:cNvSpPr>
          <p:nvPr>
            <p:ph type="sldNum" sz="quarter" idx="12"/>
          </p:nvPr>
        </p:nvSpPr>
        <p:spPr/>
        <p:txBody>
          <a:bodyPr/>
          <a:lstStyle/>
          <a:p>
            <a:fld id="{19B12225-5612-419B-A8D5-4B8EEE4C217E}" type="slidenum">
              <a:rPr lang="en-US" smtClean="0"/>
              <a:pPr/>
              <a:t>31</a:t>
            </a:fld>
            <a:endParaRPr lang="en-US"/>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Rectangle 3"/>
          <p:cNvSpPr/>
          <p:nvPr/>
        </p:nvSpPr>
        <p:spPr>
          <a:xfrm>
            <a:off x="3810000" y="6280666"/>
            <a:ext cx="3484287" cy="369332"/>
          </a:xfrm>
          <a:prstGeom prst="rect">
            <a:avLst/>
          </a:prstGeom>
        </p:spPr>
        <p:txBody>
          <a:bodyPr wrap="none">
            <a:spAutoFit/>
          </a:bodyPr>
          <a:lstStyle/>
          <a:p>
            <a:r>
              <a:rPr lang="en-US" dirty="0">
                <a:solidFill>
                  <a:srgbClr val="008000"/>
                </a:solidFill>
                <a:latin typeface="Arial" pitchFamily="34" charset="0"/>
                <a:cs typeface="Arial" pitchFamily="34" charset="0"/>
              </a:rPr>
              <a:t>BALANCE exhausts </a:t>
            </a:r>
            <a:r>
              <a:rPr lang="en-US" i="1" dirty="0" smtClean="0">
                <a:solidFill>
                  <a:srgbClr val="008000"/>
                </a:solidFill>
                <a:latin typeface="Arial" pitchFamily="34" charset="0"/>
                <a:cs typeface="Arial" pitchFamily="34" charset="0"/>
              </a:rPr>
              <a:t>A</a:t>
            </a:r>
            <a:r>
              <a:rPr lang="en-US" i="1" baseline="-25000" dirty="0" smtClean="0">
                <a:solidFill>
                  <a:srgbClr val="008000"/>
                </a:solidFill>
                <a:latin typeface="Arial" pitchFamily="34" charset="0"/>
                <a:cs typeface="Arial" pitchFamily="34" charset="0"/>
              </a:rPr>
              <a:t>2</a:t>
            </a:r>
            <a:r>
              <a:rPr lang="en-US" dirty="0" smtClean="0">
                <a:solidFill>
                  <a:srgbClr val="008000"/>
                </a:solidFill>
                <a:latin typeface="Arial" pitchFamily="34" charset="0"/>
                <a:cs typeface="Arial" pitchFamily="34" charset="0"/>
              </a:rPr>
              <a:t>’s </a:t>
            </a:r>
            <a:r>
              <a:rPr lang="en-US" dirty="0">
                <a:solidFill>
                  <a:srgbClr val="008000"/>
                </a:solidFill>
                <a:latin typeface="Arial" pitchFamily="34" charset="0"/>
                <a:cs typeface="Arial" pitchFamily="34" charset="0"/>
              </a:rPr>
              <a:t>budget</a:t>
            </a:r>
          </a:p>
        </p:txBody>
      </p:sp>
      <p:sp>
        <p:nvSpPr>
          <p:cNvPr id="39" name="Rectangle 29"/>
          <p:cNvSpPr>
            <a:spLocks noChangeArrowheads="1"/>
          </p:cNvSpPr>
          <p:nvPr/>
        </p:nvSpPr>
        <p:spPr bwMode="auto">
          <a:xfrm>
            <a:off x="776288" y="5486400"/>
            <a:ext cx="457200" cy="184150"/>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grpSp>
        <p:nvGrpSpPr>
          <p:cNvPr id="40" name="Group 64"/>
          <p:cNvGrpSpPr>
            <a:grpSpLocks/>
          </p:cNvGrpSpPr>
          <p:nvPr/>
        </p:nvGrpSpPr>
        <p:grpSpPr bwMode="auto">
          <a:xfrm>
            <a:off x="457200" y="4953000"/>
            <a:ext cx="2794000" cy="1585913"/>
            <a:chOff x="279" y="2496"/>
            <a:chExt cx="1760" cy="999"/>
          </a:xfrm>
        </p:grpSpPr>
        <p:sp>
          <p:nvSpPr>
            <p:cNvPr id="41" name="Rectangle 30"/>
            <p:cNvSpPr>
              <a:spLocks noChangeArrowheads="1"/>
            </p:cNvSpPr>
            <p:nvPr/>
          </p:nvSpPr>
          <p:spPr bwMode="auto">
            <a:xfrm>
              <a:off x="480" y="2544"/>
              <a:ext cx="288" cy="288"/>
            </a:xfrm>
            <a:prstGeom prst="rect">
              <a:avLst/>
            </a:prstGeom>
            <a:no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2" name="Rectangle 31"/>
            <p:cNvSpPr>
              <a:spLocks noChangeArrowheads="1"/>
            </p:cNvSpPr>
            <p:nvPr/>
          </p:nvSpPr>
          <p:spPr bwMode="auto">
            <a:xfrm>
              <a:off x="480" y="2948"/>
              <a:ext cx="288" cy="315"/>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3" name="Rectangle 32"/>
            <p:cNvSpPr>
              <a:spLocks noChangeArrowheads="1"/>
            </p:cNvSpPr>
            <p:nvPr/>
          </p:nvSpPr>
          <p:spPr bwMode="auto">
            <a:xfrm>
              <a:off x="864" y="2823"/>
              <a:ext cx="288" cy="441"/>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4" name="Rectangle 33"/>
            <p:cNvSpPr>
              <a:spLocks noChangeArrowheads="1"/>
            </p:cNvSpPr>
            <p:nvPr/>
          </p:nvSpPr>
          <p:spPr bwMode="auto">
            <a:xfrm>
              <a:off x="864" y="2544"/>
              <a:ext cx="288" cy="28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5" name="Rectangle 34"/>
            <p:cNvSpPr>
              <a:spLocks noChangeArrowheads="1"/>
            </p:cNvSpPr>
            <p:nvPr/>
          </p:nvSpPr>
          <p:spPr bwMode="auto">
            <a:xfrm>
              <a:off x="1248" y="2976"/>
              <a:ext cx="288" cy="287"/>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6"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47" name="Text Box 36"/>
            <p:cNvSpPr txBox="1">
              <a:spLocks noChangeArrowheads="1"/>
            </p:cNvSpPr>
            <p:nvPr/>
          </p:nvSpPr>
          <p:spPr bwMode="auto">
            <a:xfrm>
              <a:off x="1632" y="2996"/>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sp>
          <p:nvSpPr>
            <p:cNvPr id="48"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49" name="Text Box 48"/>
            <p:cNvSpPr txBox="1">
              <a:spLocks noChangeArrowheads="1"/>
            </p:cNvSpPr>
            <p:nvPr/>
          </p:nvSpPr>
          <p:spPr bwMode="auto">
            <a:xfrm>
              <a:off x="288" y="2948"/>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y</a:t>
              </a:r>
            </a:p>
          </p:txBody>
        </p:sp>
        <p:sp>
          <p:nvSpPr>
            <p:cNvPr id="50"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51" name="Text Box 50"/>
            <p:cNvSpPr txBox="1">
              <a:spLocks noChangeArrowheads="1"/>
            </p:cNvSpPr>
            <p:nvPr/>
          </p:nvSpPr>
          <p:spPr bwMode="auto">
            <a:xfrm>
              <a:off x="1824" y="2708"/>
              <a:ext cx="21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B</a:t>
              </a:r>
            </a:p>
          </p:txBody>
        </p:sp>
        <p:sp>
          <p:nvSpPr>
            <p:cNvPr id="52" name="Text Box 55"/>
            <p:cNvSpPr txBox="1">
              <a:spLocks noChangeArrowheads="1"/>
            </p:cNvSpPr>
            <p:nvPr/>
          </p:nvSpPr>
          <p:spPr bwMode="auto">
            <a:xfrm>
              <a:off x="480" y="3264"/>
              <a:ext cx="27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A</a:t>
              </a:r>
              <a:r>
                <a:rPr lang="en-US" i="1" baseline="-25000">
                  <a:latin typeface="Arial" pitchFamily="34" charset="0"/>
                  <a:cs typeface="Arial" pitchFamily="34" charset="0"/>
                </a:rPr>
                <a:t>1</a:t>
              </a:r>
            </a:p>
          </p:txBody>
        </p:sp>
        <p:sp>
          <p:nvSpPr>
            <p:cNvPr id="53" name="Text Box 56"/>
            <p:cNvSpPr txBox="1">
              <a:spLocks noChangeArrowheads="1"/>
            </p:cNvSpPr>
            <p:nvPr/>
          </p:nvSpPr>
          <p:spPr bwMode="auto">
            <a:xfrm>
              <a:off x="935" y="3264"/>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5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55" name="Text Box 59"/>
            <p:cNvSpPr txBox="1">
              <a:spLocks noChangeArrowheads="1"/>
            </p:cNvSpPr>
            <p:nvPr/>
          </p:nvSpPr>
          <p:spPr bwMode="auto">
            <a:xfrm>
              <a:off x="279" y="2564"/>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grpSp>
      <p:sp>
        <p:nvSpPr>
          <p:cNvPr id="56" name="Text Box 56"/>
          <p:cNvSpPr txBox="1">
            <a:spLocks noChangeArrowheads="1"/>
          </p:cNvSpPr>
          <p:nvPr/>
        </p:nvSpPr>
        <p:spPr bwMode="auto">
          <a:xfrm>
            <a:off x="1880955" y="6172200"/>
            <a:ext cx="684804" cy="646331"/>
          </a:xfrm>
          <a:prstGeom prst="rect">
            <a:avLst/>
          </a:prstGeom>
          <a:noFill/>
          <a:ln w="9525">
            <a:noFill/>
            <a:miter lim="800000"/>
            <a:headEnd/>
            <a:tailEnd/>
          </a:ln>
          <a:effectLst/>
        </p:spPr>
        <p:txBody>
          <a:bodyPr wrap="none">
            <a:spAutoFit/>
          </a:bodyPr>
          <a:lstStyle/>
          <a:p>
            <a:pPr algn="ctr"/>
            <a:r>
              <a:rPr lang="en-US" dirty="0" smtClean="0">
                <a:latin typeface="Arial" pitchFamily="34" charset="0"/>
                <a:cs typeface="Arial" pitchFamily="34" charset="0"/>
              </a:rPr>
              <a:t>Not </a:t>
            </a:r>
            <a:br>
              <a:rPr lang="en-US" dirty="0" smtClean="0">
                <a:latin typeface="Arial" pitchFamily="34" charset="0"/>
                <a:cs typeface="Arial" pitchFamily="34" charset="0"/>
              </a:rPr>
            </a:br>
            <a:r>
              <a:rPr lang="en-US" dirty="0" smtClean="0">
                <a:latin typeface="Arial" pitchFamily="34" charset="0"/>
                <a:cs typeface="Arial" pitchFamily="34" charset="0"/>
              </a:rPr>
              <a:t>used</a:t>
            </a:r>
            <a:endParaRPr lang="en-US" baseline="-25000" dirty="0">
              <a:latin typeface="Arial" pitchFamily="34" charset="0"/>
              <a:cs typeface="Arial" pitchFamily="34" charset="0"/>
            </a:endParaRPr>
          </a:p>
        </p:txBody>
      </p:sp>
      <p:cxnSp>
        <p:nvCxnSpPr>
          <p:cNvPr id="6" name="Elbow Connector 5"/>
          <p:cNvCxnSpPr/>
          <p:nvPr/>
        </p:nvCxnSpPr>
        <p:spPr>
          <a:xfrm rot="10800000" flipV="1">
            <a:off x="3173188" y="4953000"/>
            <a:ext cx="731520" cy="1022350"/>
          </a:xfrm>
          <a:prstGeom prst="bentConnector3">
            <a:avLst>
              <a:gd name="adj1" fmla="val 50000"/>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rot="10800000">
            <a:off x="3257958" y="3524363"/>
            <a:ext cx="640080" cy="882649"/>
          </a:xfrm>
          <a:prstGeom prst="bentConnector3">
            <a:avLst>
              <a:gd name="adj1" fmla="val 58542"/>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7543800" y="5822157"/>
            <a:ext cx="1537939" cy="1384995"/>
          </a:xfrm>
          <a:prstGeom prst="rect">
            <a:avLst/>
          </a:prstGeom>
          <a:noFill/>
        </p:spPr>
        <p:txBody>
          <a:bodyPr wrap="square" rtlCol="0">
            <a:spAutoFit/>
          </a:bodyPr>
          <a:lstStyle/>
          <a:p>
            <a:r>
              <a:rPr lang="en-US" sz="1400" dirty="0">
                <a:solidFill>
                  <a:srgbClr val="FF0000"/>
                </a:solidFill>
                <a:latin typeface="Arial" pitchFamily="34" charset="0"/>
                <a:cs typeface="Arial" pitchFamily="34" charset="0"/>
              </a:rPr>
              <a:t>Consider last of A1s queries assigned to A2</a:t>
            </a:r>
            <a:r>
              <a:rPr lang="en-US" sz="1400" dirty="0" smtClean="0">
                <a:solidFill>
                  <a:srgbClr val="FF0000"/>
                </a:solidFill>
                <a:latin typeface="Arial" pitchFamily="34" charset="0"/>
                <a:cs typeface="Arial" pitchFamily="34" charset="0"/>
              </a:rPr>
              <a:t>. </a:t>
            </a:r>
            <a:r>
              <a:rPr lang="en-US" sz="1400" dirty="0"/>
              <a:t>At that time B2 &gt; B1</a:t>
            </a:r>
            <a:r>
              <a:rPr lang="en-US" sz="1400" dirty="0" smtClean="0"/>
              <a:t>. So </a:t>
            </a:r>
            <a:r>
              <a:rPr lang="en-US" sz="1400" dirty="0"/>
              <a:t>B1 </a:t>
            </a:r>
            <a:r>
              <a:rPr lang="en-US" sz="1400" dirty="0" smtClean="0"/>
              <a:t>&lt; ½.</a:t>
            </a:r>
            <a:endParaRPr lang="en-US" sz="1400" dirty="0"/>
          </a:p>
          <a:p>
            <a:r>
              <a:rPr lang="en-US" sz="1400" dirty="0" smtClean="0">
                <a:solidFill>
                  <a:srgbClr val="FF0000"/>
                </a:solidFill>
                <a:latin typeface="Arial" pitchFamily="34" charset="0"/>
                <a:cs typeface="Arial" pitchFamily="34" charset="0"/>
              </a:rPr>
              <a:t> </a:t>
            </a:r>
            <a:endParaRPr lang="en-US" sz="1400" dirty="0" smtClean="0">
              <a:solidFill>
                <a:srgbClr val="FF0000"/>
              </a:solidFill>
              <a:latin typeface="Arial" pitchFamily="34" charset="0"/>
              <a:cs typeface="Arial" pitchFamily="34" charset="0"/>
            </a:endParaRPr>
          </a:p>
        </p:txBody>
      </p:sp>
      <p:cxnSp>
        <p:nvCxnSpPr>
          <p:cNvPr id="8" name="Straight Arrow Connector 7"/>
          <p:cNvCxnSpPr/>
          <p:nvPr/>
        </p:nvCxnSpPr>
        <p:spPr>
          <a:xfrm>
            <a:off x="8001000" y="5060950"/>
            <a:ext cx="0" cy="79454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300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9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59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59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59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59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559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5597">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55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96" grpId="0"/>
      <p:bldP spid="33" grpId="0"/>
      <p:bldP spid="39" grpId="0" animBg="1"/>
      <p:bldP spid="56"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BALANCE: General </a:t>
            </a:r>
            <a:r>
              <a:rPr lang="en-US" dirty="0"/>
              <a:t>Result</a:t>
            </a:r>
          </a:p>
        </p:txBody>
      </p:sp>
      <p:sp>
        <p:nvSpPr>
          <p:cNvPr id="62467" name="Rectangle 3"/>
          <p:cNvSpPr>
            <a:spLocks noGrp="1" noChangeArrowheads="1"/>
          </p:cNvSpPr>
          <p:nvPr>
            <p:ph type="body" idx="1"/>
          </p:nvPr>
        </p:nvSpPr>
        <p:spPr/>
        <p:txBody>
          <a:bodyPr/>
          <a:lstStyle/>
          <a:p>
            <a:r>
              <a:rPr lang="en-US" b="1" dirty="0">
                <a:solidFill>
                  <a:srgbClr val="D60093"/>
                </a:solidFill>
              </a:rPr>
              <a:t>In the general case, worst competitive ratio of BALANCE </a:t>
            </a:r>
            <a:r>
              <a:rPr lang="en-US" b="1" dirty="0" smtClean="0">
                <a:solidFill>
                  <a:srgbClr val="D60093"/>
                </a:solidFill>
              </a:rPr>
              <a:t>is </a:t>
            </a:r>
            <a:r>
              <a:rPr lang="en-US" b="1" dirty="0">
                <a:solidFill>
                  <a:srgbClr val="0000FF"/>
                </a:solidFill>
              </a:rPr>
              <a:t>1–1/e = approx. 0.63</a:t>
            </a:r>
          </a:p>
          <a:p>
            <a:pPr lvl="1"/>
            <a:r>
              <a:rPr lang="en-US" dirty="0"/>
              <a:t>Interestingly, no online algorithm has a better competitive </a:t>
            </a:r>
            <a:r>
              <a:rPr lang="en-US" dirty="0" smtClean="0"/>
              <a:t>ratio!</a:t>
            </a:r>
          </a:p>
          <a:p>
            <a:pPr lvl="8"/>
            <a:endParaRPr lang="en-US" dirty="0"/>
          </a:p>
          <a:p>
            <a:r>
              <a:rPr lang="en-US" b="1" dirty="0" smtClean="0">
                <a:solidFill>
                  <a:srgbClr val="008000"/>
                </a:solidFill>
              </a:rPr>
              <a:t>Let’s </a:t>
            </a:r>
            <a:r>
              <a:rPr lang="en-US" b="1" dirty="0">
                <a:solidFill>
                  <a:srgbClr val="008000"/>
                </a:solidFill>
              </a:rPr>
              <a:t>see the worst case </a:t>
            </a:r>
            <a:r>
              <a:rPr lang="en-US" b="1" dirty="0" smtClean="0">
                <a:solidFill>
                  <a:srgbClr val="008000"/>
                </a:solidFill>
              </a:rPr>
              <a:t>example that </a:t>
            </a:r>
            <a:r>
              <a:rPr lang="en-US" b="1" dirty="0">
                <a:solidFill>
                  <a:srgbClr val="008000"/>
                </a:solidFill>
              </a:rPr>
              <a:t>gives this ratio</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9607817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Worst case for BALANCE</a:t>
            </a:r>
            <a:endParaRPr lang="en-US"/>
          </a:p>
        </p:txBody>
      </p:sp>
      <p:sp>
        <p:nvSpPr>
          <p:cNvPr id="63491" name="Rectangle 3"/>
          <p:cNvSpPr>
            <a:spLocks noGrp="1" noChangeArrowheads="1"/>
          </p:cNvSpPr>
          <p:nvPr>
            <p:ph type="body" idx="1"/>
          </p:nvPr>
        </p:nvSpPr>
        <p:spPr>
          <a:xfrm>
            <a:off x="457200" y="1295400"/>
            <a:ext cx="8229600" cy="5410200"/>
          </a:xfrm>
        </p:spPr>
        <p:txBody>
          <a:bodyPr>
            <a:normAutofit lnSpcReduction="10000"/>
          </a:bodyPr>
          <a:lstStyle/>
          <a:p>
            <a:r>
              <a:rPr lang="en-US" b="1" i="1" dirty="0" smtClean="0">
                <a:solidFill>
                  <a:srgbClr val="008000"/>
                </a:solidFill>
              </a:rPr>
              <a:t>N</a:t>
            </a:r>
            <a:r>
              <a:rPr lang="en-US" b="1" dirty="0" smtClean="0">
                <a:solidFill>
                  <a:srgbClr val="008000"/>
                </a:solidFill>
              </a:rPr>
              <a:t> advertisers:</a:t>
            </a:r>
            <a:r>
              <a:rPr lang="en-US" dirty="0" smtClean="0"/>
              <a:t> </a:t>
            </a:r>
            <a:r>
              <a:rPr lang="en-US" b="1" i="1" dirty="0" smtClean="0"/>
              <a:t>A</a:t>
            </a:r>
            <a:r>
              <a:rPr lang="en-US" b="1" i="1" baseline="-25000" dirty="0" smtClean="0"/>
              <a:t>1</a:t>
            </a:r>
            <a:r>
              <a:rPr lang="en-US" b="1" i="1" dirty="0" smtClean="0"/>
              <a:t>, A</a:t>
            </a:r>
            <a:r>
              <a:rPr lang="en-US" b="1" i="1" baseline="-25000" dirty="0" smtClean="0"/>
              <a:t>2</a:t>
            </a:r>
            <a:r>
              <a:rPr lang="en-US" b="1" i="1" dirty="0" smtClean="0"/>
              <a:t>, … A</a:t>
            </a:r>
            <a:r>
              <a:rPr lang="en-US" b="1" i="1" baseline="-25000" dirty="0" smtClean="0"/>
              <a:t>N</a:t>
            </a:r>
          </a:p>
          <a:p>
            <a:pPr lvl="1"/>
            <a:r>
              <a:rPr lang="en-US" dirty="0" smtClean="0"/>
              <a:t>Each with budget </a:t>
            </a:r>
            <a:r>
              <a:rPr lang="en-US" b="1" i="1" dirty="0" smtClean="0"/>
              <a:t>B</a:t>
            </a:r>
            <a:r>
              <a:rPr lang="en-US" b="1" dirty="0" smtClean="0"/>
              <a:t> &gt; </a:t>
            </a:r>
            <a:r>
              <a:rPr lang="en-US" b="1" i="1" dirty="0" smtClean="0"/>
              <a:t>N</a:t>
            </a:r>
          </a:p>
          <a:p>
            <a:r>
              <a:rPr lang="en-US" b="1" dirty="0" smtClean="0">
                <a:solidFill>
                  <a:srgbClr val="0000FF"/>
                </a:solidFill>
              </a:rPr>
              <a:t>Queries:</a:t>
            </a:r>
          </a:p>
          <a:p>
            <a:pPr lvl="1"/>
            <a:r>
              <a:rPr lang="en-US" b="1" i="1" dirty="0" smtClean="0"/>
              <a:t>N∙B</a:t>
            </a:r>
            <a:r>
              <a:rPr lang="en-US" dirty="0" smtClean="0"/>
              <a:t> queries appear in </a:t>
            </a:r>
            <a:r>
              <a:rPr lang="en-US" b="1" i="1" dirty="0" smtClean="0"/>
              <a:t>N</a:t>
            </a:r>
            <a:r>
              <a:rPr lang="en-US" dirty="0" smtClean="0"/>
              <a:t> rounds of </a:t>
            </a:r>
            <a:r>
              <a:rPr lang="en-US" b="1" i="1" dirty="0" smtClean="0"/>
              <a:t>B</a:t>
            </a:r>
            <a:r>
              <a:rPr lang="en-US" dirty="0" smtClean="0"/>
              <a:t> queries each</a:t>
            </a:r>
          </a:p>
          <a:p>
            <a:r>
              <a:rPr lang="en-US" b="1" dirty="0" smtClean="0">
                <a:solidFill>
                  <a:srgbClr val="D60093"/>
                </a:solidFill>
              </a:rPr>
              <a:t>Bidding:</a:t>
            </a:r>
          </a:p>
          <a:p>
            <a:pPr lvl="1"/>
            <a:r>
              <a:rPr lang="en-US" dirty="0" smtClean="0"/>
              <a:t>Round </a:t>
            </a:r>
            <a:r>
              <a:rPr lang="en-US" b="1" dirty="0" smtClean="0"/>
              <a:t>1</a:t>
            </a:r>
            <a:r>
              <a:rPr lang="en-US" dirty="0" smtClean="0"/>
              <a:t> queries: bidders </a:t>
            </a:r>
            <a:r>
              <a:rPr lang="en-US" b="1" dirty="0" smtClean="0"/>
              <a:t>A</a:t>
            </a:r>
            <a:r>
              <a:rPr lang="en-US" b="1" baseline="-25000" dirty="0" smtClean="0"/>
              <a:t>1</a:t>
            </a:r>
            <a:r>
              <a:rPr lang="en-US" b="1" dirty="0" smtClean="0"/>
              <a:t>, A</a:t>
            </a:r>
            <a:r>
              <a:rPr lang="en-US" b="1" baseline="-25000" dirty="0" smtClean="0"/>
              <a:t>2</a:t>
            </a:r>
            <a:r>
              <a:rPr lang="en-US" b="1" dirty="0" smtClean="0"/>
              <a:t>,       …, A</a:t>
            </a:r>
            <a:r>
              <a:rPr lang="en-US" b="1" baseline="-25000" dirty="0" smtClean="0"/>
              <a:t>N</a:t>
            </a:r>
          </a:p>
          <a:p>
            <a:pPr lvl="1"/>
            <a:r>
              <a:rPr lang="en-US" dirty="0" smtClean="0"/>
              <a:t>Round </a:t>
            </a:r>
            <a:r>
              <a:rPr lang="en-US" b="1" dirty="0" smtClean="0"/>
              <a:t>2</a:t>
            </a:r>
            <a:r>
              <a:rPr lang="en-US" dirty="0" smtClean="0"/>
              <a:t> queries: bidders       </a:t>
            </a:r>
            <a:r>
              <a:rPr lang="en-US" b="1" dirty="0" smtClean="0"/>
              <a:t>A</a:t>
            </a:r>
            <a:r>
              <a:rPr lang="en-US" b="1" baseline="-25000" dirty="0" smtClean="0"/>
              <a:t>2</a:t>
            </a:r>
            <a:r>
              <a:rPr lang="en-US" b="1" dirty="0" smtClean="0"/>
              <a:t>, A</a:t>
            </a:r>
            <a:r>
              <a:rPr lang="en-US" b="1" baseline="-25000" dirty="0" smtClean="0"/>
              <a:t>3</a:t>
            </a:r>
            <a:r>
              <a:rPr lang="en-US" b="1" dirty="0" smtClean="0"/>
              <a:t>, …, A</a:t>
            </a:r>
            <a:r>
              <a:rPr lang="en-US" b="1" baseline="-25000" dirty="0" smtClean="0"/>
              <a:t>N</a:t>
            </a:r>
          </a:p>
          <a:p>
            <a:pPr lvl="1"/>
            <a:r>
              <a:rPr lang="en-US" dirty="0" smtClean="0"/>
              <a:t>Round </a:t>
            </a:r>
            <a:r>
              <a:rPr lang="en-US" b="1" i="1" dirty="0" err="1" smtClean="0"/>
              <a:t>i</a:t>
            </a:r>
            <a:r>
              <a:rPr lang="en-US" dirty="0" smtClean="0"/>
              <a:t> queries:  bidders             </a:t>
            </a:r>
            <a:r>
              <a:rPr lang="en-US" b="1" dirty="0" smtClean="0"/>
              <a:t>A</a:t>
            </a:r>
            <a:r>
              <a:rPr lang="en-US" b="1" baseline="-25000" dirty="0" smtClean="0"/>
              <a:t>i</a:t>
            </a:r>
            <a:r>
              <a:rPr lang="en-US" b="1" dirty="0" smtClean="0"/>
              <a:t>, …,  A</a:t>
            </a:r>
            <a:r>
              <a:rPr lang="en-US" b="1" baseline="-25000" dirty="0" smtClean="0"/>
              <a:t>N</a:t>
            </a:r>
          </a:p>
          <a:p>
            <a:r>
              <a:rPr lang="en-US" b="1" dirty="0" smtClean="0">
                <a:solidFill>
                  <a:srgbClr val="008000"/>
                </a:solidFill>
              </a:rPr>
              <a:t>Optimum allocation: </a:t>
            </a:r>
            <a:br>
              <a:rPr lang="en-US" b="1" dirty="0" smtClean="0">
                <a:solidFill>
                  <a:srgbClr val="008000"/>
                </a:solidFill>
              </a:rPr>
            </a:br>
            <a:r>
              <a:rPr lang="en-US" dirty="0" smtClean="0"/>
              <a:t>Allocate round </a:t>
            </a:r>
            <a:r>
              <a:rPr lang="en-US" b="1" i="1" dirty="0" err="1" smtClean="0"/>
              <a:t>i</a:t>
            </a:r>
            <a:r>
              <a:rPr lang="en-US" dirty="0" smtClean="0"/>
              <a:t> queries to </a:t>
            </a:r>
            <a:r>
              <a:rPr lang="en-US" b="1" i="1" dirty="0" smtClean="0"/>
              <a:t>A</a:t>
            </a:r>
            <a:r>
              <a:rPr lang="en-US" b="1" i="1" baseline="-25000" dirty="0" smtClean="0"/>
              <a:t>i</a:t>
            </a:r>
          </a:p>
          <a:p>
            <a:pPr lvl="1"/>
            <a:r>
              <a:rPr lang="en-US" dirty="0" smtClean="0"/>
              <a:t>Optimum revenue </a:t>
            </a:r>
            <a:r>
              <a:rPr lang="en-US" b="1" i="1" dirty="0" smtClean="0"/>
              <a:t>N</a:t>
            </a:r>
            <a:r>
              <a:rPr lang="en-US" b="1" dirty="0" smtClean="0"/>
              <a:t>∙</a:t>
            </a:r>
            <a:r>
              <a:rPr lang="en-US" b="1" i="1" dirty="0" smtClean="0"/>
              <a:t>B</a:t>
            </a:r>
            <a:endParaRPr lang="en-US" b="1" i="1"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09004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BALANCE </a:t>
            </a:r>
            <a:r>
              <a:rPr lang="en-US" dirty="0" smtClean="0"/>
              <a:t>Allocation</a:t>
            </a:r>
            <a:endParaRPr lang="en-US" dirty="0"/>
          </a:p>
        </p:txBody>
      </p:sp>
      <p:sp>
        <p:nvSpPr>
          <p:cNvPr id="78851" name="Rectangle 3"/>
          <p:cNvSpPr>
            <a:spLocks noChangeArrowheads="1"/>
          </p:cNvSpPr>
          <p:nvPr/>
        </p:nvSpPr>
        <p:spPr bwMode="auto">
          <a:xfrm>
            <a:off x="914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2" name="Rectangle 4"/>
          <p:cNvSpPr>
            <a:spLocks noChangeArrowheads="1"/>
          </p:cNvSpPr>
          <p:nvPr/>
        </p:nvSpPr>
        <p:spPr bwMode="auto">
          <a:xfrm>
            <a:off x="1676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3" name="Rectangle 5"/>
          <p:cNvSpPr>
            <a:spLocks noChangeArrowheads="1"/>
          </p:cNvSpPr>
          <p:nvPr/>
        </p:nvSpPr>
        <p:spPr bwMode="auto">
          <a:xfrm>
            <a:off x="2438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4" name="Rectangle 6"/>
          <p:cNvSpPr>
            <a:spLocks noChangeArrowheads="1"/>
          </p:cNvSpPr>
          <p:nvPr/>
        </p:nvSpPr>
        <p:spPr bwMode="auto">
          <a:xfrm>
            <a:off x="54102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5" name="Rectangle 7"/>
          <p:cNvSpPr>
            <a:spLocks noChangeArrowheads="1"/>
          </p:cNvSpPr>
          <p:nvPr/>
        </p:nvSpPr>
        <p:spPr bwMode="auto">
          <a:xfrm>
            <a:off x="61722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6" name="Text Box 8"/>
          <p:cNvSpPr txBox="1">
            <a:spLocks noChangeArrowheads="1"/>
          </p:cNvSpPr>
          <p:nvPr/>
        </p:nvSpPr>
        <p:spPr bwMode="auto">
          <a:xfrm>
            <a:off x="3810000" y="2420937"/>
            <a:ext cx="558800" cy="641350"/>
          </a:xfrm>
          <a:prstGeom prst="rect">
            <a:avLst/>
          </a:prstGeom>
          <a:noFill/>
          <a:ln w="9525">
            <a:noFill/>
            <a:miter lim="800000"/>
            <a:headEnd/>
            <a:tailEnd/>
          </a:ln>
          <a:effectLst/>
        </p:spPr>
        <p:txBody>
          <a:bodyPr wrap="none">
            <a:spAutoFit/>
          </a:bodyPr>
          <a:lstStyle/>
          <a:p>
            <a:r>
              <a:rPr lang="en-US" sz="3600"/>
              <a:t>…</a:t>
            </a:r>
          </a:p>
        </p:txBody>
      </p:sp>
      <p:sp>
        <p:nvSpPr>
          <p:cNvPr id="78857" name="Text Box 9"/>
          <p:cNvSpPr txBox="1">
            <a:spLocks noChangeArrowheads="1"/>
          </p:cNvSpPr>
          <p:nvPr/>
        </p:nvSpPr>
        <p:spPr bwMode="auto">
          <a:xfrm>
            <a:off x="838200" y="3654425"/>
            <a:ext cx="436563" cy="366712"/>
          </a:xfrm>
          <a:prstGeom prst="rect">
            <a:avLst/>
          </a:prstGeom>
          <a:noFill/>
          <a:ln w="9525">
            <a:noFill/>
            <a:miter lim="800000"/>
            <a:headEnd/>
            <a:tailEnd/>
          </a:ln>
          <a:effectLst/>
        </p:spPr>
        <p:txBody>
          <a:bodyPr wrap="none">
            <a:spAutoFit/>
          </a:bodyPr>
          <a:lstStyle/>
          <a:p>
            <a:r>
              <a:rPr lang="en-US"/>
              <a:t>A</a:t>
            </a:r>
            <a:r>
              <a:rPr lang="en-US" baseline="-25000"/>
              <a:t>1</a:t>
            </a:r>
          </a:p>
        </p:txBody>
      </p:sp>
      <p:sp>
        <p:nvSpPr>
          <p:cNvPr id="78858" name="Text Box 10"/>
          <p:cNvSpPr txBox="1">
            <a:spLocks noChangeArrowheads="1"/>
          </p:cNvSpPr>
          <p:nvPr/>
        </p:nvSpPr>
        <p:spPr bwMode="auto">
          <a:xfrm>
            <a:off x="1600200" y="3671887"/>
            <a:ext cx="436563" cy="366713"/>
          </a:xfrm>
          <a:prstGeom prst="rect">
            <a:avLst/>
          </a:prstGeom>
          <a:noFill/>
          <a:ln w="9525">
            <a:noFill/>
            <a:miter lim="800000"/>
            <a:headEnd/>
            <a:tailEnd/>
          </a:ln>
          <a:effectLst/>
        </p:spPr>
        <p:txBody>
          <a:bodyPr wrap="none">
            <a:spAutoFit/>
          </a:bodyPr>
          <a:lstStyle/>
          <a:p>
            <a:r>
              <a:rPr lang="en-US"/>
              <a:t>A</a:t>
            </a:r>
            <a:r>
              <a:rPr lang="en-US" baseline="-25000"/>
              <a:t>2</a:t>
            </a:r>
          </a:p>
        </p:txBody>
      </p:sp>
      <p:sp>
        <p:nvSpPr>
          <p:cNvPr id="78859" name="Text Box 11"/>
          <p:cNvSpPr txBox="1">
            <a:spLocks noChangeArrowheads="1"/>
          </p:cNvSpPr>
          <p:nvPr/>
        </p:nvSpPr>
        <p:spPr bwMode="auto">
          <a:xfrm>
            <a:off x="2362200" y="3671887"/>
            <a:ext cx="436563" cy="366713"/>
          </a:xfrm>
          <a:prstGeom prst="rect">
            <a:avLst/>
          </a:prstGeom>
          <a:noFill/>
          <a:ln w="9525">
            <a:noFill/>
            <a:miter lim="800000"/>
            <a:headEnd/>
            <a:tailEnd/>
          </a:ln>
          <a:effectLst/>
        </p:spPr>
        <p:txBody>
          <a:bodyPr wrap="none">
            <a:spAutoFit/>
          </a:bodyPr>
          <a:lstStyle/>
          <a:p>
            <a:r>
              <a:rPr lang="en-US"/>
              <a:t>A</a:t>
            </a:r>
            <a:r>
              <a:rPr lang="en-US" baseline="-25000"/>
              <a:t>3</a:t>
            </a:r>
          </a:p>
        </p:txBody>
      </p:sp>
      <p:sp>
        <p:nvSpPr>
          <p:cNvPr id="78860" name="Text Box 12"/>
          <p:cNvSpPr txBox="1">
            <a:spLocks noChangeArrowheads="1"/>
          </p:cNvSpPr>
          <p:nvPr/>
        </p:nvSpPr>
        <p:spPr bwMode="auto">
          <a:xfrm>
            <a:off x="5334000" y="3640137"/>
            <a:ext cx="620713" cy="366713"/>
          </a:xfrm>
          <a:prstGeom prst="rect">
            <a:avLst/>
          </a:prstGeom>
          <a:noFill/>
          <a:ln w="9525">
            <a:noFill/>
            <a:miter lim="800000"/>
            <a:headEnd/>
            <a:tailEnd/>
          </a:ln>
          <a:effectLst/>
        </p:spPr>
        <p:txBody>
          <a:bodyPr wrap="none">
            <a:spAutoFit/>
          </a:bodyPr>
          <a:lstStyle/>
          <a:p>
            <a:r>
              <a:rPr lang="en-US"/>
              <a:t>A</a:t>
            </a:r>
            <a:r>
              <a:rPr lang="en-US" baseline="-25000"/>
              <a:t>N-1</a:t>
            </a:r>
          </a:p>
        </p:txBody>
      </p:sp>
      <p:sp>
        <p:nvSpPr>
          <p:cNvPr id="78861" name="Text Box 13"/>
          <p:cNvSpPr txBox="1">
            <a:spLocks noChangeArrowheads="1"/>
          </p:cNvSpPr>
          <p:nvPr/>
        </p:nvSpPr>
        <p:spPr bwMode="auto">
          <a:xfrm>
            <a:off x="6096000" y="3654425"/>
            <a:ext cx="454025" cy="366712"/>
          </a:xfrm>
          <a:prstGeom prst="rect">
            <a:avLst/>
          </a:prstGeom>
          <a:noFill/>
          <a:ln w="9525">
            <a:noFill/>
            <a:miter lim="800000"/>
            <a:headEnd/>
            <a:tailEnd/>
          </a:ln>
          <a:effectLst/>
        </p:spPr>
        <p:txBody>
          <a:bodyPr wrap="none">
            <a:spAutoFit/>
          </a:bodyPr>
          <a:lstStyle/>
          <a:p>
            <a:r>
              <a:rPr lang="en-US"/>
              <a:t>A</a:t>
            </a:r>
            <a:r>
              <a:rPr lang="en-US" baseline="-25000"/>
              <a:t>N</a:t>
            </a:r>
          </a:p>
        </p:txBody>
      </p:sp>
      <p:grpSp>
        <p:nvGrpSpPr>
          <p:cNvPr id="2" name="Group 14"/>
          <p:cNvGrpSpPr>
            <a:grpSpLocks/>
          </p:cNvGrpSpPr>
          <p:nvPr/>
        </p:nvGrpSpPr>
        <p:grpSpPr bwMode="auto">
          <a:xfrm>
            <a:off x="914400" y="3349625"/>
            <a:ext cx="6407150" cy="366712"/>
            <a:chOff x="576" y="2169"/>
            <a:chExt cx="4036" cy="231"/>
          </a:xfrm>
        </p:grpSpPr>
        <p:sp>
          <p:nvSpPr>
            <p:cNvPr id="78863" name="Rectangle 15"/>
            <p:cNvSpPr>
              <a:spLocks noChangeArrowheads="1"/>
            </p:cNvSpPr>
            <p:nvPr/>
          </p:nvSpPr>
          <p:spPr bwMode="auto">
            <a:xfrm>
              <a:off x="57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4" name="Rectangle 16"/>
            <p:cNvSpPr>
              <a:spLocks noChangeArrowheads="1"/>
            </p:cNvSpPr>
            <p:nvPr/>
          </p:nvSpPr>
          <p:spPr bwMode="auto">
            <a:xfrm>
              <a:off x="105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5" name="Rectangle 17"/>
            <p:cNvSpPr>
              <a:spLocks noChangeArrowheads="1"/>
            </p:cNvSpPr>
            <p:nvPr/>
          </p:nvSpPr>
          <p:spPr bwMode="auto">
            <a:xfrm>
              <a:off x="153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6" name="Rectangle 18"/>
            <p:cNvSpPr>
              <a:spLocks noChangeArrowheads="1"/>
            </p:cNvSpPr>
            <p:nvPr/>
          </p:nvSpPr>
          <p:spPr bwMode="auto">
            <a:xfrm>
              <a:off x="3408"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7" name="Rectangle 19"/>
            <p:cNvSpPr>
              <a:spLocks noChangeArrowheads="1"/>
            </p:cNvSpPr>
            <p:nvPr/>
          </p:nvSpPr>
          <p:spPr bwMode="auto">
            <a:xfrm>
              <a:off x="3888"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8" name="Text Box 20"/>
            <p:cNvSpPr txBox="1">
              <a:spLocks noChangeArrowheads="1"/>
            </p:cNvSpPr>
            <p:nvPr/>
          </p:nvSpPr>
          <p:spPr bwMode="auto">
            <a:xfrm>
              <a:off x="4224" y="2169"/>
              <a:ext cx="388" cy="231"/>
            </a:xfrm>
            <a:prstGeom prst="rect">
              <a:avLst/>
            </a:prstGeom>
            <a:noFill/>
            <a:ln w="9525">
              <a:noFill/>
              <a:miter lim="800000"/>
              <a:headEnd/>
              <a:tailEnd/>
            </a:ln>
            <a:effectLst/>
          </p:spPr>
          <p:txBody>
            <a:bodyPr wrap="none">
              <a:spAutoFit/>
            </a:bodyPr>
            <a:lstStyle/>
            <a:p>
              <a:r>
                <a:rPr lang="en-US" dirty="0"/>
                <a:t>B/N</a:t>
              </a:r>
            </a:p>
          </p:txBody>
        </p:sp>
      </p:grpSp>
      <p:grpSp>
        <p:nvGrpSpPr>
          <p:cNvPr id="3" name="Group 21"/>
          <p:cNvGrpSpPr>
            <a:grpSpLocks/>
          </p:cNvGrpSpPr>
          <p:nvPr/>
        </p:nvGrpSpPr>
        <p:grpSpPr bwMode="auto">
          <a:xfrm>
            <a:off x="1676400" y="3030537"/>
            <a:ext cx="6102350" cy="381000"/>
            <a:chOff x="1056" y="1968"/>
            <a:chExt cx="3844" cy="240"/>
          </a:xfrm>
        </p:grpSpPr>
        <p:sp>
          <p:nvSpPr>
            <p:cNvPr id="78870" name="Rectangle 22"/>
            <p:cNvSpPr>
              <a:spLocks noChangeArrowheads="1"/>
            </p:cNvSpPr>
            <p:nvPr/>
          </p:nvSpPr>
          <p:spPr bwMode="auto">
            <a:xfrm>
              <a:off x="1056"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1" name="Rectangle 23"/>
            <p:cNvSpPr>
              <a:spLocks noChangeArrowheads="1"/>
            </p:cNvSpPr>
            <p:nvPr/>
          </p:nvSpPr>
          <p:spPr bwMode="auto">
            <a:xfrm>
              <a:off x="1536"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2" name="Rectangle 24"/>
            <p:cNvSpPr>
              <a:spLocks noChangeArrowheads="1"/>
            </p:cNvSpPr>
            <p:nvPr/>
          </p:nvSpPr>
          <p:spPr bwMode="auto">
            <a:xfrm>
              <a:off x="3408"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3" name="Rectangle 25"/>
            <p:cNvSpPr>
              <a:spLocks noChangeArrowheads="1"/>
            </p:cNvSpPr>
            <p:nvPr/>
          </p:nvSpPr>
          <p:spPr bwMode="auto">
            <a:xfrm>
              <a:off x="3888"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4" name="Text Box 26"/>
            <p:cNvSpPr txBox="1">
              <a:spLocks noChangeArrowheads="1"/>
            </p:cNvSpPr>
            <p:nvPr/>
          </p:nvSpPr>
          <p:spPr bwMode="auto">
            <a:xfrm>
              <a:off x="4224" y="1968"/>
              <a:ext cx="676" cy="231"/>
            </a:xfrm>
            <a:prstGeom prst="rect">
              <a:avLst/>
            </a:prstGeom>
            <a:noFill/>
            <a:ln w="9525">
              <a:noFill/>
              <a:miter lim="800000"/>
              <a:headEnd/>
              <a:tailEnd/>
            </a:ln>
            <a:effectLst/>
          </p:spPr>
          <p:txBody>
            <a:bodyPr wrap="none">
              <a:spAutoFit/>
            </a:bodyPr>
            <a:lstStyle/>
            <a:p>
              <a:r>
                <a:rPr lang="en-US"/>
                <a:t>B/(N-1)</a:t>
              </a:r>
            </a:p>
          </p:txBody>
        </p:sp>
      </p:grpSp>
      <p:grpSp>
        <p:nvGrpSpPr>
          <p:cNvPr id="4" name="Group 27"/>
          <p:cNvGrpSpPr>
            <a:grpSpLocks/>
          </p:cNvGrpSpPr>
          <p:nvPr/>
        </p:nvGrpSpPr>
        <p:grpSpPr bwMode="auto">
          <a:xfrm>
            <a:off x="2438400" y="2663825"/>
            <a:ext cx="5340350" cy="442912"/>
            <a:chOff x="1536" y="1737"/>
            <a:chExt cx="3364" cy="279"/>
          </a:xfrm>
        </p:grpSpPr>
        <p:sp>
          <p:nvSpPr>
            <p:cNvPr id="78876" name="Rectangle 28"/>
            <p:cNvSpPr>
              <a:spLocks noChangeArrowheads="1"/>
            </p:cNvSpPr>
            <p:nvPr/>
          </p:nvSpPr>
          <p:spPr bwMode="auto">
            <a:xfrm>
              <a:off x="1536"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7" name="Rectangle 29"/>
            <p:cNvSpPr>
              <a:spLocks noChangeArrowheads="1"/>
            </p:cNvSpPr>
            <p:nvPr/>
          </p:nvSpPr>
          <p:spPr bwMode="auto">
            <a:xfrm>
              <a:off x="3408"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8" name="Rectangle 30"/>
            <p:cNvSpPr>
              <a:spLocks noChangeArrowheads="1"/>
            </p:cNvSpPr>
            <p:nvPr/>
          </p:nvSpPr>
          <p:spPr bwMode="auto">
            <a:xfrm>
              <a:off x="3888"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9" name="Text Box 31"/>
            <p:cNvSpPr txBox="1">
              <a:spLocks noChangeArrowheads="1"/>
            </p:cNvSpPr>
            <p:nvPr/>
          </p:nvSpPr>
          <p:spPr bwMode="auto">
            <a:xfrm>
              <a:off x="4224" y="1737"/>
              <a:ext cx="676" cy="231"/>
            </a:xfrm>
            <a:prstGeom prst="rect">
              <a:avLst/>
            </a:prstGeom>
            <a:noFill/>
            <a:ln w="9525">
              <a:noFill/>
              <a:miter lim="800000"/>
              <a:headEnd/>
              <a:tailEnd/>
            </a:ln>
            <a:effectLst/>
          </p:spPr>
          <p:txBody>
            <a:bodyPr wrap="none">
              <a:spAutoFit/>
            </a:bodyPr>
            <a:lstStyle/>
            <a:p>
              <a:r>
                <a:rPr lang="en-US"/>
                <a:t>B/(N-2)</a:t>
              </a:r>
            </a:p>
          </p:txBody>
        </p:sp>
      </p:grpSp>
      <mc:AlternateContent xmlns:mc="http://schemas.openxmlformats.org/markup-compatibility/2006" xmlns:a14="http://schemas.microsoft.com/office/drawing/2010/main">
        <mc:Choice Requires="a14">
          <p:sp>
            <p:nvSpPr>
              <p:cNvPr id="78880" name="Text Box 32"/>
              <p:cNvSpPr txBox="1">
                <a:spLocks noChangeArrowheads="1"/>
              </p:cNvSpPr>
              <p:nvPr/>
            </p:nvSpPr>
            <p:spPr bwMode="auto">
              <a:xfrm>
                <a:off x="609600" y="4083259"/>
                <a:ext cx="8382000" cy="1403141"/>
              </a:xfrm>
              <a:prstGeom prst="rect">
                <a:avLst/>
              </a:prstGeom>
              <a:noFill/>
              <a:ln w="9525">
                <a:noFill/>
                <a:miter lim="800000"/>
                <a:headEnd/>
                <a:tailEnd/>
              </a:ln>
              <a:effectLst/>
            </p:spPr>
            <p:txBody>
              <a:bodyPr wrap="square">
                <a:spAutoFit/>
              </a:bodyPr>
              <a:lstStyle/>
              <a:p>
                <a:r>
                  <a:rPr lang="en-US" sz="2400" dirty="0" smtClean="0">
                    <a:latin typeface="Calibri" pitchFamily="34" charset="0"/>
                    <a:cs typeface="Calibri" pitchFamily="34" charset="0"/>
                  </a:rPr>
                  <a:t>BALANCE assigns each of the queries in round 1 to </a:t>
                </a:r>
                <a:r>
                  <a:rPr lang="en-US" sz="2400" b="1" dirty="0" smtClean="0">
                    <a:latin typeface="Calibri" pitchFamily="34" charset="0"/>
                    <a:cs typeface="Calibri" pitchFamily="34" charset="0"/>
                  </a:rPr>
                  <a:t>N</a:t>
                </a:r>
                <a:r>
                  <a:rPr lang="en-US" sz="2400" dirty="0" smtClean="0">
                    <a:latin typeface="Calibri" pitchFamily="34" charset="0"/>
                    <a:cs typeface="Calibri" pitchFamily="34" charset="0"/>
                  </a:rPr>
                  <a:t> advertisers.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After </a:t>
                </a:r>
                <a:r>
                  <a:rPr lang="en-US" sz="2400" b="1" i="1" dirty="0">
                    <a:latin typeface="Calibri" pitchFamily="34" charset="0"/>
                    <a:cs typeface="Calibri" pitchFamily="34" charset="0"/>
                  </a:rPr>
                  <a:t>k</a:t>
                </a:r>
                <a:r>
                  <a:rPr lang="en-US" sz="2400" b="1" dirty="0">
                    <a:latin typeface="Calibri" pitchFamily="34" charset="0"/>
                    <a:cs typeface="Calibri" pitchFamily="34" charset="0"/>
                  </a:rPr>
                  <a:t> </a:t>
                </a:r>
                <a:r>
                  <a:rPr lang="en-US" sz="2400" dirty="0">
                    <a:latin typeface="Calibri" pitchFamily="34" charset="0"/>
                    <a:cs typeface="Calibri" pitchFamily="34" charset="0"/>
                  </a:rPr>
                  <a:t>rounds, sum of allocations to each of </a:t>
                </a:r>
                <a:r>
                  <a:rPr lang="en-US" sz="2400" dirty="0" smtClean="0">
                    <a:latin typeface="Calibri" pitchFamily="34" charset="0"/>
                    <a:cs typeface="Calibri" pitchFamily="34" charset="0"/>
                  </a:rPr>
                  <a:t>advertisers </a:t>
                </a:r>
                <a:r>
                  <a:rPr lang="en-US" sz="2400" b="1" i="1" dirty="0" err="1" smtClean="0">
                    <a:latin typeface="Calibri" pitchFamily="34" charset="0"/>
                    <a:cs typeface="Calibri" pitchFamily="34" charset="0"/>
                  </a:rPr>
                  <a:t>A</a:t>
                </a:r>
                <a:r>
                  <a:rPr lang="en-US" sz="2400" b="1" i="1" baseline="-25000" dirty="0" err="1" smtClean="0">
                    <a:latin typeface="Calibri" pitchFamily="34" charset="0"/>
                    <a:cs typeface="Calibri" pitchFamily="34" charset="0"/>
                  </a:rPr>
                  <a:t>k</a:t>
                </a:r>
                <a:r>
                  <a:rPr lang="en-US" sz="2400" b="1" i="1" dirty="0">
                    <a:latin typeface="Calibri" pitchFamily="34" charset="0"/>
                    <a:cs typeface="Calibri" pitchFamily="34" charset="0"/>
                  </a:rPr>
                  <a:t>,…,A</a:t>
                </a:r>
                <a:r>
                  <a:rPr lang="en-US" sz="2400" b="1" i="1" baseline="-25000" dirty="0">
                    <a:latin typeface="Calibri" pitchFamily="34" charset="0"/>
                    <a:cs typeface="Calibri" pitchFamily="34" charset="0"/>
                  </a:rPr>
                  <a:t>N</a:t>
                </a:r>
                <a:r>
                  <a:rPr lang="en-US" sz="2400" i="1" dirty="0">
                    <a:latin typeface="Calibri" pitchFamily="34" charset="0"/>
                    <a:cs typeface="Calibri" pitchFamily="34" charset="0"/>
                  </a:rPr>
                  <a:t> </a:t>
                </a:r>
                <a:r>
                  <a:rPr lang="en-US" sz="2400" dirty="0" smtClean="0">
                    <a:latin typeface="Calibri" pitchFamily="34" charset="0"/>
                    <a:cs typeface="Calibri" pitchFamily="34" charset="0"/>
                  </a:rPr>
                  <a:t>is </a:t>
                </a:r>
                <a14:m>
                  <m:oMath xmlns:m="http://schemas.openxmlformats.org/officeDocument/2006/math">
                    <m:sSub>
                      <m:sSubPr>
                        <m:ctrlPr>
                          <a:rPr lang="en-US" sz="2400" b="1" i="1" dirty="0" smtClean="0">
                            <a:latin typeface="Cambria Math" charset="0"/>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𝒌</m:t>
                        </m:r>
                      </m:sub>
                    </m:sSub>
                    <m:r>
                      <a:rPr lang="en-US" sz="2400" b="1" i="1" dirty="0">
                        <a:latin typeface="Cambria Math"/>
                        <a:cs typeface="Calibri" pitchFamily="34" charset="0"/>
                      </a:rPr>
                      <m:t>= </m:t>
                    </m:r>
                    <m:sSub>
                      <m:sSubPr>
                        <m:ctrlPr>
                          <a:rPr lang="en-US" sz="2400" b="1" i="1" dirty="0" smtClean="0">
                            <a:latin typeface="Cambria Math" charset="0"/>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𝒌</m:t>
                        </m:r>
                        <m:r>
                          <a:rPr lang="en-US" sz="2400" b="1" i="1" dirty="0" smtClean="0">
                            <a:latin typeface="Cambria Math"/>
                            <a:cs typeface="Calibri" pitchFamily="34" charset="0"/>
                          </a:rPr>
                          <m:t>+</m:t>
                        </m:r>
                        <m:r>
                          <a:rPr lang="en-US" sz="2400" b="1" i="1" dirty="0" smtClean="0">
                            <a:latin typeface="Cambria Math"/>
                            <a:cs typeface="Calibri" pitchFamily="34" charset="0"/>
                          </a:rPr>
                          <m:t>𝟏</m:t>
                        </m:r>
                      </m:sub>
                    </m:sSub>
                    <m:r>
                      <a:rPr lang="en-US" sz="2400" b="1" i="1" dirty="0">
                        <a:latin typeface="Cambria Math"/>
                        <a:cs typeface="Calibri" pitchFamily="34" charset="0"/>
                      </a:rPr>
                      <m:t>=…=</m:t>
                    </m:r>
                    <m:sSub>
                      <m:sSubPr>
                        <m:ctrlPr>
                          <a:rPr lang="en-US" sz="2400" b="1" i="1" dirty="0" smtClean="0">
                            <a:latin typeface="Cambria Math" charset="0"/>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𝑵</m:t>
                        </m:r>
                      </m:sub>
                    </m:sSub>
                    <m:r>
                      <a:rPr lang="en-US" sz="2400" b="1" i="1" dirty="0">
                        <a:latin typeface="Cambria Math"/>
                        <a:cs typeface="Calibri" pitchFamily="34" charset="0"/>
                      </a:rPr>
                      <m:t>=</m:t>
                    </m:r>
                    <m:nary>
                      <m:naryPr>
                        <m:chr m:val="∑"/>
                        <m:ctrlPr>
                          <a:rPr lang="en-US" sz="2400" b="1" i="1" dirty="0" smtClean="0">
                            <a:latin typeface="Cambria Math" charset="0"/>
                            <a:cs typeface="Calibri" pitchFamily="34" charset="0"/>
                          </a:rPr>
                        </m:ctrlPr>
                      </m:naryPr>
                      <m:sub>
                        <m:r>
                          <m:rPr>
                            <m:brk m:alnAt="23"/>
                          </m:rPr>
                          <a:rPr lang="en-US" sz="2400" b="1" i="1" dirty="0" smtClean="0">
                            <a:latin typeface="Cambria Math"/>
                            <a:cs typeface="Calibri" pitchFamily="34" charset="0"/>
                          </a:rPr>
                          <m:t>𝒊</m:t>
                        </m:r>
                        <m:r>
                          <a:rPr lang="en-US" sz="2400" b="1" i="1" dirty="0" smtClean="0">
                            <a:latin typeface="Cambria Math"/>
                            <a:cs typeface="Calibri" pitchFamily="34" charset="0"/>
                          </a:rPr>
                          <m:t>=</m:t>
                        </m:r>
                        <m:r>
                          <a:rPr lang="en-US" sz="2400" b="1" i="1" dirty="0" smtClean="0">
                            <a:latin typeface="Cambria Math"/>
                            <a:cs typeface="Calibri" pitchFamily="34" charset="0"/>
                          </a:rPr>
                          <m:t>𝟏</m:t>
                        </m:r>
                      </m:sub>
                      <m:sup>
                        <m:r>
                          <a:rPr lang="en-US" sz="2400" b="1" i="1" dirty="0" smtClean="0">
                            <a:latin typeface="Cambria Math"/>
                            <a:cs typeface="Calibri" pitchFamily="34" charset="0"/>
                          </a:rPr>
                          <m:t>𝒌</m:t>
                        </m:r>
                        <m:r>
                          <a:rPr lang="en-US" sz="2400" b="1" i="1" dirty="0" smtClean="0">
                            <a:latin typeface="Cambria Math"/>
                            <a:cs typeface="Calibri" pitchFamily="34" charset="0"/>
                          </a:rPr>
                          <m:t>−</m:t>
                        </m:r>
                        <m:r>
                          <a:rPr lang="en-US" sz="2400" b="1" i="1" dirty="0" smtClean="0">
                            <a:latin typeface="Cambria Math"/>
                            <a:cs typeface="Calibri" pitchFamily="34" charset="0"/>
                          </a:rPr>
                          <m:t>𝟏</m:t>
                        </m:r>
                      </m:sup>
                      <m:e>
                        <m:f>
                          <m:fPr>
                            <m:ctrlPr>
                              <a:rPr lang="en-US" sz="2400" b="1" i="1" dirty="0" smtClean="0">
                                <a:latin typeface="Cambria Math" charset="0"/>
                                <a:cs typeface="Calibri" pitchFamily="34" charset="0"/>
                              </a:rPr>
                            </m:ctrlPr>
                          </m:fPr>
                          <m:num>
                            <m:r>
                              <a:rPr lang="en-US" sz="2400" b="1" i="1" dirty="0" smtClean="0">
                                <a:latin typeface="Cambria Math"/>
                                <a:cs typeface="Calibri" pitchFamily="34" charset="0"/>
                              </a:rPr>
                              <m:t>𝑩</m:t>
                            </m:r>
                          </m:num>
                          <m:den>
                            <m:r>
                              <a:rPr lang="en-US" sz="2400" b="1" i="1" dirty="0" smtClean="0">
                                <a:latin typeface="Cambria Math"/>
                                <a:cs typeface="Calibri" pitchFamily="34" charset="0"/>
                              </a:rPr>
                              <m:t>𝑵</m:t>
                            </m:r>
                            <m:r>
                              <a:rPr lang="en-US" sz="2400" b="1" i="1" dirty="0" smtClean="0">
                                <a:latin typeface="Cambria Math"/>
                                <a:cs typeface="Calibri" pitchFamily="34" charset="0"/>
                              </a:rPr>
                              <m:t>−(</m:t>
                            </m:r>
                            <m:r>
                              <a:rPr lang="en-US" sz="2400" b="1" i="1" dirty="0" smtClean="0">
                                <a:latin typeface="Cambria Math"/>
                                <a:cs typeface="Calibri" pitchFamily="34" charset="0"/>
                              </a:rPr>
                              <m:t>𝒊</m:t>
                            </m:r>
                            <m:r>
                              <a:rPr lang="en-US" sz="2400" b="1" i="1" dirty="0" smtClean="0">
                                <a:latin typeface="Cambria Math"/>
                                <a:cs typeface="Calibri" pitchFamily="34" charset="0"/>
                              </a:rPr>
                              <m:t>−</m:t>
                            </m:r>
                            <m:r>
                              <a:rPr lang="en-US" sz="2400" b="1" i="1" dirty="0" smtClean="0">
                                <a:latin typeface="Cambria Math"/>
                                <a:cs typeface="Calibri" pitchFamily="34" charset="0"/>
                              </a:rPr>
                              <m:t>𝟏</m:t>
                            </m:r>
                            <m:r>
                              <a:rPr lang="en-US" sz="2400" b="1" i="1" dirty="0" smtClean="0">
                                <a:latin typeface="Cambria Math"/>
                                <a:cs typeface="Calibri" pitchFamily="34" charset="0"/>
                              </a:rPr>
                              <m:t>)</m:t>
                            </m:r>
                          </m:den>
                        </m:f>
                      </m:e>
                    </m:nary>
                  </m:oMath>
                </a14:m>
                <a:endParaRPr lang="en-US" sz="2400" b="1" i="1" dirty="0">
                  <a:latin typeface="Calibri" pitchFamily="34" charset="0"/>
                  <a:cs typeface="Calibri" pitchFamily="34" charset="0"/>
                </a:endParaRPr>
              </a:p>
            </p:txBody>
          </p:sp>
        </mc:Choice>
        <mc:Fallback xmlns="">
          <p:sp>
            <p:nvSpPr>
              <p:cNvPr id="78880" name="Text Box 32"/>
              <p:cNvSpPr txBox="1">
                <a:spLocks noRot="1" noChangeAspect="1" noMove="1" noResize="1" noEditPoints="1" noAdjustHandles="1" noChangeArrowheads="1" noChangeShapeType="1" noTextEdit="1"/>
              </p:cNvSpPr>
              <p:nvPr/>
            </p:nvSpPr>
            <p:spPr bwMode="auto">
              <a:xfrm>
                <a:off x="609600" y="4083259"/>
                <a:ext cx="8382000" cy="1403141"/>
              </a:xfrm>
              <a:prstGeom prst="rect">
                <a:avLst/>
              </a:prstGeom>
              <a:blipFill rotWithShape="1">
                <a:blip r:embed="rId3"/>
                <a:stretch>
                  <a:fillRect l="-1091" t="-3478" r="-1891"/>
                </a:stretch>
              </a:blipFill>
              <a:ln w="9525">
                <a:noFill/>
                <a:miter lim="800000"/>
                <a:headEnd/>
                <a:tailEnd/>
              </a:ln>
              <a:effectLst/>
            </p:spPr>
            <p:txBody>
              <a:bodyPr/>
              <a:lstStyle/>
              <a:p>
                <a:r>
                  <a:rPr lang="en-US">
                    <a:noFill/>
                  </a:rPr>
                  <a:t> </a:t>
                </a:r>
              </a:p>
            </p:txBody>
          </p:sp>
        </mc:Fallback>
      </mc:AlternateContent>
      <p:sp>
        <p:nvSpPr>
          <p:cNvPr id="78882" name="Text Box 34"/>
          <p:cNvSpPr txBox="1">
            <a:spLocks noChangeArrowheads="1"/>
          </p:cNvSpPr>
          <p:nvPr/>
        </p:nvSpPr>
        <p:spPr bwMode="auto">
          <a:xfrm>
            <a:off x="609600" y="5638800"/>
            <a:ext cx="7848600" cy="830997"/>
          </a:xfrm>
          <a:prstGeom prst="rect">
            <a:avLst/>
          </a:prstGeom>
          <a:noFill/>
          <a:ln w="9525">
            <a:noFill/>
            <a:miter lim="800000"/>
            <a:headEnd/>
            <a:tailEnd/>
          </a:ln>
          <a:effectLst/>
        </p:spPr>
        <p:txBody>
          <a:bodyPr wrap="square">
            <a:spAutoFit/>
          </a:bodyPr>
          <a:lstStyle/>
          <a:p>
            <a:r>
              <a:rPr lang="en-US" sz="2400" b="1" dirty="0">
                <a:solidFill>
                  <a:srgbClr val="008000"/>
                </a:solidFill>
                <a:latin typeface="Calibri" pitchFamily="34" charset="0"/>
                <a:cs typeface="Calibri" pitchFamily="34" charset="0"/>
              </a:rPr>
              <a:t>If we find the smallest </a:t>
            </a:r>
            <a:r>
              <a:rPr lang="en-US" sz="2400" b="1" i="1" dirty="0">
                <a:solidFill>
                  <a:srgbClr val="008000"/>
                </a:solidFill>
                <a:latin typeface="Calibri" pitchFamily="34" charset="0"/>
                <a:cs typeface="Calibri" pitchFamily="34" charset="0"/>
              </a:rPr>
              <a:t>k</a:t>
            </a:r>
            <a:r>
              <a:rPr lang="en-US" sz="2400" b="1" dirty="0">
                <a:solidFill>
                  <a:srgbClr val="008000"/>
                </a:solidFill>
                <a:latin typeface="Calibri" pitchFamily="34" charset="0"/>
                <a:cs typeface="Calibri" pitchFamily="34" charset="0"/>
              </a:rPr>
              <a:t> such that </a:t>
            </a:r>
            <a:r>
              <a:rPr lang="en-US" sz="2400" b="1" i="1" dirty="0" err="1">
                <a:solidFill>
                  <a:srgbClr val="008000"/>
                </a:solidFill>
                <a:latin typeface="Calibri" pitchFamily="34" charset="0"/>
                <a:cs typeface="Calibri" pitchFamily="34" charset="0"/>
              </a:rPr>
              <a:t>S</a:t>
            </a:r>
            <a:r>
              <a:rPr lang="en-US" sz="2400" b="1" i="1" baseline="-25000" dirty="0" err="1">
                <a:solidFill>
                  <a:srgbClr val="008000"/>
                </a:solidFill>
                <a:latin typeface="Calibri" pitchFamily="34" charset="0"/>
                <a:cs typeface="Calibri" pitchFamily="34" charset="0"/>
              </a:rPr>
              <a:t>k</a:t>
            </a:r>
            <a:r>
              <a:rPr lang="en-US" sz="2400" b="1" i="1" dirty="0">
                <a:solidFill>
                  <a:srgbClr val="008000"/>
                </a:solidFill>
                <a:latin typeface="Calibri" pitchFamily="34" charset="0"/>
                <a:cs typeface="Calibri" pitchFamily="34" charset="0"/>
              </a:rPr>
              <a:t> </a:t>
            </a:r>
            <a:r>
              <a:rPr lang="en-US" sz="2400" b="1" i="1" dirty="0" smtClean="0">
                <a:solidFill>
                  <a:srgbClr val="008000"/>
                </a:solidFill>
                <a:latin typeface="Calibri" pitchFamily="34" charset="0"/>
                <a:cs typeface="Calibri" pitchFamily="34" charset="0"/>
                <a:sym typeface="Symbol"/>
              </a:rPr>
              <a:t></a:t>
            </a:r>
            <a:r>
              <a:rPr lang="en-US" sz="2400" b="1" i="1" dirty="0" smtClean="0">
                <a:solidFill>
                  <a:srgbClr val="008000"/>
                </a:solidFill>
                <a:latin typeface="Calibri" pitchFamily="34" charset="0"/>
                <a:cs typeface="Calibri" pitchFamily="34" charset="0"/>
              </a:rPr>
              <a:t> </a:t>
            </a:r>
            <a:r>
              <a:rPr lang="en-US" sz="2400" b="1" i="1" dirty="0">
                <a:solidFill>
                  <a:srgbClr val="008000"/>
                </a:solidFill>
                <a:latin typeface="Calibri" pitchFamily="34" charset="0"/>
                <a:cs typeface="Calibri" pitchFamily="34" charset="0"/>
              </a:rPr>
              <a:t>B</a:t>
            </a:r>
            <a:r>
              <a:rPr lang="en-US" sz="2400" b="1" dirty="0">
                <a:solidFill>
                  <a:srgbClr val="008000"/>
                </a:solidFill>
                <a:latin typeface="Calibri" pitchFamily="34" charset="0"/>
                <a:cs typeface="Calibri" pitchFamily="34" charset="0"/>
              </a:rPr>
              <a:t>, then after </a:t>
            </a:r>
            <a:r>
              <a:rPr lang="en-US" sz="2400" b="1" i="1" dirty="0">
                <a:solidFill>
                  <a:srgbClr val="008000"/>
                </a:solidFill>
                <a:latin typeface="Calibri" pitchFamily="34" charset="0"/>
                <a:cs typeface="Calibri" pitchFamily="34" charset="0"/>
              </a:rPr>
              <a:t>k</a:t>
            </a:r>
            <a:r>
              <a:rPr lang="en-US" sz="2400" b="1" dirty="0">
                <a:solidFill>
                  <a:srgbClr val="008000"/>
                </a:solidFill>
                <a:latin typeface="Calibri" pitchFamily="34" charset="0"/>
                <a:cs typeface="Calibri" pitchFamily="34" charset="0"/>
              </a:rPr>
              <a:t> rounds</a:t>
            </a:r>
          </a:p>
          <a:p>
            <a:r>
              <a:rPr lang="en-US" sz="2400" b="1" dirty="0">
                <a:solidFill>
                  <a:srgbClr val="008000"/>
                </a:solidFill>
                <a:latin typeface="Calibri" pitchFamily="34" charset="0"/>
                <a:cs typeface="Calibri" pitchFamily="34" charset="0"/>
              </a:rPr>
              <a:t>we cannot allocate any queries to any advertiser</a:t>
            </a:r>
          </a:p>
        </p:txBody>
      </p:sp>
      <p:sp>
        <p:nvSpPr>
          <p:cNvPr id="35" name="Slide Number Placeholder 34"/>
          <p:cNvSpPr>
            <a:spLocks noGrp="1"/>
          </p:cNvSpPr>
          <p:nvPr>
            <p:ph type="sldNum" sz="quarter" idx="12"/>
          </p:nvPr>
        </p:nvSpPr>
        <p:spPr/>
        <p:txBody>
          <a:bodyPr/>
          <a:lstStyle/>
          <a:p>
            <a:fld id="{19B12225-5612-419B-A8D5-4B8EEE4C217E}" type="slidenum">
              <a:rPr lang="en-US" smtClean="0"/>
              <a:pPr/>
              <a:t>34</a:t>
            </a:fld>
            <a:endParaRPr lang="en-US"/>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45939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0" grpId="0" autoUpdateAnimBg="0"/>
      <p:bldP spid="7888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BALANCE: Analysis</a:t>
            </a:r>
            <a:endParaRPr lang="en-US" dirty="0"/>
          </a:p>
        </p:txBody>
      </p:sp>
      <p:sp>
        <p:nvSpPr>
          <p:cNvPr id="73732" name="Text Box 4"/>
          <p:cNvSpPr txBox="1">
            <a:spLocks noChangeArrowheads="1"/>
          </p:cNvSpPr>
          <p:nvPr/>
        </p:nvSpPr>
        <p:spPr bwMode="auto">
          <a:xfrm>
            <a:off x="898525" y="1784350"/>
            <a:ext cx="7510389" cy="461665"/>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B/1   B/2   B/3  …  B/(</a:t>
            </a:r>
            <a:r>
              <a:rPr lang="en-US" sz="2400" dirty="0" smtClean="0">
                <a:latin typeface="Verdana" pitchFamily="34" charset="0"/>
                <a:ea typeface="Verdana" pitchFamily="34" charset="0"/>
                <a:cs typeface="Verdana" pitchFamily="34" charset="0"/>
              </a:rPr>
              <a:t>N-(k-1)) </a:t>
            </a:r>
            <a:r>
              <a:rPr lang="en-US" sz="2400" dirty="0">
                <a:latin typeface="Verdana" pitchFamily="34" charset="0"/>
                <a:ea typeface="Verdana" pitchFamily="34" charset="0"/>
                <a:cs typeface="Verdana" pitchFamily="34" charset="0"/>
              </a:rPr>
              <a:t>… B/(N-1)   B/N</a:t>
            </a:r>
          </a:p>
        </p:txBody>
      </p:sp>
      <p:sp>
        <p:nvSpPr>
          <p:cNvPr id="73733" name="Line 5"/>
          <p:cNvSpPr>
            <a:spLocks noChangeShapeType="1"/>
          </p:cNvSpPr>
          <p:nvPr/>
        </p:nvSpPr>
        <p:spPr bwMode="auto">
          <a:xfrm>
            <a:off x="7543800" y="2362200"/>
            <a:ext cx="533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4" name="Text Box 6"/>
          <p:cNvSpPr txBox="1">
            <a:spLocks noChangeArrowheads="1"/>
          </p:cNvSpPr>
          <p:nvPr/>
        </p:nvSpPr>
        <p:spPr bwMode="auto">
          <a:xfrm>
            <a:off x="7640638" y="2393950"/>
            <a:ext cx="436562" cy="366713"/>
          </a:xfrm>
          <a:prstGeom prst="rect">
            <a:avLst/>
          </a:prstGeom>
          <a:noFill/>
          <a:ln w="9525">
            <a:noFill/>
            <a:miter lim="800000"/>
            <a:headEnd/>
            <a:tailEnd/>
          </a:ln>
          <a:effectLst/>
        </p:spPr>
        <p:txBody>
          <a:bodyPr wrap="none">
            <a:spAutoFit/>
          </a:bodyPr>
          <a:lstStyle/>
          <a:p>
            <a:r>
              <a:rPr lang="en-US"/>
              <a:t>S</a:t>
            </a:r>
            <a:r>
              <a:rPr lang="en-US" baseline="-25000"/>
              <a:t>1</a:t>
            </a:r>
          </a:p>
        </p:txBody>
      </p:sp>
      <p:sp>
        <p:nvSpPr>
          <p:cNvPr id="73735" name="Line 7"/>
          <p:cNvSpPr>
            <a:spLocks noChangeShapeType="1"/>
          </p:cNvSpPr>
          <p:nvPr/>
        </p:nvSpPr>
        <p:spPr bwMode="auto">
          <a:xfrm>
            <a:off x="6248400" y="2819400"/>
            <a:ext cx="1905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6" name="Text Box 8"/>
          <p:cNvSpPr txBox="1">
            <a:spLocks noChangeArrowheads="1"/>
          </p:cNvSpPr>
          <p:nvPr/>
        </p:nvSpPr>
        <p:spPr bwMode="auto">
          <a:xfrm>
            <a:off x="7031038" y="2833688"/>
            <a:ext cx="436562" cy="366712"/>
          </a:xfrm>
          <a:prstGeom prst="rect">
            <a:avLst/>
          </a:prstGeom>
          <a:noFill/>
          <a:ln w="9525">
            <a:noFill/>
            <a:miter lim="800000"/>
            <a:headEnd/>
            <a:tailEnd/>
          </a:ln>
          <a:effectLst/>
        </p:spPr>
        <p:txBody>
          <a:bodyPr wrap="none">
            <a:spAutoFit/>
          </a:bodyPr>
          <a:lstStyle/>
          <a:p>
            <a:r>
              <a:rPr lang="en-US"/>
              <a:t>S</a:t>
            </a:r>
            <a:r>
              <a:rPr lang="en-US" baseline="-25000"/>
              <a:t>2</a:t>
            </a:r>
          </a:p>
        </p:txBody>
      </p:sp>
      <p:sp>
        <p:nvSpPr>
          <p:cNvPr id="73739" name="Line 11"/>
          <p:cNvSpPr>
            <a:spLocks noChangeShapeType="1"/>
          </p:cNvSpPr>
          <p:nvPr/>
        </p:nvSpPr>
        <p:spPr bwMode="auto">
          <a:xfrm>
            <a:off x="4191000" y="3352800"/>
            <a:ext cx="3962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0" name="Text Box 12"/>
          <p:cNvSpPr txBox="1">
            <a:spLocks noChangeArrowheads="1"/>
          </p:cNvSpPr>
          <p:nvPr/>
        </p:nvSpPr>
        <p:spPr bwMode="auto">
          <a:xfrm>
            <a:off x="5715000" y="3443288"/>
            <a:ext cx="777777" cy="369332"/>
          </a:xfrm>
          <a:prstGeom prst="rect">
            <a:avLst/>
          </a:prstGeom>
          <a:noFill/>
          <a:ln w="9525">
            <a:noFill/>
            <a:miter lim="800000"/>
            <a:headEnd/>
            <a:tailEnd/>
          </a:ln>
          <a:effectLst/>
        </p:spPr>
        <p:txBody>
          <a:bodyPr wrap="none">
            <a:spAutoFit/>
          </a:bodyPr>
          <a:lstStyle/>
          <a:p>
            <a:r>
              <a:rPr lang="en-US" dirty="0" err="1"/>
              <a:t>S</a:t>
            </a:r>
            <a:r>
              <a:rPr lang="en-US" baseline="-25000" dirty="0" err="1"/>
              <a:t>k</a:t>
            </a:r>
            <a:r>
              <a:rPr lang="en-US" dirty="0"/>
              <a:t> </a:t>
            </a:r>
            <a:r>
              <a:rPr lang="en-US" b="1" dirty="0">
                <a:solidFill>
                  <a:srgbClr val="0000FF"/>
                </a:solidFill>
              </a:rPr>
              <a:t>= B</a:t>
            </a:r>
            <a:r>
              <a:rPr lang="en-US" b="1" baseline="-25000" dirty="0">
                <a:solidFill>
                  <a:srgbClr val="0000FF"/>
                </a:solidFill>
              </a:rPr>
              <a:t> </a:t>
            </a:r>
          </a:p>
        </p:txBody>
      </p:sp>
      <p:grpSp>
        <p:nvGrpSpPr>
          <p:cNvPr id="2" name="Group 22"/>
          <p:cNvGrpSpPr>
            <a:grpSpLocks/>
          </p:cNvGrpSpPr>
          <p:nvPr/>
        </p:nvGrpSpPr>
        <p:grpSpPr bwMode="auto">
          <a:xfrm>
            <a:off x="928688" y="4070350"/>
            <a:ext cx="7413626" cy="2028825"/>
            <a:chOff x="585" y="2564"/>
            <a:chExt cx="4670" cy="1278"/>
          </a:xfrm>
        </p:grpSpPr>
        <p:sp>
          <p:nvSpPr>
            <p:cNvPr id="73743" name="Text Box 15"/>
            <p:cNvSpPr txBox="1">
              <a:spLocks noChangeArrowheads="1"/>
            </p:cNvSpPr>
            <p:nvPr/>
          </p:nvSpPr>
          <p:spPr bwMode="auto">
            <a:xfrm>
              <a:off x="585" y="2564"/>
              <a:ext cx="4670" cy="291"/>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1/1   1/2   1/3  …  1/(</a:t>
              </a:r>
              <a:r>
                <a:rPr lang="en-US" sz="2400" dirty="0" smtClean="0">
                  <a:latin typeface="Verdana" pitchFamily="34" charset="0"/>
                  <a:ea typeface="Verdana" pitchFamily="34" charset="0"/>
                  <a:cs typeface="Verdana" pitchFamily="34" charset="0"/>
                </a:rPr>
                <a:t>N-(k-1)) </a:t>
              </a:r>
              <a:r>
                <a:rPr lang="en-US" sz="2400" dirty="0">
                  <a:latin typeface="Verdana" pitchFamily="34" charset="0"/>
                  <a:ea typeface="Verdana" pitchFamily="34" charset="0"/>
                  <a:cs typeface="Verdana" pitchFamily="34" charset="0"/>
                </a:rPr>
                <a:t>… 1/(N-1)   1/N</a:t>
              </a:r>
            </a:p>
          </p:txBody>
        </p:sp>
        <p:sp>
          <p:nvSpPr>
            <p:cNvPr id="73744" name="Line 16"/>
            <p:cNvSpPr>
              <a:spLocks noChangeShapeType="1"/>
            </p:cNvSpPr>
            <p:nvPr/>
          </p:nvSpPr>
          <p:spPr bwMode="auto">
            <a:xfrm>
              <a:off x="4771" y="2928"/>
              <a:ext cx="33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5" name="Text Box 17"/>
            <p:cNvSpPr txBox="1">
              <a:spLocks noChangeArrowheads="1"/>
            </p:cNvSpPr>
            <p:nvPr/>
          </p:nvSpPr>
          <p:spPr bwMode="auto">
            <a:xfrm>
              <a:off x="4832" y="2948"/>
              <a:ext cx="275" cy="231"/>
            </a:xfrm>
            <a:prstGeom prst="rect">
              <a:avLst/>
            </a:prstGeom>
            <a:noFill/>
            <a:ln w="9525">
              <a:noFill/>
              <a:miter lim="800000"/>
              <a:headEnd/>
              <a:tailEnd/>
            </a:ln>
            <a:effectLst/>
          </p:spPr>
          <p:txBody>
            <a:bodyPr wrap="none">
              <a:spAutoFit/>
            </a:bodyPr>
            <a:lstStyle/>
            <a:p>
              <a:r>
                <a:rPr lang="en-US"/>
                <a:t>S</a:t>
              </a:r>
              <a:r>
                <a:rPr lang="en-US" baseline="-25000"/>
                <a:t>1</a:t>
              </a:r>
            </a:p>
          </p:txBody>
        </p:sp>
        <p:sp>
          <p:nvSpPr>
            <p:cNvPr id="73746" name="Line 18"/>
            <p:cNvSpPr>
              <a:spLocks noChangeShapeType="1"/>
            </p:cNvSpPr>
            <p:nvPr/>
          </p:nvSpPr>
          <p:spPr bwMode="auto">
            <a:xfrm>
              <a:off x="3955" y="3216"/>
              <a:ext cx="1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7" name="Text Box 19"/>
            <p:cNvSpPr txBox="1">
              <a:spLocks noChangeArrowheads="1"/>
            </p:cNvSpPr>
            <p:nvPr/>
          </p:nvSpPr>
          <p:spPr bwMode="auto">
            <a:xfrm>
              <a:off x="4448" y="3225"/>
              <a:ext cx="275" cy="231"/>
            </a:xfrm>
            <a:prstGeom prst="rect">
              <a:avLst/>
            </a:prstGeom>
            <a:noFill/>
            <a:ln w="9525">
              <a:noFill/>
              <a:miter lim="800000"/>
              <a:headEnd/>
              <a:tailEnd/>
            </a:ln>
            <a:effectLst/>
          </p:spPr>
          <p:txBody>
            <a:bodyPr wrap="none">
              <a:spAutoFit/>
            </a:bodyPr>
            <a:lstStyle/>
            <a:p>
              <a:r>
                <a:rPr lang="en-US"/>
                <a:t>S</a:t>
              </a:r>
              <a:r>
                <a:rPr lang="en-US" baseline="-25000"/>
                <a:t>2</a:t>
              </a:r>
            </a:p>
          </p:txBody>
        </p:sp>
        <p:sp>
          <p:nvSpPr>
            <p:cNvPr id="73748" name="Line 20"/>
            <p:cNvSpPr>
              <a:spLocks noChangeShapeType="1"/>
            </p:cNvSpPr>
            <p:nvPr/>
          </p:nvSpPr>
          <p:spPr bwMode="auto">
            <a:xfrm>
              <a:off x="2659" y="3552"/>
              <a:ext cx="249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9" name="Text Box 21"/>
            <p:cNvSpPr txBox="1">
              <a:spLocks noChangeArrowheads="1"/>
            </p:cNvSpPr>
            <p:nvPr/>
          </p:nvSpPr>
          <p:spPr bwMode="auto">
            <a:xfrm>
              <a:off x="3619" y="3609"/>
              <a:ext cx="472" cy="233"/>
            </a:xfrm>
            <a:prstGeom prst="rect">
              <a:avLst/>
            </a:prstGeom>
            <a:noFill/>
            <a:ln w="9525">
              <a:noFill/>
              <a:miter lim="800000"/>
              <a:headEnd/>
              <a:tailEnd/>
            </a:ln>
            <a:effectLst/>
          </p:spPr>
          <p:txBody>
            <a:bodyPr wrap="none">
              <a:spAutoFit/>
            </a:bodyPr>
            <a:lstStyle/>
            <a:p>
              <a:r>
                <a:rPr lang="en-US" dirty="0" err="1"/>
                <a:t>S</a:t>
              </a:r>
              <a:r>
                <a:rPr lang="en-US" baseline="-25000" dirty="0" err="1"/>
                <a:t>k</a:t>
              </a:r>
              <a:r>
                <a:rPr lang="en-US" dirty="0"/>
                <a:t> </a:t>
              </a:r>
              <a:r>
                <a:rPr lang="en-US" b="1" dirty="0">
                  <a:solidFill>
                    <a:srgbClr val="0000FF"/>
                  </a:solidFill>
                </a:rPr>
                <a:t>= 1</a:t>
              </a:r>
              <a:r>
                <a:rPr lang="en-US" b="1" baseline="-25000" dirty="0">
                  <a:solidFill>
                    <a:srgbClr val="0000FF"/>
                  </a:solidFill>
                </a:rPr>
                <a:t> </a:t>
              </a:r>
            </a:p>
          </p:txBody>
        </p:sp>
      </p:grpSp>
      <p:sp>
        <p:nvSpPr>
          <p:cNvPr id="19" name="Slide Number Placeholder 18"/>
          <p:cNvSpPr>
            <a:spLocks noGrp="1"/>
          </p:cNvSpPr>
          <p:nvPr>
            <p:ph type="sldNum" sz="quarter" idx="12"/>
          </p:nvPr>
        </p:nvSpPr>
        <p:spPr/>
        <p:txBody>
          <a:bodyPr/>
          <a:lstStyle/>
          <a:p>
            <a:fld id="{19B12225-5612-419B-A8D5-4B8EEE4C217E}" type="slidenum">
              <a:rPr lang="en-US" smtClean="0"/>
              <a:pPr/>
              <a:t>35</a:t>
            </a:fld>
            <a:endParaRPr lang="en-US"/>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625503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t>BALANCE: Analysis</a:t>
            </a:r>
            <a:endParaRPr lang="en-US" dirty="0"/>
          </a:p>
        </p:txBody>
      </p:sp>
      <mc:AlternateContent xmlns:mc="http://schemas.openxmlformats.org/markup-compatibility/2006" xmlns:a14="http://schemas.microsoft.com/office/drawing/2010/main">
        <mc:Choice Requires="a14">
          <p:sp>
            <p:nvSpPr>
              <p:cNvPr id="71683" name="Rectangle 3"/>
              <p:cNvSpPr>
                <a:spLocks noGrp="1" noChangeArrowheads="1"/>
              </p:cNvSpPr>
              <p:nvPr>
                <p:ph idx="1"/>
              </p:nvPr>
            </p:nvSpPr>
            <p:spPr>
              <a:xfrm>
                <a:off x="457200" y="1295400"/>
                <a:ext cx="8229600" cy="5410200"/>
              </a:xfrm>
            </p:spPr>
            <p:txBody>
              <a:bodyPr>
                <a:normAutofit lnSpcReduction="10000"/>
              </a:bodyPr>
              <a:lstStyle/>
              <a:p>
                <a:r>
                  <a:rPr lang="en-US" b="1" dirty="0" smtClean="0">
                    <a:solidFill>
                      <a:srgbClr val="D60093"/>
                    </a:solidFill>
                  </a:rPr>
                  <a:t>Fact:</a:t>
                </a:r>
                <a:r>
                  <a:rPr lang="en-US" dirty="0">
                    <a:solidFill>
                      <a:schemeClr val="accent4"/>
                    </a:solidFill>
                  </a:rPr>
                  <a:t> </a:t>
                </a:r>
                <a14:m>
                  <m:oMath xmlns:m="http://schemas.openxmlformats.org/officeDocument/2006/math">
                    <m:sSub>
                      <m:sSubPr>
                        <m:ctrlPr>
                          <a:rPr lang="en-US" b="1" i="1">
                            <a:latin typeface="Cambria Math" charset="0"/>
                          </a:rPr>
                        </m:ctrlPr>
                      </m:sSubPr>
                      <m:e>
                        <m:r>
                          <a:rPr lang="en-US" b="1" i="1">
                            <a:latin typeface="Cambria Math"/>
                          </a:rPr>
                          <m:t>𝑯</m:t>
                        </m:r>
                      </m:e>
                      <m:sub>
                        <m:r>
                          <a:rPr lang="en-US" b="1" i="1">
                            <a:latin typeface="Cambria Math"/>
                          </a:rPr>
                          <m:t>𝒏</m:t>
                        </m:r>
                      </m:sub>
                    </m:sSub>
                    <m:r>
                      <a:rPr lang="en-US" b="1" i="1">
                        <a:latin typeface="Cambria Math"/>
                      </a:rPr>
                      <m:t>=</m:t>
                    </m:r>
                    <m:nary>
                      <m:naryPr>
                        <m:chr m:val="∑"/>
                        <m:ctrlPr>
                          <a:rPr lang="en-US" b="1" i="1">
                            <a:latin typeface="Cambria Math" charset="0"/>
                          </a:rPr>
                        </m:ctrlPr>
                      </m:naryPr>
                      <m:sub>
                        <m:r>
                          <m:rPr>
                            <m:brk m:alnAt="23"/>
                          </m:rPr>
                          <a:rPr lang="en-US" b="1" i="1">
                            <a:latin typeface="Cambria Math"/>
                          </a:rPr>
                          <m:t>𝒊</m:t>
                        </m:r>
                        <m:r>
                          <a:rPr lang="en-US" b="1" i="1">
                            <a:latin typeface="Cambria Math"/>
                          </a:rPr>
                          <m:t>=</m:t>
                        </m:r>
                        <m:r>
                          <a:rPr lang="en-US" b="1" i="1">
                            <a:latin typeface="Cambria Math"/>
                          </a:rPr>
                          <m:t>𝟏</m:t>
                        </m:r>
                      </m:sub>
                      <m:sup>
                        <m:r>
                          <a:rPr lang="en-US" b="1" i="1">
                            <a:latin typeface="Cambria Math"/>
                          </a:rPr>
                          <m:t>𝒏</m:t>
                        </m:r>
                      </m:sup>
                      <m:e>
                        <m:r>
                          <a:rPr lang="en-US" b="1" i="1">
                            <a:latin typeface="Cambria Math"/>
                          </a:rPr>
                          <m:t>𝟏</m:t>
                        </m:r>
                        <m:r>
                          <a:rPr lang="en-US" b="1" i="1">
                            <a:latin typeface="Cambria Math"/>
                          </a:rPr>
                          <m:t>/</m:t>
                        </m:r>
                        <m:r>
                          <a:rPr lang="en-US" b="1" i="1">
                            <a:latin typeface="Cambria Math"/>
                          </a:rPr>
                          <m:t>𝒊</m:t>
                        </m:r>
                      </m:e>
                    </m:nary>
                    <m:r>
                      <a:rPr lang="en-US" b="1" i="1">
                        <a:latin typeface="Cambria Math"/>
                      </a:rPr>
                      <m:t>≈</m:t>
                    </m:r>
                    <m:func>
                      <m:funcPr>
                        <m:ctrlPr>
                          <a:rPr lang="en-US" b="1" i="1">
                            <a:latin typeface="Cambria Math" charset="0"/>
                          </a:rPr>
                        </m:ctrlPr>
                      </m:funcPr>
                      <m:fName>
                        <m:r>
                          <a:rPr lang="en-US" b="1" i="1">
                            <a:latin typeface="Cambria Math"/>
                          </a:rPr>
                          <m:t>𝐥</m:t>
                        </m:r>
                        <m:r>
                          <a:rPr lang="en-US" b="1" i="0" smtClean="0">
                            <a:latin typeface="Cambria Math"/>
                          </a:rPr>
                          <m:t>𝐧</m:t>
                        </m:r>
                      </m:fName>
                      <m:e>
                        <m:d>
                          <m:dPr>
                            <m:ctrlPr>
                              <a:rPr lang="en-US" b="1" i="1">
                                <a:latin typeface="Cambria Math" charset="0"/>
                              </a:rPr>
                            </m:ctrlPr>
                          </m:dPr>
                          <m:e>
                            <m:r>
                              <a:rPr lang="en-US" b="1" i="1">
                                <a:latin typeface="Cambria Math"/>
                              </a:rPr>
                              <m:t>𝒏</m:t>
                            </m:r>
                          </m:e>
                        </m:d>
                      </m:e>
                    </m:func>
                  </m:oMath>
                </a14:m>
                <a:r>
                  <a:rPr lang="en-US" dirty="0" smtClean="0"/>
                  <a:t> </a:t>
                </a:r>
                <a:r>
                  <a:rPr lang="en-US" dirty="0"/>
                  <a:t>for large </a:t>
                </a:r>
                <a:r>
                  <a:rPr lang="en-US" b="1" i="1" dirty="0"/>
                  <a:t>n</a:t>
                </a:r>
              </a:p>
              <a:p>
                <a:pPr lvl="1"/>
                <a:r>
                  <a:rPr lang="en-US" dirty="0"/>
                  <a:t>Result due to </a:t>
                </a:r>
                <a:r>
                  <a:rPr lang="en-US" dirty="0" smtClean="0"/>
                  <a:t>Euler</a:t>
                </a:r>
              </a:p>
              <a:p>
                <a:pPr lvl="1"/>
                <a:endParaRPr lang="en-US" dirty="0"/>
              </a:p>
              <a:p>
                <a:pPr lvl="1"/>
                <a:endParaRPr lang="en-US" dirty="0" smtClean="0"/>
              </a:p>
              <a:p>
                <a:pPr lvl="1"/>
                <a:endParaRPr lang="en-US" dirty="0"/>
              </a:p>
              <a:p>
                <a:pPr lvl="1"/>
                <a:endParaRPr lang="en-US" dirty="0" smtClean="0"/>
              </a:p>
              <a:p>
                <a14:m>
                  <m:oMath xmlns:m="http://schemas.openxmlformats.org/officeDocument/2006/math">
                    <m:sSub>
                      <m:sSubPr>
                        <m:ctrlPr>
                          <a:rPr lang="en-US" b="1" i="1" dirty="0" smtClean="0">
                            <a:solidFill>
                              <a:srgbClr val="0000FF"/>
                            </a:solidFill>
                            <a:latin typeface="Cambria Math" charset="0"/>
                          </a:rPr>
                        </m:ctrlPr>
                      </m:sSubPr>
                      <m:e>
                        <m:r>
                          <a:rPr lang="en-US" b="1" i="1" dirty="0" smtClean="0">
                            <a:solidFill>
                              <a:srgbClr val="0000FF"/>
                            </a:solidFill>
                            <a:latin typeface="Cambria Math"/>
                          </a:rPr>
                          <m:t>𝑺</m:t>
                        </m:r>
                      </m:e>
                      <m:sub>
                        <m:r>
                          <a:rPr lang="en-US" b="1" i="1" dirty="0" smtClean="0">
                            <a:solidFill>
                              <a:srgbClr val="0000FF"/>
                            </a:solidFill>
                            <a:latin typeface="Cambria Math"/>
                          </a:rPr>
                          <m:t>𝒌</m:t>
                        </m:r>
                      </m:sub>
                    </m:sSub>
                    <m:r>
                      <a:rPr lang="en-US" b="1" i="1" dirty="0">
                        <a:solidFill>
                          <a:srgbClr val="0000FF"/>
                        </a:solidFill>
                        <a:latin typeface="Cambria Math"/>
                      </a:rPr>
                      <m:t>=</m:t>
                    </m:r>
                    <m:r>
                      <a:rPr lang="en-US" b="1" i="1" dirty="0">
                        <a:solidFill>
                          <a:srgbClr val="0000FF"/>
                        </a:solidFill>
                        <a:latin typeface="Cambria Math"/>
                      </a:rPr>
                      <m:t>𝟏</m:t>
                    </m:r>
                  </m:oMath>
                </a14:m>
                <a:r>
                  <a:rPr lang="en-US" dirty="0" smtClean="0">
                    <a:solidFill>
                      <a:srgbClr val="0000FF"/>
                    </a:solidFill>
                  </a:rPr>
                  <a:t> implies: </a:t>
                </a:r>
                <a14:m>
                  <m:oMath xmlns:m="http://schemas.openxmlformats.org/officeDocument/2006/math">
                    <m:sSub>
                      <m:sSubPr>
                        <m:ctrlPr>
                          <a:rPr lang="en-US" b="1" i="1" dirty="0" smtClean="0">
                            <a:latin typeface="Cambria Math" charset="0"/>
                          </a:rPr>
                        </m:ctrlPr>
                      </m:sSubPr>
                      <m:e>
                        <m:r>
                          <a:rPr lang="en-US" b="1" i="1" dirty="0" smtClean="0">
                            <a:latin typeface="Cambria Math"/>
                          </a:rPr>
                          <m:t>𝑯</m:t>
                        </m:r>
                      </m:e>
                      <m:sub>
                        <m:r>
                          <a:rPr lang="en-US" b="1" i="1" dirty="0" smtClean="0">
                            <a:latin typeface="Cambria Math"/>
                          </a:rPr>
                          <m:t>𝑵</m:t>
                        </m:r>
                        <m:r>
                          <a:rPr lang="en-US" b="1" i="1" dirty="0" smtClean="0">
                            <a:latin typeface="Cambria Math"/>
                          </a:rPr>
                          <m:t>−</m:t>
                        </m:r>
                        <m:r>
                          <a:rPr lang="en-US" b="1" i="1" dirty="0" smtClean="0">
                            <a:latin typeface="Cambria Math"/>
                          </a:rPr>
                          <m:t>𝒌</m:t>
                        </m:r>
                      </m:sub>
                    </m:sSub>
                    <m:r>
                      <a:rPr lang="en-US" b="1" i="1" dirty="0">
                        <a:latin typeface="Cambria Math"/>
                      </a:rPr>
                      <m:t>=</m:t>
                    </m:r>
                    <m:r>
                      <a:rPr lang="en-US" b="1" i="1" dirty="0" err="1">
                        <a:latin typeface="Cambria Math"/>
                      </a:rPr>
                      <m:t>𝒍𝒏</m:t>
                    </m:r>
                    <m:r>
                      <a:rPr lang="en-US" b="1" i="1" dirty="0">
                        <a:latin typeface="Cambria Math"/>
                      </a:rPr>
                      <m:t>⁡(</m:t>
                    </m:r>
                    <m:r>
                      <a:rPr lang="en-US" b="1" i="1" dirty="0">
                        <a:latin typeface="Cambria Math"/>
                      </a:rPr>
                      <m:t>𝑵</m:t>
                    </m:r>
                    <m:r>
                      <a:rPr lang="en-US" b="1" i="1" dirty="0">
                        <a:latin typeface="Cambria Math"/>
                      </a:rPr>
                      <m:t>)−</m:t>
                    </m:r>
                    <m:r>
                      <a:rPr lang="en-US" b="1" i="1" dirty="0">
                        <a:latin typeface="Cambria Math"/>
                      </a:rPr>
                      <m:t>𝟏</m:t>
                    </m:r>
                    <m:r>
                      <a:rPr lang="en-US" b="1" i="1" dirty="0">
                        <a:latin typeface="Cambria Math"/>
                      </a:rPr>
                      <m:t>=</m:t>
                    </m:r>
                    <m:r>
                      <a:rPr lang="en-US" b="1" i="1" dirty="0" err="1">
                        <a:latin typeface="Cambria Math"/>
                      </a:rPr>
                      <m:t>𝒍𝒏</m:t>
                    </m:r>
                    <m:r>
                      <a:rPr lang="en-US" b="1" i="1" dirty="0">
                        <a:latin typeface="Cambria Math"/>
                      </a:rPr>
                      <m:t>⁡(</m:t>
                    </m:r>
                    <m:f>
                      <m:fPr>
                        <m:ctrlPr>
                          <a:rPr lang="en-US" b="1" i="1" dirty="0" smtClean="0">
                            <a:latin typeface="Cambria Math" charset="0"/>
                          </a:rPr>
                        </m:ctrlPr>
                      </m:fPr>
                      <m:num>
                        <m:r>
                          <a:rPr lang="en-US" b="1" i="1" dirty="0">
                            <a:latin typeface="Cambria Math"/>
                          </a:rPr>
                          <m:t>𝑵</m:t>
                        </m:r>
                      </m:num>
                      <m:den>
                        <m:r>
                          <a:rPr lang="en-US" b="1" i="1" dirty="0" smtClean="0">
                            <a:latin typeface="Cambria Math"/>
                          </a:rPr>
                          <m:t>𝒆</m:t>
                        </m:r>
                      </m:den>
                    </m:f>
                    <m:r>
                      <a:rPr lang="en-US" b="1" i="1" dirty="0">
                        <a:latin typeface="Cambria Math"/>
                      </a:rPr>
                      <m:t>)</m:t>
                    </m:r>
                  </m:oMath>
                </a14:m>
                <a:endParaRPr lang="en-US" b="1" dirty="0"/>
              </a:p>
              <a:p>
                <a:r>
                  <a:rPr lang="en-US" dirty="0" smtClean="0">
                    <a:solidFill>
                      <a:srgbClr val="0000FF"/>
                    </a:solidFill>
                  </a:rPr>
                  <a:t>We also know: </a:t>
                </a:r>
                <a14:m>
                  <m:oMath xmlns:m="http://schemas.openxmlformats.org/officeDocument/2006/math">
                    <m:sSub>
                      <m:sSubPr>
                        <m:ctrlPr>
                          <a:rPr lang="en-US" b="1" i="1" dirty="0">
                            <a:latin typeface="Cambria Math" charset="0"/>
                          </a:rPr>
                        </m:ctrlPr>
                      </m:sSubPr>
                      <m:e>
                        <m:r>
                          <a:rPr lang="en-US" b="1" i="1" dirty="0">
                            <a:latin typeface="Cambria Math"/>
                          </a:rPr>
                          <m:t>𝑯</m:t>
                        </m:r>
                      </m:e>
                      <m:sub>
                        <m:r>
                          <a:rPr lang="en-US" b="1" i="1" dirty="0">
                            <a:latin typeface="Cambria Math"/>
                          </a:rPr>
                          <m:t>𝑵</m:t>
                        </m:r>
                        <m:r>
                          <a:rPr lang="en-US" b="1" i="1" dirty="0">
                            <a:latin typeface="Cambria Math"/>
                          </a:rPr>
                          <m:t>−</m:t>
                        </m:r>
                        <m:r>
                          <a:rPr lang="en-US" b="1" i="1" dirty="0">
                            <a:latin typeface="Cambria Math"/>
                          </a:rPr>
                          <m:t>𝒌</m:t>
                        </m:r>
                      </m:sub>
                    </m:sSub>
                    <m:r>
                      <a:rPr lang="en-US" b="1" i="1" dirty="0">
                        <a:latin typeface="Cambria Math"/>
                      </a:rPr>
                      <m:t>=</m:t>
                    </m:r>
                    <m:r>
                      <a:rPr lang="en-US" b="1" i="1" dirty="0" err="1">
                        <a:latin typeface="Cambria Math"/>
                      </a:rPr>
                      <m:t>𝒍𝒏</m:t>
                    </m:r>
                    <m:r>
                      <a:rPr lang="en-US" b="1" i="1" dirty="0">
                        <a:latin typeface="Cambria Math"/>
                      </a:rPr>
                      <m:t>⁡</m:t>
                    </m:r>
                    <m:r>
                      <a:rPr lang="en-US" b="1" i="1" dirty="0" smtClean="0">
                        <a:latin typeface="Cambria Math"/>
                      </a:rPr>
                      <m:t>(</m:t>
                    </m:r>
                    <m:r>
                      <a:rPr lang="en-US" b="1" i="1" dirty="0" smtClean="0">
                        <a:latin typeface="Cambria Math"/>
                      </a:rPr>
                      <m:t>𝑵</m:t>
                    </m:r>
                    <m:r>
                      <a:rPr lang="en-US" b="1" i="1" dirty="0" smtClean="0">
                        <a:latin typeface="Cambria Math"/>
                      </a:rPr>
                      <m:t>−</m:t>
                    </m:r>
                    <m:r>
                      <a:rPr lang="en-US" b="1" i="1" dirty="0" smtClean="0">
                        <a:latin typeface="Cambria Math"/>
                      </a:rPr>
                      <m:t>𝒌</m:t>
                    </m:r>
                    <m:r>
                      <a:rPr lang="en-US" b="1" i="1" dirty="0" smtClean="0">
                        <a:latin typeface="Cambria Math"/>
                      </a:rPr>
                      <m:t>)</m:t>
                    </m:r>
                  </m:oMath>
                </a14:m>
                <a:endParaRPr lang="en-US" b="1" dirty="0"/>
              </a:p>
              <a:p>
                <a:r>
                  <a:rPr lang="en-US" b="1" dirty="0" smtClean="0"/>
                  <a:t>So: </a:t>
                </a:r>
                <a14:m>
                  <m:oMath xmlns:m="http://schemas.openxmlformats.org/officeDocument/2006/math">
                    <m:r>
                      <a:rPr lang="en-US" b="1" i="1" dirty="0" smtClean="0">
                        <a:latin typeface="Cambria Math"/>
                      </a:rPr>
                      <m:t>𝑵</m:t>
                    </m:r>
                    <m:r>
                      <a:rPr lang="en-US" b="1" i="1" dirty="0" smtClean="0">
                        <a:latin typeface="Cambria Math"/>
                      </a:rPr>
                      <m:t>−</m:t>
                    </m:r>
                    <m:r>
                      <a:rPr lang="en-US" b="1" i="1" dirty="0" smtClean="0">
                        <a:latin typeface="Cambria Math"/>
                      </a:rPr>
                      <m:t>𝒌</m:t>
                    </m:r>
                    <m:r>
                      <a:rPr lang="en-US" b="1" i="1" dirty="0" smtClean="0">
                        <a:latin typeface="Cambria Math"/>
                      </a:rPr>
                      <m:t>=</m:t>
                    </m:r>
                    <m:f>
                      <m:fPr>
                        <m:ctrlPr>
                          <a:rPr lang="en-US" b="1" i="1" dirty="0" smtClean="0">
                            <a:latin typeface="Cambria Math" charset="0"/>
                          </a:rPr>
                        </m:ctrlPr>
                      </m:fPr>
                      <m:num>
                        <m:r>
                          <a:rPr lang="en-US" b="1" i="1" dirty="0" smtClean="0">
                            <a:latin typeface="Cambria Math"/>
                          </a:rPr>
                          <m:t>𝑵</m:t>
                        </m:r>
                      </m:num>
                      <m:den>
                        <m:r>
                          <a:rPr lang="en-US" b="1" i="1" dirty="0" smtClean="0">
                            <a:latin typeface="Cambria Math"/>
                          </a:rPr>
                          <m:t>𝒆</m:t>
                        </m:r>
                      </m:den>
                    </m:f>
                    <m:r>
                      <a:rPr lang="en-US" b="1" i="1" dirty="0">
                        <a:latin typeface="Cambria Math"/>
                      </a:rPr>
                      <m:t> </m:t>
                    </m:r>
                  </m:oMath>
                </a14:m>
                <a:r>
                  <a:rPr lang="en-US" dirty="0" smtClean="0"/>
                  <a:t> </a:t>
                </a:r>
                <a:endParaRPr lang="en-US" b="1" dirty="0" smtClean="0"/>
              </a:p>
              <a:p>
                <a:r>
                  <a:rPr lang="en-US" b="1" dirty="0" smtClean="0">
                    <a:solidFill>
                      <a:srgbClr val="008000"/>
                    </a:solidFill>
                  </a:rPr>
                  <a:t>Then: </a:t>
                </a:r>
                <a14:m>
                  <m:oMath xmlns:m="http://schemas.openxmlformats.org/officeDocument/2006/math">
                    <m:r>
                      <a:rPr lang="en-US" b="1" i="1" dirty="0" smtClean="0">
                        <a:solidFill>
                          <a:srgbClr val="008000"/>
                        </a:solidFill>
                        <a:latin typeface="Cambria Math"/>
                      </a:rPr>
                      <m:t>𝒌</m:t>
                    </m:r>
                    <m:r>
                      <a:rPr lang="en-US" b="1" i="1" dirty="0" smtClean="0">
                        <a:solidFill>
                          <a:srgbClr val="008000"/>
                        </a:solidFill>
                        <a:latin typeface="Cambria Math"/>
                      </a:rPr>
                      <m:t>=</m:t>
                    </m:r>
                    <m:r>
                      <a:rPr lang="en-US" b="1" i="1" dirty="0" smtClean="0">
                        <a:solidFill>
                          <a:srgbClr val="008000"/>
                        </a:solidFill>
                        <a:latin typeface="Cambria Math"/>
                      </a:rPr>
                      <m:t>𝑵</m:t>
                    </m:r>
                    <m:r>
                      <a:rPr lang="en-US" b="1" i="1" dirty="0" smtClean="0">
                        <a:solidFill>
                          <a:srgbClr val="008000"/>
                        </a:solidFill>
                        <a:latin typeface="Cambria Math"/>
                      </a:rPr>
                      <m:t>(</m:t>
                    </m:r>
                    <m:r>
                      <a:rPr lang="en-US" b="1" i="1" dirty="0" smtClean="0">
                        <a:solidFill>
                          <a:srgbClr val="008000"/>
                        </a:solidFill>
                        <a:latin typeface="Cambria Math"/>
                      </a:rPr>
                      <m:t>𝟏</m:t>
                    </m:r>
                    <m:r>
                      <a:rPr lang="en-US" b="1" i="1" dirty="0" smtClean="0">
                        <a:solidFill>
                          <a:srgbClr val="008000"/>
                        </a:solidFill>
                        <a:latin typeface="Cambria Math"/>
                      </a:rPr>
                      <m:t>−</m:t>
                    </m:r>
                    <m:f>
                      <m:fPr>
                        <m:ctrlPr>
                          <a:rPr lang="en-US" b="1" i="1" dirty="0" smtClean="0">
                            <a:solidFill>
                              <a:srgbClr val="008000"/>
                            </a:solidFill>
                            <a:latin typeface="Cambria Math" charset="0"/>
                          </a:rPr>
                        </m:ctrlPr>
                      </m:fPr>
                      <m:num>
                        <m:r>
                          <a:rPr lang="en-US" b="1" i="1" dirty="0" smtClean="0">
                            <a:solidFill>
                              <a:srgbClr val="008000"/>
                            </a:solidFill>
                            <a:latin typeface="Cambria Math"/>
                          </a:rPr>
                          <m:t>𝟏</m:t>
                        </m:r>
                      </m:num>
                      <m:den>
                        <m:r>
                          <a:rPr lang="en-US" b="1" i="1" dirty="0" smtClean="0">
                            <a:solidFill>
                              <a:srgbClr val="008000"/>
                            </a:solidFill>
                            <a:latin typeface="Cambria Math"/>
                          </a:rPr>
                          <m:t>𝒆</m:t>
                        </m:r>
                      </m:den>
                    </m:f>
                    <m:r>
                      <a:rPr lang="en-US" b="1" i="1" dirty="0" smtClean="0">
                        <a:solidFill>
                          <a:srgbClr val="008000"/>
                        </a:solidFill>
                        <a:latin typeface="Cambria Math"/>
                      </a:rPr>
                      <m:t>)</m:t>
                    </m:r>
                  </m:oMath>
                </a14:m>
                <a:endParaRPr lang="en-US" b="1" dirty="0">
                  <a:solidFill>
                    <a:srgbClr val="008000"/>
                  </a:solidFill>
                </a:endParaRPr>
              </a:p>
              <a:p>
                <a:pPr>
                  <a:buFont typeface="Wingdings" pitchFamily="1" charset="2"/>
                  <a:buNone/>
                </a:pPr>
                <a:endParaRPr lang="en-US" dirty="0"/>
              </a:p>
            </p:txBody>
          </p:sp>
        </mc:Choice>
        <mc:Fallback xmlns="">
          <p:sp>
            <p:nvSpPr>
              <p:cNvPr id="7168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1466" b="-1691"/>
                </a:stretch>
              </a:blipFill>
            </p:spPr>
            <p:txBody>
              <a:bodyPr/>
              <a:lstStyle/>
              <a:p>
                <a:r>
                  <a:rPr lang="en-US">
                    <a:noFill/>
                  </a:rPr>
                  <a:t> </a:t>
                </a:r>
              </a:p>
            </p:txBody>
          </p:sp>
        </mc:Fallback>
      </mc:AlternateContent>
      <p:sp>
        <p:nvSpPr>
          <p:cNvPr id="16" name="Footer Placeholder 1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5" name="Slide Number Placeholder 14"/>
          <p:cNvSpPr>
            <a:spLocks noGrp="1"/>
          </p:cNvSpPr>
          <p:nvPr>
            <p:ph type="sldNum" sz="quarter" idx="12"/>
          </p:nvPr>
        </p:nvSpPr>
        <p:spPr/>
        <p:txBody>
          <a:bodyPr/>
          <a:lstStyle/>
          <a:p>
            <a:fld id="{19B12225-5612-419B-A8D5-4B8EEE4C217E}" type="slidenum">
              <a:rPr lang="en-US" smtClean="0"/>
              <a:pPr/>
              <a:t>36</a:t>
            </a:fld>
            <a:endParaRPr lang="en-US"/>
          </a:p>
        </p:txBody>
      </p:sp>
      <p:sp>
        <p:nvSpPr>
          <p:cNvPr id="71693" name="Text Box 13"/>
          <p:cNvSpPr txBox="1">
            <a:spLocks noChangeArrowheads="1"/>
          </p:cNvSpPr>
          <p:nvPr/>
        </p:nvSpPr>
        <p:spPr bwMode="auto">
          <a:xfrm>
            <a:off x="838200" y="2511425"/>
            <a:ext cx="7414209" cy="461665"/>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1/1   1/2   1/3  …  1/(</a:t>
            </a:r>
            <a:r>
              <a:rPr lang="en-US" sz="2400" dirty="0" smtClean="0">
                <a:latin typeface="Verdana" pitchFamily="34" charset="0"/>
                <a:ea typeface="Verdana" pitchFamily="34" charset="0"/>
                <a:cs typeface="Verdana" pitchFamily="34" charset="0"/>
              </a:rPr>
              <a:t>N-(k-1)) </a:t>
            </a:r>
            <a:r>
              <a:rPr lang="en-US" sz="2400" dirty="0">
                <a:latin typeface="Verdana" pitchFamily="34" charset="0"/>
                <a:ea typeface="Verdana" pitchFamily="34" charset="0"/>
                <a:cs typeface="Verdana" pitchFamily="34" charset="0"/>
              </a:rPr>
              <a:t>… 1/(N-1)   1/N</a:t>
            </a:r>
          </a:p>
        </p:txBody>
      </p:sp>
      <p:grpSp>
        <p:nvGrpSpPr>
          <p:cNvPr id="2" name="Group 25"/>
          <p:cNvGrpSpPr>
            <a:grpSpLocks/>
          </p:cNvGrpSpPr>
          <p:nvPr/>
        </p:nvGrpSpPr>
        <p:grpSpPr bwMode="auto">
          <a:xfrm>
            <a:off x="4130675" y="3730625"/>
            <a:ext cx="3962400" cy="369888"/>
            <a:chOff x="2602" y="2880"/>
            <a:chExt cx="2496" cy="233"/>
          </a:xfrm>
        </p:grpSpPr>
        <p:sp>
          <p:nvSpPr>
            <p:cNvPr id="71698" name="Line 18"/>
            <p:cNvSpPr>
              <a:spLocks noChangeShapeType="1"/>
            </p:cNvSpPr>
            <p:nvPr/>
          </p:nvSpPr>
          <p:spPr bwMode="auto">
            <a:xfrm>
              <a:off x="2602" y="2880"/>
              <a:ext cx="2496"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699" name="Text Box 19"/>
            <p:cNvSpPr txBox="1">
              <a:spLocks noChangeArrowheads="1"/>
            </p:cNvSpPr>
            <p:nvPr/>
          </p:nvSpPr>
          <p:spPr bwMode="auto">
            <a:xfrm>
              <a:off x="3562" y="2880"/>
              <a:ext cx="480" cy="233"/>
            </a:xfrm>
            <a:prstGeom prst="rect">
              <a:avLst/>
            </a:prstGeom>
            <a:noFill/>
            <a:ln w="9525">
              <a:noFill/>
              <a:miter lim="800000"/>
              <a:headEnd/>
              <a:tailEnd/>
            </a:ln>
            <a:effectLst/>
          </p:spPr>
          <p:txBody>
            <a:bodyPr wrap="none">
              <a:spAutoFit/>
            </a:bodyPr>
            <a:lstStyle/>
            <a:p>
              <a:r>
                <a:rPr lang="en-US" b="1">
                  <a:solidFill>
                    <a:srgbClr val="008000"/>
                  </a:solidFill>
                </a:rPr>
                <a:t>S</a:t>
              </a:r>
              <a:r>
                <a:rPr lang="en-US" b="1" baseline="-25000">
                  <a:solidFill>
                    <a:srgbClr val="008000"/>
                  </a:solidFill>
                </a:rPr>
                <a:t>k</a:t>
              </a:r>
              <a:r>
                <a:rPr lang="en-US" b="1">
                  <a:solidFill>
                    <a:srgbClr val="008000"/>
                  </a:solidFill>
                </a:rPr>
                <a:t> = 1</a:t>
              </a:r>
              <a:r>
                <a:rPr lang="en-US" b="1" baseline="-25000">
                  <a:solidFill>
                    <a:srgbClr val="008000"/>
                  </a:solidFill>
                </a:rPr>
                <a:t> </a:t>
              </a:r>
            </a:p>
          </p:txBody>
        </p:sp>
      </p:grpSp>
      <p:sp>
        <p:nvSpPr>
          <p:cNvPr id="71700" name="Line 20"/>
          <p:cNvSpPr>
            <a:spLocks noChangeShapeType="1"/>
          </p:cNvSpPr>
          <p:nvPr/>
        </p:nvSpPr>
        <p:spPr bwMode="auto">
          <a:xfrm flipV="1">
            <a:off x="990600" y="3197225"/>
            <a:ext cx="7086600" cy="14288"/>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1701" name="Text Box 21"/>
          <p:cNvSpPr txBox="1">
            <a:spLocks noChangeArrowheads="1"/>
          </p:cNvSpPr>
          <p:nvPr/>
        </p:nvSpPr>
        <p:spPr bwMode="auto">
          <a:xfrm>
            <a:off x="3565525" y="3135313"/>
            <a:ext cx="679994" cy="369332"/>
          </a:xfrm>
          <a:prstGeom prst="rect">
            <a:avLst/>
          </a:prstGeom>
          <a:noFill/>
          <a:ln w="9525">
            <a:noFill/>
            <a:miter lim="800000"/>
            <a:headEnd/>
            <a:tailEnd/>
          </a:ln>
          <a:effectLst/>
        </p:spPr>
        <p:txBody>
          <a:bodyPr wrap="none">
            <a:spAutoFit/>
          </a:bodyPr>
          <a:lstStyle/>
          <a:p>
            <a:r>
              <a:rPr lang="en-US" b="1" dirty="0" err="1" smtClean="0">
                <a:solidFill>
                  <a:srgbClr val="008000"/>
                </a:solidFill>
              </a:rPr>
              <a:t>ln</a:t>
            </a:r>
            <a:r>
              <a:rPr lang="en-US" b="1" dirty="0" smtClean="0">
                <a:solidFill>
                  <a:srgbClr val="008000"/>
                </a:solidFill>
              </a:rPr>
              <a:t>(N</a:t>
            </a:r>
            <a:r>
              <a:rPr lang="en-US" b="1" dirty="0">
                <a:solidFill>
                  <a:srgbClr val="008000"/>
                </a:solidFill>
              </a:rPr>
              <a:t>)</a:t>
            </a:r>
          </a:p>
        </p:txBody>
      </p:sp>
      <p:grpSp>
        <p:nvGrpSpPr>
          <p:cNvPr id="3" name="Group 26"/>
          <p:cNvGrpSpPr>
            <a:grpSpLocks/>
          </p:cNvGrpSpPr>
          <p:nvPr/>
        </p:nvGrpSpPr>
        <p:grpSpPr bwMode="auto">
          <a:xfrm>
            <a:off x="990600" y="3730625"/>
            <a:ext cx="3048000" cy="384175"/>
            <a:chOff x="624" y="2880"/>
            <a:chExt cx="1920" cy="242"/>
          </a:xfrm>
        </p:grpSpPr>
        <p:sp>
          <p:nvSpPr>
            <p:cNvPr id="71702" name="Line 22"/>
            <p:cNvSpPr>
              <a:spLocks noChangeShapeType="1"/>
            </p:cNvSpPr>
            <p:nvPr/>
          </p:nvSpPr>
          <p:spPr bwMode="auto">
            <a:xfrm>
              <a:off x="624" y="2880"/>
              <a:ext cx="1920"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703" name="Text Box 23"/>
            <p:cNvSpPr txBox="1">
              <a:spLocks noChangeArrowheads="1"/>
            </p:cNvSpPr>
            <p:nvPr/>
          </p:nvSpPr>
          <p:spPr bwMode="auto">
            <a:xfrm>
              <a:off x="1344" y="2889"/>
              <a:ext cx="549" cy="233"/>
            </a:xfrm>
            <a:prstGeom prst="rect">
              <a:avLst/>
            </a:prstGeom>
            <a:noFill/>
            <a:ln w="9525">
              <a:noFill/>
              <a:miter lim="800000"/>
              <a:headEnd/>
              <a:tailEnd/>
            </a:ln>
            <a:effectLst/>
          </p:spPr>
          <p:txBody>
            <a:bodyPr wrap="none">
              <a:spAutoFit/>
            </a:bodyPr>
            <a:lstStyle/>
            <a:p>
              <a:r>
                <a:rPr lang="en-US" b="1" dirty="0" err="1" smtClean="0">
                  <a:solidFill>
                    <a:srgbClr val="008000"/>
                  </a:solidFill>
                </a:rPr>
                <a:t>ln</a:t>
              </a:r>
              <a:r>
                <a:rPr lang="en-US" b="1" dirty="0" smtClean="0">
                  <a:solidFill>
                    <a:srgbClr val="008000"/>
                  </a:solidFill>
                </a:rPr>
                <a:t>(N</a:t>
              </a:r>
              <a:r>
                <a:rPr lang="en-US" b="1" dirty="0">
                  <a:solidFill>
                    <a:srgbClr val="008000"/>
                  </a:solidFill>
                </a:rPr>
                <a:t>)-1</a:t>
              </a:r>
            </a:p>
          </p:txBody>
        </p:sp>
      </p:grpSp>
      <p:sp>
        <p:nvSpPr>
          <p:cNvPr id="4" name="TextBox 3"/>
          <p:cNvSpPr txBox="1"/>
          <p:nvPr/>
        </p:nvSpPr>
        <p:spPr>
          <a:xfrm>
            <a:off x="6036201" y="5429071"/>
            <a:ext cx="3031599" cy="1200329"/>
          </a:xfrm>
          <a:prstGeom prst="rect">
            <a:avLst/>
          </a:prstGeom>
          <a:noFill/>
        </p:spPr>
        <p:txBody>
          <a:bodyPr wrap="none" rtlCol="0">
            <a:spAutoFit/>
          </a:bodyPr>
          <a:lstStyle/>
          <a:p>
            <a:r>
              <a:rPr lang="en-US"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 terms sum to </a:t>
            </a:r>
            <a:r>
              <a:rPr lang="en-US" dirty="0" err="1" smtClean="0">
                <a:solidFill>
                  <a:srgbClr val="008000"/>
                </a:solidFill>
                <a:latin typeface="Arial" pitchFamily="34" charset="0"/>
                <a:cs typeface="Arial" pitchFamily="34" charset="0"/>
              </a:rPr>
              <a:t>ln</a:t>
            </a:r>
            <a:r>
              <a:rPr lang="en-US"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a:t>
            </a:r>
          </a:p>
          <a:p>
            <a:r>
              <a:rPr lang="en-US" dirty="0" smtClean="0">
                <a:solidFill>
                  <a:srgbClr val="008000"/>
                </a:solidFill>
                <a:latin typeface="Arial" pitchFamily="34" charset="0"/>
                <a:cs typeface="Arial" pitchFamily="34" charset="0"/>
              </a:rPr>
              <a:t>Last </a:t>
            </a:r>
            <a:r>
              <a:rPr lang="en-US" i="1" dirty="0" smtClean="0">
                <a:solidFill>
                  <a:srgbClr val="008000"/>
                </a:solidFill>
                <a:latin typeface="Arial" pitchFamily="34" charset="0"/>
                <a:cs typeface="Arial" pitchFamily="34" charset="0"/>
              </a:rPr>
              <a:t>k</a:t>
            </a:r>
            <a:r>
              <a:rPr lang="en-US" dirty="0" smtClean="0">
                <a:solidFill>
                  <a:srgbClr val="008000"/>
                </a:solidFill>
                <a:latin typeface="Arial" pitchFamily="34" charset="0"/>
                <a:cs typeface="Arial" pitchFamily="34" charset="0"/>
              </a:rPr>
              <a:t> terms sum to 1.</a:t>
            </a:r>
          </a:p>
          <a:p>
            <a:r>
              <a:rPr lang="en-US" dirty="0" smtClean="0">
                <a:solidFill>
                  <a:srgbClr val="008000"/>
                </a:solidFill>
                <a:latin typeface="Arial" pitchFamily="34" charset="0"/>
                <a:cs typeface="Arial" pitchFamily="34" charset="0"/>
              </a:rPr>
              <a:t>First </a:t>
            </a:r>
            <a:r>
              <a:rPr lang="en-US" i="1" dirty="0" smtClean="0">
                <a:solidFill>
                  <a:srgbClr val="008000"/>
                </a:solidFill>
                <a:latin typeface="Arial" pitchFamily="34" charset="0"/>
                <a:cs typeface="Arial" pitchFamily="34" charset="0"/>
              </a:rPr>
              <a:t>N-k</a:t>
            </a:r>
            <a:r>
              <a:rPr lang="en-US" dirty="0" smtClean="0">
                <a:solidFill>
                  <a:srgbClr val="008000"/>
                </a:solidFill>
                <a:latin typeface="Arial" pitchFamily="34" charset="0"/>
                <a:cs typeface="Arial" pitchFamily="34" charset="0"/>
              </a:rPr>
              <a:t> terms sum</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to </a:t>
            </a:r>
            <a:r>
              <a:rPr lang="en-US" dirty="0" err="1" smtClean="0">
                <a:solidFill>
                  <a:srgbClr val="008000"/>
                </a:solidFill>
                <a:latin typeface="Arial" pitchFamily="34" charset="0"/>
                <a:cs typeface="Arial" pitchFamily="34" charset="0"/>
              </a:rPr>
              <a:t>ln</a:t>
            </a:r>
            <a:r>
              <a:rPr lang="en-US"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N-k</a:t>
            </a:r>
            <a:r>
              <a:rPr lang="en-US" dirty="0">
                <a:solidFill>
                  <a:srgbClr val="008000"/>
                </a:solidFill>
                <a:latin typeface="Arial" pitchFamily="34" charset="0"/>
                <a:cs typeface="Arial" pitchFamily="34" charset="0"/>
              </a:rPr>
              <a:t>) but also </a:t>
            </a:r>
            <a:r>
              <a:rPr lang="en-US" dirty="0" smtClean="0">
                <a:solidFill>
                  <a:srgbClr val="008000"/>
                </a:solidFill>
                <a:latin typeface="Arial" pitchFamily="34" charset="0"/>
                <a:cs typeface="Arial" pitchFamily="34" charset="0"/>
              </a:rPr>
              <a:t>to </a:t>
            </a:r>
            <a:r>
              <a:rPr lang="en-US" dirty="0" err="1" smtClean="0">
                <a:solidFill>
                  <a:srgbClr val="008000"/>
                </a:solidFill>
                <a:latin typeface="Arial" pitchFamily="34" charset="0"/>
                <a:cs typeface="Arial" pitchFamily="34" charset="0"/>
              </a:rPr>
              <a:t>ln</a:t>
            </a:r>
            <a:r>
              <a:rPr lang="en-US"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)-1</a:t>
            </a:r>
            <a:endParaRPr lang="en-US"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337883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68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p:bldP spid="71700" grpId="0" animBg="1"/>
      <p:bldP spid="71701"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BALANCE: Analysis</a:t>
            </a:r>
            <a:endParaRPr lang="en-US" dirty="0"/>
          </a:p>
        </p:txBody>
      </p:sp>
      <p:sp>
        <p:nvSpPr>
          <p:cNvPr id="74755" name="Rectangle 3"/>
          <p:cNvSpPr>
            <a:spLocks noGrp="1" noChangeArrowheads="1"/>
          </p:cNvSpPr>
          <p:nvPr>
            <p:ph type="body" idx="1"/>
          </p:nvPr>
        </p:nvSpPr>
        <p:spPr/>
        <p:txBody>
          <a:bodyPr/>
          <a:lstStyle/>
          <a:p>
            <a:r>
              <a:rPr lang="en-US" dirty="0"/>
              <a:t>So after the first </a:t>
            </a:r>
            <a:r>
              <a:rPr lang="en-US" b="1" dirty="0" smtClean="0">
                <a:solidFill>
                  <a:srgbClr val="D60093"/>
                </a:solidFill>
              </a:rPr>
              <a:t>k=N(1-1/e</a:t>
            </a:r>
            <a:r>
              <a:rPr lang="en-US" b="1" dirty="0">
                <a:solidFill>
                  <a:srgbClr val="D60093"/>
                </a:solidFill>
              </a:rPr>
              <a:t>)</a:t>
            </a:r>
            <a:r>
              <a:rPr lang="en-US" dirty="0"/>
              <a:t> rounds, we </a:t>
            </a:r>
            <a:r>
              <a:rPr lang="en-US" dirty="0" smtClean="0"/>
              <a:t/>
            </a:r>
            <a:br>
              <a:rPr lang="en-US" dirty="0" smtClean="0"/>
            </a:br>
            <a:r>
              <a:rPr lang="en-US" dirty="0" smtClean="0"/>
              <a:t>cannot </a:t>
            </a:r>
            <a:r>
              <a:rPr lang="en-US" dirty="0"/>
              <a:t>allocate a query to any </a:t>
            </a:r>
            <a:r>
              <a:rPr lang="en-US" dirty="0" smtClean="0"/>
              <a:t>advertiser</a:t>
            </a:r>
          </a:p>
          <a:p>
            <a:pPr lvl="8"/>
            <a:endParaRPr lang="en-US" dirty="0"/>
          </a:p>
          <a:p>
            <a:r>
              <a:rPr lang="en-US" b="1" dirty="0">
                <a:solidFill>
                  <a:srgbClr val="008000"/>
                </a:solidFill>
              </a:rPr>
              <a:t>Revenue = </a:t>
            </a:r>
            <a:r>
              <a:rPr lang="en-US" b="1" dirty="0" smtClean="0">
                <a:solidFill>
                  <a:srgbClr val="008000"/>
                </a:solidFill>
              </a:rPr>
              <a:t>B∙N (1-1/e</a:t>
            </a:r>
            <a:r>
              <a:rPr lang="en-US" b="1" dirty="0">
                <a:solidFill>
                  <a:srgbClr val="008000"/>
                </a:solidFill>
              </a:rPr>
              <a:t>)</a:t>
            </a:r>
          </a:p>
          <a:p>
            <a:pPr lvl="8"/>
            <a:endParaRPr lang="en-US" dirty="0" smtClean="0"/>
          </a:p>
          <a:p>
            <a:r>
              <a:rPr lang="en-US" b="1" dirty="0" smtClean="0">
                <a:solidFill>
                  <a:srgbClr val="0000FF"/>
                </a:solidFill>
              </a:rPr>
              <a:t>Competitive </a:t>
            </a:r>
            <a:r>
              <a:rPr lang="en-US" b="1" dirty="0">
                <a:solidFill>
                  <a:srgbClr val="0000FF"/>
                </a:solidFill>
              </a:rPr>
              <a:t>ratio = 1-1/e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8670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General </a:t>
            </a:r>
            <a:r>
              <a:rPr lang="en-US" dirty="0" smtClean="0"/>
              <a:t>Version </a:t>
            </a:r>
            <a:r>
              <a:rPr lang="en-US" dirty="0"/>
              <a:t>of </a:t>
            </a:r>
            <a:r>
              <a:rPr lang="en-US" dirty="0" smtClean="0"/>
              <a:t>the Problem</a:t>
            </a:r>
            <a:endParaRPr lang="en-US" dirty="0"/>
          </a:p>
        </p:txBody>
      </p:sp>
      <p:sp>
        <p:nvSpPr>
          <p:cNvPr id="64515" name="Rectangle 3"/>
          <p:cNvSpPr>
            <a:spLocks noGrp="1" noChangeArrowheads="1"/>
          </p:cNvSpPr>
          <p:nvPr>
            <p:ph type="body" idx="1"/>
          </p:nvPr>
        </p:nvSpPr>
        <p:spPr>
          <a:xfrm>
            <a:off x="457200" y="1295400"/>
            <a:ext cx="8229600" cy="5410200"/>
          </a:xfrm>
        </p:spPr>
        <p:txBody>
          <a:bodyPr>
            <a:normAutofit lnSpcReduction="10000"/>
          </a:bodyPr>
          <a:lstStyle/>
          <a:p>
            <a:r>
              <a:rPr lang="en-US" b="1" dirty="0">
                <a:solidFill>
                  <a:srgbClr val="0000FF"/>
                </a:solidFill>
              </a:rPr>
              <a:t>Arbitrary </a:t>
            </a:r>
            <a:r>
              <a:rPr lang="en-US" b="1" dirty="0" smtClean="0">
                <a:solidFill>
                  <a:srgbClr val="0000FF"/>
                </a:solidFill>
              </a:rPr>
              <a:t>bids and arbitrary budgets!</a:t>
            </a:r>
            <a:endParaRPr lang="en-US" b="1" dirty="0">
              <a:solidFill>
                <a:srgbClr val="0000FF"/>
              </a:solidFill>
            </a:endParaRPr>
          </a:p>
          <a:p>
            <a:r>
              <a:rPr lang="en-US" dirty="0"/>
              <a:t>Consider </a:t>
            </a:r>
            <a:r>
              <a:rPr lang="en-US" dirty="0" smtClean="0"/>
              <a:t>we have 1 query</a:t>
            </a:r>
            <a:r>
              <a:rPr lang="en-US" b="1" dirty="0" smtClean="0"/>
              <a:t> </a:t>
            </a:r>
            <a:r>
              <a:rPr lang="en-US" b="1" i="1" dirty="0"/>
              <a:t>q</a:t>
            </a:r>
            <a:r>
              <a:rPr lang="en-US" dirty="0"/>
              <a:t>, advertiser </a:t>
            </a:r>
            <a:r>
              <a:rPr lang="en-US" b="1" i="1" dirty="0" err="1"/>
              <a:t>i</a:t>
            </a:r>
            <a:endParaRPr lang="en-US" b="1" i="1" dirty="0"/>
          </a:p>
          <a:p>
            <a:pPr lvl="1"/>
            <a:r>
              <a:rPr lang="en-US" dirty="0"/>
              <a:t>Bid = </a:t>
            </a:r>
            <a:r>
              <a:rPr lang="en-US" b="1" i="1" dirty="0"/>
              <a:t>x</a:t>
            </a:r>
            <a:r>
              <a:rPr lang="en-US" b="1" i="1" baseline="-25000" dirty="0"/>
              <a:t>i</a:t>
            </a:r>
            <a:endParaRPr lang="en-US" b="1" i="1" dirty="0"/>
          </a:p>
          <a:p>
            <a:pPr lvl="1"/>
            <a:r>
              <a:rPr lang="en-US" dirty="0"/>
              <a:t>Budget = </a:t>
            </a:r>
            <a:r>
              <a:rPr lang="en-US" b="1" i="1" dirty="0"/>
              <a:t>b</a:t>
            </a:r>
            <a:r>
              <a:rPr lang="en-US" b="1" i="1" baseline="-25000" dirty="0"/>
              <a:t>i</a:t>
            </a:r>
            <a:endParaRPr lang="en-US" b="1" i="1" dirty="0"/>
          </a:p>
          <a:p>
            <a:r>
              <a:rPr lang="en-US" b="1" dirty="0" smtClean="0">
                <a:solidFill>
                  <a:srgbClr val="D60093"/>
                </a:solidFill>
              </a:rPr>
              <a:t>In a general setting BALANCE </a:t>
            </a:r>
            <a:r>
              <a:rPr lang="en-US" b="1" dirty="0">
                <a:solidFill>
                  <a:srgbClr val="D60093"/>
                </a:solidFill>
              </a:rPr>
              <a:t>can be terrible</a:t>
            </a:r>
          </a:p>
          <a:p>
            <a:pPr lvl="1"/>
            <a:r>
              <a:rPr lang="en-US" dirty="0"/>
              <a:t>Consider two advertisers </a:t>
            </a:r>
            <a:r>
              <a:rPr lang="en-US" b="1" i="1" dirty="0"/>
              <a:t>A</a:t>
            </a:r>
            <a:r>
              <a:rPr lang="en-US" b="1" i="1" baseline="-25000" dirty="0"/>
              <a:t>1</a:t>
            </a:r>
            <a:r>
              <a:rPr lang="en-US" dirty="0"/>
              <a:t> and</a:t>
            </a:r>
            <a:r>
              <a:rPr lang="en-US" b="1" dirty="0"/>
              <a:t> </a:t>
            </a:r>
            <a:r>
              <a:rPr lang="en-US" b="1" i="1" dirty="0"/>
              <a:t>A</a:t>
            </a:r>
            <a:r>
              <a:rPr lang="en-US" b="1" i="1" baseline="-25000" dirty="0"/>
              <a:t>2</a:t>
            </a:r>
            <a:r>
              <a:rPr lang="en-US" b="1" i="1" dirty="0"/>
              <a:t> </a:t>
            </a:r>
          </a:p>
          <a:p>
            <a:pPr lvl="1"/>
            <a:r>
              <a:rPr lang="en-US" b="1" i="1" dirty="0"/>
              <a:t>A</a:t>
            </a:r>
            <a:r>
              <a:rPr lang="en-US" b="1" i="1" baseline="-25000" dirty="0"/>
              <a:t>1</a:t>
            </a:r>
            <a:r>
              <a:rPr lang="en-US" dirty="0"/>
              <a:t>: </a:t>
            </a:r>
            <a:r>
              <a:rPr lang="en-US" b="1" i="1" dirty="0"/>
              <a:t>x</a:t>
            </a:r>
            <a:r>
              <a:rPr lang="en-US" b="1" i="1" baseline="-25000" dirty="0"/>
              <a:t>1</a:t>
            </a:r>
            <a:r>
              <a:rPr lang="en-US" dirty="0"/>
              <a:t> =</a:t>
            </a:r>
            <a:r>
              <a:rPr lang="en-US" b="1" dirty="0"/>
              <a:t> 1</a:t>
            </a:r>
            <a:r>
              <a:rPr lang="en-US" dirty="0"/>
              <a:t>, </a:t>
            </a:r>
            <a:r>
              <a:rPr lang="en-US" b="1" i="1" dirty="0"/>
              <a:t>b</a:t>
            </a:r>
            <a:r>
              <a:rPr lang="en-US" b="1" i="1" baseline="-25000" dirty="0"/>
              <a:t>1</a:t>
            </a:r>
            <a:r>
              <a:rPr lang="en-US" dirty="0"/>
              <a:t> = </a:t>
            </a:r>
            <a:r>
              <a:rPr lang="en-US" b="1" dirty="0"/>
              <a:t>110</a:t>
            </a:r>
          </a:p>
          <a:p>
            <a:pPr lvl="1"/>
            <a:r>
              <a:rPr lang="en-US" b="1" i="1" dirty="0"/>
              <a:t>A</a:t>
            </a:r>
            <a:r>
              <a:rPr lang="en-US" b="1" i="1" baseline="-25000" dirty="0"/>
              <a:t>2</a:t>
            </a:r>
            <a:r>
              <a:rPr lang="en-US" dirty="0"/>
              <a:t>: </a:t>
            </a:r>
            <a:r>
              <a:rPr lang="en-US" b="1" i="1" dirty="0"/>
              <a:t>x</a:t>
            </a:r>
            <a:r>
              <a:rPr lang="en-US" b="1" i="1" baseline="-25000" dirty="0"/>
              <a:t>2</a:t>
            </a:r>
            <a:r>
              <a:rPr lang="en-US" dirty="0"/>
              <a:t> = </a:t>
            </a:r>
            <a:r>
              <a:rPr lang="en-US" b="1" dirty="0"/>
              <a:t>10</a:t>
            </a:r>
            <a:r>
              <a:rPr lang="en-US" dirty="0"/>
              <a:t>, </a:t>
            </a:r>
            <a:r>
              <a:rPr lang="en-US" b="1" i="1" dirty="0"/>
              <a:t>b</a:t>
            </a:r>
            <a:r>
              <a:rPr lang="en-US" b="1" i="1" baseline="-25000" dirty="0"/>
              <a:t>2</a:t>
            </a:r>
            <a:r>
              <a:rPr lang="en-US" dirty="0"/>
              <a:t> = </a:t>
            </a:r>
            <a:r>
              <a:rPr lang="en-US" b="1" dirty="0" smtClean="0"/>
              <a:t>100</a:t>
            </a:r>
          </a:p>
          <a:p>
            <a:pPr lvl="1"/>
            <a:r>
              <a:rPr lang="en-US" dirty="0" smtClean="0"/>
              <a:t>Consider we see </a:t>
            </a:r>
            <a:r>
              <a:rPr lang="en-US" b="1" dirty="0" smtClean="0"/>
              <a:t>10</a:t>
            </a:r>
            <a:r>
              <a:rPr lang="en-US" dirty="0" smtClean="0"/>
              <a:t> instances of </a:t>
            </a:r>
            <a:r>
              <a:rPr lang="en-US" b="1" dirty="0" smtClean="0"/>
              <a:t>q</a:t>
            </a:r>
          </a:p>
          <a:p>
            <a:pPr lvl="1"/>
            <a:r>
              <a:rPr lang="en-US" dirty="0" smtClean="0"/>
              <a:t>BALANCE always selects </a:t>
            </a:r>
            <a:r>
              <a:rPr lang="en-US" b="1" i="1" dirty="0" smtClean="0"/>
              <a:t>A</a:t>
            </a:r>
            <a:r>
              <a:rPr lang="en-US" b="1" i="1" baseline="-25000" dirty="0" smtClean="0"/>
              <a:t>1</a:t>
            </a:r>
            <a:r>
              <a:rPr lang="en-US" dirty="0" smtClean="0"/>
              <a:t> and earns </a:t>
            </a:r>
            <a:r>
              <a:rPr lang="en-US" b="1" dirty="0" smtClean="0"/>
              <a:t>10</a:t>
            </a:r>
          </a:p>
          <a:p>
            <a:pPr lvl="1"/>
            <a:r>
              <a:rPr lang="en-US" dirty="0"/>
              <a:t>O</a:t>
            </a:r>
            <a:r>
              <a:rPr lang="en-US" dirty="0" smtClean="0"/>
              <a:t>ptimal earns </a:t>
            </a:r>
            <a:r>
              <a:rPr lang="en-US" b="1" dirty="0" smtClean="0"/>
              <a:t>100</a:t>
            </a:r>
          </a:p>
          <a:p>
            <a:pPr lvl="1"/>
            <a:endParaRPr lang="en-US" dirty="0"/>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813763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5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51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Generalized BALANCE</a:t>
            </a:r>
          </a:p>
        </p:txBody>
      </p:sp>
      <p:sp>
        <p:nvSpPr>
          <p:cNvPr id="77827" name="Rectangle 3"/>
          <p:cNvSpPr>
            <a:spLocks noGrp="1" noChangeArrowheads="1"/>
          </p:cNvSpPr>
          <p:nvPr>
            <p:ph type="body" idx="1"/>
          </p:nvPr>
        </p:nvSpPr>
        <p:spPr/>
        <p:txBody>
          <a:bodyPr/>
          <a:lstStyle/>
          <a:p>
            <a:pPr>
              <a:lnSpc>
                <a:spcPct val="90000"/>
              </a:lnSpc>
            </a:pPr>
            <a:r>
              <a:rPr lang="en-US" b="1" dirty="0">
                <a:solidFill>
                  <a:srgbClr val="0000FF"/>
                </a:solidFill>
              </a:rPr>
              <a:t>Arbitrary </a:t>
            </a:r>
            <a:r>
              <a:rPr lang="en-US" b="1" dirty="0" smtClean="0">
                <a:solidFill>
                  <a:srgbClr val="0000FF"/>
                </a:solidFill>
              </a:rPr>
              <a:t>bids:</a:t>
            </a:r>
            <a:r>
              <a:rPr lang="en-US" dirty="0" smtClean="0"/>
              <a:t> </a:t>
            </a:r>
            <a:r>
              <a:rPr lang="en-US" dirty="0"/>
              <a:t>consider query </a:t>
            </a:r>
            <a:r>
              <a:rPr lang="en-US" b="1" i="1" dirty="0"/>
              <a:t>q</a:t>
            </a:r>
            <a:r>
              <a:rPr lang="en-US" dirty="0"/>
              <a:t>, bidder</a:t>
            </a:r>
            <a:r>
              <a:rPr lang="en-US" b="1" dirty="0"/>
              <a:t> </a:t>
            </a:r>
            <a:r>
              <a:rPr lang="en-US" b="1" i="1" dirty="0" err="1"/>
              <a:t>i</a:t>
            </a:r>
            <a:endParaRPr lang="en-US" b="1" i="1" dirty="0"/>
          </a:p>
          <a:p>
            <a:pPr lvl="1">
              <a:lnSpc>
                <a:spcPct val="90000"/>
              </a:lnSpc>
            </a:pPr>
            <a:r>
              <a:rPr lang="en-US" dirty="0"/>
              <a:t>Bid = </a:t>
            </a:r>
            <a:r>
              <a:rPr lang="en-US" b="1" i="1" dirty="0"/>
              <a:t>x</a:t>
            </a:r>
            <a:r>
              <a:rPr lang="en-US" b="1" i="1" baseline="-25000" dirty="0"/>
              <a:t>i</a:t>
            </a:r>
            <a:endParaRPr lang="en-US" b="1" i="1" dirty="0"/>
          </a:p>
          <a:p>
            <a:pPr lvl="1">
              <a:lnSpc>
                <a:spcPct val="90000"/>
              </a:lnSpc>
            </a:pPr>
            <a:r>
              <a:rPr lang="en-US" dirty="0"/>
              <a:t>Budget = </a:t>
            </a:r>
            <a:r>
              <a:rPr lang="en-US" b="1" i="1" dirty="0"/>
              <a:t>b</a:t>
            </a:r>
            <a:r>
              <a:rPr lang="en-US" b="1" i="1" baseline="-25000" dirty="0"/>
              <a:t>i</a:t>
            </a:r>
            <a:endParaRPr lang="en-US" b="1" i="1" dirty="0"/>
          </a:p>
          <a:p>
            <a:pPr lvl="1">
              <a:lnSpc>
                <a:spcPct val="90000"/>
              </a:lnSpc>
            </a:pPr>
            <a:r>
              <a:rPr lang="en-US" dirty="0"/>
              <a:t>Amount spent so far = </a:t>
            </a:r>
            <a:r>
              <a:rPr lang="en-US" b="1" i="1" dirty="0"/>
              <a:t>m</a:t>
            </a:r>
            <a:r>
              <a:rPr lang="en-US" b="1" i="1" baseline="-25000" dirty="0"/>
              <a:t>i</a:t>
            </a:r>
            <a:endParaRPr lang="en-US" b="1" i="1" dirty="0"/>
          </a:p>
          <a:p>
            <a:pPr lvl="1">
              <a:lnSpc>
                <a:spcPct val="90000"/>
              </a:lnSpc>
            </a:pPr>
            <a:r>
              <a:rPr lang="en-US" dirty="0"/>
              <a:t>Fraction of budget left over </a:t>
            </a:r>
            <a:r>
              <a:rPr lang="en-US" b="1" i="1" dirty="0" err="1"/>
              <a:t>f</a:t>
            </a:r>
            <a:r>
              <a:rPr lang="en-US" b="1" i="1" baseline="-25000" dirty="0" err="1"/>
              <a:t>i</a:t>
            </a:r>
            <a:r>
              <a:rPr lang="en-US" b="1" i="1" dirty="0"/>
              <a:t> = 1-m</a:t>
            </a:r>
            <a:r>
              <a:rPr lang="en-US" b="1" i="1" baseline="-25000" dirty="0"/>
              <a:t>i</a:t>
            </a:r>
            <a:r>
              <a:rPr lang="en-US" b="1" i="1" dirty="0"/>
              <a:t>/b</a:t>
            </a:r>
            <a:r>
              <a:rPr lang="en-US" b="1" i="1" baseline="-25000" dirty="0"/>
              <a:t>i</a:t>
            </a:r>
            <a:endParaRPr lang="en-US" b="1" i="1" dirty="0"/>
          </a:p>
          <a:p>
            <a:pPr lvl="1">
              <a:lnSpc>
                <a:spcPct val="90000"/>
              </a:lnSpc>
            </a:pPr>
            <a:r>
              <a:rPr lang="en-US" dirty="0"/>
              <a:t>Define </a:t>
            </a:r>
            <a:r>
              <a:rPr lang="en-US" b="1" i="1" dirty="0">
                <a:latin typeface="Symbol" pitchFamily="1" charset="2"/>
                <a:sym typeface="Symbol" pitchFamily="1" charset="2"/>
              </a:rPr>
              <a:t></a:t>
            </a:r>
            <a:r>
              <a:rPr lang="en-US" b="1" i="1" baseline="-25000" dirty="0" err="1">
                <a:sym typeface="Symbol" pitchFamily="1" charset="2"/>
              </a:rPr>
              <a:t>i</a:t>
            </a:r>
            <a:r>
              <a:rPr lang="en-US" b="1" i="1" dirty="0"/>
              <a:t>(q) = x</a:t>
            </a:r>
            <a:r>
              <a:rPr lang="en-US" b="1" i="1" baseline="-25000" dirty="0"/>
              <a:t>i</a:t>
            </a:r>
            <a:r>
              <a:rPr lang="en-US" b="1" i="1" dirty="0"/>
              <a:t>(1-e</a:t>
            </a:r>
            <a:r>
              <a:rPr lang="en-US" b="1" i="1" baseline="30000" dirty="0"/>
              <a:t>-f</a:t>
            </a:r>
            <a:r>
              <a:rPr lang="en-US" b="1" i="1" baseline="15000" dirty="0"/>
              <a:t>i</a:t>
            </a:r>
            <a:r>
              <a:rPr lang="en-US" b="1" i="1" dirty="0" smtClean="0"/>
              <a:t>)</a:t>
            </a:r>
          </a:p>
          <a:p>
            <a:pPr lvl="8">
              <a:lnSpc>
                <a:spcPct val="90000"/>
              </a:lnSpc>
            </a:pPr>
            <a:endParaRPr lang="en-US" dirty="0"/>
          </a:p>
          <a:p>
            <a:pPr>
              <a:lnSpc>
                <a:spcPct val="90000"/>
              </a:lnSpc>
            </a:pPr>
            <a:r>
              <a:rPr lang="en-US" dirty="0"/>
              <a:t>Allocate query </a:t>
            </a:r>
            <a:r>
              <a:rPr lang="en-US" b="1" i="1" dirty="0"/>
              <a:t>q</a:t>
            </a:r>
            <a:r>
              <a:rPr lang="en-US" dirty="0"/>
              <a:t> to bidder </a:t>
            </a:r>
            <a:r>
              <a:rPr lang="en-US" b="1" i="1" dirty="0" err="1"/>
              <a:t>i</a:t>
            </a:r>
            <a:r>
              <a:rPr lang="en-US" dirty="0"/>
              <a:t> with largest </a:t>
            </a:r>
            <a:r>
              <a:rPr lang="en-US" dirty="0" smtClean="0"/>
              <a:t/>
            </a:r>
            <a:br>
              <a:rPr lang="en-US" dirty="0" smtClean="0"/>
            </a:br>
            <a:r>
              <a:rPr lang="en-US" dirty="0" smtClean="0"/>
              <a:t>value </a:t>
            </a:r>
            <a:r>
              <a:rPr lang="en-US" dirty="0"/>
              <a:t>of </a:t>
            </a:r>
            <a:r>
              <a:rPr lang="en-US" b="1" i="1" dirty="0">
                <a:latin typeface="Symbol" pitchFamily="1" charset="2"/>
                <a:sym typeface="Symbol" pitchFamily="1" charset="2"/>
              </a:rPr>
              <a:t></a:t>
            </a:r>
            <a:r>
              <a:rPr lang="en-US" b="1" i="1" baseline="-25000" dirty="0" err="1">
                <a:sym typeface="Symbol" pitchFamily="1" charset="2"/>
              </a:rPr>
              <a:t>i</a:t>
            </a:r>
            <a:r>
              <a:rPr lang="en-US" b="1" i="1" dirty="0"/>
              <a:t>(q</a:t>
            </a:r>
            <a:r>
              <a:rPr lang="en-US" b="1" i="1" dirty="0" smtClean="0"/>
              <a:t>)</a:t>
            </a:r>
          </a:p>
          <a:p>
            <a:pPr lvl="8">
              <a:lnSpc>
                <a:spcPct val="90000"/>
              </a:lnSpc>
            </a:pPr>
            <a:endParaRPr lang="en-US" dirty="0"/>
          </a:p>
          <a:p>
            <a:pPr>
              <a:lnSpc>
                <a:spcPct val="90000"/>
              </a:lnSpc>
            </a:pPr>
            <a:r>
              <a:rPr lang="en-US" b="1" dirty="0">
                <a:solidFill>
                  <a:srgbClr val="D60093"/>
                </a:solidFill>
              </a:rPr>
              <a:t>Same competitive ratio (1-1/e)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678014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Example: Bipartite </a:t>
            </a:r>
            <a:r>
              <a:rPr lang="en-US" dirty="0" smtClean="0"/>
              <a:t>Matching</a:t>
            </a:r>
            <a:endParaRPr lang="en-US" dirty="0"/>
          </a:p>
        </p:txBody>
      </p:sp>
      <p:grpSp>
        <p:nvGrpSpPr>
          <p:cNvPr id="29" name="Group 28"/>
          <p:cNvGrpSpPr/>
          <p:nvPr/>
        </p:nvGrpSpPr>
        <p:grpSpPr>
          <a:xfrm>
            <a:off x="2605088" y="2133600"/>
            <a:ext cx="3833907" cy="2590800"/>
            <a:chOff x="822325" y="1524000"/>
            <a:chExt cx="3833907" cy="2590800"/>
          </a:xfrm>
        </p:grpSpPr>
        <p:sp>
          <p:nvSpPr>
            <p:cNvPr id="45060" name="Oval 4"/>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1" name="Oval 5"/>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2" name="Oval 6"/>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3" name="Oval 7"/>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5" name="Oval 9"/>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6" name="Oval 10"/>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7" name="Oval 11"/>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8" name="Line 12"/>
            <p:cNvSpPr>
              <a:spLocks noChangeShapeType="1"/>
            </p:cNvSpPr>
            <p:nvPr/>
          </p:nvSpPr>
          <p:spPr bwMode="auto">
            <a:xfrm>
              <a:off x="2057400" y="1905000"/>
              <a:ext cx="1295400" cy="0"/>
            </a:xfrm>
            <a:prstGeom prst="line">
              <a:avLst/>
            </a:prstGeom>
            <a:noFill/>
            <a:ln w="9525">
              <a:solidFill>
                <a:schemeClr val="tx1"/>
              </a:solidFill>
              <a:round/>
              <a:headEnd/>
              <a:tailEnd/>
            </a:ln>
            <a:effectLst/>
          </p:spPr>
          <p:txBody>
            <a:bodyPr/>
            <a:lstStyle/>
            <a:p>
              <a:endParaRPr lang="en-US"/>
            </a:p>
          </p:txBody>
        </p:sp>
        <p:sp>
          <p:nvSpPr>
            <p:cNvPr id="45069" name="Line 13"/>
            <p:cNvSpPr>
              <a:spLocks noChangeShapeType="1"/>
            </p:cNvSpPr>
            <p:nvPr/>
          </p:nvSpPr>
          <p:spPr bwMode="auto">
            <a:xfrm>
              <a:off x="2057400" y="1981200"/>
              <a:ext cx="1295400" cy="990600"/>
            </a:xfrm>
            <a:prstGeom prst="line">
              <a:avLst/>
            </a:prstGeom>
            <a:noFill/>
            <a:ln w="9525">
              <a:solidFill>
                <a:schemeClr val="tx1"/>
              </a:solidFill>
              <a:round/>
              <a:headEnd/>
              <a:tailEnd/>
            </a:ln>
            <a:effectLst/>
          </p:spPr>
          <p:txBody>
            <a:bodyPr/>
            <a:lstStyle/>
            <a:p>
              <a:endParaRPr lang="en-US"/>
            </a:p>
          </p:txBody>
        </p:sp>
        <p:sp>
          <p:nvSpPr>
            <p:cNvPr id="45070" name="Line 14"/>
            <p:cNvSpPr>
              <a:spLocks noChangeShapeType="1"/>
            </p:cNvSpPr>
            <p:nvPr/>
          </p:nvSpPr>
          <p:spPr bwMode="auto">
            <a:xfrm>
              <a:off x="2057400" y="2438400"/>
              <a:ext cx="1295400" cy="0"/>
            </a:xfrm>
            <a:prstGeom prst="line">
              <a:avLst/>
            </a:prstGeom>
            <a:noFill/>
            <a:ln w="9525">
              <a:solidFill>
                <a:schemeClr val="tx1"/>
              </a:solidFill>
              <a:round/>
              <a:headEnd/>
              <a:tailEnd/>
            </a:ln>
            <a:effectLst/>
          </p:spPr>
          <p:txBody>
            <a:bodyPr/>
            <a:lstStyle/>
            <a:p>
              <a:endParaRPr lang="en-US"/>
            </a:p>
          </p:txBody>
        </p:sp>
        <p:sp>
          <p:nvSpPr>
            <p:cNvPr id="45071" name="Line 15"/>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45072" name="Line 16"/>
            <p:cNvSpPr>
              <a:spLocks noChangeShapeType="1"/>
            </p:cNvSpPr>
            <p:nvPr/>
          </p:nvSpPr>
          <p:spPr bwMode="auto">
            <a:xfrm>
              <a:off x="2057400" y="2971800"/>
              <a:ext cx="1295400" cy="533400"/>
            </a:xfrm>
            <a:prstGeom prst="line">
              <a:avLst/>
            </a:prstGeom>
            <a:noFill/>
            <a:ln w="9525">
              <a:solidFill>
                <a:schemeClr val="tx1"/>
              </a:solidFill>
              <a:round/>
              <a:headEnd/>
              <a:tailEnd/>
            </a:ln>
            <a:effectLst/>
          </p:spPr>
          <p:txBody>
            <a:bodyPr/>
            <a:lstStyle/>
            <a:p>
              <a:endParaRPr lang="en-US"/>
            </a:p>
          </p:txBody>
        </p:sp>
        <p:sp>
          <p:nvSpPr>
            <p:cNvPr id="45074" name="Line 18"/>
            <p:cNvSpPr>
              <a:spLocks noChangeShapeType="1"/>
            </p:cNvSpPr>
            <p:nvPr/>
          </p:nvSpPr>
          <p:spPr bwMode="auto">
            <a:xfrm flipV="1">
              <a:off x="2057400" y="1905000"/>
              <a:ext cx="1371600" cy="1600200"/>
            </a:xfrm>
            <a:prstGeom prst="line">
              <a:avLst/>
            </a:prstGeom>
            <a:noFill/>
            <a:ln w="9525">
              <a:solidFill>
                <a:schemeClr val="tx1"/>
              </a:solidFill>
              <a:round/>
              <a:headEnd/>
              <a:tailEnd/>
            </a:ln>
            <a:effectLst/>
          </p:spPr>
          <p:txBody>
            <a:bodyPr/>
            <a:lstStyle/>
            <a:p>
              <a:endParaRPr lang="en-US"/>
            </a:p>
          </p:txBody>
        </p:sp>
        <p:sp>
          <p:nvSpPr>
            <p:cNvPr id="45075" name="Text Box 19"/>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45076" name="Text Box 20"/>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45077" name="Text Box 21"/>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45078" name="Text Box 22"/>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45079" name="Text Box 23"/>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45080" name="Text Box 24"/>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45081" name="Text Box 25"/>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45082" name="Text Box 26"/>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45084" name="Oval 28"/>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45085" name="Oval 29"/>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45086" name="Text Box 30"/>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smtClean="0">
                  <a:solidFill>
                    <a:srgbClr val="008000"/>
                  </a:solidFill>
                </a:rPr>
                <a:t>Boys</a:t>
              </a:r>
              <a:endParaRPr lang="en-US" b="1" dirty="0">
                <a:solidFill>
                  <a:srgbClr val="008000"/>
                </a:solidFill>
              </a:endParaRPr>
            </a:p>
          </p:txBody>
        </p:sp>
        <p:sp>
          <p:nvSpPr>
            <p:cNvPr id="45088" name="Text Box 32"/>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smtClean="0">
                  <a:solidFill>
                    <a:srgbClr val="008000"/>
                  </a:solidFill>
                </a:rPr>
                <a:t>Girls</a:t>
              </a:r>
              <a:endParaRPr lang="en-US" b="1" dirty="0">
                <a:solidFill>
                  <a:srgbClr val="008000"/>
                </a:solidFill>
              </a:endParaRPr>
            </a:p>
          </p:txBody>
        </p:sp>
        <p:sp>
          <p:nvSpPr>
            <p:cNvPr id="45064" name="Oval 8"/>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1" name="Slide Number Placeholder 30"/>
          <p:cNvSpPr>
            <a:spLocks noGrp="1"/>
          </p:cNvSpPr>
          <p:nvPr>
            <p:ph type="sldNum" sz="quarter" idx="12"/>
          </p:nvPr>
        </p:nvSpPr>
        <p:spPr/>
        <p:txBody>
          <a:bodyPr/>
          <a:lstStyle/>
          <a:p>
            <a:fld id="{19B12225-5612-419B-A8D5-4B8EEE4C217E}" type="slidenum">
              <a:rPr lang="en-US" smtClean="0"/>
              <a:pPr/>
              <a:t>4</a:t>
            </a:fld>
            <a:endParaRPr lang="en-US"/>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3" name="Text Box 25"/>
          <p:cNvSpPr txBox="1">
            <a:spLocks noChangeArrowheads="1"/>
          </p:cNvSpPr>
          <p:nvPr/>
        </p:nvSpPr>
        <p:spPr bwMode="auto">
          <a:xfrm>
            <a:off x="1677532" y="4876800"/>
            <a:ext cx="6649321" cy="1384995"/>
          </a:xfrm>
          <a:prstGeom prst="rect">
            <a:avLst/>
          </a:prstGeom>
          <a:noFill/>
          <a:ln w="9525">
            <a:noFill/>
            <a:miter lim="800000"/>
            <a:headEnd/>
            <a:tailEnd/>
          </a:ln>
          <a:effectLst/>
        </p:spPr>
        <p:txBody>
          <a:bodyPr wrap="none">
            <a:spAutoFit/>
          </a:bodyPr>
          <a:lstStyle/>
          <a:p>
            <a:pPr algn="ctr"/>
            <a:r>
              <a:rPr lang="en-US" sz="2800" b="1" dirty="0" smtClean="0">
                <a:latin typeface="Calibri" pitchFamily="34" charset="0"/>
                <a:cs typeface="Calibri" pitchFamily="34" charset="0"/>
              </a:rPr>
              <a:t>Nodes: Boys and Girls; Edges: Preferences</a:t>
            </a:r>
          </a:p>
          <a:p>
            <a:pPr algn="ctr"/>
            <a:r>
              <a:rPr lang="en-US" sz="2800" b="1" dirty="0" smtClean="0">
                <a:solidFill>
                  <a:srgbClr val="D60093"/>
                </a:solidFill>
                <a:latin typeface="Calibri" pitchFamily="34" charset="0"/>
                <a:cs typeface="Calibri" pitchFamily="34" charset="0"/>
              </a:rPr>
              <a:t>Goal: Match boys to girls so that maximum </a:t>
            </a:r>
            <a:br>
              <a:rPr lang="en-US" sz="2800" b="1" dirty="0" smtClean="0">
                <a:solidFill>
                  <a:srgbClr val="D60093"/>
                </a:solidFill>
                <a:latin typeface="Calibri" pitchFamily="34" charset="0"/>
                <a:cs typeface="Calibri" pitchFamily="34" charset="0"/>
              </a:rPr>
            </a:br>
            <a:r>
              <a:rPr lang="en-US" sz="2800" b="1" dirty="0" smtClean="0">
                <a:solidFill>
                  <a:srgbClr val="D60093"/>
                </a:solidFill>
                <a:latin typeface="Calibri" pitchFamily="34" charset="0"/>
                <a:cs typeface="Calibri" pitchFamily="34" charset="0"/>
              </a:rPr>
              <a:t>number</a:t>
            </a:r>
            <a:r>
              <a:rPr lang="en-US" sz="2800" b="1" dirty="0">
                <a:solidFill>
                  <a:srgbClr val="D60093"/>
                </a:solidFill>
                <a:latin typeface="Calibri" pitchFamily="34" charset="0"/>
                <a:cs typeface="Calibri" pitchFamily="34" charset="0"/>
              </a:rPr>
              <a:t> </a:t>
            </a:r>
            <a:r>
              <a:rPr lang="en-US" sz="2800" b="1" dirty="0" smtClean="0">
                <a:solidFill>
                  <a:srgbClr val="D60093"/>
                </a:solidFill>
                <a:latin typeface="Calibri" pitchFamily="34" charset="0"/>
                <a:cs typeface="Calibri" pitchFamily="34" charset="0"/>
              </a:rPr>
              <a:t>of preferences is satisfied</a:t>
            </a:r>
            <a:endParaRPr lang="en-US" sz="2800" b="1" dirty="0">
              <a:solidFill>
                <a:srgbClr val="D60093"/>
              </a:solidFill>
              <a:latin typeface="Calibri" pitchFamily="34" charset="0"/>
              <a:cs typeface="Calibri" pitchFamily="34" charset="0"/>
            </a:endParaRPr>
          </a:p>
        </p:txBody>
      </p:sp>
    </p:spTree>
    <p:extLst>
      <p:ext uri="{BB962C8B-B14F-4D97-AF65-F5344CB8AC3E}">
        <p14:creationId xmlns:p14="http://schemas.microsoft.com/office/powerpoint/2010/main" val="29596199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Example: Bipartite </a:t>
            </a:r>
            <a:r>
              <a:rPr lang="en-US" dirty="0" smtClean="0"/>
              <a:t>Matching</a:t>
            </a:r>
            <a:endParaRPr lang="en-US" dirty="0"/>
          </a:p>
        </p:txBody>
      </p:sp>
      <p:sp>
        <p:nvSpPr>
          <p:cNvPr id="66585" name="Text Box 25"/>
          <p:cNvSpPr txBox="1">
            <a:spLocks noChangeArrowheads="1"/>
          </p:cNvSpPr>
          <p:nvPr/>
        </p:nvSpPr>
        <p:spPr bwMode="auto">
          <a:xfrm>
            <a:off x="2277752" y="5036403"/>
            <a:ext cx="5448864" cy="954107"/>
          </a:xfrm>
          <a:prstGeom prst="rect">
            <a:avLst/>
          </a:prstGeom>
          <a:noFill/>
          <a:ln w="9525">
            <a:noFill/>
            <a:miter lim="800000"/>
            <a:headEnd/>
            <a:tailEnd/>
          </a:ln>
          <a:effectLst/>
        </p:spPr>
        <p:txBody>
          <a:bodyPr wrap="none">
            <a:spAutoFit/>
          </a:bodyPr>
          <a:lstStyle/>
          <a:p>
            <a:pPr algn="ctr"/>
            <a:r>
              <a:rPr lang="en-US" sz="2800" b="1" dirty="0">
                <a:latin typeface="Calibri" pitchFamily="34" charset="0"/>
                <a:cs typeface="Calibri" pitchFamily="34" charset="0"/>
              </a:rPr>
              <a:t>M = {(1,a),(2,b),(3,d)}</a:t>
            </a:r>
            <a:r>
              <a:rPr lang="en-US" sz="2800" dirty="0">
                <a:latin typeface="Calibri" pitchFamily="34" charset="0"/>
                <a:cs typeface="Calibri" pitchFamily="34" charset="0"/>
              </a:rPr>
              <a:t> is a </a:t>
            </a:r>
            <a:r>
              <a:rPr lang="en-US" sz="2800" b="1" dirty="0" smtClean="0">
                <a:solidFill>
                  <a:srgbClr val="0000FF"/>
                </a:solidFill>
                <a:latin typeface="Calibri" pitchFamily="34" charset="0"/>
                <a:cs typeface="Calibri" pitchFamily="34" charset="0"/>
              </a:rPr>
              <a:t>matching</a:t>
            </a:r>
            <a:endParaRPr lang="en-US" sz="2800" dirty="0">
              <a:solidFill>
                <a:srgbClr val="0000FF"/>
              </a:solidFill>
              <a:latin typeface="Calibri" pitchFamily="34" charset="0"/>
              <a:cs typeface="Calibri" pitchFamily="34" charset="0"/>
            </a:endParaRPr>
          </a:p>
          <a:p>
            <a:pPr algn="ctr"/>
            <a:r>
              <a:rPr lang="en-US" sz="2800" b="1" dirty="0">
                <a:solidFill>
                  <a:srgbClr val="D60093"/>
                </a:solidFill>
                <a:latin typeface="Calibri" pitchFamily="34" charset="0"/>
                <a:cs typeface="Calibri" pitchFamily="34" charset="0"/>
              </a:rPr>
              <a:t>Cardinality of matching = |M| = </a:t>
            </a:r>
            <a:r>
              <a:rPr lang="en-US" sz="2800" b="1" dirty="0" smtClean="0">
                <a:solidFill>
                  <a:srgbClr val="D60093"/>
                </a:solidFill>
                <a:latin typeface="Calibri" pitchFamily="34" charset="0"/>
                <a:cs typeface="Calibri" pitchFamily="34" charset="0"/>
              </a:rPr>
              <a:t>3</a:t>
            </a:r>
            <a:endParaRPr lang="en-US" sz="2800" b="1" dirty="0">
              <a:solidFill>
                <a:srgbClr val="D60093"/>
              </a:solidFill>
              <a:latin typeface="Calibri" pitchFamily="34" charset="0"/>
              <a:cs typeface="Calibri" pitchFamily="34" charset="0"/>
            </a:endParaRPr>
          </a:p>
        </p:txBody>
      </p:sp>
      <p:grpSp>
        <p:nvGrpSpPr>
          <p:cNvPr id="30" name="Group 29"/>
          <p:cNvGrpSpPr/>
          <p:nvPr/>
        </p:nvGrpSpPr>
        <p:grpSpPr>
          <a:xfrm>
            <a:off x="2605088" y="2133600"/>
            <a:ext cx="3833907" cy="2590800"/>
            <a:chOff x="822325" y="1524000"/>
            <a:chExt cx="3833907" cy="2590800"/>
          </a:xfrm>
        </p:grpSpPr>
        <p:sp>
          <p:nvSpPr>
            <p:cNvPr id="66563"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4"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5"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6"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8"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9"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70"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71" name="Line 11"/>
            <p:cNvSpPr>
              <a:spLocks noChangeShapeType="1"/>
            </p:cNvSpPr>
            <p:nvPr/>
          </p:nvSpPr>
          <p:spPr bwMode="auto">
            <a:xfrm>
              <a:off x="2057400" y="1905000"/>
              <a:ext cx="1295400" cy="0"/>
            </a:xfrm>
            <a:prstGeom prst="line">
              <a:avLst/>
            </a:prstGeom>
            <a:noFill/>
            <a:ln w="38100">
              <a:solidFill>
                <a:schemeClr val="tx1"/>
              </a:solidFill>
              <a:round/>
              <a:headEnd/>
              <a:tailEnd/>
            </a:ln>
            <a:effectLst/>
          </p:spPr>
          <p:txBody>
            <a:bodyPr/>
            <a:lstStyle/>
            <a:p>
              <a:endParaRPr lang="en-US"/>
            </a:p>
          </p:txBody>
        </p:sp>
        <p:sp>
          <p:nvSpPr>
            <p:cNvPr id="66572" name="Line 12"/>
            <p:cNvSpPr>
              <a:spLocks noChangeShapeType="1"/>
            </p:cNvSpPr>
            <p:nvPr/>
          </p:nvSpPr>
          <p:spPr bwMode="auto">
            <a:xfrm>
              <a:off x="2057400" y="1981200"/>
              <a:ext cx="1295400" cy="990600"/>
            </a:xfrm>
            <a:prstGeom prst="line">
              <a:avLst/>
            </a:prstGeom>
            <a:noFill/>
            <a:ln w="9525">
              <a:solidFill>
                <a:schemeClr val="tx1"/>
              </a:solidFill>
              <a:round/>
              <a:headEnd/>
              <a:tailEnd/>
            </a:ln>
            <a:effectLst/>
          </p:spPr>
          <p:txBody>
            <a:bodyPr/>
            <a:lstStyle/>
            <a:p>
              <a:endParaRPr lang="en-US"/>
            </a:p>
          </p:txBody>
        </p:sp>
        <p:sp>
          <p:nvSpPr>
            <p:cNvPr id="66573" name="Line 13"/>
            <p:cNvSpPr>
              <a:spLocks noChangeShapeType="1"/>
            </p:cNvSpPr>
            <p:nvPr/>
          </p:nvSpPr>
          <p:spPr bwMode="auto">
            <a:xfrm>
              <a:off x="2057400" y="2438400"/>
              <a:ext cx="1295400" cy="0"/>
            </a:xfrm>
            <a:prstGeom prst="line">
              <a:avLst/>
            </a:prstGeom>
            <a:noFill/>
            <a:ln w="38100">
              <a:solidFill>
                <a:schemeClr val="tx1"/>
              </a:solidFill>
              <a:round/>
              <a:headEnd/>
              <a:tailEnd/>
            </a:ln>
            <a:effectLst/>
          </p:spPr>
          <p:txBody>
            <a:bodyPr/>
            <a:lstStyle/>
            <a:p>
              <a:endParaRPr lang="en-US"/>
            </a:p>
          </p:txBody>
        </p:sp>
        <p:sp>
          <p:nvSpPr>
            <p:cNvPr id="66574" name="Line 14"/>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66575" name="Line 15"/>
            <p:cNvSpPr>
              <a:spLocks noChangeShapeType="1"/>
            </p:cNvSpPr>
            <p:nvPr/>
          </p:nvSpPr>
          <p:spPr bwMode="auto">
            <a:xfrm>
              <a:off x="2057400" y="2971800"/>
              <a:ext cx="1295400" cy="533400"/>
            </a:xfrm>
            <a:prstGeom prst="line">
              <a:avLst/>
            </a:prstGeom>
            <a:noFill/>
            <a:ln w="38100">
              <a:solidFill>
                <a:schemeClr val="tx1"/>
              </a:solidFill>
              <a:round/>
              <a:headEnd/>
              <a:tailEnd/>
            </a:ln>
            <a:effectLst/>
          </p:spPr>
          <p:txBody>
            <a:bodyPr/>
            <a:lstStyle/>
            <a:p>
              <a:endParaRPr lang="en-US"/>
            </a:p>
          </p:txBody>
        </p:sp>
        <p:sp>
          <p:nvSpPr>
            <p:cNvPr id="66576" name="Line 16"/>
            <p:cNvSpPr>
              <a:spLocks noChangeShapeType="1"/>
            </p:cNvSpPr>
            <p:nvPr/>
          </p:nvSpPr>
          <p:spPr bwMode="auto">
            <a:xfrm flipV="1">
              <a:off x="2057400" y="1904999"/>
              <a:ext cx="1371600" cy="1600199"/>
            </a:xfrm>
            <a:prstGeom prst="line">
              <a:avLst/>
            </a:prstGeom>
            <a:noFill/>
            <a:ln w="9525">
              <a:solidFill>
                <a:schemeClr val="tx1"/>
              </a:solidFill>
              <a:round/>
              <a:headEnd/>
              <a:tailEnd/>
            </a:ln>
            <a:effectLst/>
          </p:spPr>
          <p:txBody>
            <a:bodyPr/>
            <a:lstStyle/>
            <a:p>
              <a:endParaRPr lang="en-US"/>
            </a:p>
          </p:txBody>
        </p:sp>
        <p:sp>
          <p:nvSpPr>
            <p:cNvPr id="66577" name="Text Box 17"/>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66578" name="Text Box 18"/>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66579" name="Text Box 19"/>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66580" name="Text Box 20"/>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66581" name="Text Box 21"/>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66582" name="Text Box 22"/>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66583" name="Text Box 23"/>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66584" name="Text Box 24"/>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66586" name="Oval 26"/>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66587" name="Oval 27"/>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66588" name="Text Box 28"/>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smtClean="0">
                  <a:solidFill>
                    <a:srgbClr val="008000"/>
                  </a:solidFill>
                </a:rPr>
                <a:t>Boys</a:t>
              </a:r>
              <a:endParaRPr lang="en-US" b="1" dirty="0">
                <a:solidFill>
                  <a:srgbClr val="008000"/>
                </a:solidFill>
              </a:endParaRPr>
            </a:p>
          </p:txBody>
        </p:sp>
        <p:sp>
          <p:nvSpPr>
            <p:cNvPr id="66589" name="Text Box 29"/>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smtClean="0">
                  <a:solidFill>
                    <a:srgbClr val="008000"/>
                  </a:solidFill>
                </a:rPr>
                <a:t>Girls</a:t>
              </a:r>
              <a:endParaRPr lang="en-US" b="1" dirty="0">
                <a:solidFill>
                  <a:srgbClr val="008000"/>
                </a:solidFill>
              </a:endParaRPr>
            </a:p>
          </p:txBody>
        </p:sp>
        <p:sp>
          <p:nvSpPr>
            <p:cNvPr id="66567"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2" name="Slide Number Placeholder 31"/>
          <p:cNvSpPr>
            <a:spLocks noGrp="1"/>
          </p:cNvSpPr>
          <p:nvPr>
            <p:ph type="sldNum" sz="quarter" idx="12"/>
          </p:nvPr>
        </p:nvSpPr>
        <p:spPr/>
        <p:txBody>
          <a:bodyPr/>
          <a:lstStyle/>
          <a:p>
            <a:fld id="{19B12225-5612-419B-A8D5-4B8EEE4C217E}" type="slidenum">
              <a:rPr lang="en-US" smtClean="0"/>
              <a:pPr/>
              <a:t>5</a:t>
            </a:fld>
            <a:endParaRPr lang="en-US"/>
          </a:p>
        </p:txBody>
      </p:sp>
      <p:sp>
        <p:nvSpPr>
          <p:cNvPr id="33" name="Footer Placeholder 3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2861785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Example: Bipartite </a:t>
            </a:r>
            <a:r>
              <a:rPr lang="en-US" dirty="0" smtClean="0"/>
              <a:t>Matching</a:t>
            </a:r>
            <a:endParaRPr lang="en-US" dirty="0"/>
          </a:p>
        </p:txBody>
      </p:sp>
      <p:grpSp>
        <p:nvGrpSpPr>
          <p:cNvPr id="30" name="Group 29"/>
          <p:cNvGrpSpPr/>
          <p:nvPr/>
        </p:nvGrpSpPr>
        <p:grpSpPr>
          <a:xfrm>
            <a:off x="2605088" y="2133600"/>
            <a:ext cx="3833907" cy="2590800"/>
            <a:chOff x="822325" y="1524000"/>
            <a:chExt cx="3833907" cy="2590800"/>
          </a:xfrm>
        </p:grpSpPr>
        <p:sp>
          <p:nvSpPr>
            <p:cNvPr id="68611"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2"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3"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4"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5"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6"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7"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8"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9" name="Line 11"/>
            <p:cNvSpPr>
              <a:spLocks noChangeShapeType="1"/>
            </p:cNvSpPr>
            <p:nvPr/>
          </p:nvSpPr>
          <p:spPr bwMode="auto">
            <a:xfrm>
              <a:off x="2057400" y="1905000"/>
              <a:ext cx="1295400" cy="0"/>
            </a:xfrm>
            <a:prstGeom prst="line">
              <a:avLst/>
            </a:prstGeom>
            <a:noFill/>
            <a:ln w="3175">
              <a:solidFill>
                <a:schemeClr val="tx1"/>
              </a:solidFill>
              <a:round/>
              <a:headEnd/>
              <a:tailEnd/>
            </a:ln>
            <a:effectLst/>
          </p:spPr>
          <p:txBody>
            <a:bodyPr/>
            <a:lstStyle/>
            <a:p>
              <a:endParaRPr lang="en-US"/>
            </a:p>
          </p:txBody>
        </p:sp>
        <p:sp>
          <p:nvSpPr>
            <p:cNvPr id="68620" name="Line 12"/>
            <p:cNvSpPr>
              <a:spLocks noChangeShapeType="1"/>
            </p:cNvSpPr>
            <p:nvPr/>
          </p:nvSpPr>
          <p:spPr bwMode="auto">
            <a:xfrm>
              <a:off x="2057400" y="1981200"/>
              <a:ext cx="1295400" cy="990600"/>
            </a:xfrm>
            <a:prstGeom prst="line">
              <a:avLst/>
            </a:prstGeom>
            <a:noFill/>
            <a:ln w="38100">
              <a:solidFill>
                <a:schemeClr val="tx1"/>
              </a:solidFill>
              <a:round/>
              <a:headEnd/>
              <a:tailEnd/>
            </a:ln>
            <a:effectLst/>
          </p:spPr>
          <p:txBody>
            <a:bodyPr/>
            <a:lstStyle/>
            <a:p>
              <a:endParaRPr lang="en-US"/>
            </a:p>
          </p:txBody>
        </p:sp>
        <p:sp>
          <p:nvSpPr>
            <p:cNvPr id="68621" name="Line 13"/>
            <p:cNvSpPr>
              <a:spLocks noChangeShapeType="1"/>
            </p:cNvSpPr>
            <p:nvPr/>
          </p:nvSpPr>
          <p:spPr bwMode="auto">
            <a:xfrm>
              <a:off x="2057400" y="2438400"/>
              <a:ext cx="1295400" cy="0"/>
            </a:xfrm>
            <a:prstGeom prst="line">
              <a:avLst/>
            </a:prstGeom>
            <a:noFill/>
            <a:ln w="38100">
              <a:solidFill>
                <a:schemeClr val="tx1"/>
              </a:solidFill>
              <a:round/>
              <a:headEnd/>
              <a:tailEnd/>
            </a:ln>
            <a:effectLst/>
          </p:spPr>
          <p:txBody>
            <a:bodyPr/>
            <a:lstStyle/>
            <a:p>
              <a:endParaRPr lang="en-US"/>
            </a:p>
          </p:txBody>
        </p:sp>
        <p:sp>
          <p:nvSpPr>
            <p:cNvPr id="68622" name="Line 14"/>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68623" name="Line 15"/>
            <p:cNvSpPr>
              <a:spLocks noChangeShapeType="1"/>
            </p:cNvSpPr>
            <p:nvPr/>
          </p:nvSpPr>
          <p:spPr bwMode="auto">
            <a:xfrm>
              <a:off x="2057400" y="2971800"/>
              <a:ext cx="1295400" cy="533400"/>
            </a:xfrm>
            <a:prstGeom prst="line">
              <a:avLst/>
            </a:prstGeom>
            <a:noFill/>
            <a:ln w="38100">
              <a:solidFill>
                <a:schemeClr val="tx1"/>
              </a:solidFill>
              <a:round/>
              <a:headEnd/>
              <a:tailEnd/>
            </a:ln>
            <a:effectLst/>
          </p:spPr>
          <p:txBody>
            <a:bodyPr/>
            <a:lstStyle/>
            <a:p>
              <a:endParaRPr lang="en-US"/>
            </a:p>
          </p:txBody>
        </p:sp>
        <p:sp>
          <p:nvSpPr>
            <p:cNvPr id="68624" name="Line 16"/>
            <p:cNvSpPr>
              <a:spLocks noChangeShapeType="1"/>
            </p:cNvSpPr>
            <p:nvPr/>
          </p:nvSpPr>
          <p:spPr bwMode="auto">
            <a:xfrm flipV="1">
              <a:off x="2057400" y="1981200"/>
              <a:ext cx="1295400" cy="1524000"/>
            </a:xfrm>
            <a:prstGeom prst="line">
              <a:avLst/>
            </a:prstGeom>
            <a:noFill/>
            <a:ln w="38100">
              <a:solidFill>
                <a:schemeClr val="tx1"/>
              </a:solidFill>
              <a:round/>
              <a:headEnd/>
              <a:tailEnd/>
            </a:ln>
            <a:effectLst/>
          </p:spPr>
          <p:txBody>
            <a:bodyPr/>
            <a:lstStyle/>
            <a:p>
              <a:endParaRPr lang="en-US"/>
            </a:p>
          </p:txBody>
        </p:sp>
        <p:sp>
          <p:nvSpPr>
            <p:cNvPr id="68625" name="Text Box 17"/>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68626" name="Text Box 18"/>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68627" name="Text Box 19"/>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68628" name="Text Box 20"/>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68629" name="Text Box 21"/>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68630" name="Text Box 22"/>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68631" name="Text Box 23"/>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68632" name="Text Box 24"/>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68634" name="Oval 26"/>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68635" name="Oval 27"/>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68636" name="Text Box 28"/>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smtClean="0">
                  <a:solidFill>
                    <a:srgbClr val="008000"/>
                  </a:solidFill>
                </a:rPr>
                <a:t>Boys</a:t>
              </a:r>
              <a:endParaRPr lang="en-US" b="1" dirty="0">
                <a:solidFill>
                  <a:srgbClr val="008000"/>
                </a:solidFill>
              </a:endParaRPr>
            </a:p>
          </p:txBody>
        </p:sp>
        <p:sp>
          <p:nvSpPr>
            <p:cNvPr id="68637" name="Text Box 29"/>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smtClean="0">
                  <a:solidFill>
                    <a:srgbClr val="008000"/>
                  </a:solidFill>
                </a:rPr>
                <a:t>Girls</a:t>
              </a:r>
              <a:endParaRPr lang="en-US" b="1" dirty="0">
                <a:solidFill>
                  <a:srgbClr val="008000"/>
                </a:solidFill>
              </a:endParaRPr>
            </a:p>
          </p:txBody>
        </p:sp>
      </p:grpSp>
      <p:sp>
        <p:nvSpPr>
          <p:cNvPr id="68638" name="Text Box 30"/>
          <p:cNvSpPr txBox="1">
            <a:spLocks noChangeArrowheads="1"/>
          </p:cNvSpPr>
          <p:nvPr/>
        </p:nvSpPr>
        <p:spPr bwMode="auto">
          <a:xfrm>
            <a:off x="2274534" y="4800600"/>
            <a:ext cx="4721165" cy="954107"/>
          </a:xfrm>
          <a:prstGeom prst="rect">
            <a:avLst/>
          </a:prstGeom>
          <a:noFill/>
          <a:ln w="9525">
            <a:noFill/>
            <a:miter lim="800000"/>
            <a:headEnd/>
            <a:tailEnd/>
          </a:ln>
          <a:effectLst/>
        </p:spPr>
        <p:txBody>
          <a:bodyPr wrap="none">
            <a:spAutoFit/>
          </a:bodyPr>
          <a:lstStyle/>
          <a:p>
            <a:pPr algn="ctr"/>
            <a:r>
              <a:rPr lang="en-US" sz="2800" b="1" dirty="0">
                <a:latin typeface="Calibri" pitchFamily="34" charset="0"/>
                <a:cs typeface="Calibri" pitchFamily="34" charset="0"/>
              </a:rPr>
              <a:t>M = {(1,c),(2,b),(3,d),(4,a)}</a:t>
            </a:r>
            <a:r>
              <a:rPr lang="en-US" sz="2800" dirty="0">
                <a:latin typeface="Calibri" pitchFamily="34" charset="0"/>
                <a:cs typeface="Calibri" pitchFamily="34" charset="0"/>
              </a:rPr>
              <a:t> is a </a:t>
            </a:r>
            <a:r>
              <a:rPr lang="en-US" sz="2800" dirty="0" smtClean="0">
                <a:latin typeface="Calibri" pitchFamily="34" charset="0"/>
                <a:cs typeface="Calibri" pitchFamily="34" charset="0"/>
              </a:rPr>
              <a:t/>
            </a:r>
            <a:br>
              <a:rPr lang="en-US" sz="2800" dirty="0" smtClean="0">
                <a:latin typeface="Calibri" pitchFamily="34" charset="0"/>
                <a:cs typeface="Calibri" pitchFamily="34" charset="0"/>
              </a:rPr>
            </a:br>
            <a:r>
              <a:rPr lang="en-US" sz="2800" b="1" dirty="0" smtClean="0">
                <a:solidFill>
                  <a:srgbClr val="0000FF"/>
                </a:solidFill>
                <a:latin typeface="Calibri" pitchFamily="34" charset="0"/>
                <a:cs typeface="Calibri" pitchFamily="34" charset="0"/>
              </a:rPr>
              <a:t>perfect matching</a:t>
            </a:r>
            <a:endParaRPr lang="en-US" sz="2800" dirty="0">
              <a:solidFill>
                <a:srgbClr val="0000FF"/>
              </a:solidFill>
              <a:latin typeface="Calibri" pitchFamily="34" charset="0"/>
              <a:cs typeface="Calibri" pitchFamily="34" charset="0"/>
            </a:endParaRPr>
          </a:p>
        </p:txBody>
      </p:sp>
      <p:sp>
        <p:nvSpPr>
          <p:cNvPr id="32" name="Slide Number Placeholder 31"/>
          <p:cNvSpPr>
            <a:spLocks noGrp="1"/>
          </p:cNvSpPr>
          <p:nvPr>
            <p:ph type="sldNum" sz="quarter" idx="12"/>
          </p:nvPr>
        </p:nvSpPr>
        <p:spPr/>
        <p:txBody>
          <a:bodyPr/>
          <a:lstStyle/>
          <a:p>
            <a:fld id="{19B12225-5612-419B-A8D5-4B8EEE4C217E}" type="slidenum">
              <a:rPr lang="en-US" smtClean="0"/>
              <a:pPr/>
              <a:t>6</a:t>
            </a:fld>
            <a:endParaRPr lang="en-US"/>
          </a:p>
        </p:txBody>
      </p:sp>
      <p:sp>
        <p:nvSpPr>
          <p:cNvPr id="33" name="Footer Placeholder 3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533400" y="5968425"/>
            <a:ext cx="8403262" cy="584775"/>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Perfect matching</a:t>
            </a:r>
            <a:r>
              <a:rPr lang="en-US" sz="1600" dirty="0" smtClean="0">
                <a:solidFill>
                  <a:srgbClr val="008000"/>
                </a:solidFill>
                <a:latin typeface="Arial" pitchFamily="34" charset="0"/>
                <a:cs typeface="Arial" pitchFamily="34" charset="0"/>
              </a:rPr>
              <a:t> … all vertices of the graph are matched</a:t>
            </a:r>
          </a:p>
          <a:p>
            <a:r>
              <a:rPr lang="en-US" sz="1600" b="1" dirty="0" smtClean="0">
                <a:solidFill>
                  <a:srgbClr val="008000"/>
                </a:solidFill>
                <a:latin typeface="Arial" pitchFamily="34" charset="0"/>
                <a:cs typeface="Arial" pitchFamily="34" charset="0"/>
              </a:rPr>
              <a:t>Maximum matching</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  </a:t>
            </a:r>
            <a:r>
              <a:rPr lang="en-US" sz="1600" dirty="0" smtClean="0">
                <a:solidFill>
                  <a:srgbClr val="008000"/>
                </a:solidFill>
                <a:latin typeface="Arial" pitchFamily="34" charset="0"/>
                <a:cs typeface="Arial" pitchFamily="34" charset="0"/>
              </a:rPr>
              <a:t>a </a:t>
            </a:r>
            <a:r>
              <a:rPr lang="en-US" sz="1600" dirty="0">
                <a:solidFill>
                  <a:srgbClr val="008000"/>
                </a:solidFill>
                <a:latin typeface="Arial" pitchFamily="34" charset="0"/>
                <a:cs typeface="Arial" pitchFamily="34" charset="0"/>
              </a:rPr>
              <a:t>matching that contains the largest possible number of </a:t>
            </a:r>
            <a:r>
              <a:rPr lang="en-US" sz="1600" dirty="0" smtClean="0">
                <a:solidFill>
                  <a:srgbClr val="008000"/>
                </a:solidFill>
                <a:latin typeface="Arial" pitchFamily="34" charset="0"/>
                <a:cs typeface="Arial" pitchFamily="34" charset="0"/>
              </a:rPr>
              <a:t>matches</a:t>
            </a:r>
          </a:p>
        </p:txBody>
      </p:sp>
      <p:sp>
        <p:nvSpPr>
          <p:cNvPr id="34" name="TextBox 33"/>
          <p:cNvSpPr txBox="1"/>
          <p:nvPr/>
        </p:nvSpPr>
        <p:spPr>
          <a:xfrm>
            <a:off x="6438995" y="1981200"/>
            <a:ext cx="2247805" cy="338554"/>
          </a:xfrm>
          <a:prstGeom prst="rect">
            <a:avLst/>
          </a:prstGeom>
          <a:noFill/>
        </p:spPr>
        <p:txBody>
          <a:bodyPr wrap="square" rtlCol="0">
            <a:spAutoFit/>
          </a:bodyPr>
          <a:lstStyle/>
          <a:p>
            <a:r>
              <a:rPr lang="en-US" sz="1600" smtClean="0">
                <a:solidFill>
                  <a:srgbClr val="FF0000"/>
                </a:solidFill>
                <a:latin typeface="Arial" pitchFamily="34" charset="0"/>
                <a:cs typeface="Arial" pitchFamily="34" charset="0"/>
              </a:rPr>
              <a:t>Offline problem how?</a:t>
            </a:r>
            <a:endParaRPr lang="en-US" sz="1600" dirty="0" smtClean="0">
              <a:solidFill>
                <a:srgbClr val="FF0000"/>
              </a:solidFill>
              <a:latin typeface="Arial" pitchFamily="34" charset="0"/>
              <a:cs typeface="Arial" pitchFamily="34" charset="0"/>
            </a:endParaRPr>
          </a:p>
        </p:txBody>
      </p:sp>
      <p:sp>
        <p:nvSpPr>
          <p:cNvPr id="35" name="TextBox 34"/>
          <p:cNvSpPr txBox="1"/>
          <p:nvPr/>
        </p:nvSpPr>
        <p:spPr>
          <a:xfrm>
            <a:off x="6438995" y="2404646"/>
            <a:ext cx="2247805" cy="338554"/>
          </a:xfrm>
          <a:prstGeom prst="rect">
            <a:avLst/>
          </a:prstGeom>
          <a:noFill/>
        </p:spPr>
        <p:txBody>
          <a:bodyPr wrap="square" rtlCol="0">
            <a:spAutoFit/>
          </a:bodyPr>
          <a:lstStyle/>
          <a:p>
            <a:r>
              <a:rPr lang="en-US" sz="1600" dirty="0" smtClean="0">
                <a:solidFill>
                  <a:srgbClr val="FF0000"/>
                </a:solidFill>
                <a:latin typeface="Arial" pitchFamily="34" charset="0"/>
                <a:cs typeface="Arial" pitchFamily="34" charset="0"/>
              </a:rPr>
              <a:t>Reduce it to max flow?</a:t>
            </a:r>
            <a:endParaRPr lang="en-US" sz="1600" dirty="0" smtClean="0">
              <a:solidFill>
                <a:srgbClr val="FF0000"/>
              </a:solidFill>
              <a:latin typeface="Arial" pitchFamily="34" charset="0"/>
              <a:cs typeface="Arial" pitchFamily="34" charset="0"/>
            </a:endParaRPr>
          </a:p>
        </p:txBody>
      </p:sp>
      <p:sp>
        <p:nvSpPr>
          <p:cNvPr id="36" name="TextBox 35"/>
          <p:cNvSpPr txBox="1"/>
          <p:nvPr/>
        </p:nvSpPr>
        <p:spPr>
          <a:xfrm>
            <a:off x="6438995" y="2861846"/>
            <a:ext cx="2247805" cy="338554"/>
          </a:xfrm>
          <a:prstGeom prst="rect">
            <a:avLst/>
          </a:prstGeom>
          <a:noFill/>
        </p:spPr>
        <p:txBody>
          <a:bodyPr wrap="square" rtlCol="0">
            <a:spAutoFit/>
          </a:bodyPr>
          <a:lstStyle/>
          <a:p>
            <a:r>
              <a:rPr lang="en-US" sz="1600" dirty="0" smtClean="0">
                <a:solidFill>
                  <a:srgbClr val="FF0000"/>
                </a:solidFill>
                <a:latin typeface="Arial" pitchFamily="34" charset="0"/>
                <a:cs typeface="Arial" pitchFamily="34" charset="0"/>
              </a:rPr>
              <a:t>O(m*n) cost.</a:t>
            </a:r>
            <a:endParaRPr lang="en-US" sz="1600"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342903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linds(horizontal)">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Matching Algorithm</a:t>
            </a:r>
          </a:p>
        </p:txBody>
      </p:sp>
      <p:sp>
        <p:nvSpPr>
          <p:cNvPr id="47107" name="Rectangle 3"/>
          <p:cNvSpPr>
            <a:spLocks noGrp="1" noChangeArrowheads="1"/>
          </p:cNvSpPr>
          <p:nvPr>
            <p:ph type="body" idx="1"/>
          </p:nvPr>
        </p:nvSpPr>
        <p:spPr/>
        <p:txBody>
          <a:bodyPr>
            <a:normAutofit/>
          </a:bodyPr>
          <a:lstStyle/>
          <a:p>
            <a:r>
              <a:rPr lang="en-US" b="1" dirty="0">
                <a:solidFill>
                  <a:srgbClr val="FF0066"/>
                </a:solidFill>
              </a:rPr>
              <a:t>Problem:</a:t>
            </a:r>
            <a:r>
              <a:rPr lang="en-US" dirty="0">
                <a:solidFill>
                  <a:schemeClr val="accent3"/>
                </a:solidFill>
              </a:rPr>
              <a:t> </a:t>
            </a:r>
            <a:r>
              <a:rPr lang="en-US" b="1" dirty="0"/>
              <a:t>Find a </a:t>
            </a:r>
            <a:r>
              <a:rPr lang="en-US" b="1" dirty="0" smtClean="0"/>
              <a:t>maximum matching </a:t>
            </a:r>
            <a:r>
              <a:rPr lang="en-US" b="1" dirty="0"/>
              <a:t>for a given bipartite graph</a:t>
            </a:r>
          </a:p>
          <a:p>
            <a:pPr lvl="1"/>
            <a:r>
              <a:rPr lang="en-US" dirty="0"/>
              <a:t>A perfect one if it exists</a:t>
            </a:r>
          </a:p>
          <a:p>
            <a:pPr lvl="8"/>
            <a:endParaRPr lang="en-US" dirty="0" smtClean="0"/>
          </a:p>
          <a:p>
            <a:r>
              <a:rPr lang="en-US" dirty="0" smtClean="0"/>
              <a:t>There </a:t>
            </a:r>
            <a:r>
              <a:rPr lang="en-US" dirty="0"/>
              <a:t>is a polynomial-time offline algorithm </a:t>
            </a:r>
            <a:r>
              <a:rPr lang="en-US" dirty="0" smtClean="0"/>
              <a:t>based on augmenting paths </a:t>
            </a:r>
            <a:r>
              <a:rPr lang="en-US" sz="2400" dirty="0" smtClean="0"/>
              <a:t>(</a:t>
            </a:r>
            <a:r>
              <a:rPr lang="en-US" sz="2400" dirty="0" err="1" smtClean="0"/>
              <a:t>Hopcroft</a:t>
            </a:r>
            <a:r>
              <a:rPr lang="en-US" sz="2400" dirty="0" smtClean="0"/>
              <a:t> &amp; Karp 1973,</a:t>
            </a:r>
            <a:r>
              <a:rPr lang="en-US" dirty="0" smtClean="0"/>
              <a:t> </a:t>
            </a:r>
            <a:r>
              <a:rPr lang="en-US" sz="2400" dirty="0" smtClean="0"/>
              <a:t>see </a:t>
            </a:r>
            <a:r>
              <a:rPr lang="en-US" sz="2400" dirty="0" smtClean="0">
                <a:hlinkClick r:id="rId3"/>
              </a:rPr>
              <a:t>http://en.wikipedia.org/wiki/Hopcroft-Karp_algorithm</a:t>
            </a:r>
            <a:r>
              <a:rPr lang="en-US" dirty="0" smtClean="0"/>
              <a:t>)</a:t>
            </a:r>
            <a:endParaRPr lang="en-US" dirty="0"/>
          </a:p>
          <a:p>
            <a:pPr lvl="8"/>
            <a:endParaRPr lang="en-US" dirty="0" smtClean="0"/>
          </a:p>
          <a:p>
            <a:r>
              <a:rPr lang="en-US" b="1" dirty="0" smtClean="0">
                <a:solidFill>
                  <a:srgbClr val="008000"/>
                </a:solidFill>
              </a:rPr>
              <a:t>But </a:t>
            </a:r>
            <a:r>
              <a:rPr lang="en-US" b="1" dirty="0">
                <a:solidFill>
                  <a:srgbClr val="008000"/>
                </a:solidFill>
              </a:rPr>
              <a:t>what if we </a:t>
            </a:r>
            <a:r>
              <a:rPr lang="en-US" b="1" dirty="0" smtClean="0">
                <a:solidFill>
                  <a:srgbClr val="008000"/>
                </a:solidFill>
              </a:rPr>
              <a:t>do not know </a:t>
            </a:r>
            <a:r>
              <a:rPr lang="en-US" b="1" dirty="0">
                <a:solidFill>
                  <a:srgbClr val="008000"/>
                </a:solidFill>
              </a:rPr>
              <a:t>the entire </a:t>
            </a:r>
            <a:r>
              <a:rPr lang="en-US" b="1" dirty="0" smtClean="0">
                <a:solidFill>
                  <a:srgbClr val="008000"/>
                </a:solidFill>
              </a:rPr>
              <a:t/>
            </a:r>
            <a:br>
              <a:rPr lang="en-US" b="1" dirty="0" smtClean="0">
                <a:solidFill>
                  <a:srgbClr val="008000"/>
                </a:solidFill>
              </a:rPr>
            </a:br>
            <a:r>
              <a:rPr lang="en-US" b="1" dirty="0" smtClean="0">
                <a:solidFill>
                  <a:srgbClr val="008000"/>
                </a:solidFill>
              </a:rPr>
              <a:t>graph </a:t>
            </a:r>
            <a:r>
              <a:rPr lang="en-US" b="1" dirty="0">
                <a:solidFill>
                  <a:srgbClr val="008000"/>
                </a:solidFill>
              </a:rPr>
              <a:t>upfront?</a:t>
            </a:r>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74060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Online </a:t>
            </a:r>
            <a:r>
              <a:rPr lang="en-US" dirty="0" smtClean="0"/>
              <a:t>Graph Matching Problem</a:t>
            </a:r>
            <a:endParaRPr lang="en-US" dirty="0"/>
          </a:p>
        </p:txBody>
      </p:sp>
      <p:sp>
        <p:nvSpPr>
          <p:cNvPr id="48131" name="Rectangle 3"/>
          <p:cNvSpPr>
            <a:spLocks noGrp="1" noChangeArrowheads="1"/>
          </p:cNvSpPr>
          <p:nvPr>
            <p:ph type="body" idx="1"/>
          </p:nvPr>
        </p:nvSpPr>
        <p:spPr/>
        <p:txBody>
          <a:bodyPr/>
          <a:lstStyle/>
          <a:p>
            <a:r>
              <a:rPr lang="en-US" dirty="0"/>
              <a:t>Initially, </a:t>
            </a:r>
            <a:r>
              <a:rPr lang="en-US" dirty="0">
                <a:solidFill>
                  <a:srgbClr val="008000"/>
                </a:solidFill>
              </a:rPr>
              <a:t>we are given the </a:t>
            </a:r>
            <a:r>
              <a:rPr lang="en-US" dirty="0" smtClean="0">
                <a:solidFill>
                  <a:srgbClr val="008000"/>
                </a:solidFill>
              </a:rPr>
              <a:t>set</a:t>
            </a:r>
            <a:r>
              <a:rPr lang="en-US" b="1" dirty="0" smtClean="0">
                <a:solidFill>
                  <a:srgbClr val="008000"/>
                </a:solidFill>
              </a:rPr>
              <a:t> boys</a:t>
            </a:r>
            <a:endParaRPr lang="en-US" b="1" dirty="0">
              <a:solidFill>
                <a:srgbClr val="008000"/>
              </a:solidFill>
            </a:endParaRPr>
          </a:p>
          <a:p>
            <a:r>
              <a:rPr lang="en-US" dirty="0"/>
              <a:t>In each </a:t>
            </a:r>
            <a:r>
              <a:rPr lang="en-US" b="1" dirty="0"/>
              <a:t>round</a:t>
            </a:r>
            <a:r>
              <a:rPr lang="en-US" dirty="0"/>
              <a:t>, </a:t>
            </a:r>
            <a:r>
              <a:rPr lang="en-US" b="1" dirty="0">
                <a:solidFill>
                  <a:srgbClr val="D60093"/>
                </a:solidFill>
              </a:rPr>
              <a:t>one girl’s choices are </a:t>
            </a:r>
            <a:r>
              <a:rPr lang="en-US" b="1" dirty="0" smtClean="0">
                <a:solidFill>
                  <a:srgbClr val="D60093"/>
                </a:solidFill>
              </a:rPr>
              <a:t>revealed</a:t>
            </a:r>
          </a:p>
          <a:p>
            <a:pPr lvl="1"/>
            <a:r>
              <a:rPr lang="en-US" dirty="0" smtClean="0">
                <a:solidFill>
                  <a:srgbClr val="0000FF"/>
                </a:solidFill>
              </a:rPr>
              <a:t>That is, girl’s </a:t>
            </a:r>
            <a:r>
              <a:rPr lang="en-US" b="1" dirty="0" smtClean="0">
                <a:solidFill>
                  <a:srgbClr val="0000FF"/>
                </a:solidFill>
              </a:rPr>
              <a:t>edges</a:t>
            </a:r>
            <a:r>
              <a:rPr lang="en-US" dirty="0" smtClean="0">
                <a:solidFill>
                  <a:srgbClr val="0000FF"/>
                </a:solidFill>
              </a:rPr>
              <a:t> are revealed</a:t>
            </a:r>
            <a:endParaRPr lang="en-US" dirty="0">
              <a:solidFill>
                <a:srgbClr val="0000FF"/>
              </a:solidFill>
            </a:endParaRPr>
          </a:p>
          <a:p>
            <a:r>
              <a:rPr lang="en-US" b="1" dirty="0"/>
              <a:t>At that time, we have to decide to either:</a:t>
            </a:r>
          </a:p>
          <a:p>
            <a:pPr lvl="1"/>
            <a:r>
              <a:rPr lang="en-US" dirty="0"/>
              <a:t>Pair the </a:t>
            </a:r>
            <a:r>
              <a:rPr lang="en-US" b="1" dirty="0">
                <a:solidFill>
                  <a:srgbClr val="D60093"/>
                </a:solidFill>
              </a:rPr>
              <a:t>girl</a:t>
            </a:r>
            <a:r>
              <a:rPr lang="en-US" dirty="0">
                <a:solidFill>
                  <a:srgbClr val="D60093"/>
                </a:solidFill>
              </a:rPr>
              <a:t> </a:t>
            </a:r>
            <a:r>
              <a:rPr lang="en-US" dirty="0"/>
              <a:t>with a </a:t>
            </a:r>
            <a:r>
              <a:rPr lang="en-US" b="1" dirty="0">
                <a:solidFill>
                  <a:srgbClr val="008000"/>
                </a:solidFill>
              </a:rPr>
              <a:t>boy</a:t>
            </a:r>
          </a:p>
          <a:p>
            <a:pPr lvl="1"/>
            <a:r>
              <a:rPr lang="en-US" dirty="0" smtClean="0"/>
              <a:t>Do not </a:t>
            </a:r>
            <a:r>
              <a:rPr lang="en-US" dirty="0"/>
              <a:t>pair the </a:t>
            </a:r>
            <a:r>
              <a:rPr lang="en-US" b="1" dirty="0">
                <a:solidFill>
                  <a:srgbClr val="D60093"/>
                </a:solidFill>
              </a:rPr>
              <a:t>girl</a:t>
            </a:r>
            <a:r>
              <a:rPr lang="en-US" dirty="0"/>
              <a:t> with any </a:t>
            </a:r>
            <a:r>
              <a:rPr lang="en-US" b="1" dirty="0">
                <a:solidFill>
                  <a:srgbClr val="008000"/>
                </a:solidFill>
              </a:rPr>
              <a:t>boy</a:t>
            </a:r>
          </a:p>
          <a:p>
            <a:pPr lvl="8"/>
            <a:endParaRPr lang="en-US" dirty="0" smtClean="0"/>
          </a:p>
          <a:p>
            <a:r>
              <a:rPr lang="en-US" b="1" dirty="0" smtClean="0">
                <a:solidFill>
                  <a:srgbClr val="0000FF"/>
                </a:solidFill>
              </a:rPr>
              <a:t>Example </a:t>
            </a:r>
            <a:r>
              <a:rPr lang="en-US" b="1" dirty="0">
                <a:solidFill>
                  <a:srgbClr val="0000FF"/>
                </a:solidFill>
              </a:rPr>
              <a:t>of application: </a:t>
            </a:r>
            <a:r>
              <a:rPr lang="en-US" b="1" dirty="0" smtClean="0">
                <a:solidFill>
                  <a:srgbClr val="0000FF"/>
                </a:solidFill>
              </a:rPr>
              <a:t/>
            </a:r>
            <a:br>
              <a:rPr lang="en-US" b="1" dirty="0" smtClean="0">
                <a:solidFill>
                  <a:srgbClr val="0000FF"/>
                </a:solidFill>
              </a:rPr>
            </a:br>
            <a:r>
              <a:rPr lang="en-US" dirty="0" smtClean="0"/>
              <a:t>	Assigning </a:t>
            </a:r>
            <a:r>
              <a:rPr lang="en-US" dirty="0"/>
              <a:t>tasks to </a:t>
            </a:r>
            <a:r>
              <a:rPr lang="en-US" dirty="0" smtClean="0"/>
              <a:t>servers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818655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686800" cy="838200"/>
          </a:xfrm>
        </p:spPr>
        <p:txBody>
          <a:bodyPr>
            <a:normAutofit/>
          </a:bodyPr>
          <a:lstStyle/>
          <a:p>
            <a:r>
              <a:rPr lang="en-US" dirty="0" smtClean="0"/>
              <a:t>Online Graph Matching: Example</a:t>
            </a:r>
            <a:endParaRPr lang="en-US" dirty="0"/>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5" name="Slide Number Placeholder 34"/>
          <p:cNvSpPr>
            <a:spLocks noGrp="1"/>
          </p:cNvSpPr>
          <p:nvPr>
            <p:ph type="sldNum" sz="quarter" idx="12"/>
          </p:nvPr>
        </p:nvSpPr>
        <p:spPr/>
        <p:txBody>
          <a:bodyPr/>
          <a:lstStyle/>
          <a:p>
            <a:fld id="{19B12225-5612-419B-A8D5-4B8EEE4C217E}" type="slidenum">
              <a:rPr lang="en-US" smtClean="0"/>
              <a:pPr/>
              <a:t>9</a:t>
            </a:fld>
            <a:endParaRPr lang="en-US"/>
          </a:p>
        </p:txBody>
      </p:sp>
      <p:sp>
        <p:nvSpPr>
          <p:cNvPr id="49155" name="Oval 3"/>
          <p:cNvSpPr>
            <a:spLocks noChangeArrowheads="1"/>
          </p:cNvSpPr>
          <p:nvPr/>
        </p:nvSpPr>
        <p:spPr bwMode="auto">
          <a:xfrm>
            <a:off x="2557120" y="29511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6" name="Oval 4"/>
          <p:cNvSpPr>
            <a:spLocks noChangeArrowheads="1"/>
          </p:cNvSpPr>
          <p:nvPr/>
        </p:nvSpPr>
        <p:spPr bwMode="auto">
          <a:xfrm>
            <a:off x="2557120" y="34845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7" name="Oval 5"/>
          <p:cNvSpPr>
            <a:spLocks noChangeArrowheads="1"/>
          </p:cNvSpPr>
          <p:nvPr/>
        </p:nvSpPr>
        <p:spPr bwMode="auto">
          <a:xfrm>
            <a:off x="2557120" y="40179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8" name="Oval 6"/>
          <p:cNvSpPr>
            <a:spLocks noChangeArrowheads="1"/>
          </p:cNvSpPr>
          <p:nvPr/>
        </p:nvSpPr>
        <p:spPr bwMode="auto">
          <a:xfrm>
            <a:off x="2557120" y="45513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9" name="Text Box 17"/>
          <p:cNvSpPr txBox="1">
            <a:spLocks noChangeArrowheads="1"/>
          </p:cNvSpPr>
          <p:nvPr/>
        </p:nvSpPr>
        <p:spPr bwMode="auto">
          <a:xfrm>
            <a:off x="2226920" y="2798762"/>
            <a:ext cx="312906" cy="369332"/>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1</a:t>
            </a:r>
          </a:p>
        </p:txBody>
      </p:sp>
      <p:sp>
        <p:nvSpPr>
          <p:cNvPr id="49170" name="Text Box 18"/>
          <p:cNvSpPr txBox="1">
            <a:spLocks noChangeArrowheads="1"/>
          </p:cNvSpPr>
          <p:nvPr/>
        </p:nvSpPr>
        <p:spPr bwMode="auto">
          <a:xfrm>
            <a:off x="2252320" y="33639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2</a:t>
            </a:r>
          </a:p>
        </p:txBody>
      </p:sp>
      <p:sp>
        <p:nvSpPr>
          <p:cNvPr id="49171" name="Text Box 19"/>
          <p:cNvSpPr txBox="1">
            <a:spLocks noChangeArrowheads="1"/>
          </p:cNvSpPr>
          <p:nvPr/>
        </p:nvSpPr>
        <p:spPr bwMode="auto">
          <a:xfrm>
            <a:off x="2226920" y="38973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3</a:t>
            </a:r>
          </a:p>
        </p:txBody>
      </p:sp>
      <p:sp>
        <p:nvSpPr>
          <p:cNvPr id="49172" name="Text Box 20"/>
          <p:cNvSpPr txBox="1">
            <a:spLocks noChangeArrowheads="1"/>
          </p:cNvSpPr>
          <p:nvPr/>
        </p:nvSpPr>
        <p:spPr bwMode="auto">
          <a:xfrm>
            <a:off x="2226920" y="44307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4</a:t>
            </a:r>
          </a:p>
        </p:txBody>
      </p:sp>
      <p:grpSp>
        <p:nvGrpSpPr>
          <p:cNvPr id="2" name="Group 29"/>
          <p:cNvGrpSpPr>
            <a:grpSpLocks/>
          </p:cNvGrpSpPr>
          <p:nvPr/>
        </p:nvGrpSpPr>
        <p:grpSpPr bwMode="auto">
          <a:xfrm>
            <a:off x="2709520" y="2754312"/>
            <a:ext cx="1752600" cy="1873250"/>
            <a:chOff x="1296" y="1028"/>
            <a:chExt cx="1104" cy="1180"/>
          </a:xfrm>
        </p:grpSpPr>
        <p:grpSp>
          <p:nvGrpSpPr>
            <p:cNvPr id="3" name="Group 26"/>
            <p:cNvGrpSpPr>
              <a:grpSpLocks/>
            </p:cNvGrpSpPr>
            <p:nvPr/>
          </p:nvGrpSpPr>
          <p:grpSpPr bwMode="auto">
            <a:xfrm>
              <a:off x="1296" y="1152"/>
              <a:ext cx="912" cy="1056"/>
              <a:chOff x="1296" y="1152"/>
              <a:chExt cx="912" cy="1056"/>
            </a:xfrm>
          </p:grpSpPr>
          <p:sp>
            <p:nvSpPr>
              <p:cNvPr id="49159" name="Oval 7"/>
              <p:cNvSpPr>
                <a:spLocks noChangeArrowheads="1"/>
              </p:cNvSpPr>
              <p:nvPr/>
            </p:nvSpPr>
            <p:spPr bwMode="auto">
              <a:xfrm>
                <a:off x="2112" y="1152"/>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3" name="Line 11"/>
              <p:cNvSpPr>
                <a:spLocks noChangeShapeType="1"/>
              </p:cNvSpPr>
              <p:nvPr/>
            </p:nvSpPr>
            <p:spPr bwMode="auto">
              <a:xfrm>
                <a:off x="1296" y="1200"/>
                <a:ext cx="816"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68" name="Line 16"/>
              <p:cNvSpPr>
                <a:spLocks noChangeShapeType="1"/>
              </p:cNvSpPr>
              <p:nvPr/>
            </p:nvSpPr>
            <p:spPr bwMode="auto">
              <a:xfrm flipV="1">
                <a:off x="1296" y="1248"/>
                <a:ext cx="816" cy="96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grpSp>
        <p:sp>
          <p:nvSpPr>
            <p:cNvPr id="49173" name="Text Box 21"/>
            <p:cNvSpPr txBox="1">
              <a:spLocks noChangeArrowheads="1"/>
            </p:cNvSpPr>
            <p:nvPr/>
          </p:nvSpPr>
          <p:spPr bwMode="auto">
            <a:xfrm>
              <a:off x="2198" y="1028"/>
              <a:ext cx="202" cy="231"/>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a</a:t>
              </a:r>
            </a:p>
          </p:txBody>
        </p:sp>
      </p:grpSp>
      <p:grpSp>
        <p:nvGrpSpPr>
          <p:cNvPr id="4" name="Group 28"/>
          <p:cNvGrpSpPr>
            <a:grpSpLocks/>
          </p:cNvGrpSpPr>
          <p:nvPr/>
        </p:nvGrpSpPr>
        <p:grpSpPr bwMode="auto">
          <a:xfrm>
            <a:off x="2709521" y="3363912"/>
            <a:ext cx="1757363" cy="730250"/>
            <a:chOff x="1296" y="1412"/>
            <a:chExt cx="1107" cy="460"/>
          </a:xfrm>
        </p:grpSpPr>
        <p:sp>
          <p:nvSpPr>
            <p:cNvPr id="49160" name="Oval 8"/>
            <p:cNvSpPr>
              <a:spLocks noChangeArrowheads="1"/>
            </p:cNvSpPr>
            <p:nvPr/>
          </p:nvSpPr>
          <p:spPr bwMode="auto">
            <a:xfrm>
              <a:off x="2112" y="1488"/>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5" name="Line 13"/>
            <p:cNvSpPr>
              <a:spLocks noChangeShapeType="1"/>
            </p:cNvSpPr>
            <p:nvPr/>
          </p:nvSpPr>
          <p:spPr bwMode="auto">
            <a:xfrm>
              <a:off x="1296" y="1536"/>
              <a:ext cx="816"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66" name="Line 14"/>
            <p:cNvSpPr>
              <a:spLocks noChangeShapeType="1"/>
            </p:cNvSpPr>
            <p:nvPr/>
          </p:nvSpPr>
          <p:spPr bwMode="auto">
            <a:xfrm flipV="1">
              <a:off x="1296" y="1536"/>
              <a:ext cx="816" cy="33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4" name="Text Box 22"/>
            <p:cNvSpPr txBox="1">
              <a:spLocks noChangeArrowheads="1"/>
            </p:cNvSpPr>
            <p:nvPr/>
          </p:nvSpPr>
          <p:spPr bwMode="auto">
            <a:xfrm>
              <a:off x="2198" y="1412"/>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b</a:t>
              </a:r>
            </a:p>
          </p:txBody>
        </p:sp>
      </p:grpSp>
      <p:grpSp>
        <p:nvGrpSpPr>
          <p:cNvPr id="5" name="Group 30"/>
          <p:cNvGrpSpPr>
            <a:grpSpLocks/>
          </p:cNvGrpSpPr>
          <p:nvPr/>
        </p:nvGrpSpPr>
        <p:grpSpPr bwMode="auto">
          <a:xfrm>
            <a:off x="2709520" y="3103562"/>
            <a:ext cx="1760538" cy="1131888"/>
            <a:chOff x="1296" y="1248"/>
            <a:chExt cx="1109" cy="713"/>
          </a:xfrm>
        </p:grpSpPr>
        <p:sp>
          <p:nvSpPr>
            <p:cNvPr id="49161" name="Oval 9"/>
            <p:cNvSpPr>
              <a:spLocks noChangeArrowheads="1"/>
            </p:cNvSpPr>
            <p:nvPr/>
          </p:nvSpPr>
          <p:spPr bwMode="auto">
            <a:xfrm>
              <a:off x="2064" y="1776"/>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4" name="Line 12"/>
            <p:cNvSpPr>
              <a:spLocks noChangeShapeType="1"/>
            </p:cNvSpPr>
            <p:nvPr/>
          </p:nvSpPr>
          <p:spPr bwMode="auto">
            <a:xfrm>
              <a:off x="1296" y="1248"/>
              <a:ext cx="781" cy="54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5" name="Text Box 23"/>
            <p:cNvSpPr txBox="1">
              <a:spLocks noChangeArrowheads="1"/>
            </p:cNvSpPr>
            <p:nvPr/>
          </p:nvSpPr>
          <p:spPr bwMode="auto">
            <a:xfrm>
              <a:off x="2208" y="1728"/>
              <a:ext cx="197"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c</a:t>
              </a:r>
            </a:p>
          </p:txBody>
        </p:sp>
      </p:grpSp>
      <p:grpSp>
        <p:nvGrpSpPr>
          <p:cNvPr id="6" name="Group 31"/>
          <p:cNvGrpSpPr>
            <a:grpSpLocks/>
          </p:cNvGrpSpPr>
          <p:nvPr/>
        </p:nvGrpSpPr>
        <p:grpSpPr bwMode="auto">
          <a:xfrm>
            <a:off x="2709521" y="4094162"/>
            <a:ext cx="1773238" cy="706438"/>
            <a:chOff x="1296" y="1872"/>
            <a:chExt cx="1117" cy="445"/>
          </a:xfrm>
        </p:grpSpPr>
        <p:sp>
          <p:nvSpPr>
            <p:cNvPr id="49162" name="Oval 10"/>
            <p:cNvSpPr>
              <a:spLocks noChangeArrowheads="1"/>
            </p:cNvSpPr>
            <p:nvPr/>
          </p:nvSpPr>
          <p:spPr bwMode="auto">
            <a:xfrm>
              <a:off x="2112" y="2160"/>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7" name="Line 15"/>
            <p:cNvSpPr>
              <a:spLocks noChangeShapeType="1"/>
            </p:cNvSpPr>
            <p:nvPr/>
          </p:nvSpPr>
          <p:spPr bwMode="auto">
            <a:xfrm>
              <a:off x="1296" y="1872"/>
              <a:ext cx="816" cy="33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6" name="Text Box 24"/>
            <p:cNvSpPr txBox="1">
              <a:spLocks noChangeArrowheads="1"/>
            </p:cNvSpPr>
            <p:nvPr/>
          </p:nvSpPr>
          <p:spPr bwMode="auto">
            <a:xfrm>
              <a:off x="2208" y="2084"/>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d</a:t>
              </a:r>
            </a:p>
          </p:txBody>
        </p:sp>
      </p:grpSp>
      <p:sp>
        <p:nvSpPr>
          <p:cNvPr id="49179" name="Text Box 27"/>
          <p:cNvSpPr txBox="1">
            <a:spLocks noChangeArrowheads="1"/>
          </p:cNvSpPr>
          <p:nvPr/>
        </p:nvSpPr>
        <p:spPr bwMode="auto">
          <a:xfrm>
            <a:off x="6122645" y="2906712"/>
            <a:ext cx="81785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(1,a)</a:t>
            </a:r>
          </a:p>
        </p:txBody>
      </p:sp>
      <p:sp>
        <p:nvSpPr>
          <p:cNvPr id="49184" name="Text Box 32"/>
          <p:cNvSpPr txBox="1">
            <a:spLocks noChangeArrowheads="1"/>
          </p:cNvSpPr>
          <p:nvPr/>
        </p:nvSpPr>
        <p:spPr bwMode="auto">
          <a:xfrm>
            <a:off x="6122645" y="3270250"/>
            <a:ext cx="83388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(2,b)</a:t>
            </a:r>
          </a:p>
        </p:txBody>
      </p:sp>
      <p:sp>
        <p:nvSpPr>
          <p:cNvPr id="49185" name="Text Box 33"/>
          <p:cNvSpPr txBox="1">
            <a:spLocks noChangeArrowheads="1"/>
          </p:cNvSpPr>
          <p:nvPr/>
        </p:nvSpPr>
        <p:spPr bwMode="auto">
          <a:xfrm>
            <a:off x="6122645" y="3651250"/>
            <a:ext cx="83388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(3,d)</a:t>
            </a:r>
          </a:p>
        </p:txBody>
      </p:sp>
      <p:sp>
        <p:nvSpPr>
          <p:cNvPr id="49187" name="Rectangle 35"/>
          <p:cNvSpPr>
            <a:spLocks noChangeArrowheads="1"/>
          </p:cNvSpPr>
          <p:nvPr/>
        </p:nvSpPr>
        <p:spPr bwMode="auto">
          <a:xfrm>
            <a:off x="4027145" y="3160712"/>
            <a:ext cx="184150" cy="366713"/>
          </a:xfrm>
          <a:prstGeom prst="rect">
            <a:avLst/>
          </a:prstGeom>
          <a:noFill/>
          <a:ln w="9525">
            <a:noFill/>
            <a:miter lim="800000"/>
            <a:headEnd/>
            <a:tailEnd/>
          </a:ln>
          <a:effectLst/>
        </p:spPr>
        <p:txBody>
          <a:bodyPr wrap="none">
            <a:spAutoFit/>
          </a:bodyPr>
          <a:lstStyle/>
          <a:p>
            <a:endParaRPr lang="en-US">
              <a:latin typeface="Arial" pitchFamily="34" charset="0"/>
              <a:cs typeface="Arial" pitchFamily="34" charset="0"/>
            </a:endParaRPr>
          </a:p>
        </p:txBody>
      </p:sp>
    </p:spTree>
    <p:extLst>
      <p:ext uri="{BB962C8B-B14F-4D97-AF65-F5344CB8AC3E}">
        <p14:creationId xmlns:p14="http://schemas.microsoft.com/office/powerpoint/2010/main" val="3176477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9"/>
                                        </p:tgtEl>
                                        <p:attrNameLst>
                                          <p:attrName>style.visibility</p:attrName>
                                        </p:attrNameLst>
                                      </p:cBhvr>
                                      <p:to>
                                        <p:strVal val="visible"/>
                                      </p:to>
                                    </p:set>
                                    <p:anim calcmode="lin" valueType="num">
                                      <p:cBhvr additive="base">
                                        <p:cTn id="13" dur="500" fill="hold"/>
                                        <p:tgtEl>
                                          <p:spTgt spid="49179"/>
                                        </p:tgtEl>
                                        <p:attrNameLst>
                                          <p:attrName>ppt_x</p:attrName>
                                        </p:attrNameLst>
                                      </p:cBhvr>
                                      <p:tavLst>
                                        <p:tav tm="0">
                                          <p:val>
                                            <p:strVal val="0-#ppt_w/2"/>
                                          </p:val>
                                        </p:tav>
                                        <p:tav tm="100000">
                                          <p:val>
                                            <p:strVal val="#ppt_x"/>
                                          </p:val>
                                        </p:tav>
                                      </p:tavLst>
                                    </p:anim>
                                    <p:anim calcmode="lin" valueType="num">
                                      <p:cBhvr additive="base">
                                        <p:cTn id="14" dur="500" fill="hold"/>
                                        <p:tgtEl>
                                          <p:spTgt spid="491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84"/>
                                        </p:tgtEl>
                                        <p:attrNameLst>
                                          <p:attrName>style.visibility</p:attrName>
                                        </p:attrNameLst>
                                      </p:cBhvr>
                                      <p:to>
                                        <p:strVal val="visible"/>
                                      </p:to>
                                    </p:set>
                                    <p:anim calcmode="lin" valueType="num">
                                      <p:cBhvr additive="base">
                                        <p:cTn id="25" dur="500" fill="hold"/>
                                        <p:tgtEl>
                                          <p:spTgt spid="49184"/>
                                        </p:tgtEl>
                                        <p:attrNameLst>
                                          <p:attrName>ppt_x</p:attrName>
                                        </p:attrNameLst>
                                      </p:cBhvr>
                                      <p:tavLst>
                                        <p:tav tm="0">
                                          <p:val>
                                            <p:strVal val="0-#ppt_w/2"/>
                                          </p:val>
                                        </p:tav>
                                        <p:tav tm="100000">
                                          <p:val>
                                            <p:strVal val="#ppt_x"/>
                                          </p:val>
                                        </p:tav>
                                      </p:tavLst>
                                    </p:anim>
                                    <p:anim calcmode="lin" valueType="num">
                                      <p:cBhvr additive="base">
                                        <p:cTn id="26" dur="500" fill="hold"/>
                                        <p:tgtEl>
                                          <p:spTgt spid="491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185"/>
                                        </p:tgtEl>
                                        <p:attrNameLst>
                                          <p:attrName>style.visibility</p:attrName>
                                        </p:attrNameLst>
                                      </p:cBhvr>
                                      <p:to>
                                        <p:strVal val="visible"/>
                                      </p:to>
                                    </p:set>
                                    <p:anim calcmode="lin" valueType="num">
                                      <p:cBhvr additive="base">
                                        <p:cTn id="43" dur="500" fill="hold"/>
                                        <p:tgtEl>
                                          <p:spTgt spid="49185"/>
                                        </p:tgtEl>
                                        <p:attrNameLst>
                                          <p:attrName>ppt_x</p:attrName>
                                        </p:attrNameLst>
                                      </p:cBhvr>
                                      <p:tavLst>
                                        <p:tav tm="0">
                                          <p:val>
                                            <p:strVal val="0-#ppt_w/2"/>
                                          </p:val>
                                        </p:tav>
                                        <p:tav tm="100000">
                                          <p:val>
                                            <p:strVal val="#ppt_x"/>
                                          </p:val>
                                        </p:tav>
                                      </p:tavLst>
                                    </p:anim>
                                    <p:anim calcmode="lin" valueType="num">
                                      <p:cBhvr additive="base">
                                        <p:cTn id="44" dur="500" fill="hold"/>
                                        <p:tgtEl>
                                          <p:spTgt spid="49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9" grpId="0" autoUpdateAnimBg="0"/>
      <p:bldP spid="49184" grpId="0" autoUpdateAnimBg="0"/>
      <p:bldP spid="49185"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34825</TotalTime>
  <Words>2654</Words>
  <Application>Microsoft Macintosh PowerPoint</Application>
  <PresentationFormat>On-screen Show (4:3)</PresentationFormat>
  <Paragraphs>530</Paragraphs>
  <Slides>39</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Calibri</vt:lpstr>
      <vt:lpstr>Cambria Math</vt:lpstr>
      <vt:lpstr>Corbel</vt:lpstr>
      <vt:lpstr>Symbol</vt:lpstr>
      <vt:lpstr>Times New Roman</vt:lpstr>
      <vt:lpstr>Verdana</vt:lpstr>
      <vt:lpstr>Wingdings</vt:lpstr>
      <vt:lpstr>Wingdings 2</vt:lpstr>
      <vt:lpstr>Arial</vt:lpstr>
      <vt:lpstr>Module</vt:lpstr>
      <vt:lpstr>Advertising on the Web</vt:lpstr>
      <vt:lpstr>Online Algorithms</vt:lpstr>
      <vt:lpstr> Online Bipartite Matching</vt:lpstr>
      <vt:lpstr>Example: Bipartite Matching</vt:lpstr>
      <vt:lpstr>Example: Bipartite Matching</vt:lpstr>
      <vt:lpstr>Example: Bipartite Matching</vt:lpstr>
      <vt:lpstr>Matching Algorithm</vt:lpstr>
      <vt:lpstr>Online Graph Matching Problem</vt:lpstr>
      <vt:lpstr>Online Graph Matching: Example</vt:lpstr>
      <vt:lpstr>Greedy Algorithm</vt:lpstr>
      <vt:lpstr>Competitive Ratio</vt:lpstr>
      <vt:lpstr>Analyzing the Greedy Algorithm</vt:lpstr>
      <vt:lpstr>Analyzing the Greedy Algorithm</vt:lpstr>
      <vt:lpstr>Worst-case Scenario</vt:lpstr>
      <vt:lpstr> Web Advertising</vt:lpstr>
      <vt:lpstr>History of Web Advertising</vt:lpstr>
      <vt:lpstr>Performance-based Advertising</vt:lpstr>
      <vt:lpstr>Ads vs. Search Results</vt:lpstr>
      <vt:lpstr>Web 2.0</vt:lpstr>
      <vt:lpstr>Adwords Problem</vt:lpstr>
      <vt:lpstr>Adwords Problem</vt:lpstr>
      <vt:lpstr>The Adwords Innovation</vt:lpstr>
      <vt:lpstr>The Adwords Innovation</vt:lpstr>
      <vt:lpstr>Complications: Budget</vt:lpstr>
      <vt:lpstr>Complications: CTR</vt:lpstr>
      <vt:lpstr>Greedy Algorithm</vt:lpstr>
      <vt:lpstr>Bad Scenario for Greedy</vt:lpstr>
      <vt:lpstr>BALANCE Algorithm [MSVV]</vt:lpstr>
      <vt:lpstr>Example: BALANCE</vt:lpstr>
      <vt:lpstr>Analyzing BALANCE</vt:lpstr>
      <vt:lpstr>Analyzing  Balance</vt:lpstr>
      <vt:lpstr>BALANCE: General Result</vt:lpstr>
      <vt:lpstr>Worst case for BALANCE</vt:lpstr>
      <vt:lpstr>BALANCE Allocation</vt:lpstr>
      <vt:lpstr>BALANCE: Analysis</vt:lpstr>
      <vt:lpstr>BALANCE: Analysis</vt:lpstr>
      <vt:lpstr>BALANCE: Analysis</vt:lpstr>
      <vt:lpstr>General Version of the Problem</vt:lpstr>
      <vt:lpstr>Generalized BALANCE</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Microsoft Office User</cp:lastModifiedBy>
  <cp:revision>1424</cp:revision>
  <cp:lastPrinted>2011-10-20T04:01:43Z</cp:lastPrinted>
  <dcterms:created xsi:type="dcterms:W3CDTF">2009-06-12T17:14:38Z</dcterms:created>
  <dcterms:modified xsi:type="dcterms:W3CDTF">2016-11-02T15:53:46Z</dcterms:modified>
</cp:coreProperties>
</file>