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1975" r:id="rId3"/>
    <p:sldId id="1997" r:id="rId5"/>
    <p:sldId id="2002" r:id="rId6"/>
    <p:sldId id="2003" r:id="rId7"/>
    <p:sldId id="2001" r:id="rId8"/>
    <p:sldId id="2004" r:id="rId9"/>
    <p:sldId id="2005" r:id="rId10"/>
    <p:sldId id="2006" r:id="rId11"/>
    <p:sldId id="2007" r:id="rId12"/>
    <p:sldId id="2008" r:id="rId13"/>
    <p:sldId id="2009" r:id="rId14"/>
    <p:sldId id="2010" r:id="rId15"/>
    <p:sldId id="2011" r:id="rId16"/>
    <p:sldId id="2000" r:id="rId17"/>
    <p:sldId id="1874" r:id="rId18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行远 陈" initials="行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81"/>
    <a:srgbClr val="F0F45A"/>
    <a:srgbClr val="CDC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5504" autoAdjust="0"/>
  </p:normalViewPr>
  <p:slideViewPr>
    <p:cSldViewPr showGuides="1">
      <p:cViewPr varScale="1">
        <p:scale>
          <a:sx n="119" d="100"/>
          <a:sy n="119" d="100"/>
        </p:scale>
        <p:origin x="312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5D67C-0258-467C-B383-DAD3BFAFAC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DF77B-AF45-414F-A8BF-0A978EFF2D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B3FA345-50D6-4857-83B4-BAC3C906FB8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CDCFAE6-DB7C-459C-BF86-0711D0F6A79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279DC1-25FA-4DB4-BF5F-64FB16591D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0" y="3443288"/>
            <a:ext cx="10617200" cy="82550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 userDrawn="1"/>
        </p:nvSpPr>
        <p:spPr bwMode="auto">
          <a:xfrm flipV="1">
            <a:off x="3983568" y="3357563"/>
            <a:ext cx="8208433" cy="80962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Picture 2" descr="http://pic1.nipic.com/2008-08-18/20088181580738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7" y="3561003"/>
            <a:ext cx="402167" cy="39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5513" y="2393885"/>
            <a:ext cx="10363200" cy="884960"/>
          </a:xfrm>
        </p:spPr>
        <p:txBody>
          <a:bodyPr>
            <a:normAutofit/>
          </a:bodyPr>
          <a:lstStyle>
            <a:lvl1pPr>
              <a:defRPr lang="zh-CN" altLang="en-US" sz="3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5F91-0E67-4E06-978A-ADEE2B849D37}" type="datetimeFigureOut">
              <a:rPr lang="zh-CN" altLang="en-US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50" y="3605553"/>
            <a:ext cx="1210266" cy="3185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73" y="143635"/>
            <a:ext cx="11401267" cy="528422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368" y="818710"/>
            <a:ext cx="11461273" cy="576064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15"/>
          <p:cNvSpPr>
            <a:spLocks noChangeArrowheads="1"/>
          </p:cNvSpPr>
          <p:nvPr userDrawn="1"/>
        </p:nvSpPr>
        <p:spPr bwMode="auto">
          <a:xfrm flipV="1">
            <a:off x="9868770" y="592113"/>
            <a:ext cx="2323231" cy="45719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 userDrawn="1"/>
        </p:nvSpPr>
        <p:spPr bwMode="auto">
          <a:xfrm>
            <a:off x="335360" y="646978"/>
            <a:ext cx="11213173" cy="45719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07799" y="105551"/>
            <a:ext cx="1540864" cy="398125"/>
            <a:chOff x="7674465" y="44624"/>
            <a:chExt cx="1362031" cy="398125"/>
          </a:xfrm>
        </p:grpSpPr>
        <p:pic>
          <p:nvPicPr>
            <p:cNvPr id="9" name="图片 8" descr="浙江大学图标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674465" y="44624"/>
              <a:ext cx="356879" cy="394857"/>
            </a:xfrm>
            <a:prstGeom prst="rect">
              <a:avLst/>
            </a:prstGeom>
          </p:spPr>
        </p:pic>
        <p:pic>
          <p:nvPicPr>
            <p:cNvPr id="12" name="图片 11" descr="浙江大学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66156" y="47892"/>
              <a:ext cx="970340" cy="39485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73" y="143635"/>
            <a:ext cx="11401267" cy="528422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矩形 15"/>
          <p:cNvSpPr>
            <a:spLocks noChangeArrowheads="1"/>
          </p:cNvSpPr>
          <p:nvPr userDrawn="1"/>
        </p:nvSpPr>
        <p:spPr bwMode="auto">
          <a:xfrm flipV="1">
            <a:off x="9868770" y="592113"/>
            <a:ext cx="2323231" cy="45719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4"/>
          <p:cNvSpPr>
            <a:spLocks noChangeArrowheads="1"/>
          </p:cNvSpPr>
          <p:nvPr userDrawn="1"/>
        </p:nvSpPr>
        <p:spPr bwMode="auto">
          <a:xfrm>
            <a:off x="335360" y="646978"/>
            <a:ext cx="11213173" cy="45719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07799" y="105551"/>
            <a:ext cx="1540864" cy="398125"/>
            <a:chOff x="7674465" y="44624"/>
            <a:chExt cx="1362031" cy="398125"/>
          </a:xfrm>
        </p:grpSpPr>
        <p:pic>
          <p:nvPicPr>
            <p:cNvPr id="9" name="图片 8" descr="浙江大学图标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674465" y="44624"/>
              <a:ext cx="356879" cy="394857"/>
            </a:xfrm>
            <a:prstGeom prst="rect">
              <a:avLst/>
            </a:prstGeom>
          </p:spPr>
        </p:pic>
        <p:pic>
          <p:nvPicPr>
            <p:cNvPr id="15" name="图片 14" descr="浙江大学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66156" y="47892"/>
              <a:ext cx="970340" cy="39485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2"/>
          <p:cNvSpPr>
            <a:spLocks noChangeArrowheads="1"/>
          </p:cNvSpPr>
          <p:nvPr userDrawn="1"/>
        </p:nvSpPr>
        <p:spPr bwMode="auto">
          <a:xfrm>
            <a:off x="9552517" y="565111"/>
            <a:ext cx="1996016" cy="28575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13"/>
          <p:cNvSpPr>
            <a:spLocks noChangeArrowheads="1"/>
          </p:cNvSpPr>
          <p:nvPr userDrawn="1"/>
        </p:nvSpPr>
        <p:spPr bwMode="auto">
          <a:xfrm flipV="1">
            <a:off x="10437285" y="530186"/>
            <a:ext cx="1754716" cy="28575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1007534" y="-23813"/>
            <a:ext cx="48684" cy="6883401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583267" y="0"/>
            <a:ext cx="48684" cy="68849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Picture 2" descr="C:\Users\menglei\Desktop\267858-1306041A0405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84" y="165101"/>
            <a:ext cx="293793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/>
          <p:cNvSpPr>
            <a:spLocks noChangeArrowheads="1"/>
          </p:cNvSpPr>
          <p:nvPr userDrawn="1"/>
        </p:nvSpPr>
        <p:spPr bwMode="auto">
          <a:xfrm>
            <a:off x="872068" y="1527176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A5A5A5"/>
                </a:solidFill>
                <a:latin typeface="汉仪粗宋简" pitchFamily="1" charset="-122"/>
                <a:ea typeface="汉仪粗宋简" pitchFamily="1" charset="-122"/>
                <a:sym typeface="汉仪粗宋简" pitchFamily="1" charset="-122"/>
              </a:rPr>
              <a:t>目录</a:t>
            </a:r>
            <a:endParaRPr lang="zh-CN" altLang="en-US"/>
          </a:p>
        </p:txBody>
      </p:sp>
      <p:sp>
        <p:nvSpPr>
          <p:cNvPr id="11" name="TextBox 9"/>
          <p:cNvSpPr>
            <a:spLocks noChangeArrowheads="1"/>
          </p:cNvSpPr>
          <p:nvPr userDrawn="1"/>
        </p:nvSpPr>
        <p:spPr bwMode="auto">
          <a:xfrm rot="5400000">
            <a:off x="107574" y="4492337"/>
            <a:ext cx="21745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D8D8D8"/>
                </a:solidFill>
                <a:latin typeface="Elephant" panose="02020904090505020303" pitchFamily="18" charset="0"/>
                <a:sym typeface="Elephant" panose="02020904090505020303" pitchFamily="18" charset="0"/>
              </a:rPr>
              <a:t>CATALOGUE</a:t>
            </a:r>
            <a:endParaRPr lang="zh-CN" altLang="en-US" dirty="0"/>
          </a:p>
        </p:txBody>
      </p:sp>
      <p:sp>
        <p:nvSpPr>
          <p:cNvPr id="12" name="TextBox 18"/>
          <p:cNvSpPr>
            <a:spLocks noChangeArrowheads="1"/>
          </p:cNvSpPr>
          <p:nvPr userDrawn="1"/>
        </p:nvSpPr>
        <p:spPr bwMode="auto">
          <a:xfrm>
            <a:off x="2216151" y="1808821"/>
            <a:ext cx="56137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i="1" dirty="0">
                <a:solidFill>
                  <a:srgbClr val="8CB3E3"/>
                </a:solidFill>
                <a:latin typeface="Goudy Stout" panose="0202090407030B020401" pitchFamily="18" charset="0"/>
                <a:sym typeface="Goudy Stout" panose="0202090407030B020401" pitchFamily="18" charset="0"/>
              </a:rPr>
              <a:t>1</a:t>
            </a:r>
            <a:endParaRPr lang="en-US" altLang="zh-CN" sz="6000" i="1" dirty="0">
              <a:solidFill>
                <a:srgbClr val="8CB3E3"/>
              </a:solidFill>
              <a:latin typeface="Goudy Stout" panose="0202090407030B020401" pitchFamily="18" charset="0"/>
              <a:sym typeface="Goudy Stout" panose="0202090407030B020401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i="1" dirty="0">
                <a:solidFill>
                  <a:srgbClr val="8CB3E3"/>
                </a:solidFill>
                <a:latin typeface="Goudy Stout" panose="0202090407030B020401" pitchFamily="18" charset="0"/>
                <a:sym typeface="Goudy Stout" panose="0202090407030B020401" pitchFamily="18" charset="0"/>
              </a:rPr>
              <a:t>2</a:t>
            </a:r>
            <a:endParaRPr lang="en-US" altLang="zh-CN" sz="6000" i="1" dirty="0">
              <a:solidFill>
                <a:srgbClr val="8CB3E3"/>
              </a:solidFill>
              <a:latin typeface="Goudy Stout" panose="0202090407030B020401" pitchFamily="18" charset="0"/>
              <a:sym typeface="Goudy Stout" panose="0202090407030B020401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i="1" dirty="0">
                <a:solidFill>
                  <a:srgbClr val="8CB3E3"/>
                </a:solidFill>
                <a:latin typeface="Goudy Stout" panose="0202090407030B020401" pitchFamily="18" charset="0"/>
                <a:sym typeface="Goudy Stout" panose="0202090407030B020401" pitchFamily="18" charset="0"/>
              </a:rPr>
              <a:t>3</a:t>
            </a:r>
            <a:endParaRPr lang="en-US" altLang="zh-CN" sz="6000" i="1" dirty="0">
              <a:solidFill>
                <a:srgbClr val="8CB3E3"/>
              </a:solidFill>
              <a:latin typeface="Goudy Stout" panose="0202090407030B020401" pitchFamily="18" charset="0"/>
              <a:sym typeface="Goudy Stout" panose="0202090407030B020401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i="1" dirty="0">
                <a:solidFill>
                  <a:srgbClr val="8CB3E3"/>
                </a:solidFill>
                <a:latin typeface="Goudy Stout" panose="0202090407030B020401" pitchFamily="18" charset="0"/>
                <a:sym typeface="Goudy Stout" panose="0202090407030B020401" pitchFamily="18" charset="0"/>
              </a:rPr>
              <a:t>4</a:t>
            </a:r>
            <a:endParaRPr lang="en-US" altLang="zh-CN" sz="6000" i="1" dirty="0">
              <a:solidFill>
                <a:srgbClr val="8CB3E3"/>
              </a:solidFill>
              <a:latin typeface="Goudy Stout" panose="0202090407030B020401" pitchFamily="18" charset="0"/>
              <a:sym typeface="Goudy Stout" panose="0202090407030B020401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i="1" dirty="0">
                <a:solidFill>
                  <a:srgbClr val="8CB3E3"/>
                </a:solidFill>
                <a:latin typeface="Goudy Stout" panose="0202090407030B020401" pitchFamily="18" charset="0"/>
                <a:sym typeface="Goudy Stout" panose="0202090407030B020401" pitchFamily="18" charset="0"/>
              </a:rPr>
              <a:t>5</a:t>
            </a:r>
            <a:endParaRPr lang="en-US" altLang="zh-CN" sz="6000" i="1" dirty="0">
              <a:solidFill>
                <a:srgbClr val="8CB3E3"/>
              </a:solidFill>
              <a:latin typeface="Goudy Stout" panose="0202090407030B020401" pitchFamily="18" charset="0"/>
              <a:sym typeface="Goudy Stout" panose="0202090407030B020401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5760" y="1853826"/>
            <a:ext cx="6920080" cy="67908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976784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42B3-1F89-49DA-87F7-BF898A5E6761}" type="slidenum">
              <a:rPr lang="zh-CN" altLang="en-US"/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0507799" y="105551"/>
            <a:ext cx="1540864" cy="398125"/>
            <a:chOff x="7674465" y="44624"/>
            <a:chExt cx="1362031" cy="398125"/>
          </a:xfrm>
        </p:grpSpPr>
        <p:pic>
          <p:nvPicPr>
            <p:cNvPr id="16" name="图片 15" descr="浙江大学图标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674465" y="44624"/>
              <a:ext cx="356879" cy="394857"/>
            </a:xfrm>
            <a:prstGeom prst="rect">
              <a:avLst/>
            </a:prstGeom>
          </p:spPr>
        </p:pic>
        <p:pic>
          <p:nvPicPr>
            <p:cNvPr id="20" name="图片 19" descr="浙江大学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066156" y="47892"/>
              <a:ext cx="970340" cy="39485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englei\Desktop\4d38f1255b08c9517c7203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2833689"/>
            <a:ext cx="432011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>
            <a:spLocks noChangeArrowheads="1"/>
          </p:cNvSpPr>
          <p:nvPr userDrawn="1"/>
        </p:nvSpPr>
        <p:spPr bwMode="auto">
          <a:xfrm>
            <a:off x="4085167" y="1989138"/>
            <a:ext cx="14414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i="1" dirty="0">
                <a:solidFill>
                  <a:srgbClr val="00589A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PART</a:t>
            </a:r>
            <a:r>
              <a:rPr lang="en-US" altLang="zh-CN" sz="4000" i="1" dirty="0">
                <a:solidFill>
                  <a:srgbClr val="000000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 </a:t>
            </a:r>
            <a:r>
              <a:rPr lang="en-US" altLang="zh-CN" sz="4000" i="1" dirty="0">
                <a:solidFill>
                  <a:srgbClr val="F79646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I</a:t>
            </a:r>
            <a:endParaRPr lang="zh-CN" altLang="en-US" dirty="0"/>
          </a:p>
        </p:txBody>
      </p:sp>
      <p:sp>
        <p:nvSpPr>
          <p:cNvPr id="5" name="新月形 7"/>
          <p:cNvSpPr>
            <a:spLocks noChangeArrowheads="1"/>
          </p:cNvSpPr>
          <p:nvPr userDrawn="1"/>
        </p:nvSpPr>
        <p:spPr bwMode="auto">
          <a:xfrm rot="5400000">
            <a:off x="2657741" y="868099"/>
            <a:ext cx="153987" cy="289136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849967" y="2746375"/>
            <a:ext cx="2235200" cy="4603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flipV="1">
            <a:off x="2734734" y="2711450"/>
            <a:ext cx="3458633" cy="46038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3" descr="C:\Users\menglei\Desktop\1613628127_15389985副本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1" y="2101850"/>
            <a:ext cx="67521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/>
          <p:cNvSpPr>
            <a:spLocks noChangeArrowheads="1"/>
          </p:cNvSpPr>
          <p:nvPr userDrawn="1"/>
        </p:nvSpPr>
        <p:spPr bwMode="auto">
          <a:xfrm>
            <a:off x="5439834" y="315595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endParaRPr lang="zh-CN" altLang="en-US" dirty="0"/>
          </a:p>
        </p:txBody>
      </p:sp>
      <p:grpSp>
        <p:nvGrpSpPr>
          <p:cNvPr id="10" name="组合 13"/>
          <p:cNvGrpSpPr/>
          <p:nvPr userDrawn="1"/>
        </p:nvGrpSpPr>
        <p:grpSpPr bwMode="auto">
          <a:xfrm>
            <a:off x="1955540" y="2858435"/>
            <a:ext cx="1204644" cy="256240"/>
            <a:chOff x="7493973" y="188640"/>
            <a:chExt cx="1398507" cy="298450"/>
          </a:xfrm>
        </p:grpSpPr>
        <p:pic>
          <p:nvPicPr>
            <p:cNvPr id="11" name="Picture 2" descr="C:\Users\Administrator\Desktop\1.jp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554" y="209278"/>
              <a:ext cx="1014926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 descr="C:\Users\Administrator\Desktop\图片2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973" y="188640"/>
              <a:ext cx="2984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占位符 1"/>
          <p:cNvSpPr>
            <a:spLocks noGrp="1"/>
          </p:cNvSpPr>
          <p:nvPr>
            <p:ph type="title"/>
          </p:nvPr>
        </p:nvSpPr>
        <p:spPr>
          <a:xfrm>
            <a:off x="150923" y="2351456"/>
            <a:ext cx="4029495" cy="32889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1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0720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56A4-112C-45DE-995A-D739ED2B53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englei\Desktop\4d38f1255b08c9517c7203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2833689"/>
            <a:ext cx="432011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>
            <a:spLocks noChangeArrowheads="1"/>
          </p:cNvSpPr>
          <p:nvPr userDrawn="1"/>
        </p:nvSpPr>
        <p:spPr bwMode="auto">
          <a:xfrm>
            <a:off x="4085167" y="1989138"/>
            <a:ext cx="14414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i="1" dirty="0">
                <a:solidFill>
                  <a:srgbClr val="00589A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PART</a:t>
            </a:r>
            <a:r>
              <a:rPr lang="en-US" altLang="zh-CN" sz="4000" i="1" dirty="0">
                <a:solidFill>
                  <a:srgbClr val="000000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 </a:t>
            </a:r>
            <a:r>
              <a:rPr lang="en-US" altLang="zh-CN" sz="4000" i="1" dirty="0">
                <a:solidFill>
                  <a:srgbClr val="F79646"/>
                </a:solidFill>
                <a:latin typeface="Stencil" panose="040409050D0802020404" pitchFamily="82" charset="0"/>
                <a:sym typeface="Stencil" panose="040409050D0802020404" pitchFamily="82" charset="0"/>
              </a:rPr>
              <a:t>I</a:t>
            </a:r>
            <a:endParaRPr lang="zh-CN" altLang="en-US" dirty="0"/>
          </a:p>
        </p:txBody>
      </p:sp>
      <p:sp>
        <p:nvSpPr>
          <p:cNvPr id="5" name="新月形 7"/>
          <p:cNvSpPr>
            <a:spLocks noChangeArrowheads="1"/>
          </p:cNvSpPr>
          <p:nvPr userDrawn="1"/>
        </p:nvSpPr>
        <p:spPr bwMode="auto">
          <a:xfrm rot="5400000">
            <a:off x="2657741" y="868099"/>
            <a:ext cx="153987" cy="289136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849967" y="2746375"/>
            <a:ext cx="2235200" cy="4603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flipV="1">
            <a:off x="2734734" y="2711450"/>
            <a:ext cx="3458633" cy="46038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3" descr="C:\Users\menglei\Desktop\1613628127_15389985副本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1" y="2101850"/>
            <a:ext cx="67521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/>
          <p:cNvSpPr>
            <a:spLocks noChangeArrowheads="1"/>
          </p:cNvSpPr>
          <p:nvPr userDrawn="1"/>
        </p:nvSpPr>
        <p:spPr bwMode="auto">
          <a:xfrm>
            <a:off x="5439834" y="315595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endParaRPr lang="zh-CN" altLang="en-US" dirty="0"/>
          </a:p>
        </p:txBody>
      </p:sp>
      <p:grpSp>
        <p:nvGrpSpPr>
          <p:cNvPr id="10" name="组合 13"/>
          <p:cNvGrpSpPr/>
          <p:nvPr userDrawn="1"/>
        </p:nvGrpSpPr>
        <p:grpSpPr bwMode="auto">
          <a:xfrm>
            <a:off x="1955540" y="2858435"/>
            <a:ext cx="1204644" cy="256240"/>
            <a:chOff x="7493973" y="188640"/>
            <a:chExt cx="1398507" cy="298450"/>
          </a:xfrm>
        </p:grpSpPr>
        <p:pic>
          <p:nvPicPr>
            <p:cNvPr id="11" name="Picture 2" descr="C:\Users\Administrator\Desktop\1.jp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554" y="209278"/>
              <a:ext cx="1014926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 descr="C:\Users\Administrator\Desktop\图片2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973" y="188640"/>
              <a:ext cx="2984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占位符 1"/>
          <p:cNvSpPr>
            <a:spLocks noGrp="1"/>
          </p:cNvSpPr>
          <p:nvPr>
            <p:ph type="title"/>
          </p:nvPr>
        </p:nvSpPr>
        <p:spPr>
          <a:xfrm>
            <a:off x="150923" y="2351456"/>
            <a:ext cx="4029495" cy="32889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1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0720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56A4-112C-45DE-995A-D739ED2B53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9"/>
          <p:cNvSpPr>
            <a:spLocks noChangeArrowheads="1"/>
          </p:cNvSpPr>
          <p:nvPr userDrawn="1"/>
        </p:nvSpPr>
        <p:spPr bwMode="auto">
          <a:xfrm>
            <a:off x="1471084" y="4049714"/>
            <a:ext cx="2235200" cy="46037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 userDrawn="1"/>
        </p:nvSpPr>
        <p:spPr bwMode="auto">
          <a:xfrm flipV="1">
            <a:off x="2355852" y="4014789"/>
            <a:ext cx="3458633" cy="46037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8"/>
          <p:cNvGrpSpPr/>
          <p:nvPr userDrawn="1"/>
        </p:nvGrpSpPr>
        <p:grpSpPr bwMode="auto">
          <a:xfrm>
            <a:off x="1517652" y="4197351"/>
            <a:ext cx="1263649" cy="219075"/>
            <a:chOff x="7493973" y="188640"/>
            <a:chExt cx="1398507" cy="298450"/>
          </a:xfrm>
        </p:grpSpPr>
        <p:pic>
          <p:nvPicPr>
            <p:cNvPr id="6" name="Picture 2" descr="C:\Users\Administrator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554" y="209278"/>
              <a:ext cx="1014926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Users\Administrator\Desktop\图片2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973" y="188640"/>
              <a:ext cx="2984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标题占位符 1"/>
          <p:cNvSpPr>
            <a:spLocks noGrp="1"/>
          </p:cNvSpPr>
          <p:nvPr>
            <p:ph type="title"/>
          </p:nvPr>
        </p:nvSpPr>
        <p:spPr>
          <a:xfrm>
            <a:off x="2343628" y="2798930"/>
            <a:ext cx="7640584" cy="73394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0720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7BFF-B316-454E-8A07-5CE7A79128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1F3ACF-6C6E-4BA7-BEAA-D201E3F33BA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89E0F3-8445-4F57-8E3A-01980E50892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chenqi@zju.edu.cn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375" y="188640"/>
            <a:ext cx="2456520" cy="69448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3458" y="1718810"/>
            <a:ext cx="11103172" cy="1827212"/>
          </a:xfrm>
        </p:spPr>
        <p:txBody>
          <a:bodyPr rtlCol="0">
            <a:no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kern="0" spc="5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zh-CN" altLang="en-US" sz="4800" kern="0" spc="5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kern="0" spc="5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4800" kern="0" spc="5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4800" kern="0" spc="5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 dirty="0"/>
              <a:t>课程设计需求清单</a:t>
            </a:r>
            <a:br>
              <a:rPr lang="zh-CN" altLang="en-US" b="1" dirty="0"/>
            </a:br>
            <a:endParaRPr sz="4800" kern="0" spc="5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副标题 4"/>
          <p:cNvSpPr>
            <a:spLocks noGrp="1"/>
          </p:cNvSpPr>
          <p:nvPr>
            <p:ph type="subTitle" idx="1"/>
          </p:nvPr>
        </p:nvSpPr>
        <p:spPr>
          <a:xfrm>
            <a:off x="663458" y="4284095"/>
            <a:ext cx="4500562" cy="1976437"/>
          </a:xfrm>
        </p:spPr>
        <p:txBody>
          <a:bodyPr/>
          <a:lstStyle/>
          <a:p>
            <a:pPr algn="l"/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13906508271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chenqi@zju.edu.cn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 Qi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April 18 2023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1003"/>
            <a:ext cx="5619750" cy="3009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、邮件管理系统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基本目标</a:t>
            </a:r>
            <a:endParaRPr lang="zh-CN" altLang="en-US" b="1" dirty="0"/>
          </a:p>
          <a:p>
            <a:pPr lvl="1"/>
            <a:r>
              <a:rPr lang="zh-CN" altLang="en-US" dirty="0"/>
              <a:t>支持用户注册和管理功能</a:t>
            </a:r>
            <a:endParaRPr lang="zh-CN" altLang="en-US" dirty="0"/>
          </a:p>
          <a:p>
            <a:pPr lvl="1"/>
            <a:r>
              <a:rPr lang="zh-CN" altLang="en-US" dirty="0"/>
              <a:t>支持基本的邮件收发和管理功能（如文件夹、删除等）</a:t>
            </a:r>
            <a:endParaRPr lang="zh-CN" altLang="en-US" dirty="0"/>
          </a:p>
          <a:p>
            <a:pPr lvl="1"/>
            <a:r>
              <a:rPr lang="zh-CN" altLang="en-US" dirty="0"/>
              <a:t>附件的收发</a:t>
            </a:r>
            <a:endParaRPr lang="zh-CN" altLang="en-US" dirty="0"/>
          </a:p>
          <a:p>
            <a:r>
              <a:rPr lang="zh-CN" altLang="en-US" b="1" dirty="0"/>
              <a:t>高级目标</a:t>
            </a:r>
            <a:endParaRPr lang="zh-CN" altLang="en-US" b="1" dirty="0"/>
          </a:p>
          <a:p>
            <a:pPr lvl="1"/>
            <a:r>
              <a:rPr lang="zh-CN" altLang="en-US" dirty="0"/>
              <a:t>高级的邮件处理功能，包括邮件的检索、相同发件人的邮件整合、邮件的收取规则</a:t>
            </a:r>
            <a:endParaRPr lang="zh-CN" altLang="en-US" dirty="0"/>
          </a:p>
          <a:p>
            <a:pPr lvl="1"/>
            <a:r>
              <a:rPr lang="zh-CN" altLang="en-US" dirty="0"/>
              <a:t>第三方邮箱的邮件代收发功能</a:t>
            </a:r>
            <a:endParaRPr lang="zh-CN" altLang="en-US" dirty="0"/>
          </a:p>
          <a:p>
            <a:pPr lvl="1"/>
            <a:r>
              <a:rPr lang="zh-CN" altLang="en-US" dirty="0"/>
              <a:t>使用数据库存储各种数据</a:t>
            </a:r>
            <a:endParaRPr lang="zh-CN" altLang="en-US" dirty="0"/>
          </a:p>
          <a:p>
            <a:pPr lvl="1"/>
            <a:r>
              <a:rPr lang="zh-CN" altLang="en-US" dirty="0"/>
              <a:t>基于人工智能方法的垃圾邮件识别与过滤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、邮件管理系统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实现关键点</a:t>
            </a:r>
            <a:endParaRPr lang="zh-CN" altLang="en-US" b="1" dirty="0"/>
          </a:p>
          <a:p>
            <a:pPr lvl="1"/>
            <a:r>
              <a:rPr lang="zh-CN" altLang="en-US" dirty="0"/>
              <a:t>邮件文档的存储结构</a:t>
            </a:r>
            <a:endParaRPr lang="zh-CN" altLang="en-US" dirty="0"/>
          </a:p>
          <a:p>
            <a:pPr lvl="1"/>
            <a:r>
              <a:rPr lang="zh-CN" altLang="en-US" dirty="0"/>
              <a:t>邮件附件的上传和下载，附件大小的限制</a:t>
            </a:r>
            <a:endParaRPr lang="zh-CN" altLang="en-US" dirty="0"/>
          </a:p>
          <a:p>
            <a:pPr lvl="1"/>
            <a:r>
              <a:rPr lang="zh-CN" altLang="en-US" dirty="0"/>
              <a:t>如何对邮件进行搜索，要根据不同类型的关键字，包括主题，内容，作者等</a:t>
            </a:r>
            <a:endParaRPr lang="zh-CN" altLang="en-US" dirty="0"/>
          </a:p>
          <a:p>
            <a:pPr lvl="1"/>
            <a:r>
              <a:rPr lang="zh-CN" altLang="en-US" dirty="0"/>
              <a:t>实现邮件过滤的技术</a:t>
            </a:r>
            <a:endParaRPr lang="zh-CN" altLang="en-US" dirty="0"/>
          </a:p>
          <a:p>
            <a:pPr lvl="1"/>
            <a:r>
              <a:rPr lang="zh-CN" altLang="en-US" dirty="0"/>
              <a:t>如何实现代收发第三方邮箱的邮件</a:t>
            </a:r>
            <a:endParaRPr lang="zh-CN" altLang="en-US" dirty="0"/>
          </a:p>
          <a:p>
            <a:pPr lvl="1"/>
            <a:r>
              <a:rPr lang="zh-CN" altLang="en-US" dirty="0"/>
              <a:t>安全性的考虑，包括密码安全、防病毒等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分组与分工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本周末前，各组长将本组名单发送给助教（要包括成员学号、姓名、邮箱地址），主题命名为：分组名单</a:t>
            </a:r>
            <a:r>
              <a:rPr lang="en-US" altLang="zh-CN" dirty="0"/>
              <a:t>-</a:t>
            </a:r>
            <a:r>
              <a:rPr lang="zh-CN" altLang="en-US" dirty="0"/>
              <a:t>组长姓名</a:t>
            </a:r>
            <a:endParaRPr lang="zh-CN" altLang="en-US" dirty="0"/>
          </a:p>
          <a:p>
            <a:r>
              <a:rPr lang="zh-CN" altLang="en-US" dirty="0"/>
              <a:t>每组人数一般为</a:t>
            </a:r>
            <a:r>
              <a:rPr lang="en-US" altLang="zh-CN" dirty="0"/>
              <a:t>4</a:t>
            </a:r>
            <a:r>
              <a:rPr lang="zh-CN" altLang="en-US" dirty="0"/>
              <a:t>人</a:t>
            </a:r>
            <a:endParaRPr lang="zh-CN" altLang="en-US" dirty="0"/>
          </a:p>
          <a:p>
            <a:r>
              <a:rPr lang="zh-CN" altLang="en-US" dirty="0"/>
              <a:t>小组成员的分工需要在文档中详细说明，要求每位组员都有编程任务</a:t>
            </a:r>
            <a:endParaRPr lang="zh-CN" altLang="en-US" dirty="0"/>
          </a:p>
          <a:p>
            <a:r>
              <a:rPr lang="zh-CN" altLang="en-US" dirty="0"/>
              <a:t>每个小组需要选定一个组长，由组长协调全组，并负责作业统一提交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要求与评分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各小组独立完成，禁止抄袭。一旦发现大面积代码雷同，课程设计将作</a:t>
            </a:r>
            <a:r>
              <a:rPr lang="en-US" altLang="zh-CN" dirty="0"/>
              <a:t>0</a:t>
            </a:r>
            <a:r>
              <a:rPr lang="zh-CN" altLang="en-US" dirty="0"/>
              <a:t>分处理。</a:t>
            </a:r>
            <a:endParaRPr lang="zh-CN" altLang="en-US" dirty="0"/>
          </a:p>
          <a:p>
            <a:r>
              <a:rPr lang="zh-CN" altLang="en-US" dirty="0"/>
              <a:t>提交完整的工程目录、可执行程序和软件开发文档。其中可执行程序能够在</a:t>
            </a:r>
            <a:r>
              <a:rPr lang="en-US" altLang="zh-CN" dirty="0"/>
              <a:t>Windows10 64</a:t>
            </a:r>
            <a:r>
              <a:rPr lang="zh-CN" altLang="en-US" dirty="0"/>
              <a:t>位操作系统环境下运行；如果需要使用到数据库，请使用</a:t>
            </a:r>
            <a:r>
              <a:rPr lang="en-US" altLang="zh-CN" dirty="0" err="1"/>
              <a:t>sqlite</a:t>
            </a:r>
            <a:r>
              <a:rPr lang="zh-CN" altLang="en-US" dirty="0"/>
              <a:t>等嵌入式数据库。</a:t>
            </a:r>
            <a:endParaRPr lang="zh-CN" altLang="en-US" dirty="0"/>
          </a:p>
          <a:p>
            <a:r>
              <a:rPr lang="zh-CN" altLang="en-US" dirty="0"/>
              <a:t>实现基本功能点可得分</a:t>
            </a:r>
            <a:r>
              <a:rPr lang="en-US" altLang="zh-CN" dirty="0"/>
              <a:t>80%</a:t>
            </a:r>
            <a:r>
              <a:rPr lang="zh-CN" altLang="en-US" dirty="0"/>
              <a:t>，实现一半高级功能可得分</a:t>
            </a:r>
            <a:r>
              <a:rPr lang="en-US" altLang="zh-CN" dirty="0"/>
              <a:t>85%</a:t>
            </a:r>
            <a:r>
              <a:rPr lang="zh-CN" altLang="en-US" dirty="0"/>
              <a:t>，实现全部高级功能可得分</a:t>
            </a:r>
            <a:r>
              <a:rPr lang="en-US" altLang="zh-CN" dirty="0"/>
              <a:t>95%</a:t>
            </a:r>
            <a:r>
              <a:rPr lang="zh-CN" altLang="en-US" dirty="0"/>
              <a:t>；用户体验占比</a:t>
            </a:r>
            <a:r>
              <a:rPr lang="en-US" altLang="zh-CN" dirty="0"/>
              <a:t>5%</a:t>
            </a:r>
            <a:r>
              <a:rPr lang="zh-CN" altLang="en-US" dirty="0"/>
              <a:t>。项目要求使用</a:t>
            </a:r>
            <a:r>
              <a:rPr lang="en-US" altLang="zh-CN" dirty="0"/>
              <a:t>C++</a:t>
            </a:r>
            <a:r>
              <a:rPr lang="zh-CN" altLang="en-US" dirty="0"/>
              <a:t>语言实现。</a:t>
            </a:r>
            <a:endParaRPr lang="zh-CN" altLang="en-US" dirty="0"/>
          </a:p>
          <a:p>
            <a:r>
              <a:rPr lang="zh-CN" altLang="en-US" dirty="0"/>
              <a:t>软件开发文档不单独评分，但是未提交开发文档的组得分最多不超过</a:t>
            </a:r>
            <a:r>
              <a:rPr lang="en-US" altLang="zh-CN" dirty="0"/>
              <a:t>60%</a:t>
            </a:r>
            <a:r>
              <a:rPr lang="zh-CN" altLang="en-US" dirty="0"/>
              <a:t>。开发文档模板见群文件。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Copy-constructor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T(const T &amp;)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overloading  T(const &amp;T)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b="1" dirty="0"/>
              <a:t>overloading  =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1714488"/>
            <a:ext cx="7772400" cy="2357454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en-US" altLang="zh-CN" sz="8000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r>
              <a:rPr lang="zh-CN" altLang="en-US" sz="8000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  <a:endParaRPr lang="zh-CN" altLang="en-US" sz="6600" dirty="0">
              <a:ln w="11430"/>
              <a:solidFill>
                <a:srgbClr val="0000C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75520" y="4779150"/>
            <a:ext cx="6400800" cy="1201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400" dirty="0">
                <a:hlinkClick r:id="rId2"/>
              </a:rPr>
              <a:t>chenqi@zju.edu.cn</a:t>
            </a:r>
            <a:endParaRPr lang="en-US" altLang="zh-CN" sz="2400" dirty="0"/>
          </a:p>
          <a:p>
            <a:pPr algn="l"/>
            <a:r>
              <a:rPr lang="en-US" altLang="zh-CN" sz="2400" dirty="0"/>
              <a:t>13906508271</a:t>
            </a:r>
            <a:endParaRPr lang="en-US" altLang="zh-CN" sz="2400" dirty="0"/>
          </a:p>
          <a:p>
            <a:pPr algn="l"/>
            <a:r>
              <a:rPr lang="en-US" altLang="zh-CN" sz="2400" dirty="0"/>
              <a:t>Chen Qi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、扑克牌游戏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基本目标</a:t>
            </a:r>
            <a:endParaRPr lang="zh-CN" altLang="en-US" b="1" dirty="0"/>
          </a:p>
          <a:p>
            <a:pPr lvl="1"/>
            <a:r>
              <a:rPr lang="zh-CN" altLang="en-US" dirty="0"/>
              <a:t>友好的图形用户界面</a:t>
            </a:r>
            <a:endParaRPr lang="zh-CN" altLang="en-US" dirty="0"/>
          </a:p>
          <a:p>
            <a:pPr lvl="1"/>
            <a:r>
              <a:rPr lang="zh-CN" altLang="en-US" dirty="0"/>
              <a:t>支持至少 </a:t>
            </a:r>
            <a:r>
              <a:rPr lang="en-US" altLang="zh-CN" i="1" dirty="0"/>
              <a:t>MAX(2, </a:t>
            </a:r>
            <a:r>
              <a:rPr lang="zh-CN" altLang="en-US" i="1" dirty="0"/>
              <a:t>组员人数</a:t>
            </a:r>
            <a:r>
              <a:rPr lang="en-US" altLang="zh-CN" i="1" dirty="0"/>
              <a:t>-2)</a:t>
            </a:r>
            <a:r>
              <a:rPr lang="zh-CN" altLang="en-US" dirty="0"/>
              <a:t> 种扑克牌游戏</a:t>
            </a:r>
            <a:endParaRPr lang="zh-CN" altLang="en-US" dirty="0"/>
          </a:p>
          <a:p>
            <a:pPr lvl="1"/>
            <a:r>
              <a:rPr lang="zh-CN" altLang="en-US" dirty="0"/>
              <a:t>支持四玩家参与游戏（单机参与）</a:t>
            </a:r>
            <a:endParaRPr lang="zh-CN" altLang="en-US" dirty="0"/>
          </a:p>
          <a:p>
            <a:r>
              <a:rPr lang="zh-CN" altLang="en-US" b="1" dirty="0"/>
              <a:t>高级目标</a:t>
            </a:r>
            <a:endParaRPr lang="zh-CN" altLang="en-US" b="1" dirty="0"/>
          </a:p>
          <a:p>
            <a:pPr lvl="1"/>
            <a:r>
              <a:rPr lang="zh-CN" altLang="en-US" dirty="0"/>
              <a:t>支持少于四玩家参与游戏，不足人数由计算机扮演</a:t>
            </a:r>
            <a:endParaRPr lang="zh-CN" altLang="en-US" dirty="0"/>
          </a:p>
          <a:p>
            <a:pPr lvl="1"/>
            <a:r>
              <a:rPr lang="zh-CN" altLang="en-US" dirty="0"/>
              <a:t>支持不同玩家局域网内联机参与游戏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、扑克牌游戏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实现关键点</a:t>
            </a:r>
            <a:endParaRPr lang="zh-CN" altLang="en-US" b="1" dirty="0"/>
          </a:p>
          <a:p>
            <a:pPr lvl="1"/>
            <a:r>
              <a:rPr lang="zh-CN" altLang="en-US" dirty="0"/>
              <a:t>与游戏规则相对应的数据结构和类的设计与实现。</a:t>
            </a:r>
            <a:endParaRPr lang="zh-CN" altLang="en-US" dirty="0"/>
          </a:p>
          <a:p>
            <a:pPr lvl="1"/>
            <a:r>
              <a:rPr lang="zh-CN" altLang="en-US" dirty="0"/>
              <a:t>游戏中各元素的数据结构和类的设计与实现。</a:t>
            </a:r>
            <a:endParaRPr lang="zh-CN" altLang="en-US" dirty="0"/>
          </a:p>
          <a:p>
            <a:pPr lvl="1"/>
            <a:r>
              <a:rPr lang="zh-CN" altLang="en-US" dirty="0"/>
              <a:t>实现多种扑克牌游戏的过程中，为实现代码复用所需要采取的函数封装、继承关系设计等手段。</a:t>
            </a:r>
            <a:endParaRPr lang="zh-CN" altLang="en-US" dirty="0"/>
          </a:p>
          <a:p>
            <a:pPr lvl="1"/>
            <a:r>
              <a:rPr lang="zh-CN" altLang="en-US" dirty="0"/>
              <a:t>电脑玩家的人工智能。</a:t>
            </a:r>
            <a:endParaRPr lang="zh-CN" altLang="en-US" dirty="0"/>
          </a:p>
          <a:p>
            <a:pPr lvl="1"/>
            <a:r>
              <a:rPr lang="zh-CN" altLang="en-US" dirty="0"/>
              <a:t>实现联机功能的过程中，如何解决网络通信带来的同步、异步等问题。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、文本编辑器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基本目标</a:t>
            </a:r>
            <a:endParaRPr lang="zh-CN" altLang="en-US" b="1" dirty="0"/>
          </a:p>
          <a:p>
            <a:pPr lvl="1"/>
            <a:r>
              <a:rPr lang="zh-CN" altLang="en-US" dirty="0"/>
              <a:t>支持基本的文本编辑功能，包括输入，回退，插入，删除，撤销，重做等</a:t>
            </a:r>
            <a:endParaRPr lang="zh-CN" altLang="en-US" dirty="0"/>
          </a:p>
          <a:p>
            <a:pPr lvl="1"/>
            <a:r>
              <a:rPr lang="zh-CN" altLang="en-US" dirty="0"/>
              <a:t>支持文件的保存和打开</a:t>
            </a:r>
            <a:endParaRPr lang="zh-CN" altLang="en-US" dirty="0"/>
          </a:p>
          <a:p>
            <a:pPr lvl="1"/>
            <a:r>
              <a:rPr lang="zh-CN" altLang="en-US" dirty="0"/>
              <a:t>支持搜索与替换</a:t>
            </a:r>
            <a:endParaRPr lang="zh-CN" altLang="en-US" dirty="0"/>
          </a:p>
          <a:p>
            <a:r>
              <a:rPr lang="zh-CN" altLang="en-US" b="1" dirty="0"/>
              <a:t>高级目标</a:t>
            </a:r>
            <a:endParaRPr lang="zh-CN" altLang="en-US" b="1" dirty="0"/>
          </a:p>
          <a:p>
            <a:pPr lvl="1"/>
            <a:r>
              <a:rPr lang="zh-CN" altLang="en-US" dirty="0"/>
              <a:t>支持文字格式的设置，包括大小、字体、颜色等</a:t>
            </a:r>
            <a:endParaRPr lang="zh-CN" altLang="en-US" dirty="0"/>
          </a:p>
          <a:p>
            <a:pPr lvl="1"/>
            <a:r>
              <a:rPr lang="zh-CN" altLang="en-US" dirty="0"/>
              <a:t>支持排版设置，包括对齐方式、自动分页等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、文本编辑器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实现关键点</a:t>
            </a:r>
            <a:endParaRPr lang="zh-CN" altLang="en-US" b="1" dirty="0"/>
          </a:p>
          <a:p>
            <a:pPr lvl="1"/>
            <a:r>
              <a:rPr lang="zh-CN" altLang="en-US" dirty="0"/>
              <a:t>保存文档的数据结构</a:t>
            </a:r>
            <a:endParaRPr lang="zh-CN" altLang="en-US" dirty="0"/>
          </a:p>
          <a:p>
            <a:pPr lvl="1"/>
            <a:r>
              <a:rPr lang="zh-CN" altLang="en-US" dirty="0"/>
              <a:t>如何处理连续输入文档时的内存分配情况，一次分配足够大还是每次都申请一段内存</a:t>
            </a:r>
            <a:endParaRPr lang="zh-CN" altLang="en-US" dirty="0"/>
          </a:p>
          <a:p>
            <a:pPr lvl="1"/>
            <a:r>
              <a:rPr lang="zh-CN" altLang="en-US" dirty="0"/>
              <a:t>多级的撤销与重做，如何记录对文挡每次的操作</a:t>
            </a:r>
            <a:endParaRPr lang="zh-CN" altLang="en-US" dirty="0"/>
          </a:p>
          <a:p>
            <a:pPr lvl="1"/>
            <a:r>
              <a:rPr lang="zh-CN" altLang="en-US" dirty="0"/>
              <a:t>如何表示文档中不同的文字格式</a:t>
            </a:r>
            <a:endParaRPr lang="zh-CN" altLang="en-US" dirty="0"/>
          </a:p>
          <a:p>
            <a:pPr lvl="1"/>
            <a:r>
              <a:rPr lang="zh-CN" altLang="en-US" dirty="0"/>
              <a:t>如何记录段落格式</a:t>
            </a:r>
            <a:endParaRPr lang="zh-CN" altLang="en-US" dirty="0"/>
          </a:p>
          <a:p>
            <a:pPr lvl="1"/>
            <a:r>
              <a:rPr lang="zh-CN" altLang="en-US" dirty="0"/>
              <a:t>支持多页文档的时候，如何进行分页</a:t>
            </a:r>
            <a:endParaRPr lang="zh-CN" altLang="en-US" dirty="0"/>
          </a:p>
          <a:p>
            <a:pPr lvl="1"/>
            <a:r>
              <a:rPr lang="zh-CN" altLang="en-US" dirty="0"/>
              <a:t>汉字的储存和显示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、电子表格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基本目标</a:t>
            </a:r>
            <a:endParaRPr lang="zh-CN" altLang="en-US" b="1" dirty="0"/>
          </a:p>
          <a:p>
            <a:pPr lvl="1"/>
            <a:r>
              <a:rPr lang="zh-CN" altLang="en-US" dirty="0"/>
              <a:t>单元格的基本编辑，包括数据的输入、不同数据格式的表示、行列的表示等</a:t>
            </a:r>
            <a:endParaRPr lang="zh-CN" altLang="en-US" dirty="0"/>
          </a:p>
          <a:p>
            <a:pPr lvl="1"/>
            <a:r>
              <a:rPr lang="zh-CN" altLang="en-US" dirty="0"/>
              <a:t>电子表格文档的保存和打开</a:t>
            </a:r>
            <a:endParaRPr lang="zh-CN" altLang="en-US" dirty="0"/>
          </a:p>
          <a:p>
            <a:pPr lvl="1"/>
            <a:r>
              <a:rPr lang="zh-CN" altLang="en-US" dirty="0"/>
              <a:t>支持搜索与替换</a:t>
            </a:r>
            <a:endParaRPr lang="zh-CN" altLang="en-US" dirty="0"/>
          </a:p>
          <a:p>
            <a:r>
              <a:rPr lang="zh-CN" altLang="en-US" b="1" dirty="0"/>
              <a:t>高级目标</a:t>
            </a:r>
            <a:endParaRPr lang="zh-CN" altLang="en-US" b="1" dirty="0"/>
          </a:p>
          <a:p>
            <a:pPr lvl="1"/>
            <a:r>
              <a:rPr lang="zh-CN" altLang="en-US" dirty="0"/>
              <a:t>支持单元格的排版，包括对齐方式、单元格的合并与拆分、单元格大小设置、行列隐藏等</a:t>
            </a:r>
            <a:endParaRPr lang="zh-CN" altLang="en-US" dirty="0"/>
          </a:p>
          <a:p>
            <a:pPr lvl="1"/>
            <a:r>
              <a:rPr lang="zh-CN" altLang="en-US" dirty="0"/>
              <a:t>支持基本的数据处理功能，包括数据过滤、数据排序、公式计算等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、电子表格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实现关键点</a:t>
            </a:r>
            <a:endParaRPr lang="zh-CN" altLang="en-US" b="1" dirty="0"/>
          </a:p>
          <a:p>
            <a:pPr lvl="1"/>
            <a:r>
              <a:rPr lang="zh-CN" altLang="en-US" dirty="0"/>
              <a:t>表示单元格的数据结构。在电子表格中，单元格是最基本的编辑单位，要记录各种数据信息</a:t>
            </a:r>
            <a:endParaRPr lang="zh-CN" altLang="en-US" dirty="0"/>
          </a:p>
          <a:p>
            <a:pPr lvl="1"/>
            <a:r>
              <a:rPr lang="zh-CN" altLang="en-US" dirty="0"/>
              <a:t>行列的结构的表示，包括如何处理大小不同的单元格</a:t>
            </a:r>
            <a:endParaRPr lang="zh-CN" altLang="en-US" dirty="0"/>
          </a:p>
          <a:p>
            <a:pPr lvl="1"/>
            <a:r>
              <a:rPr lang="zh-CN" altLang="en-US" dirty="0"/>
              <a:t>如何表示不同的数据格式</a:t>
            </a:r>
            <a:endParaRPr lang="zh-CN" altLang="en-US" dirty="0"/>
          </a:p>
          <a:p>
            <a:pPr lvl="1"/>
            <a:r>
              <a:rPr lang="zh-CN" altLang="en-US" dirty="0"/>
              <a:t>如何支持公式计算与排序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、图形编辑器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基本目标</a:t>
            </a:r>
            <a:endParaRPr lang="zh-CN" altLang="en-US" b="1" dirty="0"/>
          </a:p>
          <a:p>
            <a:pPr lvl="1"/>
            <a:r>
              <a:rPr lang="zh-CN" altLang="en-US" dirty="0"/>
              <a:t>图形用户界面</a:t>
            </a:r>
            <a:endParaRPr lang="zh-CN" altLang="en-US" dirty="0"/>
          </a:p>
          <a:p>
            <a:pPr lvl="1"/>
            <a:r>
              <a:rPr lang="zh-CN" altLang="en-US" dirty="0"/>
              <a:t>图片文件的读取与保存</a:t>
            </a:r>
            <a:endParaRPr lang="zh-CN" altLang="en-US" dirty="0"/>
          </a:p>
          <a:p>
            <a:pPr lvl="1"/>
            <a:r>
              <a:rPr lang="zh-CN" altLang="en-US" dirty="0"/>
              <a:t>各种图形元素的绘制，包括直线、曲线、几何图形等</a:t>
            </a:r>
            <a:endParaRPr lang="zh-CN" altLang="en-US" dirty="0"/>
          </a:p>
          <a:p>
            <a:pPr lvl="1"/>
            <a:r>
              <a:rPr lang="zh-CN" altLang="en-US" dirty="0"/>
              <a:t>支持橡皮擦</a:t>
            </a:r>
            <a:endParaRPr lang="zh-CN" altLang="en-US" dirty="0"/>
          </a:p>
          <a:p>
            <a:pPr lvl="1"/>
            <a:r>
              <a:rPr lang="zh-CN" altLang="en-US" dirty="0"/>
              <a:t>边框线条颜色设置与色彩填充</a:t>
            </a:r>
            <a:endParaRPr lang="zh-CN" altLang="en-US" dirty="0"/>
          </a:p>
          <a:p>
            <a:r>
              <a:rPr lang="zh-CN" altLang="en-US" b="1" dirty="0"/>
              <a:t>高级目标</a:t>
            </a:r>
            <a:endParaRPr lang="zh-CN" altLang="en-US" b="1" dirty="0"/>
          </a:p>
          <a:p>
            <a:pPr lvl="1"/>
            <a:r>
              <a:rPr lang="zh-CN" altLang="en-US" dirty="0"/>
              <a:t>支持不同类型的画笔（铅笔、钢笔等）、刷子，不同粗细的线条。支持插入文字。</a:t>
            </a:r>
            <a:endParaRPr lang="zh-CN" altLang="en-US" dirty="0"/>
          </a:p>
          <a:p>
            <a:pPr lvl="1"/>
            <a:r>
              <a:rPr lang="zh-CN" altLang="en-US" dirty="0"/>
              <a:t>支持图层，支持保存为包含图层信息的工程文件。保存时支持修改图片质量。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、图形编辑器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实现关键点</a:t>
            </a:r>
            <a:endParaRPr lang="zh-CN" altLang="en-US" b="1" dirty="0"/>
          </a:p>
          <a:p>
            <a:pPr lvl="1"/>
            <a:r>
              <a:rPr lang="zh-CN" altLang="en-US" dirty="0"/>
              <a:t>表示图形元素及图形文件的数据结构</a:t>
            </a:r>
            <a:endParaRPr lang="zh-CN" altLang="en-US" dirty="0"/>
          </a:p>
          <a:p>
            <a:pPr lvl="1"/>
            <a:r>
              <a:rPr lang="zh-CN" altLang="en-US" dirty="0"/>
              <a:t>图形编辑时鼠标运动的捕获和计算</a:t>
            </a:r>
            <a:endParaRPr lang="zh-CN" altLang="en-US" dirty="0"/>
          </a:p>
          <a:p>
            <a:pPr lvl="1"/>
            <a:r>
              <a:rPr lang="zh-CN" altLang="en-US" dirty="0"/>
              <a:t>如何生成不同类型画笔的效果</a:t>
            </a:r>
            <a:endParaRPr lang="zh-CN" altLang="en-US" dirty="0"/>
          </a:p>
          <a:p>
            <a:pPr lvl="1"/>
            <a:r>
              <a:rPr lang="zh-CN" altLang="en-US" dirty="0"/>
              <a:t>表示图层的数据结构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BMP</a:t>
            </a:r>
            <a:r>
              <a:rPr lang="zh-CN" altLang="en-US" dirty="0"/>
              <a:t>等主流图像文件类型的兼容问题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f028c11-8876-489c-94f0-59e35a3054a2"/>
  <p:tag name="COMMONDATA" val="eyJoZGlkIjoiZGFlZGZlMTMyMjFhNmU3ZWU3MzczNjViZTdkNDAzM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演示</Application>
  <PresentationFormat>宽屏</PresentationFormat>
  <Paragraphs>147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汉仪粗宋简</vt:lpstr>
      <vt:lpstr>Elephant</vt:lpstr>
      <vt:lpstr>Goudy Stout</vt:lpstr>
      <vt:lpstr>Stencil</vt:lpstr>
      <vt:lpstr>Times New Roman</vt:lpstr>
      <vt:lpstr>华文隶书</vt:lpstr>
      <vt:lpstr>Arial Unicode MS</vt:lpstr>
      <vt:lpstr>Office 主题​​</vt:lpstr>
      <vt:lpstr>Object-Oriented Programming（11） 课程设计需求清单 </vt:lpstr>
      <vt:lpstr>1、扑克牌游戏</vt:lpstr>
      <vt:lpstr>1、扑克牌游戏</vt:lpstr>
      <vt:lpstr>2、文本编辑器</vt:lpstr>
      <vt:lpstr>2、文本编辑器</vt:lpstr>
      <vt:lpstr>3、电子表格</vt:lpstr>
      <vt:lpstr>3、电子表格</vt:lpstr>
      <vt:lpstr>4、图形编辑器</vt:lpstr>
      <vt:lpstr>4、图形编辑器</vt:lpstr>
      <vt:lpstr>5、邮件管理系统</vt:lpstr>
      <vt:lpstr>5、邮件管理系统</vt:lpstr>
      <vt:lpstr>分组与分工</vt:lpstr>
      <vt:lpstr>要求与评分</vt:lpstr>
      <vt:lpstr>Copy-constructor</vt:lpstr>
      <vt:lpstr>  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WPS_1626591782</cp:lastModifiedBy>
  <cp:revision>445</cp:revision>
  <dcterms:created xsi:type="dcterms:W3CDTF">2014-08-15T14:04:00Z</dcterms:created>
  <dcterms:modified xsi:type="dcterms:W3CDTF">2023-04-18T06:53:48Z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EEB6CE8411FE44E8ACC1E20463563C2C</vt:lpwstr>
  </property>
  <property fmtid="{D5CDD505-2E9C-101B-9397-08002B2CF9AE}" pid="3" name="KSOProductBuildVer">
    <vt:lpwstr>2052-11.1.0.13703</vt:lpwstr>
  </property>
</Properties>
</file>