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因素入围次数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87-47E4-A521-D14334AE93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87-47E4-A521-D14334AE93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87-47E4-A521-D14334AE93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287-47E4-A521-D14334AE93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287-47E4-A521-D14334AE93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287-47E4-A521-D14334AE93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287-47E4-A521-D14334AE93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287-47E4-A521-D14334AE930C}"/>
              </c:ext>
            </c:extLst>
          </c:dPt>
          <c:cat>
            <c:strRef>
              <c:f>Sheet1!$A$2:$A$9</c:f>
              <c:strCache>
                <c:ptCount val="8"/>
                <c:pt idx="0">
                  <c:v>医疗养护条件</c:v>
                </c:pt>
                <c:pt idx="1">
                  <c:v>地理环境</c:v>
                </c:pt>
                <c:pt idx="2">
                  <c:v>配套设施</c:v>
                </c:pt>
                <c:pt idx="3">
                  <c:v>口碑</c:v>
                </c:pt>
                <c:pt idx="4">
                  <c:v>同住老人</c:v>
                </c:pt>
                <c:pt idx="5">
                  <c:v>价格</c:v>
                </c:pt>
                <c:pt idx="6">
                  <c:v>养老院的属性</c:v>
                </c:pt>
                <c:pt idx="7">
                  <c:v>其他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253</c:v>
                </c:pt>
                <c:pt idx="1">
                  <c:v>168</c:v>
                </c:pt>
                <c:pt idx="2">
                  <c:v>142</c:v>
                </c:pt>
                <c:pt idx="3">
                  <c:v>116</c:v>
                </c:pt>
                <c:pt idx="4">
                  <c:v>97</c:v>
                </c:pt>
                <c:pt idx="5">
                  <c:v>89</c:v>
                </c:pt>
                <c:pt idx="6">
                  <c:v>24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287-47E4-A521-D14334AE9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年龄结构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41-43A5-8E5F-29AE9BDE0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41-43A5-8E5F-29AE9BDE0A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41-43A5-8E5F-29AE9BDE0A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41-43A5-8E5F-29AE9BDE0ADB}"/>
              </c:ext>
            </c:extLst>
          </c:dPt>
          <c:cat>
            <c:strRef>
              <c:f>Sheet1!$A$2:$A$5</c:f>
              <c:strCache>
                <c:ptCount val="3"/>
                <c:pt idx="0">
                  <c:v>26岁及以下</c:v>
                </c:pt>
                <c:pt idx="1">
                  <c:v>26~50岁</c:v>
                </c:pt>
                <c:pt idx="2">
                  <c:v>51岁及以上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265</c:v>
                </c:pt>
                <c:pt idx="1">
                  <c:v>125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41-43A5-8E5F-29AE9BDE0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职业结构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72-44AE-B851-FBAF26986A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72-44AE-B851-FBAF26986A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72-44AE-B851-FBAF26986A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72-44AE-B851-FBAF26986A5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72-44AE-B851-FBAF26986A5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872-44AE-B851-FBAF26986A50}"/>
              </c:ext>
            </c:extLst>
          </c:dPt>
          <c:cat>
            <c:strRef>
              <c:f>Sheet1!$A$2:$A$7</c:f>
              <c:strCache>
                <c:ptCount val="6"/>
                <c:pt idx="0">
                  <c:v>在校学生（文社类）</c:v>
                </c:pt>
                <c:pt idx="1">
                  <c:v>在校学生（理工类）</c:v>
                </c:pt>
                <c:pt idx="2">
                  <c:v>公务员</c:v>
                </c:pt>
                <c:pt idx="3">
                  <c:v>服务业人员</c:v>
                </c:pt>
                <c:pt idx="4">
                  <c:v>专业人士</c:v>
                </c:pt>
                <c:pt idx="5">
                  <c:v>其他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98</c:v>
                </c:pt>
                <c:pt idx="1">
                  <c:v>125</c:v>
                </c:pt>
                <c:pt idx="2">
                  <c:v>48</c:v>
                </c:pt>
                <c:pt idx="3">
                  <c:v>32</c:v>
                </c:pt>
                <c:pt idx="4">
                  <c:v>46</c:v>
                </c:pt>
                <c:pt idx="5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872-44AE-B851-FBAF26986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地区结构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22-4540-B337-6797D395E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22-4540-B337-6797D395E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22-4540-B337-6797D395E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22-4540-B337-6797D395E57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22-4540-B337-6797D395E57C}"/>
              </c:ext>
            </c:extLst>
          </c:dPt>
          <c:cat>
            <c:strRef>
              <c:f>Sheet1!$A$2:$A$6</c:f>
              <c:strCache>
                <c:ptCount val="5"/>
                <c:pt idx="0">
                  <c:v>浙江省</c:v>
                </c:pt>
                <c:pt idx="1">
                  <c:v>上海市</c:v>
                </c:pt>
                <c:pt idx="2">
                  <c:v>台湾省</c:v>
                </c:pt>
                <c:pt idx="3">
                  <c:v>江苏省</c:v>
                </c:pt>
                <c:pt idx="4">
                  <c:v>山东省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253</c:v>
                </c:pt>
                <c:pt idx="1">
                  <c:v>15</c:v>
                </c:pt>
                <c:pt idx="2">
                  <c:v>6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22-4540-B337-6797D395E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地区结构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93-45AB-A8B5-471B6D8E71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93-45AB-A8B5-471B6D8E71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93-45AB-A8B5-471B6D8E71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B93-45AB-A8B5-471B6D8E7123}"/>
              </c:ext>
            </c:extLst>
          </c:dPt>
          <c:cat>
            <c:strRef>
              <c:f>Sheet1!$A$2:$A$5</c:f>
              <c:strCache>
                <c:ptCount val="3"/>
                <c:pt idx="0">
                  <c:v>杭州市</c:v>
                </c:pt>
                <c:pt idx="1">
                  <c:v>宁波市</c:v>
                </c:pt>
                <c:pt idx="2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137</c:v>
                </c:pt>
                <c:pt idx="1">
                  <c:v>20</c:v>
                </c:pt>
                <c:pt idx="2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93-45AB-A8B5-471B6D8E71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DA2C7-F5BB-47E4-A87E-DBAADCF3A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72A5BA-622D-4C2C-BFCC-594CFAA9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A861F-7E60-49F9-A6C7-96CE699D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0A9F2-CCD2-4203-A387-CAD632BA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D65BC-CC8F-4169-AF50-B93E2D9D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2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540E-B571-4914-B0CB-D8FAB933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71F6E5-49B5-4688-823B-BB9F26230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B384D-FC64-484B-BD7E-22032D4C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88B55-4D7C-4576-9F86-2A644008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0EA9B-7285-4572-8FD1-EB702684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215AAF-8299-40C0-81ED-55DA4DEA1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8CF810-8867-4FA2-AF45-6FF7AF1E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FAC30-68E1-4F36-878B-D18767D4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DF764-1362-43F2-AE50-27392A72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942DA-DBEF-48BB-82B6-1A872621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8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E5893-8573-48D8-B13A-AE408E53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7FDC9-E6CA-4EC8-AC72-598B7D39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7AC57-3776-449B-BAB2-B799E1FE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C7F74-3786-424D-B3DC-CD90218F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986C6-91E0-455A-8F93-0C7BF55F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1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DDF16-B225-4F9E-A370-268A1406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841BA-4ED8-425A-B0F2-DFF4009D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6850-ED8F-4F0A-B364-03D2E311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08D83-D785-4C82-AA6A-E492CAAA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4AF83-1C24-456A-A44E-EF3C72B0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2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10940-D0F1-457D-BB1A-1F51FB8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70B2F-9622-49AF-B41D-74D220672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BB27C-9F1A-4162-B466-A7B2A4E2D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89326-C82F-43B7-A66E-F232515E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80C0A-3FB7-4D10-932F-0DC68753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39548-BAC8-417A-99EB-5B35CB23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6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20907-8B3F-408B-BB6D-02833B5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BB2AC2-F843-459F-AE0C-54731180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89F703-F893-4808-BA84-B845697A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BBB859-9F15-458D-BFC6-33239CAB0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C436AD-0F0F-4235-A965-A25475528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611DC9-3549-433B-9100-E71E1B48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73EEE5-57F6-432F-9223-3CBD3AD1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578103-85E5-4E98-B7FD-242D51B7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29383-E3AC-4AB5-A400-8F7898B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876035-E223-4440-8127-F17F7DB5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24AF58-12F5-428B-999E-E1D17C44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E34A12-4363-43CE-A10C-B254A793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4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041ABA-7328-455A-BB94-FBF65FE1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5F027-C72D-4322-A293-AEFC306C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78B12-7D48-42FF-8AFA-819433A1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1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2DA59-91A1-4DC5-AF55-2742EB18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2623-252A-4422-8E53-89EAADBA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6BD49-00D3-4305-B250-52057862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A0C6B-ABD3-49C0-A183-BC1450E4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1F440-C79F-448C-AF7C-D44A6047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5022E-5B2F-40C5-A230-239B06A0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59036-C134-4A6B-8398-DEE0B9DA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B9C9C7-8E6A-4BFE-B6EF-38762AAC8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38BD7-1467-4C36-ABE2-4C17F7EB5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7E327-14F1-4CEE-944A-8ECE62C2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26F8E-6001-49A4-842A-906A276B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B6810-E987-414F-A391-89933988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B73DA7-C067-46B1-9F0C-6BA06B93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DBEAE-14FF-44AA-B288-476678AE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58DB1-2BE7-48B2-8C34-850274D26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C82F-B423-4D45-A18B-5DC0D3559F7D}" type="datetimeFigureOut">
              <a:rPr lang="zh-CN" altLang="en-US" smtClean="0"/>
              <a:t>2018/6/4/Mon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39484-6AEF-401E-B24C-AC6D8B87C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BE1D4-9F9F-411B-9DB4-9E1B13BF5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45892-7548-41FD-8CAD-35CEEDA02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0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38C1-24E6-401D-ADD2-8A60A3200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养老机构市场的初步调研</a:t>
            </a:r>
          </a:p>
        </p:txBody>
      </p:sp>
    </p:spTree>
    <p:extLst>
      <p:ext uri="{BB962C8B-B14F-4D97-AF65-F5344CB8AC3E}">
        <p14:creationId xmlns:p14="http://schemas.microsoft.com/office/powerpoint/2010/main" val="131006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82157D-B9B8-4CE4-A96F-760C7372B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02" y="303164"/>
            <a:ext cx="3142596" cy="625167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16E8D23-CCE5-4ED0-A270-1075C722315B}"/>
              </a:ext>
            </a:extLst>
          </p:cNvPr>
          <p:cNvSpPr txBox="1">
            <a:spLocks/>
          </p:cNvSpPr>
          <p:nvPr/>
        </p:nvSpPr>
        <p:spPr>
          <a:xfrm>
            <a:off x="615476" y="-27940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四百人次的问卷样本</a:t>
            </a:r>
          </a:p>
        </p:txBody>
      </p:sp>
    </p:spTree>
    <p:extLst>
      <p:ext uri="{BB962C8B-B14F-4D97-AF65-F5344CB8AC3E}">
        <p14:creationId xmlns:p14="http://schemas.microsoft.com/office/powerpoint/2010/main" val="69314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2EC6C9-E9B6-4AFD-B599-4155894F3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3" t="9116" r="46801" b="14014"/>
          <a:stretch/>
        </p:blipFill>
        <p:spPr>
          <a:xfrm>
            <a:off x="4527729" y="-53051"/>
            <a:ext cx="3136541" cy="69641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275A8AE-BCAC-443D-88FD-36753789610C}"/>
              </a:ext>
            </a:extLst>
          </p:cNvPr>
          <p:cNvSpPr/>
          <p:nvPr/>
        </p:nvSpPr>
        <p:spPr>
          <a:xfrm>
            <a:off x="5142688" y="457200"/>
            <a:ext cx="1906622" cy="116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0488C5-53C5-4657-992B-3271F62CF4B9}"/>
              </a:ext>
            </a:extLst>
          </p:cNvPr>
          <p:cNvSpPr txBox="1">
            <a:spLocks/>
          </p:cNvSpPr>
          <p:nvPr/>
        </p:nvSpPr>
        <p:spPr>
          <a:xfrm>
            <a:off x="615476" y="-27940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四百人次的问卷样本</a:t>
            </a:r>
          </a:p>
        </p:txBody>
      </p:sp>
    </p:spTree>
    <p:extLst>
      <p:ext uri="{BB962C8B-B14F-4D97-AF65-F5344CB8AC3E}">
        <p14:creationId xmlns:p14="http://schemas.microsoft.com/office/powerpoint/2010/main" val="311217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FD3B7A2-C19E-4A49-9BD9-C7E8C563A996}"/>
              </a:ext>
            </a:extLst>
          </p:cNvPr>
          <p:cNvSpPr/>
          <p:nvPr/>
        </p:nvSpPr>
        <p:spPr>
          <a:xfrm>
            <a:off x="5298332" y="992221"/>
            <a:ext cx="1595336" cy="1595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国家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C8303DF-00F9-4A5A-A14B-47949785CC6F}"/>
              </a:ext>
            </a:extLst>
          </p:cNvPr>
          <p:cNvSpPr/>
          <p:nvPr/>
        </p:nvSpPr>
        <p:spPr>
          <a:xfrm>
            <a:off x="3242554" y="3429000"/>
            <a:ext cx="1595336" cy="1595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养老机构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8F119ED-4F62-4668-8581-933B7E8BAA40}"/>
              </a:ext>
            </a:extLst>
          </p:cNvPr>
          <p:cNvSpPr/>
          <p:nvPr/>
        </p:nvSpPr>
        <p:spPr>
          <a:xfrm>
            <a:off x="7354112" y="3429000"/>
            <a:ext cx="1595336" cy="1595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个体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770443F-BA04-464D-8885-64F3A937AACE}"/>
              </a:ext>
            </a:extLst>
          </p:cNvPr>
          <p:cNvSpPr txBox="1">
            <a:spLocks/>
          </p:cNvSpPr>
          <p:nvPr/>
        </p:nvSpPr>
        <p:spPr>
          <a:xfrm>
            <a:off x="615476" y="-27940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五条可行性的建议</a:t>
            </a:r>
          </a:p>
        </p:txBody>
      </p:sp>
    </p:spTree>
    <p:extLst>
      <p:ext uri="{BB962C8B-B14F-4D97-AF65-F5344CB8AC3E}">
        <p14:creationId xmlns:p14="http://schemas.microsoft.com/office/powerpoint/2010/main" val="312575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38C1-24E6-401D-ADD2-8A60A3200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得到了什么？</a:t>
            </a:r>
          </a:p>
        </p:txBody>
      </p:sp>
    </p:spTree>
    <p:extLst>
      <p:ext uri="{BB962C8B-B14F-4D97-AF65-F5344CB8AC3E}">
        <p14:creationId xmlns:p14="http://schemas.microsoft.com/office/powerpoint/2010/main" val="161382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5DFEA88-EAD2-4F55-A006-EE04FD33F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144753"/>
              </p:ext>
            </p:extLst>
          </p:nvPr>
        </p:nvGraphicFramePr>
        <p:xfrm>
          <a:off x="603677" y="1890712"/>
          <a:ext cx="527431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88568910-8A98-4A61-AC7B-F2257138D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49" t="52789" r="17347" b="14422"/>
          <a:stretch/>
        </p:blipFill>
        <p:spPr>
          <a:xfrm>
            <a:off x="5877989" y="2621375"/>
            <a:ext cx="5710334" cy="16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4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822D-5B26-4AE5-995E-47660A1D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重新确定调研内容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07C66-29FB-4E47-8774-E6F14B8F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养老院的属性（公办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民办）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养老院同住的老人</a:t>
            </a:r>
          </a:p>
        </p:txBody>
      </p:sp>
    </p:spTree>
    <p:extLst>
      <p:ext uri="{BB962C8B-B14F-4D97-AF65-F5344CB8AC3E}">
        <p14:creationId xmlns:p14="http://schemas.microsoft.com/office/powerpoint/2010/main" val="321065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BD28A1-CC62-4DCD-B6CF-B35EBA77A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73" y="1318077"/>
            <a:ext cx="4077053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1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BD28A1-CC62-4DCD-B6CF-B35EBA77A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73" y="1318077"/>
            <a:ext cx="4077053" cy="422184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5E82975-CF87-46BD-9BC2-4BDC91D2E281}"/>
              </a:ext>
            </a:extLst>
          </p:cNvPr>
          <p:cNvSpPr/>
          <p:nvPr/>
        </p:nvSpPr>
        <p:spPr>
          <a:xfrm>
            <a:off x="4394719" y="3242388"/>
            <a:ext cx="3489648" cy="186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9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994B5F1B-59CD-4227-9CF3-9835FE4418FA}"/>
              </a:ext>
            </a:extLst>
          </p:cNvPr>
          <p:cNvSpPr/>
          <p:nvPr/>
        </p:nvSpPr>
        <p:spPr>
          <a:xfrm>
            <a:off x="1212979" y="1021702"/>
            <a:ext cx="270588" cy="4814596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A3BED5-66FD-42C1-BBBA-0856390CBE94}"/>
              </a:ext>
            </a:extLst>
          </p:cNvPr>
          <p:cNvSpPr txBox="1"/>
          <p:nvPr/>
        </p:nvSpPr>
        <p:spPr>
          <a:xfrm>
            <a:off x="1586204" y="837036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职业与养老机构选择？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FE30A-F4F6-4D5F-B0F0-872E5AC87599}"/>
              </a:ext>
            </a:extLst>
          </p:cNvPr>
          <p:cNvSpPr txBox="1"/>
          <p:nvPr/>
        </p:nvSpPr>
        <p:spPr>
          <a:xfrm>
            <a:off x="1586204" y="3244334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年龄与养老机构选择？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2F807-C4DB-4ED1-8F82-275A25304502}"/>
              </a:ext>
            </a:extLst>
          </p:cNvPr>
          <p:cNvSpPr txBox="1"/>
          <p:nvPr/>
        </p:nvSpPr>
        <p:spPr>
          <a:xfrm>
            <a:off x="1586204" y="565163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专业与养老机构选择？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E5F10720-22FD-470F-B6EA-FA4474E5B643}"/>
              </a:ext>
            </a:extLst>
          </p:cNvPr>
          <p:cNvSpPr/>
          <p:nvPr/>
        </p:nvSpPr>
        <p:spPr>
          <a:xfrm>
            <a:off x="4833257" y="187390"/>
            <a:ext cx="270588" cy="1668624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650AE0-E7D2-4A6D-BC97-E3DA5D509129}"/>
              </a:ext>
            </a:extLst>
          </p:cNvPr>
          <p:cNvSpPr txBox="1"/>
          <p:nvPr/>
        </p:nvSpPr>
        <p:spPr>
          <a:xfrm>
            <a:off x="5103844" y="2724"/>
            <a:ext cx="45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公务员群体更倾向于公办养老机构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18B07D-9FF1-4270-9686-F11834E93A4F}"/>
              </a:ext>
            </a:extLst>
          </p:cNvPr>
          <p:cNvSpPr txBox="1"/>
          <p:nvPr/>
        </p:nvSpPr>
        <p:spPr>
          <a:xfrm>
            <a:off x="5103844" y="810986"/>
            <a:ext cx="45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服务业群体不受同住的老人影响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50AA7-FC83-4B21-B53B-6AF3042A1BF0}"/>
              </a:ext>
            </a:extLst>
          </p:cNvPr>
          <p:cNvSpPr txBox="1"/>
          <p:nvPr/>
        </p:nvSpPr>
        <p:spPr>
          <a:xfrm>
            <a:off x="5103844" y="1689232"/>
            <a:ext cx="45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专业人士群体更倾向于高价格的养老机构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06144AA-5F93-4E98-9E51-AAC856AA302F}"/>
              </a:ext>
            </a:extLst>
          </p:cNvPr>
          <p:cNvSpPr/>
          <p:nvPr/>
        </p:nvSpPr>
        <p:spPr>
          <a:xfrm>
            <a:off x="4865914" y="2919511"/>
            <a:ext cx="237930" cy="1018978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F513C4-EE47-4872-BD55-389749BAE76B}"/>
              </a:ext>
            </a:extLst>
          </p:cNvPr>
          <p:cNvSpPr txBox="1"/>
          <p:nvPr/>
        </p:nvSpPr>
        <p:spPr>
          <a:xfrm>
            <a:off x="5054083" y="2730469"/>
            <a:ext cx="63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青年群体更考虑养老机构的医疗、配套设施和环境等因素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82544B-7004-491C-808C-E3FBC85E15B2}"/>
              </a:ext>
            </a:extLst>
          </p:cNvPr>
          <p:cNvSpPr txBox="1"/>
          <p:nvPr/>
        </p:nvSpPr>
        <p:spPr>
          <a:xfrm>
            <a:off x="5047860" y="3771706"/>
            <a:ext cx="63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中老年群体更考虑养老机构价格等现实因素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CECF22-08A0-463E-B304-330A8E606BE6}"/>
              </a:ext>
            </a:extLst>
          </p:cNvPr>
          <p:cNvSpPr txBox="1"/>
          <p:nvPr/>
        </p:nvSpPr>
        <p:spPr>
          <a:xfrm>
            <a:off x="5195596" y="5642879"/>
            <a:ext cx="63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4395CC0A-252A-457F-8610-87393C428493}"/>
              </a:ext>
            </a:extLst>
          </p:cNvPr>
          <p:cNvSpPr/>
          <p:nvPr/>
        </p:nvSpPr>
        <p:spPr>
          <a:xfrm>
            <a:off x="4849586" y="5318056"/>
            <a:ext cx="237930" cy="1018978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83133A0-6F25-46A6-AFEB-AE2ED203FCAC}"/>
              </a:ext>
            </a:extLst>
          </p:cNvPr>
          <p:cNvSpPr txBox="1">
            <a:spLocks/>
          </p:cNvSpPr>
          <p:nvPr/>
        </p:nvSpPr>
        <p:spPr>
          <a:xfrm>
            <a:off x="567611" y="-111220"/>
            <a:ext cx="2782077" cy="140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三方面的假设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BD9E3C-9B4C-468E-AE78-AC4E680B9B5E}"/>
              </a:ext>
            </a:extLst>
          </p:cNvPr>
          <p:cNvSpPr/>
          <p:nvPr/>
        </p:nvSpPr>
        <p:spPr>
          <a:xfrm>
            <a:off x="5103843" y="45775"/>
            <a:ext cx="3657602" cy="326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2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994B5F1B-59CD-4227-9CF3-9835FE4418FA}"/>
              </a:ext>
            </a:extLst>
          </p:cNvPr>
          <p:cNvSpPr/>
          <p:nvPr/>
        </p:nvSpPr>
        <p:spPr>
          <a:xfrm>
            <a:off x="1212979" y="1021702"/>
            <a:ext cx="270588" cy="4814596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A3BED5-66FD-42C1-BBBA-0856390CBE94}"/>
              </a:ext>
            </a:extLst>
          </p:cNvPr>
          <p:cNvSpPr txBox="1"/>
          <p:nvPr/>
        </p:nvSpPr>
        <p:spPr>
          <a:xfrm>
            <a:off x="1586204" y="837036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职业与养老机构选择？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FE30A-F4F6-4D5F-B0F0-872E5AC87599}"/>
              </a:ext>
            </a:extLst>
          </p:cNvPr>
          <p:cNvSpPr txBox="1"/>
          <p:nvPr/>
        </p:nvSpPr>
        <p:spPr>
          <a:xfrm>
            <a:off x="1586204" y="3244334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年龄与养老机构选择？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2F807-C4DB-4ED1-8F82-275A25304502}"/>
              </a:ext>
            </a:extLst>
          </p:cNvPr>
          <p:cNvSpPr txBox="1"/>
          <p:nvPr/>
        </p:nvSpPr>
        <p:spPr>
          <a:xfrm>
            <a:off x="1586204" y="565163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专业与养老机构选择？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E5F10720-22FD-470F-B6EA-FA4474E5B643}"/>
              </a:ext>
            </a:extLst>
          </p:cNvPr>
          <p:cNvSpPr/>
          <p:nvPr/>
        </p:nvSpPr>
        <p:spPr>
          <a:xfrm>
            <a:off x="4833257" y="187390"/>
            <a:ext cx="270588" cy="1668624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650AE0-E7D2-4A6D-BC97-E3DA5D509129}"/>
              </a:ext>
            </a:extLst>
          </p:cNvPr>
          <p:cNvSpPr txBox="1"/>
          <p:nvPr/>
        </p:nvSpPr>
        <p:spPr>
          <a:xfrm>
            <a:off x="5103844" y="2724"/>
            <a:ext cx="45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公务员群体更倾向于公办养老机构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18B07D-9FF1-4270-9686-F11834E93A4F}"/>
              </a:ext>
            </a:extLst>
          </p:cNvPr>
          <p:cNvSpPr txBox="1"/>
          <p:nvPr/>
        </p:nvSpPr>
        <p:spPr>
          <a:xfrm>
            <a:off x="5103844" y="810986"/>
            <a:ext cx="45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服务业群体不受同住的老人影响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50AA7-FC83-4B21-B53B-6AF3042A1BF0}"/>
              </a:ext>
            </a:extLst>
          </p:cNvPr>
          <p:cNvSpPr txBox="1"/>
          <p:nvPr/>
        </p:nvSpPr>
        <p:spPr>
          <a:xfrm>
            <a:off x="5103844" y="1689232"/>
            <a:ext cx="45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专业人士群体更倾向于高价格的养老机构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06144AA-5F93-4E98-9E51-AAC856AA302F}"/>
              </a:ext>
            </a:extLst>
          </p:cNvPr>
          <p:cNvSpPr/>
          <p:nvPr/>
        </p:nvSpPr>
        <p:spPr>
          <a:xfrm>
            <a:off x="4865914" y="2919511"/>
            <a:ext cx="237930" cy="1018978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F513C4-EE47-4872-BD55-389749BAE76B}"/>
              </a:ext>
            </a:extLst>
          </p:cNvPr>
          <p:cNvSpPr txBox="1"/>
          <p:nvPr/>
        </p:nvSpPr>
        <p:spPr>
          <a:xfrm>
            <a:off x="5054083" y="2730469"/>
            <a:ext cx="63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青年群体更考虑养老机构的医疗、配套设施和环境等因素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82544B-7004-491C-808C-E3FBC85E15B2}"/>
              </a:ext>
            </a:extLst>
          </p:cNvPr>
          <p:cNvSpPr txBox="1"/>
          <p:nvPr/>
        </p:nvSpPr>
        <p:spPr>
          <a:xfrm>
            <a:off x="5047860" y="3771706"/>
            <a:ext cx="63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中老年群体更考虑养老机构价格等现实因素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4395CC0A-252A-457F-8610-87393C428493}"/>
              </a:ext>
            </a:extLst>
          </p:cNvPr>
          <p:cNvSpPr/>
          <p:nvPr/>
        </p:nvSpPr>
        <p:spPr>
          <a:xfrm>
            <a:off x="4849586" y="5318056"/>
            <a:ext cx="237930" cy="1018978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83133A0-6F25-46A6-AFEB-AE2ED203FCAC}"/>
              </a:ext>
            </a:extLst>
          </p:cNvPr>
          <p:cNvSpPr txBox="1">
            <a:spLocks/>
          </p:cNvSpPr>
          <p:nvPr/>
        </p:nvSpPr>
        <p:spPr>
          <a:xfrm>
            <a:off x="567611" y="-111220"/>
            <a:ext cx="2782077" cy="140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三方面的假设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BD9E3C-9B4C-468E-AE78-AC4E680B9B5E}"/>
              </a:ext>
            </a:extLst>
          </p:cNvPr>
          <p:cNvSpPr/>
          <p:nvPr/>
        </p:nvSpPr>
        <p:spPr>
          <a:xfrm>
            <a:off x="5103843" y="45775"/>
            <a:ext cx="3657602" cy="326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C46993-DB04-459D-9295-2E2D217CF7E4}"/>
              </a:ext>
            </a:extLst>
          </p:cNvPr>
          <p:cNvSpPr/>
          <p:nvPr/>
        </p:nvSpPr>
        <p:spPr>
          <a:xfrm>
            <a:off x="5195595" y="1710756"/>
            <a:ext cx="4209661" cy="321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B77D00-3588-4803-9755-BC6C914309CB}"/>
              </a:ext>
            </a:extLst>
          </p:cNvPr>
          <p:cNvSpPr/>
          <p:nvPr/>
        </p:nvSpPr>
        <p:spPr>
          <a:xfrm>
            <a:off x="5103843" y="2757322"/>
            <a:ext cx="5875178" cy="338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DEF3C4-D575-4BAF-AE38-4A7FD3B71A61}"/>
              </a:ext>
            </a:extLst>
          </p:cNvPr>
          <p:cNvSpPr txBox="1"/>
          <p:nvPr/>
        </p:nvSpPr>
        <p:spPr>
          <a:xfrm>
            <a:off x="5082074" y="5107533"/>
            <a:ext cx="63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理工类、文社类的学生群体都更倾向于民办养老机构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946209-BEA9-4B77-AAEA-C8E831AAB4A2}"/>
              </a:ext>
            </a:extLst>
          </p:cNvPr>
          <p:cNvSpPr/>
          <p:nvPr/>
        </p:nvSpPr>
        <p:spPr>
          <a:xfrm>
            <a:off x="5103843" y="5119684"/>
            <a:ext cx="5542386" cy="338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9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38C1-24E6-401D-ADD2-8A60A3200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292752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D656-745C-4344-9C8C-8185DF4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建议（养老机构）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78A8-FEA1-454A-A3F2-A5494A64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针对宣传，塑造特点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品牌效应，行业标准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价格改革，分级收费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50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620516-EC13-4E6A-8989-073CA3AA1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07919"/>
              </p:ext>
            </p:extLst>
          </p:nvPr>
        </p:nvGraphicFramePr>
        <p:xfrm>
          <a:off x="2495548" y="1780380"/>
          <a:ext cx="7200903" cy="2562920"/>
        </p:xfrm>
        <a:graphic>
          <a:graphicData uri="http://schemas.openxmlformats.org/drawingml/2006/table">
            <a:tbl>
              <a:tblPr firstRow="1" firstCol="1" bandRow="1"/>
              <a:tblGrid>
                <a:gridCol w="136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6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6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6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5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9960">
                <a:tc gridSpan="10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900" b="1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现行</a:t>
                      </a:r>
                      <a:r>
                        <a:rPr lang="zh-CN" sz="1900" b="1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床位费</a:t>
                      </a:r>
                      <a:r>
                        <a:rPr lang="zh-CN" altLang="en-US" sz="1900" b="1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收费</a:t>
                      </a:r>
                      <a:r>
                        <a:rPr lang="zh-CN" sz="1900" b="1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标准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房间类型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护理间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标准间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单间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单套间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双套间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房间面积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42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28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45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75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床位数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每床位面积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16.5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28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22.5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32.5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37.5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价格（元</a:t>
                      </a:r>
                      <a:r>
                        <a:rPr lang="en-US" altLang="zh-CN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月）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1100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1500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2700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3250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4100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4500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5000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6500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7500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500" kern="100" dirty="0"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价格改革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-150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-50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+200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+200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+400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+400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+400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+500</a:t>
                      </a:r>
                      <a:endParaRPr lang="zh-CN" sz="1500" kern="10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anose="02020603050405020304" pitchFamily="18" charset="0"/>
                        </a:rPr>
                        <a:t>+600</a:t>
                      </a:r>
                      <a:endParaRPr lang="zh-CN" sz="1500" kern="100" dirty="0">
                        <a:effectLst/>
                        <a:latin typeface="楷体" pitchFamily="49" charset="-122"/>
                        <a:ea typeface="楷体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97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D656-745C-4344-9C8C-8185DF4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建议（国家）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78A8-FEA1-454A-A3F2-A5494A64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补贴需方，鼓励竞争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62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D656-745C-4344-9C8C-8185DF4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建议（个体）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78A8-FEA1-454A-A3F2-A5494A64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养老意识，保险意识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742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D656-745C-4344-9C8C-8185DF4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待改进的内容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78A8-FEA1-454A-A3F2-A5494A64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样本设置（地区、年龄、职业）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BE91373-882C-4986-9CCC-14A640DC2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151142"/>
              </p:ext>
            </p:extLst>
          </p:nvPr>
        </p:nvGraphicFramePr>
        <p:xfrm>
          <a:off x="-1037732" y="3071928"/>
          <a:ext cx="4420856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F57FB6-DF86-4A15-8DA1-FA48AC513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911934"/>
              </p:ext>
            </p:extLst>
          </p:nvPr>
        </p:nvGraphicFramePr>
        <p:xfrm>
          <a:off x="2068194" y="3076978"/>
          <a:ext cx="527431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D8BF7D8-A424-493D-A913-40A69BAD7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862917"/>
              </p:ext>
            </p:extLst>
          </p:nvPr>
        </p:nvGraphicFramePr>
        <p:xfrm>
          <a:off x="5713444" y="3071928"/>
          <a:ext cx="527431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8251F15-E8DE-49C7-8596-BA3C9D888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542856"/>
              </p:ext>
            </p:extLst>
          </p:nvPr>
        </p:nvGraphicFramePr>
        <p:xfrm>
          <a:off x="7902115" y="3066878"/>
          <a:ext cx="527431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3427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D656-745C-4344-9C8C-8185DF4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待改进的内容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78A8-FEA1-454A-A3F2-A5494A64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样本设置（地区、年龄、职业）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控制变量的选择（消费观念、地区发展水平、养老的意识）</a:t>
            </a:r>
          </a:p>
        </p:txBody>
      </p:sp>
    </p:spTree>
    <p:extLst>
      <p:ext uri="{BB962C8B-B14F-4D97-AF65-F5344CB8AC3E}">
        <p14:creationId xmlns:p14="http://schemas.microsoft.com/office/powerpoint/2010/main" val="110993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D656-745C-4344-9C8C-8185DF4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待改进的内容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78A8-FEA1-454A-A3F2-A5494A64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样本设置（地区、年龄、职业）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控制变量的选择（消费观念、地区发展水平、养老的意识）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问卷设置（选项、问题）</a:t>
            </a:r>
          </a:p>
        </p:txBody>
      </p:sp>
    </p:spTree>
    <p:extLst>
      <p:ext uri="{BB962C8B-B14F-4D97-AF65-F5344CB8AC3E}">
        <p14:creationId xmlns:p14="http://schemas.microsoft.com/office/powerpoint/2010/main" val="7166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3D656-745C-4344-9C8C-8185DF4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待改进的内容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978A8-FEA1-454A-A3F2-A5494A64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样本设置（地区、年龄、职业）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控制变量的选择（消费观念、地区发展水平、养老的意识）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问卷设置（选项、问题）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持续时间较短</a:t>
            </a:r>
          </a:p>
        </p:txBody>
      </p:sp>
    </p:spTree>
    <p:extLst>
      <p:ext uri="{BB962C8B-B14F-4D97-AF65-F5344CB8AC3E}">
        <p14:creationId xmlns:p14="http://schemas.microsoft.com/office/powerpoint/2010/main" val="252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80E88-F3E7-4B8F-89E2-BF43AC7C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9" y="1455860"/>
            <a:ext cx="6029131" cy="4351338"/>
          </a:xfrm>
        </p:spPr>
        <p:txBody>
          <a:bodyPr>
            <a:normAutofit/>
          </a:bodyPr>
          <a:lstStyle/>
          <a:p>
            <a:pPr>
              <a:lnSpc>
                <a:spcPts val="4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    文：数据处理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展示汇报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李嘉豪：问卷设计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刘希安：问卷设计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展示汇报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曹琪茗：文档整合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朱佳雪：文档整合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侯歆钰：问卷设计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B9FCFF6-3109-4EF5-AEBB-843E7B512BA0}"/>
              </a:ext>
            </a:extLst>
          </p:cNvPr>
          <p:cNvSpPr txBox="1">
            <a:spLocks/>
          </p:cNvSpPr>
          <p:nvPr/>
        </p:nvSpPr>
        <p:spPr>
          <a:xfrm>
            <a:off x="6867331" y="1825625"/>
            <a:ext cx="60291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4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B53F028-78D4-4BB5-ABD3-960BD9BB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72301"/>
              </p:ext>
            </p:extLst>
          </p:nvPr>
        </p:nvGraphicFramePr>
        <p:xfrm>
          <a:off x="6096000" y="307812"/>
          <a:ext cx="5606049" cy="6647434"/>
        </p:xfrm>
        <a:graphic>
          <a:graphicData uri="http://schemas.openxmlformats.org/drawingml/2006/table">
            <a:tbl>
              <a:tblPr/>
              <a:tblGrid>
                <a:gridCol w="5606049">
                  <a:extLst>
                    <a:ext uri="{9D8B030D-6E8A-4147-A177-3AD203B41FA5}">
                      <a16:colId xmlns:a16="http://schemas.microsoft.com/office/drawing/2014/main" val="1989588698"/>
                    </a:ext>
                  </a:extLst>
                </a:gridCol>
              </a:tblGrid>
              <a:tr h="5607544">
                <a:tc>
                  <a:txBody>
                    <a:bodyPr/>
                    <a:lstStyle/>
                    <a:p>
                      <a:pPr latinLnBrk="1">
                        <a:lnSpc>
                          <a:spcPts val="4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[1]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高岩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李玲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机构养老服务研究文献综述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[J].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劳动保障世界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理论版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),2011(07):47-49.</a:t>
                      </a:r>
                    </a:p>
                    <a:p>
                      <a:pPr latinLnBrk="1">
                        <a:lnSpc>
                          <a:spcPts val="4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[2]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李士梅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中国养老模式的多元化发展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[J].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人口学刊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,2007(05):40-43.</a:t>
                      </a:r>
                    </a:p>
                    <a:p>
                      <a:pPr latinLnBrk="1">
                        <a:lnSpc>
                          <a:spcPts val="4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[3] 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穆光宗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我国机构养老发展的困境与对策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[J].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华中师范大学学报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人文社会科学版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),2012,51(02):31-38.</a:t>
                      </a:r>
                    </a:p>
                    <a:p>
                      <a:pPr latinLnBrk="1">
                        <a:lnSpc>
                          <a:spcPts val="4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[4] 2011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年浙江省政府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关于深化完善社会养老服务体系建设的意见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</a:p>
                    <a:p>
                      <a:pPr latinLnBrk="1">
                        <a:lnSpc>
                          <a:spcPts val="4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[5] 2014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年浙江省物价局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浙江省养老服务收费管理暂行办法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》</a:t>
                      </a:r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179773"/>
                  </a:ext>
                </a:extLst>
              </a:tr>
              <a:tr h="485542">
                <a:tc>
                  <a:txBody>
                    <a:bodyPr/>
                    <a:lstStyle/>
                    <a:p>
                      <a:pPr latinLnBrk="1">
                        <a:lnSpc>
                          <a:spcPts val="4000"/>
                        </a:lnSpc>
                      </a:pPr>
                      <a:endParaRPr lang="en-US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19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372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38C1-24E6-401D-ADD2-8A60A3200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养老机构市场的初步调研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201B8A2-DC6A-46B3-8E4F-58F1B2E9F919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  文、李嘉豪、刘希安、曹琪茗、朱佳雪、侯歆钰</a:t>
            </a:r>
          </a:p>
        </p:txBody>
      </p:sp>
    </p:spTree>
    <p:extLst>
      <p:ext uri="{BB962C8B-B14F-4D97-AF65-F5344CB8AC3E}">
        <p14:creationId xmlns:p14="http://schemas.microsoft.com/office/powerpoint/2010/main" val="44939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B9E1B2-BEAC-4D1D-AB39-7775F77E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46338"/>
              </p:ext>
            </p:extLst>
          </p:nvPr>
        </p:nvGraphicFramePr>
        <p:xfrm>
          <a:off x="775596" y="659674"/>
          <a:ext cx="5882195" cy="3840480"/>
        </p:xfrm>
        <a:graphic>
          <a:graphicData uri="http://schemas.openxmlformats.org/drawingml/2006/table">
            <a:tbl>
              <a:tblPr/>
              <a:tblGrid>
                <a:gridCol w="73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7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19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200" kern="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  <a:cs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地区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1990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年（合计）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1990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年男性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1990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年女性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2000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年（合计）</a:t>
                      </a: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2000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年男性</a:t>
                      </a: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2000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年女性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2010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年（合计）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2010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年男性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2010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年女性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上海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74.9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72.77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77.02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78.14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76.22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80.04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80.26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82.44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北京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72.86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71.07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74.93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74.33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78.01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80.18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78.28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82.21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天津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72.32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71.03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73.73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74.91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73.31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76.63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78.89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77.42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80.48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浙江</a:t>
                      </a: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71.38</a:t>
                      </a:r>
                      <a:endParaRPr lang="zh-CN" sz="1200" kern="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69.66</a:t>
                      </a:r>
                      <a:endParaRPr lang="zh-CN" sz="1200" kern="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74.24</a:t>
                      </a:r>
                      <a:endParaRPr lang="zh-CN" sz="1200" kern="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74.7</a:t>
                      </a:r>
                      <a:endParaRPr lang="zh-CN" sz="1200" kern="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72.5</a:t>
                      </a:r>
                      <a:endParaRPr lang="zh-CN" sz="1200" kern="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77.21</a:t>
                      </a:r>
                      <a:endParaRPr lang="zh-CN" sz="1200" kern="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77.73</a:t>
                      </a:r>
                      <a:endParaRPr lang="zh-CN" sz="1200" b="1" kern="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75.58</a:t>
                      </a:r>
                      <a:endParaRPr lang="zh-CN" sz="1200" kern="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80.21</a:t>
                      </a:r>
                      <a:endParaRPr lang="zh-CN" sz="1200" kern="0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江苏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71.37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69.26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73.57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73.91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71.69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76.23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76.63</a:t>
                      </a:r>
                      <a:endParaRPr lang="zh-CN" sz="1200" b="1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74.6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78.81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广东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72.52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69.71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75.43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73.27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70.79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75.93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76.49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79.37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山东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70.57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68.64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72.67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73.92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76.26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76.46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74.05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79.06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辽宁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70.22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68.72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71.94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73.34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71.51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75.36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76.38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74.12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78.86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海南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70.01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66.93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73.28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72.92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70.66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75.26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76.3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73.2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80.01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吉林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67.95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66.65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69.49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71.38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75.04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76.18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74.12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78.44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黑龙江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66.97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65.5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68.73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72.37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70.39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74.66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75.98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73.52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78.81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福建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68.57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66.49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70.93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72.55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70.3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75.07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75.76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73.27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78.64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重庆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66.33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65.06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67.7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71.73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69.84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73.89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75.7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73.16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78.6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广西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68.72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67.17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70.34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71.29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69.07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73.75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75.11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71.77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79.05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安徽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69.48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67.75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71.36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71.85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70.18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73.59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75.08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72.65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77.84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河北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70.35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68.47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72.53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72.54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70.68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74.57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74.97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72.7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77.47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山西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68.97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67.33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70.93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71.65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69.96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73.57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74.92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72.87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77.28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湖北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67.25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65.51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69.23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71.08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69.31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73.02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74.87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72.68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77.35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9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宋体"/>
                        </a:rPr>
                        <a:t>全国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68.55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66.84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70.47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71.4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69.63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73.33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74.83</a:t>
                      </a:r>
                      <a:endParaRPr lang="zh-CN" sz="1200" b="1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72.38</a:t>
                      </a:r>
                      <a:endParaRPr lang="zh-CN" sz="1200" kern="10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Times New Roman"/>
                        </a:rPr>
                        <a:t>77.37</a:t>
                      </a:r>
                      <a:endParaRPr lang="zh-CN" sz="1200" kern="100" dirty="0">
                        <a:latin typeface="楷体" pitchFamily="49" charset="-122"/>
                        <a:ea typeface="楷体" pitchFamily="49" charset="-122"/>
                        <a:cs typeface="Times New Roman"/>
                      </a:endParaRPr>
                    </a:p>
                  </a:txBody>
                  <a:tcPr marL="54297" marR="5429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pic>
        <p:nvPicPr>
          <p:cNvPr id="5" name="Picture 5" descr="u220158362_13eb6a520dcg85_blog">
            <a:extLst>
              <a:ext uri="{FF2B5EF4-FFF2-40B4-BE49-F238E27FC236}">
                <a16:creationId xmlns:a16="http://schemas.microsoft.com/office/drawing/2014/main" id="{BC3F0039-59ED-4AED-994B-1CADF57D0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33" y="1582999"/>
            <a:ext cx="3558300" cy="469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484C2A5-7C52-439F-928F-ECE4CD6F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6" y="391884"/>
            <a:ext cx="5525313" cy="328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22F3D7-D036-4072-956F-D0B1A5DB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3" y="391884"/>
            <a:ext cx="5847290" cy="32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49552E-AD78-4F32-86DB-44AAC794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11" y="3834882"/>
            <a:ext cx="5301777" cy="286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80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38C1-24E6-401D-ADD2-8A60A3200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怎么做？</a:t>
            </a:r>
          </a:p>
        </p:txBody>
      </p:sp>
    </p:spTree>
    <p:extLst>
      <p:ext uri="{BB962C8B-B14F-4D97-AF65-F5344CB8AC3E}">
        <p14:creationId xmlns:p14="http://schemas.microsoft.com/office/powerpoint/2010/main" val="79397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D70A411-6939-4D0E-B7DF-FAC128075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33" t="32517" r="4337" b="20816"/>
          <a:stretch/>
        </p:blipFill>
        <p:spPr>
          <a:xfrm>
            <a:off x="2432524" y="1362269"/>
            <a:ext cx="7326952" cy="413346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F8E692C-AADD-49DA-A9D4-FE2AF74D2556}"/>
              </a:ext>
            </a:extLst>
          </p:cNvPr>
          <p:cNvSpPr txBox="1">
            <a:spLocks/>
          </p:cNvSpPr>
          <p:nvPr/>
        </p:nvSpPr>
        <p:spPr>
          <a:xfrm>
            <a:off x="615476" y="-27940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一次预调研</a:t>
            </a:r>
          </a:p>
        </p:txBody>
      </p:sp>
    </p:spTree>
    <p:extLst>
      <p:ext uri="{BB962C8B-B14F-4D97-AF65-F5344CB8AC3E}">
        <p14:creationId xmlns:p14="http://schemas.microsoft.com/office/powerpoint/2010/main" val="396196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G_20140403_090437">
            <a:extLst>
              <a:ext uri="{FF2B5EF4-FFF2-40B4-BE49-F238E27FC236}">
                <a16:creationId xmlns:a16="http://schemas.microsoft.com/office/drawing/2014/main" id="{404E2AFF-8BAD-49BB-9A16-DC93AD67B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8" y="1857568"/>
            <a:ext cx="4725209" cy="314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1B9250-B750-4510-9C94-DAF665BD0A60}"/>
              </a:ext>
            </a:extLst>
          </p:cNvPr>
          <p:cNvSpPr txBox="1"/>
          <p:nvPr/>
        </p:nvSpPr>
        <p:spPr>
          <a:xfrm>
            <a:off x="1688843" y="5281127"/>
            <a:ext cx="364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浙江省杭州市第三福利院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BCCDBF-9794-403D-A87B-AA1EE6070200}"/>
              </a:ext>
            </a:extLst>
          </p:cNvPr>
          <p:cNvSpPr txBox="1"/>
          <p:nvPr/>
        </p:nvSpPr>
        <p:spPr>
          <a:xfrm>
            <a:off x="7822162" y="5281127"/>
            <a:ext cx="364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浙江省杭州市唯康老人公寓</a:t>
            </a:r>
          </a:p>
        </p:txBody>
      </p:sp>
      <p:pic>
        <p:nvPicPr>
          <p:cNvPr id="1026" name="Picture 2" descr="æµæ±çæ­å·ä¸ååºå¯åº·èäººå»çæåæ¸æ³¢å¬å¯">
            <a:extLst>
              <a:ext uri="{FF2B5EF4-FFF2-40B4-BE49-F238E27FC236}">
                <a16:creationId xmlns:a16="http://schemas.microsoft.com/office/drawing/2014/main" id="{4D78C951-9638-4E54-887A-8A309954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25" y="1428557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59EC39D-F3BF-4951-8286-6087E1ED0C3B}"/>
              </a:ext>
            </a:extLst>
          </p:cNvPr>
          <p:cNvSpPr txBox="1">
            <a:spLocks/>
          </p:cNvSpPr>
          <p:nvPr/>
        </p:nvSpPr>
        <p:spPr>
          <a:xfrm>
            <a:off x="615476" y="-27940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两次实地调研</a:t>
            </a:r>
          </a:p>
        </p:txBody>
      </p:sp>
    </p:spTree>
    <p:extLst>
      <p:ext uri="{BB962C8B-B14F-4D97-AF65-F5344CB8AC3E}">
        <p14:creationId xmlns:p14="http://schemas.microsoft.com/office/powerpoint/2010/main" val="6806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994B5F1B-59CD-4227-9CF3-9835FE4418FA}"/>
              </a:ext>
            </a:extLst>
          </p:cNvPr>
          <p:cNvSpPr/>
          <p:nvPr/>
        </p:nvSpPr>
        <p:spPr>
          <a:xfrm>
            <a:off x="1212979" y="1021702"/>
            <a:ext cx="270588" cy="4814596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A3BED5-66FD-42C1-BBBA-0856390CBE94}"/>
              </a:ext>
            </a:extLst>
          </p:cNvPr>
          <p:cNvSpPr txBox="1"/>
          <p:nvPr/>
        </p:nvSpPr>
        <p:spPr>
          <a:xfrm>
            <a:off x="1586204" y="837036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职业与养老机构选择？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CFE30A-F4F6-4D5F-B0F0-872E5AC87599}"/>
              </a:ext>
            </a:extLst>
          </p:cNvPr>
          <p:cNvSpPr txBox="1"/>
          <p:nvPr/>
        </p:nvSpPr>
        <p:spPr>
          <a:xfrm>
            <a:off x="1586204" y="3244334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年龄与养老机构选择？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2F807-C4DB-4ED1-8F82-275A25304502}"/>
              </a:ext>
            </a:extLst>
          </p:cNvPr>
          <p:cNvSpPr txBox="1"/>
          <p:nvPr/>
        </p:nvSpPr>
        <p:spPr>
          <a:xfrm>
            <a:off x="1586204" y="565163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专业与养老机构选择？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E5F10720-22FD-470F-B6EA-FA4474E5B643}"/>
              </a:ext>
            </a:extLst>
          </p:cNvPr>
          <p:cNvSpPr/>
          <p:nvPr/>
        </p:nvSpPr>
        <p:spPr>
          <a:xfrm>
            <a:off x="4833257" y="187390"/>
            <a:ext cx="270588" cy="1668624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650AE0-E7D2-4A6D-BC97-E3DA5D509129}"/>
              </a:ext>
            </a:extLst>
          </p:cNvPr>
          <p:cNvSpPr txBox="1"/>
          <p:nvPr/>
        </p:nvSpPr>
        <p:spPr>
          <a:xfrm>
            <a:off x="5103844" y="2724"/>
            <a:ext cx="45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公务员群体更倾向于公办养老机构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18B07D-9FF1-4270-9686-F11834E93A4F}"/>
              </a:ext>
            </a:extLst>
          </p:cNvPr>
          <p:cNvSpPr txBox="1"/>
          <p:nvPr/>
        </p:nvSpPr>
        <p:spPr>
          <a:xfrm>
            <a:off x="5103844" y="810986"/>
            <a:ext cx="45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服务业群体不受同住的老人影响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50AA7-FC83-4B21-B53B-6AF3042A1BF0}"/>
              </a:ext>
            </a:extLst>
          </p:cNvPr>
          <p:cNvSpPr txBox="1"/>
          <p:nvPr/>
        </p:nvSpPr>
        <p:spPr>
          <a:xfrm>
            <a:off x="5103844" y="1689232"/>
            <a:ext cx="45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专业人士群体更倾向于高价格的养老机构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406144AA-5F93-4E98-9E51-AAC856AA302F}"/>
              </a:ext>
            </a:extLst>
          </p:cNvPr>
          <p:cNvSpPr/>
          <p:nvPr/>
        </p:nvSpPr>
        <p:spPr>
          <a:xfrm>
            <a:off x="4865914" y="2919511"/>
            <a:ext cx="237930" cy="1018978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F513C4-EE47-4872-BD55-389749BAE76B}"/>
              </a:ext>
            </a:extLst>
          </p:cNvPr>
          <p:cNvSpPr txBox="1"/>
          <p:nvPr/>
        </p:nvSpPr>
        <p:spPr>
          <a:xfrm>
            <a:off x="5054083" y="2730469"/>
            <a:ext cx="63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青年群体更考虑养老机构的医疗、配套设施和环境等因素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82544B-7004-491C-808C-E3FBC85E15B2}"/>
              </a:ext>
            </a:extLst>
          </p:cNvPr>
          <p:cNvSpPr txBox="1"/>
          <p:nvPr/>
        </p:nvSpPr>
        <p:spPr>
          <a:xfrm>
            <a:off x="5047860" y="3771706"/>
            <a:ext cx="63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中老年群体更考虑养老机构价格等现实因素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CECF22-08A0-463E-B304-330A8E606BE6}"/>
              </a:ext>
            </a:extLst>
          </p:cNvPr>
          <p:cNvSpPr txBox="1"/>
          <p:nvPr/>
        </p:nvSpPr>
        <p:spPr>
          <a:xfrm>
            <a:off x="5195596" y="5642879"/>
            <a:ext cx="63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4395CC0A-252A-457F-8610-87393C428493}"/>
              </a:ext>
            </a:extLst>
          </p:cNvPr>
          <p:cNvSpPr/>
          <p:nvPr/>
        </p:nvSpPr>
        <p:spPr>
          <a:xfrm>
            <a:off x="4849586" y="5318056"/>
            <a:ext cx="237930" cy="1018978"/>
          </a:xfrm>
          <a:prstGeom prst="leftBrace">
            <a:avLst>
              <a:gd name="adj1" fmla="val 8333"/>
              <a:gd name="adj2" fmla="val 507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83133A0-6F25-46A6-AFEB-AE2ED203FCAC}"/>
              </a:ext>
            </a:extLst>
          </p:cNvPr>
          <p:cNvSpPr txBox="1">
            <a:spLocks/>
          </p:cNvSpPr>
          <p:nvPr/>
        </p:nvSpPr>
        <p:spPr>
          <a:xfrm>
            <a:off x="567611" y="-111220"/>
            <a:ext cx="2782077" cy="140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三方面的假设</a:t>
            </a:r>
          </a:p>
        </p:txBody>
      </p:sp>
    </p:spTree>
    <p:extLst>
      <p:ext uri="{BB962C8B-B14F-4D97-AF65-F5344CB8AC3E}">
        <p14:creationId xmlns:p14="http://schemas.microsoft.com/office/powerpoint/2010/main" val="236492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1653DC-C13F-4989-82CF-0B176272D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41" y="1828800"/>
            <a:ext cx="4267200" cy="3200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20D359-95E3-4110-AEF5-CEBB6A905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61" y="1828800"/>
            <a:ext cx="4267199" cy="32004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D8956B4-4E36-4BB5-9EF8-5AFF352CDD9F}"/>
              </a:ext>
            </a:extLst>
          </p:cNvPr>
          <p:cNvSpPr txBox="1">
            <a:spLocks/>
          </p:cNvSpPr>
          <p:nvPr/>
        </p:nvSpPr>
        <p:spPr>
          <a:xfrm>
            <a:off x="615476" y="-27940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四百人次的问卷样本</a:t>
            </a:r>
          </a:p>
        </p:txBody>
      </p:sp>
    </p:spTree>
    <p:extLst>
      <p:ext uri="{BB962C8B-B14F-4D97-AF65-F5344CB8AC3E}">
        <p14:creationId xmlns:p14="http://schemas.microsoft.com/office/powerpoint/2010/main" val="52137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969</Words>
  <Application>Microsoft Office PowerPoint</Application>
  <PresentationFormat>宽屏</PresentationFormat>
  <Paragraphs>357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楷体</vt:lpstr>
      <vt:lpstr>宋体</vt:lpstr>
      <vt:lpstr>微软雅黑</vt:lpstr>
      <vt:lpstr>Arial</vt:lpstr>
      <vt:lpstr>Times New Roman</vt:lpstr>
      <vt:lpstr>Office 主题​​</vt:lpstr>
      <vt:lpstr>养老机构市场的初步调研</vt:lpstr>
      <vt:lpstr>为什么？</vt:lpstr>
      <vt:lpstr>PowerPoint 演示文稿</vt:lpstr>
      <vt:lpstr>PowerPoint 演示文稿</vt:lpstr>
      <vt:lpstr>怎么做？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得到了什么？</vt:lpstr>
      <vt:lpstr>PowerPoint 演示文稿</vt:lpstr>
      <vt:lpstr>重新确定调研内容</vt:lpstr>
      <vt:lpstr>PowerPoint 演示文稿</vt:lpstr>
      <vt:lpstr>PowerPoint 演示文稿</vt:lpstr>
      <vt:lpstr>PowerPoint 演示文稿</vt:lpstr>
      <vt:lpstr>PowerPoint 演示文稿</vt:lpstr>
      <vt:lpstr>建议（养老机构）</vt:lpstr>
      <vt:lpstr>PowerPoint 演示文稿</vt:lpstr>
      <vt:lpstr>建议（国家）</vt:lpstr>
      <vt:lpstr>建议（个体）</vt:lpstr>
      <vt:lpstr>待改进的内容</vt:lpstr>
      <vt:lpstr>待改进的内容</vt:lpstr>
      <vt:lpstr>待改进的内容</vt:lpstr>
      <vt:lpstr>待改进的内容</vt:lpstr>
      <vt:lpstr>PowerPoint 演示文稿</vt:lpstr>
      <vt:lpstr>养老机构市场的初步调研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养老机构市场的初步调研</dc:title>
  <dc:creator>Wen</dc:creator>
  <cp:lastModifiedBy>Wen</cp:lastModifiedBy>
  <cp:revision>23</cp:revision>
  <dcterms:created xsi:type="dcterms:W3CDTF">2018-06-03T15:56:04Z</dcterms:created>
  <dcterms:modified xsi:type="dcterms:W3CDTF">2018-06-04T04:41:22Z</dcterms:modified>
</cp:coreProperties>
</file>