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607" r:id="rId2"/>
    <p:sldId id="862" r:id="rId3"/>
    <p:sldId id="840" r:id="rId4"/>
    <p:sldId id="924" r:id="rId5"/>
    <p:sldId id="923" r:id="rId6"/>
    <p:sldId id="935" r:id="rId7"/>
    <p:sldId id="936" r:id="rId8"/>
    <p:sldId id="937" r:id="rId9"/>
    <p:sldId id="938" r:id="rId10"/>
    <p:sldId id="939" r:id="rId11"/>
    <p:sldId id="940" r:id="rId12"/>
    <p:sldId id="941" r:id="rId13"/>
    <p:sldId id="925" r:id="rId14"/>
    <p:sldId id="281" r:id="rId15"/>
    <p:sldId id="929" r:id="rId16"/>
    <p:sldId id="928" r:id="rId17"/>
    <p:sldId id="927" r:id="rId18"/>
    <p:sldId id="930" r:id="rId19"/>
    <p:sldId id="931" r:id="rId20"/>
    <p:sldId id="932" r:id="rId21"/>
    <p:sldId id="933" r:id="rId22"/>
    <p:sldId id="934" r:id="rId23"/>
    <p:sldId id="942" r:id="rId24"/>
    <p:sldId id="943" r:id="rId25"/>
    <p:sldId id="944" r:id="rId26"/>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908">
          <p15:clr>
            <a:srgbClr val="A4A3A4"/>
          </p15:clr>
        </p15:guide>
      </p15:sldGuideLst>
    </p:ext>
    <p:ext uri="{2D200454-40CA-4A62-9FC3-DE9A4176ACB9}">
      <p15:notesGuideLst xmlns:p15="http://schemas.microsoft.com/office/powerpoint/2012/main" xmlns="">
        <p15:guide id="1" orient="horz" pos="2880">
          <p15:clr>
            <a:srgbClr val="A4A3A4"/>
          </p15:clr>
        </p15:guide>
        <p15:guide id="2" pos="2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7247" autoAdjust="0"/>
    <p:restoredTop sz="94665"/>
  </p:normalViewPr>
  <p:slideViewPr>
    <p:cSldViewPr>
      <p:cViewPr>
        <p:scale>
          <a:sx n="68" d="100"/>
          <a:sy n="68" d="100"/>
        </p:scale>
        <p:origin x="-948" y="-348"/>
      </p:cViewPr>
      <p:guideLst>
        <p:guide orient="horz" pos="1620"/>
        <p:guide pos="2908"/>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80"/>
        <p:guide pos="218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2018/6/11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21</a:t>
            </a:fld>
            <a:endParaRPr lang="zh-CN" altLang="en-US"/>
          </a:p>
        </p:txBody>
      </p:sp>
    </p:spTree>
    <p:extLst>
      <p:ext uri="{BB962C8B-B14F-4D97-AF65-F5344CB8AC3E}">
        <p14:creationId xmlns:p14="http://schemas.microsoft.com/office/powerpoint/2010/main" xmlns="" val="1757181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22</a:t>
            </a:fld>
            <a:endParaRPr lang="en-US" altLang="zh-CN"/>
          </a:p>
        </p:txBody>
      </p:sp>
    </p:spTree>
    <p:extLst>
      <p:ext uri="{BB962C8B-B14F-4D97-AF65-F5344CB8AC3E}">
        <p14:creationId xmlns:p14="http://schemas.microsoft.com/office/powerpoint/2010/main" xmlns="" val="1067553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pPr/>
              <a:t>23</a:t>
            </a:fld>
            <a:endParaRPr lang="zh-CN" altLang="en-US"/>
          </a:p>
        </p:txBody>
      </p:sp>
    </p:spTree>
    <p:extLst>
      <p:ext uri="{BB962C8B-B14F-4D97-AF65-F5344CB8AC3E}">
        <p14:creationId xmlns:p14="http://schemas.microsoft.com/office/powerpoint/2010/main" xmlns="" val="22204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pPr/>
              <a:t>24</a:t>
            </a:fld>
            <a:endParaRPr lang="zh-CN" altLang="en-US"/>
          </a:p>
        </p:txBody>
      </p:sp>
    </p:spTree>
    <p:extLst>
      <p:ext uri="{BB962C8B-B14F-4D97-AF65-F5344CB8AC3E}">
        <p14:creationId xmlns:p14="http://schemas.microsoft.com/office/powerpoint/2010/main" xmlns="" val="2100906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pPr/>
              <a:t>25</a:t>
            </a:fld>
            <a:endParaRPr lang="zh-CN" altLang="en-US"/>
          </a:p>
        </p:txBody>
      </p:sp>
    </p:spTree>
    <p:extLst>
      <p:ext uri="{BB962C8B-B14F-4D97-AF65-F5344CB8AC3E}">
        <p14:creationId xmlns:p14="http://schemas.microsoft.com/office/powerpoint/2010/main" xmlns="" val="70564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pPr/>
              <a:t>6</a:t>
            </a:fld>
            <a:endParaRPr lang="zh-CN" altLang="en-US"/>
          </a:p>
        </p:txBody>
      </p:sp>
    </p:spTree>
    <p:extLst>
      <p:ext uri="{BB962C8B-B14F-4D97-AF65-F5344CB8AC3E}">
        <p14:creationId xmlns:p14="http://schemas.microsoft.com/office/powerpoint/2010/main" xmlns="" val="170444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7</a:t>
            </a:fld>
            <a:endParaRPr lang="en-US" altLang="zh-CN"/>
          </a:p>
        </p:txBody>
      </p:sp>
    </p:spTree>
    <p:extLst>
      <p:ext uri="{BB962C8B-B14F-4D97-AF65-F5344CB8AC3E}">
        <p14:creationId xmlns:p14="http://schemas.microsoft.com/office/powerpoint/2010/main" xmlns="" val="858557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8</a:t>
            </a:fld>
            <a:endParaRPr lang="zh-CN" altLang="en-US"/>
          </a:p>
        </p:txBody>
      </p:sp>
    </p:spTree>
    <p:extLst>
      <p:ext uri="{BB962C8B-B14F-4D97-AF65-F5344CB8AC3E}">
        <p14:creationId xmlns:p14="http://schemas.microsoft.com/office/powerpoint/2010/main" xmlns="" val="956442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pPr/>
              <a:t>13</a:t>
            </a:fld>
            <a:endParaRPr lang="zh-CN" altLang="en-US"/>
          </a:p>
        </p:txBody>
      </p:sp>
    </p:spTree>
    <p:extLst>
      <p:ext uri="{BB962C8B-B14F-4D97-AF65-F5344CB8AC3E}">
        <p14:creationId xmlns:p14="http://schemas.microsoft.com/office/powerpoint/2010/main" xmlns="" val="817075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pPr/>
              <a:t>18</a:t>
            </a:fld>
            <a:endParaRPr lang="zh-CN" altLang="en-US"/>
          </a:p>
        </p:txBody>
      </p:sp>
    </p:spTree>
    <p:extLst>
      <p:ext uri="{BB962C8B-B14F-4D97-AF65-F5344CB8AC3E}">
        <p14:creationId xmlns:p14="http://schemas.microsoft.com/office/powerpoint/2010/main" xmlns="" val="1927156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19</a:t>
            </a:fld>
            <a:endParaRPr lang="zh-CN" altLang="en-US"/>
          </a:p>
        </p:txBody>
      </p:sp>
    </p:spTree>
    <p:extLst>
      <p:ext uri="{BB962C8B-B14F-4D97-AF65-F5344CB8AC3E}">
        <p14:creationId xmlns:p14="http://schemas.microsoft.com/office/powerpoint/2010/main" xmlns="" val="582679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1990115"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5" name="文本框 38"/>
          <p:cNvSpPr txBox="1"/>
          <p:nvPr userDrawn="1"/>
        </p:nvSpPr>
        <p:spPr>
          <a:xfrm>
            <a:off x="899592" y="432889"/>
            <a:ext cx="1804166" cy="266653"/>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pic>
        <p:nvPicPr>
          <p:cNvPr id="8" name="Picture 2" descr="C:\Users\Administrator\Desktop\75bab28f863d378bb007a7537ede48fc.jpg"/>
          <p:cNvPicPr>
            <a:picLocks noChangeAspect="1" noChangeArrowheads="1"/>
          </p:cNvPicPr>
          <p:nvPr userDrawn="1"/>
        </p:nvPicPr>
        <p:blipFill>
          <a:blip r:embed="rId2" cstate="print"/>
          <a:srcRect/>
          <a:stretch>
            <a:fillRect/>
          </a:stretch>
        </p:blipFill>
        <p:spPr bwMode="auto">
          <a:xfrm>
            <a:off x="7884368" y="4061718"/>
            <a:ext cx="2160240" cy="2163563"/>
          </a:xfrm>
          <a:prstGeom prst="rect">
            <a:avLst/>
          </a:prstGeom>
          <a:noFill/>
        </p:spPr>
      </p:pic>
      <p:pic>
        <p:nvPicPr>
          <p:cNvPr id="9" name="Picture 2" descr="C:\Users\Administrator\Desktop\75bab28f863d378bb007a7537ede48fc.jpg"/>
          <p:cNvPicPr>
            <a:picLocks noChangeAspect="1" noChangeArrowheads="1"/>
          </p:cNvPicPr>
          <p:nvPr userDrawn="1"/>
        </p:nvPicPr>
        <p:blipFill>
          <a:blip r:embed="rId3" cstate="print"/>
          <a:srcRect/>
          <a:stretch>
            <a:fillRect/>
          </a:stretch>
        </p:blipFill>
        <p:spPr bwMode="auto">
          <a:xfrm>
            <a:off x="179512" y="123478"/>
            <a:ext cx="647077" cy="648072"/>
          </a:xfrm>
          <a:prstGeom prst="rect">
            <a:avLst/>
          </a:prstGeom>
          <a:noFill/>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2018/6/11</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spTree>
  </p:cSld>
  <p:clrMapOvr>
    <a:masterClrMapping/>
  </p:clrMapOvr>
  <p:transition spd="slow" advClick="0" advTm="2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2" name="Picture 2" descr="C:\Users\Administrator\Desktop\582c0aa581928.jpg"/>
          <p:cNvPicPr>
            <a:picLocks noChangeAspect="1" noChangeArrowheads="1"/>
          </p:cNvPicPr>
          <p:nvPr userDrawn="1"/>
        </p:nvPicPr>
        <p:blipFill>
          <a:blip r:embed="rId2" cstate="print"/>
          <a:srcRect/>
          <a:stretch>
            <a:fillRect/>
          </a:stretch>
        </p:blipFill>
        <p:spPr bwMode="auto">
          <a:xfrm>
            <a:off x="0" y="0"/>
            <a:ext cx="9144000" cy="5143499"/>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pPr/>
              <a:t>2018/6/11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pPr/>
              <a:t>‹#›</a:t>
            </a:fld>
            <a:endParaRPr kumimoji="1"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 y="370296"/>
            <a:ext cx="1796090" cy="619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2018/6/11</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75715"/>
            <a:ext cx="1220673" cy="343597"/>
          </a:xfrm>
          <a:prstGeom prst="rect">
            <a:avLst/>
          </a:prstGeom>
          <a:noFill/>
        </p:spPr>
        <p:txBody>
          <a:bodyPr wrap="none" lIns="96434" tIns="48217" rIns="96434" bIns="48217" rtlCol="0">
            <a:spAutoFit/>
          </a:bodyPr>
          <a:lstStyle/>
          <a:p>
            <a:pPr defTabSz="963930"/>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消费者分析</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908129" y="275715"/>
            <a:ext cx="1015489" cy="343597"/>
          </a:xfrm>
          <a:prstGeom prst="rect">
            <a:avLst/>
          </a:prstGeom>
          <a:noFill/>
        </p:spPr>
        <p:txBody>
          <a:bodyPr wrap="none" lIns="96434" tIns="48217" rIns="96434" bIns="48217" rtlCol="0">
            <a:spAutoFit/>
          </a:bodyPr>
          <a:lstStyle/>
          <a:p>
            <a:pPr defTabSz="963930"/>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对策建议</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2018/6/11</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timing>
    <p:tnLst>
      <p:par>
        <p:cTn id="1" dur="indefinite" restart="never" nodeType="tmRoot"/>
      </p:par>
    </p:tnLst>
  </p:timing>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5.jpeg"/><Relationship Id="rId4"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jpeg"/><Relationship Id="rId4"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5.jpe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10.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5.jpeg"/><Relationship Id="rId4"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5.jpe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5.jpe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Administrator\Desktop\未标题-2.jpg未标题-2"/>
          <p:cNvPicPr>
            <a:picLocks noChangeAspect="1"/>
          </p:cNvPicPr>
          <p:nvPr/>
        </p:nvPicPr>
        <p:blipFill>
          <a:blip r:embed="rId3"/>
          <a:srcRect/>
          <a:stretch>
            <a:fillRect/>
          </a:stretch>
        </p:blipFill>
        <p:spPr>
          <a:xfrm>
            <a:off x="634" y="0"/>
            <a:ext cx="9142730" cy="5143500"/>
          </a:xfrm>
          <a:prstGeom prst="rect">
            <a:avLst/>
          </a:prstGeom>
        </p:spPr>
      </p:pic>
      <p:sp>
        <p:nvSpPr>
          <p:cNvPr id="27" name="TextBox 26"/>
          <p:cNvSpPr txBox="1"/>
          <p:nvPr/>
        </p:nvSpPr>
        <p:spPr>
          <a:xfrm>
            <a:off x="2267744" y="1774052"/>
            <a:ext cx="4801314" cy="1015663"/>
          </a:xfrm>
          <a:prstGeom prst="rect">
            <a:avLst/>
          </a:prstGeom>
          <a:noFill/>
        </p:spPr>
        <p:txBody>
          <a:bodyPr wrap="none" rtlCol="0">
            <a:spAutoFit/>
          </a:bodyPr>
          <a:lstStyle/>
          <a:p>
            <a:pPr algn="ctr"/>
            <a:r>
              <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rPr>
              <a:t>可乐市场调研</a:t>
            </a:r>
          </a:p>
        </p:txBody>
      </p:sp>
      <p:sp>
        <p:nvSpPr>
          <p:cNvPr id="33" name="TextBox 32"/>
          <p:cNvSpPr txBox="1"/>
          <p:nvPr/>
        </p:nvSpPr>
        <p:spPr>
          <a:xfrm>
            <a:off x="3635896" y="3783513"/>
            <a:ext cx="5538696" cy="646331"/>
          </a:xfrm>
          <a:prstGeom prst="rect">
            <a:avLst/>
          </a:prstGeom>
          <a:noFill/>
        </p:spPr>
        <p:txBody>
          <a:bodyPr wrap="none" rtlCol="0">
            <a:spAutoFit/>
          </a:bodyPr>
          <a:lstStyle/>
          <a:p>
            <a:pPr algn="just" eaLnBrk="1" hangingPunct="1">
              <a:buFont typeface="Arial" panose="020B0604020202020204" pitchFamily="34" charset="0"/>
              <a:buNone/>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指导老师：李建琴（经济学院）</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buFont typeface="Arial" panose="020B0604020202020204" pitchFamily="34" charset="0"/>
              <a:buNone/>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“磐岩”小组</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成员：张洁 史嘉奕 熊鑫 郑单丹 张晴柔</a:t>
            </a:r>
          </a:p>
        </p:txBody>
      </p:sp>
      <p:sp>
        <p:nvSpPr>
          <p:cNvPr id="34" name="TextBox 33"/>
          <p:cNvSpPr txBox="1"/>
          <p:nvPr/>
        </p:nvSpPr>
        <p:spPr>
          <a:xfrm>
            <a:off x="3635896" y="2790547"/>
            <a:ext cx="3262432" cy="307777"/>
          </a:xfrm>
          <a:prstGeom prst="rect">
            <a:avLst/>
          </a:prstGeom>
          <a:noFill/>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rPr>
              <a:t>汇报人：张洁         时间：</a:t>
            </a:r>
            <a:r>
              <a:rPr lang="en-US" altLang="zh-CN" sz="1400" dirty="0">
                <a:solidFill>
                  <a:schemeClr val="tx1">
                    <a:lumMod val="65000"/>
                    <a:lumOff val="35000"/>
                  </a:schemeClr>
                </a:solidFill>
                <a:ea typeface="微软雅黑" panose="020B0503020204020204" pitchFamily="34" charset="-122"/>
              </a:rPr>
              <a:t>2018</a:t>
            </a:r>
            <a:r>
              <a:rPr lang="zh-CN" altLang="en-US" sz="1400" dirty="0">
                <a:solidFill>
                  <a:schemeClr val="tx1">
                    <a:lumMod val="65000"/>
                    <a:lumOff val="35000"/>
                  </a:schemeClr>
                </a:solidFill>
                <a:ea typeface="微软雅黑" panose="020B0503020204020204" pitchFamily="34" charset="-122"/>
              </a:rPr>
              <a:t>年</a:t>
            </a:r>
            <a:r>
              <a:rPr lang="en-US" altLang="zh-CN" sz="1400" dirty="0">
                <a:solidFill>
                  <a:schemeClr val="tx1">
                    <a:lumMod val="65000"/>
                    <a:lumOff val="35000"/>
                  </a:schemeClr>
                </a:solidFill>
                <a:ea typeface="微软雅黑" panose="020B0503020204020204" pitchFamily="34" charset="-122"/>
              </a:rPr>
              <a:t>6</a:t>
            </a:r>
            <a:r>
              <a:rPr lang="zh-CN" altLang="en-US" sz="1400" dirty="0">
                <a:solidFill>
                  <a:schemeClr val="tx1">
                    <a:lumMod val="65000"/>
                    <a:lumOff val="35000"/>
                  </a:schemeClr>
                </a:solidFill>
                <a:ea typeface="微软雅黑" panose="020B0503020204020204" pitchFamily="34" charset="-122"/>
              </a:rPr>
              <a:t>月</a:t>
            </a:r>
            <a:r>
              <a:rPr lang="en-US" altLang="zh-CN" sz="1400" dirty="0">
                <a:solidFill>
                  <a:schemeClr val="tx1">
                    <a:lumMod val="65000"/>
                    <a:lumOff val="35000"/>
                  </a:schemeClr>
                </a:solidFill>
                <a:ea typeface="微软雅黑" panose="020B0503020204020204" pitchFamily="34" charset="-122"/>
              </a:rPr>
              <a:t>4</a:t>
            </a:r>
            <a:r>
              <a:rPr lang="zh-CN" altLang="en-US" sz="1400" dirty="0">
                <a:solidFill>
                  <a:schemeClr val="tx1">
                    <a:lumMod val="65000"/>
                    <a:lumOff val="35000"/>
                  </a:schemeClr>
                </a:solidFill>
                <a:ea typeface="微软雅黑" panose="020B0503020204020204" pitchFamily="34" charset="-122"/>
              </a:rPr>
              <a:t>日</a:t>
            </a:r>
          </a:p>
        </p:txBody>
      </p:sp>
    </p:spTree>
  </p:cSld>
  <p:clrMapOvr>
    <a:masterClrMapping/>
  </p:clrMapOvr>
  <mc:AlternateContent xmlns:mc="http://schemas.openxmlformats.org/markup-compatibility/2006">
    <mc:Choice xmlns:p14="http://schemas.microsoft.com/office/powerpoint/2010/main" xmlns="" Requires="p14">
      <p:transition spd="med" advClick="0" advTm="6000">
        <p14:window dir="vert"/>
      </p:transition>
    </mc:Choice>
    <mc:Fallback>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27"/>
                                        </p:tgtEl>
                                        <p:attrNameLst>
                                          <p:attrName>style.visibility</p:attrName>
                                        </p:attrNameLst>
                                      </p:cBhvr>
                                      <p:to>
                                        <p:strVal val="visible"/>
                                      </p:to>
                                    </p:set>
                                    <p:anim by="(-#ppt_w*2)" calcmode="lin" valueType="num">
                                      <p:cBhvr rctx="PPT">
                                        <p:cTn id="13" dur="500" autoRev="1" fill="hold">
                                          <p:stCondLst>
                                            <p:cond delay="0"/>
                                          </p:stCondLst>
                                        </p:cTn>
                                        <p:tgtEl>
                                          <p:spTgt spid="27"/>
                                        </p:tgtEl>
                                        <p:attrNameLst>
                                          <p:attrName>ppt_w</p:attrName>
                                        </p:attrNameLst>
                                      </p:cBhvr>
                                    </p:anim>
                                    <p:anim by="(#ppt_w*0.50)" calcmode="lin" valueType="num">
                                      <p:cBhvr>
                                        <p:cTn id="14" dur="500" decel="50000" autoRev="1" fill="hold">
                                          <p:stCondLst>
                                            <p:cond delay="0"/>
                                          </p:stCondLst>
                                        </p:cTn>
                                        <p:tgtEl>
                                          <p:spTgt spid="27"/>
                                        </p:tgtEl>
                                        <p:attrNameLst>
                                          <p:attrName>ppt_x</p:attrName>
                                        </p:attrNameLst>
                                      </p:cBhvr>
                                    </p:anim>
                                    <p:anim from="(-#ppt_h/2)" to="(#ppt_y)" calcmode="lin" valueType="num">
                                      <p:cBhvr>
                                        <p:cTn id="15" dur="1000" fill="hold">
                                          <p:stCondLst>
                                            <p:cond delay="0"/>
                                          </p:stCondLst>
                                        </p:cTn>
                                        <p:tgtEl>
                                          <p:spTgt spid="27"/>
                                        </p:tgtEl>
                                        <p:attrNameLst>
                                          <p:attrName>ppt_y</p:attrName>
                                        </p:attrNameLst>
                                      </p:cBhvr>
                                    </p:anim>
                                    <p:animRot by="21600000">
                                      <p:cBhvr>
                                        <p:cTn id="16" dur="1000" fill="hold">
                                          <p:stCondLst>
                                            <p:cond delay="0"/>
                                          </p:stCondLst>
                                        </p:cTn>
                                        <p:tgtEl>
                                          <p:spTgt spid="27"/>
                                        </p:tgtEl>
                                        <p:attrNameLst>
                                          <p:attrName>r</p:attrName>
                                        </p:attrNameLst>
                                      </p:cBhvr>
                                    </p:animRot>
                                  </p:childTnLst>
                                </p:cTn>
                              </p:par>
                            </p:childTnLst>
                          </p:cTn>
                        </p:par>
                        <p:par>
                          <p:cTn id="17" fill="hold">
                            <p:stCondLst>
                              <p:cond delay="2500"/>
                            </p:stCondLst>
                            <p:childTnLst>
                              <p:par>
                                <p:cTn id="18" presetID="40" presetClass="entr" presetSubtype="0" fill="hold" grpId="0" nodeType="afterEffect">
                                  <p:stCondLst>
                                    <p:cond delay="0"/>
                                  </p:stCondLst>
                                  <p:iterate type="lt">
                                    <p:tmPct val="10000"/>
                                  </p:iterate>
                                  <p:childTnLst>
                                    <p:set>
                                      <p:cBhvr>
                                        <p:cTn id="19" dur="1" fill="hold">
                                          <p:stCondLst>
                                            <p:cond delay="0"/>
                                          </p:stCondLst>
                                        </p:cTn>
                                        <p:tgtEl>
                                          <p:spTgt spid="33"/>
                                        </p:tgtEl>
                                        <p:attrNameLst>
                                          <p:attrName>style.visibility</p:attrName>
                                        </p:attrNameLst>
                                      </p:cBhvr>
                                      <p:to>
                                        <p:strVal val="visible"/>
                                      </p:to>
                                    </p:set>
                                    <p:animEffect transition="in" filter="fade">
                                      <p:cBhvr>
                                        <p:cTn id="20" dur="1000"/>
                                        <p:tgtEl>
                                          <p:spTgt spid="33"/>
                                        </p:tgtEl>
                                      </p:cBhvr>
                                    </p:animEffect>
                                    <p:anim calcmode="lin" valueType="num">
                                      <p:cBhvr>
                                        <p:cTn id="21" dur="1000" fill="hold"/>
                                        <p:tgtEl>
                                          <p:spTgt spid="33"/>
                                        </p:tgtEl>
                                        <p:attrNameLst>
                                          <p:attrName>ppt_x</p:attrName>
                                        </p:attrNameLst>
                                      </p:cBhvr>
                                      <p:tavLst>
                                        <p:tav tm="0">
                                          <p:val>
                                            <p:strVal val="#ppt_x-.1"/>
                                          </p:val>
                                        </p:tav>
                                        <p:tav tm="100000">
                                          <p:val>
                                            <p:strVal val="#ppt_x"/>
                                          </p:val>
                                        </p:tav>
                                      </p:tavLst>
                                    </p:anim>
                                    <p:anim calcmode="lin" valueType="num">
                                      <p:cBhvr>
                                        <p:cTn id="22" dur="1000" fill="hold"/>
                                        <p:tgtEl>
                                          <p:spTgt spid="33"/>
                                        </p:tgtEl>
                                        <p:attrNameLst>
                                          <p:attrName>ppt_y</p:attrName>
                                        </p:attrNameLst>
                                      </p:cBhvr>
                                      <p:tavLst>
                                        <p:tav tm="0">
                                          <p:val>
                                            <p:strVal val="#ppt_y"/>
                                          </p:val>
                                        </p:tav>
                                        <p:tav tm="100000">
                                          <p:val>
                                            <p:strVal val="#ppt_y"/>
                                          </p:val>
                                        </p:tav>
                                      </p:tavLst>
                                    </p:anim>
                                  </p:childTnLst>
                                </p:cTn>
                              </p:par>
                            </p:childTnLst>
                          </p:cTn>
                        </p:par>
                        <p:par>
                          <p:cTn id="23" fill="hold">
                            <p:stCondLst>
                              <p:cond delay="7000"/>
                            </p:stCondLst>
                            <p:childTnLst>
                              <p:par>
                                <p:cTn id="24" presetID="42" presetClass="entr" presetSubtype="0"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52506" y="-164555"/>
            <a:ext cx="143997"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ea typeface="微软雅黑" panose="020B0503020204020204" pitchFamily="34" charset="-122"/>
            </a:endParaRPr>
          </a:p>
        </p:txBody>
      </p:sp>
      <p:sp>
        <p:nvSpPr>
          <p:cNvPr id="19" name="원호 10"/>
          <p:cNvSpPr/>
          <p:nvPr/>
        </p:nvSpPr>
        <p:spPr>
          <a:xfrm flipH="1">
            <a:off x="1372570" y="1396371"/>
            <a:ext cx="2760436" cy="2760808"/>
          </a:xfrm>
          <a:prstGeom prst="arc">
            <a:avLst>
              <a:gd name="adj1" fmla="val 16200000"/>
              <a:gd name="adj2" fmla="val 16115733"/>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0" name="원호 11"/>
          <p:cNvSpPr/>
          <p:nvPr/>
        </p:nvSpPr>
        <p:spPr>
          <a:xfrm flipH="1">
            <a:off x="1684290" y="1715363"/>
            <a:ext cx="2122543" cy="2122827"/>
          </a:xfrm>
          <a:prstGeom prst="arc">
            <a:avLst>
              <a:gd name="adj1" fmla="val 16200000"/>
              <a:gd name="adj2" fmla="val 16141882"/>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1" name="원호 12"/>
          <p:cNvSpPr/>
          <p:nvPr/>
        </p:nvSpPr>
        <p:spPr>
          <a:xfrm flipH="1">
            <a:off x="1365344" y="1396371"/>
            <a:ext cx="2760436" cy="2760808"/>
          </a:xfrm>
          <a:prstGeom prst="arc">
            <a:avLst>
              <a:gd name="adj1" fmla="val 16200000"/>
              <a:gd name="adj2" fmla="val 9400271"/>
            </a:avLst>
          </a:prstGeom>
          <a:ln w="276225" cap="rnd">
            <a:solidFill>
              <a:schemeClr val="accent1"/>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2" name="원호 13"/>
          <p:cNvSpPr/>
          <p:nvPr/>
        </p:nvSpPr>
        <p:spPr>
          <a:xfrm flipH="1">
            <a:off x="1684290" y="1715363"/>
            <a:ext cx="2122543" cy="2122827"/>
          </a:xfrm>
          <a:prstGeom prst="arc">
            <a:avLst>
              <a:gd name="adj1" fmla="val 16200000"/>
              <a:gd name="adj2" fmla="val 5418629"/>
            </a:avLst>
          </a:prstGeom>
          <a:ln w="276225" cap="rnd">
            <a:solidFill>
              <a:schemeClr val="accent2"/>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3" name="원호 14"/>
          <p:cNvSpPr/>
          <p:nvPr/>
        </p:nvSpPr>
        <p:spPr>
          <a:xfrm flipH="1">
            <a:off x="2005832" y="2036948"/>
            <a:ext cx="1479459" cy="1479656"/>
          </a:xfrm>
          <a:prstGeom prst="arc">
            <a:avLst>
              <a:gd name="adj1" fmla="val 16200000"/>
              <a:gd name="adj2" fmla="val 16147260"/>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4" name="원호 15"/>
          <p:cNvSpPr/>
          <p:nvPr/>
        </p:nvSpPr>
        <p:spPr>
          <a:xfrm flipH="1">
            <a:off x="2005832" y="2036948"/>
            <a:ext cx="1479459" cy="1479656"/>
          </a:xfrm>
          <a:prstGeom prst="arc">
            <a:avLst>
              <a:gd name="adj1" fmla="val 16200000"/>
              <a:gd name="adj2" fmla="val 20963023"/>
            </a:avLst>
          </a:prstGeom>
          <a:ln w="276225" cap="rnd">
            <a:solidFill>
              <a:schemeClr val="accent3"/>
            </a:solidFill>
          </a:ln>
          <a:effectLst>
            <a:outerShdw blurRad="50800" dist="381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cxnSp>
        <p:nvCxnSpPr>
          <p:cNvPr id="31" name="직선 화살표 연결선 28"/>
          <p:cNvCxnSpPr/>
          <p:nvPr/>
        </p:nvCxnSpPr>
        <p:spPr>
          <a:xfrm>
            <a:off x="2879703" y="2036712"/>
            <a:ext cx="1938994"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직선 연결선 29"/>
          <p:cNvCxnSpPr/>
          <p:nvPr/>
        </p:nvCxnSpPr>
        <p:spPr>
          <a:xfrm>
            <a:off x="4818697" y="2036713"/>
            <a:ext cx="0" cy="1620397"/>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직선 화살표 연결선 30"/>
          <p:cNvCxnSpPr>
            <a:cxnSpLocks/>
          </p:cNvCxnSpPr>
          <p:nvPr/>
        </p:nvCxnSpPr>
        <p:spPr>
          <a:xfrm flipH="1">
            <a:off x="4818701" y="3657109"/>
            <a:ext cx="257355"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2" name="图片 1" descr="情况总结"/>
          <p:cNvPicPr>
            <a:picLocks noChangeAspect="1"/>
          </p:cNvPicPr>
          <p:nvPr/>
        </p:nvPicPr>
        <p:blipFill>
          <a:blip r:embed="rId2"/>
          <a:stretch>
            <a:fillRect/>
          </a:stretch>
        </p:blipFill>
        <p:spPr>
          <a:xfrm>
            <a:off x="2409647" y="2369107"/>
            <a:ext cx="815340" cy="815340"/>
          </a:xfrm>
          <a:prstGeom prst="rect">
            <a:avLst/>
          </a:prstGeom>
        </p:spPr>
      </p:pic>
      <p:sp>
        <p:nvSpPr>
          <p:cNvPr id="26" name="TextBox 9">
            <a:extLst>
              <a:ext uri="{FF2B5EF4-FFF2-40B4-BE49-F238E27FC236}">
                <a16:creationId xmlns="" xmlns:a16="http://schemas.microsoft.com/office/drawing/2014/main" id="{896B8AD0-37B9-4F0B-A438-B74702C1DFF5}"/>
              </a:ext>
            </a:extLst>
          </p:cNvPr>
          <p:cNvSpPr txBox="1"/>
          <p:nvPr/>
        </p:nvSpPr>
        <p:spPr>
          <a:xfrm>
            <a:off x="827584" y="235235"/>
            <a:ext cx="2770310" cy="400110"/>
          </a:xfrm>
          <a:prstGeom prst="rect">
            <a:avLst/>
          </a:prstGeom>
          <a:noFill/>
        </p:spPr>
        <p:txBody>
          <a:bodyPr wrap="none" rtlCol="0">
            <a:spAutoFit/>
          </a:body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消费者</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偏好</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影响因素</a:t>
            </a:r>
          </a:p>
        </p:txBody>
      </p:sp>
      <p:sp>
        <p:nvSpPr>
          <p:cNvPr id="34" name="TextBox 49">
            <a:extLst>
              <a:ext uri="{FF2B5EF4-FFF2-40B4-BE49-F238E27FC236}">
                <a16:creationId xmlns="" xmlns:a16="http://schemas.microsoft.com/office/drawing/2014/main" id="{5BC63FA3-F323-40CF-80E5-649D64F2AF55}"/>
              </a:ext>
            </a:extLst>
          </p:cNvPr>
          <p:cNvSpPr txBox="1"/>
          <p:nvPr/>
        </p:nvSpPr>
        <p:spPr>
          <a:xfrm>
            <a:off x="5766254" y="2171651"/>
            <a:ext cx="1723529" cy="400099"/>
          </a:xfrm>
          <a:prstGeom prst="rect">
            <a:avLst/>
          </a:prstGeom>
          <a:noFill/>
        </p:spPr>
        <p:txBody>
          <a:bodyPr wrap="none" lIns="91430" tIns="45715" rIns="91430" bIns="45715"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社会环境影响</a:t>
            </a:r>
          </a:p>
        </p:txBody>
      </p:sp>
      <p:sp>
        <p:nvSpPr>
          <p:cNvPr id="35" name="TextBox 58">
            <a:extLst>
              <a:ext uri="{FF2B5EF4-FFF2-40B4-BE49-F238E27FC236}">
                <a16:creationId xmlns="" xmlns:a16="http://schemas.microsoft.com/office/drawing/2014/main" id="{D7FA2203-064A-4824-BCF2-1C16E240EA75}"/>
              </a:ext>
            </a:extLst>
          </p:cNvPr>
          <p:cNvSpPr txBox="1"/>
          <p:nvPr/>
        </p:nvSpPr>
        <p:spPr>
          <a:xfrm>
            <a:off x="4977114" y="2821508"/>
            <a:ext cx="3999415" cy="646321"/>
          </a:xfrm>
          <a:prstGeom prst="rect">
            <a:avLst/>
          </a:prstGeom>
          <a:noFill/>
        </p:spPr>
        <p:txBody>
          <a:bodyPr wrap="square" lIns="91430" tIns="45715" rIns="91430" bIns="45715" rtlCol="0">
            <a:spAutoFit/>
          </a:bodyPr>
          <a:lstStyle/>
          <a:p>
            <a:pPr marL="285750" indent="-2857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rPr>
              <a:t>广告宣传</a:t>
            </a:r>
            <a:r>
              <a:rPr lang="en-US" altLang="zh-CN"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消费者感受广告中的主题与情感，寻找共鸣。</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TextBox 58">
            <a:extLst>
              <a:ext uri="{FF2B5EF4-FFF2-40B4-BE49-F238E27FC236}">
                <a16:creationId xmlns="" xmlns:a16="http://schemas.microsoft.com/office/drawing/2014/main" id="{E76D9910-6D1D-4D76-B0FB-6D5259B52D6E}"/>
              </a:ext>
            </a:extLst>
          </p:cNvPr>
          <p:cNvSpPr txBox="1"/>
          <p:nvPr/>
        </p:nvSpPr>
        <p:spPr>
          <a:xfrm>
            <a:off x="4977114" y="3814964"/>
            <a:ext cx="3999415" cy="646321"/>
          </a:xfrm>
          <a:prstGeom prst="rect">
            <a:avLst/>
          </a:prstGeom>
          <a:noFill/>
        </p:spPr>
        <p:txBody>
          <a:bodyPr wrap="square" lIns="91430" tIns="45715" rIns="91430" bIns="45715" rtlCol="0">
            <a:spAutoFit/>
          </a:bodyPr>
          <a:lstStyle/>
          <a:p>
            <a:pPr marL="285750" indent="-2857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rPr>
              <a:t>跟随年轻人风气，追求“年轻</a:t>
            </a:r>
            <a:r>
              <a:rPr lang="en-US" altLang="zh-CN"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激情</a:t>
            </a:r>
            <a:r>
              <a:rPr lang="en-US" altLang="zh-CN"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时尚”的青春感。</a:t>
            </a:r>
            <a:endParaRPr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257662305"/>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par>
                                <p:cTn id="24" presetID="22" presetClass="entr" presetSubtype="1"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par>
                                <p:cTn id="27" presetID="22" presetClass="entr" presetSubtype="1" fill="hold" grpId="0" nodeType="withEffect">
                                  <p:stCondLst>
                                    <p:cond delay="100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up)">
                                      <p:cBhvr>
                                        <p:cTn id="37" dur="500"/>
                                        <p:tgtEl>
                                          <p:spTgt spid="32"/>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500"/>
                                        <p:tgtEl>
                                          <p:spTgt spid="33"/>
                                        </p:tgtEl>
                                      </p:cBhvr>
                                    </p:animEffect>
                                  </p:childTnLst>
                                </p:cTn>
                              </p:par>
                            </p:childTnLst>
                          </p:cTn>
                        </p:par>
                        <p:par>
                          <p:cTn id="42" fill="hold">
                            <p:stCondLst>
                              <p:cond delay="3500"/>
                            </p:stCondLst>
                            <p:childTnLst>
                              <p:par>
                                <p:cTn id="43" presetID="2" presetClass="entr" presetSubtype="2"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250" fill="hold"/>
                                        <p:tgtEl>
                                          <p:spTgt spid="34"/>
                                        </p:tgtEl>
                                        <p:attrNameLst>
                                          <p:attrName>ppt_x</p:attrName>
                                        </p:attrNameLst>
                                      </p:cBhvr>
                                      <p:tavLst>
                                        <p:tav tm="0">
                                          <p:val>
                                            <p:strVal val="1+#ppt_w/2"/>
                                          </p:val>
                                        </p:tav>
                                        <p:tav tm="100000">
                                          <p:val>
                                            <p:strVal val="#ppt_x"/>
                                          </p:val>
                                        </p:tav>
                                      </p:tavLst>
                                    </p:anim>
                                    <p:anim calcmode="lin" valueType="num">
                                      <p:cBhvr additive="base">
                                        <p:cTn id="46" dur="250" fill="hold"/>
                                        <p:tgtEl>
                                          <p:spTgt spid="34"/>
                                        </p:tgtEl>
                                        <p:attrNameLst>
                                          <p:attrName>ppt_y</p:attrName>
                                        </p:attrNameLst>
                                      </p:cBhvr>
                                      <p:tavLst>
                                        <p:tav tm="0">
                                          <p:val>
                                            <p:strVal val="#ppt_y"/>
                                          </p:val>
                                        </p:tav>
                                        <p:tav tm="100000">
                                          <p:val>
                                            <p:strVal val="#ppt_y"/>
                                          </p:val>
                                        </p:tav>
                                      </p:tavLst>
                                    </p:anim>
                                  </p:childTnLst>
                                </p:cTn>
                              </p:par>
                            </p:childTnLst>
                          </p:cTn>
                        </p:par>
                        <p:par>
                          <p:cTn id="47" fill="hold">
                            <p:stCondLst>
                              <p:cond delay="3750"/>
                            </p:stCondLst>
                            <p:childTnLst>
                              <p:par>
                                <p:cTn id="48" presetID="22" presetClass="entr" presetSubtype="1"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up)">
                                      <p:cBhvr>
                                        <p:cTn id="50" dur="500"/>
                                        <p:tgtEl>
                                          <p:spTgt spid="35"/>
                                        </p:tgtEl>
                                      </p:cBhvr>
                                    </p:animEffect>
                                  </p:childTnLst>
                                </p:cTn>
                              </p:par>
                            </p:childTnLst>
                          </p:cTn>
                        </p:par>
                        <p:par>
                          <p:cTn id="51" fill="hold">
                            <p:stCondLst>
                              <p:cond delay="4250"/>
                            </p:stCondLst>
                            <p:childTnLst>
                              <p:par>
                                <p:cTn id="52" presetID="22" presetClass="entr" presetSubtype="1"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up)">
                                      <p:cBhvr>
                                        <p:cTn id="5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bldLvl="0" animBg="1"/>
      <p:bldP spid="23" grpId="0" animBg="1"/>
      <p:bldP spid="24" grpId="0" animBg="1"/>
      <p:bldP spid="34" grpId="0"/>
      <p:bldP spid="35"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52506" y="-164555"/>
            <a:ext cx="143997"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ea typeface="微软雅黑" panose="020B0503020204020204" pitchFamily="34" charset="-122"/>
            </a:endParaRPr>
          </a:p>
        </p:txBody>
      </p:sp>
      <p:sp>
        <p:nvSpPr>
          <p:cNvPr id="26" name="TextBox 9">
            <a:extLst>
              <a:ext uri="{FF2B5EF4-FFF2-40B4-BE49-F238E27FC236}">
                <a16:creationId xmlns="" xmlns:a16="http://schemas.microsoft.com/office/drawing/2014/main" id="{896B8AD0-37B9-4F0B-A438-B74702C1DFF5}"/>
              </a:ext>
            </a:extLst>
          </p:cNvPr>
          <p:cNvSpPr txBox="1"/>
          <p:nvPr/>
        </p:nvSpPr>
        <p:spPr>
          <a:xfrm>
            <a:off x="823396" y="267494"/>
            <a:ext cx="2770310" cy="400110"/>
          </a:xfrm>
          <a:prstGeom prst="rect">
            <a:avLst/>
          </a:prstGeom>
          <a:noFill/>
        </p:spPr>
        <p:txBody>
          <a:bodyPr wrap="none" rtlCol="0">
            <a:spAutoFit/>
          </a:body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消费者</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偏好</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数据表现</a:t>
            </a:r>
          </a:p>
        </p:txBody>
      </p:sp>
      <p:pic>
        <p:nvPicPr>
          <p:cNvPr id="43" name="图片 42">
            <a:extLst>
              <a:ext uri="{FF2B5EF4-FFF2-40B4-BE49-F238E27FC236}">
                <a16:creationId xmlns="" xmlns:a16="http://schemas.microsoft.com/office/drawing/2014/main" id="{9CF3CF9B-BF66-43A9-809C-0D9290F8186A}"/>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12118" y="1131590"/>
            <a:ext cx="3792867" cy="3240360"/>
          </a:xfrm>
          <a:prstGeom prst="rect">
            <a:avLst/>
          </a:prstGeom>
          <a:noFill/>
          <a:ln>
            <a:noFill/>
          </a:ln>
        </p:spPr>
      </p:pic>
      <p:pic>
        <p:nvPicPr>
          <p:cNvPr id="44" name="图片 43">
            <a:extLst>
              <a:ext uri="{FF2B5EF4-FFF2-40B4-BE49-F238E27FC236}">
                <a16:creationId xmlns="" xmlns:a16="http://schemas.microsoft.com/office/drawing/2014/main" id="{359BEABF-B3A6-456A-B353-54DB88807783}"/>
              </a:ext>
            </a:extLst>
          </p:cNvPr>
          <p:cNvPicPr/>
          <p:nvPr/>
        </p:nvPicPr>
        <p:blipFill rotWithShape="1">
          <a:blip r:embed="rId3">
            <a:extLst>
              <a:ext uri="{28A0092B-C50C-407E-A947-70E740481C1C}">
                <a14:useLocalDpi xmlns:a14="http://schemas.microsoft.com/office/drawing/2010/main" xmlns="" val="0"/>
              </a:ext>
            </a:extLst>
          </a:blip>
          <a:srcRect l="-11935" t="416" r="12154" b="-416"/>
          <a:stretch/>
        </p:blipFill>
        <p:spPr bwMode="auto">
          <a:xfrm>
            <a:off x="5004048" y="1131590"/>
            <a:ext cx="3960440" cy="3240360"/>
          </a:xfrm>
          <a:prstGeom prst="rect">
            <a:avLst/>
          </a:prstGeom>
          <a:noFill/>
          <a:ln>
            <a:noFill/>
          </a:ln>
        </p:spPr>
      </p:pic>
      <p:sp>
        <p:nvSpPr>
          <p:cNvPr id="80" name="Rounded Rectangle 23">
            <a:extLst>
              <a:ext uri="{FF2B5EF4-FFF2-40B4-BE49-F238E27FC236}">
                <a16:creationId xmlns="" xmlns:a16="http://schemas.microsoft.com/office/drawing/2014/main" id="{B0A9252E-AC14-4800-996B-4751F0CF58F0}"/>
              </a:ext>
            </a:extLst>
          </p:cNvPr>
          <p:cNvSpPr/>
          <p:nvPr/>
        </p:nvSpPr>
        <p:spPr bwMode="auto">
          <a:xfrm rot="8964833" flipV="1">
            <a:off x="3908580" y="913844"/>
            <a:ext cx="664870" cy="687538"/>
          </a:xfrm>
          <a:prstGeom prst="roundRect">
            <a:avLst>
              <a:gd name="adj" fmla="val 9646"/>
            </a:avLst>
          </a:prstGeom>
          <a:solidFill>
            <a:schemeClr val="accent6">
              <a:lumMod val="75000"/>
            </a:schemeClr>
          </a:solidFill>
          <a:ln w="9525">
            <a:noFill/>
            <a:rou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eaLnBrk="1" hangingPunct="1"/>
            <a:r>
              <a:rPr lang="zh-CN" altLang="en-US" sz="1800" b="1" dirty="0">
                <a:solidFill>
                  <a:schemeClr val="bg1"/>
                </a:solidFill>
                <a:ea typeface="微软雅黑" panose="020B0503020204020204" pitchFamily="34" charset="-122"/>
              </a:rPr>
              <a:t>品牌</a:t>
            </a:r>
            <a:endParaRPr lang="zh-CN" altLang="zh-CN" sz="1800" b="1" dirty="0">
              <a:solidFill>
                <a:schemeClr val="bg1"/>
              </a:solidFill>
              <a:ea typeface="微软雅黑" panose="020B0503020204020204" pitchFamily="34" charset="-122"/>
            </a:endParaRPr>
          </a:p>
        </p:txBody>
      </p:sp>
      <p:sp>
        <p:nvSpPr>
          <p:cNvPr id="86" name="Rounded Rectangle 23">
            <a:extLst>
              <a:ext uri="{FF2B5EF4-FFF2-40B4-BE49-F238E27FC236}">
                <a16:creationId xmlns="" xmlns:a16="http://schemas.microsoft.com/office/drawing/2014/main" id="{170B4041-3D43-4DD0-8B78-0F13EDDCED58}"/>
              </a:ext>
            </a:extLst>
          </p:cNvPr>
          <p:cNvSpPr/>
          <p:nvPr/>
        </p:nvSpPr>
        <p:spPr bwMode="auto">
          <a:xfrm rot="12756690" flipV="1">
            <a:off x="5060707" y="3608936"/>
            <a:ext cx="664870" cy="687538"/>
          </a:xfrm>
          <a:prstGeom prst="roundRect">
            <a:avLst>
              <a:gd name="adj" fmla="val 9646"/>
            </a:avLst>
          </a:prstGeom>
          <a:solidFill>
            <a:schemeClr val="accent6">
              <a:lumMod val="75000"/>
            </a:schemeClr>
          </a:solidFill>
          <a:ln w="9525">
            <a:noFill/>
            <a:rou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eaLnBrk="1" hangingPunct="1"/>
            <a:r>
              <a:rPr lang="zh-CN" altLang="en-US" b="1" dirty="0">
                <a:solidFill>
                  <a:schemeClr val="bg1"/>
                </a:solidFill>
                <a:ea typeface="微软雅黑" panose="020B0503020204020204" pitchFamily="34" charset="-122"/>
              </a:rPr>
              <a:t>口味</a:t>
            </a:r>
            <a:endParaRPr lang="zh-CN" altLang="zh-CN" sz="1800" b="1" dirty="0">
              <a:solidFill>
                <a:schemeClr val="bg1"/>
              </a:solidFill>
              <a:ea typeface="微软雅黑" panose="020B0503020204020204" pitchFamily="34" charset="-122"/>
            </a:endParaRPr>
          </a:p>
        </p:txBody>
      </p:sp>
      <p:sp>
        <p:nvSpPr>
          <p:cNvPr id="153" name="cola-can_34629">
            <a:extLst>
              <a:ext uri="{FF2B5EF4-FFF2-40B4-BE49-F238E27FC236}">
                <a16:creationId xmlns="" xmlns:a16="http://schemas.microsoft.com/office/drawing/2014/main" id="{501C5A38-2EDE-42D0-B3A0-F5E74720755C}"/>
              </a:ext>
            </a:extLst>
          </p:cNvPr>
          <p:cNvSpPr>
            <a:spLocks noChangeAspect="1"/>
          </p:cNvSpPr>
          <p:nvPr/>
        </p:nvSpPr>
        <p:spPr bwMode="auto">
          <a:xfrm>
            <a:off x="3951996" y="2720392"/>
            <a:ext cx="688311" cy="1262247"/>
          </a:xfrm>
          <a:custGeom>
            <a:avLst/>
            <a:gdLst>
              <a:gd name="T0" fmla="*/ 3382 w 3763"/>
              <a:gd name="T1" fmla="*/ 432 h 6912"/>
              <a:gd name="T2" fmla="*/ 1856 w 3763"/>
              <a:gd name="T3" fmla="*/ 0 h 6912"/>
              <a:gd name="T4" fmla="*/ 359 w 3763"/>
              <a:gd name="T5" fmla="*/ 432 h 6912"/>
              <a:gd name="T6" fmla="*/ 2 w 3763"/>
              <a:gd name="T7" fmla="*/ 6205 h 6912"/>
              <a:gd name="T8" fmla="*/ 17 w 3763"/>
              <a:gd name="T9" fmla="*/ 6244 h 6912"/>
              <a:gd name="T10" fmla="*/ 46 w 3763"/>
              <a:gd name="T11" fmla="*/ 6273 h 6912"/>
              <a:gd name="T12" fmla="*/ 264 w 3763"/>
              <a:gd name="T13" fmla="*/ 6423 h 6912"/>
              <a:gd name="T14" fmla="*/ 3461 w 3763"/>
              <a:gd name="T15" fmla="*/ 6632 h 6912"/>
              <a:gd name="T16" fmla="*/ 3681 w 3763"/>
              <a:gd name="T17" fmla="*/ 6286 h 6912"/>
              <a:gd name="T18" fmla="*/ 459 w 3763"/>
              <a:gd name="T19" fmla="*/ 2602 h 6912"/>
              <a:gd name="T20" fmla="*/ 982 w 3763"/>
              <a:gd name="T21" fmla="*/ 2431 h 6912"/>
              <a:gd name="T22" fmla="*/ 1487 w 3763"/>
              <a:gd name="T23" fmla="*/ 2137 h 6912"/>
              <a:gd name="T24" fmla="*/ 1969 w 3763"/>
              <a:gd name="T25" fmla="*/ 1714 h 6912"/>
              <a:gd name="T26" fmla="*/ 2277 w 3763"/>
              <a:gd name="T27" fmla="*/ 1488 h 6912"/>
              <a:gd name="T28" fmla="*/ 2626 w 3763"/>
              <a:gd name="T29" fmla="*/ 1330 h 6912"/>
              <a:gd name="T30" fmla="*/ 3527 w 3763"/>
              <a:gd name="T31" fmla="*/ 4183 h 6912"/>
              <a:gd name="T32" fmla="*/ 2326 w 3763"/>
              <a:gd name="T33" fmla="*/ 4197 h 6912"/>
              <a:gd name="T34" fmla="*/ 1615 w 3763"/>
              <a:gd name="T35" fmla="*/ 4580 h 6912"/>
              <a:gd name="T36" fmla="*/ 1219 w 3763"/>
              <a:gd name="T37" fmla="*/ 4949 h 6912"/>
              <a:gd name="T38" fmla="*/ 840 w 3763"/>
              <a:gd name="T39" fmla="*/ 5241 h 6912"/>
              <a:gd name="T40" fmla="*/ 440 w 3763"/>
              <a:gd name="T41" fmla="*/ 5469 h 6912"/>
              <a:gd name="T42" fmla="*/ 215 w 3763"/>
              <a:gd name="T43" fmla="*/ 2642 h 6912"/>
              <a:gd name="T44" fmla="*/ 573 w 3763"/>
              <a:gd name="T45" fmla="*/ 352 h 6912"/>
              <a:gd name="T46" fmla="*/ 3342 w 3763"/>
              <a:gd name="T47" fmla="*/ 797 h 6912"/>
              <a:gd name="T48" fmla="*/ 2247 w 3763"/>
              <a:gd name="T49" fmla="*/ 832 h 6912"/>
              <a:gd name="T50" fmla="*/ 1550 w 3763"/>
              <a:gd name="T51" fmla="*/ 1215 h 6912"/>
              <a:gd name="T52" fmla="*/ 1161 w 3763"/>
              <a:gd name="T53" fmla="*/ 1584 h 6912"/>
              <a:gd name="T54" fmla="*/ 789 w 3763"/>
              <a:gd name="T55" fmla="*/ 1877 h 6912"/>
              <a:gd name="T56" fmla="*/ 397 w 3763"/>
              <a:gd name="T57" fmla="*/ 2104 h 6912"/>
              <a:gd name="T58" fmla="*/ 558 w 3763"/>
              <a:gd name="T59" fmla="*/ 515 h 6912"/>
              <a:gd name="T60" fmla="*/ 374 w 3763"/>
              <a:gd name="T61" fmla="*/ 5992 h 6912"/>
              <a:gd name="T62" fmla="*/ 903 w 3763"/>
              <a:gd name="T63" fmla="*/ 5852 h 6912"/>
              <a:gd name="T64" fmla="*/ 1430 w 3763"/>
              <a:gd name="T65" fmla="*/ 5589 h 6912"/>
              <a:gd name="T66" fmla="*/ 1994 w 3763"/>
              <a:gd name="T67" fmla="*/ 5125 h 6912"/>
              <a:gd name="T68" fmla="*/ 2261 w 3763"/>
              <a:gd name="T69" fmla="*/ 4912 h 6912"/>
              <a:gd name="T70" fmla="*/ 2660 w 3763"/>
              <a:gd name="T71" fmla="*/ 4713 h 6912"/>
              <a:gd name="T72" fmla="*/ 3527 w 3763"/>
              <a:gd name="T73" fmla="*/ 6114 h 6912"/>
              <a:gd name="T74" fmla="*/ 1138 w 3763"/>
              <a:gd name="T75" fmla="*/ 2870 h 6912"/>
              <a:gd name="T76" fmla="*/ 818 w 3763"/>
              <a:gd name="T77" fmla="*/ 3245 h 6912"/>
              <a:gd name="T78" fmla="*/ 1230 w 3763"/>
              <a:gd name="T79" fmla="*/ 3985 h 6912"/>
              <a:gd name="T80" fmla="*/ 2116 w 3763"/>
              <a:gd name="T81" fmla="*/ 3248 h 6912"/>
              <a:gd name="T82" fmla="*/ 1748 w 3763"/>
              <a:gd name="T83" fmla="*/ 3164 h 6912"/>
              <a:gd name="T84" fmla="*/ 1748 w 3763"/>
              <a:gd name="T85" fmla="*/ 3164 h 6912"/>
              <a:gd name="T86" fmla="*/ 2550 w 3763"/>
              <a:gd name="T87" fmla="*/ 2408 h 6912"/>
              <a:gd name="T88" fmla="*/ 3024 w 3763"/>
              <a:gd name="T89" fmla="*/ 3298 h 6912"/>
              <a:gd name="T90" fmla="*/ 3315 w 3763"/>
              <a:gd name="T91" fmla="*/ 2583 h 6912"/>
              <a:gd name="T92" fmla="*/ 3009 w 3763"/>
              <a:gd name="T93" fmla="*/ 2790 h 6912"/>
              <a:gd name="T94" fmla="*/ 2681 w 3763"/>
              <a:gd name="T95" fmla="*/ 3286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6912">
                <a:moveTo>
                  <a:pt x="3742" y="6147"/>
                </a:moveTo>
                <a:cubicBezTo>
                  <a:pt x="3742" y="6147"/>
                  <a:pt x="3741" y="6146"/>
                  <a:pt x="3741" y="6146"/>
                </a:cubicBezTo>
                <a:lnTo>
                  <a:pt x="3741" y="1211"/>
                </a:lnTo>
                <a:cubicBezTo>
                  <a:pt x="3741" y="1060"/>
                  <a:pt x="3501" y="634"/>
                  <a:pt x="3382" y="432"/>
                </a:cubicBezTo>
                <a:lnTo>
                  <a:pt x="3382" y="325"/>
                </a:lnTo>
                <a:cubicBezTo>
                  <a:pt x="3427" y="296"/>
                  <a:pt x="3457" y="245"/>
                  <a:pt x="3457" y="188"/>
                </a:cubicBezTo>
                <a:cubicBezTo>
                  <a:pt x="3457" y="99"/>
                  <a:pt x="3386" y="26"/>
                  <a:pt x="3298" y="24"/>
                </a:cubicBezTo>
                <a:cubicBezTo>
                  <a:pt x="3260" y="21"/>
                  <a:pt x="2936" y="0"/>
                  <a:pt x="1856" y="0"/>
                </a:cubicBezTo>
                <a:cubicBezTo>
                  <a:pt x="799" y="0"/>
                  <a:pt x="527" y="20"/>
                  <a:pt x="488" y="24"/>
                </a:cubicBezTo>
                <a:cubicBezTo>
                  <a:pt x="400" y="27"/>
                  <a:pt x="330" y="99"/>
                  <a:pt x="330" y="188"/>
                </a:cubicBezTo>
                <a:cubicBezTo>
                  <a:pt x="330" y="223"/>
                  <a:pt x="341" y="255"/>
                  <a:pt x="359" y="281"/>
                </a:cubicBezTo>
                <a:lnTo>
                  <a:pt x="359" y="432"/>
                </a:lnTo>
                <a:cubicBezTo>
                  <a:pt x="240" y="634"/>
                  <a:pt x="0" y="1060"/>
                  <a:pt x="0" y="1211"/>
                </a:cubicBezTo>
                <a:lnTo>
                  <a:pt x="0" y="6186"/>
                </a:lnTo>
                <a:cubicBezTo>
                  <a:pt x="0" y="6189"/>
                  <a:pt x="1" y="6191"/>
                  <a:pt x="1" y="6193"/>
                </a:cubicBezTo>
                <a:cubicBezTo>
                  <a:pt x="1" y="6197"/>
                  <a:pt x="1" y="6201"/>
                  <a:pt x="2" y="6205"/>
                </a:cubicBezTo>
                <a:cubicBezTo>
                  <a:pt x="3" y="6209"/>
                  <a:pt x="4" y="6212"/>
                  <a:pt x="5" y="6215"/>
                </a:cubicBezTo>
                <a:cubicBezTo>
                  <a:pt x="6" y="6219"/>
                  <a:pt x="7" y="6222"/>
                  <a:pt x="8" y="6225"/>
                </a:cubicBezTo>
                <a:cubicBezTo>
                  <a:pt x="9" y="6229"/>
                  <a:pt x="11" y="6232"/>
                  <a:pt x="13" y="6235"/>
                </a:cubicBezTo>
                <a:cubicBezTo>
                  <a:pt x="14" y="6238"/>
                  <a:pt x="15" y="6241"/>
                  <a:pt x="17" y="6244"/>
                </a:cubicBezTo>
                <a:cubicBezTo>
                  <a:pt x="19" y="6247"/>
                  <a:pt x="21" y="6249"/>
                  <a:pt x="24" y="6252"/>
                </a:cubicBezTo>
                <a:cubicBezTo>
                  <a:pt x="26" y="6255"/>
                  <a:pt x="28" y="6257"/>
                  <a:pt x="30" y="6260"/>
                </a:cubicBezTo>
                <a:cubicBezTo>
                  <a:pt x="33" y="6262"/>
                  <a:pt x="35" y="6265"/>
                  <a:pt x="38" y="6267"/>
                </a:cubicBezTo>
                <a:cubicBezTo>
                  <a:pt x="41" y="6269"/>
                  <a:pt x="43" y="6271"/>
                  <a:pt x="46" y="6273"/>
                </a:cubicBezTo>
                <a:cubicBezTo>
                  <a:pt x="49" y="6276"/>
                  <a:pt x="53" y="6278"/>
                  <a:pt x="57" y="6280"/>
                </a:cubicBezTo>
                <a:cubicBezTo>
                  <a:pt x="59" y="6281"/>
                  <a:pt x="60" y="6282"/>
                  <a:pt x="62" y="6283"/>
                </a:cubicBezTo>
                <a:cubicBezTo>
                  <a:pt x="76" y="6290"/>
                  <a:pt x="152" y="6324"/>
                  <a:pt x="280" y="6368"/>
                </a:cubicBezTo>
                <a:cubicBezTo>
                  <a:pt x="270" y="6384"/>
                  <a:pt x="264" y="6403"/>
                  <a:pt x="264" y="6423"/>
                </a:cubicBezTo>
                <a:lnTo>
                  <a:pt x="264" y="6599"/>
                </a:lnTo>
                <a:cubicBezTo>
                  <a:pt x="264" y="6647"/>
                  <a:pt x="297" y="6690"/>
                  <a:pt x="343" y="6702"/>
                </a:cubicBezTo>
                <a:cubicBezTo>
                  <a:pt x="392" y="6716"/>
                  <a:pt x="1128" y="6912"/>
                  <a:pt x="1974" y="6912"/>
                </a:cubicBezTo>
                <a:cubicBezTo>
                  <a:pt x="2471" y="6912"/>
                  <a:pt x="3006" y="6844"/>
                  <a:pt x="3461" y="6632"/>
                </a:cubicBezTo>
                <a:cubicBezTo>
                  <a:pt x="3498" y="6614"/>
                  <a:pt x="3523" y="6576"/>
                  <a:pt x="3523" y="6535"/>
                </a:cubicBezTo>
                <a:lnTo>
                  <a:pt x="3523" y="6399"/>
                </a:lnTo>
                <a:cubicBezTo>
                  <a:pt x="3523" y="6381"/>
                  <a:pt x="3517" y="6363"/>
                  <a:pt x="3509" y="6348"/>
                </a:cubicBezTo>
                <a:cubicBezTo>
                  <a:pt x="3566" y="6329"/>
                  <a:pt x="3623" y="6308"/>
                  <a:pt x="3681" y="6286"/>
                </a:cubicBezTo>
                <a:cubicBezTo>
                  <a:pt x="3736" y="6265"/>
                  <a:pt x="3763" y="6203"/>
                  <a:pt x="3742" y="6147"/>
                </a:cubicBezTo>
                <a:close/>
                <a:moveTo>
                  <a:pt x="215" y="2642"/>
                </a:moveTo>
                <a:cubicBezTo>
                  <a:pt x="253" y="2638"/>
                  <a:pt x="292" y="2632"/>
                  <a:pt x="332" y="2627"/>
                </a:cubicBezTo>
                <a:cubicBezTo>
                  <a:pt x="374" y="2620"/>
                  <a:pt x="416" y="2610"/>
                  <a:pt x="459" y="2602"/>
                </a:cubicBezTo>
                <a:cubicBezTo>
                  <a:pt x="502" y="2593"/>
                  <a:pt x="545" y="2583"/>
                  <a:pt x="589" y="2573"/>
                </a:cubicBezTo>
                <a:cubicBezTo>
                  <a:pt x="632" y="2559"/>
                  <a:pt x="675" y="2546"/>
                  <a:pt x="719" y="2532"/>
                </a:cubicBezTo>
                <a:cubicBezTo>
                  <a:pt x="763" y="2518"/>
                  <a:pt x="808" y="2505"/>
                  <a:pt x="852" y="2487"/>
                </a:cubicBezTo>
                <a:cubicBezTo>
                  <a:pt x="895" y="2469"/>
                  <a:pt x="938" y="2450"/>
                  <a:pt x="982" y="2431"/>
                </a:cubicBezTo>
                <a:cubicBezTo>
                  <a:pt x="1025" y="2411"/>
                  <a:pt x="1071" y="2394"/>
                  <a:pt x="1114" y="2371"/>
                </a:cubicBezTo>
                <a:cubicBezTo>
                  <a:pt x="1155" y="2347"/>
                  <a:pt x="1198" y="2323"/>
                  <a:pt x="1240" y="2299"/>
                </a:cubicBezTo>
                <a:cubicBezTo>
                  <a:pt x="1282" y="2274"/>
                  <a:pt x="1326" y="2250"/>
                  <a:pt x="1368" y="2224"/>
                </a:cubicBezTo>
                <a:cubicBezTo>
                  <a:pt x="1407" y="2195"/>
                  <a:pt x="1447" y="2166"/>
                  <a:pt x="1487" y="2137"/>
                </a:cubicBezTo>
                <a:cubicBezTo>
                  <a:pt x="1527" y="2107"/>
                  <a:pt x="1567" y="2078"/>
                  <a:pt x="1607" y="2048"/>
                </a:cubicBezTo>
                <a:cubicBezTo>
                  <a:pt x="1646" y="2017"/>
                  <a:pt x="1682" y="1983"/>
                  <a:pt x="1718" y="1950"/>
                </a:cubicBezTo>
                <a:cubicBezTo>
                  <a:pt x="1785" y="1887"/>
                  <a:pt x="1853" y="1824"/>
                  <a:pt x="1921" y="1761"/>
                </a:cubicBezTo>
                <a:lnTo>
                  <a:pt x="1969" y="1714"/>
                </a:lnTo>
                <a:lnTo>
                  <a:pt x="2008" y="1681"/>
                </a:lnTo>
                <a:cubicBezTo>
                  <a:pt x="2034" y="1658"/>
                  <a:pt x="2060" y="1635"/>
                  <a:pt x="2092" y="1613"/>
                </a:cubicBezTo>
                <a:cubicBezTo>
                  <a:pt x="2122" y="1591"/>
                  <a:pt x="2152" y="1568"/>
                  <a:pt x="2183" y="1548"/>
                </a:cubicBezTo>
                <a:cubicBezTo>
                  <a:pt x="2214" y="1527"/>
                  <a:pt x="2244" y="1505"/>
                  <a:pt x="2277" y="1488"/>
                </a:cubicBezTo>
                <a:cubicBezTo>
                  <a:pt x="2309" y="1470"/>
                  <a:pt x="2340" y="1451"/>
                  <a:pt x="2374" y="1436"/>
                </a:cubicBezTo>
                <a:cubicBezTo>
                  <a:pt x="2406" y="1419"/>
                  <a:pt x="2439" y="1402"/>
                  <a:pt x="2473" y="1389"/>
                </a:cubicBezTo>
                <a:cubicBezTo>
                  <a:pt x="2506" y="1374"/>
                  <a:pt x="2540" y="1360"/>
                  <a:pt x="2575" y="1349"/>
                </a:cubicBezTo>
                <a:lnTo>
                  <a:pt x="2626" y="1330"/>
                </a:lnTo>
                <a:lnTo>
                  <a:pt x="2678" y="1315"/>
                </a:lnTo>
                <a:cubicBezTo>
                  <a:pt x="2957" y="1232"/>
                  <a:pt x="3254" y="1218"/>
                  <a:pt x="3514" y="1233"/>
                </a:cubicBezTo>
                <a:cubicBezTo>
                  <a:pt x="3519" y="1233"/>
                  <a:pt x="3523" y="1233"/>
                  <a:pt x="3527" y="1234"/>
                </a:cubicBezTo>
                <a:lnTo>
                  <a:pt x="3527" y="4183"/>
                </a:lnTo>
                <a:cubicBezTo>
                  <a:pt x="3431" y="4158"/>
                  <a:pt x="3328" y="4136"/>
                  <a:pt x="3218" y="4122"/>
                </a:cubicBezTo>
                <a:cubicBezTo>
                  <a:pt x="3037" y="4100"/>
                  <a:pt x="2839" y="4097"/>
                  <a:pt x="2634" y="4127"/>
                </a:cubicBezTo>
                <a:cubicBezTo>
                  <a:pt x="2583" y="4134"/>
                  <a:pt x="2531" y="4142"/>
                  <a:pt x="2480" y="4155"/>
                </a:cubicBezTo>
                <a:cubicBezTo>
                  <a:pt x="2428" y="4166"/>
                  <a:pt x="2377" y="4180"/>
                  <a:pt x="2326" y="4197"/>
                </a:cubicBezTo>
                <a:cubicBezTo>
                  <a:pt x="2224" y="4227"/>
                  <a:pt x="2122" y="4267"/>
                  <a:pt x="2026" y="4315"/>
                </a:cubicBezTo>
                <a:cubicBezTo>
                  <a:pt x="1976" y="4338"/>
                  <a:pt x="1930" y="4365"/>
                  <a:pt x="1883" y="4392"/>
                </a:cubicBezTo>
                <a:cubicBezTo>
                  <a:pt x="1835" y="4418"/>
                  <a:pt x="1791" y="4449"/>
                  <a:pt x="1747" y="4480"/>
                </a:cubicBezTo>
                <a:cubicBezTo>
                  <a:pt x="1703" y="4509"/>
                  <a:pt x="1659" y="4544"/>
                  <a:pt x="1615" y="4580"/>
                </a:cubicBezTo>
                <a:lnTo>
                  <a:pt x="1550" y="4634"/>
                </a:lnTo>
                <a:lnTo>
                  <a:pt x="1499" y="4681"/>
                </a:lnTo>
                <a:cubicBezTo>
                  <a:pt x="1435" y="4742"/>
                  <a:pt x="1371" y="4804"/>
                  <a:pt x="1307" y="4865"/>
                </a:cubicBezTo>
                <a:lnTo>
                  <a:pt x="1219" y="4949"/>
                </a:lnTo>
                <a:lnTo>
                  <a:pt x="1126" y="5026"/>
                </a:lnTo>
                <a:cubicBezTo>
                  <a:pt x="1095" y="5052"/>
                  <a:pt x="1064" y="5077"/>
                  <a:pt x="1033" y="5103"/>
                </a:cubicBezTo>
                <a:cubicBezTo>
                  <a:pt x="1001" y="5127"/>
                  <a:pt x="968" y="5149"/>
                  <a:pt x="936" y="5172"/>
                </a:cubicBezTo>
                <a:cubicBezTo>
                  <a:pt x="904" y="5196"/>
                  <a:pt x="872" y="5219"/>
                  <a:pt x="840" y="5241"/>
                </a:cubicBezTo>
                <a:cubicBezTo>
                  <a:pt x="807" y="5263"/>
                  <a:pt x="773" y="5282"/>
                  <a:pt x="740" y="5303"/>
                </a:cubicBezTo>
                <a:cubicBezTo>
                  <a:pt x="707" y="5323"/>
                  <a:pt x="674" y="5344"/>
                  <a:pt x="641" y="5364"/>
                </a:cubicBezTo>
                <a:cubicBezTo>
                  <a:pt x="607" y="5381"/>
                  <a:pt x="573" y="5399"/>
                  <a:pt x="540" y="5417"/>
                </a:cubicBezTo>
                <a:cubicBezTo>
                  <a:pt x="506" y="5434"/>
                  <a:pt x="473" y="5452"/>
                  <a:pt x="440" y="5469"/>
                </a:cubicBezTo>
                <a:cubicBezTo>
                  <a:pt x="406" y="5484"/>
                  <a:pt x="372" y="5498"/>
                  <a:pt x="339" y="5514"/>
                </a:cubicBezTo>
                <a:cubicBezTo>
                  <a:pt x="305" y="5528"/>
                  <a:pt x="272" y="5545"/>
                  <a:pt x="239" y="5558"/>
                </a:cubicBezTo>
                <a:cubicBezTo>
                  <a:pt x="231" y="5561"/>
                  <a:pt x="223" y="5564"/>
                  <a:pt x="215" y="5566"/>
                </a:cubicBezTo>
                <a:lnTo>
                  <a:pt x="215" y="2642"/>
                </a:lnTo>
                <a:lnTo>
                  <a:pt x="215" y="2642"/>
                </a:lnTo>
                <a:close/>
                <a:moveTo>
                  <a:pt x="558" y="515"/>
                </a:moveTo>
                <a:cubicBezTo>
                  <a:pt x="568" y="499"/>
                  <a:pt x="573" y="480"/>
                  <a:pt x="573" y="461"/>
                </a:cubicBezTo>
                <a:lnTo>
                  <a:pt x="573" y="352"/>
                </a:lnTo>
                <a:lnTo>
                  <a:pt x="3168" y="352"/>
                </a:lnTo>
                <a:lnTo>
                  <a:pt x="3168" y="461"/>
                </a:lnTo>
                <a:cubicBezTo>
                  <a:pt x="3168" y="480"/>
                  <a:pt x="3173" y="499"/>
                  <a:pt x="3183" y="515"/>
                </a:cubicBezTo>
                <a:cubicBezTo>
                  <a:pt x="3237" y="606"/>
                  <a:pt x="3292" y="704"/>
                  <a:pt x="3342" y="797"/>
                </a:cubicBezTo>
                <a:cubicBezTo>
                  <a:pt x="3271" y="781"/>
                  <a:pt x="3198" y="767"/>
                  <a:pt x="3121" y="757"/>
                </a:cubicBezTo>
                <a:cubicBezTo>
                  <a:pt x="2944" y="735"/>
                  <a:pt x="2749" y="732"/>
                  <a:pt x="2549" y="763"/>
                </a:cubicBezTo>
                <a:cubicBezTo>
                  <a:pt x="2498" y="769"/>
                  <a:pt x="2448" y="778"/>
                  <a:pt x="2398" y="791"/>
                </a:cubicBezTo>
                <a:cubicBezTo>
                  <a:pt x="2347" y="801"/>
                  <a:pt x="2297" y="816"/>
                  <a:pt x="2247" y="832"/>
                </a:cubicBezTo>
                <a:cubicBezTo>
                  <a:pt x="2146" y="862"/>
                  <a:pt x="2047" y="902"/>
                  <a:pt x="1952" y="951"/>
                </a:cubicBezTo>
                <a:cubicBezTo>
                  <a:pt x="1903" y="973"/>
                  <a:pt x="1858" y="1000"/>
                  <a:pt x="1812" y="1027"/>
                </a:cubicBezTo>
                <a:cubicBezTo>
                  <a:pt x="1765" y="1053"/>
                  <a:pt x="1722" y="1084"/>
                  <a:pt x="1679" y="1115"/>
                </a:cubicBezTo>
                <a:cubicBezTo>
                  <a:pt x="1636" y="1144"/>
                  <a:pt x="1593" y="1179"/>
                  <a:pt x="1550" y="1215"/>
                </a:cubicBezTo>
                <a:lnTo>
                  <a:pt x="1485" y="1269"/>
                </a:lnTo>
                <a:lnTo>
                  <a:pt x="1436" y="1316"/>
                </a:lnTo>
                <a:cubicBezTo>
                  <a:pt x="1373" y="1377"/>
                  <a:pt x="1310" y="1439"/>
                  <a:pt x="1247" y="1500"/>
                </a:cubicBezTo>
                <a:lnTo>
                  <a:pt x="1161" y="1584"/>
                </a:lnTo>
                <a:lnTo>
                  <a:pt x="1069" y="1661"/>
                </a:lnTo>
                <a:cubicBezTo>
                  <a:pt x="1039" y="1687"/>
                  <a:pt x="1009" y="1713"/>
                  <a:pt x="979" y="1738"/>
                </a:cubicBezTo>
                <a:cubicBezTo>
                  <a:pt x="947" y="1762"/>
                  <a:pt x="915" y="1784"/>
                  <a:pt x="883" y="1808"/>
                </a:cubicBezTo>
                <a:cubicBezTo>
                  <a:pt x="852" y="1831"/>
                  <a:pt x="820" y="1854"/>
                  <a:pt x="789" y="1877"/>
                </a:cubicBezTo>
                <a:cubicBezTo>
                  <a:pt x="757" y="1898"/>
                  <a:pt x="724" y="1917"/>
                  <a:pt x="691" y="1938"/>
                </a:cubicBezTo>
                <a:cubicBezTo>
                  <a:pt x="659" y="1958"/>
                  <a:pt x="626" y="1979"/>
                  <a:pt x="594" y="1999"/>
                </a:cubicBezTo>
                <a:cubicBezTo>
                  <a:pt x="561" y="2017"/>
                  <a:pt x="528" y="2034"/>
                  <a:pt x="495" y="2052"/>
                </a:cubicBezTo>
                <a:cubicBezTo>
                  <a:pt x="462" y="2069"/>
                  <a:pt x="429" y="2087"/>
                  <a:pt x="397" y="2104"/>
                </a:cubicBezTo>
                <a:cubicBezTo>
                  <a:pt x="364" y="2119"/>
                  <a:pt x="330" y="2133"/>
                  <a:pt x="298" y="2149"/>
                </a:cubicBezTo>
                <a:cubicBezTo>
                  <a:pt x="270" y="2161"/>
                  <a:pt x="242" y="2174"/>
                  <a:pt x="214" y="2186"/>
                </a:cubicBezTo>
                <a:lnTo>
                  <a:pt x="214" y="1211"/>
                </a:lnTo>
                <a:cubicBezTo>
                  <a:pt x="218" y="1136"/>
                  <a:pt x="395" y="791"/>
                  <a:pt x="558" y="515"/>
                </a:cubicBezTo>
                <a:close/>
                <a:moveTo>
                  <a:pt x="215" y="6114"/>
                </a:moveTo>
                <a:lnTo>
                  <a:pt x="215" y="6010"/>
                </a:lnTo>
                <a:cubicBezTo>
                  <a:pt x="225" y="6009"/>
                  <a:pt x="236" y="6009"/>
                  <a:pt x="247" y="6007"/>
                </a:cubicBezTo>
                <a:cubicBezTo>
                  <a:pt x="289" y="6003"/>
                  <a:pt x="331" y="5997"/>
                  <a:pt x="374" y="5992"/>
                </a:cubicBezTo>
                <a:cubicBezTo>
                  <a:pt x="417" y="5985"/>
                  <a:pt x="459" y="5975"/>
                  <a:pt x="503" y="5966"/>
                </a:cubicBezTo>
                <a:cubicBezTo>
                  <a:pt x="547" y="5958"/>
                  <a:pt x="591" y="5948"/>
                  <a:pt x="636" y="5937"/>
                </a:cubicBezTo>
                <a:cubicBezTo>
                  <a:pt x="679" y="5924"/>
                  <a:pt x="723" y="5910"/>
                  <a:pt x="768" y="5897"/>
                </a:cubicBezTo>
                <a:cubicBezTo>
                  <a:pt x="813" y="5882"/>
                  <a:pt x="859" y="5869"/>
                  <a:pt x="903" y="5852"/>
                </a:cubicBezTo>
                <a:cubicBezTo>
                  <a:pt x="947" y="5833"/>
                  <a:pt x="991" y="5815"/>
                  <a:pt x="1036" y="5795"/>
                </a:cubicBezTo>
                <a:cubicBezTo>
                  <a:pt x="1080" y="5776"/>
                  <a:pt x="1127" y="5758"/>
                  <a:pt x="1170" y="5736"/>
                </a:cubicBezTo>
                <a:cubicBezTo>
                  <a:pt x="1213" y="5712"/>
                  <a:pt x="1256" y="5688"/>
                  <a:pt x="1299" y="5663"/>
                </a:cubicBezTo>
                <a:cubicBezTo>
                  <a:pt x="1342" y="5639"/>
                  <a:pt x="1387" y="5615"/>
                  <a:pt x="1430" y="5589"/>
                </a:cubicBezTo>
                <a:cubicBezTo>
                  <a:pt x="1470" y="5560"/>
                  <a:pt x="1511" y="5531"/>
                  <a:pt x="1551" y="5502"/>
                </a:cubicBezTo>
                <a:cubicBezTo>
                  <a:pt x="1592" y="5472"/>
                  <a:pt x="1633" y="5443"/>
                  <a:pt x="1674" y="5413"/>
                </a:cubicBezTo>
                <a:cubicBezTo>
                  <a:pt x="1713" y="5382"/>
                  <a:pt x="1750" y="5348"/>
                  <a:pt x="1787" y="5314"/>
                </a:cubicBezTo>
                <a:cubicBezTo>
                  <a:pt x="1856" y="5252"/>
                  <a:pt x="1925" y="5189"/>
                  <a:pt x="1994" y="5125"/>
                </a:cubicBezTo>
                <a:lnTo>
                  <a:pt x="2043" y="5078"/>
                </a:lnTo>
                <a:lnTo>
                  <a:pt x="2083" y="5045"/>
                </a:lnTo>
                <a:cubicBezTo>
                  <a:pt x="2109" y="5023"/>
                  <a:pt x="2135" y="5000"/>
                  <a:pt x="2168" y="4978"/>
                </a:cubicBezTo>
                <a:cubicBezTo>
                  <a:pt x="2199" y="4956"/>
                  <a:pt x="2229" y="4932"/>
                  <a:pt x="2261" y="4912"/>
                </a:cubicBezTo>
                <a:cubicBezTo>
                  <a:pt x="2292" y="4892"/>
                  <a:pt x="2323" y="4870"/>
                  <a:pt x="2356" y="4853"/>
                </a:cubicBezTo>
                <a:cubicBezTo>
                  <a:pt x="2389" y="4834"/>
                  <a:pt x="2421" y="4815"/>
                  <a:pt x="2456" y="4801"/>
                </a:cubicBezTo>
                <a:cubicBezTo>
                  <a:pt x="2489" y="4784"/>
                  <a:pt x="2522" y="4766"/>
                  <a:pt x="2557" y="4753"/>
                </a:cubicBezTo>
                <a:cubicBezTo>
                  <a:pt x="2591" y="4738"/>
                  <a:pt x="2625" y="4724"/>
                  <a:pt x="2660" y="4713"/>
                </a:cubicBezTo>
                <a:lnTo>
                  <a:pt x="2713" y="4695"/>
                </a:lnTo>
                <a:lnTo>
                  <a:pt x="2766" y="4679"/>
                </a:lnTo>
                <a:cubicBezTo>
                  <a:pt x="3018" y="4606"/>
                  <a:pt x="3284" y="4587"/>
                  <a:pt x="3527" y="4594"/>
                </a:cubicBezTo>
                <a:lnTo>
                  <a:pt x="3527" y="6114"/>
                </a:lnTo>
                <a:cubicBezTo>
                  <a:pt x="1907" y="6707"/>
                  <a:pt x="518" y="6234"/>
                  <a:pt x="215" y="6114"/>
                </a:cubicBezTo>
                <a:close/>
                <a:moveTo>
                  <a:pt x="435" y="3787"/>
                </a:moveTo>
                <a:cubicBezTo>
                  <a:pt x="435" y="3546"/>
                  <a:pt x="538" y="3311"/>
                  <a:pt x="706" y="3135"/>
                </a:cubicBezTo>
                <a:cubicBezTo>
                  <a:pt x="827" y="3008"/>
                  <a:pt x="971" y="2919"/>
                  <a:pt x="1138" y="2870"/>
                </a:cubicBezTo>
                <a:cubicBezTo>
                  <a:pt x="1265" y="2832"/>
                  <a:pt x="1358" y="2835"/>
                  <a:pt x="1390" y="2848"/>
                </a:cubicBezTo>
                <a:lnTo>
                  <a:pt x="1332" y="3027"/>
                </a:lnTo>
                <a:cubicBezTo>
                  <a:pt x="1294" y="3018"/>
                  <a:pt x="1215" y="3020"/>
                  <a:pt x="1114" y="3050"/>
                </a:cubicBezTo>
                <a:cubicBezTo>
                  <a:pt x="1004" y="3083"/>
                  <a:pt x="897" y="3153"/>
                  <a:pt x="818" y="3245"/>
                </a:cubicBezTo>
                <a:cubicBezTo>
                  <a:pt x="717" y="3364"/>
                  <a:pt x="651" y="3530"/>
                  <a:pt x="651" y="3698"/>
                </a:cubicBezTo>
                <a:cubicBezTo>
                  <a:pt x="651" y="3892"/>
                  <a:pt x="751" y="4009"/>
                  <a:pt x="979" y="3941"/>
                </a:cubicBezTo>
                <a:cubicBezTo>
                  <a:pt x="1064" y="3916"/>
                  <a:pt x="1150" y="3875"/>
                  <a:pt x="1211" y="3827"/>
                </a:cubicBezTo>
                <a:lnTo>
                  <a:pt x="1230" y="3985"/>
                </a:lnTo>
                <a:cubicBezTo>
                  <a:pt x="1169" y="4031"/>
                  <a:pt x="1064" y="4086"/>
                  <a:pt x="928" y="4127"/>
                </a:cubicBezTo>
                <a:cubicBezTo>
                  <a:pt x="627" y="4216"/>
                  <a:pt x="435" y="4087"/>
                  <a:pt x="435" y="3787"/>
                </a:cubicBezTo>
                <a:close/>
                <a:moveTo>
                  <a:pt x="1631" y="3919"/>
                </a:moveTo>
                <a:cubicBezTo>
                  <a:pt x="1917" y="3835"/>
                  <a:pt x="2116" y="3531"/>
                  <a:pt x="2116" y="3248"/>
                </a:cubicBezTo>
                <a:cubicBezTo>
                  <a:pt x="2116" y="3062"/>
                  <a:pt x="1998" y="2936"/>
                  <a:pt x="1772" y="3003"/>
                </a:cubicBezTo>
                <a:cubicBezTo>
                  <a:pt x="1487" y="3087"/>
                  <a:pt x="1289" y="3392"/>
                  <a:pt x="1289" y="3675"/>
                </a:cubicBezTo>
                <a:cubicBezTo>
                  <a:pt x="1289" y="3875"/>
                  <a:pt x="1420" y="3982"/>
                  <a:pt x="1631" y="3919"/>
                </a:cubicBezTo>
                <a:close/>
                <a:moveTo>
                  <a:pt x="1748" y="3164"/>
                </a:moveTo>
                <a:cubicBezTo>
                  <a:pt x="1870" y="3128"/>
                  <a:pt x="1908" y="3224"/>
                  <a:pt x="1908" y="3310"/>
                </a:cubicBezTo>
                <a:cubicBezTo>
                  <a:pt x="1908" y="3476"/>
                  <a:pt x="1809" y="3712"/>
                  <a:pt x="1659" y="3756"/>
                </a:cubicBezTo>
                <a:cubicBezTo>
                  <a:pt x="1558" y="3787"/>
                  <a:pt x="1496" y="3724"/>
                  <a:pt x="1496" y="3609"/>
                </a:cubicBezTo>
                <a:cubicBezTo>
                  <a:pt x="1496" y="3453"/>
                  <a:pt x="1589" y="3212"/>
                  <a:pt x="1748" y="3164"/>
                </a:cubicBezTo>
                <a:close/>
                <a:moveTo>
                  <a:pt x="2318" y="3697"/>
                </a:moveTo>
                <a:lnTo>
                  <a:pt x="2117" y="3756"/>
                </a:lnTo>
                <a:lnTo>
                  <a:pt x="2350" y="2467"/>
                </a:lnTo>
                <a:lnTo>
                  <a:pt x="2550" y="2408"/>
                </a:lnTo>
                <a:lnTo>
                  <a:pt x="2318" y="3697"/>
                </a:lnTo>
                <a:close/>
                <a:moveTo>
                  <a:pt x="2720" y="3596"/>
                </a:moveTo>
                <a:cubicBezTo>
                  <a:pt x="2827" y="3564"/>
                  <a:pt x="2937" y="3479"/>
                  <a:pt x="3019" y="3299"/>
                </a:cubicBezTo>
                <a:lnTo>
                  <a:pt x="3024" y="3298"/>
                </a:lnTo>
                <a:cubicBezTo>
                  <a:pt x="3017" y="3372"/>
                  <a:pt x="3011" y="3441"/>
                  <a:pt x="3009" y="3492"/>
                </a:cubicBezTo>
                <a:lnTo>
                  <a:pt x="3194" y="3436"/>
                </a:lnTo>
                <a:cubicBezTo>
                  <a:pt x="3191" y="3338"/>
                  <a:pt x="3205" y="3177"/>
                  <a:pt x="3229" y="3045"/>
                </a:cubicBezTo>
                <a:lnTo>
                  <a:pt x="3315" y="2583"/>
                </a:lnTo>
                <a:cubicBezTo>
                  <a:pt x="3251" y="2581"/>
                  <a:pt x="3153" y="2593"/>
                  <a:pt x="3062" y="2620"/>
                </a:cubicBezTo>
                <a:cubicBezTo>
                  <a:pt x="2672" y="2736"/>
                  <a:pt x="2473" y="3099"/>
                  <a:pt x="2473" y="3384"/>
                </a:cubicBezTo>
                <a:cubicBezTo>
                  <a:pt x="2473" y="3553"/>
                  <a:pt x="2571" y="3640"/>
                  <a:pt x="2720" y="3596"/>
                </a:cubicBezTo>
                <a:close/>
                <a:moveTo>
                  <a:pt x="3009" y="2790"/>
                </a:moveTo>
                <a:cubicBezTo>
                  <a:pt x="3045" y="2780"/>
                  <a:pt x="3071" y="2775"/>
                  <a:pt x="3091" y="2774"/>
                </a:cubicBezTo>
                <a:lnTo>
                  <a:pt x="3047" y="3008"/>
                </a:lnTo>
                <a:cubicBezTo>
                  <a:pt x="3007" y="3232"/>
                  <a:pt x="2894" y="3383"/>
                  <a:pt x="2801" y="3411"/>
                </a:cubicBezTo>
                <a:cubicBezTo>
                  <a:pt x="2713" y="3437"/>
                  <a:pt x="2681" y="3374"/>
                  <a:pt x="2681" y="3286"/>
                </a:cubicBezTo>
                <a:cubicBezTo>
                  <a:pt x="2681" y="3096"/>
                  <a:pt x="2823" y="2845"/>
                  <a:pt x="3009" y="2790"/>
                </a:cubicBezTo>
                <a:close/>
              </a:path>
            </a:pathLst>
          </a:custGeom>
          <a:solidFill>
            <a:srgbClr val="C00000"/>
          </a:solidFill>
          <a:ln>
            <a:noFill/>
          </a:ln>
        </p:spPr>
      </p:sp>
      <p:sp>
        <p:nvSpPr>
          <p:cNvPr id="154" name="open-pepsi-can_72016">
            <a:extLst>
              <a:ext uri="{FF2B5EF4-FFF2-40B4-BE49-F238E27FC236}">
                <a16:creationId xmlns="" xmlns:a16="http://schemas.microsoft.com/office/drawing/2014/main" id="{208F8494-3EF1-4E96-B75E-46C4C4D003C6}"/>
              </a:ext>
            </a:extLst>
          </p:cNvPr>
          <p:cNvSpPr>
            <a:spLocks noChangeAspect="1"/>
          </p:cNvSpPr>
          <p:nvPr/>
        </p:nvSpPr>
        <p:spPr bwMode="auto">
          <a:xfrm rot="20212953">
            <a:off x="4619524" y="1986090"/>
            <a:ext cx="719427" cy="1171316"/>
          </a:xfrm>
          <a:custGeom>
            <a:avLst/>
            <a:gdLst>
              <a:gd name="T0" fmla="*/ 300 w 2720"/>
              <a:gd name="T1" fmla="*/ 4436 h 4436"/>
              <a:gd name="T2" fmla="*/ 7 w 2720"/>
              <a:gd name="T3" fmla="*/ 4040 h 4436"/>
              <a:gd name="T4" fmla="*/ 0 w 2720"/>
              <a:gd name="T5" fmla="*/ 4011 h 4436"/>
              <a:gd name="T6" fmla="*/ 0 w 2720"/>
              <a:gd name="T7" fmla="*/ 4011 h 4436"/>
              <a:gd name="T8" fmla="*/ 0 w 2720"/>
              <a:gd name="T9" fmla="*/ 4011 h 4436"/>
              <a:gd name="T10" fmla="*/ 0 w 2720"/>
              <a:gd name="T11" fmla="*/ 4010 h 4436"/>
              <a:gd name="T12" fmla="*/ 0 w 2720"/>
              <a:gd name="T13" fmla="*/ 4010 h 4436"/>
              <a:gd name="T14" fmla="*/ 0 w 2720"/>
              <a:gd name="T15" fmla="*/ 708 h 4436"/>
              <a:gd name="T16" fmla="*/ 0 w 2720"/>
              <a:gd name="T17" fmla="*/ 707 h 4436"/>
              <a:gd name="T18" fmla="*/ 0 w 2720"/>
              <a:gd name="T19" fmla="*/ 707 h 4436"/>
              <a:gd name="T20" fmla="*/ 0 w 2720"/>
              <a:gd name="T21" fmla="*/ 707 h 4436"/>
              <a:gd name="T22" fmla="*/ 0 w 2720"/>
              <a:gd name="T23" fmla="*/ 707 h 4436"/>
              <a:gd name="T24" fmla="*/ 151 w 2720"/>
              <a:gd name="T25" fmla="*/ 374 h 4436"/>
              <a:gd name="T26" fmla="*/ 891 w 2720"/>
              <a:gd name="T27" fmla="*/ 282 h 4436"/>
              <a:gd name="T28" fmla="*/ 1436 w 2720"/>
              <a:gd name="T29" fmla="*/ 16 h 4436"/>
              <a:gd name="T30" fmla="*/ 1494 w 2720"/>
              <a:gd name="T31" fmla="*/ 136 h 4436"/>
              <a:gd name="T32" fmla="*/ 2424 w 2720"/>
              <a:gd name="T33" fmla="*/ 282 h 4436"/>
              <a:gd name="T34" fmla="*/ 2713 w 2720"/>
              <a:gd name="T35" fmla="*/ 678 h 4436"/>
              <a:gd name="T36" fmla="*/ 2720 w 2720"/>
              <a:gd name="T37" fmla="*/ 707 h 4436"/>
              <a:gd name="T38" fmla="*/ 2720 w 2720"/>
              <a:gd name="T39" fmla="*/ 707 h 4436"/>
              <a:gd name="T40" fmla="*/ 2720 w 2720"/>
              <a:gd name="T41" fmla="*/ 707 h 4436"/>
              <a:gd name="T42" fmla="*/ 2720 w 2720"/>
              <a:gd name="T43" fmla="*/ 708 h 4436"/>
              <a:gd name="T44" fmla="*/ 2720 w 2720"/>
              <a:gd name="T45" fmla="*/ 708 h 4436"/>
              <a:gd name="T46" fmla="*/ 2720 w 2720"/>
              <a:gd name="T47" fmla="*/ 4010 h 4436"/>
              <a:gd name="T48" fmla="*/ 2720 w 2720"/>
              <a:gd name="T49" fmla="*/ 4011 h 4436"/>
              <a:gd name="T50" fmla="*/ 2720 w 2720"/>
              <a:gd name="T51" fmla="*/ 4011 h 4436"/>
              <a:gd name="T52" fmla="*/ 2720 w 2720"/>
              <a:gd name="T53" fmla="*/ 4011 h 4436"/>
              <a:gd name="T54" fmla="*/ 2720 w 2720"/>
              <a:gd name="T55" fmla="*/ 4011 h 4436"/>
              <a:gd name="T56" fmla="*/ 2571 w 2720"/>
              <a:gd name="T57" fmla="*/ 4340 h 4436"/>
              <a:gd name="T58" fmla="*/ 172 w 2720"/>
              <a:gd name="T59" fmla="*/ 4077 h 4436"/>
              <a:gd name="T60" fmla="*/ 300 w 2720"/>
              <a:gd name="T61" fmla="*/ 4302 h 4436"/>
              <a:gd name="T62" fmla="*/ 2451 w 2720"/>
              <a:gd name="T63" fmla="*/ 4283 h 4436"/>
              <a:gd name="T64" fmla="*/ 172 w 2720"/>
              <a:gd name="T65" fmla="*/ 4077 h 4436"/>
              <a:gd name="T66" fmla="*/ 2587 w 2720"/>
              <a:gd name="T67" fmla="*/ 3944 h 4436"/>
              <a:gd name="T68" fmla="*/ 134 w 2720"/>
              <a:gd name="T69" fmla="*/ 774 h 4436"/>
              <a:gd name="T70" fmla="*/ 172 w 2720"/>
              <a:gd name="T71" fmla="*/ 641 h 4436"/>
              <a:gd name="T72" fmla="*/ 2449 w 2720"/>
              <a:gd name="T73" fmla="*/ 431 h 4436"/>
              <a:gd name="T74" fmla="*/ 296 w 2720"/>
              <a:gd name="T75" fmla="*/ 416 h 4436"/>
              <a:gd name="T76" fmla="*/ 172 w 2720"/>
              <a:gd name="T77" fmla="*/ 641 h 4436"/>
              <a:gd name="T78" fmla="*/ 502 w 2720"/>
              <a:gd name="T79" fmla="*/ 2291 h 4436"/>
              <a:gd name="T80" fmla="*/ 2213 w 2720"/>
              <a:gd name="T81" fmla="*/ 2291 h 4436"/>
              <a:gd name="T82" fmla="*/ 659 w 2720"/>
              <a:gd name="T83" fmla="*/ 2473 h 4436"/>
              <a:gd name="T84" fmla="*/ 2071 w 2720"/>
              <a:gd name="T85" fmla="*/ 2402 h 4436"/>
              <a:gd name="T86" fmla="*/ 1313 w 2720"/>
              <a:gd name="T87" fmla="*/ 2331 h 4436"/>
              <a:gd name="T88" fmla="*/ 659 w 2720"/>
              <a:gd name="T89" fmla="*/ 2473 h 4436"/>
              <a:gd name="T90" fmla="*/ 1402 w 2720"/>
              <a:gd name="T91" fmla="*/ 2232 h 4436"/>
              <a:gd name="T92" fmla="*/ 2066 w 2720"/>
              <a:gd name="T93" fmla="*/ 2152 h 4436"/>
              <a:gd name="T94" fmla="*/ 636 w 2720"/>
              <a:gd name="T95" fmla="*/ 2261 h 4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20" h="4436">
                <a:moveTo>
                  <a:pt x="2421" y="4436"/>
                </a:moveTo>
                <a:lnTo>
                  <a:pt x="300" y="4436"/>
                </a:lnTo>
                <a:cubicBezTo>
                  <a:pt x="236" y="4436"/>
                  <a:pt x="177" y="4398"/>
                  <a:pt x="150" y="4340"/>
                </a:cubicBezTo>
                <a:lnTo>
                  <a:pt x="7" y="4040"/>
                </a:lnTo>
                <a:cubicBezTo>
                  <a:pt x="3" y="4031"/>
                  <a:pt x="0" y="4022"/>
                  <a:pt x="0" y="4011"/>
                </a:cubicBezTo>
                <a:lnTo>
                  <a:pt x="0" y="4011"/>
                </a:lnTo>
                <a:lnTo>
                  <a:pt x="0" y="4011"/>
                </a:lnTo>
                <a:lnTo>
                  <a:pt x="0" y="4011"/>
                </a:lnTo>
                <a:lnTo>
                  <a:pt x="0" y="4011"/>
                </a:lnTo>
                <a:lnTo>
                  <a:pt x="0" y="4011"/>
                </a:lnTo>
                <a:lnTo>
                  <a:pt x="0" y="4011"/>
                </a:lnTo>
                <a:lnTo>
                  <a:pt x="0" y="4010"/>
                </a:lnTo>
                <a:lnTo>
                  <a:pt x="0" y="4010"/>
                </a:lnTo>
                <a:lnTo>
                  <a:pt x="0" y="4010"/>
                </a:lnTo>
                <a:lnTo>
                  <a:pt x="0" y="708"/>
                </a:lnTo>
                <a:lnTo>
                  <a:pt x="0" y="708"/>
                </a:lnTo>
                <a:lnTo>
                  <a:pt x="0" y="708"/>
                </a:lnTo>
                <a:lnTo>
                  <a:pt x="0" y="707"/>
                </a:lnTo>
                <a:lnTo>
                  <a:pt x="0" y="707"/>
                </a:lnTo>
                <a:lnTo>
                  <a:pt x="0" y="707"/>
                </a:lnTo>
                <a:lnTo>
                  <a:pt x="0" y="707"/>
                </a:lnTo>
                <a:lnTo>
                  <a:pt x="0" y="707"/>
                </a:lnTo>
                <a:lnTo>
                  <a:pt x="0" y="707"/>
                </a:lnTo>
                <a:lnTo>
                  <a:pt x="0" y="707"/>
                </a:lnTo>
                <a:cubicBezTo>
                  <a:pt x="0" y="696"/>
                  <a:pt x="3" y="687"/>
                  <a:pt x="7" y="678"/>
                </a:cubicBezTo>
                <a:lnTo>
                  <a:pt x="151" y="374"/>
                </a:lnTo>
                <a:cubicBezTo>
                  <a:pt x="178" y="318"/>
                  <a:pt x="235" y="282"/>
                  <a:pt x="296" y="282"/>
                </a:cubicBezTo>
                <a:lnTo>
                  <a:pt x="891" y="282"/>
                </a:lnTo>
                <a:cubicBezTo>
                  <a:pt x="895" y="279"/>
                  <a:pt x="900" y="276"/>
                  <a:pt x="905" y="273"/>
                </a:cubicBezTo>
                <a:lnTo>
                  <a:pt x="1436" y="16"/>
                </a:lnTo>
                <a:cubicBezTo>
                  <a:pt x="1469" y="0"/>
                  <a:pt x="1509" y="13"/>
                  <a:pt x="1525" y="47"/>
                </a:cubicBezTo>
                <a:cubicBezTo>
                  <a:pt x="1541" y="80"/>
                  <a:pt x="1527" y="120"/>
                  <a:pt x="1494" y="136"/>
                </a:cubicBezTo>
                <a:lnTo>
                  <a:pt x="1191" y="282"/>
                </a:lnTo>
                <a:lnTo>
                  <a:pt x="2424" y="282"/>
                </a:lnTo>
                <a:cubicBezTo>
                  <a:pt x="2486" y="282"/>
                  <a:pt x="2543" y="318"/>
                  <a:pt x="2569" y="374"/>
                </a:cubicBezTo>
                <a:lnTo>
                  <a:pt x="2713" y="678"/>
                </a:lnTo>
                <a:cubicBezTo>
                  <a:pt x="2718" y="687"/>
                  <a:pt x="2720" y="696"/>
                  <a:pt x="2720" y="707"/>
                </a:cubicBezTo>
                <a:lnTo>
                  <a:pt x="2720" y="707"/>
                </a:lnTo>
                <a:lnTo>
                  <a:pt x="2720" y="707"/>
                </a:lnTo>
                <a:lnTo>
                  <a:pt x="2720" y="707"/>
                </a:lnTo>
                <a:lnTo>
                  <a:pt x="2720" y="707"/>
                </a:lnTo>
                <a:lnTo>
                  <a:pt x="2720" y="707"/>
                </a:lnTo>
                <a:lnTo>
                  <a:pt x="2720" y="707"/>
                </a:lnTo>
                <a:lnTo>
                  <a:pt x="2720" y="708"/>
                </a:lnTo>
                <a:lnTo>
                  <a:pt x="2720" y="708"/>
                </a:lnTo>
                <a:lnTo>
                  <a:pt x="2720" y="708"/>
                </a:lnTo>
                <a:lnTo>
                  <a:pt x="2720" y="4010"/>
                </a:lnTo>
                <a:lnTo>
                  <a:pt x="2720" y="4010"/>
                </a:lnTo>
                <a:lnTo>
                  <a:pt x="2720" y="4010"/>
                </a:lnTo>
                <a:lnTo>
                  <a:pt x="2720" y="4011"/>
                </a:lnTo>
                <a:lnTo>
                  <a:pt x="2720" y="4011"/>
                </a:lnTo>
                <a:lnTo>
                  <a:pt x="2720" y="4011"/>
                </a:lnTo>
                <a:lnTo>
                  <a:pt x="2720" y="4011"/>
                </a:lnTo>
                <a:lnTo>
                  <a:pt x="2720" y="4011"/>
                </a:lnTo>
                <a:lnTo>
                  <a:pt x="2720" y="4011"/>
                </a:lnTo>
                <a:lnTo>
                  <a:pt x="2720" y="4011"/>
                </a:lnTo>
                <a:cubicBezTo>
                  <a:pt x="2720" y="4022"/>
                  <a:pt x="2718" y="4031"/>
                  <a:pt x="2713" y="4040"/>
                </a:cubicBezTo>
                <a:lnTo>
                  <a:pt x="2571" y="4340"/>
                </a:lnTo>
                <a:cubicBezTo>
                  <a:pt x="2544" y="4398"/>
                  <a:pt x="2485" y="4436"/>
                  <a:pt x="2421" y="4436"/>
                </a:cubicBezTo>
                <a:close/>
                <a:moveTo>
                  <a:pt x="172" y="4077"/>
                </a:moveTo>
                <a:lnTo>
                  <a:pt x="270" y="4283"/>
                </a:lnTo>
                <a:cubicBezTo>
                  <a:pt x="276" y="4295"/>
                  <a:pt x="287" y="4302"/>
                  <a:pt x="300" y="4302"/>
                </a:cubicBezTo>
                <a:lnTo>
                  <a:pt x="2421" y="4302"/>
                </a:lnTo>
                <a:cubicBezTo>
                  <a:pt x="2433" y="4302"/>
                  <a:pt x="2445" y="4295"/>
                  <a:pt x="2451" y="4283"/>
                </a:cubicBezTo>
                <a:lnTo>
                  <a:pt x="2548" y="4077"/>
                </a:lnTo>
                <a:lnTo>
                  <a:pt x="172" y="4077"/>
                </a:lnTo>
                <a:close/>
                <a:moveTo>
                  <a:pt x="134" y="3944"/>
                </a:moveTo>
                <a:lnTo>
                  <a:pt x="2587" y="3944"/>
                </a:lnTo>
                <a:lnTo>
                  <a:pt x="2587" y="774"/>
                </a:lnTo>
                <a:lnTo>
                  <a:pt x="134" y="774"/>
                </a:lnTo>
                <a:lnTo>
                  <a:pt x="134" y="3944"/>
                </a:lnTo>
                <a:close/>
                <a:moveTo>
                  <a:pt x="172" y="641"/>
                </a:moveTo>
                <a:lnTo>
                  <a:pt x="2548" y="641"/>
                </a:lnTo>
                <a:lnTo>
                  <a:pt x="2449" y="431"/>
                </a:lnTo>
                <a:cubicBezTo>
                  <a:pt x="2445" y="422"/>
                  <a:pt x="2435" y="416"/>
                  <a:pt x="2424" y="416"/>
                </a:cubicBezTo>
                <a:lnTo>
                  <a:pt x="296" y="416"/>
                </a:lnTo>
                <a:cubicBezTo>
                  <a:pt x="286" y="416"/>
                  <a:pt x="276" y="422"/>
                  <a:pt x="272" y="431"/>
                </a:cubicBezTo>
                <a:lnTo>
                  <a:pt x="172" y="641"/>
                </a:lnTo>
                <a:close/>
                <a:moveTo>
                  <a:pt x="1358" y="3146"/>
                </a:moveTo>
                <a:cubicBezTo>
                  <a:pt x="886" y="3146"/>
                  <a:pt x="502" y="2763"/>
                  <a:pt x="502" y="2291"/>
                </a:cubicBezTo>
                <a:cubicBezTo>
                  <a:pt x="502" y="1819"/>
                  <a:pt x="886" y="1436"/>
                  <a:pt x="1358" y="1436"/>
                </a:cubicBezTo>
                <a:cubicBezTo>
                  <a:pt x="1829" y="1436"/>
                  <a:pt x="2213" y="1819"/>
                  <a:pt x="2213" y="2291"/>
                </a:cubicBezTo>
                <a:cubicBezTo>
                  <a:pt x="2213" y="2763"/>
                  <a:pt x="1829" y="3146"/>
                  <a:pt x="1358" y="3146"/>
                </a:cubicBezTo>
                <a:close/>
                <a:moveTo>
                  <a:pt x="659" y="2473"/>
                </a:moveTo>
                <a:cubicBezTo>
                  <a:pt x="739" y="2783"/>
                  <a:pt x="1022" y="3013"/>
                  <a:pt x="1358" y="3013"/>
                </a:cubicBezTo>
                <a:cubicBezTo>
                  <a:pt x="1718" y="3013"/>
                  <a:pt x="2017" y="2748"/>
                  <a:pt x="2071" y="2402"/>
                </a:cubicBezTo>
                <a:cubicBezTo>
                  <a:pt x="1997" y="2473"/>
                  <a:pt x="1889" y="2529"/>
                  <a:pt x="1735" y="2529"/>
                </a:cubicBezTo>
                <a:cubicBezTo>
                  <a:pt x="1531" y="2529"/>
                  <a:pt x="1415" y="2424"/>
                  <a:pt x="1313" y="2331"/>
                </a:cubicBezTo>
                <a:cubicBezTo>
                  <a:pt x="1227" y="2253"/>
                  <a:pt x="1153" y="2186"/>
                  <a:pt x="1035" y="2186"/>
                </a:cubicBezTo>
                <a:cubicBezTo>
                  <a:pt x="799" y="2186"/>
                  <a:pt x="672" y="2444"/>
                  <a:pt x="659" y="2473"/>
                </a:cubicBezTo>
                <a:close/>
                <a:moveTo>
                  <a:pt x="1035" y="2053"/>
                </a:moveTo>
                <a:cubicBezTo>
                  <a:pt x="1204" y="2053"/>
                  <a:pt x="1309" y="2148"/>
                  <a:pt x="1402" y="2232"/>
                </a:cubicBezTo>
                <a:cubicBezTo>
                  <a:pt x="1495" y="2316"/>
                  <a:pt x="1583" y="2396"/>
                  <a:pt x="1735" y="2396"/>
                </a:cubicBezTo>
                <a:cubicBezTo>
                  <a:pt x="2003" y="2396"/>
                  <a:pt x="2059" y="2184"/>
                  <a:pt x="2066" y="2152"/>
                </a:cubicBezTo>
                <a:cubicBezTo>
                  <a:pt x="2001" y="1820"/>
                  <a:pt x="1708" y="1569"/>
                  <a:pt x="1358" y="1569"/>
                </a:cubicBezTo>
                <a:cubicBezTo>
                  <a:pt x="969" y="1569"/>
                  <a:pt x="652" y="1877"/>
                  <a:pt x="636" y="2261"/>
                </a:cubicBezTo>
                <a:cubicBezTo>
                  <a:pt x="717" y="2161"/>
                  <a:pt x="848" y="2053"/>
                  <a:pt x="1035" y="2053"/>
                </a:cubicBezTo>
                <a:close/>
              </a:path>
            </a:pathLst>
          </a:custGeom>
          <a:solidFill>
            <a:srgbClr val="034EA2"/>
          </a:solidFill>
          <a:ln>
            <a:noFill/>
          </a:ln>
        </p:spPr>
      </p:sp>
    </p:spTree>
    <p:extLst>
      <p:ext uri="{BB962C8B-B14F-4D97-AF65-F5344CB8AC3E}">
        <p14:creationId xmlns:p14="http://schemas.microsoft.com/office/powerpoint/2010/main" xmlns="" val="199630636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 xmlns:a16="http://schemas.microsoft.com/office/drawing/2014/main" id="{1E80AEC6-8F00-478B-ABEB-85ABB71AC615}"/>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4989657" y="1149842"/>
            <a:ext cx="3729631" cy="2934076"/>
          </a:xfrm>
          <a:prstGeom prst="rect">
            <a:avLst/>
          </a:prstGeom>
          <a:noFill/>
          <a:ln>
            <a:noFill/>
          </a:ln>
        </p:spPr>
      </p:pic>
      <p:pic>
        <p:nvPicPr>
          <p:cNvPr id="12" name="图片 11">
            <a:extLst>
              <a:ext uri="{FF2B5EF4-FFF2-40B4-BE49-F238E27FC236}">
                <a16:creationId xmlns="" xmlns:a16="http://schemas.microsoft.com/office/drawing/2014/main" id="{D3143CD1-25DD-4293-9A84-A904693884E0}"/>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269964" y="1160861"/>
            <a:ext cx="3655957" cy="2923057"/>
          </a:xfrm>
          <a:prstGeom prst="rect">
            <a:avLst/>
          </a:prstGeom>
          <a:noFill/>
          <a:ln>
            <a:noFill/>
          </a:ln>
        </p:spPr>
      </p:pic>
      <p:sp>
        <p:nvSpPr>
          <p:cNvPr id="3" name="椭圆 2"/>
          <p:cNvSpPr/>
          <p:nvPr/>
        </p:nvSpPr>
        <p:spPr>
          <a:xfrm>
            <a:off x="9252506" y="-164555"/>
            <a:ext cx="143997"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ea typeface="微软雅黑" panose="020B0503020204020204" pitchFamily="34" charset="-122"/>
            </a:endParaRPr>
          </a:p>
        </p:txBody>
      </p:sp>
      <p:sp>
        <p:nvSpPr>
          <p:cNvPr id="26" name="TextBox 9">
            <a:extLst>
              <a:ext uri="{FF2B5EF4-FFF2-40B4-BE49-F238E27FC236}">
                <a16:creationId xmlns="" xmlns:a16="http://schemas.microsoft.com/office/drawing/2014/main" id="{896B8AD0-37B9-4F0B-A438-B74702C1DFF5}"/>
              </a:ext>
            </a:extLst>
          </p:cNvPr>
          <p:cNvSpPr txBox="1"/>
          <p:nvPr/>
        </p:nvSpPr>
        <p:spPr>
          <a:xfrm>
            <a:off x="899592" y="267494"/>
            <a:ext cx="2770310" cy="400110"/>
          </a:xfrm>
          <a:prstGeom prst="rect">
            <a:avLst/>
          </a:prstGeom>
          <a:noFill/>
        </p:spPr>
        <p:txBody>
          <a:bodyPr wrap="none" rtlCol="0">
            <a:spAutoFit/>
          </a:bodyPr>
          <a:lstStyle/>
          <a:p>
            <a:r>
              <a:rPr lang="zh-CN" altLang="en-US" sz="2000" smtClean="0">
                <a:solidFill>
                  <a:schemeClr val="bg1">
                    <a:lumMod val="50000"/>
                  </a:schemeClr>
                </a:solidFill>
                <a:latin typeface="微软雅黑" panose="020B0503020204020204" pitchFamily="34" charset="-122"/>
                <a:ea typeface="微软雅黑" panose="020B0503020204020204" pitchFamily="34" charset="-122"/>
              </a:rPr>
              <a:t>消费者</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偏好</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数据表现</a:t>
            </a:r>
          </a:p>
        </p:txBody>
      </p:sp>
      <p:sp>
        <p:nvSpPr>
          <p:cNvPr id="80" name="Rounded Rectangle 23">
            <a:extLst>
              <a:ext uri="{FF2B5EF4-FFF2-40B4-BE49-F238E27FC236}">
                <a16:creationId xmlns="" xmlns:a16="http://schemas.microsoft.com/office/drawing/2014/main" id="{B0A9252E-AC14-4800-996B-4751F0CF58F0}"/>
              </a:ext>
            </a:extLst>
          </p:cNvPr>
          <p:cNvSpPr/>
          <p:nvPr/>
        </p:nvSpPr>
        <p:spPr bwMode="auto">
          <a:xfrm rot="8964833" flipV="1">
            <a:off x="3908580" y="913844"/>
            <a:ext cx="664870" cy="687538"/>
          </a:xfrm>
          <a:prstGeom prst="roundRect">
            <a:avLst>
              <a:gd name="adj" fmla="val 9646"/>
            </a:avLst>
          </a:prstGeom>
          <a:solidFill>
            <a:schemeClr val="accent6">
              <a:lumMod val="75000"/>
            </a:schemeClr>
          </a:solidFill>
          <a:ln w="9525">
            <a:noFill/>
            <a:rou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eaLnBrk="1" hangingPunct="1"/>
            <a:r>
              <a:rPr lang="zh-CN" altLang="en-US" sz="1600" b="1" dirty="0">
                <a:solidFill>
                  <a:schemeClr val="bg1"/>
                </a:solidFill>
                <a:ea typeface="微软雅黑" panose="020B0503020204020204" pitchFamily="34" charset="-122"/>
              </a:rPr>
              <a:t>包装风格</a:t>
            </a:r>
            <a:endParaRPr lang="zh-CN" altLang="zh-CN" sz="1600" b="1" dirty="0">
              <a:solidFill>
                <a:schemeClr val="bg1"/>
              </a:solidFill>
              <a:ea typeface="微软雅黑" panose="020B0503020204020204" pitchFamily="34" charset="-122"/>
            </a:endParaRPr>
          </a:p>
        </p:txBody>
      </p:sp>
      <p:sp>
        <p:nvSpPr>
          <p:cNvPr id="86" name="Rounded Rectangle 23">
            <a:extLst>
              <a:ext uri="{FF2B5EF4-FFF2-40B4-BE49-F238E27FC236}">
                <a16:creationId xmlns="" xmlns:a16="http://schemas.microsoft.com/office/drawing/2014/main" id="{170B4041-3D43-4DD0-8B78-0F13EDDCED58}"/>
              </a:ext>
            </a:extLst>
          </p:cNvPr>
          <p:cNvSpPr/>
          <p:nvPr/>
        </p:nvSpPr>
        <p:spPr bwMode="auto">
          <a:xfrm rot="12756690" flipV="1">
            <a:off x="5003588" y="3909330"/>
            <a:ext cx="664870" cy="687538"/>
          </a:xfrm>
          <a:prstGeom prst="roundRect">
            <a:avLst>
              <a:gd name="adj" fmla="val 9646"/>
            </a:avLst>
          </a:prstGeom>
          <a:solidFill>
            <a:schemeClr val="accent6">
              <a:lumMod val="75000"/>
            </a:schemeClr>
          </a:solidFill>
          <a:ln w="9525">
            <a:noFill/>
            <a:rou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eaLnBrk="1" hangingPunct="1"/>
            <a:r>
              <a:rPr lang="zh-CN" altLang="en-US" sz="1600" b="1" dirty="0">
                <a:solidFill>
                  <a:schemeClr val="bg1"/>
                </a:solidFill>
                <a:ea typeface="微软雅黑" panose="020B0503020204020204" pitchFamily="34" charset="-122"/>
              </a:rPr>
              <a:t>包装材料</a:t>
            </a:r>
            <a:endParaRPr lang="zh-CN" altLang="zh-CN" sz="1600" b="1" dirty="0">
              <a:solidFill>
                <a:schemeClr val="bg1"/>
              </a:solidFill>
              <a:ea typeface="微软雅黑" panose="020B0503020204020204" pitchFamily="34" charset="-122"/>
            </a:endParaRPr>
          </a:p>
        </p:txBody>
      </p:sp>
      <p:sp>
        <p:nvSpPr>
          <p:cNvPr id="16" name="soft-drink-silhouette_8337">
            <a:extLst>
              <a:ext uri="{FF2B5EF4-FFF2-40B4-BE49-F238E27FC236}">
                <a16:creationId xmlns="" xmlns:a16="http://schemas.microsoft.com/office/drawing/2014/main" id="{4A553A5C-756E-4DC5-A1E2-CA913C12A5AF}"/>
              </a:ext>
            </a:extLst>
          </p:cNvPr>
          <p:cNvSpPr>
            <a:spLocks noChangeAspect="1"/>
          </p:cNvSpPr>
          <p:nvPr/>
        </p:nvSpPr>
        <p:spPr bwMode="auto">
          <a:xfrm rot="775834">
            <a:off x="4375522" y="1917376"/>
            <a:ext cx="657114" cy="1308748"/>
          </a:xfrm>
          <a:custGeom>
            <a:avLst/>
            <a:gdLst>
              <a:gd name="connsiteX0" fmla="*/ 186201 w 303852"/>
              <a:gd name="connsiteY0" fmla="*/ 423725 h 605169"/>
              <a:gd name="connsiteX1" fmla="*/ 187414 w 303852"/>
              <a:gd name="connsiteY1" fmla="*/ 443876 h 605169"/>
              <a:gd name="connsiteX2" fmla="*/ 188973 w 303852"/>
              <a:gd name="connsiteY2" fmla="*/ 464373 h 605169"/>
              <a:gd name="connsiteX3" fmla="*/ 189406 w 303852"/>
              <a:gd name="connsiteY3" fmla="*/ 469648 h 605169"/>
              <a:gd name="connsiteX4" fmla="*/ 189580 w 303852"/>
              <a:gd name="connsiteY4" fmla="*/ 472329 h 605169"/>
              <a:gd name="connsiteX5" fmla="*/ 189840 w 303852"/>
              <a:gd name="connsiteY5" fmla="*/ 475616 h 605169"/>
              <a:gd name="connsiteX6" fmla="*/ 190966 w 303852"/>
              <a:gd name="connsiteY6" fmla="*/ 491875 h 605169"/>
              <a:gd name="connsiteX7" fmla="*/ 188800 w 303852"/>
              <a:gd name="connsiteY7" fmla="*/ 512804 h 605169"/>
              <a:gd name="connsiteX8" fmla="*/ 188713 w 303852"/>
              <a:gd name="connsiteY8" fmla="*/ 513150 h 605169"/>
              <a:gd name="connsiteX9" fmla="*/ 188367 w 303852"/>
              <a:gd name="connsiteY9" fmla="*/ 515398 h 605169"/>
              <a:gd name="connsiteX10" fmla="*/ 186288 w 303852"/>
              <a:gd name="connsiteY10" fmla="*/ 537192 h 605169"/>
              <a:gd name="connsiteX11" fmla="*/ 186547 w 303852"/>
              <a:gd name="connsiteY11" fmla="*/ 546792 h 605169"/>
              <a:gd name="connsiteX12" fmla="*/ 186547 w 303852"/>
              <a:gd name="connsiteY12" fmla="*/ 547743 h 605169"/>
              <a:gd name="connsiteX13" fmla="*/ 186721 w 303852"/>
              <a:gd name="connsiteY13" fmla="*/ 566251 h 605169"/>
              <a:gd name="connsiteX14" fmla="*/ 186894 w 303852"/>
              <a:gd name="connsiteY14" fmla="*/ 586488 h 605169"/>
              <a:gd name="connsiteX15" fmla="*/ 186894 w 303852"/>
              <a:gd name="connsiteY15" fmla="*/ 586921 h 605169"/>
              <a:gd name="connsiteX16" fmla="*/ 186981 w 303852"/>
              <a:gd name="connsiteY16" fmla="*/ 587007 h 605169"/>
              <a:gd name="connsiteX17" fmla="*/ 241908 w 303852"/>
              <a:gd name="connsiteY17" fmla="*/ 596607 h 605169"/>
              <a:gd name="connsiteX18" fmla="*/ 293196 w 303852"/>
              <a:gd name="connsiteY18" fmla="*/ 587699 h 605169"/>
              <a:gd name="connsiteX19" fmla="*/ 293369 w 303852"/>
              <a:gd name="connsiteY19" fmla="*/ 586921 h 605169"/>
              <a:gd name="connsiteX20" fmla="*/ 293369 w 303852"/>
              <a:gd name="connsiteY20" fmla="*/ 586748 h 605169"/>
              <a:gd name="connsiteX21" fmla="*/ 293369 w 303852"/>
              <a:gd name="connsiteY21" fmla="*/ 586488 h 605169"/>
              <a:gd name="connsiteX22" fmla="*/ 293542 w 303852"/>
              <a:gd name="connsiteY22" fmla="*/ 565819 h 605169"/>
              <a:gd name="connsiteX23" fmla="*/ 293716 w 303852"/>
              <a:gd name="connsiteY23" fmla="*/ 547743 h 605169"/>
              <a:gd name="connsiteX24" fmla="*/ 293716 w 303852"/>
              <a:gd name="connsiteY24" fmla="*/ 546533 h 605169"/>
              <a:gd name="connsiteX25" fmla="*/ 293889 w 303852"/>
              <a:gd name="connsiteY25" fmla="*/ 537279 h 605169"/>
              <a:gd name="connsiteX26" fmla="*/ 291896 w 303852"/>
              <a:gd name="connsiteY26" fmla="*/ 515398 h 605169"/>
              <a:gd name="connsiteX27" fmla="*/ 291550 w 303852"/>
              <a:gd name="connsiteY27" fmla="*/ 513236 h 605169"/>
              <a:gd name="connsiteX28" fmla="*/ 291463 w 303852"/>
              <a:gd name="connsiteY28" fmla="*/ 512804 h 605169"/>
              <a:gd name="connsiteX29" fmla="*/ 289297 w 303852"/>
              <a:gd name="connsiteY29" fmla="*/ 491875 h 605169"/>
              <a:gd name="connsiteX30" fmla="*/ 290077 w 303852"/>
              <a:gd name="connsiteY30" fmla="*/ 480805 h 605169"/>
              <a:gd name="connsiteX31" fmla="*/ 284966 w 303852"/>
              <a:gd name="connsiteY31" fmla="*/ 483313 h 605169"/>
              <a:gd name="connsiteX32" fmla="*/ 275869 w 303852"/>
              <a:gd name="connsiteY32" fmla="*/ 485994 h 605169"/>
              <a:gd name="connsiteX33" fmla="*/ 271624 w 303852"/>
              <a:gd name="connsiteY33" fmla="*/ 486513 h 605169"/>
              <a:gd name="connsiteX34" fmla="*/ 270238 w 303852"/>
              <a:gd name="connsiteY34" fmla="*/ 486599 h 605169"/>
              <a:gd name="connsiteX35" fmla="*/ 270151 w 303852"/>
              <a:gd name="connsiteY35" fmla="*/ 486599 h 605169"/>
              <a:gd name="connsiteX36" fmla="*/ 268765 w 303852"/>
              <a:gd name="connsiteY36" fmla="*/ 486599 h 605169"/>
              <a:gd name="connsiteX37" fmla="*/ 264086 w 303852"/>
              <a:gd name="connsiteY37" fmla="*/ 486253 h 605169"/>
              <a:gd name="connsiteX38" fmla="*/ 251264 w 303852"/>
              <a:gd name="connsiteY38" fmla="*/ 482102 h 605169"/>
              <a:gd name="connsiteX39" fmla="*/ 245200 w 303852"/>
              <a:gd name="connsiteY39" fmla="*/ 478124 h 605169"/>
              <a:gd name="connsiteX40" fmla="*/ 242514 w 303852"/>
              <a:gd name="connsiteY40" fmla="*/ 475962 h 605169"/>
              <a:gd name="connsiteX41" fmla="*/ 240695 w 303852"/>
              <a:gd name="connsiteY41" fmla="*/ 474145 h 605169"/>
              <a:gd name="connsiteX42" fmla="*/ 239915 w 303852"/>
              <a:gd name="connsiteY42" fmla="*/ 473194 h 605169"/>
              <a:gd name="connsiteX43" fmla="*/ 238875 w 303852"/>
              <a:gd name="connsiteY43" fmla="*/ 472070 h 605169"/>
              <a:gd name="connsiteX44" fmla="*/ 235323 w 303852"/>
              <a:gd name="connsiteY44" fmla="*/ 467486 h 605169"/>
              <a:gd name="connsiteX45" fmla="*/ 231685 w 303852"/>
              <a:gd name="connsiteY45" fmla="*/ 462038 h 605169"/>
              <a:gd name="connsiteX46" fmla="*/ 228652 w 303852"/>
              <a:gd name="connsiteY46" fmla="*/ 456935 h 605169"/>
              <a:gd name="connsiteX47" fmla="*/ 226660 w 303852"/>
              <a:gd name="connsiteY47" fmla="*/ 454168 h 605169"/>
              <a:gd name="connsiteX48" fmla="*/ 225360 w 303852"/>
              <a:gd name="connsiteY48" fmla="*/ 452265 h 605169"/>
              <a:gd name="connsiteX49" fmla="*/ 218256 w 303852"/>
              <a:gd name="connsiteY49" fmla="*/ 443790 h 605169"/>
              <a:gd name="connsiteX50" fmla="*/ 215484 w 303852"/>
              <a:gd name="connsiteY50" fmla="*/ 440936 h 605169"/>
              <a:gd name="connsiteX51" fmla="*/ 214531 w 303852"/>
              <a:gd name="connsiteY51" fmla="*/ 440071 h 605169"/>
              <a:gd name="connsiteX52" fmla="*/ 211412 w 303852"/>
              <a:gd name="connsiteY52" fmla="*/ 437476 h 605169"/>
              <a:gd name="connsiteX53" fmla="*/ 210632 w 303852"/>
              <a:gd name="connsiteY53" fmla="*/ 436784 h 605169"/>
              <a:gd name="connsiteX54" fmla="*/ 207860 w 303852"/>
              <a:gd name="connsiteY54" fmla="*/ 434622 h 605169"/>
              <a:gd name="connsiteX55" fmla="*/ 206734 w 303852"/>
              <a:gd name="connsiteY55" fmla="*/ 433844 h 605169"/>
              <a:gd name="connsiteX56" fmla="*/ 203788 w 303852"/>
              <a:gd name="connsiteY56" fmla="*/ 431855 h 605169"/>
              <a:gd name="connsiteX57" fmla="*/ 202922 w 303852"/>
              <a:gd name="connsiteY57" fmla="*/ 431336 h 605169"/>
              <a:gd name="connsiteX58" fmla="*/ 189926 w 303852"/>
              <a:gd name="connsiteY58" fmla="*/ 425022 h 605169"/>
              <a:gd name="connsiteX59" fmla="*/ 186201 w 303852"/>
              <a:gd name="connsiteY59" fmla="*/ 423725 h 605169"/>
              <a:gd name="connsiteX60" fmla="*/ 191572 w 303852"/>
              <a:gd name="connsiteY60" fmla="*/ 422687 h 605169"/>
              <a:gd name="connsiteX61" fmla="*/ 206127 w 303852"/>
              <a:gd name="connsiteY61" fmla="*/ 425022 h 605169"/>
              <a:gd name="connsiteX62" fmla="*/ 215917 w 303852"/>
              <a:gd name="connsiteY62" fmla="*/ 429260 h 605169"/>
              <a:gd name="connsiteX63" fmla="*/ 220942 w 303852"/>
              <a:gd name="connsiteY63" fmla="*/ 432287 h 605169"/>
              <a:gd name="connsiteX64" fmla="*/ 225793 w 303852"/>
              <a:gd name="connsiteY64" fmla="*/ 435919 h 605169"/>
              <a:gd name="connsiteX65" fmla="*/ 226053 w 303852"/>
              <a:gd name="connsiteY65" fmla="*/ 436179 h 605169"/>
              <a:gd name="connsiteX66" fmla="*/ 230472 w 303852"/>
              <a:gd name="connsiteY66" fmla="*/ 440157 h 605169"/>
              <a:gd name="connsiteX67" fmla="*/ 231771 w 303852"/>
              <a:gd name="connsiteY67" fmla="*/ 441627 h 605169"/>
              <a:gd name="connsiteX68" fmla="*/ 234804 w 303852"/>
              <a:gd name="connsiteY68" fmla="*/ 445000 h 605169"/>
              <a:gd name="connsiteX69" fmla="*/ 236190 w 303852"/>
              <a:gd name="connsiteY69" fmla="*/ 446730 h 605169"/>
              <a:gd name="connsiteX70" fmla="*/ 238789 w 303852"/>
              <a:gd name="connsiteY70" fmla="*/ 450189 h 605169"/>
              <a:gd name="connsiteX71" fmla="*/ 245546 w 303852"/>
              <a:gd name="connsiteY71" fmla="*/ 460827 h 605169"/>
              <a:gd name="connsiteX72" fmla="*/ 247972 w 303852"/>
              <a:gd name="connsiteY72" fmla="*/ 464286 h 605169"/>
              <a:gd name="connsiteX73" fmla="*/ 248925 w 303852"/>
              <a:gd name="connsiteY73" fmla="*/ 465324 h 605169"/>
              <a:gd name="connsiteX74" fmla="*/ 252391 w 303852"/>
              <a:gd name="connsiteY74" fmla="*/ 469129 h 605169"/>
              <a:gd name="connsiteX75" fmla="*/ 252564 w 303852"/>
              <a:gd name="connsiteY75" fmla="*/ 469216 h 605169"/>
              <a:gd name="connsiteX76" fmla="*/ 256116 w 303852"/>
              <a:gd name="connsiteY76" fmla="*/ 472156 h 605169"/>
              <a:gd name="connsiteX77" fmla="*/ 256722 w 303852"/>
              <a:gd name="connsiteY77" fmla="*/ 472589 h 605169"/>
              <a:gd name="connsiteX78" fmla="*/ 265732 w 303852"/>
              <a:gd name="connsiteY78" fmla="*/ 477172 h 605169"/>
              <a:gd name="connsiteX79" fmla="*/ 268505 w 303852"/>
              <a:gd name="connsiteY79" fmla="*/ 477864 h 605169"/>
              <a:gd name="connsiteX80" fmla="*/ 270324 w 303852"/>
              <a:gd name="connsiteY80" fmla="*/ 478297 h 605169"/>
              <a:gd name="connsiteX81" fmla="*/ 270497 w 303852"/>
              <a:gd name="connsiteY81" fmla="*/ 478383 h 605169"/>
              <a:gd name="connsiteX82" fmla="*/ 271797 w 303852"/>
              <a:gd name="connsiteY82" fmla="*/ 478556 h 605169"/>
              <a:gd name="connsiteX83" fmla="*/ 275089 w 303852"/>
              <a:gd name="connsiteY83" fmla="*/ 478989 h 605169"/>
              <a:gd name="connsiteX84" fmla="*/ 278641 w 303852"/>
              <a:gd name="connsiteY84" fmla="*/ 479075 h 605169"/>
              <a:gd name="connsiteX85" fmla="*/ 283406 w 303852"/>
              <a:gd name="connsiteY85" fmla="*/ 478816 h 605169"/>
              <a:gd name="connsiteX86" fmla="*/ 289297 w 303852"/>
              <a:gd name="connsiteY86" fmla="*/ 478037 h 605169"/>
              <a:gd name="connsiteX87" fmla="*/ 283926 w 303852"/>
              <a:gd name="connsiteY87" fmla="*/ 480718 h 605169"/>
              <a:gd name="connsiteX88" fmla="*/ 275349 w 303852"/>
              <a:gd name="connsiteY88" fmla="*/ 483313 h 605169"/>
              <a:gd name="connsiteX89" fmla="*/ 271364 w 303852"/>
              <a:gd name="connsiteY89" fmla="*/ 483745 h 605169"/>
              <a:gd name="connsiteX90" fmla="*/ 270151 w 303852"/>
              <a:gd name="connsiteY90" fmla="*/ 483832 h 605169"/>
              <a:gd name="connsiteX91" fmla="*/ 268851 w 303852"/>
              <a:gd name="connsiteY91" fmla="*/ 483832 h 605169"/>
              <a:gd name="connsiteX92" fmla="*/ 264520 w 303852"/>
              <a:gd name="connsiteY92" fmla="*/ 483572 h 605169"/>
              <a:gd name="connsiteX93" fmla="*/ 252564 w 303852"/>
              <a:gd name="connsiteY93" fmla="*/ 479680 h 605169"/>
              <a:gd name="connsiteX94" fmla="*/ 247019 w 303852"/>
              <a:gd name="connsiteY94" fmla="*/ 476048 h 605169"/>
              <a:gd name="connsiteX95" fmla="*/ 244333 w 303852"/>
              <a:gd name="connsiteY95" fmla="*/ 473886 h 605169"/>
              <a:gd name="connsiteX96" fmla="*/ 242774 w 303852"/>
              <a:gd name="connsiteY96" fmla="*/ 472329 h 605169"/>
              <a:gd name="connsiteX97" fmla="*/ 241994 w 303852"/>
              <a:gd name="connsiteY97" fmla="*/ 471378 h 605169"/>
              <a:gd name="connsiteX98" fmla="*/ 240955 w 303852"/>
              <a:gd name="connsiteY98" fmla="*/ 470254 h 605169"/>
              <a:gd name="connsiteX99" fmla="*/ 237663 w 303852"/>
              <a:gd name="connsiteY99" fmla="*/ 466102 h 605169"/>
              <a:gd name="connsiteX100" fmla="*/ 234024 w 303852"/>
              <a:gd name="connsiteY100" fmla="*/ 460567 h 605169"/>
              <a:gd name="connsiteX101" fmla="*/ 230992 w 303852"/>
              <a:gd name="connsiteY101" fmla="*/ 455465 h 605169"/>
              <a:gd name="connsiteX102" fmla="*/ 228912 w 303852"/>
              <a:gd name="connsiteY102" fmla="*/ 452524 h 605169"/>
              <a:gd name="connsiteX103" fmla="*/ 227613 w 303852"/>
              <a:gd name="connsiteY103" fmla="*/ 450622 h 605169"/>
              <a:gd name="connsiteX104" fmla="*/ 220335 w 303852"/>
              <a:gd name="connsiteY104" fmla="*/ 441973 h 605169"/>
              <a:gd name="connsiteX105" fmla="*/ 217303 w 303852"/>
              <a:gd name="connsiteY105" fmla="*/ 438946 h 605169"/>
              <a:gd name="connsiteX106" fmla="*/ 216437 w 303852"/>
              <a:gd name="connsiteY106" fmla="*/ 438082 h 605169"/>
              <a:gd name="connsiteX107" fmla="*/ 213145 w 303852"/>
              <a:gd name="connsiteY107" fmla="*/ 435314 h 605169"/>
              <a:gd name="connsiteX108" fmla="*/ 212452 w 303852"/>
              <a:gd name="connsiteY108" fmla="*/ 434709 h 605169"/>
              <a:gd name="connsiteX109" fmla="*/ 209419 w 303852"/>
              <a:gd name="connsiteY109" fmla="*/ 432374 h 605169"/>
              <a:gd name="connsiteX110" fmla="*/ 208466 w 303852"/>
              <a:gd name="connsiteY110" fmla="*/ 431682 h 605169"/>
              <a:gd name="connsiteX111" fmla="*/ 205261 w 303852"/>
              <a:gd name="connsiteY111" fmla="*/ 429520 h 605169"/>
              <a:gd name="connsiteX112" fmla="*/ 204394 w 303852"/>
              <a:gd name="connsiteY112" fmla="*/ 429001 h 605169"/>
              <a:gd name="connsiteX113" fmla="*/ 191572 w 303852"/>
              <a:gd name="connsiteY113" fmla="*/ 422687 h 605169"/>
              <a:gd name="connsiteX114" fmla="*/ 184911 w 303852"/>
              <a:gd name="connsiteY114" fmla="*/ 421899 h 605169"/>
              <a:gd name="connsiteX115" fmla="*/ 190379 w 303852"/>
              <a:gd name="connsiteY115" fmla="*/ 423691 h 605169"/>
              <a:gd name="connsiteX116" fmla="*/ 203716 w 303852"/>
              <a:gd name="connsiteY116" fmla="*/ 430091 h 605169"/>
              <a:gd name="connsiteX117" fmla="*/ 207613 w 303852"/>
              <a:gd name="connsiteY117" fmla="*/ 432685 h 605169"/>
              <a:gd name="connsiteX118" fmla="*/ 211510 w 303852"/>
              <a:gd name="connsiteY118" fmla="*/ 435712 h 605169"/>
              <a:gd name="connsiteX119" fmla="*/ 215493 w 303852"/>
              <a:gd name="connsiteY119" fmla="*/ 439085 h 605169"/>
              <a:gd name="connsiteX120" fmla="*/ 219304 w 303852"/>
              <a:gd name="connsiteY120" fmla="*/ 442804 h 605169"/>
              <a:gd name="connsiteX121" fmla="*/ 226492 w 303852"/>
              <a:gd name="connsiteY121" fmla="*/ 451453 h 605169"/>
              <a:gd name="connsiteX122" fmla="*/ 229782 w 303852"/>
              <a:gd name="connsiteY122" fmla="*/ 456210 h 605169"/>
              <a:gd name="connsiteX123" fmla="*/ 232900 w 303852"/>
              <a:gd name="connsiteY123" fmla="*/ 461226 h 605169"/>
              <a:gd name="connsiteX124" fmla="*/ 236537 w 303852"/>
              <a:gd name="connsiteY124" fmla="*/ 466761 h 605169"/>
              <a:gd name="connsiteX125" fmla="*/ 240954 w 303852"/>
              <a:gd name="connsiteY125" fmla="*/ 472210 h 605169"/>
              <a:gd name="connsiteX126" fmla="*/ 243379 w 303852"/>
              <a:gd name="connsiteY126" fmla="*/ 474891 h 605169"/>
              <a:gd name="connsiteX127" fmla="*/ 246150 w 303852"/>
              <a:gd name="connsiteY127" fmla="*/ 477053 h 605169"/>
              <a:gd name="connsiteX128" fmla="*/ 251952 w 303852"/>
              <a:gd name="connsiteY128" fmla="*/ 480859 h 605169"/>
              <a:gd name="connsiteX129" fmla="*/ 264249 w 303852"/>
              <a:gd name="connsiteY129" fmla="*/ 484837 h 605169"/>
              <a:gd name="connsiteX130" fmla="*/ 270138 w 303852"/>
              <a:gd name="connsiteY130" fmla="*/ 485183 h 605169"/>
              <a:gd name="connsiteX131" fmla="*/ 275594 w 303852"/>
              <a:gd name="connsiteY131" fmla="*/ 484578 h 605169"/>
              <a:gd name="connsiteX132" fmla="*/ 284427 w 303852"/>
              <a:gd name="connsiteY132" fmla="*/ 481983 h 605169"/>
              <a:gd name="connsiteX133" fmla="*/ 290576 w 303852"/>
              <a:gd name="connsiteY133" fmla="*/ 478783 h 605169"/>
              <a:gd name="connsiteX134" fmla="*/ 291615 w 303852"/>
              <a:gd name="connsiteY134" fmla="*/ 478178 h 605169"/>
              <a:gd name="connsiteX135" fmla="*/ 290662 w 303852"/>
              <a:gd name="connsiteY135" fmla="*/ 491929 h 605169"/>
              <a:gd name="connsiteX136" fmla="*/ 292741 w 303852"/>
              <a:gd name="connsiteY136" fmla="*/ 512513 h 605169"/>
              <a:gd name="connsiteX137" fmla="*/ 293260 w 303852"/>
              <a:gd name="connsiteY137" fmla="*/ 515108 h 605169"/>
              <a:gd name="connsiteX138" fmla="*/ 295252 w 303852"/>
              <a:gd name="connsiteY138" fmla="*/ 537248 h 605169"/>
              <a:gd name="connsiteX139" fmla="*/ 295079 w 303852"/>
              <a:gd name="connsiteY139" fmla="*/ 546762 h 605169"/>
              <a:gd name="connsiteX140" fmla="*/ 295079 w 303852"/>
              <a:gd name="connsiteY140" fmla="*/ 547713 h 605169"/>
              <a:gd name="connsiteX141" fmla="*/ 294906 w 303852"/>
              <a:gd name="connsiteY141" fmla="*/ 570200 h 605169"/>
              <a:gd name="connsiteX142" fmla="*/ 294819 w 303852"/>
              <a:gd name="connsiteY142" fmla="*/ 577811 h 605169"/>
              <a:gd name="connsiteX143" fmla="*/ 294819 w 303852"/>
              <a:gd name="connsiteY143" fmla="*/ 577897 h 605169"/>
              <a:gd name="connsiteX144" fmla="*/ 294733 w 303852"/>
              <a:gd name="connsiteY144" fmla="*/ 586460 h 605169"/>
              <a:gd name="connsiteX145" fmla="*/ 294646 w 303852"/>
              <a:gd name="connsiteY145" fmla="*/ 587065 h 605169"/>
              <a:gd name="connsiteX146" fmla="*/ 294559 w 303852"/>
              <a:gd name="connsiteY146" fmla="*/ 588103 h 605169"/>
              <a:gd name="connsiteX147" fmla="*/ 241906 w 303852"/>
              <a:gd name="connsiteY147" fmla="*/ 597962 h 605169"/>
              <a:gd name="connsiteX148" fmla="*/ 185616 w 303852"/>
              <a:gd name="connsiteY148" fmla="*/ 587670 h 605169"/>
              <a:gd name="connsiteX149" fmla="*/ 185616 w 303852"/>
              <a:gd name="connsiteY149" fmla="*/ 587065 h 605169"/>
              <a:gd name="connsiteX150" fmla="*/ 185530 w 303852"/>
              <a:gd name="connsiteY150" fmla="*/ 586460 h 605169"/>
              <a:gd name="connsiteX151" fmla="*/ 185443 w 303852"/>
              <a:gd name="connsiteY151" fmla="*/ 577897 h 605169"/>
              <a:gd name="connsiteX152" fmla="*/ 185356 w 303852"/>
              <a:gd name="connsiteY152" fmla="*/ 570200 h 605169"/>
              <a:gd name="connsiteX153" fmla="*/ 185183 w 303852"/>
              <a:gd name="connsiteY153" fmla="*/ 547713 h 605169"/>
              <a:gd name="connsiteX154" fmla="*/ 185183 w 303852"/>
              <a:gd name="connsiteY154" fmla="*/ 546762 h 605169"/>
              <a:gd name="connsiteX155" fmla="*/ 184923 w 303852"/>
              <a:gd name="connsiteY155" fmla="*/ 537248 h 605169"/>
              <a:gd name="connsiteX156" fmla="*/ 187002 w 303852"/>
              <a:gd name="connsiteY156" fmla="*/ 515108 h 605169"/>
              <a:gd name="connsiteX157" fmla="*/ 187435 w 303852"/>
              <a:gd name="connsiteY157" fmla="*/ 512513 h 605169"/>
              <a:gd name="connsiteX158" fmla="*/ 189600 w 303852"/>
              <a:gd name="connsiteY158" fmla="*/ 491929 h 605169"/>
              <a:gd name="connsiteX159" fmla="*/ 188387 w 303852"/>
              <a:gd name="connsiteY159" fmla="*/ 474459 h 605169"/>
              <a:gd name="connsiteX160" fmla="*/ 188041 w 303852"/>
              <a:gd name="connsiteY160" fmla="*/ 469702 h 605169"/>
              <a:gd name="connsiteX161" fmla="*/ 187781 w 303852"/>
              <a:gd name="connsiteY161" fmla="*/ 466156 h 605169"/>
              <a:gd name="connsiteX162" fmla="*/ 186049 w 303852"/>
              <a:gd name="connsiteY162" fmla="*/ 443929 h 605169"/>
              <a:gd name="connsiteX163" fmla="*/ 184910 w 303852"/>
              <a:gd name="connsiteY163" fmla="*/ 421868 h 605169"/>
              <a:gd name="connsiteX164" fmla="*/ 184911 w 303852"/>
              <a:gd name="connsiteY164" fmla="*/ 421899 h 605169"/>
              <a:gd name="connsiteX165" fmla="*/ 184837 w 303852"/>
              <a:gd name="connsiteY165" fmla="*/ 421875 h 605169"/>
              <a:gd name="connsiteX166" fmla="*/ 12139 w 303852"/>
              <a:gd name="connsiteY166" fmla="*/ 361095 h 605169"/>
              <a:gd name="connsiteX167" fmla="*/ 13785 w 303852"/>
              <a:gd name="connsiteY167" fmla="*/ 388772 h 605169"/>
              <a:gd name="connsiteX168" fmla="*/ 16037 w 303852"/>
              <a:gd name="connsiteY168" fmla="*/ 418697 h 605169"/>
              <a:gd name="connsiteX169" fmla="*/ 16470 w 303852"/>
              <a:gd name="connsiteY169" fmla="*/ 423540 h 605169"/>
              <a:gd name="connsiteX170" fmla="*/ 16643 w 303852"/>
              <a:gd name="connsiteY170" fmla="*/ 426654 h 605169"/>
              <a:gd name="connsiteX171" fmla="*/ 16903 w 303852"/>
              <a:gd name="connsiteY171" fmla="*/ 429854 h 605169"/>
              <a:gd name="connsiteX172" fmla="*/ 18548 w 303852"/>
              <a:gd name="connsiteY172" fmla="*/ 453379 h 605169"/>
              <a:gd name="connsiteX173" fmla="*/ 15690 w 303852"/>
              <a:gd name="connsiteY173" fmla="*/ 481402 h 605169"/>
              <a:gd name="connsiteX174" fmla="*/ 15171 w 303852"/>
              <a:gd name="connsiteY174" fmla="*/ 484256 h 605169"/>
              <a:gd name="connsiteX175" fmla="*/ 14997 w 303852"/>
              <a:gd name="connsiteY175" fmla="*/ 484862 h 605169"/>
              <a:gd name="connsiteX176" fmla="*/ 12312 w 303852"/>
              <a:gd name="connsiteY176" fmla="*/ 514355 h 605169"/>
              <a:gd name="connsiteX177" fmla="*/ 12572 w 303852"/>
              <a:gd name="connsiteY177" fmla="*/ 527069 h 605169"/>
              <a:gd name="connsiteX178" fmla="*/ 12572 w 303852"/>
              <a:gd name="connsiteY178" fmla="*/ 528453 h 605169"/>
              <a:gd name="connsiteX179" fmla="*/ 12919 w 303852"/>
              <a:gd name="connsiteY179" fmla="*/ 558724 h 605169"/>
              <a:gd name="connsiteX180" fmla="*/ 13005 w 303852"/>
              <a:gd name="connsiteY180" fmla="*/ 569016 h 605169"/>
              <a:gd name="connsiteX181" fmla="*/ 13092 w 303852"/>
              <a:gd name="connsiteY181" fmla="*/ 578530 h 605169"/>
              <a:gd name="connsiteX182" fmla="*/ 13092 w 303852"/>
              <a:gd name="connsiteY182" fmla="*/ 580519 h 605169"/>
              <a:gd name="connsiteX183" fmla="*/ 13179 w 303852"/>
              <a:gd name="connsiteY183" fmla="*/ 581211 h 605169"/>
              <a:gd name="connsiteX184" fmla="*/ 13179 w 303852"/>
              <a:gd name="connsiteY184" fmla="*/ 581471 h 605169"/>
              <a:gd name="connsiteX185" fmla="*/ 87491 w 303852"/>
              <a:gd name="connsiteY185" fmla="*/ 594531 h 605169"/>
              <a:gd name="connsiteX186" fmla="*/ 156952 w 303852"/>
              <a:gd name="connsiteY186" fmla="*/ 582249 h 605169"/>
              <a:gd name="connsiteX187" fmla="*/ 157039 w 303852"/>
              <a:gd name="connsiteY187" fmla="*/ 581211 h 605169"/>
              <a:gd name="connsiteX188" fmla="*/ 157126 w 303852"/>
              <a:gd name="connsiteY188" fmla="*/ 580952 h 605169"/>
              <a:gd name="connsiteX189" fmla="*/ 157126 w 303852"/>
              <a:gd name="connsiteY189" fmla="*/ 580519 h 605169"/>
              <a:gd name="connsiteX190" fmla="*/ 157212 w 303852"/>
              <a:gd name="connsiteY190" fmla="*/ 572735 h 605169"/>
              <a:gd name="connsiteX191" fmla="*/ 157385 w 303852"/>
              <a:gd name="connsiteY191" fmla="*/ 553535 h 605169"/>
              <a:gd name="connsiteX192" fmla="*/ 157645 w 303852"/>
              <a:gd name="connsiteY192" fmla="*/ 528453 h 605169"/>
              <a:gd name="connsiteX193" fmla="*/ 157645 w 303852"/>
              <a:gd name="connsiteY193" fmla="*/ 527155 h 605169"/>
              <a:gd name="connsiteX194" fmla="*/ 157905 w 303852"/>
              <a:gd name="connsiteY194" fmla="*/ 514355 h 605169"/>
              <a:gd name="connsiteX195" fmla="*/ 155134 w 303852"/>
              <a:gd name="connsiteY195" fmla="*/ 484862 h 605169"/>
              <a:gd name="connsiteX196" fmla="*/ 154614 w 303852"/>
              <a:gd name="connsiteY196" fmla="*/ 481575 h 605169"/>
              <a:gd name="connsiteX197" fmla="*/ 154527 w 303852"/>
              <a:gd name="connsiteY197" fmla="*/ 481402 h 605169"/>
              <a:gd name="connsiteX198" fmla="*/ 151669 w 303852"/>
              <a:gd name="connsiteY198" fmla="*/ 453379 h 605169"/>
              <a:gd name="connsiteX199" fmla="*/ 152709 w 303852"/>
              <a:gd name="connsiteY199" fmla="*/ 437552 h 605169"/>
              <a:gd name="connsiteX200" fmla="*/ 145173 w 303852"/>
              <a:gd name="connsiteY200" fmla="*/ 441357 h 605169"/>
              <a:gd name="connsiteX201" fmla="*/ 133048 w 303852"/>
              <a:gd name="connsiteY201" fmla="*/ 444903 h 605169"/>
              <a:gd name="connsiteX202" fmla="*/ 127158 w 303852"/>
              <a:gd name="connsiteY202" fmla="*/ 445595 h 605169"/>
              <a:gd name="connsiteX203" fmla="*/ 125599 w 303852"/>
              <a:gd name="connsiteY203" fmla="*/ 445768 h 605169"/>
              <a:gd name="connsiteX204" fmla="*/ 125513 w 303852"/>
              <a:gd name="connsiteY204" fmla="*/ 445768 h 605169"/>
              <a:gd name="connsiteX205" fmla="*/ 123781 w 303852"/>
              <a:gd name="connsiteY205" fmla="*/ 445682 h 605169"/>
              <a:gd name="connsiteX206" fmla="*/ 117371 w 303852"/>
              <a:gd name="connsiteY206" fmla="*/ 445336 h 605169"/>
              <a:gd name="connsiteX207" fmla="*/ 100309 w 303852"/>
              <a:gd name="connsiteY207" fmla="*/ 439714 h 605169"/>
              <a:gd name="connsiteX208" fmla="*/ 92341 w 303852"/>
              <a:gd name="connsiteY208" fmla="*/ 434525 h 605169"/>
              <a:gd name="connsiteX209" fmla="*/ 88703 w 303852"/>
              <a:gd name="connsiteY209" fmla="*/ 431584 h 605169"/>
              <a:gd name="connsiteX210" fmla="*/ 86278 w 303852"/>
              <a:gd name="connsiteY210" fmla="*/ 429162 h 605169"/>
              <a:gd name="connsiteX211" fmla="*/ 85152 w 303852"/>
              <a:gd name="connsiteY211" fmla="*/ 427951 h 605169"/>
              <a:gd name="connsiteX212" fmla="*/ 83853 w 303852"/>
              <a:gd name="connsiteY212" fmla="*/ 426395 h 605169"/>
              <a:gd name="connsiteX213" fmla="*/ 79089 w 303852"/>
              <a:gd name="connsiteY213" fmla="*/ 420340 h 605169"/>
              <a:gd name="connsiteX214" fmla="*/ 74239 w 303852"/>
              <a:gd name="connsiteY214" fmla="*/ 412989 h 605169"/>
              <a:gd name="connsiteX215" fmla="*/ 70082 w 303852"/>
              <a:gd name="connsiteY215" fmla="*/ 406156 h 605169"/>
              <a:gd name="connsiteX216" fmla="*/ 67397 w 303852"/>
              <a:gd name="connsiteY216" fmla="*/ 402264 h 605169"/>
              <a:gd name="connsiteX217" fmla="*/ 65665 w 303852"/>
              <a:gd name="connsiteY217" fmla="*/ 399842 h 605169"/>
              <a:gd name="connsiteX218" fmla="*/ 56138 w 303852"/>
              <a:gd name="connsiteY218" fmla="*/ 388426 h 605169"/>
              <a:gd name="connsiteX219" fmla="*/ 52153 w 303852"/>
              <a:gd name="connsiteY219" fmla="*/ 384447 h 605169"/>
              <a:gd name="connsiteX220" fmla="*/ 51027 w 303852"/>
              <a:gd name="connsiteY220" fmla="*/ 383409 h 605169"/>
              <a:gd name="connsiteX221" fmla="*/ 46784 w 303852"/>
              <a:gd name="connsiteY221" fmla="*/ 379690 h 605169"/>
              <a:gd name="connsiteX222" fmla="*/ 45744 w 303852"/>
              <a:gd name="connsiteY222" fmla="*/ 378912 h 605169"/>
              <a:gd name="connsiteX223" fmla="*/ 42020 w 303852"/>
              <a:gd name="connsiteY223" fmla="*/ 375971 h 605169"/>
              <a:gd name="connsiteX224" fmla="*/ 40548 w 303852"/>
              <a:gd name="connsiteY224" fmla="*/ 374933 h 605169"/>
              <a:gd name="connsiteX225" fmla="*/ 36130 w 303852"/>
              <a:gd name="connsiteY225" fmla="*/ 371906 h 605169"/>
              <a:gd name="connsiteX226" fmla="*/ 35438 w 303852"/>
              <a:gd name="connsiteY226" fmla="*/ 371474 h 605169"/>
              <a:gd name="connsiteX227" fmla="*/ 17769 w 303852"/>
              <a:gd name="connsiteY227" fmla="*/ 362911 h 605169"/>
              <a:gd name="connsiteX228" fmla="*/ 12139 w 303852"/>
              <a:gd name="connsiteY228" fmla="*/ 361095 h 605169"/>
              <a:gd name="connsiteX229" fmla="*/ 18808 w 303852"/>
              <a:gd name="connsiteY229" fmla="*/ 359797 h 605169"/>
              <a:gd name="connsiteX230" fmla="*/ 19848 w 303852"/>
              <a:gd name="connsiteY230" fmla="*/ 359797 h 605169"/>
              <a:gd name="connsiteX231" fmla="*/ 39595 w 303852"/>
              <a:gd name="connsiteY231" fmla="*/ 362998 h 605169"/>
              <a:gd name="connsiteX232" fmla="*/ 52846 w 303852"/>
              <a:gd name="connsiteY232" fmla="*/ 368706 h 605169"/>
              <a:gd name="connsiteX233" fmla="*/ 59602 w 303852"/>
              <a:gd name="connsiteY233" fmla="*/ 372771 h 605169"/>
              <a:gd name="connsiteX234" fmla="*/ 66184 w 303852"/>
              <a:gd name="connsiteY234" fmla="*/ 377787 h 605169"/>
              <a:gd name="connsiteX235" fmla="*/ 66704 w 303852"/>
              <a:gd name="connsiteY235" fmla="*/ 378220 h 605169"/>
              <a:gd name="connsiteX236" fmla="*/ 72420 w 303852"/>
              <a:gd name="connsiteY236" fmla="*/ 383496 h 605169"/>
              <a:gd name="connsiteX237" fmla="*/ 74326 w 303852"/>
              <a:gd name="connsiteY237" fmla="*/ 385398 h 605169"/>
              <a:gd name="connsiteX238" fmla="*/ 78310 w 303852"/>
              <a:gd name="connsiteY238" fmla="*/ 389982 h 605169"/>
              <a:gd name="connsiteX239" fmla="*/ 80302 w 303852"/>
              <a:gd name="connsiteY239" fmla="*/ 392404 h 605169"/>
              <a:gd name="connsiteX240" fmla="*/ 83680 w 303852"/>
              <a:gd name="connsiteY240" fmla="*/ 397075 h 605169"/>
              <a:gd name="connsiteX241" fmla="*/ 92774 w 303852"/>
              <a:gd name="connsiteY241" fmla="*/ 411432 h 605169"/>
              <a:gd name="connsiteX242" fmla="*/ 96065 w 303852"/>
              <a:gd name="connsiteY242" fmla="*/ 415929 h 605169"/>
              <a:gd name="connsiteX243" fmla="*/ 97278 w 303852"/>
              <a:gd name="connsiteY243" fmla="*/ 417400 h 605169"/>
              <a:gd name="connsiteX244" fmla="*/ 102041 w 303852"/>
              <a:gd name="connsiteY244" fmla="*/ 422416 h 605169"/>
              <a:gd name="connsiteX245" fmla="*/ 102214 w 303852"/>
              <a:gd name="connsiteY245" fmla="*/ 422589 h 605169"/>
              <a:gd name="connsiteX246" fmla="*/ 106805 w 303852"/>
              <a:gd name="connsiteY246" fmla="*/ 426481 h 605169"/>
              <a:gd name="connsiteX247" fmla="*/ 107671 w 303852"/>
              <a:gd name="connsiteY247" fmla="*/ 427087 h 605169"/>
              <a:gd name="connsiteX248" fmla="*/ 119710 w 303852"/>
              <a:gd name="connsiteY248" fmla="*/ 433054 h 605169"/>
              <a:gd name="connsiteX249" fmla="*/ 123434 w 303852"/>
              <a:gd name="connsiteY249" fmla="*/ 434092 h 605169"/>
              <a:gd name="connsiteX250" fmla="*/ 125859 w 303852"/>
              <a:gd name="connsiteY250" fmla="*/ 434698 h 605169"/>
              <a:gd name="connsiteX251" fmla="*/ 126032 w 303852"/>
              <a:gd name="connsiteY251" fmla="*/ 434698 h 605169"/>
              <a:gd name="connsiteX252" fmla="*/ 127851 w 303852"/>
              <a:gd name="connsiteY252" fmla="*/ 434957 h 605169"/>
              <a:gd name="connsiteX253" fmla="*/ 132182 w 303852"/>
              <a:gd name="connsiteY253" fmla="*/ 435476 h 605169"/>
              <a:gd name="connsiteX254" fmla="*/ 143268 w 303852"/>
              <a:gd name="connsiteY254" fmla="*/ 435303 h 605169"/>
              <a:gd name="connsiteX255" fmla="*/ 152016 w 303852"/>
              <a:gd name="connsiteY255" fmla="*/ 434092 h 605169"/>
              <a:gd name="connsiteX256" fmla="*/ 153488 w 303852"/>
              <a:gd name="connsiteY256" fmla="*/ 433833 h 605169"/>
              <a:gd name="connsiteX257" fmla="*/ 152275 w 303852"/>
              <a:gd name="connsiteY257" fmla="*/ 434611 h 605169"/>
              <a:gd name="connsiteX258" fmla="*/ 144134 w 303852"/>
              <a:gd name="connsiteY258" fmla="*/ 438849 h 605169"/>
              <a:gd name="connsiteX259" fmla="*/ 132528 w 303852"/>
              <a:gd name="connsiteY259" fmla="*/ 442222 h 605169"/>
              <a:gd name="connsiteX260" fmla="*/ 126899 w 303852"/>
              <a:gd name="connsiteY260" fmla="*/ 442914 h 605169"/>
              <a:gd name="connsiteX261" fmla="*/ 125513 w 303852"/>
              <a:gd name="connsiteY261" fmla="*/ 443001 h 605169"/>
              <a:gd name="connsiteX262" fmla="*/ 123867 w 303852"/>
              <a:gd name="connsiteY262" fmla="*/ 443001 h 605169"/>
              <a:gd name="connsiteX263" fmla="*/ 117804 w 303852"/>
              <a:gd name="connsiteY263" fmla="*/ 442568 h 605169"/>
              <a:gd name="connsiteX264" fmla="*/ 101608 w 303852"/>
              <a:gd name="connsiteY264" fmla="*/ 437292 h 605169"/>
              <a:gd name="connsiteX265" fmla="*/ 94073 w 303852"/>
              <a:gd name="connsiteY265" fmla="*/ 432362 h 605169"/>
              <a:gd name="connsiteX266" fmla="*/ 90435 w 303852"/>
              <a:gd name="connsiteY266" fmla="*/ 429422 h 605169"/>
              <a:gd name="connsiteX267" fmla="*/ 88357 w 303852"/>
              <a:gd name="connsiteY267" fmla="*/ 427346 h 605169"/>
              <a:gd name="connsiteX268" fmla="*/ 87231 w 303852"/>
              <a:gd name="connsiteY268" fmla="*/ 426049 h 605169"/>
              <a:gd name="connsiteX269" fmla="*/ 85845 w 303852"/>
              <a:gd name="connsiteY269" fmla="*/ 424578 h 605169"/>
              <a:gd name="connsiteX270" fmla="*/ 81428 w 303852"/>
              <a:gd name="connsiteY270" fmla="*/ 418870 h 605169"/>
              <a:gd name="connsiteX271" fmla="*/ 76578 w 303852"/>
              <a:gd name="connsiteY271" fmla="*/ 411518 h 605169"/>
              <a:gd name="connsiteX272" fmla="*/ 72420 w 303852"/>
              <a:gd name="connsiteY272" fmla="*/ 404686 h 605169"/>
              <a:gd name="connsiteX273" fmla="*/ 69649 w 303852"/>
              <a:gd name="connsiteY273" fmla="*/ 400621 h 605169"/>
              <a:gd name="connsiteX274" fmla="*/ 67917 w 303852"/>
              <a:gd name="connsiteY274" fmla="*/ 398199 h 605169"/>
              <a:gd name="connsiteX275" fmla="*/ 58130 w 303852"/>
              <a:gd name="connsiteY275" fmla="*/ 386523 h 605169"/>
              <a:gd name="connsiteX276" fmla="*/ 54059 w 303852"/>
              <a:gd name="connsiteY276" fmla="*/ 382458 h 605169"/>
              <a:gd name="connsiteX277" fmla="*/ 52933 w 303852"/>
              <a:gd name="connsiteY277" fmla="*/ 381420 h 605169"/>
              <a:gd name="connsiteX278" fmla="*/ 48516 w 303852"/>
              <a:gd name="connsiteY278" fmla="*/ 377614 h 605169"/>
              <a:gd name="connsiteX279" fmla="*/ 47563 w 303852"/>
              <a:gd name="connsiteY279" fmla="*/ 376836 h 605169"/>
              <a:gd name="connsiteX280" fmla="*/ 43579 w 303852"/>
              <a:gd name="connsiteY280" fmla="*/ 373722 h 605169"/>
              <a:gd name="connsiteX281" fmla="*/ 42193 w 303852"/>
              <a:gd name="connsiteY281" fmla="*/ 372771 h 605169"/>
              <a:gd name="connsiteX282" fmla="*/ 37603 w 303852"/>
              <a:gd name="connsiteY282" fmla="*/ 369571 h 605169"/>
              <a:gd name="connsiteX283" fmla="*/ 36823 w 303852"/>
              <a:gd name="connsiteY283" fmla="*/ 369138 h 605169"/>
              <a:gd name="connsiteX284" fmla="*/ 18722 w 303852"/>
              <a:gd name="connsiteY284" fmla="*/ 360403 h 605169"/>
              <a:gd name="connsiteX285" fmla="*/ 17336 w 303852"/>
              <a:gd name="connsiteY285" fmla="*/ 359884 h 605169"/>
              <a:gd name="connsiteX286" fmla="*/ 18808 w 303852"/>
              <a:gd name="connsiteY286" fmla="*/ 359797 h 605169"/>
              <a:gd name="connsiteX287" fmla="*/ 10840 w 303852"/>
              <a:gd name="connsiteY287" fmla="*/ 359287 h 605169"/>
              <a:gd name="connsiteX288" fmla="*/ 18246 w 303852"/>
              <a:gd name="connsiteY288" fmla="*/ 361694 h 605169"/>
              <a:gd name="connsiteX289" fmla="*/ 36089 w 303852"/>
              <a:gd name="connsiteY289" fmla="*/ 370343 h 605169"/>
              <a:gd name="connsiteX290" fmla="*/ 41286 w 303852"/>
              <a:gd name="connsiteY290" fmla="*/ 373802 h 605169"/>
              <a:gd name="connsiteX291" fmla="*/ 46657 w 303852"/>
              <a:gd name="connsiteY291" fmla="*/ 377780 h 605169"/>
              <a:gd name="connsiteX292" fmla="*/ 51941 w 303852"/>
              <a:gd name="connsiteY292" fmla="*/ 382363 h 605169"/>
              <a:gd name="connsiteX293" fmla="*/ 57051 w 303852"/>
              <a:gd name="connsiteY293" fmla="*/ 387466 h 605169"/>
              <a:gd name="connsiteX294" fmla="*/ 66752 w 303852"/>
              <a:gd name="connsiteY294" fmla="*/ 399055 h 605169"/>
              <a:gd name="connsiteX295" fmla="*/ 71257 w 303852"/>
              <a:gd name="connsiteY295" fmla="*/ 405454 h 605169"/>
              <a:gd name="connsiteX296" fmla="*/ 75328 w 303852"/>
              <a:gd name="connsiteY296" fmla="*/ 412200 h 605169"/>
              <a:gd name="connsiteX297" fmla="*/ 80178 w 303852"/>
              <a:gd name="connsiteY297" fmla="*/ 419637 h 605169"/>
              <a:gd name="connsiteX298" fmla="*/ 86155 w 303852"/>
              <a:gd name="connsiteY298" fmla="*/ 426988 h 605169"/>
              <a:gd name="connsiteX299" fmla="*/ 89533 w 303852"/>
              <a:gd name="connsiteY299" fmla="*/ 430534 h 605169"/>
              <a:gd name="connsiteX300" fmla="*/ 93171 w 303852"/>
              <a:gd name="connsiteY300" fmla="*/ 433474 h 605169"/>
              <a:gd name="connsiteX301" fmla="*/ 100967 w 303852"/>
              <a:gd name="connsiteY301" fmla="*/ 438577 h 605169"/>
              <a:gd name="connsiteX302" fmla="*/ 117511 w 303852"/>
              <a:gd name="connsiteY302" fmla="*/ 443939 h 605169"/>
              <a:gd name="connsiteX303" fmla="*/ 125480 w 303852"/>
              <a:gd name="connsiteY303" fmla="*/ 444371 h 605169"/>
              <a:gd name="connsiteX304" fmla="*/ 132756 w 303852"/>
              <a:gd name="connsiteY304" fmla="*/ 443593 h 605169"/>
              <a:gd name="connsiteX305" fmla="*/ 144623 w 303852"/>
              <a:gd name="connsiteY305" fmla="*/ 440047 h 605169"/>
              <a:gd name="connsiteX306" fmla="*/ 152939 w 303852"/>
              <a:gd name="connsiteY306" fmla="*/ 435809 h 605169"/>
              <a:gd name="connsiteX307" fmla="*/ 154325 w 303852"/>
              <a:gd name="connsiteY307" fmla="*/ 434858 h 605169"/>
              <a:gd name="connsiteX308" fmla="*/ 153025 w 303852"/>
              <a:gd name="connsiteY308" fmla="*/ 453452 h 605169"/>
              <a:gd name="connsiteX309" fmla="*/ 155884 w 303852"/>
              <a:gd name="connsiteY309" fmla="*/ 481126 h 605169"/>
              <a:gd name="connsiteX310" fmla="*/ 156490 w 303852"/>
              <a:gd name="connsiteY310" fmla="*/ 484585 h 605169"/>
              <a:gd name="connsiteX311" fmla="*/ 159262 w 303852"/>
              <a:gd name="connsiteY311" fmla="*/ 514335 h 605169"/>
              <a:gd name="connsiteX312" fmla="*/ 159002 w 303852"/>
              <a:gd name="connsiteY312" fmla="*/ 527134 h 605169"/>
              <a:gd name="connsiteX313" fmla="*/ 159002 w 303852"/>
              <a:gd name="connsiteY313" fmla="*/ 528431 h 605169"/>
              <a:gd name="connsiteX314" fmla="*/ 158656 w 303852"/>
              <a:gd name="connsiteY314" fmla="*/ 558700 h 605169"/>
              <a:gd name="connsiteX315" fmla="*/ 158569 w 303852"/>
              <a:gd name="connsiteY315" fmla="*/ 568905 h 605169"/>
              <a:gd name="connsiteX316" fmla="*/ 158569 w 303852"/>
              <a:gd name="connsiteY316" fmla="*/ 568991 h 605169"/>
              <a:gd name="connsiteX317" fmla="*/ 158482 w 303852"/>
              <a:gd name="connsiteY317" fmla="*/ 580493 h 605169"/>
              <a:gd name="connsiteX318" fmla="*/ 158396 w 303852"/>
              <a:gd name="connsiteY318" fmla="*/ 581358 h 605169"/>
              <a:gd name="connsiteX319" fmla="*/ 158309 w 303852"/>
              <a:gd name="connsiteY319" fmla="*/ 582655 h 605169"/>
              <a:gd name="connsiteX320" fmla="*/ 87454 w 303852"/>
              <a:gd name="connsiteY320" fmla="*/ 595887 h 605169"/>
              <a:gd name="connsiteX321" fmla="*/ 11836 w 303852"/>
              <a:gd name="connsiteY321" fmla="*/ 582050 h 605169"/>
              <a:gd name="connsiteX322" fmla="*/ 11749 w 303852"/>
              <a:gd name="connsiteY322" fmla="*/ 581358 h 605169"/>
              <a:gd name="connsiteX323" fmla="*/ 11662 w 303852"/>
              <a:gd name="connsiteY323" fmla="*/ 580493 h 605169"/>
              <a:gd name="connsiteX324" fmla="*/ 11576 w 303852"/>
              <a:gd name="connsiteY324" fmla="*/ 568991 h 605169"/>
              <a:gd name="connsiteX325" fmla="*/ 11489 w 303852"/>
              <a:gd name="connsiteY325" fmla="*/ 558700 h 605169"/>
              <a:gd name="connsiteX326" fmla="*/ 11143 w 303852"/>
              <a:gd name="connsiteY326" fmla="*/ 528431 h 605169"/>
              <a:gd name="connsiteX327" fmla="*/ 11143 w 303852"/>
              <a:gd name="connsiteY327" fmla="*/ 527134 h 605169"/>
              <a:gd name="connsiteX328" fmla="*/ 10883 w 303852"/>
              <a:gd name="connsiteY328" fmla="*/ 514335 h 605169"/>
              <a:gd name="connsiteX329" fmla="*/ 13655 w 303852"/>
              <a:gd name="connsiteY329" fmla="*/ 484585 h 605169"/>
              <a:gd name="connsiteX330" fmla="*/ 14261 w 303852"/>
              <a:gd name="connsiteY330" fmla="*/ 481126 h 605169"/>
              <a:gd name="connsiteX331" fmla="*/ 17119 w 303852"/>
              <a:gd name="connsiteY331" fmla="*/ 453452 h 605169"/>
              <a:gd name="connsiteX332" fmla="*/ 15474 w 303852"/>
              <a:gd name="connsiteY332" fmla="*/ 429929 h 605169"/>
              <a:gd name="connsiteX333" fmla="*/ 15041 w 303852"/>
              <a:gd name="connsiteY333" fmla="*/ 423615 h 605169"/>
              <a:gd name="connsiteX334" fmla="*/ 14694 w 303852"/>
              <a:gd name="connsiteY334" fmla="*/ 418772 h 605169"/>
              <a:gd name="connsiteX335" fmla="*/ 12355 w 303852"/>
              <a:gd name="connsiteY335" fmla="*/ 388850 h 605169"/>
              <a:gd name="connsiteX336" fmla="*/ 10839 w 303852"/>
              <a:gd name="connsiteY336" fmla="*/ 359268 h 605169"/>
              <a:gd name="connsiteX337" fmla="*/ 10840 w 303852"/>
              <a:gd name="connsiteY337" fmla="*/ 359287 h 605169"/>
              <a:gd name="connsiteX338" fmla="*/ 10796 w 303852"/>
              <a:gd name="connsiteY338" fmla="*/ 359273 h 605169"/>
              <a:gd name="connsiteX339" fmla="*/ 192785 w 303852"/>
              <a:gd name="connsiteY339" fmla="*/ 311728 h 605169"/>
              <a:gd name="connsiteX340" fmla="*/ 187241 w 303852"/>
              <a:gd name="connsiteY340" fmla="*/ 335944 h 605169"/>
              <a:gd name="connsiteX341" fmla="*/ 185075 w 303852"/>
              <a:gd name="connsiteY341" fmla="*/ 368981 h 605169"/>
              <a:gd name="connsiteX342" fmla="*/ 185248 w 303852"/>
              <a:gd name="connsiteY342" fmla="*/ 379186 h 605169"/>
              <a:gd name="connsiteX343" fmla="*/ 185248 w 303852"/>
              <a:gd name="connsiteY343" fmla="*/ 381434 h 605169"/>
              <a:gd name="connsiteX344" fmla="*/ 185335 w 303852"/>
              <a:gd name="connsiteY344" fmla="*/ 388267 h 605169"/>
              <a:gd name="connsiteX345" fmla="*/ 185854 w 303852"/>
              <a:gd name="connsiteY345" fmla="*/ 413693 h 605169"/>
              <a:gd name="connsiteX346" fmla="*/ 186028 w 303852"/>
              <a:gd name="connsiteY346" fmla="*/ 420266 h 605169"/>
              <a:gd name="connsiteX347" fmla="*/ 190793 w 303852"/>
              <a:gd name="connsiteY347" fmla="*/ 419920 h 605169"/>
              <a:gd name="connsiteX348" fmla="*/ 191572 w 303852"/>
              <a:gd name="connsiteY348" fmla="*/ 419920 h 605169"/>
              <a:gd name="connsiteX349" fmla="*/ 206994 w 303852"/>
              <a:gd name="connsiteY349" fmla="*/ 422428 h 605169"/>
              <a:gd name="connsiteX350" fmla="*/ 217303 w 303852"/>
              <a:gd name="connsiteY350" fmla="*/ 426839 h 605169"/>
              <a:gd name="connsiteX351" fmla="*/ 222501 w 303852"/>
              <a:gd name="connsiteY351" fmla="*/ 430039 h 605169"/>
              <a:gd name="connsiteX352" fmla="*/ 227613 w 303852"/>
              <a:gd name="connsiteY352" fmla="*/ 433844 h 605169"/>
              <a:gd name="connsiteX353" fmla="*/ 227873 w 303852"/>
              <a:gd name="connsiteY353" fmla="*/ 434103 h 605169"/>
              <a:gd name="connsiteX354" fmla="*/ 232464 w 303852"/>
              <a:gd name="connsiteY354" fmla="*/ 438341 h 605169"/>
              <a:gd name="connsiteX355" fmla="*/ 233764 w 303852"/>
              <a:gd name="connsiteY355" fmla="*/ 439638 h 605169"/>
              <a:gd name="connsiteX356" fmla="*/ 237056 w 303852"/>
              <a:gd name="connsiteY356" fmla="*/ 443357 h 605169"/>
              <a:gd name="connsiteX357" fmla="*/ 238356 w 303852"/>
              <a:gd name="connsiteY357" fmla="*/ 445000 h 605169"/>
              <a:gd name="connsiteX358" fmla="*/ 241128 w 303852"/>
              <a:gd name="connsiteY358" fmla="*/ 448719 h 605169"/>
              <a:gd name="connsiteX359" fmla="*/ 247886 w 303852"/>
              <a:gd name="connsiteY359" fmla="*/ 459443 h 605169"/>
              <a:gd name="connsiteX360" fmla="*/ 250138 w 303852"/>
              <a:gd name="connsiteY360" fmla="*/ 462470 h 605169"/>
              <a:gd name="connsiteX361" fmla="*/ 251091 w 303852"/>
              <a:gd name="connsiteY361" fmla="*/ 463681 h 605169"/>
              <a:gd name="connsiteX362" fmla="*/ 254297 w 303852"/>
              <a:gd name="connsiteY362" fmla="*/ 467054 h 605169"/>
              <a:gd name="connsiteX363" fmla="*/ 254470 w 303852"/>
              <a:gd name="connsiteY363" fmla="*/ 467313 h 605169"/>
              <a:gd name="connsiteX364" fmla="*/ 257675 w 303852"/>
              <a:gd name="connsiteY364" fmla="*/ 469908 h 605169"/>
              <a:gd name="connsiteX365" fmla="*/ 258368 w 303852"/>
              <a:gd name="connsiteY365" fmla="*/ 470427 h 605169"/>
              <a:gd name="connsiteX366" fmla="*/ 266685 w 303852"/>
              <a:gd name="connsiteY366" fmla="*/ 474578 h 605169"/>
              <a:gd name="connsiteX367" fmla="*/ 269111 w 303852"/>
              <a:gd name="connsiteY367" fmla="*/ 475183 h 605169"/>
              <a:gd name="connsiteX368" fmla="*/ 271017 w 303852"/>
              <a:gd name="connsiteY368" fmla="*/ 475616 h 605169"/>
              <a:gd name="connsiteX369" fmla="*/ 272230 w 303852"/>
              <a:gd name="connsiteY369" fmla="*/ 475789 h 605169"/>
              <a:gd name="connsiteX370" fmla="*/ 275262 w 303852"/>
              <a:gd name="connsiteY370" fmla="*/ 476221 h 605169"/>
              <a:gd name="connsiteX371" fmla="*/ 278641 w 303852"/>
              <a:gd name="connsiteY371" fmla="*/ 476308 h 605169"/>
              <a:gd name="connsiteX372" fmla="*/ 283146 w 303852"/>
              <a:gd name="connsiteY372" fmla="*/ 476135 h 605169"/>
              <a:gd name="connsiteX373" fmla="*/ 289471 w 303852"/>
              <a:gd name="connsiteY373" fmla="*/ 475183 h 605169"/>
              <a:gd name="connsiteX374" fmla="*/ 290424 w 303852"/>
              <a:gd name="connsiteY374" fmla="*/ 475010 h 605169"/>
              <a:gd name="connsiteX375" fmla="*/ 290510 w 303852"/>
              <a:gd name="connsiteY375" fmla="*/ 474318 h 605169"/>
              <a:gd name="connsiteX376" fmla="*/ 290597 w 303852"/>
              <a:gd name="connsiteY376" fmla="*/ 473627 h 605169"/>
              <a:gd name="connsiteX377" fmla="*/ 290857 w 303852"/>
              <a:gd name="connsiteY377" fmla="*/ 469648 h 605169"/>
              <a:gd name="connsiteX378" fmla="*/ 291117 w 303852"/>
              <a:gd name="connsiteY378" fmla="*/ 465929 h 605169"/>
              <a:gd name="connsiteX379" fmla="*/ 292849 w 303852"/>
              <a:gd name="connsiteY379" fmla="*/ 443876 h 605169"/>
              <a:gd name="connsiteX380" fmla="*/ 294409 w 303852"/>
              <a:gd name="connsiteY380" fmla="*/ 413693 h 605169"/>
              <a:gd name="connsiteX381" fmla="*/ 294929 w 303852"/>
              <a:gd name="connsiteY381" fmla="*/ 388267 h 605169"/>
              <a:gd name="connsiteX382" fmla="*/ 295015 w 303852"/>
              <a:gd name="connsiteY382" fmla="*/ 379186 h 605169"/>
              <a:gd name="connsiteX383" fmla="*/ 295102 w 303852"/>
              <a:gd name="connsiteY383" fmla="*/ 376764 h 605169"/>
              <a:gd name="connsiteX384" fmla="*/ 295189 w 303852"/>
              <a:gd name="connsiteY384" fmla="*/ 369846 h 605169"/>
              <a:gd name="connsiteX385" fmla="*/ 291983 w 303852"/>
              <a:gd name="connsiteY385" fmla="*/ 371402 h 605169"/>
              <a:gd name="connsiteX386" fmla="*/ 282800 w 303852"/>
              <a:gd name="connsiteY386" fmla="*/ 374083 h 605169"/>
              <a:gd name="connsiteX387" fmla="*/ 278208 w 303852"/>
              <a:gd name="connsiteY387" fmla="*/ 374602 h 605169"/>
              <a:gd name="connsiteX388" fmla="*/ 277255 w 303852"/>
              <a:gd name="connsiteY388" fmla="*/ 374689 h 605169"/>
              <a:gd name="connsiteX389" fmla="*/ 277168 w 303852"/>
              <a:gd name="connsiteY389" fmla="*/ 374689 h 605169"/>
              <a:gd name="connsiteX390" fmla="*/ 275782 w 303852"/>
              <a:gd name="connsiteY390" fmla="*/ 374689 h 605169"/>
              <a:gd name="connsiteX391" fmla="*/ 271104 w 303852"/>
              <a:gd name="connsiteY391" fmla="*/ 374343 h 605169"/>
              <a:gd name="connsiteX392" fmla="*/ 258282 w 303852"/>
              <a:gd name="connsiteY392" fmla="*/ 370191 h 605169"/>
              <a:gd name="connsiteX393" fmla="*/ 252217 w 303852"/>
              <a:gd name="connsiteY393" fmla="*/ 366213 h 605169"/>
              <a:gd name="connsiteX394" fmla="*/ 249532 w 303852"/>
              <a:gd name="connsiteY394" fmla="*/ 364051 h 605169"/>
              <a:gd name="connsiteX395" fmla="*/ 247712 w 303852"/>
              <a:gd name="connsiteY395" fmla="*/ 362235 h 605169"/>
              <a:gd name="connsiteX396" fmla="*/ 246933 w 303852"/>
              <a:gd name="connsiteY396" fmla="*/ 361284 h 605169"/>
              <a:gd name="connsiteX397" fmla="*/ 245806 w 303852"/>
              <a:gd name="connsiteY397" fmla="*/ 360073 h 605169"/>
              <a:gd name="connsiteX398" fmla="*/ 242254 w 303852"/>
              <a:gd name="connsiteY398" fmla="*/ 355576 h 605169"/>
              <a:gd name="connsiteX399" fmla="*/ 238702 w 303852"/>
              <a:gd name="connsiteY399" fmla="*/ 350127 h 605169"/>
              <a:gd name="connsiteX400" fmla="*/ 235670 w 303852"/>
              <a:gd name="connsiteY400" fmla="*/ 345025 h 605169"/>
              <a:gd name="connsiteX401" fmla="*/ 233591 w 303852"/>
              <a:gd name="connsiteY401" fmla="*/ 342171 h 605169"/>
              <a:gd name="connsiteX402" fmla="*/ 232378 w 303852"/>
              <a:gd name="connsiteY402" fmla="*/ 340354 h 605169"/>
              <a:gd name="connsiteX403" fmla="*/ 225274 w 303852"/>
              <a:gd name="connsiteY403" fmla="*/ 331879 h 605169"/>
              <a:gd name="connsiteX404" fmla="*/ 222415 w 303852"/>
              <a:gd name="connsiteY404" fmla="*/ 329025 h 605169"/>
              <a:gd name="connsiteX405" fmla="*/ 221462 w 303852"/>
              <a:gd name="connsiteY405" fmla="*/ 328160 h 605169"/>
              <a:gd name="connsiteX406" fmla="*/ 218429 w 303852"/>
              <a:gd name="connsiteY406" fmla="*/ 325479 h 605169"/>
              <a:gd name="connsiteX407" fmla="*/ 217650 w 303852"/>
              <a:gd name="connsiteY407" fmla="*/ 324874 h 605169"/>
              <a:gd name="connsiteX408" fmla="*/ 214877 w 303852"/>
              <a:gd name="connsiteY408" fmla="*/ 322712 h 605169"/>
              <a:gd name="connsiteX409" fmla="*/ 213751 w 303852"/>
              <a:gd name="connsiteY409" fmla="*/ 321933 h 605169"/>
              <a:gd name="connsiteX410" fmla="*/ 210719 w 303852"/>
              <a:gd name="connsiteY410" fmla="*/ 319858 h 605169"/>
              <a:gd name="connsiteX411" fmla="*/ 209939 w 303852"/>
              <a:gd name="connsiteY411" fmla="*/ 319425 h 605169"/>
              <a:gd name="connsiteX412" fmla="*/ 196944 w 303852"/>
              <a:gd name="connsiteY412" fmla="*/ 313025 h 605169"/>
              <a:gd name="connsiteX413" fmla="*/ 192785 w 303852"/>
              <a:gd name="connsiteY413" fmla="*/ 311728 h 605169"/>
              <a:gd name="connsiteX414" fmla="*/ 198590 w 303852"/>
              <a:gd name="connsiteY414" fmla="*/ 310777 h 605169"/>
              <a:gd name="connsiteX415" fmla="*/ 213145 w 303852"/>
              <a:gd name="connsiteY415" fmla="*/ 313112 h 605169"/>
              <a:gd name="connsiteX416" fmla="*/ 222934 w 303852"/>
              <a:gd name="connsiteY416" fmla="*/ 317263 h 605169"/>
              <a:gd name="connsiteX417" fmla="*/ 227959 w 303852"/>
              <a:gd name="connsiteY417" fmla="*/ 320290 h 605169"/>
              <a:gd name="connsiteX418" fmla="*/ 232811 w 303852"/>
              <a:gd name="connsiteY418" fmla="*/ 324009 h 605169"/>
              <a:gd name="connsiteX419" fmla="*/ 233071 w 303852"/>
              <a:gd name="connsiteY419" fmla="*/ 324268 h 605169"/>
              <a:gd name="connsiteX420" fmla="*/ 237403 w 303852"/>
              <a:gd name="connsiteY420" fmla="*/ 328247 h 605169"/>
              <a:gd name="connsiteX421" fmla="*/ 238789 w 303852"/>
              <a:gd name="connsiteY421" fmla="*/ 329717 h 605169"/>
              <a:gd name="connsiteX422" fmla="*/ 241821 w 303852"/>
              <a:gd name="connsiteY422" fmla="*/ 333003 h 605169"/>
              <a:gd name="connsiteX423" fmla="*/ 243294 w 303852"/>
              <a:gd name="connsiteY423" fmla="*/ 334906 h 605169"/>
              <a:gd name="connsiteX424" fmla="*/ 245806 w 303852"/>
              <a:gd name="connsiteY424" fmla="*/ 338279 h 605169"/>
              <a:gd name="connsiteX425" fmla="*/ 252564 w 303852"/>
              <a:gd name="connsiteY425" fmla="*/ 348916 h 605169"/>
              <a:gd name="connsiteX426" fmla="*/ 254990 w 303852"/>
              <a:gd name="connsiteY426" fmla="*/ 352376 h 605169"/>
              <a:gd name="connsiteX427" fmla="*/ 255856 w 303852"/>
              <a:gd name="connsiteY427" fmla="*/ 353414 h 605169"/>
              <a:gd name="connsiteX428" fmla="*/ 259495 w 303852"/>
              <a:gd name="connsiteY428" fmla="*/ 357219 h 605169"/>
              <a:gd name="connsiteX429" fmla="*/ 259581 w 303852"/>
              <a:gd name="connsiteY429" fmla="*/ 357305 h 605169"/>
              <a:gd name="connsiteX430" fmla="*/ 263047 w 303852"/>
              <a:gd name="connsiteY430" fmla="*/ 360246 h 605169"/>
              <a:gd name="connsiteX431" fmla="*/ 263740 w 303852"/>
              <a:gd name="connsiteY431" fmla="*/ 360678 h 605169"/>
              <a:gd name="connsiteX432" fmla="*/ 272750 w 303852"/>
              <a:gd name="connsiteY432" fmla="*/ 365262 h 605169"/>
              <a:gd name="connsiteX433" fmla="*/ 275522 w 303852"/>
              <a:gd name="connsiteY433" fmla="*/ 365954 h 605169"/>
              <a:gd name="connsiteX434" fmla="*/ 277342 w 303852"/>
              <a:gd name="connsiteY434" fmla="*/ 366386 h 605169"/>
              <a:gd name="connsiteX435" fmla="*/ 277515 w 303852"/>
              <a:gd name="connsiteY435" fmla="*/ 366473 h 605169"/>
              <a:gd name="connsiteX436" fmla="*/ 278814 w 303852"/>
              <a:gd name="connsiteY436" fmla="*/ 366646 h 605169"/>
              <a:gd name="connsiteX437" fmla="*/ 282107 w 303852"/>
              <a:gd name="connsiteY437" fmla="*/ 366992 h 605169"/>
              <a:gd name="connsiteX438" fmla="*/ 285659 w 303852"/>
              <a:gd name="connsiteY438" fmla="*/ 367078 h 605169"/>
              <a:gd name="connsiteX439" fmla="*/ 290424 w 303852"/>
              <a:gd name="connsiteY439" fmla="*/ 366905 h 605169"/>
              <a:gd name="connsiteX440" fmla="*/ 296228 w 303852"/>
              <a:gd name="connsiteY440" fmla="*/ 366127 h 605169"/>
              <a:gd name="connsiteX441" fmla="*/ 295882 w 303852"/>
              <a:gd name="connsiteY441" fmla="*/ 366300 h 605169"/>
              <a:gd name="connsiteX442" fmla="*/ 290943 w 303852"/>
              <a:gd name="connsiteY442" fmla="*/ 368808 h 605169"/>
              <a:gd name="connsiteX443" fmla="*/ 282366 w 303852"/>
              <a:gd name="connsiteY443" fmla="*/ 371316 h 605169"/>
              <a:gd name="connsiteX444" fmla="*/ 277948 w 303852"/>
              <a:gd name="connsiteY444" fmla="*/ 371835 h 605169"/>
              <a:gd name="connsiteX445" fmla="*/ 277168 w 303852"/>
              <a:gd name="connsiteY445" fmla="*/ 371921 h 605169"/>
              <a:gd name="connsiteX446" fmla="*/ 275869 w 303852"/>
              <a:gd name="connsiteY446" fmla="*/ 371921 h 605169"/>
              <a:gd name="connsiteX447" fmla="*/ 271450 w 303852"/>
              <a:gd name="connsiteY447" fmla="*/ 371662 h 605169"/>
              <a:gd name="connsiteX448" fmla="*/ 259581 w 303852"/>
              <a:gd name="connsiteY448" fmla="*/ 367770 h 605169"/>
              <a:gd name="connsiteX449" fmla="*/ 254037 w 303852"/>
              <a:gd name="connsiteY449" fmla="*/ 364138 h 605169"/>
              <a:gd name="connsiteX450" fmla="*/ 251264 w 303852"/>
              <a:gd name="connsiteY450" fmla="*/ 361889 h 605169"/>
              <a:gd name="connsiteX451" fmla="*/ 249792 w 303852"/>
              <a:gd name="connsiteY451" fmla="*/ 360419 h 605169"/>
              <a:gd name="connsiteX452" fmla="*/ 248925 w 303852"/>
              <a:gd name="connsiteY452" fmla="*/ 359467 h 605169"/>
              <a:gd name="connsiteX453" fmla="*/ 247886 w 303852"/>
              <a:gd name="connsiteY453" fmla="*/ 358257 h 605169"/>
              <a:gd name="connsiteX454" fmla="*/ 244680 w 303852"/>
              <a:gd name="connsiteY454" fmla="*/ 354192 h 605169"/>
              <a:gd name="connsiteX455" fmla="*/ 241041 w 303852"/>
              <a:gd name="connsiteY455" fmla="*/ 348657 h 605169"/>
              <a:gd name="connsiteX456" fmla="*/ 237922 w 303852"/>
              <a:gd name="connsiteY456" fmla="*/ 343554 h 605169"/>
              <a:gd name="connsiteX457" fmla="*/ 235843 w 303852"/>
              <a:gd name="connsiteY457" fmla="*/ 340614 h 605169"/>
              <a:gd name="connsiteX458" fmla="*/ 234630 w 303852"/>
              <a:gd name="connsiteY458" fmla="*/ 338711 h 605169"/>
              <a:gd name="connsiteX459" fmla="*/ 227353 w 303852"/>
              <a:gd name="connsiteY459" fmla="*/ 330063 h 605169"/>
              <a:gd name="connsiteX460" fmla="*/ 224321 w 303852"/>
              <a:gd name="connsiteY460" fmla="*/ 327036 h 605169"/>
              <a:gd name="connsiteX461" fmla="*/ 223454 w 303852"/>
              <a:gd name="connsiteY461" fmla="*/ 326171 h 605169"/>
              <a:gd name="connsiteX462" fmla="*/ 220162 w 303852"/>
              <a:gd name="connsiteY462" fmla="*/ 323317 h 605169"/>
              <a:gd name="connsiteX463" fmla="*/ 219382 w 303852"/>
              <a:gd name="connsiteY463" fmla="*/ 322798 h 605169"/>
              <a:gd name="connsiteX464" fmla="*/ 216437 w 303852"/>
              <a:gd name="connsiteY464" fmla="*/ 320463 h 605169"/>
              <a:gd name="connsiteX465" fmla="*/ 215397 w 303852"/>
              <a:gd name="connsiteY465" fmla="*/ 319771 h 605169"/>
              <a:gd name="connsiteX466" fmla="*/ 212192 w 303852"/>
              <a:gd name="connsiteY466" fmla="*/ 317523 h 605169"/>
              <a:gd name="connsiteX467" fmla="*/ 211412 w 303852"/>
              <a:gd name="connsiteY467" fmla="*/ 317090 h 605169"/>
              <a:gd name="connsiteX468" fmla="*/ 198590 w 303852"/>
              <a:gd name="connsiteY468" fmla="*/ 310777 h 605169"/>
              <a:gd name="connsiteX469" fmla="*/ 191851 w 303852"/>
              <a:gd name="connsiteY469" fmla="*/ 309960 h 605169"/>
              <a:gd name="connsiteX470" fmla="*/ 197394 w 303852"/>
              <a:gd name="connsiteY470" fmla="*/ 311690 h 605169"/>
              <a:gd name="connsiteX471" fmla="*/ 210730 w 303852"/>
              <a:gd name="connsiteY471" fmla="*/ 318176 h 605169"/>
              <a:gd name="connsiteX472" fmla="*/ 214541 w 303852"/>
              <a:gd name="connsiteY472" fmla="*/ 320771 h 605169"/>
              <a:gd name="connsiteX473" fmla="*/ 218524 w 303852"/>
              <a:gd name="connsiteY473" fmla="*/ 323712 h 605169"/>
              <a:gd name="connsiteX474" fmla="*/ 222421 w 303852"/>
              <a:gd name="connsiteY474" fmla="*/ 327085 h 605169"/>
              <a:gd name="connsiteX475" fmla="*/ 226232 w 303852"/>
              <a:gd name="connsiteY475" fmla="*/ 330890 h 605169"/>
              <a:gd name="connsiteX476" fmla="*/ 233506 w 303852"/>
              <a:gd name="connsiteY476" fmla="*/ 339539 h 605169"/>
              <a:gd name="connsiteX477" fmla="*/ 236797 w 303852"/>
              <a:gd name="connsiteY477" fmla="*/ 344295 h 605169"/>
              <a:gd name="connsiteX478" fmla="*/ 239828 w 303852"/>
              <a:gd name="connsiteY478" fmla="*/ 349312 h 605169"/>
              <a:gd name="connsiteX479" fmla="*/ 243465 w 303852"/>
              <a:gd name="connsiteY479" fmla="*/ 354847 h 605169"/>
              <a:gd name="connsiteX480" fmla="*/ 247882 w 303852"/>
              <a:gd name="connsiteY480" fmla="*/ 360296 h 605169"/>
              <a:gd name="connsiteX481" fmla="*/ 250393 w 303852"/>
              <a:gd name="connsiteY481" fmla="*/ 362977 h 605169"/>
              <a:gd name="connsiteX482" fmla="*/ 253164 w 303852"/>
              <a:gd name="connsiteY482" fmla="*/ 365139 h 605169"/>
              <a:gd name="connsiteX483" fmla="*/ 258880 w 303852"/>
              <a:gd name="connsiteY483" fmla="*/ 368944 h 605169"/>
              <a:gd name="connsiteX484" fmla="*/ 271264 w 303852"/>
              <a:gd name="connsiteY484" fmla="*/ 372923 h 605169"/>
              <a:gd name="connsiteX485" fmla="*/ 277153 w 303852"/>
              <a:gd name="connsiteY485" fmla="*/ 373269 h 605169"/>
              <a:gd name="connsiteX486" fmla="*/ 282609 w 303852"/>
              <a:gd name="connsiteY486" fmla="*/ 372663 h 605169"/>
              <a:gd name="connsiteX487" fmla="*/ 291442 w 303852"/>
              <a:gd name="connsiteY487" fmla="*/ 370069 h 605169"/>
              <a:gd name="connsiteX488" fmla="*/ 296551 w 303852"/>
              <a:gd name="connsiteY488" fmla="*/ 367474 h 605169"/>
              <a:gd name="connsiteX489" fmla="*/ 296551 w 303852"/>
              <a:gd name="connsiteY489" fmla="*/ 368944 h 605169"/>
              <a:gd name="connsiteX490" fmla="*/ 296378 w 303852"/>
              <a:gd name="connsiteY490" fmla="*/ 379236 h 605169"/>
              <a:gd name="connsiteX491" fmla="*/ 296291 w 303852"/>
              <a:gd name="connsiteY491" fmla="*/ 388231 h 605169"/>
              <a:gd name="connsiteX492" fmla="*/ 295772 w 303852"/>
              <a:gd name="connsiteY492" fmla="*/ 413745 h 605169"/>
              <a:gd name="connsiteX493" fmla="*/ 294213 w 303852"/>
              <a:gd name="connsiteY493" fmla="*/ 443929 h 605169"/>
              <a:gd name="connsiteX494" fmla="*/ 292481 w 303852"/>
              <a:gd name="connsiteY494" fmla="*/ 466156 h 605169"/>
              <a:gd name="connsiteX495" fmla="*/ 292221 w 303852"/>
              <a:gd name="connsiteY495" fmla="*/ 469702 h 605169"/>
              <a:gd name="connsiteX496" fmla="*/ 291875 w 303852"/>
              <a:gd name="connsiteY496" fmla="*/ 474459 h 605169"/>
              <a:gd name="connsiteX497" fmla="*/ 291788 w 303852"/>
              <a:gd name="connsiteY497" fmla="*/ 476102 h 605169"/>
              <a:gd name="connsiteX498" fmla="*/ 289710 w 303852"/>
              <a:gd name="connsiteY498" fmla="*/ 476534 h 605169"/>
              <a:gd name="connsiteX499" fmla="*/ 283301 w 303852"/>
              <a:gd name="connsiteY499" fmla="*/ 477399 h 605169"/>
              <a:gd name="connsiteX500" fmla="*/ 275161 w 303852"/>
              <a:gd name="connsiteY500" fmla="*/ 477572 h 605169"/>
              <a:gd name="connsiteX501" fmla="*/ 270658 w 303852"/>
              <a:gd name="connsiteY501" fmla="*/ 476967 h 605169"/>
              <a:gd name="connsiteX502" fmla="*/ 266155 w 303852"/>
              <a:gd name="connsiteY502" fmla="*/ 475842 h 605169"/>
              <a:gd name="connsiteX503" fmla="*/ 257495 w 303852"/>
              <a:gd name="connsiteY503" fmla="*/ 471518 h 605169"/>
              <a:gd name="connsiteX504" fmla="*/ 253597 w 303852"/>
              <a:gd name="connsiteY504" fmla="*/ 468232 h 605169"/>
              <a:gd name="connsiteX505" fmla="*/ 250047 w 303852"/>
              <a:gd name="connsiteY505" fmla="*/ 464513 h 605169"/>
              <a:gd name="connsiteX506" fmla="*/ 246756 w 303852"/>
              <a:gd name="connsiteY506" fmla="*/ 460188 h 605169"/>
              <a:gd name="connsiteX507" fmla="*/ 243552 w 303852"/>
              <a:gd name="connsiteY507" fmla="*/ 455086 h 605169"/>
              <a:gd name="connsiteX508" fmla="*/ 239915 w 303852"/>
              <a:gd name="connsiteY508" fmla="*/ 449464 h 605169"/>
              <a:gd name="connsiteX509" fmla="*/ 235931 w 303852"/>
              <a:gd name="connsiteY509" fmla="*/ 444102 h 605169"/>
              <a:gd name="connsiteX510" fmla="*/ 231428 w 303852"/>
              <a:gd name="connsiteY510" fmla="*/ 439172 h 605169"/>
              <a:gd name="connsiteX511" fmla="*/ 226665 w 303852"/>
              <a:gd name="connsiteY511" fmla="*/ 434848 h 605169"/>
              <a:gd name="connsiteX512" fmla="*/ 221729 w 303852"/>
              <a:gd name="connsiteY512" fmla="*/ 431042 h 605169"/>
              <a:gd name="connsiteX513" fmla="*/ 216619 w 303852"/>
              <a:gd name="connsiteY513" fmla="*/ 427929 h 605169"/>
              <a:gd name="connsiteX514" fmla="*/ 206573 w 303852"/>
              <a:gd name="connsiteY514" fmla="*/ 423691 h 605169"/>
              <a:gd name="connsiteX515" fmla="*/ 190812 w 303852"/>
              <a:gd name="connsiteY515" fmla="*/ 421269 h 605169"/>
              <a:gd name="connsiteX516" fmla="*/ 184910 w 303852"/>
              <a:gd name="connsiteY516" fmla="*/ 421868 h 605169"/>
              <a:gd name="connsiteX517" fmla="*/ 184490 w 303852"/>
              <a:gd name="connsiteY517" fmla="*/ 413745 h 605169"/>
              <a:gd name="connsiteX518" fmla="*/ 183971 w 303852"/>
              <a:gd name="connsiteY518" fmla="*/ 388231 h 605169"/>
              <a:gd name="connsiteX519" fmla="*/ 183884 w 303852"/>
              <a:gd name="connsiteY519" fmla="*/ 379236 h 605169"/>
              <a:gd name="connsiteX520" fmla="*/ 183711 w 303852"/>
              <a:gd name="connsiteY520" fmla="*/ 368944 h 605169"/>
              <a:gd name="connsiteX521" fmla="*/ 185876 w 303852"/>
              <a:gd name="connsiteY521" fmla="*/ 335647 h 605169"/>
              <a:gd name="connsiteX522" fmla="*/ 191851 w 303852"/>
              <a:gd name="connsiteY522" fmla="*/ 309960 h 605169"/>
              <a:gd name="connsiteX523" fmla="*/ 21147 w 303852"/>
              <a:gd name="connsiteY523" fmla="*/ 210516 h 605169"/>
              <a:gd name="connsiteX524" fmla="*/ 13525 w 303852"/>
              <a:gd name="connsiteY524" fmla="*/ 243642 h 605169"/>
              <a:gd name="connsiteX525" fmla="*/ 10667 w 303852"/>
              <a:gd name="connsiteY525" fmla="*/ 288011 h 605169"/>
              <a:gd name="connsiteX526" fmla="*/ 10840 w 303852"/>
              <a:gd name="connsiteY526" fmla="*/ 301849 h 605169"/>
              <a:gd name="connsiteX527" fmla="*/ 11013 w 303852"/>
              <a:gd name="connsiteY527" fmla="*/ 313958 h 605169"/>
              <a:gd name="connsiteX528" fmla="*/ 11706 w 303852"/>
              <a:gd name="connsiteY528" fmla="*/ 348294 h 605169"/>
              <a:gd name="connsiteX529" fmla="*/ 11966 w 303852"/>
              <a:gd name="connsiteY529" fmla="*/ 357635 h 605169"/>
              <a:gd name="connsiteX530" fmla="*/ 18808 w 303852"/>
              <a:gd name="connsiteY530" fmla="*/ 357030 h 605169"/>
              <a:gd name="connsiteX531" fmla="*/ 19848 w 303852"/>
              <a:gd name="connsiteY531" fmla="*/ 357030 h 605169"/>
              <a:gd name="connsiteX532" fmla="*/ 40461 w 303852"/>
              <a:gd name="connsiteY532" fmla="*/ 360403 h 605169"/>
              <a:gd name="connsiteX533" fmla="*/ 54145 w 303852"/>
              <a:gd name="connsiteY533" fmla="*/ 366284 h 605169"/>
              <a:gd name="connsiteX534" fmla="*/ 61161 w 303852"/>
              <a:gd name="connsiteY534" fmla="*/ 370522 h 605169"/>
              <a:gd name="connsiteX535" fmla="*/ 68003 w 303852"/>
              <a:gd name="connsiteY535" fmla="*/ 375712 h 605169"/>
              <a:gd name="connsiteX536" fmla="*/ 68523 w 303852"/>
              <a:gd name="connsiteY536" fmla="*/ 376144 h 605169"/>
              <a:gd name="connsiteX537" fmla="*/ 74499 w 303852"/>
              <a:gd name="connsiteY537" fmla="*/ 381679 h 605169"/>
              <a:gd name="connsiteX538" fmla="*/ 76318 w 303852"/>
              <a:gd name="connsiteY538" fmla="*/ 383496 h 605169"/>
              <a:gd name="connsiteX539" fmla="*/ 80562 w 303852"/>
              <a:gd name="connsiteY539" fmla="*/ 388339 h 605169"/>
              <a:gd name="connsiteX540" fmla="*/ 82381 w 303852"/>
              <a:gd name="connsiteY540" fmla="*/ 390761 h 605169"/>
              <a:gd name="connsiteX541" fmla="*/ 86018 w 303852"/>
              <a:gd name="connsiteY541" fmla="*/ 395518 h 605169"/>
              <a:gd name="connsiteX542" fmla="*/ 95199 w 303852"/>
              <a:gd name="connsiteY542" fmla="*/ 409962 h 605169"/>
              <a:gd name="connsiteX543" fmla="*/ 98230 w 303852"/>
              <a:gd name="connsiteY543" fmla="*/ 414113 h 605169"/>
              <a:gd name="connsiteX544" fmla="*/ 99530 w 303852"/>
              <a:gd name="connsiteY544" fmla="*/ 415756 h 605169"/>
              <a:gd name="connsiteX545" fmla="*/ 103947 w 303852"/>
              <a:gd name="connsiteY545" fmla="*/ 420427 h 605169"/>
              <a:gd name="connsiteX546" fmla="*/ 104206 w 303852"/>
              <a:gd name="connsiteY546" fmla="*/ 420686 h 605169"/>
              <a:gd name="connsiteX547" fmla="*/ 108450 w 303852"/>
              <a:gd name="connsiteY547" fmla="*/ 424232 h 605169"/>
              <a:gd name="connsiteX548" fmla="*/ 109317 w 303852"/>
              <a:gd name="connsiteY548" fmla="*/ 424838 h 605169"/>
              <a:gd name="connsiteX549" fmla="*/ 120576 w 303852"/>
              <a:gd name="connsiteY549" fmla="*/ 430460 h 605169"/>
              <a:gd name="connsiteX550" fmla="*/ 124040 w 303852"/>
              <a:gd name="connsiteY550" fmla="*/ 431411 h 605169"/>
              <a:gd name="connsiteX551" fmla="*/ 126465 w 303852"/>
              <a:gd name="connsiteY551" fmla="*/ 432016 h 605169"/>
              <a:gd name="connsiteX552" fmla="*/ 128284 w 303852"/>
              <a:gd name="connsiteY552" fmla="*/ 432276 h 605169"/>
              <a:gd name="connsiteX553" fmla="*/ 132268 w 303852"/>
              <a:gd name="connsiteY553" fmla="*/ 432708 h 605169"/>
              <a:gd name="connsiteX554" fmla="*/ 143008 w 303852"/>
              <a:gd name="connsiteY554" fmla="*/ 432622 h 605169"/>
              <a:gd name="connsiteX555" fmla="*/ 151496 w 303852"/>
              <a:gd name="connsiteY555" fmla="*/ 431411 h 605169"/>
              <a:gd name="connsiteX556" fmla="*/ 153228 w 303852"/>
              <a:gd name="connsiteY556" fmla="*/ 431065 h 605169"/>
              <a:gd name="connsiteX557" fmla="*/ 153315 w 303852"/>
              <a:gd name="connsiteY557" fmla="*/ 430027 h 605169"/>
              <a:gd name="connsiteX558" fmla="*/ 153315 w 303852"/>
              <a:gd name="connsiteY558" fmla="*/ 429508 h 605169"/>
              <a:gd name="connsiteX559" fmla="*/ 153748 w 303852"/>
              <a:gd name="connsiteY559" fmla="*/ 423540 h 605169"/>
              <a:gd name="connsiteX560" fmla="*/ 154094 w 303852"/>
              <a:gd name="connsiteY560" fmla="*/ 418697 h 605169"/>
              <a:gd name="connsiteX561" fmla="*/ 156433 w 303852"/>
              <a:gd name="connsiteY561" fmla="*/ 388772 h 605169"/>
              <a:gd name="connsiteX562" fmla="*/ 158511 w 303852"/>
              <a:gd name="connsiteY562" fmla="*/ 348294 h 605169"/>
              <a:gd name="connsiteX563" fmla="*/ 159204 w 303852"/>
              <a:gd name="connsiteY563" fmla="*/ 313958 h 605169"/>
              <a:gd name="connsiteX564" fmla="*/ 159378 w 303852"/>
              <a:gd name="connsiteY564" fmla="*/ 301849 h 605169"/>
              <a:gd name="connsiteX565" fmla="*/ 159378 w 303852"/>
              <a:gd name="connsiteY565" fmla="*/ 300120 h 605169"/>
              <a:gd name="connsiteX566" fmla="*/ 159551 w 303852"/>
              <a:gd name="connsiteY566" fmla="*/ 288530 h 605169"/>
              <a:gd name="connsiteX567" fmla="*/ 154614 w 303852"/>
              <a:gd name="connsiteY567" fmla="*/ 290865 h 605169"/>
              <a:gd name="connsiteX568" fmla="*/ 142402 w 303852"/>
              <a:gd name="connsiteY568" fmla="*/ 294498 h 605169"/>
              <a:gd name="connsiteX569" fmla="*/ 136426 w 303852"/>
              <a:gd name="connsiteY569" fmla="*/ 295190 h 605169"/>
              <a:gd name="connsiteX570" fmla="*/ 134953 w 303852"/>
              <a:gd name="connsiteY570" fmla="*/ 295276 h 605169"/>
              <a:gd name="connsiteX571" fmla="*/ 134867 w 303852"/>
              <a:gd name="connsiteY571" fmla="*/ 295276 h 605169"/>
              <a:gd name="connsiteX572" fmla="*/ 133048 w 303852"/>
              <a:gd name="connsiteY572" fmla="*/ 295276 h 605169"/>
              <a:gd name="connsiteX573" fmla="*/ 126725 w 303852"/>
              <a:gd name="connsiteY573" fmla="*/ 294844 h 605169"/>
              <a:gd name="connsiteX574" fmla="*/ 109663 w 303852"/>
              <a:gd name="connsiteY574" fmla="*/ 289308 h 605169"/>
              <a:gd name="connsiteX575" fmla="*/ 101695 w 303852"/>
              <a:gd name="connsiteY575" fmla="*/ 284032 h 605169"/>
              <a:gd name="connsiteX576" fmla="*/ 98057 w 303852"/>
              <a:gd name="connsiteY576" fmla="*/ 281092 h 605169"/>
              <a:gd name="connsiteX577" fmla="*/ 95632 w 303852"/>
              <a:gd name="connsiteY577" fmla="*/ 278670 h 605169"/>
              <a:gd name="connsiteX578" fmla="*/ 94593 w 303852"/>
              <a:gd name="connsiteY578" fmla="*/ 277459 h 605169"/>
              <a:gd name="connsiteX579" fmla="*/ 93207 w 303852"/>
              <a:gd name="connsiteY579" fmla="*/ 275989 h 605169"/>
              <a:gd name="connsiteX580" fmla="*/ 88443 w 303852"/>
              <a:gd name="connsiteY580" fmla="*/ 269848 h 605169"/>
              <a:gd name="connsiteX581" fmla="*/ 83593 w 303852"/>
              <a:gd name="connsiteY581" fmla="*/ 262497 h 605169"/>
              <a:gd name="connsiteX582" fmla="*/ 79436 w 303852"/>
              <a:gd name="connsiteY582" fmla="*/ 255664 h 605169"/>
              <a:gd name="connsiteX583" fmla="*/ 76751 w 303852"/>
              <a:gd name="connsiteY583" fmla="*/ 251772 h 605169"/>
              <a:gd name="connsiteX584" fmla="*/ 75019 w 303852"/>
              <a:gd name="connsiteY584" fmla="*/ 249350 h 605169"/>
              <a:gd name="connsiteX585" fmla="*/ 65491 w 303852"/>
              <a:gd name="connsiteY585" fmla="*/ 237933 h 605169"/>
              <a:gd name="connsiteX586" fmla="*/ 61594 w 303852"/>
              <a:gd name="connsiteY586" fmla="*/ 234041 h 605169"/>
              <a:gd name="connsiteX587" fmla="*/ 60381 w 303852"/>
              <a:gd name="connsiteY587" fmla="*/ 232917 h 605169"/>
              <a:gd name="connsiteX588" fmla="*/ 56224 w 303852"/>
              <a:gd name="connsiteY588" fmla="*/ 229284 h 605169"/>
              <a:gd name="connsiteX589" fmla="*/ 55185 w 303852"/>
              <a:gd name="connsiteY589" fmla="*/ 228420 h 605169"/>
              <a:gd name="connsiteX590" fmla="*/ 51374 w 303852"/>
              <a:gd name="connsiteY590" fmla="*/ 225479 h 605169"/>
              <a:gd name="connsiteX591" fmla="*/ 49902 w 303852"/>
              <a:gd name="connsiteY591" fmla="*/ 224441 h 605169"/>
              <a:gd name="connsiteX592" fmla="*/ 45658 w 303852"/>
              <a:gd name="connsiteY592" fmla="*/ 221587 h 605169"/>
              <a:gd name="connsiteX593" fmla="*/ 44791 w 303852"/>
              <a:gd name="connsiteY593" fmla="*/ 221068 h 605169"/>
              <a:gd name="connsiteX594" fmla="*/ 27210 w 303852"/>
              <a:gd name="connsiteY594" fmla="*/ 212505 h 605169"/>
              <a:gd name="connsiteX595" fmla="*/ 21147 w 303852"/>
              <a:gd name="connsiteY595" fmla="*/ 210516 h 605169"/>
              <a:gd name="connsiteX596" fmla="*/ 20151 w 303852"/>
              <a:gd name="connsiteY596" fmla="*/ 208794 h 605169"/>
              <a:gd name="connsiteX597" fmla="*/ 27600 w 303852"/>
              <a:gd name="connsiteY597" fmla="*/ 211216 h 605169"/>
              <a:gd name="connsiteX598" fmla="*/ 45531 w 303852"/>
              <a:gd name="connsiteY598" fmla="*/ 219864 h 605169"/>
              <a:gd name="connsiteX599" fmla="*/ 50728 w 303852"/>
              <a:gd name="connsiteY599" fmla="*/ 223323 h 605169"/>
              <a:gd name="connsiteX600" fmla="*/ 56012 w 303852"/>
              <a:gd name="connsiteY600" fmla="*/ 227302 h 605169"/>
              <a:gd name="connsiteX601" fmla="*/ 61295 w 303852"/>
              <a:gd name="connsiteY601" fmla="*/ 231885 h 605169"/>
              <a:gd name="connsiteX602" fmla="*/ 66406 w 303852"/>
              <a:gd name="connsiteY602" fmla="*/ 236988 h 605169"/>
              <a:gd name="connsiteX603" fmla="*/ 76107 w 303852"/>
              <a:gd name="connsiteY603" fmla="*/ 248576 h 605169"/>
              <a:gd name="connsiteX604" fmla="*/ 80612 w 303852"/>
              <a:gd name="connsiteY604" fmla="*/ 254976 h 605169"/>
              <a:gd name="connsiteX605" fmla="*/ 84683 w 303852"/>
              <a:gd name="connsiteY605" fmla="*/ 261721 h 605169"/>
              <a:gd name="connsiteX606" fmla="*/ 89620 w 303852"/>
              <a:gd name="connsiteY606" fmla="*/ 269159 h 605169"/>
              <a:gd name="connsiteX607" fmla="*/ 95510 w 303852"/>
              <a:gd name="connsiteY607" fmla="*/ 276510 h 605169"/>
              <a:gd name="connsiteX608" fmla="*/ 98888 w 303852"/>
              <a:gd name="connsiteY608" fmla="*/ 280055 h 605169"/>
              <a:gd name="connsiteX609" fmla="*/ 102526 w 303852"/>
              <a:gd name="connsiteY609" fmla="*/ 282996 h 605169"/>
              <a:gd name="connsiteX610" fmla="*/ 110322 w 303852"/>
              <a:gd name="connsiteY610" fmla="*/ 288098 h 605169"/>
              <a:gd name="connsiteX611" fmla="*/ 126953 w 303852"/>
              <a:gd name="connsiteY611" fmla="*/ 293460 h 605169"/>
              <a:gd name="connsiteX612" fmla="*/ 134835 w 303852"/>
              <a:gd name="connsiteY612" fmla="*/ 293893 h 605169"/>
              <a:gd name="connsiteX613" fmla="*/ 142111 w 303852"/>
              <a:gd name="connsiteY613" fmla="*/ 293114 h 605169"/>
              <a:gd name="connsiteX614" fmla="*/ 154065 w 303852"/>
              <a:gd name="connsiteY614" fmla="*/ 289568 h 605169"/>
              <a:gd name="connsiteX615" fmla="*/ 160908 w 303852"/>
              <a:gd name="connsiteY615" fmla="*/ 286109 h 605169"/>
              <a:gd name="connsiteX616" fmla="*/ 160908 w 303852"/>
              <a:gd name="connsiteY616" fmla="*/ 288098 h 605169"/>
              <a:gd name="connsiteX617" fmla="*/ 160735 w 303852"/>
              <a:gd name="connsiteY617" fmla="*/ 301849 h 605169"/>
              <a:gd name="connsiteX618" fmla="*/ 160561 w 303852"/>
              <a:gd name="connsiteY618" fmla="*/ 313956 h 605169"/>
              <a:gd name="connsiteX619" fmla="*/ 159868 w 303852"/>
              <a:gd name="connsiteY619" fmla="*/ 348290 h 605169"/>
              <a:gd name="connsiteX620" fmla="*/ 157703 w 303852"/>
              <a:gd name="connsiteY620" fmla="*/ 388850 h 605169"/>
              <a:gd name="connsiteX621" fmla="*/ 155451 w 303852"/>
              <a:gd name="connsiteY621" fmla="*/ 418772 h 605169"/>
              <a:gd name="connsiteX622" fmla="*/ 155104 w 303852"/>
              <a:gd name="connsiteY622" fmla="*/ 423615 h 605169"/>
              <a:gd name="connsiteX623" fmla="*/ 154671 w 303852"/>
              <a:gd name="connsiteY623" fmla="*/ 429929 h 605169"/>
              <a:gd name="connsiteX624" fmla="*/ 154498 w 303852"/>
              <a:gd name="connsiteY624" fmla="*/ 432177 h 605169"/>
              <a:gd name="connsiteX625" fmla="*/ 151726 w 303852"/>
              <a:gd name="connsiteY625" fmla="*/ 432696 h 605169"/>
              <a:gd name="connsiteX626" fmla="*/ 143064 w 303852"/>
              <a:gd name="connsiteY626" fmla="*/ 433907 h 605169"/>
              <a:gd name="connsiteX627" fmla="*/ 132150 w 303852"/>
              <a:gd name="connsiteY627" fmla="*/ 434080 h 605169"/>
              <a:gd name="connsiteX628" fmla="*/ 126173 w 303852"/>
              <a:gd name="connsiteY628" fmla="*/ 433301 h 605169"/>
              <a:gd name="connsiteX629" fmla="*/ 120110 w 303852"/>
              <a:gd name="connsiteY629" fmla="*/ 431745 h 605169"/>
              <a:gd name="connsiteX630" fmla="*/ 108503 w 303852"/>
              <a:gd name="connsiteY630" fmla="*/ 425950 h 605169"/>
              <a:gd name="connsiteX631" fmla="*/ 103133 w 303852"/>
              <a:gd name="connsiteY631" fmla="*/ 421626 h 605169"/>
              <a:gd name="connsiteX632" fmla="*/ 98369 w 303852"/>
              <a:gd name="connsiteY632" fmla="*/ 416610 h 605169"/>
              <a:gd name="connsiteX633" fmla="*/ 93951 w 303852"/>
              <a:gd name="connsiteY633" fmla="*/ 410730 h 605169"/>
              <a:gd name="connsiteX634" fmla="*/ 89707 w 303852"/>
              <a:gd name="connsiteY634" fmla="*/ 403897 h 605169"/>
              <a:gd name="connsiteX635" fmla="*/ 84856 w 303852"/>
              <a:gd name="connsiteY635" fmla="*/ 396287 h 605169"/>
              <a:gd name="connsiteX636" fmla="*/ 79399 w 303852"/>
              <a:gd name="connsiteY636" fmla="*/ 389109 h 605169"/>
              <a:gd name="connsiteX637" fmla="*/ 73422 w 303852"/>
              <a:gd name="connsiteY637" fmla="*/ 382536 h 605169"/>
              <a:gd name="connsiteX638" fmla="*/ 67012 w 303852"/>
              <a:gd name="connsiteY638" fmla="*/ 376656 h 605169"/>
              <a:gd name="connsiteX639" fmla="*/ 60343 w 303852"/>
              <a:gd name="connsiteY639" fmla="*/ 371640 h 605169"/>
              <a:gd name="connsiteX640" fmla="*/ 53413 w 303852"/>
              <a:gd name="connsiteY640" fmla="*/ 367489 h 605169"/>
              <a:gd name="connsiteX641" fmla="*/ 39987 w 303852"/>
              <a:gd name="connsiteY641" fmla="*/ 361694 h 605169"/>
              <a:gd name="connsiteX642" fmla="*/ 18765 w 303852"/>
              <a:gd name="connsiteY642" fmla="*/ 358408 h 605169"/>
              <a:gd name="connsiteX643" fmla="*/ 10839 w 303852"/>
              <a:gd name="connsiteY643" fmla="*/ 359268 h 605169"/>
              <a:gd name="connsiteX644" fmla="*/ 10277 w 303852"/>
              <a:gd name="connsiteY644" fmla="*/ 348290 h 605169"/>
              <a:gd name="connsiteX645" fmla="*/ 9584 w 303852"/>
              <a:gd name="connsiteY645" fmla="*/ 313956 h 605169"/>
              <a:gd name="connsiteX646" fmla="*/ 9410 w 303852"/>
              <a:gd name="connsiteY646" fmla="*/ 301849 h 605169"/>
              <a:gd name="connsiteX647" fmla="*/ 9237 w 303852"/>
              <a:gd name="connsiteY647" fmla="*/ 288098 h 605169"/>
              <a:gd name="connsiteX648" fmla="*/ 12096 w 303852"/>
              <a:gd name="connsiteY648" fmla="*/ 243387 h 605169"/>
              <a:gd name="connsiteX649" fmla="*/ 20151 w 303852"/>
              <a:gd name="connsiteY649" fmla="*/ 208794 h 605169"/>
              <a:gd name="connsiteX650" fmla="*/ 214271 w 303852"/>
              <a:gd name="connsiteY650" fmla="*/ 204228 h 605169"/>
              <a:gd name="connsiteX651" fmla="*/ 214271 w 303852"/>
              <a:gd name="connsiteY651" fmla="*/ 211234 h 605169"/>
              <a:gd name="connsiteX652" fmla="*/ 213924 w 303852"/>
              <a:gd name="connsiteY652" fmla="*/ 226282 h 605169"/>
              <a:gd name="connsiteX653" fmla="*/ 209679 w 303852"/>
              <a:gd name="connsiteY653" fmla="*/ 257157 h 605169"/>
              <a:gd name="connsiteX654" fmla="*/ 201969 w 303852"/>
              <a:gd name="connsiteY654" fmla="*/ 284745 h 605169"/>
              <a:gd name="connsiteX655" fmla="*/ 193825 w 303852"/>
              <a:gd name="connsiteY655" fmla="*/ 308269 h 605169"/>
              <a:gd name="connsiteX656" fmla="*/ 197810 w 303852"/>
              <a:gd name="connsiteY656" fmla="*/ 308009 h 605169"/>
              <a:gd name="connsiteX657" fmla="*/ 198590 w 303852"/>
              <a:gd name="connsiteY657" fmla="*/ 308009 h 605169"/>
              <a:gd name="connsiteX658" fmla="*/ 214011 w 303852"/>
              <a:gd name="connsiteY658" fmla="*/ 310517 h 605169"/>
              <a:gd name="connsiteX659" fmla="*/ 224234 w 303852"/>
              <a:gd name="connsiteY659" fmla="*/ 314842 h 605169"/>
              <a:gd name="connsiteX660" fmla="*/ 229519 w 303852"/>
              <a:gd name="connsiteY660" fmla="*/ 318042 h 605169"/>
              <a:gd name="connsiteX661" fmla="*/ 234630 w 303852"/>
              <a:gd name="connsiteY661" fmla="*/ 321933 h 605169"/>
              <a:gd name="connsiteX662" fmla="*/ 234804 w 303852"/>
              <a:gd name="connsiteY662" fmla="*/ 322106 h 605169"/>
              <a:gd name="connsiteX663" fmla="*/ 239482 w 303852"/>
              <a:gd name="connsiteY663" fmla="*/ 326431 h 605169"/>
              <a:gd name="connsiteX664" fmla="*/ 240781 w 303852"/>
              <a:gd name="connsiteY664" fmla="*/ 327728 h 605169"/>
              <a:gd name="connsiteX665" fmla="*/ 243987 w 303852"/>
              <a:gd name="connsiteY665" fmla="*/ 331447 h 605169"/>
              <a:gd name="connsiteX666" fmla="*/ 245460 w 303852"/>
              <a:gd name="connsiteY666" fmla="*/ 333263 h 605169"/>
              <a:gd name="connsiteX667" fmla="*/ 248059 w 303852"/>
              <a:gd name="connsiteY667" fmla="*/ 336809 h 605169"/>
              <a:gd name="connsiteX668" fmla="*/ 254903 w 303852"/>
              <a:gd name="connsiteY668" fmla="*/ 347533 h 605169"/>
              <a:gd name="connsiteX669" fmla="*/ 257156 w 303852"/>
              <a:gd name="connsiteY669" fmla="*/ 350560 h 605169"/>
              <a:gd name="connsiteX670" fmla="*/ 258109 w 303852"/>
              <a:gd name="connsiteY670" fmla="*/ 351770 h 605169"/>
              <a:gd name="connsiteX671" fmla="*/ 261314 w 303852"/>
              <a:gd name="connsiteY671" fmla="*/ 355230 h 605169"/>
              <a:gd name="connsiteX672" fmla="*/ 261574 w 303852"/>
              <a:gd name="connsiteY672" fmla="*/ 355489 h 605169"/>
              <a:gd name="connsiteX673" fmla="*/ 264693 w 303852"/>
              <a:gd name="connsiteY673" fmla="*/ 357997 h 605169"/>
              <a:gd name="connsiteX674" fmla="*/ 265299 w 303852"/>
              <a:gd name="connsiteY674" fmla="*/ 358516 h 605169"/>
              <a:gd name="connsiteX675" fmla="*/ 273616 w 303852"/>
              <a:gd name="connsiteY675" fmla="*/ 362667 h 605169"/>
              <a:gd name="connsiteX676" fmla="*/ 276129 w 303852"/>
              <a:gd name="connsiteY676" fmla="*/ 363273 h 605169"/>
              <a:gd name="connsiteX677" fmla="*/ 278035 w 303852"/>
              <a:gd name="connsiteY677" fmla="*/ 363705 h 605169"/>
              <a:gd name="connsiteX678" fmla="*/ 279248 w 303852"/>
              <a:gd name="connsiteY678" fmla="*/ 363878 h 605169"/>
              <a:gd name="connsiteX679" fmla="*/ 282280 w 303852"/>
              <a:gd name="connsiteY679" fmla="*/ 364311 h 605169"/>
              <a:gd name="connsiteX680" fmla="*/ 285659 w 303852"/>
              <a:gd name="connsiteY680" fmla="*/ 364311 h 605169"/>
              <a:gd name="connsiteX681" fmla="*/ 290164 w 303852"/>
              <a:gd name="connsiteY681" fmla="*/ 364138 h 605169"/>
              <a:gd name="connsiteX682" fmla="*/ 295189 w 303852"/>
              <a:gd name="connsiteY682" fmla="*/ 363532 h 605169"/>
              <a:gd name="connsiteX683" fmla="*/ 293023 w 303852"/>
              <a:gd name="connsiteY683" fmla="*/ 335944 h 605169"/>
              <a:gd name="connsiteX684" fmla="*/ 278295 w 303852"/>
              <a:gd name="connsiteY684" fmla="*/ 284745 h 605169"/>
              <a:gd name="connsiteX685" fmla="*/ 270584 w 303852"/>
              <a:gd name="connsiteY685" fmla="*/ 257157 h 605169"/>
              <a:gd name="connsiteX686" fmla="*/ 266339 w 303852"/>
              <a:gd name="connsiteY686" fmla="*/ 226282 h 605169"/>
              <a:gd name="connsiteX687" fmla="*/ 265992 w 303852"/>
              <a:gd name="connsiteY687" fmla="*/ 211234 h 605169"/>
              <a:gd name="connsiteX688" fmla="*/ 265992 w 303852"/>
              <a:gd name="connsiteY688" fmla="*/ 204228 h 605169"/>
              <a:gd name="connsiteX689" fmla="*/ 213068 w 303852"/>
              <a:gd name="connsiteY689" fmla="*/ 202803 h 605169"/>
              <a:gd name="connsiteX690" fmla="*/ 267194 w 303852"/>
              <a:gd name="connsiteY690" fmla="*/ 202803 h 605169"/>
              <a:gd name="connsiteX691" fmla="*/ 267367 w 303852"/>
              <a:gd name="connsiteY691" fmla="*/ 211278 h 605169"/>
              <a:gd name="connsiteX692" fmla="*/ 267713 w 303852"/>
              <a:gd name="connsiteY692" fmla="*/ 226068 h 605169"/>
              <a:gd name="connsiteX693" fmla="*/ 271870 w 303852"/>
              <a:gd name="connsiteY693" fmla="*/ 256857 h 605169"/>
              <a:gd name="connsiteX694" fmla="*/ 279578 w 303852"/>
              <a:gd name="connsiteY694" fmla="*/ 284187 h 605169"/>
              <a:gd name="connsiteX695" fmla="*/ 294386 w 303852"/>
              <a:gd name="connsiteY695" fmla="*/ 335647 h 605169"/>
              <a:gd name="connsiteX696" fmla="*/ 296551 w 303852"/>
              <a:gd name="connsiteY696" fmla="*/ 364620 h 605169"/>
              <a:gd name="connsiteX697" fmla="*/ 290229 w 303852"/>
              <a:gd name="connsiteY697" fmla="*/ 365485 h 605169"/>
              <a:gd name="connsiteX698" fmla="*/ 282176 w 303852"/>
              <a:gd name="connsiteY698" fmla="*/ 365658 h 605169"/>
              <a:gd name="connsiteX699" fmla="*/ 277672 w 303852"/>
              <a:gd name="connsiteY699" fmla="*/ 365052 h 605169"/>
              <a:gd name="connsiteX700" fmla="*/ 273169 w 303852"/>
              <a:gd name="connsiteY700" fmla="*/ 363928 h 605169"/>
              <a:gd name="connsiteX701" fmla="*/ 264509 w 303852"/>
              <a:gd name="connsiteY701" fmla="*/ 359517 h 605169"/>
              <a:gd name="connsiteX702" fmla="*/ 260526 w 303852"/>
              <a:gd name="connsiteY702" fmla="*/ 356317 h 605169"/>
              <a:gd name="connsiteX703" fmla="*/ 257062 w 303852"/>
              <a:gd name="connsiteY703" fmla="*/ 352598 h 605169"/>
              <a:gd name="connsiteX704" fmla="*/ 253771 w 303852"/>
              <a:gd name="connsiteY704" fmla="*/ 348187 h 605169"/>
              <a:gd name="connsiteX705" fmla="*/ 250566 w 303852"/>
              <a:gd name="connsiteY705" fmla="*/ 343171 h 605169"/>
              <a:gd name="connsiteX706" fmla="*/ 246929 w 303852"/>
              <a:gd name="connsiteY706" fmla="*/ 337463 h 605169"/>
              <a:gd name="connsiteX707" fmla="*/ 242859 w 303852"/>
              <a:gd name="connsiteY707" fmla="*/ 332187 h 605169"/>
              <a:gd name="connsiteX708" fmla="*/ 238442 w 303852"/>
              <a:gd name="connsiteY708" fmla="*/ 327258 h 605169"/>
              <a:gd name="connsiteX709" fmla="*/ 233679 w 303852"/>
              <a:gd name="connsiteY709" fmla="*/ 322933 h 605169"/>
              <a:gd name="connsiteX710" fmla="*/ 228657 w 303852"/>
              <a:gd name="connsiteY710" fmla="*/ 319128 h 605169"/>
              <a:gd name="connsiteX711" fmla="*/ 223634 w 303852"/>
              <a:gd name="connsiteY711" fmla="*/ 316014 h 605169"/>
              <a:gd name="connsiteX712" fmla="*/ 213588 w 303852"/>
              <a:gd name="connsiteY712" fmla="*/ 311776 h 605169"/>
              <a:gd name="connsiteX713" fmla="*/ 197827 w 303852"/>
              <a:gd name="connsiteY713" fmla="*/ 309355 h 605169"/>
              <a:gd name="connsiteX714" fmla="*/ 191851 w 303852"/>
              <a:gd name="connsiteY714" fmla="*/ 309960 h 605169"/>
              <a:gd name="connsiteX715" fmla="*/ 200685 w 303852"/>
              <a:gd name="connsiteY715" fmla="*/ 284187 h 605169"/>
              <a:gd name="connsiteX716" fmla="*/ 208392 w 303852"/>
              <a:gd name="connsiteY716" fmla="*/ 256857 h 605169"/>
              <a:gd name="connsiteX717" fmla="*/ 212635 w 303852"/>
              <a:gd name="connsiteY717" fmla="*/ 226068 h 605169"/>
              <a:gd name="connsiteX718" fmla="*/ 212895 w 303852"/>
              <a:gd name="connsiteY718" fmla="*/ 211278 h 605169"/>
              <a:gd name="connsiteX719" fmla="*/ 213068 w 303852"/>
              <a:gd name="connsiteY719" fmla="*/ 202803 h 605169"/>
              <a:gd name="connsiteX720" fmla="*/ 240348 w 303852"/>
              <a:gd name="connsiteY720" fmla="*/ 162975 h 605169"/>
              <a:gd name="connsiteX721" fmla="*/ 212798 w 303852"/>
              <a:gd name="connsiteY721" fmla="*/ 164705 h 605169"/>
              <a:gd name="connsiteX722" fmla="*/ 211065 w 303852"/>
              <a:gd name="connsiteY722" fmla="*/ 165829 h 605169"/>
              <a:gd name="connsiteX723" fmla="*/ 211065 w 303852"/>
              <a:gd name="connsiteY723" fmla="*/ 168770 h 605169"/>
              <a:gd name="connsiteX724" fmla="*/ 208899 w 303852"/>
              <a:gd name="connsiteY724" fmla="*/ 172489 h 605169"/>
              <a:gd name="connsiteX725" fmla="*/ 211065 w 303852"/>
              <a:gd name="connsiteY725" fmla="*/ 176207 h 605169"/>
              <a:gd name="connsiteX726" fmla="*/ 211065 w 303852"/>
              <a:gd name="connsiteY726" fmla="*/ 178456 h 605169"/>
              <a:gd name="connsiteX727" fmla="*/ 208899 w 303852"/>
              <a:gd name="connsiteY727" fmla="*/ 182175 h 605169"/>
              <a:gd name="connsiteX728" fmla="*/ 211065 w 303852"/>
              <a:gd name="connsiteY728" fmla="*/ 185894 h 605169"/>
              <a:gd name="connsiteX729" fmla="*/ 211065 w 303852"/>
              <a:gd name="connsiteY729" fmla="*/ 193331 h 605169"/>
              <a:gd name="connsiteX730" fmla="*/ 269804 w 303852"/>
              <a:gd name="connsiteY730" fmla="*/ 193331 h 605169"/>
              <a:gd name="connsiteX731" fmla="*/ 269804 w 303852"/>
              <a:gd name="connsiteY731" fmla="*/ 185721 h 605169"/>
              <a:gd name="connsiteX732" fmla="*/ 271624 w 303852"/>
              <a:gd name="connsiteY732" fmla="*/ 182175 h 605169"/>
              <a:gd name="connsiteX733" fmla="*/ 271624 w 303852"/>
              <a:gd name="connsiteY733" fmla="*/ 182088 h 605169"/>
              <a:gd name="connsiteX734" fmla="*/ 269804 w 303852"/>
              <a:gd name="connsiteY734" fmla="*/ 178629 h 605169"/>
              <a:gd name="connsiteX735" fmla="*/ 269804 w 303852"/>
              <a:gd name="connsiteY735" fmla="*/ 176035 h 605169"/>
              <a:gd name="connsiteX736" fmla="*/ 271624 w 303852"/>
              <a:gd name="connsiteY736" fmla="*/ 172489 h 605169"/>
              <a:gd name="connsiteX737" fmla="*/ 271624 w 303852"/>
              <a:gd name="connsiteY737" fmla="*/ 172402 h 605169"/>
              <a:gd name="connsiteX738" fmla="*/ 269804 w 303852"/>
              <a:gd name="connsiteY738" fmla="*/ 168943 h 605169"/>
              <a:gd name="connsiteX739" fmla="*/ 269804 w 303852"/>
              <a:gd name="connsiteY739" fmla="*/ 165829 h 605169"/>
              <a:gd name="connsiteX740" fmla="*/ 268158 w 303852"/>
              <a:gd name="connsiteY740" fmla="*/ 164792 h 605169"/>
              <a:gd name="connsiteX741" fmla="*/ 240348 w 303852"/>
              <a:gd name="connsiteY741" fmla="*/ 162975 h 605169"/>
              <a:gd name="connsiteX742" fmla="*/ 240348 w 303852"/>
              <a:gd name="connsiteY742" fmla="*/ 161548 h 605169"/>
              <a:gd name="connsiteX743" fmla="*/ 268926 w 303852"/>
              <a:gd name="connsiteY743" fmla="*/ 163537 h 605169"/>
              <a:gd name="connsiteX744" fmla="*/ 269012 w 303852"/>
              <a:gd name="connsiteY744" fmla="*/ 163624 h 605169"/>
              <a:gd name="connsiteX745" fmla="*/ 271177 w 303852"/>
              <a:gd name="connsiteY745" fmla="*/ 164575 h 605169"/>
              <a:gd name="connsiteX746" fmla="*/ 271177 w 303852"/>
              <a:gd name="connsiteY746" fmla="*/ 168900 h 605169"/>
              <a:gd name="connsiteX747" fmla="*/ 272996 w 303852"/>
              <a:gd name="connsiteY747" fmla="*/ 171581 h 605169"/>
              <a:gd name="connsiteX748" fmla="*/ 272996 w 303852"/>
              <a:gd name="connsiteY748" fmla="*/ 173310 h 605169"/>
              <a:gd name="connsiteX749" fmla="*/ 271177 w 303852"/>
              <a:gd name="connsiteY749" fmla="*/ 175991 h 605169"/>
              <a:gd name="connsiteX750" fmla="*/ 271177 w 303852"/>
              <a:gd name="connsiteY750" fmla="*/ 178586 h 605169"/>
              <a:gd name="connsiteX751" fmla="*/ 272996 w 303852"/>
              <a:gd name="connsiteY751" fmla="*/ 181267 h 605169"/>
              <a:gd name="connsiteX752" fmla="*/ 272996 w 303852"/>
              <a:gd name="connsiteY752" fmla="*/ 182997 h 605169"/>
              <a:gd name="connsiteX753" fmla="*/ 271177 w 303852"/>
              <a:gd name="connsiteY753" fmla="*/ 185678 h 605169"/>
              <a:gd name="connsiteX754" fmla="*/ 271177 w 303852"/>
              <a:gd name="connsiteY754" fmla="*/ 194673 h 605169"/>
              <a:gd name="connsiteX755" fmla="*/ 209691 w 303852"/>
              <a:gd name="connsiteY755" fmla="*/ 194673 h 605169"/>
              <a:gd name="connsiteX756" fmla="*/ 209691 w 303852"/>
              <a:gd name="connsiteY756" fmla="*/ 185851 h 605169"/>
              <a:gd name="connsiteX757" fmla="*/ 207180 w 303852"/>
              <a:gd name="connsiteY757" fmla="*/ 182997 h 605169"/>
              <a:gd name="connsiteX758" fmla="*/ 207180 w 303852"/>
              <a:gd name="connsiteY758" fmla="*/ 181267 h 605169"/>
              <a:gd name="connsiteX759" fmla="*/ 209691 w 303852"/>
              <a:gd name="connsiteY759" fmla="*/ 178413 h 605169"/>
              <a:gd name="connsiteX760" fmla="*/ 209691 w 303852"/>
              <a:gd name="connsiteY760" fmla="*/ 176164 h 605169"/>
              <a:gd name="connsiteX761" fmla="*/ 207180 w 303852"/>
              <a:gd name="connsiteY761" fmla="*/ 173224 h 605169"/>
              <a:gd name="connsiteX762" fmla="*/ 207180 w 303852"/>
              <a:gd name="connsiteY762" fmla="*/ 171581 h 605169"/>
              <a:gd name="connsiteX763" fmla="*/ 209691 w 303852"/>
              <a:gd name="connsiteY763" fmla="*/ 168727 h 605169"/>
              <a:gd name="connsiteX764" fmla="*/ 209691 w 303852"/>
              <a:gd name="connsiteY764" fmla="*/ 164575 h 605169"/>
              <a:gd name="connsiteX765" fmla="*/ 212029 w 303852"/>
              <a:gd name="connsiteY765" fmla="*/ 163537 h 605169"/>
              <a:gd name="connsiteX766" fmla="*/ 240348 w 303852"/>
              <a:gd name="connsiteY766" fmla="*/ 161548 h 605169"/>
              <a:gd name="connsiteX767" fmla="*/ 240348 w 303852"/>
              <a:gd name="connsiteY767" fmla="*/ 160208 h 605169"/>
              <a:gd name="connsiteX768" fmla="*/ 211499 w 303852"/>
              <a:gd name="connsiteY768" fmla="*/ 162284 h 605169"/>
              <a:gd name="connsiteX769" fmla="*/ 211152 w 303852"/>
              <a:gd name="connsiteY769" fmla="*/ 162370 h 605169"/>
              <a:gd name="connsiteX770" fmla="*/ 210892 w 303852"/>
              <a:gd name="connsiteY770" fmla="*/ 162716 h 605169"/>
              <a:gd name="connsiteX771" fmla="*/ 209679 w 303852"/>
              <a:gd name="connsiteY771" fmla="*/ 163235 h 605169"/>
              <a:gd name="connsiteX772" fmla="*/ 208293 w 303852"/>
              <a:gd name="connsiteY772" fmla="*/ 163235 h 605169"/>
              <a:gd name="connsiteX773" fmla="*/ 208293 w 303852"/>
              <a:gd name="connsiteY773" fmla="*/ 168770 h 605169"/>
              <a:gd name="connsiteX774" fmla="*/ 206994 w 303852"/>
              <a:gd name="connsiteY774" fmla="*/ 170240 h 605169"/>
              <a:gd name="connsiteX775" fmla="*/ 205781 w 303852"/>
              <a:gd name="connsiteY775" fmla="*/ 170413 h 605169"/>
              <a:gd name="connsiteX776" fmla="*/ 205781 w 303852"/>
              <a:gd name="connsiteY776" fmla="*/ 174478 h 605169"/>
              <a:gd name="connsiteX777" fmla="*/ 206994 w 303852"/>
              <a:gd name="connsiteY777" fmla="*/ 174651 h 605169"/>
              <a:gd name="connsiteX778" fmla="*/ 208293 w 303852"/>
              <a:gd name="connsiteY778" fmla="*/ 176207 h 605169"/>
              <a:gd name="connsiteX779" fmla="*/ 208293 w 303852"/>
              <a:gd name="connsiteY779" fmla="*/ 178456 h 605169"/>
              <a:gd name="connsiteX780" fmla="*/ 206994 w 303852"/>
              <a:gd name="connsiteY780" fmla="*/ 179926 h 605169"/>
              <a:gd name="connsiteX781" fmla="*/ 205781 w 303852"/>
              <a:gd name="connsiteY781" fmla="*/ 180099 h 605169"/>
              <a:gd name="connsiteX782" fmla="*/ 205781 w 303852"/>
              <a:gd name="connsiteY782" fmla="*/ 184164 h 605169"/>
              <a:gd name="connsiteX783" fmla="*/ 206994 w 303852"/>
              <a:gd name="connsiteY783" fmla="*/ 184337 h 605169"/>
              <a:gd name="connsiteX784" fmla="*/ 208293 w 303852"/>
              <a:gd name="connsiteY784" fmla="*/ 185894 h 605169"/>
              <a:gd name="connsiteX785" fmla="*/ 208293 w 303852"/>
              <a:gd name="connsiteY785" fmla="*/ 196099 h 605169"/>
              <a:gd name="connsiteX786" fmla="*/ 272577 w 303852"/>
              <a:gd name="connsiteY786" fmla="*/ 196099 h 605169"/>
              <a:gd name="connsiteX787" fmla="*/ 272577 w 303852"/>
              <a:gd name="connsiteY787" fmla="*/ 185721 h 605169"/>
              <a:gd name="connsiteX788" fmla="*/ 273530 w 303852"/>
              <a:gd name="connsiteY788" fmla="*/ 184251 h 605169"/>
              <a:gd name="connsiteX789" fmla="*/ 274396 w 303852"/>
              <a:gd name="connsiteY789" fmla="*/ 183905 h 605169"/>
              <a:gd name="connsiteX790" fmla="*/ 274396 w 303852"/>
              <a:gd name="connsiteY790" fmla="*/ 180445 h 605169"/>
              <a:gd name="connsiteX791" fmla="*/ 273530 w 303852"/>
              <a:gd name="connsiteY791" fmla="*/ 180013 h 605169"/>
              <a:gd name="connsiteX792" fmla="*/ 272577 w 303852"/>
              <a:gd name="connsiteY792" fmla="*/ 178629 h 605169"/>
              <a:gd name="connsiteX793" fmla="*/ 272577 w 303852"/>
              <a:gd name="connsiteY793" fmla="*/ 176035 h 605169"/>
              <a:gd name="connsiteX794" fmla="*/ 273530 w 303852"/>
              <a:gd name="connsiteY794" fmla="*/ 174564 h 605169"/>
              <a:gd name="connsiteX795" fmla="*/ 274396 w 303852"/>
              <a:gd name="connsiteY795" fmla="*/ 174218 h 605169"/>
              <a:gd name="connsiteX796" fmla="*/ 274396 w 303852"/>
              <a:gd name="connsiteY796" fmla="*/ 170673 h 605169"/>
              <a:gd name="connsiteX797" fmla="*/ 273530 w 303852"/>
              <a:gd name="connsiteY797" fmla="*/ 170327 h 605169"/>
              <a:gd name="connsiteX798" fmla="*/ 272577 w 303852"/>
              <a:gd name="connsiteY798" fmla="*/ 168943 h 605169"/>
              <a:gd name="connsiteX799" fmla="*/ 272577 w 303852"/>
              <a:gd name="connsiteY799" fmla="*/ 163321 h 605169"/>
              <a:gd name="connsiteX800" fmla="*/ 271190 w 303852"/>
              <a:gd name="connsiteY800" fmla="*/ 163321 h 605169"/>
              <a:gd name="connsiteX801" fmla="*/ 270064 w 303852"/>
              <a:gd name="connsiteY801" fmla="*/ 162716 h 605169"/>
              <a:gd name="connsiteX802" fmla="*/ 269891 w 303852"/>
              <a:gd name="connsiteY802" fmla="*/ 162629 h 605169"/>
              <a:gd name="connsiteX803" fmla="*/ 269458 w 303852"/>
              <a:gd name="connsiteY803" fmla="*/ 162284 h 605169"/>
              <a:gd name="connsiteX804" fmla="*/ 240348 w 303852"/>
              <a:gd name="connsiteY804" fmla="*/ 160208 h 605169"/>
              <a:gd name="connsiteX805" fmla="*/ 240348 w 303852"/>
              <a:gd name="connsiteY805" fmla="*/ 157094 h 605169"/>
              <a:gd name="connsiteX806" fmla="*/ 271884 w 303852"/>
              <a:gd name="connsiteY806" fmla="*/ 160035 h 605169"/>
              <a:gd name="connsiteX807" fmla="*/ 272143 w 303852"/>
              <a:gd name="connsiteY807" fmla="*/ 160208 h 605169"/>
              <a:gd name="connsiteX808" fmla="*/ 272403 w 303852"/>
              <a:gd name="connsiteY808" fmla="*/ 160294 h 605169"/>
              <a:gd name="connsiteX809" fmla="*/ 275696 w 303852"/>
              <a:gd name="connsiteY809" fmla="*/ 164619 h 605169"/>
              <a:gd name="connsiteX810" fmla="*/ 275696 w 303852"/>
              <a:gd name="connsiteY810" fmla="*/ 167991 h 605169"/>
              <a:gd name="connsiteX811" fmla="*/ 276129 w 303852"/>
              <a:gd name="connsiteY811" fmla="*/ 168337 h 605169"/>
              <a:gd name="connsiteX812" fmla="*/ 277515 w 303852"/>
              <a:gd name="connsiteY812" fmla="*/ 171624 h 605169"/>
              <a:gd name="connsiteX813" fmla="*/ 277515 w 303852"/>
              <a:gd name="connsiteY813" fmla="*/ 173267 h 605169"/>
              <a:gd name="connsiteX814" fmla="*/ 276302 w 303852"/>
              <a:gd name="connsiteY814" fmla="*/ 176380 h 605169"/>
              <a:gd name="connsiteX815" fmla="*/ 275436 w 303852"/>
              <a:gd name="connsiteY815" fmla="*/ 177332 h 605169"/>
              <a:gd name="connsiteX816" fmla="*/ 276302 w 303852"/>
              <a:gd name="connsiteY816" fmla="*/ 178283 h 605169"/>
              <a:gd name="connsiteX817" fmla="*/ 277515 w 303852"/>
              <a:gd name="connsiteY817" fmla="*/ 181310 h 605169"/>
              <a:gd name="connsiteX818" fmla="*/ 277515 w 303852"/>
              <a:gd name="connsiteY818" fmla="*/ 183040 h 605169"/>
              <a:gd name="connsiteX819" fmla="*/ 276129 w 303852"/>
              <a:gd name="connsiteY819" fmla="*/ 186240 h 605169"/>
              <a:gd name="connsiteX820" fmla="*/ 275696 w 303852"/>
              <a:gd name="connsiteY820" fmla="*/ 186672 h 605169"/>
              <a:gd name="connsiteX821" fmla="*/ 275696 w 303852"/>
              <a:gd name="connsiteY821" fmla="*/ 194715 h 605169"/>
              <a:gd name="connsiteX822" fmla="*/ 272317 w 303852"/>
              <a:gd name="connsiteY822" fmla="*/ 199039 h 605169"/>
              <a:gd name="connsiteX823" fmla="*/ 271017 w 303852"/>
              <a:gd name="connsiteY823" fmla="*/ 199385 h 605169"/>
              <a:gd name="connsiteX824" fmla="*/ 271364 w 303852"/>
              <a:gd name="connsiteY824" fmla="*/ 200683 h 605169"/>
              <a:gd name="connsiteX825" fmla="*/ 271710 w 303852"/>
              <a:gd name="connsiteY825" fmla="*/ 202239 h 605169"/>
              <a:gd name="connsiteX826" fmla="*/ 271884 w 303852"/>
              <a:gd name="connsiteY826" fmla="*/ 211580 h 605169"/>
              <a:gd name="connsiteX827" fmla="*/ 272143 w 303852"/>
              <a:gd name="connsiteY827" fmla="*/ 225849 h 605169"/>
              <a:gd name="connsiteX828" fmla="*/ 276302 w 303852"/>
              <a:gd name="connsiteY828" fmla="*/ 256032 h 605169"/>
              <a:gd name="connsiteX829" fmla="*/ 283753 w 303852"/>
              <a:gd name="connsiteY829" fmla="*/ 282583 h 605169"/>
              <a:gd name="connsiteX830" fmla="*/ 298827 w 303852"/>
              <a:gd name="connsiteY830" fmla="*/ 334906 h 605169"/>
              <a:gd name="connsiteX831" fmla="*/ 300993 w 303852"/>
              <a:gd name="connsiteY831" fmla="*/ 363359 h 605169"/>
              <a:gd name="connsiteX832" fmla="*/ 301080 w 303852"/>
              <a:gd name="connsiteY832" fmla="*/ 367856 h 605169"/>
              <a:gd name="connsiteX833" fmla="*/ 301080 w 303852"/>
              <a:gd name="connsiteY833" fmla="*/ 368981 h 605169"/>
              <a:gd name="connsiteX834" fmla="*/ 300907 w 303852"/>
              <a:gd name="connsiteY834" fmla="*/ 379359 h 605169"/>
              <a:gd name="connsiteX835" fmla="*/ 300820 w 303852"/>
              <a:gd name="connsiteY835" fmla="*/ 383424 h 605169"/>
              <a:gd name="connsiteX836" fmla="*/ 300733 w 303852"/>
              <a:gd name="connsiteY836" fmla="*/ 388267 h 605169"/>
              <a:gd name="connsiteX837" fmla="*/ 300300 w 303852"/>
              <a:gd name="connsiteY837" fmla="*/ 413866 h 605169"/>
              <a:gd name="connsiteX838" fmla="*/ 298654 w 303852"/>
              <a:gd name="connsiteY838" fmla="*/ 444308 h 605169"/>
              <a:gd name="connsiteX839" fmla="*/ 297181 w 303852"/>
              <a:gd name="connsiteY839" fmla="*/ 463940 h 605169"/>
              <a:gd name="connsiteX840" fmla="*/ 296748 w 303852"/>
              <a:gd name="connsiteY840" fmla="*/ 470081 h 605169"/>
              <a:gd name="connsiteX841" fmla="*/ 296401 w 303852"/>
              <a:gd name="connsiteY841" fmla="*/ 474751 h 605169"/>
              <a:gd name="connsiteX842" fmla="*/ 296315 w 303852"/>
              <a:gd name="connsiteY842" fmla="*/ 475789 h 605169"/>
              <a:gd name="connsiteX843" fmla="*/ 295189 w 303852"/>
              <a:gd name="connsiteY843" fmla="*/ 492221 h 605169"/>
              <a:gd name="connsiteX844" fmla="*/ 297268 w 303852"/>
              <a:gd name="connsiteY844" fmla="*/ 511680 h 605169"/>
              <a:gd name="connsiteX845" fmla="*/ 297614 w 303852"/>
              <a:gd name="connsiteY845" fmla="*/ 513842 h 605169"/>
              <a:gd name="connsiteX846" fmla="*/ 297701 w 303852"/>
              <a:gd name="connsiteY846" fmla="*/ 514361 h 605169"/>
              <a:gd name="connsiteX847" fmla="*/ 299780 w 303852"/>
              <a:gd name="connsiteY847" fmla="*/ 537452 h 605169"/>
              <a:gd name="connsiteX848" fmla="*/ 299607 w 303852"/>
              <a:gd name="connsiteY848" fmla="*/ 546792 h 605169"/>
              <a:gd name="connsiteX849" fmla="*/ 299607 w 303852"/>
              <a:gd name="connsiteY849" fmla="*/ 547830 h 605169"/>
              <a:gd name="connsiteX850" fmla="*/ 299347 w 303852"/>
              <a:gd name="connsiteY850" fmla="*/ 570316 h 605169"/>
              <a:gd name="connsiteX851" fmla="*/ 299347 w 303852"/>
              <a:gd name="connsiteY851" fmla="*/ 578013 h 605169"/>
              <a:gd name="connsiteX852" fmla="*/ 299260 w 303852"/>
              <a:gd name="connsiteY852" fmla="*/ 586575 h 605169"/>
              <a:gd name="connsiteX853" fmla="*/ 299174 w 303852"/>
              <a:gd name="connsiteY853" fmla="*/ 587786 h 605169"/>
              <a:gd name="connsiteX854" fmla="*/ 299087 w 303852"/>
              <a:gd name="connsiteY854" fmla="*/ 587959 h 605169"/>
              <a:gd name="connsiteX855" fmla="*/ 299087 w 303852"/>
              <a:gd name="connsiteY855" fmla="*/ 588564 h 605169"/>
              <a:gd name="connsiteX856" fmla="*/ 299087 w 303852"/>
              <a:gd name="connsiteY856" fmla="*/ 588651 h 605169"/>
              <a:gd name="connsiteX857" fmla="*/ 299087 w 303852"/>
              <a:gd name="connsiteY857" fmla="*/ 588737 h 605169"/>
              <a:gd name="connsiteX858" fmla="*/ 290770 w 303852"/>
              <a:gd name="connsiteY858" fmla="*/ 596175 h 605169"/>
              <a:gd name="connsiteX859" fmla="*/ 241994 w 303852"/>
              <a:gd name="connsiteY859" fmla="*/ 602401 h 605169"/>
              <a:gd name="connsiteX860" fmla="*/ 191399 w 303852"/>
              <a:gd name="connsiteY860" fmla="*/ 596175 h 605169"/>
              <a:gd name="connsiteX861" fmla="*/ 181349 w 303852"/>
              <a:gd name="connsiteY861" fmla="*/ 589169 h 605169"/>
              <a:gd name="connsiteX862" fmla="*/ 181176 w 303852"/>
              <a:gd name="connsiteY862" fmla="*/ 588823 h 605169"/>
              <a:gd name="connsiteX863" fmla="*/ 181176 w 303852"/>
              <a:gd name="connsiteY863" fmla="*/ 588478 h 605169"/>
              <a:gd name="connsiteX864" fmla="*/ 181176 w 303852"/>
              <a:gd name="connsiteY864" fmla="*/ 587613 h 605169"/>
              <a:gd name="connsiteX865" fmla="*/ 181003 w 303852"/>
              <a:gd name="connsiteY865" fmla="*/ 586575 h 605169"/>
              <a:gd name="connsiteX866" fmla="*/ 180916 w 303852"/>
              <a:gd name="connsiteY866" fmla="*/ 570316 h 605169"/>
              <a:gd name="connsiteX867" fmla="*/ 180656 w 303852"/>
              <a:gd name="connsiteY867" fmla="*/ 547830 h 605169"/>
              <a:gd name="connsiteX868" fmla="*/ 180656 w 303852"/>
              <a:gd name="connsiteY868" fmla="*/ 546792 h 605169"/>
              <a:gd name="connsiteX869" fmla="*/ 180483 w 303852"/>
              <a:gd name="connsiteY869" fmla="*/ 537452 h 605169"/>
              <a:gd name="connsiteX870" fmla="*/ 182562 w 303852"/>
              <a:gd name="connsiteY870" fmla="*/ 514361 h 605169"/>
              <a:gd name="connsiteX871" fmla="*/ 182909 w 303852"/>
              <a:gd name="connsiteY871" fmla="*/ 512804 h 605169"/>
              <a:gd name="connsiteX872" fmla="*/ 183082 w 303852"/>
              <a:gd name="connsiteY872" fmla="*/ 511680 h 605169"/>
              <a:gd name="connsiteX873" fmla="*/ 185075 w 303852"/>
              <a:gd name="connsiteY873" fmla="*/ 492221 h 605169"/>
              <a:gd name="connsiteX874" fmla="*/ 183948 w 303852"/>
              <a:gd name="connsiteY874" fmla="*/ 475616 h 605169"/>
              <a:gd name="connsiteX875" fmla="*/ 183862 w 303852"/>
              <a:gd name="connsiteY875" fmla="*/ 474751 h 605169"/>
              <a:gd name="connsiteX876" fmla="*/ 183515 w 303852"/>
              <a:gd name="connsiteY876" fmla="*/ 470081 h 605169"/>
              <a:gd name="connsiteX877" fmla="*/ 183255 w 303852"/>
              <a:gd name="connsiteY877" fmla="*/ 466448 h 605169"/>
              <a:gd name="connsiteX878" fmla="*/ 181609 w 303852"/>
              <a:gd name="connsiteY878" fmla="*/ 444308 h 605169"/>
              <a:gd name="connsiteX879" fmla="*/ 180310 w 303852"/>
              <a:gd name="connsiteY879" fmla="*/ 422255 h 605169"/>
              <a:gd name="connsiteX880" fmla="*/ 183429 w 303852"/>
              <a:gd name="connsiteY880" fmla="*/ 423033 h 605169"/>
              <a:gd name="connsiteX881" fmla="*/ 184642 w 303852"/>
              <a:gd name="connsiteY881" fmla="*/ 444049 h 605169"/>
              <a:gd name="connsiteX882" fmla="*/ 186288 w 303852"/>
              <a:gd name="connsiteY882" fmla="*/ 464632 h 605169"/>
              <a:gd name="connsiteX883" fmla="*/ 186634 w 303852"/>
              <a:gd name="connsiteY883" fmla="*/ 469821 h 605169"/>
              <a:gd name="connsiteX884" fmla="*/ 186807 w 303852"/>
              <a:gd name="connsiteY884" fmla="*/ 472589 h 605169"/>
              <a:gd name="connsiteX885" fmla="*/ 187067 w 303852"/>
              <a:gd name="connsiteY885" fmla="*/ 475789 h 605169"/>
              <a:gd name="connsiteX886" fmla="*/ 188194 w 303852"/>
              <a:gd name="connsiteY886" fmla="*/ 492048 h 605169"/>
              <a:gd name="connsiteX887" fmla="*/ 186114 w 303852"/>
              <a:gd name="connsiteY887" fmla="*/ 512285 h 605169"/>
              <a:gd name="connsiteX888" fmla="*/ 186028 w 303852"/>
              <a:gd name="connsiteY888" fmla="*/ 512631 h 605169"/>
              <a:gd name="connsiteX889" fmla="*/ 185595 w 303852"/>
              <a:gd name="connsiteY889" fmla="*/ 514880 h 605169"/>
              <a:gd name="connsiteX890" fmla="*/ 183515 w 303852"/>
              <a:gd name="connsiteY890" fmla="*/ 537365 h 605169"/>
              <a:gd name="connsiteX891" fmla="*/ 183775 w 303852"/>
              <a:gd name="connsiteY891" fmla="*/ 546792 h 605169"/>
              <a:gd name="connsiteX892" fmla="*/ 183775 w 303852"/>
              <a:gd name="connsiteY892" fmla="*/ 547743 h 605169"/>
              <a:gd name="connsiteX893" fmla="*/ 183948 w 303852"/>
              <a:gd name="connsiteY893" fmla="*/ 566251 h 605169"/>
              <a:gd name="connsiteX894" fmla="*/ 184122 w 303852"/>
              <a:gd name="connsiteY894" fmla="*/ 586488 h 605169"/>
              <a:gd name="connsiteX895" fmla="*/ 184208 w 303852"/>
              <a:gd name="connsiteY895" fmla="*/ 587267 h 605169"/>
              <a:gd name="connsiteX896" fmla="*/ 184295 w 303852"/>
              <a:gd name="connsiteY896" fmla="*/ 588218 h 605169"/>
              <a:gd name="connsiteX897" fmla="*/ 184555 w 303852"/>
              <a:gd name="connsiteY897" fmla="*/ 588564 h 605169"/>
              <a:gd name="connsiteX898" fmla="*/ 241908 w 303852"/>
              <a:gd name="connsiteY898" fmla="*/ 599375 h 605169"/>
              <a:gd name="connsiteX899" fmla="*/ 295795 w 303852"/>
              <a:gd name="connsiteY899" fmla="*/ 588823 h 605169"/>
              <a:gd name="connsiteX900" fmla="*/ 295968 w 303852"/>
              <a:gd name="connsiteY900" fmla="*/ 588478 h 605169"/>
              <a:gd name="connsiteX901" fmla="*/ 295968 w 303852"/>
              <a:gd name="connsiteY901" fmla="*/ 588218 h 605169"/>
              <a:gd name="connsiteX902" fmla="*/ 296055 w 303852"/>
              <a:gd name="connsiteY902" fmla="*/ 587267 h 605169"/>
              <a:gd name="connsiteX903" fmla="*/ 296055 w 303852"/>
              <a:gd name="connsiteY903" fmla="*/ 587094 h 605169"/>
              <a:gd name="connsiteX904" fmla="*/ 296142 w 303852"/>
              <a:gd name="connsiteY904" fmla="*/ 586488 h 605169"/>
              <a:gd name="connsiteX905" fmla="*/ 296315 w 303852"/>
              <a:gd name="connsiteY905" fmla="*/ 565905 h 605169"/>
              <a:gd name="connsiteX906" fmla="*/ 296488 w 303852"/>
              <a:gd name="connsiteY906" fmla="*/ 547743 h 605169"/>
              <a:gd name="connsiteX907" fmla="*/ 296488 w 303852"/>
              <a:gd name="connsiteY907" fmla="*/ 546619 h 605169"/>
              <a:gd name="connsiteX908" fmla="*/ 296661 w 303852"/>
              <a:gd name="connsiteY908" fmla="*/ 537365 h 605169"/>
              <a:gd name="connsiteX909" fmla="*/ 294669 w 303852"/>
              <a:gd name="connsiteY909" fmla="*/ 514880 h 605169"/>
              <a:gd name="connsiteX910" fmla="*/ 294236 w 303852"/>
              <a:gd name="connsiteY910" fmla="*/ 512717 h 605169"/>
              <a:gd name="connsiteX911" fmla="*/ 294149 w 303852"/>
              <a:gd name="connsiteY911" fmla="*/ 512285 h 605169"/>
              <a:gd name="connsiteX912" fmla="*/ 292070 w 303852"/>
              <a:gd name="connsiteY912" fmla="*/ 492048 h 605169"/>
              <a:gd name="connsiteX913" fmla="*/ 293023 w 303852"/>
              <a:gd name="connsiteY913" fmla="*/ 478297 h 605169"/>
              <a:gd name="connsiteX914" fmla="*/ 293196 w 303852"/>
              <a:gd name="connsiteY914" fmla="*/ 475789 h 605169"/>
              <a:gd name="connsiteX915" fmla="*/ 293196 w 303852"/>
              <a:gd name="connsiteY915" fmla="*/ 475702 h 605169"/>
              <a:gd name="connsiteX916" fmla="*/ 293196 w 303852"/>
              <a:gd name="connsiteY916" fmla="*/ 475443 h 605169"/>
              <a:gd name="connsiteX917" fmla="*/ 293283 w 303852"/>
              <a:gd name="connsiteY917" fmla="*/ 474578 h 605169"/>
              <a:gd name="connsiteX918" fmla="*/ 293283 w 303852"/>
              <a:gd name="connsiteY918" fmla="*/ 473886 h 605169"/>
              <a:gd name="connsiteX919" fmla="*/ 293629 w 303852"/>
              <a:gd name="connsiteY919" fmla="*/ 469908 h 605169"/>
              <a:gd name="connsiteX920" fmla="*/ 293889 w 303852"/>
              <a:gd name="connsiteY920" fmla="*/ 466102 h 605169"/>
              <a:gd name="connsiteX921" fmla="*/ 295535 w 303852"/>
              <a:gd name="connsiteY921" fmla="*/ 444049 h 605169"/>
              <a:gd name="connsiteX922" fmla="*/ 297181 w 303852"/>
              <a:gd name="connsiteY922" fmla="*/ 413780 h 605169"/>
              <a:gd name="connsiteX923" fmla="*/ 297614 w 303852"/>
              <a:gd name="connsiteY923" fmla="*/ 388267 h 605169"/>
              <a:gd name="connsiteX924" fmla="*/ 297788 w 303852"/>
              <a:gd name="connsiteY924" fmla="*/ 379272 h 605169"/>
              <a:gd name="connsiteX925" fmla="*/ 297874 w 303852"/>
              <a:gd name="connsiteY925" fmla="*/ 376851 h 605169"/>
              <a:gd name="connsiteX926" fmla="*/ 297961 w 303852"/>
              <a:gd name="connsiteY926" fmla="*/ 368981 h 605169"/>
              <a:gd name="connsiteX927" fmla="*/ 297961 w 303852"/>
              <a:gd name="connsiteY927" fmla="*/ 365089 h 605169"/>
              <a:gd name="connsiteX928" fmla="*/ 297961 w 303852"/>
              <a:gd name="connsiteY928" fmla="*/ 364657 h 605169"/>
              <a:gd name="connsiteX929" fmla="*/ 295708 w 303852"/>
              <a:gd name="connsiteY929" fmla="*/ 335425 h 605169"/>
              <a:gd name="connsiteX930" fmla="*/ 280894 w 303852"/>
              <a:gd name="connsiteY930" fmla="*/ 283707 h 605169"/>
              <a:gd name="connsiteX931" fmla="*/ 273270 w 303852"/>
              <a:gd name="connsiteY931" fmla="*/ 256638 h 605169"/>
              <a:gd name="connsiteX932" fmla="*/ 269025 w 303852"/>
              <a:gd name="connsiteY932" fmla="*/ 226022 h 605169"/>
              <a:gd name="connsiteX933" fmla="*/ 268765 w 303852"/>
              <a:gd name="connsiteY933" fmla="*/ 211407 h 605169"/>
              <a:gd name="connsiteX934" fmla="*/ 268591 w 303852"/>
              <a:gd name="connsiteY934" fmla="*/ 202672 h 605169"/>
              <a:gd name="connsiteX935" fmla="*/ 268505 w 303852"/>
              <a:gd name="connsiteY935" fmla="*/ 201461 h 605169"/>
              <a:gd name="connsiteX936" fmla="*/ 211758 w 303852"/>
              <a:gd name="connsiteY936" fmla="*/ 201461 h 605169"/>
              <a:gd name="connsiteX937" fmla="*/ 211672 w 303852"/>
              <a:gd name="connsiteY937" fmla="*/ 202672 h 605169"/>
              <a:gd name="connsiteX938" fmla="*/ 211499 w 303852"/>
              <a:gd name="connsiteY938" fmla="*/ 211320 h 605169"/>
              <a:gd name="connsiteX939" fmla="*/ 211239 w 303852"/>
              <a:gd name="connsiteY939" fmla="*/ 226022 h 605169"/>
              <a:gd name="connsiteX940" fmla="*/ 206994 w 303852"/>
              <a:gd name="connsiteY940" fmla="*/ 256638 h 605169"/>
              <a:gd name="connsiteX941" fmla="*/ 199370 w 303852"/>
              <a:gd name="connsiteY941" fmla="*/ 283707 h 605169"/>
              <a:gd name="connsiteX942" fmla="*/ 190966 w 303852"/>
              <a:gd name="connsiteY942" fmla="*/ 308009 h 605169"/>
              <a:gd name="connsiteX943" fmla="*/ 190533 w 303852"/>
              <a:gd name="connsiteY943" fmla="*/ 309653 h 605169"/>
              <a:gd name="connsiteX944" fmla="*/ 184555 w 303852"/>
              <a:gd name="connsiteY944" fmla="*/ 335425 h 605169"/>
              <a:gd name="connsiteX945" fmla="*/ 182302 w 303852"/>
              <a:gd name="connsiteY945" fmla="*/ 368981 h 605169"/>
              <a:gd name="connsiteX946" fmla="*/ 182476 w 303852"/>
              <a:gd name="connsiteY946" fmla="*/ 379272 h 605169"/>
              <a:gd name="connsiteX947" fmla="*/ 182476 w 303852"/>
              <a:gd name="connsiteY947" fmla="*/ 381521 h 605169"/>
              <a:gd name="connsiteX948" fmla="*/ 182562 w 303852"/>
              <a:gd name="connsiteY948" fmla="*/ 388267 h 605169"/>
              <a:gd name="connsiteX949" fmla="*/ 183082 w 303852"/>
              <a:gd name="connsiteY949" fmla="*/ 413780 h 605169"/>
              <a:gd name="connsiteX950" fmla="*/ 183342 w 303852"/>
              <a:gd name="connsiteY950" fmla="*/ 420958 h 605169"/>
              <a:gd name="connsiteX951" fmla="*/ 180223 w 303852"/>
              <a:gd name="connsiteY951" fmla="*/ 421736 h 605169"/>
              <a:gd name="connsiteX952" fmla="*/ 179963 w 303852"/>
              <a:gd name="connsiteY952" fmla="*/ 413866 h 605169"/>
              <a:gd name="connsiteX953" fmla="*/ 179530 w 303852"/>
              <a:gd name="connsiteY953" fmla="*/ 388267 h 605169"/>
              <a:gd name="connsiteX954" fmla="*/ 179357 w 303852"/>
              <a:gd name="connsiteY954" fmla="*/ 379359 h 605169"/>
              <a:gd name="connsiteX955" fmla="*/ 179183 w 303852"/>
              <a:gd name="connsiteY955" fmla="*/ 368981 h 605169"/>
              <a:gd name="connsiteX956" fmla="*/ 181436 w 303852"/>
              <a:gd name="connsiteY956" fmla="*/ 334906 h 605169"/>
              <a:gd name="connsiteX957" fmla="*/ 196511 w 303852"/>
              <a:gd name="connsiteY957" fmla="*/ 282583 h 605169"/>
              <a:gd name="connsiteX958" fmla="*/ 203961 w 303852"/>
              <a:gd name="connsiteY958" fmla="*/ 256032 h 605169"/>
              <a:gd name="connsiteX959" fmla="*/ 208120 w 303852"/>
              <a:gd name="connsiteY959" fmla="*/ 225763 h 605169"/>
              <a:gd name="connsiteX960" fmla="*/ 208380 w 303852"/>
              <a:gd name="connsiteY960" fmla="*/ 211580 h 605169"/>
              <a:gd name="connsiteX961" fmla="*/ 208553 w 303852"/>
              <a:gd name="connsiteY961" fmla="*/ 202239 h 605169"/>
              <a:gd name="connsiteX962" fmla="*/ 208986 w 303852"/>
              <a:gd name="connsiteY962" fmla="*/ 200510 h 605169"/>
              <a:gd name="connsiteX963" fmla="*/ 209333 w 303852"/>
              <a:gd name="connsiteY963" fmla="*/ 199299 h 605169"/>
              <a:gd name="connsiteX964" fmla="*/ 208120 w 303852"/>
              <a:gd name="connsiteY964" fmla="*/ 198866 h 605169"/>
              <a:gd name="connsiteX965" fmla="*/ 205261 w 303852"/>
              <a:gd name="connsiteY965" fmla="*/ 194715 h 605169"/>
              <a:gd name="connsiteX966" fmla="*/ 205261 w 303852"/>
              <a:gd name="connsiteY966" fmla="*/ 187105 h 605169"/>
              <a:gd name="connsiteX967" fmla="*/ 204654 w 303852"/>
              <a:gd name="connsiteY967" fmla="*/ 186672 h 605169"/>
              <a:gd name="connsiteX968" fmla="*/ 202748 w 303852"/>
              <a:gd name="connsiteY968" fmla="*/ 183040 h 605169"/>
              <a:gd name="connsiteX969" fmla="*/ 202748 w 303852"/>
              <a:gd name="connsiteY969" fmla="*/ 181310 h 605169"/>
              <a:gd name="connsiteX970" fmla="*/ 203961 w 303852"/>
              <a:gd name="connsiteY970" fmla="*/ 178283 h 605169"/>
              <a:gd name="connsiteX971" fmla="*/ 204914 w 303852"/>
              <a:gd name="connsiteY971" fmla="*/ 177332 h 605169"/>
              <a:gd name="connsiteX972" fmla="*/ 203961 w 303852"/>
              <a:gd name="connsiteY972" fmla="*/ 176380 h 605169"/>
              <a:gd name="connsiteX973" fmla="*/ 202748 w 303852"/>
              <a:gd name="connsiteY973" fmla="*/ 173267 h 605169"/>
              <a:gd name="connsiteX974" fmla="*/ 202748 w 303852"/>
              <a:gd name="connsiteY974" fmla="*/ 171624 h 605169"/>
              <a:gd name="connsiteX975" fmla="*/ 204654 w 303852"/>
              <a:gd name="connsiteY975" fmla="*/ 167991 h 605169"/>
              <a:gd name="connsiteX976" fmla="*/ 205261 w 303852"/>
              <a:gd name="connsiteY976" fmla="*/ 167559 h 605169"/>
              <a:gd name="connsiteX977" fmla="*/ 205261 w 303852"/>
              <a:gd name="connsiteY977" fmla="*/ 164619 h 605169"/>
              <a:gd name="connsiteX978" fmla="*/ 208466 w 303852"/>
              <a:gd name="connsiteY978" fmla="*/ 160294 h 605169"/>
              <a:gd name="connsiteX979" fmla="*/ 208813 w 303852"/>
              <a:gd name="connsiteY979" fmla="*/ 160294 h 605169"/>
              <a:gd name="connsiteX980" fmla="*/ 208986 w 303852"/>
              <a:gd name="connsiteY980" fmla="*/ 160035 h 605169"/>
              <a:gd name="connsiteX981" fmla="*/ 240348 w 303852"/>
              <a:gd name="connsiteY981" fmla="*/ 157094 h 605169"/>
              <a:gd name="connsiteX982" fmla="*/ 240348 w 303852"/>
              <a:gd name="connsiteY982" fmla="*/ 155667 h 605169"/>
              <a:gd name="connsiteX983" fmla="*/ 208132 w 303852"/>
              <a:gd name="connsiteY983" fmla="*/ 158954 h 605169"/>
              <a:gd name="connsiteX984" fmla="*/ 203889 w 303852"/>
              <a:gd name="connsiteY984" fmla="*/ 164575 h 605169"/>
              <a:gd name="connsiteX985" fmla="*/ 203889 w 303852"/>
              <a:gd name="connsiteY985" fmla="*/ 166824 h 605169"/>
              <a:gd name="connsiteX986" fmla="*/ 201377 w 303852"/>
              <a:gd name="connsiteY986" fmla="*/ 171581 h 605169"/>
              <a:gd name="connsiteX987" fmla="*/ 201377 w 303852"/>
              <a:gd name="connsiteY987" fmla="*/ 173224 h 605169"/>
              <a:gd name="connsiteX988" fmla="*/ 203023 w 303852"/>
              <a:gd name="connsiteY988" fmla="*/ 177289 h 605169"/>
              <a:gd name="connsiteX989" fmla="*/ 201377 w 303852"/>
              <a:gd name="connsiteY989" fmla="*/ 181267 h 605169"/>
              <a:gd name="connsiteX990" fmla="*/ 201377 w 303852"/>
              <a:gd name="connsiteY990" fmla="*/ 182997 h 605169"/>
              <a:gd name="connsiteX991" fmla="*/ 203889 w 303852"/>
              <a:gd name="connsiteY991" fmla="*/ 187754 h 605169"/>
              <a:gd name="connsiteX992" fmla="*/ 203889 w 303852"/>
              <a:gd name="connsiteY992" fmla="*/ 194673 h 605169"/>
              <a:gd name="connsiteX993" fmla="*/ 207613 w 303852"/>
              <a:gd name="connsiteY993" fmla="*/ 200121 h 605169"/>
              <a:gd name="connsiteX994" fmla="*/ 207266 w 303852"/>
              <a:gd name="connsiteY994" fmla="*/ 202024 h 605169"/>
              <a:gd name="connsiteX995" fmla="*/ 207006 w 303852"/>
              <a:gd name="connsiteY995" fmla="*/ 211624 h 605169"/>
              <a:gd name="connsiteX996" fmla="*/ 206747 w 303852"/>
              <a:gd name="connsiteY996" fmla="*/ 225635 h 605169"/>
              <a:gd name="connsiteX997" fmla="*/ 202590 w 303852"/>
              <a:gd name="connsiteY997" fmla="*/ 255646 h 605169"/>
              <a:gd name="connsiteX998" fmla="*/ 195229 w 303852"/>
              <a:gd name="connsiteY998" fmla="*/ 282025 h 605169"/>
              <a:gd name="connsiteX999" fmla="*/ 180160 w 303852"/>
              <a:gd name="connsiteY999" fmla="*/ 334609 h 605169"/>
              <a:gd name="connsiteX1000" fmla="*/ 177822 w 303852"/>
              <a:gd name="connsiteY1000" fmla="*/ 368944 h 605169"/>
              <a:gd name="connsiteX1001" fmla="*/ 177995 w 303852"/>
              <a:gd name="connsiteY1001" fmla="*/ 379323 h 605169"/>
              <a:gd name="connsiteX1002" fmla="*/ 178169 w 303852"/>
              <a:gd name="connsiteY1002" fmla="*/ 388231 h 605169"/>
              <a:gd name="connsiteX1003" fmla="*/ 178688 w 303852"/>
              <a:gd name="connsiteY1003" fmla="*/ 413831 h 605169"/>
              <a:gd name="connsiteX1004" fmla="*/ 180247 w 303852"/>
              <a:gd name="connsiteY1004" fmla="*/ 444361 h 605169"/>
              <a:gd name="connsiteX1005" fmla="*/ 181892 w 303852"/>
              <a:gd name="connsiteY1005" fmla="*/ 466588 h 605169"/>
              <a:gd name="connsiteX1006" fmla="*/ 182239 w 303852"/>
              <a:gd name="connsiteY1006" fmla="*/ 470134 h 605169"/>
              <a:gd name="connsiteX1007" fmla="*/ 182585 w 303852"/>
              <a:gd name="connsiteY1007" fmla="*/ 474891 h 605169"/>
              <a:gd name="connsiteX1008" fmla="*/ 183711 w 303852"/>
              <a:gd name="connsiteY1008" fmla="*/ 492275 h 605169"/>
              <a:gd name="connsiteX1009" fmla="*/ 181719 w 303852"/>
              <a:gd name="connsiteY1009" fmla="*/ 511475 h 605169"/>
              <a:gd name="connsiteX1010" fmla="*/ 181286 w 303852"/>
              <a:gd name="connsiteY1010" fmla="*/ 514070 h 605169"/>
              <a:gd name="connsiteX1011" fmla="*/ 179121 w 303852"/>
              <a:gd name="connsiteY1011" fmla="*/ 537508 h 605169"/>
              <a:gd name="connsiteX1012" fmla="*/ 179294 w 303852"/>
              <a:gd name="connsiteY1012" fmla="*/ 546848 h 605169"/>
              <a:gd name="connsiteX1013" fmla="*/ 179294 w 303852"/>
              <a:gd name="connsiteY1013" fmla="*/ 547800 h 605169"/>
              <a:gd name="connsiteX1014" fmla="*/ 179554 w 303852"/>
              <a:gd name="connsiteY1014" fmla="*/ 570286 h 605169"/>
              <a:gd name="connsiteX1015" fmla="*/ 179641 w 303852"/>
              <a:gd name="connsiteY1015" fmla="*/ 577984 h 605169"/>
              <a:gd name="connsiteX1016" fmla="*/ 179727 w 303852"/>
              <a:gd name="connsiteY1016" fmla="*/ 586546 h 605169"/>
              <a:gd name="connsiteX1017" fmla="*/ 179814 w 303852"/>
              <a:gd name="connsiteY1017" fmla="*/ 587843 h 605169"/>
              <a:gd name="connsiteX1018" fmla="*/ 179814 w 303852"/>
              <a:gd name="connsiteY1018" fmla="*/ 588449 h 605169"/>
              <a:gd name="connsiteX1019" fmla="*/ 179814 w 303852"/>
              <a:gd name="connsiteY1019" fmla="*/ 589054 h 605169"/>
              <a:gd name="connsiteX1020" fmla="*/ 180074 w 303852"/>
              <a:gd name="connsiteY1020" fmla="*/ 589660 h 605169"/>
              <a:gd name="connsiteX1021" fmla="*/ 190985 w 303852"/>
              <a:gd name="connsiteY1021" fmla="*/ 597443 h 605169"/>
              <a:gd name="connsiteX1022" fmla="*/ 241993 w 303852"/>
              <a:gd name="connsiteY1022" fmla="*/ 603757 h 605169"/>
              <a:gd name="connsiteX1023" fmla="*/ 291269 w 303852"/>
              <a:gd name="connsiteY1023" fmla="*/ 597443 h 605169"/>
              <a:gd name="connsiteX1024" fmla="*/ 300448 w 303852"/>
              <a:gd name="connsiteY1024" fmla="*/ 588881 h 605169"/>
              <a:gd name="connsiteX1025" fmla="*/ 300448 w 303852"/>
              <a:gd name="connsiteY1025" fmla="*/ 588708 h 605169"/>
              <a:gd name="connsiteX1026" fmla="*/ 300448 w 303852"/>
              <a:gd name="connsiteY1026" fmla="*/ 588449 h 605169"/>
              <a:gd name="connsiteX1027" fmla="*/ 300535 w 303852"/>
              <a:gd name="connsiteY1027" fmla="*/ 587843 h 605169"/>
              <a:gd name="connsiteX1028" fmla="*/ 300622 w 303852"/>
              <a:gd name="connsiteY1028" fmla="*/ 586546 h 605169"/>
              <a:gd name="connsiteX1029" fmla="*/ 300708 w 303852"/>
              <a:gd name="connsiteY1029" fmla="*/ 577984 h 605169"/>
              <a:gd name="connsiteX1030" fmla="*/ 300708 w 303852"/>
              <a:gd name="connsiteY1030" fmla="*/ 570286 h 605169"/>
              <a:gd name="connsiteX1031" fmla="*/ 300968 w 303852"/>
              <a:gd name="connsiteY1031" fmla="*/ 547800 h 605169"/>
              <a:gd name="connsiteX1032" fmla="*/ 300968 w 303852"/>
              <a:gd name="connsiteY1032" fmla="*/ 546848 h 605169"/>
              <a:gd name="connsiteX1033" fmla="*/ 301141 w 303852"/>
              <a:gd name="connsiteY1033" fmla="*/ 537508 h 605169"/>
              <a:gd name="connsiteX1034" fmla="*/ 299063 w 303852"/>
              <a:gd name="connsiteY1034" fmla="*/ 514070 h 605169"/>
              <a:gd name="connsiteX1035" fmla="*/ 298543 w 303852"/>
              <a:gd name="connsiteY1035" fmla="*/ 511475 h 605169"/>
              <a:gd name="connsiteX1036" fmla="*/ 296551 w 303852"/>
              <a:gd name="connsiteY1036" fmla="*/ 492275 h 605169"/>
              <a:gd name="connsiteX1037" fmla="*/ 297764 w 303852"/>
              <a:gd name="connsiteY1037" fmla="*/ 474891 h 605169"/>
              <a:gd name="connsiteX1038" fmla="*/ 298110 w 303852"/>
              <a:gd name="connsiteY1038" fmla="*/ 470134 h 605169"/>
              <a:gd name="connsiteX1039" fmla="*/ 298370 w 303852"/>
              <a:gd name="connsiteY1039" fmla="*/ 466588 h 605169"/>
              <a:gd name="connsiteX1040" fmla="*/ 300015 w 303852"/>
              <a:gd name="connsiteY1040" fmla="*/ 444361 h 605169"/>
              <a:gd name="connsiteX1041" fmla="*/ 301661 w 303852"/>
              <a:gd name="connsiteY1041" fmla="*/ 413831 h 605169"/>
              <a:gd name="connsiteX1042" fmla="*/ 302094 w 303852"/>
              <a:gd name="connsiteY1042" fmla="*/ 388231 h 605169"/>
              <a:gd name="connsiteX1043" fmla="*/ 302267 w 303852"/>
              <a:gd name="connsiteY1043" fmla="*/ 379323 h 605169"/>
              <a:gd name="connsiteX1044" fmla="*/ 302440 w 303852"/>
              <a:gd name="connsiteY1044" fmla="*/ 368944 h 605169"/>
              <a:gd name="connsiteX1045" fmla="*/ 302354 w 303852"/>
              <a:gd name="connsiteY1045" fmla="*/ 363323 h 605169"/>
              <a:gd name="connsiteX1046" fmla="*/ 300102 w 303852"/>
              <a:gd name="connsiteY1046" fmla="*/ 334609 h 605169"/>
              <a:gd name="connsiteX1047" fmla="*/ 285033 w 303852"/>
              <a:gd name="connsiteY1047" fmla="*/ 282025 h 605169"/>
              <a:gd name="connsiteX1048" fmla="*/ 277672 w 303852"/>
              <a:gd name="connsiteY1048" fmla="*/ 255733 h 605169"/>
              <a:gd name="connsiteX1049" fmla="*/ 273516 w 303852"/>
              <a:gd name="connsiteY1049" fmla="*/ 225635 h 605169"/>
              <a:gd name="connsiteX1050" fmla="*/ 273256 w 303852"/>
              <a:gd name="connsiteY1050" fmla="*/ 211624 h 605169"/>
              <a:gd name="connsiteX1051" fmla="*/ 272996 w 303852"/>
              <a:gd name="connsiteY1051" fmla="*/ 202024 h 605169"/>
              <a:gd name="connsiteX1052" fmla="*/ 272650 w 303852"/>
              <a:gd name="connsiteY1052" fmla="*/ 200294 h 605169"/>
              <a:gd name="connsiteX1053" fmla="*/ 277066 w 303852"/>
              <a:gd name="connsiteY1053" fmla="*/ 194673 h 605169"/>
              <a:gd name="connsiteX1054" fmla="*/ 277066 w 303852"/>
              <a:gd name="connsiteY1054" fmla="*/ 187235 h 605169"/>
              <a:gd name="connsiteX1055" fmla="*/ 278885 w 303852"/>
              <a:gd name="connsiteY1055" fmla="*/ 182997 h 605169"/>
              <a:gd name="connsiteX1056" fmla="*/ 278885 w 303852"/>
              <a:gd name="connsiteY1056" fmla="*/ 181267 h 605169"/>
              <a:gd name="connsiteX1057" fmla="*/ 277326 w 303852"/>
              <a:gd name="connsiteY1057" fmla="*/ 177289 h 605169"/>
              <a:gd name="connsiteX1058" fmla="*/ 278885 w 303852"/>
              <a:gd name="connsiteY1058" fmla="*/ 173224 h 605169"/>
              <a:gd name="connsiteX1059" fmla="*/ 278885 w 303852"/>
              <a:gd name="connsiteY1059" fmla="*/ 171581 h 605169"/>
              <a:gd name="connsiteX1060" fmla="*/ 277066 w 303852"/>
              <a:gd name="connsiteY1060" fmla="*/ 167343 h 605169"/>
              <a:gd name="connsiteX1061" fmla="*/ 277066 w 303852"/>
              <a:gd name="connsiteY1061" fmla="*/ 164575 h 605169"/>
              <a:gd name="connsiteX1062" fmla="*/ 272736 w 303852"/>
              <a:gd name="connsiteY1062" fmla="*/ 158954 h 605169"/>
              <a:gd name="connsiteX1063" fmla="*/ 240348 w 303852"/>
              <a:gd name="connsiteY1063" fmla="*/ 155667 h 605169"/>
              <a:gd name="connsiteX1064" fmla="*/ 240348 w 303852"/>
              <a:gd name="connsiteY1064" fmla="*/ 154327 h 605169"/>
              <a:gd name="connsiteX1065" fmla="*/ 273356 w 303852"/>
              <a:gd name="connsiteY1065" fmla="*/ 157700 h 605169"/>
              <a:gd name="connsiteX1066" fmla="*/ 278468 w 303852"/>
              <a:gd name="connsiteY1066" fmla="*/ 164619 h 605169"/>
              <a:gd name="connsiteX1067" fmla="*/ 278468 w 303852"/>
              <a:gd name="connsiteY1067" fmla="*/ 166867 h 605169"/>
              <a:gd name="connsiteX1068" fmla="*/ 280287 w 303852"/>
              <a:gd name="connsiteY1068" fmla="*/ 171624 h 605169"/>
              <a:gd name="connsiteX1069" fmla="*/ 280287 w 303852"/>
              <a:gd name="connsiteY1069" fmla="*/ 173267 h 605169"/>
              <a:gd name="connsiteX1070" fmla="*/ 279074 w 303852"/>
              <a:gd name="connsiteY1070" fmla="*/ 177332 h 605169"/>
              <a:gd name="connsiteX1071" fmla="*/ 280287 w 303852"/>
              <a:gd name="connsiteY1071" fmla="*/ 181310 h 605169"/>
              <a:gd name="connsiteX1072" fmla="*/ 280287 w 303852"/>
              <a:gd name="connsiteY1072" fmla="*/ 183040 h 605169"/>
              <a:gd name="connsiteX1073" fmla="*/ 278468 w 303852"/>
              <a:gd name="connsiteY1073" fmla="*/ 187796 h 605169"/>
              <a:gd name="connsiteX1074" fmla="*/ 278468 w 303852"/>
              <a:gd name="connsiteY1074" fmla="*/ 194715 h 605169"/>
              <a:gd name="connsiteX1075" fmla="*/ 274309 w 303852"/>
              <a:gd name="connsiteY1075" fmla="*/ 201201 h 605169"/>
              <a:gd name="connsiteX1076" fmla="*/ 274396 w 303852"/>
              <a:gd name="connsiteY1076" fmla="*/ 201893 h 605169"/>
              <a:gd name="connsiteX1077" fmla="*/ 274656 w 303852"/>
              <a:gd name="connsiteY1077" fmla="*/ 211752 h 605169"/>
              <a:gd name="connsiteX1078" fmla="*/ 274916 w 303852"/>
              <a:gd name="connsiteY1078" fmla="*/ 225590 h 605169"/>
              <a:gd name="connsiteX1079" fmla="*/ 278988 w 303852"/>
              <a:gd name="connsiteY1079" fmla="*/ 255427 h 605169"/>
              <a:gd name="connsiteX1080" fmla="*/ 286265 w 303852"/>
              <a:gd name="connsiteY1080" fmla="*/ 281545 h 605169"/>
              <a:gd name="connsiteX1081" fmla="*/ 301513 w 303852"/>
              <a:gd name="connsiteY1081" fmla="*/ 334474 h 605169"/>
              <a:gd name="connsiteX1082" fmla="*/ 303765 w 303852"/>
              <a:gd name="connsiteY1082" fmla="*/ 363359 h 605169"/>
              <a:gd name="connsiteX1083" fmla="*/ 303852 w 303852"/>
              <a:gd name="connsiteY1083" fmla="*/ 367856 h 605169"/>
              <a:gd name="connsiteX1084" fmla="*/ 303852 w 303852"/>
              <a:gd name="connsiteY1084" fmla="*/ 368981 h 605169"/>
              <a:gd name="connsiteX1085" fmla="*/ 303679 w 303852"/>
              <a:gd name="connsiteY1085" fmla="*/ 379359 h 605169"/>
              <a:gd name="connsiteX1086" fmla="*/ 303592 w 303852"/>
              <a:gd name="connsiteY1086" fmla="*/ 383424 h 605169"/>
              <a:gd name="connsiteX1087" fmla="*/ 303506 w 303852"/>
              <a:gd name="connsiteY1087" fmla="*/ 388267 h 605169"/>
              <a:gd name="connsiteX1088" fmla="*/ 303072 w 303852"/>
              <a:gd name="connsiteY1088" fmla="*/ 413952 h 605169"/>
              <a:gd name="connsiteX1089" fmla="*/ 301426 w 303852"/>
              <a:gd name="connsiteY1089" fmla="*/ 444568 h 605169"/>
              <a:gd name="connsiteX1090" fmla="*/ 299954 w 303852"/>
              <a:gd name="connsiteY1090" fmla="*/ 464113 h 605169"/>
              <a:gd name="connsiteX1091" fmla="*/ 299520 w 303852"/>
              <a:gd name="connsiteY1091" fmla="*/ 470254 h 605169"/>
              <a:gd name="connsiteX1092" fmla="*/ 299174 w 303852"/>
              <a:gd name="connsiteY1092" fmla="*/ 475010 h 605169"/>
              <a:gd name="connsiteX1093" fmla="*/ 299087 w 303852"/>
              <a:gd name="connsiteY1093" fmla="*/ 475962 h 605169"/>
              <a:gd name="connsiteX1094" fmla="*/ 297961 w 303852"/>
              <a:gd name="connsiteY1094" fmla="*/ 492394 h 605169"/>
              <a:gd name="connsiteX1095" fmla="*/ 299954 w 303852"/>
              <a:gd name="connsiteY1095" fmla="*/ 511247 h 605169"/>
              <a:gd name="connsiteX1096" fmla="*/ 300300 w 303852"/>
              <a:gd name="connsiteY1096" fmla="*/ 513323 h 605169"/>
              <a:gd name="connsiteX1097" fmla="*/ 300387 w 303852"/>
              <a:gd name="connsiteY1097" fmla="*/ 513842 h 605169"/>
              <a:gd name="connsiteX1098" fmla="*/ 302553 w 303852"/>
              <a:gd name="connsiteY1098" fmla="*/ 537625 h 605169"/>
              <a:gd name="connsiteX1099" fmla="*/ 302379 w 303852"/>
              <a:gd name="connsiteY1099" fmla="*/ 546792 h 605169"/>
              <a:gd name="connsiteX1100" fmla="*/ 302379 w 303852"/>
              <a:gd name="connsiteY1100" fmla="*/ 547830 h 605169"/>
              <a:gd name="connsiteX1101" fmla="*/ 302119 w 303852"/>
              <a:gd name="connsiteY1101" fmla="*/ 570316 h 605169"/>
              <a:gd name="connsiteX1102" fmla="*/ 302119 w 303852"/>
              <a:gd name="connsiteY1102" fmla="*/ 578013 h 605169"/>
              <a:gd name="connsiteX1103" fmla="*/ 302033 w 303852"/>
              <a:gd name="connsiteY1103" fmla="*/ 586575 h 605169"/>
              <a:gd name="connsiteX1104" fmla="*/ 301860 w 303852"/>
              <a:gd name="connsiteY1104" fmla="*/ 588045 h 605169"/>
              <a:gd name="connsiteX1105" fmla="*/ 301860 w 303852"/>
              <a:gd name="connsiteY1105" fmla="*/ 588305 h 605169"/>
              <a:gd name="connsiteX1106" fmla="*/ 301860 w 303852"/>
              <a:gd name="connsiteY1106" fmla="*/ 588478 h 605169"/>
              <a:gd name="connsiteX1107" fmla="*/ 301860 w 303852"/>
              <a:gd name="connsiteY1107" fmla="*/ 588737 h 605169"/>
              <a:gd name="connsiteX1108" fmla="*/ 301860 w 303852"/>
              <a:gd name="connsiteY1108" fmla="*/ 589083 h 605169"/>
              <a:gd name="connsiteX1109" fmla="*/ 291810 w 303852"/>
              <a:gd name="connsiteY1109" fmla="*/ 598683 h 605169"/>
              <a:gd name="connsiteX1110" fmla="*/ 241994 w 303852"/>
              <a:gd name="connsiteY1110" fmla="*/ 605169 h 605169"/>
              <a:gd name="connsiteX1111" fmla="*/ 190446 w 303852"/>
              <a:gd name="connsiteY1111" fmla="*/ 598769 h 605169"/>
              <a:gd name="connsiteX1112" fmla="*/ 178750 w 303852"/>
              <a:gd name="connsiteY1112" fmla="*/ 590207 h 605169"/>
              <a:gd name="connsiteX1113" fmla="*/ 178404 w 303852"/>
              <a:gd name="connsiteY1113" fmla="*/ 589342 h 605169"/>
              <a:gd name="connsiteX1114" fmla="*/ 178404 w 303852"/>
              <a:gd name="connsiteY1114" fmla="*/ 588478 h 605169"/>
              <a:gd name="connsiteX1115" fmla="*/ 178404 w 303852"/>
              <a:gd name="connsiteY1115" fmla="*/ 588045 h 605169"/>
              <a:gd name="connsiteX1116" fmla="*/ 178317 w 303852"/>
              <a:gd name="connsiteY1116" fmla="*/ 586575 h 605169"/>
              <a:gd name="connsiteX1117" fmla="*/ 178144 w 303852"/>
              <a:gd name="connsiteY1117" fmla="*/ 570316 h 605169"/>
              <a:gd name="connsiteX1118" fmla="*/ 177884 w 303852"/>
              <a:gd name="connsiteY1118" fmla="*/ 547830 h 605169"/>
              <a:gd name="connsiteX1119" fmla="*/ 177884 w 303852"/>
              <a:gd name="connsiteY1119" fmla="*/ 546879 h 605169"/>
              <a:gd name="connsiteX1120" fmla="*/ 177711 w 303852"/>
              <a:gd name="connsiteY1120" fmla="*/ 537625 h 605169"/>
              <a:gd name="connsiteX1121" fmla="*/ 179877 w 303852"/>
              <a:gd name="connsiteY1121" fmla="*/ 513842 h 605169"/>
              <a:gd name="connsiteX1122" fmla="*/ 180136 w 303852"/>
              <a:gd name="connsiteY1122" fmla="*/ 512285 h 605169"/>
              <a:gd name="connsiteX1123" fmla="*/ 180310 w 303852"/>
              <a:gd name="connsiteY1123" fmla="*/ 511247 h 605169"/>
              <a:gd name="connsiteX1124" fmla="*/ 182302 w 303852"/>
              <a:gd name="connsiteY1124" fmla="*/ 492394 h 605169"/>
              <a:gd name="connsiteX1125" fmla="*/ 181176 w 303852"/>
              <a:gd name="connsiteY1125" fmla="*/ 475875 h 605169"/>
              <a:gd name="connsiteX1126" fmla="*/ 181176 w 303852"/>
              <a:gd name="connsiteY1126" fmla="*/ 475010 h 605169"/>
              <a:gd name="connsiteX1127" fmla="*/ 180830 w 303852"/>
              <a:gd name="connsiteY1127" fmla="*/ 470254 h 605169"/>
              <a:gd name="connsiteX1128" fmla="*/ 180570 w 303852"/>
              <a:gd name="connsiteY1128" fmla="*/ 466708 h 605169"/>
              <a:gd name="connsiteX1129" fmla="*/ 178837 w 303852"/>
              <a:gd name="connsiteY1129" fmla="*/ 444568 h 605169"/>
              <a:gd name="connsiteX1130" fmla="*/ 177277 w 303852"/>
              <a:gd name="connsiteY1130" fmla="*/ 413952 h 605169"/>
              <a:gd name="connsiteX1131" fmla="*/ 176758 w 303852"/>
              <a:gd name="connsiteY1131" fmla="*/ 388267 h 605169"/>
              <a:gd name="connsiteX1132" fmla="*/ 176584 w 303852"/>
              <a:gd name="connsiteY1132" fmla="*/ 379359 h 605169"/>
              <a:gd name="connsiteX1133" fmla="*/ 176498 w 303852"/>
              <a:gd name="connsiteY1133" fmla="*/ 368981 h 605169"/>
              <a:gd name="connsiteX1134" fmla="*/ 178750 w 303852"/>
              <a:gd name="connsiteY1134" fmla="*/ 334474 h 605169"/>
              <a:gd name="connsiteX1135" fmla="*/ 193998 w 303852"/>
              <a:gd name="connsiteY1135" fmla="*/ 281545 h 605169"/>
              <a:gd name="connsiteX1136" fmla="*/ 201276 w 303852"/>
              <a:gd name="connsiteY1136" fmla="*/ 255427 h 605169"/>
              <a:gd name="connsiteX1137" fmla="*/ 205347 w 303852"/>
              <a:gd name="connsiteY1137" fmla="*/ 225590 h 605169"/>
              <a:gd name="connsiteX1138" fmla="*/ 205694 w 303852"/>
              <a:gd name="connsiteY1138" fmla="*/ 211666 h 605169"/>
              <a:gd name="connsiteX1139" fmla="*/ 205867 w 303852"/>
              <a:gd name="connsiteY1139" fmla="*/ 201893 h 605169"/>
              <a:gd name="connsiteX1140" fmla="*/ 206041 w 303852"/>
              <a:gd name="connsiteY1140" fmla="*/ 200855 h 605169"/>
              <a:gd name="connsiteX1141" fmla="*/ 202488 w 303852"/>
              <a:gd name="connsiteY1141" fmla="*/ 194715 h 605169"/>
              <a:gd name="connsiteX1142" fmla="*/ 202488 w 303852"/>
              <a:gd name="connsiteY1142" fmla="*/ 188402 h 605169"/>
              <a:gd name="connsiteX1143" fmla="*/ 199976 w 303852"/>
              <a:gd name="connsiteY1143" fmla="*/ 183040 h 605169"/>
              <a:gd name="connsiteX1144" fmla="*/ 199976 w 303852"/>
              <a:gd name="connsiteY1144" fmla="*/ 181310 h 605169"/>
              <a:gd name="connsiteX1145" fmla="*/ 201189 w 303852"/>
              <a:gd name="connsiteY1145" fmla="*/ 177332 h 605169"/>
              <a:gd name="connsiteX1146" fmla="*/ 199976 w 303852"/>
              <a:gd name="connsiteY1146" fmla="*/ 173267 h 605169"/>
              <a:gd name="connsiteX1147" fmla="*/ 199976 w 303852"/>
              <a:gd name="connsiteY1147" fmla="*/ 171624 h 605169"/>
              <a:gd name="connsiteX1148" fmla="*/ 202488 w 303852"/>
              <a:gd name="connsiteY1148" fmla="*/ 166175 h 605169"/>
              <a:gd name="connsiteX1149" fmla="*/ 202488 w 303852"/>
              <a:gd name="connsiteY1149" fmla="*/ 164619 h 605169"/>
              <a:gd name="connsiteX1150" fmla="*/ 207513 w 303852"/>
              <a:gd name="connsiteY1150" fmla="*/ 157786 h 605169"/>
              <a:gd name="connsiteX1151" fmla="*/ 240348 w 303852"/>
              <a:gd name="connsiteY1151" fmla="*/ 154327 h 605169"/>
              <a:gd name="connsiteX1152" fmla="*/ 49902 w 303852"/>
              <a:gd name="connsiteY1152" fmla="*/ 66078 h 605169"/>
              <a:gd name="connsiteX1153" fmla="*/ 49815 w 303852"/>
              <a:gd name="connsiteY1153" fmla="*/ 76025 h 605169"/>
              <a:gd name="connsiteX1154" fmla="*/ 49468 w 303852"/>
              <a:gd name="connsiteY1154" fmla="*/ 96177 h 605169"/>
              <a:gd name="connsiteX1155" fmla="*/ 43752 w 303852"/>
              <a:gd name="connsiteY1155" fmla="*/ 137692 h 605169"/>
              <a:gd name="connsiteX1156" fmla="*/ 33359 w 303852"/>
              <a:gd name="connsiteY1156" fmla="*/ 174709 h 605169"/>
              <a:gd name="connsiteX1157" fmla="*/ 22186 w 303852"/>
              <a:gd name="connsiteY1157" fmla="*/ 207057 h 605169"/>
              <a:gd name="connsiteX1158" fmla="*/ 28162 w 303852"/>
              <a:gd name="connsiteY1158" fmla="*/ 206538 h 605169"/>
              <a:gd name="connsiteX1159" fmla="*/ 29202 w 303852"/>
              <a:gd name="connsiteY1159" fmla="*/ 206538 h 605169"/>
              <a:gd name="connsiteX1160" fmla="*/ 49815 w 303852"/>
              <a:gd name="connsiteY1160" fmla="*/ 209911 h 605169"/>
              <a:gd name="connsiteX1161" fmla="*/ 63586 w 303852"/>
              <a:gd name="connsiteY1161" fmla="*/ 215792 h 605169"/>
              <a:gd name="connsiteX1162" fmla="*/ 70515 w 303852"/>
              <a:gd name="connsiteY1162" fmla="*/ 220030 h 605169"/>
              <a:gd name="connsiteX1163" fmla="*/ 77357 w 303852"/>
              <a:gd name="connsiteY1163" fmla="*/ 225219 h 605169"/>
              <a:gd name="connsiteX1164" fmla="*/ 77790 w 303852"/>
              <a:gd name="connsiteY1164" fmla="*/ 225565 h 605169"/>
              <a:gd name="connsiteX1165" fmla="*/ 83853 w 303852"/>
              <a:gd name="connsiteY1165" fmla="*/ 231187 h 605169"/>
              <a:gd name="connsiteX1166" fmla="*/ 85672 w 303852"/>
              <a:gd name="connsiteY1166" fmla="*/ 233003 h 605169"/>
              <a:gd name="connsiteX1167" fmla="*/ 89916 w 303852"/>
              <a:gd name="connsiteY1167" fmla="*/ 237847 h 605169"/>
              <a:gd name="connsiteX1168" fmla="*/ 91821 w 303852"/>
              <a:gd name="connsiteY1168" fmla="*/ 240269 h 605169"/>
              <a:gd name="connsiteX1169" fmla="*/ 95459 w 303852"/>
              <a:gd name="connsiteY1169" fmla="*/ 245026 h 605169"/>
              <a:gd name="connsiteX1170" fmla="*/ 104553 w 303852"/>
              <a:gd name="connsiteY1170" fmla="*/ 259469 h 605169"/>
              <a:gd name="connsiteX1171" fmla="*/ 107584 w 303852"/>
              <a:gd name="connsiteY1171" fmla="*/ 263621 h 605169"/>
              <a:gd name="connsiteX1172" fmla="*/ 108883 w 303852"/>
              <a:gd name="connsiteY1172" fmla="*/ 265264 h 605169"/>
              <a:gd name="connsiteX1173" fmla="*/ 113214 w 303852"/>
              <a:gd name="connsiteY1173" fmla="*/ 269848 h 605169"/>
              <a:gd name="connsiteX1174" fmla="*/ 113560 w 303852"/>
              <a:gd name="connsiteY1174" fmla="*/ 270194 h 605169"/>
              <a:gd name="connsiteX1175" fmla="*/ 117891 w 303852"/>
              <a:gd name="connsiteY1175" fmla="*/ 273740 h 605169"/>
              <a:gd name="connsiteX1176" fmla="*/ 118670 w 303852"/>
              <a:gd name="connsiteY1176" fmla="*/ 274346 h 605169"/>
              <a:gd name="connsiteX1177" fmla="*/ 130016 w 303852"/>
              <a:gd name="connsiteY1177" fmla="*/ 279967 h 605169"/>
              <a:gd name="connsiteX1178" fmla="*/ 133308 w 303852"/>
              <a:gd name="connsiteY1178" fmla="*/ 280919 h 605169"/>
              <a:gd name="connsiteX1179" fmla="*/ 135906 w 303852"/>
              <a:gd name="connsiteY1179" fmla="*/ 281524 h 605169"/>
              <a:gd name="connsiteX1180" fmla="*/ 137725 w 303852"/>
              <a:gd name="connsiteY1180" fmla="*/ 281784 h 605169"/>
              <a:gd name="connsiteX1181" fmla="*/ 141709 w 303852"/>
              <a:gd name="connsiteY1181" fmla="*/ 282216 h 605169"/>
              <a:gd name="connsiteX1182" fmla="*/ 152362 w 303852"/>
              <a:gd name="connsiteY1182" fmla="*/ 282130 h 605169"/>
              <a:gd name="connsiteX1183" fmla="*/ 159551 w 303852"/>
              <a:gd name="connsiteY1183" fmla="*/ 281178 h 605169"/>
              <a:gd name="connsiteX1184" fmla="*/ 156693 w 303852"/>
              <a:gd name="connsiteY1184" fmla="*/ 243642 h 605169"/>
              <a:gd name="connsiteX1185" fmla="*/ 136859 w 303852"/>
              <a:gd name="connsiteY1185" fmla="*/ 174709 h 605169"/>
              <a:gd name="connsiteX1186" fmla="*/ 126465 w 303852"/>
              <a:gd name="connsiteY1186" fmla="*/ 137692 h 605169"/>
              <a:gd name="connsiteX1187" fmla="*/ 120749 w 303852"/>
              <a:gd name="connsiteY1187" fmla="*/ 96177 h 605169"/>
              <a:gd name="connsiteX1188" fmla="*/ 120403 w 303852"/>
              <a:gd name="connsiteY1188" fmla="*/ 76025 h 605169"/>
              <a:gd name="connsiteX1189" fmla="*/ 120316 w 303852"/>
              <a:gd name="connsiteY1189" fmla="*/ 66078 h 605169"/>
              <a:gd name="connsiteX1190" fmla="*/ 48649 w 303852"/>
              <a:gd name="connsiteY1190" fmla="*/ 64716 h 605169"/>
              <a:gd name="connsiteX1191" fmla="*/ 121496 w 303852"/>
              <a:gd name="connsiteY1191" fmla="*/ 64716 h 605169"/>
              <a:gd name="connsiteX1192" fmla="*/ 121756 w 303852"/>
              <a:gd name="connsiteY1192" fmla="*/ 76131 h 605169"/>
              <a:gd name="connsiteX1193" fmla="*/ 122102 w 303852"/>
              <a:gd name="connsiteY1193" fmla="*/ 96109 h 605169"/>
              <a:gd name="connsiteX1194" fmla="*/ 127819 w 303852"/>
              <a:gd name="connsiteY1194" fmla="*/ 137447 h 605169"/>
              <a:gd name="connsiteX1195" fmla="*/ 138127 w 303852"/>
              <a:gd name="connsiteY1195" fmla="*/ 174202 h 605169"/>
              <a:gd name="connsiteX1196" fmla="*/ 157963 w 303852"/>
              <a:gd name="connsiteY1196" fmla="*/ 243387 h 605169"/>
              <a:gd name="connsiteX1197" fmla="*/ 160908 w 303852"/>
              <a:gd name="connsiteY1197" fmla="*/ 282304 h 605169"/>
              <a:gd name="connsiteX1198" fmla="*/ 152506 w 303852"/>
              <a:gd name="connsiteY1198" fmla="*/ 283428 h 605169"/>
              <a:gd name="connsiteX1199" fmla="*/ 141592 w 303852"/>
              <a:gd name="connsiteY1199" fmla="*/ 283601 h 605169"/>
              <a:gd name="connsiteX1200" fmla="*/ 135615 w 303852"/>
              <a:gd name="connsiteY1200" fmla="*/ 282823 h 605169"/>
              <a:gd name="connsiteX1201" fmla="*/ 129552 w 303852"/>
              <a:gd name="connsiteY1201" fmla="*/ 281266 h 605169"/>
              <a:gd name="connsiteX1202" fmla="*/ 117858 w 303852"/>
              <a:gd name="connsiteY1202" fmla="*/ 275472 h 605169"/>
              <a:gd name="connsiteX1203" fmla="*/ 112574 w 303852"/>
              <a:gd name="connsiteY1203" fmla="*/ 271148 h 605169"/>
              <a:gd name="connsiteX1204" fmla="*/ 107810 w 303852"/>
              <a:gd name="connsiteY1204" fmla="*/ 266132 h 605169"/>
              <a:gd name="connsiteX1205" fmla="*/ 103392 w 303852"/>
              <a:gd name="connsiteY1205" fmla="*/ 260251 h 605169"/>
              <a:gd name="connsiteX1206" fmla="*/ 99061 w 303852"/>
              <a:gd name="connsiteY1206" fmla="*/ 253506 h 605169"/>
              <a:gd name="connsiteX1207" fmla="*/ 94211 w 303852"/>
              <a:gd name="connsiteY1207" fmla="*/ 245809 h 605169"/>
              <a:gd name="connsiteX1208" fmla="*/ 88754 w 303852"/>
              <a:gd name="connsiteY1208" fmla="*/ 238717 h 605169"/>
              <a:gd name="connsiteX1209" fmla="*/ 82864 w 303852"/>
              <a:gd name="connsiteY1209" fmla="*/ 232058 h 605169"/>
              <a:gd name="connsiteX1210" fmla="*/ 76367 w 303852"/>
              <a:gd name="connsiteY1210" fmla="*/ 226264 h 605169"/>
              <a:gd name="connsiteX1211" fmla="*/ 69697 w 303852"/>
              <a:gd name="connsiteY1211" fmla="*/ 221161 h 605169"/>
              <a:gd name="connsiteX1212" fmla="*/ 62855 w 303852"/>
              <a:gd name="connsiteY1212" fmla="*/ 217010 h 605169"/>
              <a:gd name="connsiteX1213" fmla="*/ 49429 w 303852"/>
              <a:gd name="connsiteY1213" fmla="*/ 211216 h 605169"/>
              <a:gd name="connsiteX1214" fmla="*/ 28120 w 303852"/>
              <a:gd name="connsiteY1214" fmla="*/ 207930 h 605169"/>
              <a:gd name="connsiteX1215" fmla="*/ 20151 w 303852"/>
              <a:gd name="connsiteY1215" fmla="*/ 208794 h 605169"/>
              <a:gd name="connsiteX1216" fmla="*/ 32018 w 303852"/>
              <a:gd name="connsiteY1216" fmla="*/ 174202 h 605169"/>
              <a:gd name="connsiteX1217" fmla="*/ 42326 w 303852"/>
              <a:gd name="connsiteY1217" fmla="*/ 137447 h 605169"/>
              <a:gd name="connsiteX1218" fmla="*/ 48043 w 303852"/>
              <a:gd name="connsiteY1218" fmla="*/ 96109 h 605169"/>
              <a:gd name="connsiteX1219" fmla="*/ 48476 w 303852"/>
              <a:gd name="connsiteY1219" fmla="*/ 76131 h 605169"/>
              <a:gd name="connsiteX1220" fmla="*/ 48649 w 303852"/>
              <a:gd name="connsiteY1220" fmla="*/ 64716 h 605169"/>
              <a:gd name="connsiteX1221" fmla="*/ 47476 w 303852"/>
              <a:gd name="connsiteY1221" fmla="*/ 63311 h 605169"/>
              <a:gd name="connsiteX1222" fmla="*/ 47303 w 303852"/>
              <a:gd name="connsiteY1222" fmla="*/ 64521 h 605169"/>
              <a:gd name="connsiteX1223" fmla="*/ 47130 w 303852"/>
              <a:gd name="connsiteY1223" fmla="*/ 76197 h 605169"/>
              <a:gd name="connsiteX1224" fmla="*/ 46697 w 303852"/>
              <a:gd name="connsiteY1224" fmla="*/ 95917 h 605169"/>
              <a:gd name="connsiteX1225" fmla="*/ 41067 w 303852"/>
              <a:gd name="connsiteY1225" fmla="*/ 137086 h 605169"/>
              <a:gd name="connsiteX1226" fmla="*/ 30847 w 303852"/>
              <a:gd name="connsiteY1226" fmla="*/ 173671 h 605169"/>
              <a:gd name="connsiteX1227" fmla="*/ 19241 w 303852"/>
              <a:gd name="connsiteY1227" fmla="*/ 207316 h 605169"/>
              <a:gd name="connsiteX1228" fmla="*/ 19155 w 303852"/>
              <a:gd name="connsiteY1228" fmla="*/ 207316 h 605169"/>
              <a:gd name="connsiteX1229" fmla="*/ 18895 w 303852"/>
              <a:gd name="connsiteY1229" fmla="*/ 208440 h 605169"/>
              <a:gd name="connsiteX1230" fmla="*/ 10840 w 303852"/>
              <a:gd name="connsiteY1230" fmla="*/ 243123 h 605169"/>
              <a:gd name="connsiteX1231" fmla="*/ 7895 w 303852"/>
              <a:gd name="connsiteY1231" fmla="*/ 288097 h 605169"/>
              <a:gd name="connsiteX1232" fmla="*/ 8069 w 303852"/>
              <a:gd name="connsiteY1232" fmla="*/ 301936 h 605169"/>
              <a:gd name="connsiteX1233" fmla="*/ 8242 w 303852"/>
              <a:gd name="connsiteY1233" fmla="*/ 313958 h 605169"/>
              <a:gd name="connsiteX1234" fmla="*/ 8935 w 303852"/>
              <a:gd name="connsiteY1234" fmla="*/ 348381 h 605169"/>
              <a:gd name="connsiteX1235" fmla="*/ 9194 w 303852"/>
              <a:gd name="connsiteY1235" fmla="*/ 358327 h 605169"/>
              <a:gd name="connsiteX1236" fmla="*/ 5210 w 303852"/>
              <a:gd name="connsiteY1236" fmla="*/ 359452 h 605169"/>
              <a:gd name="connsiteX1237" fmla="*/ 9281 w 303852"/>
              <a:gd name="connsiteY1237" fmla="*/ 360403 h 605169"/>
              <a:gd name="connsiteX1238" fmla="*/ 11100 w 303852"/>
              <a:gd name="connsiteY1238" fmla="*/ 389031 h 605169"/>
              <a:gd name="connsiteX1239" fmla="*/ 13352 w 303852"/>
              <a:gd name="connsiteY1239" fmla="*/ 418870 h 605169"/>
              <a:gd name="connsiteX1240" fmla="*/ 13698 w 303852"/>
              <a:gd name="connsiteY1240" fmla="*/ 423713 h 605169"/>
              <a:gd name="connsiteX1241" fmla="*/ 13871 w 303852"/>
              <a:gd name="connsiteY1241" fmla="*/ 426914 h 605169"/>
              <a:gd name="connsiteX1242" fmla="*/ 14131 w 303852"/>
              <a:gd name="connsiteY1242" fmla="*/ 430027 h 605169"/>
              <a:gd name="connsiteX1243" fmla="*/ 15777 w 303852"/>
              <a:gd name="connsiteY1243" fmla="*/ 453552 h 605169"/>
              <a:gd name="connsiteX1244" fmla="*/ 12919 w 303852"/>
              <a:gd name="connsiteY1244" fmla="*/ 480883 h 605169"/>
              <a:gd name="connsiteX1245" fmla="*/ 12399 w 303852"/>
              <a:gd name="connsiteY1245" fmla="*/ 483824 h 605169"/>
              <a:gd name="connsiteX1246" fmla="*/ 12312 w 303852"/>
              <a:gd name="connsiteY1246" fmla="*/ 484343 h 605169"/>
              <a:gd name="connsiteX1247" fmla="*/ 9541 w 303852"/>
              <a:gd name="connsiteY1247" fmla="*/ 514441 h 605169"/>
              <a:gd name="connsiteX1248" fmla="*/ 9801 w 303852"/>
              <a:gd name="connsiteY1248" fmla="*/ 527155 h 605169"/>
              <a:gd name="connsiteX1249" fmla="*/ 9801 w 303852"/>
              <a:gd name="connsiteY1249" fmla="*/ 528453 h 605169"/>
              <a:gd name="connsiteX1250" fmla="*/ 10147 w 303852"/>
              <a:gd name="connsiteY1250" fmla="*/ 558724 h 605169"/>
              <a:gd name="connsiteX1251" fmla="*/ 10234 w 303852"/>
              <a:gd name="connsiteY1251" fmla="*/ 569016 h 605169"/>
              <a:gd name="connsiteX1252" fmla="*/ 10320 w 303852"/>
              <a:gd name="connsiteY1252" fmla="*/ 578530 h 605169"/>
              <a:gd name="connsiteX1253" fmla="*/ 10320 w 303852"/>
              <a:gd name="connsiteY1253" fmla="*/ 580519 h 605169"/>
              <a:gd name="connsiteX1254" fmla="*/ 10407 w 303852"/>
              <a:gd name="connsiteY1254" fmla="*/ 581557 h 605169"/>
              <a:gd name="connsiteX1255" fmla="*/ 10407 w 303852"/>
              <a:gd name="connsiteY1255" fmla="*/ 581817 h 605169"/>
              <a:gd name="connsiteX1256" fmla="*/ 10494 w 303852"/>
              <a:gd name="connsiteY1256" fmla="*/ 582249 h 605169"/>
              <a:gd name="connsiteX1257" fmla="*/ 10494 w 303852"/>
              <a:gd name="connsiteY1257" fmla="*/ 582682 h 605169"/>
              <a:gd name="connsiteX1258" fmla="*/ 10840 w 303852"/>
              <a:gd name="connsiteY1258" fmla="*/ 583028 h 605169"/>
              <a:gd name="connsiteX1259" fmla="*/ 87491 w 303852"/>
              <a:gd name="connsiteY1259" fmla="*/ 597298 h 605169"/>
              <a:gd name="connsiteX1260" fmla="*/ 159464 w 303852"/>
              <a:gd name="connsiteY1260" fmla="*/ 583374 h 605169"/>
              <a:gd name="connsiteX1261" fmla="*/ 159637 w 303852"/>
              <a:gd name="connsiteY1261" fmla="*/ 583114 h 605169"/>
              <a:gd name="connsiteX1262" fmla="*/ 159637 w 303852"/>
              <a:gd name="connsiteY1262" fmla="*/ 582768 h 605169"/>
              <a:gd name="connsiteX1263" fmla="*/ 159811 w 303852"/>
              <a:gd name="connsiteY1263" fmla="*/ 581557 h 605169"/>
              <a:gd name="connsiteX1264" fmla="*/ 159811 w 303852"/>
              <a:gd name="connsiteY1264" fmla="*/ 581211 h 605169"/>
              <a:gd name="connsiteX1265" fmla="*/ 159897 w 303852"/>
              <a:gd name="connsiteY1265" fmla="*/ 580519 h 605169"/>
              <a:gd name="connsiteX1266" fmla="*/ 159984 w 303852"/>
              <a:gd name="connsiteY1266" fmla="*/ 572735 h 605169"/>
              <a:gd name="connsiteX1267" fmla="*/ 160157 w 303852"/>
              <a:gd name="connsiteY1267" fmla="*/ 553621 h 605169"/>
              <a:gd name="connsiteX1268" fmla="*/ 160330 w 303852"/>
              <a:gd name="connsiteY1268" fmla="*/ 528453 h 605169"/>
              <a:gd name="connsiteX1269" fmla="*/ 160417 w 303852"/>
              <a:gd name="connsiteY1269" fmla="*/ 527155 h 605169"/>
              <a:gd name="connsiteX1270" fmla="*/ 160677 w 303852"/>
              <a:gd name="connsiteY1270" fmla="*/ 514441 h 605169"/>
              <a:gd name="connsiteX1271" fmla="*/ 157905 w 303852"/>
              <a:gd name="connsiteY1271" fmla="*/ 484343 h 605169"/>
              <a:gd name="connsiteX1272" fmla="*/ 157299 w 303852"/>
              <a:gd name="connsiteY1272" fmla="*/ 481056 h 605169"/>
              <a:gd name="connsiteX1273" fmla="*/ 157212 w 303852"/>
              <a:gd name="connsiteY1273" fmla="*/ 480797 h 605169"/>
              <a:gd name="connsiteX1274" fmla="*/ 154441 w 303852"/>
              <a:gd name="connsiteY1274" fmla="*/ 453552 h 605169"/>
              <a:gd name="connsiteX1275" fmla="*/ 155653 w 303852"/>
              <a:gd name="connsiteY1275" fmla="*/ 435736 h 605169"/>
              <a:gd name="connsiteX1276" fmla="*/ 155913 w 303852"/>
              <a:gd name="connsiteY1276" fmla="*/ 432276 h 605169"/>
              <a:gd name="connsiteX1277" fmla="*/ 156000 w 303852"/>
              <a:gd name="connsiteY1277" fmla="*/ 430200 h 605169"/>
              <a:gd name="connsiteX1278" fmla="*/ 156086 w 303852"/>
              <a:gd name="connsiteY1278" fmla="*/ 429681 h 605169"/>
              <a:gd name="connsiteX1279" fmla="*/ 156519 w 303852"/>
              <a:gd name="connsiteY1279" fmla="*/ 423713 h 605169"/>
              <a:gd name="connsiteX1280" fmla="*/ 156866 w 303852"/>
              <a:gd name="connsiteY1280" fmla="*/ 418870 h 605169"/>
              <a:gd name="connsiteX1281" fmla="*/ 159118 w 303852"/>
              <a:gd name="connsiteY1281" fmla="*/ 389031 h 605169"/>
              <a:gd name="connsiteX1282" fmla="*/ 161283 w 303852"/>
              <a:gd name="connsiteY1282" fmla="*/ 348381 h 605169"/>
              <a:gd name="connsiteX1283" fmla="*/ 161976 w 303852"/>
              <a:gd name="connsiteY1283" fmla="*/ 313958 h 605169"/>
              <a:gd name="connsiteX1284" fmla="*/ 162149 w 303852"/>
              <a:gd name="connsiteY1284" fmla="*/ 301936 h 605169"/>
              <a:gd name="connsiteX1285" fmla="*/ 162149 w 303852"/>
              <a:gd name="connsiteY1285" fmla="*/ 300206 h 605169"/>
              <a:gd name="connsiteX1286" fmla="*/ 162322 w 303852"/>
              <a:gd name="connsiteY1286" fmla="*/ 288097 h 605169"/>
              <a:gd name="connsiteX1287" fmla="*/ 162322 w 303852"/>
              <a:gd name="connsiteY1287" fmla="*/ 283686 h 605169"/>
              <a:gd name="connsiteX1288" fmla="*/ 160244 w 303852"/>
              <a:gd name="connsiteY1288" fmla="*/ 284984 h 605169"/>
              <a:gd name="connsiteX1289" fmla="*/ 153488 w 303852"/>
              <a:gd name="connsiteY1289" fmla="*/ 288357 h 605169"/>
              <a:gd name="connsiteX1290" fmla="*/ 141969 w 303852"/>
              <a:gd name="connsiteY1290" fmla="*/ 291730 h 605169"/>
              <a:gd name="connsiteX1291" fmla="*/ 136079 w 303852"/>
              <a:gd name="connsiteY1291" fmla="*/ 292422 h 605169"/>
              <a:gd name="connsiteX1292" fmla="*/ 134867 w 303852"/>
              <a:gd name="connsiteY1292" fmla="*/ 292508 h 605169"/>
              <a:gd name="connsiteX1293" fmla="*/ 133048 w 303852"/>
              <a:gd name="connsiteY1293" fmla="*/ 292508 h 605169"/>
              <a:gd name="connsiteX1294" fmla="*/ 127158 w 303852"/>
              <a:gd name="connsiteY1294" fmla="*/ 292162 h 605169"/>
              <a:gd name="connsiteX1295" fmla="*/ 110962 w 303852"/>
              <a:gd name="connsiteY1295" fmla="*/ 286887 h 605169"/>
              <a:gd name="connsiteX1296" fmla="*/ 103427 w 303852"/>
              <a:gd name="connsiteY1296" fmla="*/ 281957 h 605169"/>
              <a:gd name="connsiteX1297" fmla="*/ 99789 w 303852"/>
              <a:gd name="connsiteY1297" fmla="*/ 279016 h 605169"/>
              <a:gd name="connsiteX1298" fmla="*/ 97711 w 303852"/>
              <a:gd name="connsiteY1298" fmla="*/ 276854 h 605169"/>
              <a:gd name="connsiteX1299" fmla="*/ 96585 w 303852"/>
              <a:gd name="connsiteY1299" fmla="*/ 275556 h 605169"/>
              <a:gd name="connsiteX1300" fmla="*/ 95286 w 303852"/>
              <a:gd name="connsiteY1300" fmla="*/ 274086 h 605169"/>
              <a:gd name="connsiteX1301" fmla="*/ 90782 w 303852"/>
              <a:gd name="connsiteY1301" fmla="*/ 268378 h 605169"/>
              <a:gd name="connsiteX1302" fmla="*/ 85932 w 303852"/>
              <a:gd name="connsiteY1302" fmla="*/ 261026 h 605169"/>
              <a:gd name="connsiteX1303" fmla="*/ 81774 w 303852"/>
              <a:gd name="connsiteY1303" fmla="*/ 254193 h 605169"/>
              <a:gd name="connsiteX1304" fmla="*/ 79003 w 303852"/>
              <a:gd name="connsiteY1304" fmla="*/ 250215 h 605169"/>
              <a:gd name="connsiteX1305" fmla="*/ 77271 w 303852"/>
              <a:gd name="connsiteY1305" fmla="*/ 247707 h 605169"/>
              <a:gd name="connsiteX1306" fmla="*/ 67484 w 303852"/>
              <a:gd name="connsiteY1306" fmla="*/ 236031 h 605169"/>
              <a:gd name="connsiteX1307" fmla="*/ 63413 w 303852"/>
              <a:gd name="connsiteY1307" fmla="*/ 231966 h 605169"/>
              <a:gd name="connsiteX1308" fmla="*/ 62287 w 303852"/>
              <a:gd name="connsiteY1308" fmla="*/ 230928 h 605169"/>
              <a:gd name="connsiteX1309" fmla="*/ 57956 w 303852"/>
              <a:gd name="connsiteY1309" fmla="*/ 227122 h 605169"/>
              <a:gd name="connsiteX1310" fmla="*/ 56917 w 303852"/>
              <a:gd name="connsiteY1310" fmla="*/ 226344 h 605169"/>
              <a:gd name="connsiteX1311" fmla="*/ 52933 w 303852"/>
              <a:gd name="connsiteY1311" fmla="*/ 223230 h 605169"/>
              <a:gd name="connsiteX1312" fmla="*/ 51634 w 303852"/>
              <a:gd name="connsiteY1312" fmla="*/ 222279 h 605169"/>
              <a:gd name="connsiteX1313" fmla="*/ 47043 w 303852"/>
              <a:gd name="connsiteY1313" fmla="*/ 219165 h 605169"/>
              <a:gd name="connsiteX1314" fmla="*/ 46264 w 303852"/>
              <a:gd name="connsiteY1314" fmla="*/ 218646 h 605169"/>
              <a:gd name="connsiteX1315" fmla="*/ 28162 w 303852"/>
              <a:gd name="connsiteY1315" fmla="*/ 209911 h 605169"/>
              <a:gd name="connsiteX1316" fmla="*/ 26690 w 303852"/>
              <a:gd name="connsiteY1316" fmla="*/ 209392 h 605169"/>
              <a:gd name="connsiteX1317" fmla="*/ 28249 w 303852"/>
              <a:gd name="connsiteY1317" fmla="*/ 209305 h 605169"/>
              <a:gd name="connsiteX1318" fmla="*/ 29202 w 303852"/>
              <a:gd name="connsiteY1318" fmla="*/ 209305 h 605169"/>
              <a:gd name="connsiteX1319" fmla="*/ 49035 w 303852"/>
              <a:gd name="connsiteY1319" fmla="*/ 212592 h 605169"/>
              <a:gd name="connsiteX1320" fmla="*/ 62200 w 303852"/>
              <a:gd name="connsiteY1320" fmla="*/ 218214 h 605169"/>
              <a:gd name="connsiteX1321" fmla="*/ 68956 w 303852"/>
              <a:gd name="connsiteY1321" fmla="*/ 222279 h 605169"/>
              <a:gd name="connsiteX1322" fmla="*/ 75538 w 303852"/>
              <a:gd name="connsiteY1322" fmla="*/ 227295 h 605169"/>
              <a:gd name="connsiteX1323" fmla="*/ 75971 w 303852"/>
              <a:gd name="connsiteY1323" fmla="*/ 227641 h 605169"/>
              <a:gd name="connsiteX1324" fmla="*/ 81861 w 303852"/>
              <a:gd name="connsiteY1324" fmla="*/ 233003 h 605169"/>
              <a:gd name="connsiteX1325" fmla="*/ 83680 w 303852"/>
              <a:gd name="connsiteY1325" fmla="*/ 234906 h 605169"/>
              <a:gd name="connsiteX1326" fmla="*/ 87750 w 303852"/>
              <a:gd name="connsiteY1326" fmla="*/ 239490 h 605169"/>
              <a:gd name="connsiteX1327" fmla="*/ 89656 w 303852"/>
              <a:gd name="connsiteY1327" fmla="*/ 241912 h 605169"/>
              <a:gd name="connsiteX1328" fmla="*/ 93120 w 303852"/>
              <a:gd name="connsiteY1328" fmla="*/ 246582 h 605169"/>
              <a:gd name="connsiteX1329" fmla="*/ 102214 w 303852"/>
              <a:gd name="connsiteY1329" fmla="*/ 260940 h 605169"/>
              <a:gd name="connsiteX1330" fmla="*/ 105506 w 303852"/>
              <a:gd name="connsiteY1330" fmla="*/ 265437 h 605169"/>
              <a:gd name="connsiteX1331" fmla="*/ 106718 w 303852"/>
              <a:gd name="connsiteY1331" fmla="*/ 266907 h 605169"/>
              <a:gd name="connsiteX1332" fmla="*/ 111309 w 303852"/>
              <a:gd name="connsiteY1332" fmla="*/ 271924 h 605169"/>
              <a:gd name="connsiteX1333" fmla="*/ 111568 w 303852"/>
              <a:gd name="connsiteY1333" fmla="*/ 272097 h 605169"/>
              <a:gd name="connsiteX1334" fmla="*/ 116245 w 303852"/>
              <a:gd name="connsiteY1334" fmla="*/ 275989 h 605169"/>
              <a:gd name="connsiteX1335" fmla="*/ 117025 w 303852"/>
              <a:gd name="connsiteY1335" fmla="*/ 276594 h 605169"/>
              <a:gd name="connsiteX1336" fmla="*/ 129064 w 303852"/>
              <a:gd name="connsiteY1336" fmla="*/ 282562 h 605169"/>
              <a:gd name="connsiteX1337" fmla="*/ 132701 w 303852"/>
              <a:gd name="connsiteY1337" fmla="*/ 283600 h 605169"/>
              <a:gd name="connsiteX1338" fmla="*/ 135213 w 303852"/>
              <a:gd name="connsiteY1338" fmla="*/ 284205 h 605169"/>
              <a:gd name="connsiteX1339" fmla="*/ 135386 w 303852"/>
              <a:gd name="connsiteY1339" fmla="*/ 284205 h 605169"/>
              <a:gd name="connsiteX1340" fmla="*/ 137292 w 303852"/>
              <a:gd name="connsiteY1340" fmla="*/ 284465 h 605169"/>
              <a:gd name="connsiteX1341" fmla="*/ 141536 w 303852"/>
              <a:gd name="connsiteY1341" fmla="*/ 284984 h 605169"/>
              <a:gd name="connsiteX1342" fmla="*/ 152622 w 303852"/>
              <a:gd name="connsiteY1342" fmla="*/ 284811 h 605169"/>
              <a:gd name="connsiteX1343" fmla="*/ 161196 w 303852"/>
              <a:gd name="connsiteY1343" fmla="*/ 283686 h 605169"/>
              <a:gd name="connsiteX1344" fmla="*/ 162322 w 303852"/>
              <a:gd name="connsiteY1344" fmla="*/ 283427 h 605169"/>
              <a:gd name="connsiteX1345" fmla="*/ 162322 w 303852"/>
              <a:gd name="connsiteY1345" fmla="*/ 282303 h 605169"/>
              <a:gd name="connsiteX1346" fmla="*/ 159378 w 303852"/>
              <a:gd name="connsiteY1346" fmla="*/ 243123 h 605169"/>
              <a:gd name="connsiteX1347" fmla="*/ 139370 w 303852"/>
              <a:gd name="connsiteY1347" fmla="*/ 173671 h 605169"/>
              <a:gd name="connsiteX1348" fmla="*/ 129150 w 303852"/>
              <a:gd name="connsiteY1348" fmla="*/ 137086 h 605169"/>
              <a:gd name="connsiteX1349" fmla="*/ 123521 w 303852"/>
              <a:gd name="connsiteY1349" fmla="*/ 95917 h 605169"/>
              <a:gd name="connsiteX1350" fmla="*/ 123088 w 303852"/>
              <a:gd name="connsiteY1350" fmla="*/ 76197 h 605169"/>
              <a:gd name="connsiteX1351" fmla="*/ 122914 w 303852"/>
              <a:gd name="connsiteY1351" fmla="*/ 64521 h 605169"/>
              <a:gd name="connsiteX1352" fmla="*/ 122741 w 303852"/>
              <a:gd name="connsiteY1352" fmla="*/ 63311 h 605169"/>
              <a:gd name="connsiteX1353" fmla="*/ 85412 w 303852"/>
              <a:gd name="connsiteY1353" fmla="*/ 10638 h 605169"/>
              <a:gd name="connsiteX1354" fmla="*/ 48083 w 303852"/>
              <a:gd name="connsiteY1354" fmla="*/ 13060 h 605169"/>
              <a:gd name="connsiteX1355" fmla="*/ 45571 w 303852"/>
              <a:gd name="connsiteY1355" fmla="*/ 14530 h 605169"/>
              <a:gd name="connsiteX1356" fmla="*/ 45571 w 303852"/>
              <a:gd name="connsiteY1356" fmla="*/ 18855 h 605169"/>
              <a:gd name="connsiteX1357" fmla="*/ 42280 w 303852"/>
              <a:gd name="connsiteY1357" fmla="*/ 23785 h 605169"/>
              <a:gd name="connsiteX1358" fmla="*/ 42280 w 303852"/>
              <a:gd name="connsiteY1358" fmla="*/ 23958 h 605169"/>
              <a:gd name="connsiteX1359" fmla="*/ 45571 w 303852"/>
              <a:gd name="connsiteY1359" fmla="*/ 28888 h 605169"/>
              <a:gd name="connsiteX1360" fmla="*/ 45571 w 303852"/>
              <a:gd name="connsiteY1360" fmla="*/ 31915 h 605169"/>
              <a:gd name="connsiteX1361" fmla="*/ 42280 w 303852"/>
              <a:gd name="connsiteY1361" fmla="*/ 36845 h 605169"/>
              <a:gd name="connsiteX1362" fmla="*/ 42280 w 303852"/>
              <a:gd name="connsiteY1362" fmla="*/ 37018 h 605169"/>
              <a:gd name="connsiteX1363" fmla="*/ 45571 w 303852"/>
              <a:gd name="connsiteY1363" fmla="*/ 41948 h 605169"/>
              <a:gd name="connsiteX1364" fmla="*/ 45571 w 303852"/>
              <a:gd name="connsiteY1364" fmla="*/ 52326 h 605169"/>
              <a:gd name="connsiteX1365" fmla="*/ 125513 w 303852"/>
              <a:gd name="connsiteY1365" fmla="*/ 52326 h 605169"/>
              <a:gd name="connsiteX1366" fmla="*/ 125513 w 303852"/>
              <a:gd name="connsiteY1366" fmla="*/ 41688 h 605169"/>
              <a:gd name="connsiteX1367" fmla="*/ 127938 w 303852"/>
              <a:gd name="connsiteY1367" fmla="*/ 37191 h 605169"/>
              <a:gd name="connsiteX1368" fmla="*/ 127938 w 303852"/>
              <a:gd name="connsiteY1368" fmla="*/ 36585 h 605169"/>
              <a:gd name="connsiteX1369" fmla="*/ 125513 w 303852"/>
              <a:gd name="connsiteY1369" fmla="*/ 32174 h 605169"/>
              <a:gd name="connsiteX1370" fmla="*/ 125513 w 303852"/>
              <a:gd name="connsiteY1370" fmla="*/ 28628 h 605169"/>
              <a:gd name="connsiteX1371" fmla="*/ 127938 w 303852"/>
              <a:gd name="connsiteY1371" fmla="*/ 24131 h 605169"/>
              <a:gd name="connsiteX1372" fmla="*/ 127938 w 303852"/>
              <a:gd name="connsiteY1372" fmla="*/ 23612 h 605169"/>
              <a:gd name="connsiteX1373" fmla="*/ 125513 w 303852"/>
              <a:gd name="connsiteY1373" fmla="*/ 19114 h 605169"/>
              <a:gd name="connsiteX1374" fmla="*/ 125513 w 303852"/>
              <a:gd name="connsiteY1374" fmla="*/ 14530 h 605169"/>
              <a:gd name="connsiteX1375" fmla="*/ 123088 w 303852"/>
              <a:gd name="connsiteY1375" fmla="*/ 13146 h 605169"/>
              <a:gd name="connsiteX1376" fmla="*/ 85412 w 303852"/>
              <a:gd name="connsiteY1376" fmla="*/ 10638 h 605169"/>
              <a:gd name="connsiteX1377" fmla="*/ 85376 w 303852"/>
              <a:gd name="connsiteY1377" fmla="*/ 9281 h 605169"/>
              <a:gd name="connsiteX1378" fmla="*/ 123835 w 303852"/>
              <a:gd name="connsiteY1378" fmla="*/ 11962 h 605169"/>
              <a:gd name="connsiteX1379" fmla="*/ 123921 w 303852"/>
              <a:gd name="connsiteY1379" fmla="*/ 12048 h 605169"/>
              <a:gd name="connsiteX1380" fmla="*/ 126866 w 303852"/>
              <a:gd name="connsiteY1380" fmla="*/ 13432 h 605169"/>
              <a:gd name="connsiteX1381" fmla="*/ 126866 w 303852"/>
              <a:gd name="connsiteY1381" fmla="*/ 19140 h 605169"/>
              <a:gd name="connsiteX1382" fmla="*/ 129292 w 303852"/>
              <a:gd name="connsiteY1382" fmla="*/ 22772 h 605169"/>
              <a:gd name="connsiteX1383" fmla="*/ 129292 w 303852"/>
              <a:gd name="connsiteY1383" fmla="*/ 25021 h 605169"/>
              <a:gd name="connsiteX1384" fmla="*/ 126866 w 303852"/>
              <a:gd name="connsiteY1384" fmla="*/ 28653 h 605169"/>
              <a:gd name="connsiteX1385" fmla="*/ 126866 w 303852"/>
              <a:gd name="connsiteY1385" fmla="*/ 32199 h 605169"/>
              <a:gd name="connsiteX1386" fmla="*/ 129292 w 303852"/>
              <a:gd name="connsiteY1386" fmla="*/ 35831 h 605169"/>
              <a:gd name="connsiteX1387" fmla="*/ 129292 w 303852"/>
              <a:gd name="connsiteY1387" fmla="*/ 38079 h 605169"/>
              <a:gd name="connsiteX1388" fmla="*/ 126866 w 303852"/>
              <a:gd name="connsiteY1388" fmla="*/ 41712 h 605169"/>
              <a:gd name="connsiteX1389" fmla="*/ 126866 w 303852"/>
              <a:gd name="connsiteY1389" fmla="*/ 53733 h 605169"/>
              <a:gd name="connsiteX1390" fmla="*/ 44231 w 303852"/>
              <a:gd name="connsiteY1390" fmla="*/ 53733 h 605169"/>
              <a:gd name="connsiteX1391" fmla="*/ 44231 w 303852"/>
              <a:gd name="connsiteY1391" fmla="*/ 41971 h 605169"/>
              <a:gd name="connsiteX1392" fmla="*/ 40853 w 303852"/>
              <a:gd name="connsiteY1392" fmla="*/ 38079 h 605169"/>
              <a:gd name="connsiteX1393" fmla="*/ 40853 w 303852"/>
              <a:gd name="connsiteY1393" fmla="*/ 35831 h 605169"/>
              <a:gd name="connsiteX1394" fmla="*/ 44231 w 303852"/>
              <a:gd name="connsiteY1394" fmla="*/ 31939 h 605169"/>
              <a:gd name="connsiteX1395" fmla="*/ 44231 w 303852"/>
              <a:gd name="connsiteY1395" fmla="*/ 28912 h 605169"/>
              <a:gd name="connsiteX1396" fmla="*/ 40853 w 303852"/>
              <a:gd name="connsiteY1396" fmla="*/ 25021 h 605169"/>
              <a:gd name="connsiteX1397" fmla="*/ 40853 w 303852"/>
              <a:gd name="connsiteY1397" fmla="*/ 22772 h 605169"/>
              <a:gd name="connsiteX1398" fmla="*/ 44231 w 303852"/>
              <a:gd name="connsiteY1398" fmla="*/ 18880 h 605169"/>
              <a:gd name="connsiteX1399" fmla="*/ 44231 w 303852"/>
              <a:gd name="connsiteY1399" fmla="*/ 13432 h 605169"/>
              <a:gd name="connsiteX1400" fmla="*/ 47263 w 303852"/>
              <a:gd name="connsiteY1400" fmla="*/ 11875 h 605169"/>
              <a:gd name="connsiteX1401" fmla="*/ 85376 w 303852"/>
              <a:gd name="connsiteY1401" fmla="*/ 9281 h 605169"/>
              <a:gd name="connsiteX1402" fmla="*/ 85412 w 303852"/>
              <a:gd name="connsiteY1402" fmla="*/ 7871 h 605169"/>
              <a:gd name="connsiteX1403" fmla="*/ 46784 w 303852"/>
              <a:gd name="connsiteY1403" fmla="*/ 10638 h 605169"/>
              <a:gd name="connsiteX1404" fmla="*/ 46437 w 303852"/>
              <a:gd name="connsiteY1404" fmla="*/ 10725 h 605169"/>
              <a:gd name="connsiteX1405" fmla="*/ 46264 w 303852"/>
              <a:gd name="connsiteY1405" fmla="*/ 11071 h 605169"/>
              <a:gd name="connsiteX1406" fmla="*/ 44272 w 303852"/>
              <a:gd name="connsiteY1406" fmla="*/ 12022 h 605169"/>
              <a:gd name="connsiteX1407" fmla="*/ 42886 w 303852"/>
              <a:gd name="connsiteY1407" fmla="*/ 12022 h 605169"/>
              <a:gd name="connsiteX1408" fmla="*/ 42886 w 303852"/>
              <a:gd name="connsiteY1408" fmla="*/ 18855 h 605169"/>
              <a:gd name="connsiteX1409" fmla="*/ 40634 w 303852"/>
              <a:gd name="connsiteY1409" fmla="*/ 21363 h 605169"/>
              <a:gd name="connsiteX1410" fmla="*/ 39508 w 303852"/>
              <a:gd name="connsiteY1410" fmla="*/ 21536 h 605169"/>
              <a:gd name="connsiteX1411" fmla="*/ 39508 w 303852"/>
              <a:gd name="connsiteY1411" fmla="*/ 26206 h 605169"/>
              <a:gd name="connsiteX1412" fmla="*/ 40634 w 303852"/>
              <a:gd name="connsiteY1412" fmla="*/ 26379 h 605169"/>
              <a:gd name="connsiteX1413" fmla="*/ 42886 w 303852"/>
              <a:gd name="connsiteY1413" fmla="*/ 28888 h 605169"/>
              <a:gd name="connsiteX1414" fmla="*/ 42886 w 303852"/>
              <a:gd name="connsiteY1414" fmla="*/ 31915 h 605169"/>
              <a:gd name="connsiteX1415" fmla="*/ 40634 w 303852"/>
              <a:gd name="connsiteY1415" fmla="*/ 34423 h 605169"/>
              <a:gd name="connsiteX1416" fmla="*/ 39508 w 303852"/>
              <a:gd name="connsiteY1416" fmla="*/ 34596 h 605169"/>
              <a:gd name="connsiteX1417" fmla="*/ 39508 w 303852"/>
              <a:gd name="connsiteY1417" fmla="*/ 39266 h 605169"/>
              <a:gd name="connsiteX1418" fmla="*/ 40634 w 303852"/>
              <a:gd name="connsiteY1418" fmla="*/ 39439 h 605169"/>
              <a:gd name="connsiteX1419" fmla="*/ 42886 w 303852"/>
              <a:gd name="connsiteY1419" fmla="*/ 41948 h 605169"/>
              <a:gd name="connsiteX1420" fmla="*/ 42886 w 303852"/>
              <a:gd name="connsiteY1420" fmla="*/ 55094 h 605169"/>
              <a:gd name="connsiteX1421" fmla="*/ 128284 w 303852"/>
              <a:gd name="connsiteY1421" fmla="*/ 55094 h 605169"/>
              <a:gd name="connsiteX1422" fmla="*/ 128284 w 303852"/>
              <a:gd name="connsiteY1422" fmla="*/ 41688 h 605169"/>
              <a:gd name="connsiteX1423" fmla="*/ 129843 w 303852"/>
              <a:gd name="connsiteY1423" fmla="*/ 39353 h 605169"/>
              <a:gd name="connsiteX1424" fmla="*/ 130709 w 303852"/>
              <a:gd name="connsiteY1424" fmla="*/ 39007 h 605169"/>
              <a:gd name="connsiteX1425" fmla="*/ 130709 w 303852"/>
              <a:gd name="connsiteY1425" fmla="*/ 34855 h 605169"/>
              <a:gd name="connsiteX1426" fmla="*/ 129843 w 303852"/>
              <a:gd name="connsiteY1426" fmla="*/ 34509 h 605169"/>
              <a:gd name="connsiteX1427" fmla="*/ 128284 w 303852"/>
              <a:gd name="connsiteY1427" fmla="*/ 32174 h 605169"/>
              <a:gd name="connsiteX1428" fmla="*/ 128284 w 303852"/>
              <a:gd name="connsiteY1428" fmla="*/ 28628 h 605169"/>
              <a:gd name="connsiteX1429" fmla="*/ 129843 w 303852"/>
              <a:gd name="connsiteY1429" fmla="*/ 26293 h 605169"/>
              <a:gd name="connsiteX1430" fmla="*/ 130709 w 303852"/>
              <a:gd name="connsiteY1430" fmla="*/ 25947 h 605169"/>
              <a:gd name="connsiteX1431" fmla="*/ 130709 w 303852"/>
              <a:gd name="connsiteY1431" fmla="*/ 21795 h 605169"/>
              <a:gd name="connsiteX1432" fmla="*/ 129843 w 303852"/>
              <a:gd name="connsiteY1432" fmla="*/ 21449 h 605169"/>
              <a:gd name="connsiteX1433" fmla="*/ 128284 w 303852"/>
              <a:gd name="connsiteY1433" fmla="*/ 19114 h 605169"/>
              <a:gd name="connsiteX1434" fmla="*/ 128284 w 303852"/>
              <a:gd name="connsiteY1434" fmla="*/ 12022 h 605169"/>
              <a:gd name="connsiteX1435" fmla="*/ 126899 w 303852"/>
              <a:gd name="connsiteY1435" fmla="*/ 12022 h 605169"/>
              <a:gd name="connsiteX1436" fmla="*/ 124993 w 303852"/>
              <a:gd name="connsiteY1436" fmla="*/ 11157 h 605169"/>
              <a:gd name="connsiteX1437" fmla="*/ 124733 w 303852"/>
              <a:gd name="connsiteY1437" fmla="*/ 10811 h 605169"/>
              <a:gd name="connsiteX1438" fmla="*/ 124387 w 303852"/>
              <a:gd name="connsiteY1438" fmla="*/ 10638 h 605169"/>
              <a:gd name="connsiteX1439" fmla="*/ 85412 w 303852"/>
              <a:gd name="connsiteY1439" fmla="*/ 7871 h 605169"/>
              <a:gd name="connsiteX1440" fmla="*/ 85325 w 303852"/>
              <a:gd name="connsiteY1440" fmla="*/ 2768 h 605169"/>
              <a:gd name="connsiteX1441" fmla="*/ 128111 w 303852"/>
              <a:gd name="connsiteY1441" fmla="*/ 6833 h 605169"/>
              <a:gd name="connsiteX1442" fmla="*/ 128284 w 303852"/>
              <a:gd name="connsiteY1442" fmla="*/ 7006 h 605169"/>
              <a:gd name="connsiteX1443" fmla="*/ 128544 w 303852"/>
              <a:gd name="connsiteY1443" fmla="*/ 7092 h 605169"/>
              <a:gd name="connsiteX1444" fmla="*/ 133394 w 303852"/>
              <a:gd name="connsiteY1444" fmla="*/ 13406 h 605169"/>
              <a:gd name="connsiteX1445" fmla="*/ 133394 w 303852"/>
              <a:gd name="connsiteY1445" fmla="*/ 17644 h 605169"/>
              <a:gd name="connsiteX1446" fmla="*/ 133827 w 303852"/>
              <a:gd name="connsiteY1446" fmla="*/ 18076 h 605169"/>
              <a:gd name="connsiteX1447" fmla="*/ 135819 w 303852"/>
              <a:gd name="connsiteY1447" fmla="*/ 22747 h 605169"/>
              <a:gd name="connsiteX1448" fmla="*/ 135819 w 303852"/>
              <a:gd name="connsiteY1448" fmla="*/ 24996 h 605169"/>
              <a:gd name="connsiteX1449" fmla="*/ 134087 w 303852"/>
              <a:gd name="connsiteY1449" fmla="*/ 29493 h 605169"/>
              <a:gd name="connsiteX1450" fmla="*/ 133221 w 303852"/>
              <a:gd name="connsiteY1450" fmla="*/ 30358 h 605169"/>
              <a:gd name="connsiteX1451" fmla="*/ 134087 w 303852"/>
              <a:gd name="connsiteY1451" fmla="*/ 31309 h 605169"/>
              <a:gd name="connsiteX1452" fmla="*/ 135819 w 303852"/>
              <a:gd name="connsiteY1452" fmla="*/ 35807 h 605169"/>
              <a:gd name="connsiteX1453" fmla="*/ 135819 w 303852"/>
              <a:gd name="connsiteY1453" fmla="*/ 38056 h 605169"/>
              <a:gd name="connsiteX1454" fmla="*/ 133827 w 303852"/>
              <a:gd name="connsiteY1454" fmla="*/ 42726 h 605169"/>
              <a:gd name="connsiteX1455" fmla="*/ 133394 w 303852"/>
              <a:gd name="connsiteY1455" fmla="*/ 43158 h 605169"/>
              <a:gd name="connsiteX1456" fmla="*/ 133394 w 303852"/>
              <a:gd name="connsiteY1456" fmla="*/ 53710 h 605169"/>
              <a:gd name="connsiteX1457" fmla="*/ 128544 w 303852"/>
              <a:gd name="connsiteY1457" fmla="*/ 60024 h 605169"/>
              <a:gd name="connsiteX1458" fmla="*/ 127158 w 303852"/>
              <a:gd name="connsiteY1458" fmla="*/ 60370 h 605169"/>
              <a:gd name="connsiteX1459" fmla="*/ 127591 w 303852"/>
              <a:gd name="connsiteY1459" fmla="*/ 61754 h 605169"/>
              <a:gd name="connsiteX1460" fmla="*/ 127938 w 303852"/>
              <a:gd name="connsiteY1460" fmla="*/ 63829 h 605169"/>
              <a:gd name="connsiteX1461" fmla="*/ 128198 w 303852"/>
              <a:gd name="connsiteY1461" fmla="*/ 76457 h 605169"/>
              <a:gd name="connsiteX1462" fmla="*/ 128631 w 303852"/>
              <a:gd name="connsiteY1462" fmla="*/ 95571 h 605169"/>
              <a:gd name="connsiteX1463" fmla="*/ 134174 w 303852"/>
              <a:gd name="connsiteY1463" fmla="*/ 136135 h 605169"/>
              <a:gd name="connsiteX1464" fmla="*/ 144134 w 303852"/>
              <a:gd name="connsiteY1464" fmla="*/ 171769 h 605169"/>
              <a:gd name="connsiteX1465" fmla="*/ 164401 w 303852"/>
              <a:gd name="connsiteY1465" fmla="*/ 242258 h 605169"/>
              <a:gd name="connsiteX1466" fmla="*/ 167432 w 303852"/>
              <a:gd name="connsiteY1466" fmla="*/ 279103 h 605169"/>
              <a:gd name="connsiteX1467" fmla="*/ 167432 w 303852"/>
              <a:gd name="connsiteY1467" fmla="*/ 280486 h 605169"/>
              <a:gd name="connsiteX1468" fmla="*/ 167432 w 303852"/>
              <a:gd name="connsiteY1468" fmla="*/ 288097 h 605169"/>
              <a:gd name="connsiteX1469" fmla="*/ 167259 w 303852"/>
              <a:gd name="connsiteY1469" fmla="*/ 302022 h 605169"/>
              <a:gd name="connsiteX1470" fmla="*/ 167086 w 303852"/>
              <a:gd name="connsiteY1470" fmla="*/ 314044 h 605169"/>
              <a:gd name="connsiteX1471" fmla="*/ 166393 w 303852"/>
              <a:gd name="connsiteY1471" fmla="*/ 348467 h 605169"/>
              <a:gd name="connsiteX1472" fmla="*/ 164228 w 303852"/>
              <a:gd name="connsiteY1472" fmla="*/ 389377 h 605169"/>
              <a:gd name="connsiteX1473" fmla="*/ 162062 w 303852"/>
              <a:gd name="connsiteY1473" fmla="*/ 418524 h 605169"/>
              <a:gd name="connsiteX1474" fmla="*/ 161543 w 303852"/>
              <a:gd name="connsiteY1474" fmla="*/ 424924 h 605169"/>
              <a:gd name="connsiteX1475" fmla="*/ 161196 w 303852"/>
              <a:gd name="connsiteY1475" fmla="*/ 430373 h 605169"/>
              <a:gd name="connsiteX1476" fmla="*/ 161023 w 303852"/>
              <a:gd name="connsiteY1476" fmla="*/ 432103 h 605169"/>
              <a:gd name="connsiteX1477" fmla="*/ 159551 w 303852"/>
              <a:gd name="connsiteY1477" fmla="*/ 453812 h 605169"/>
              <a:gd name="connsiteX1478" fmla="*/ 162322 w 303852"/>
              <a:gd name="connsiteY1478" fmla="*/ 479932 h 605169"/>
              <a:gd name="connsiteX1479" fmla="*/ 162929 w 303852"/>
              <a:gd name="connsiteY1479" fmla="*/ 483478 h 605169"/>
              <a:gd name="connsiteX1480" fmla="*/ 165787 w 303852"/>
              <a:gd name="connsiteY1480" fmla="*/ 514701 h 605169"/>
              <a:gd name="connsiteX1481" fmla="*/ 165527 w 303852"/>
              <a:gd name="connsiteY1481" fmla="*/ 527242 h 605169"/>
              <a:gd name="connsiteX1482" fmla="*/ 165527 w 303852"/>
              <a:gd name="connsiteY1482" fmla="*/ 528539 h 605169"/>
              <a:gd name="connsiteX1483" fmla="*/ 165180 w 303852"/>
              <a:gd name="connsiteY1483" fmla="*/ 558811 h 605169"/>
              <a:gd name="connsiteX1484" fmla="*/ 165094 w 303852"/>
              <a:gd name="connsiteY1484" fmla="*/ 569103 h 605169"/>
              <a:gd name="connsiteX1485" fmla="*/ 165007 w 303852"/>
              <a:gd name="connsiteY1485" fmla="*/ 580606 h 605169"/>
              <a:gd name="connsiteX1486" fmla="*/ 164834 w 303852"/>
              <a:gd name="connsiteY1486" fmla="*/ 582163 h 605169"/>
              <a:gd name="connsiteX1487" fmla="*/ 164747 w 303852"/>
              <a:gd name="connsiteY1487" fmla="*/ 583287 h 605169"/>
              <a:gd name="connsiteX1488" fmla="*/ 164834 w 303852"/>
              <a:gd name="connsiteY1488" fmla="*/ 583460 h 605169"/>
              <a:gd name="connsiteX1489" fmla="*/ 164747 w 303852"/>
              <a:gd name="connsiteY1489" fmla="*/ 583633 h 605169"/>
              <a:gd name="connsiteX1490" fmla="*/ 153315 w 303852"/>
              <a:gd name="connsiteY1490" fmla="*/ 594012 h 605169"/>
              <a:gd name="connsiteX1491" fmla="*/ 87491 w 303852"/>
              <a:gd name="connsiteY1491" fmla="*/ 602401 h 605169"/>
              <a:gd name="connsiteX1492" fmla="*/ 19415 w 303852"/>
              <a:gd name="connsiteY1492" fmla="*/ 594012 h 605169"/>
              <a:gd name="connsiteX1493" fmla="*/ 5557 w 303852"/>
              <a:gd name="connsiteY1493" fmla="*/ 584325 h 605169"/>
              <a:gd name="connsiteX1494" fmla="*/ 5384 w 303852"/>
              <a:gd name="connsiteY1494" fmla="*/ 583806 h 605169"/>
              <a:gd name="connsiteX1495" fmla="*/ 5384 w 303852"/>
              <a:gd name="connsiteY1495" fmla="*/ 583287 h 605169"/>
              <a:gd name="connsiteX1496" fmla="*/ 5297 w 303852"/>
              <a:gd name="connsiteY1496" fmla="*/ 582076 h 605169"/>
              <a:gd name="connsiteX1497" fmla="*/ 5210 w 303852"/>
              <a:gd name="connsiteY1497" fmla="*/ 580606 h 605169"/>
              <a:gd name="connsiteX1498" fmla="*/ 5124 w 303852"/>
              <a:gd name="connsiteY1498" fmla="*/ 569103 h 605169"/>
              <a:gd name="connsiteX1499" fmla="*/ 4951 w 303852"/>
              <a:gd name="connsiteY1499" fmla="*/ 548778 h 605169"/>
              <a:gd name="connsiteX1500" fmla="*/ 4691 w 303852"/>
              <a:gd name="connsiteY1500" fmla="*/ 528539 h 605169"/>
              <a:gd name="connsiteX1501" fmla="*/ 4691 w 303852"/>
              <a:gd name="connsiteY1501" fmla="*/ 527242 h 605169"/>
              <a:gd name="connsiteX1502" fmla="*/ 4431 w 303852"/>
              <a:gd name="connsiteY1502" fmla="*/ 514701 h 605169"/>
              <a:gd name="connsiteX1503" fmla="*/ 7289 w 303852"/>
              <a:gd name="connsiteY1503" fmla="*/ 483478 h 605169"/>
              <a:gd name="connsiteX1504" fmla="*/ 7809 w 303852"/>
              <a:gd name="connsiteY1504" fmla="*/ 480537 h 605169"/>
              <a:gd name="connsiteX1505" fmla="*/ 7895 w 303852"/>
              <a:gd name="connsiteY1505" fmla="*/ 479845 h 605169"/>
              <a:gd name="connsiteX1506" fmla="*/ 10667 w 303852"/>
              <a:gd name="connsiteY1506" fmla="*/ 453812 h 605169"/>
              <a:gd name="connsiteX1507" fmla="*/ 9108 w 303852"/>
              <a:gd name="connsiteY1507" fmla="*/ 431757 h 605169"/>
              <a:gd name="connsiteX1508" fmla="*/ 9021 w 303852"/>
              <a:gd name="connsiteY1508" fmla="*/ 430373 h 605169"/>
              <a:gd name="connsiteX1509" fmla="*/ 8588 w 303852"/>
              <a:gd name="connsiteY1509" fmla="*/ 424059 h 605169"/>
              <a:gd name="connsiteX1510" fmla="*/ 8242 w 303852"/>
              <a:gd name="connsiteY1510" fmla="*/ 419216 h 605169"/>
              <a:gd name="connsiteX1511" fmla="*/ 5990 w 303852"/>
              <a:gd name="connsiteY1511" fmla="*/ 389377 h 605169"/>
              <a:gd name="connsiteX1512" fmla="*/ 3825 w 303852"/>
              <a:gd name="connsiteY1512" fmla="*/ 348467 h 605169"/>
              <a:gd name="connsiteX1513" fmla="*/ 3132 w 303852"/>
              <a:gd name="connsiteY1513" fmla="*/ 314044 h 605169"/>
              <a:gd name="connsiteX1514" fmla="*/ 2959 w 303852"/>
              <a:gd name="connsiteY1514" fmla="*/ 302022 h 605169"/>
              <a:gd name="connsiteX1515" fmla="*/ 2785 w 303852"/>
              <a:gd name="connsiteY1515" fmla="*/ 288097 h 605169"/>
              <a:gd name="connsiteX1516" fmla="*/ 5817 w 303852"/>
              <a:gd name="connsiteY1516" fmla="*/ 242258 h 605169"/>
              <a:gd name="connsiteX1517" fmla="*/ 26084 w 303852"/>
              <a:gd name="connsiteY1517" fmla="*/ 171769 h 605169"/>
              <a:gd name="connsiteX1518" fmla="*/ 36044 w 303852"/>
              <a:gd name="connsiteY1518" fmla="*/ 136135 h 605169"/>
              <a:gd name="connsiteX1519" fmla="*/ 41587 w 303852"/>
              <a:gd name="connsiteY1519" fmla="*/ 95571 h 605169"/>
              <a:gd name="connsiteX1520" fmla="*/ 42020 w 303852"/>
              <a:gd name="connsiteY1520" fmla="*/ 76457 h 605169"/>
              <a:gd name="connsiteX1521" fmla="*/ 42280 w 303852"/>
              <a:gd name="connsiteY1521" fmla="*/ 63829 h 605169"/>
              <a:gd name="connsiteX1522" fmla="*/ 42713 w 303852"/>
              <a:gd name="connsiteY1522" fmla="*/ 61494 h 605169"/>
              <a:gd name="connsiteX1523" fmla="*/ 43059 w 303852"/>
              <a:gd name="connsiteY1523" fmla="*/ 60283 h 605169"/>
              <a:gd name="connsiteX1524" fmla="*/ 41933 w 303852"/>
              <a:gd name="connsiteY1524" fmla="*/ 59764 h 605169"/>
              <a:gd name="connsiteX1525" fmla="*/ 37689 w 303852"/>
              <a:gd name="connsiteY1525" fmla="*/ 53710 h 605169"/>
              <a:gd name="connsiteX1526" fmla="*/ 37689 w 303852"/>
              <a:gd name="connsiteY1526" fmla="*/ 43764 h 605169"/>
              <a:gd name="connsiteX1527" fmla="*/ 37170 w 303852"/>
              <a:gd name="connsiteY1527" fmla="*/ 43331 h 605169"/>
              <a:gd name="connsiteX1528" fmla="*/ 34398 w 303852"/>
              <a:gd name="connsiteY1528" fmla="*/ 38056 h 605169"/>
              <a:gd name="connsiteX1529" fmla="*/ 34398 w 303852"/>
              <a:gd name="connsiteY1529" fmla="*/ 35807 h 605169"/>
              <a:gd name="connsiteX1530" fmla="*/ 36130 w 303852"/>
              <a:gd name="connsiteY1530" fmla="*/ 31309 h 605169"/>
              <a:gd name="connsiteX1531" fmla="*/ 37083 w 303852"/>
              <a:gd name="connsiteY1531" fmla="*/ 30358 h 605169"/>
              <a:gd name="connsiteX1532" fmla="*/ 36130 w 303852"/>
              <a:gd name="connsiteY1532" fmla="*/ 29407 h 605169"/>
              <a:gd name="connsiteX1533" fmla="*/ 34398 w 303852"/>
              <a:gd name="connsiteY1533" fmla="*/ 24996 h 605169"/>
              <a:gd name="connsiteX1534" fmla="*/ 34398 w 303852"/>
              <a:gd name="connsiteY1534" fmla="*/ 22747 h 605169"/>
              <a:gd name="connsiteX1535" fmla="*/ 37170 w 303852"/>
              <a:gd name="connsiteY1535" fmla="*/ 17471 h 605169"/>
              <a:gd name="connsiteX1536" fmla="*/ 37689 w 303852"/>
              <a:gd name="connsiteY1536" fmla="*/ 17038 h 605169"/>
              <a:gd name="connsiteX1537" fmla="*/ 37689 w 303852"/>
              <a:gd name="connsiteY1537" fmla="*/ 13406 h 605169"/>
              <a:gd name="connsiteX1538" fmla="*/ 42453 w 303852"/>
              <a:gd name="connsiteY1538" fmla="*/ 7092 h 605169"/>
              <a:gd name="connsiteX1539" fmla="*/ 42799 w 303852"/>
              <a:gd name="connsiteY1539" fmla="*/ 7006 h 605169"/>
              <a:gd name="connsiteX1540" fmla="*/ 42973 w 303852"/>
              <a:gd name="connsiteY1540" fmla="*/ 6833 h 605169"/>
              <a:gd name="connsiteX1541" fmla="*/ 85325 w 303852"/>
              <a:gd name="connsiteY1541" fmla="*/ 2768 h 605169"/>
              <a:gd name="connsiteX1542" fmla="*/ 85289 w 303852"/>
              <a:gd name="connsiteY1542" fmla="*/ 1411 h 605169"/>
              <a:gd name="connsiteX1543" fmla="*/ 42066 w 303852"/>
              <a:gd name="connsiteY1543" fmla="*/ 5822 h 605169"/>
              <a:gd name="connsiteX1544" fmla="*/ 36262 w 303852"/>
              <a:gd name="connsiteY1544" fmla="*/ 13432 h 605169"/>
              <a:gd name="connsiteX1545" fmla="*/ 36262 w 303852"/>
              <a:gd name="connsiteY1545" fmla="*/ 16372 h 605169"/>
              <a:gd name="connsiteX1546" fmla="*/ 32971 w 303852"/>
              <a:gd name="connsiteY1546" fmla="*/ 22772 h 605169"/>
              <a:gd name="connsiteX1547" fmla="*/ 32971 w 303852"/>
              <a:gd name="connsiteY1547" fmla="*/ 25021 h 605169"/>
              <a:gd name="connsiteX1548" fmla="*/ 35136 w 303852"/>
              <a:gd name="connsiteY1548" fmla="*/ 30382 h 605169"/>
              <a:gd name="connsiteX1549" fmla="*/ 32971 w 303852"/>
              <a:gd name="connsiteY1549" fmla="*/ 35831 h 605169"/>
              <a:gd name="connsiteX1550" fmla="*/ 32971 w 303852"/>
              <a:gd name="connsiteY1550" fmla="*/ 38079 h 605169"/>
              <a:gd name="connsiteX1551" fmla="*/ 36262 w 303852"/>
              <a:gd name="connsiteY1551" fmla="*/ 44479 h 605169"/>
              <a:gd name="connsiteX1552" fmla="*/ 36262 w 303852"/>
              <a:gd name="connsiteY1552" fmla="*/ 53733 h 605169"/>
              <a:gd name="connsiteX1553" fmla="*/ 41373 w 303852"/>
              <a:gd name="connsiteY1553" fmla="*/ 61083 h 605169"/>
              <a:gd name="connsiteX1554" fmla="*/ 40853 w 303852"/>
              <a:gd name="connsiteY1554" fmla="*/ 63764 h 605169"/>
              <a:gd name="connsiteX1555" fmla="*/ 40593 w 303852"/>
              <a:gd name="connsiteY1555" fmla="*/ 76564 h 605169"/>
              <a:gd name="connsiteX1556" fmla="*/ 40160 w 303852"/>
              <a:gd name="connsiteY1556" fmla="*/ 95503 h 605169"/>
              <a:gd name="connsiteX1557" fmla="*/ 34617 w 303852"/>
              <a:gd name="connsiteY1557" fmla="*/ 135890 h 605169"/>
              <a:gd name="connsiteX1558" fmla="*/ 24742 w 303852"/>
              <a:gd name="connsiteY1558" fmla="*/ 171261 h 605169"/>
              <a:gd name="connsiteX1559" fmla="*/ 4386 w 303852"/>
              <a:gd name="connsiteY1559" fmla="*/ 242003 h 605169"/>
              <a:gd name="connsiteX1560" fmla="*/ 1355 w 303852"/>
              <a:gd name="connsiteY1560" fmla="*/ 288098 h 605169"/>
              <a:gd name="connsiteX1561" fmla="*/ 1528 w 303852"/>
              <a:gd name="connsiteY1561" fmla="*/ 302022 h 605169"/>
              <a:gd name="connsiteX1562" fmla="*/ 1701 w 303852"/>
              <a:gd name="connsiteY1562" fmla="*/ 314043 h 605169"/>
              <a:gd name="connsiteX1563" fmla="*/ 2394 w 303852"/>
              <a:gd name="connsiteY1563" fmla="*/ 348463 h 605169"/>
              <a:gd name="connsiteX1564" fmla="*/ 4560 w 303852"/>
              <a:gd name="connsiteY1564" fmla="*/ 389541 h 605169"/>
              <a:gd name="connsiteX1565" fmla="*/ 6812 w 303852"/>
              <a:gd name="connsiteY1565" fmla="*/ 419378 h 605169"/>
              <a:gd name="connsiteX1566" fmla="*/ 7158 w 303852"/>
              <a:gd name="connsiteY1566" fmla="*/ 424134 h 605169"/>
              <a:gd name="connsiteX1567" fmla="*/ 7591 w 303852"/>
              <a:gd name="connsiteY1567" fmla="*/ 430447 h 605169"/>
              <a:gd name="connsiteX1568" fmla="*/ 9237 w 303852"/>
              <a:gd name="connsiteY1568" fmla="*/ 453884 h 605169"/>
              <a:gd name="connsiteX1569" fmla="*/ 6552 w 303852"/>
              <a:gd name="connsiteY1569" fmla="*/ 479656 h 605169"/>
              <a:gd name="connsiteX1570" fmla="*/ 5859 w 303852"/>
              <a:gd name="connsiteY1570" fmla="*/ 483201 h 605169"/>
              <a:gd name="connsiteX1571" fmla="*/ 3001 w 303852"/>
              <a:gd name="connsiteY1571" fmla="*/ 514681 h 605169"/>
              <a:gd name="connsiteX1572" fmla="*/ 3260 w 303852"/>
              <a:gd name="connsiteY1572" fmla="*/ 527221 h 605169"/>
              <a:gd name="connsiteX1573" fmla="*/ 3260 w 303852"/>
              <a:gd name="connsiteY1573" fmla="*/ 528518 h 605169"/>
              <a:gd name="connsiteX1574" fmla="*/ 3607 w 303852"/>
              <a:gd name="connsiteY1574" fmla="*/ 558786 h 605169"/>
              <a:gd name="connsiteX1575" fmla="*/ 3693 w 303852"/>
              <a:gd name="connsiteY1575" fmla="*/ 569078 h 605169"/>
              <a:gd name="connsiteX1576" fmla="*/ 3780 w 303852"/>
              <a:gd name="connsiteY1576" fmla="*/ 580580 h 605169"/>
              <a:gd name="connsiteX1577" fmla="*/ 3867 w 303852"/>
              <a:gd name="connsiteY1577" fmla="*/ 582309 h 605169"/>
              <a:gd name="connsiteX1578" fmla="*/ 3953 w 303852"/>
              <a:gd name="connsiteY1578" fmla="*/ 583174 h 605169"/>
              <a:gd name="connsiteX1579" fmla="*/ 3953 w 303852"/>
              <a:gd name="connsiteY1579" fmla="*/ 584039 h 605169"/>
              <a:gd name="connsiteX1580" fmla="*/ 4300 w 303852"/>
              <a:gd name="connsiteY1580" fmla="*/ 584817 h 605169"/>
              <a:gd name="connsiteX1581" fmla="*/ 18938 w 303852"/>
              <a:gd name="connsiteY1581" fmla="*/ 595282 h 605169"/>
              <a:gd name="connsiteX1582" fmla="*/ 87454 w 303852"/>
              <a:gd name="connsiteY1582" fmla="*/ 603757 h 605169"/>
              <a:gd name="connsiteX1583" fmla="*/ 153805 w 303852"/>
              <a:gd name="connsiteY1583" fmla="*/ 595195 h 605169"/>
              <a:gd name="connsiteX1584" fmla="*/ 166105 w 303852"/>
              <a:gd name="connsiteY1584" fmla="*/ 583693 h 605169"/>
              <a:gd name="connsiteX1585" fmla="*/ 166105 w 303852"/>
              <a:gd name="connsiteY1585" fmla="*/ 583434 h 605169"/>
              <a:gd name="connsiteX1586" fmla="*/ 166105 w 303852"/>
              <a:gd name="connsiteY1586" fmla="*/ 583174 h 605169"/>
              <a:gd name="connsiteX1587" fmla="*/ 166192 w 303852"/>
              <a:gd name="connsiteY1587" fmla="*/ 582309 h 605169"/>
              <a:gd name="connsiteX1588" fmla="*/ 166365 w 303852"/>
              <a:gd name="connsiteY1588" fmla="*/ 580580 h 605169"/>
              <a:gd name="connsiteX1589" fmla="*/ 166451 w 303852"/>
              <a:gd name="connsiteY1589" fmla="*/ 569078 h 605169"/>
              <a:gd name="connsiteX1590" fmla="*/ 166538 w 303852"/>
              <a:gd name="connsiteY1590" fmla="*/ 558786 h 605169"/>
              <a:gd name="connsiteX1591" fmla="*/ 166798 w 303852"/>
              <a:gd name="connsiteY1591" fmla="*/ 528518 h 605169"/>
              <a:gd name="connsiteX1592" fmla="*/ 166885 w 303852"/>
              <a:gd name="connsiteY1592" fmla="*/ 527221 h 605169"/>
              <a:gd name="connsiteX1593" fmla="*/ 167144 w 303852"/>
              <a:gd name="connsiteY1593" fmla="*/ 514681 h 605169"/>
              <a:gd name="connsiteX1594" fmla="*/ 164286 w 303852"/>
              <a:gd name="connsiteY1594" fmla="*/ 483201 h 605169"/>
              <a:gd name="connsiteX1595" fmla="*/ 163593 w 303852"/>
              <a:gd name="connsiteY1595" fmla="*/ 479656 h 605169"/>
              <a:gd name="connsiteX1596" fmla="*/ 160908 w 303852"/>
              <a:gd name="connsiteY1596" fmla="*/ 453884 h 605169"/>
              <a:gd name="connsiteX1597" fmla="*/ 162467 w 303852"/>
              <a:gd name="connsiteY1597" fmla="*/ 430447 h 605169"/>
              <a:gd name="connsiteX1598" fmla="*/ 162987 w 303852"/>
              <a:gd name="connsiteY1598" fmla="*/ 424134 h 605169"/>
              <a:gd name="connsiteX1599" fmla="*/ 163333 w 303852"/>
              <a:gd name="connsiteY1599" fmla="*/ 419291 h 605169"/>
              <a:gd name="connsiteX1600" fmla="*/ 165585 w 303852"/>
              <a:gd name="connsiteY1600" fmla="*/ 389541 h 605169"/>
              <a:gd name="connsiteX1601" fmla="*/ 167751 w 303852"/>
              <a:gd name="connsiteY1601" fmla="*/ 348463 h 605169"/>
              <a:gd name="connsiteX1602" fmla="*/ 168444 w 303852"/>
              <a:gd name="connsiteY1602" fmla="*/ 314043 h 605169"/>
              <a:gd name="connsiteX1603" fmla="*/ 168617 w 303852"/>
              <a:gd name="connsiteY1603" fmla="*/ 302022 h 605169"/>
              <a:gd name="connsiteX1604" fmla="*/ 168790 w 303852"/>
              <a:gd name="connsiteY1604" fmla="*/ 288098 h 605169"/>
              <a:gd name="connsiteX1605" fmla="*/ 168790 w 303852"/>
              <a:gd name="connsiteY1605" fmla="*/ 280488 h 605169"/>
              <a:gd name="connsiteX1606" fmla="*/ 165758 w 303852"/>
              <a:gd name="connsiteY1606" fmla="*/ 242003 h 605169"/>
              <a:gd name="connsiteX1607" fmla="*/ 145403 w 303852"/>
              <a:gd name="connsiteY1607" fmla="*/ 171261 h 605169"/>
              <a:gd name="connsiteX1608" fmla="*/ 135528 w 303852"/>
              <a:gd name="connsiteY1608" fmla="*/ 135804 h 605169"/>
              <a:gd name="connsiteX1609" fmla="*/ 129985 w 303852"/>
              <a:gd name="connsiteY1609" fmla="*/ 95503 h 605169"/>
              <a:gd name="connsiteX1610" fmla="*/ 129552 w 303852"/>
              <a:gd name="connsiteY1610" fmla="*/ 76564 h 605169"/>
              <a:gd name="connsiteX1611" fmla="*/ 129292 w 303852"/>
              <a:gd name="connsiteY1611" fmla="*/ 63764 h 605169"/>
              <a:gd name="connsiteX1612" fmla="*/ 128859 w 303852"/>
              <a:gd name="connsiteY1612" fmla="*/ 61343 h 605169"/>
              <a:gd name="connsiteX1613" fmla="*/ 134749 w 303852"/>
              <a:gd name="connsiteY1613" fmla="*/ 53733 h 605169"/>
              <a:gd name="connsiteX1614" fmla="*/ 134749 w 303852"/>
              <a:gd name="connsiteY1614" fmla="*/ 43787 h 605169"/>
              <a:gd name="connsiteX1615" fmla="*/ 137174 w 303852"/>
              <a:gd name="connsiteY1615" fmla="*/ 38079 h 605169"/>
              <a:gd name="connsiteX1616" fmla="*/ 137174 w 303852"/>
              <a:gd name="connsiteY1616" fmla="*/ 35831 h 605169"/>
              <a:gd name="connsiteX1617" fmla="*/ 135009 w 303852"/>
              <a:gd name="connsiteY1617" fmla="*/ 30382 h 605169"/>
              <a:gd name="connsiteX1618" fmla="*/ 137174 w 303852"/>
              <a:gd name="connsiteY1618" fmla="*/ 25021 h 605169"/>
              <a:gd name="connsiteX1619" fmla="*/ 137174 w 303852"/>
              <a:gd name="connsiteY1619" fmla="*/ 22772 h 605169"/>
              <a:gd name="connsiteX1620" fmla="*/ 134749 w 303852"/>
              <a:gd name="connsiteY1620" fmla="*/ 17064 h 605169"/>
              <a:gd name="connsiteX1621" fmla="*/ 134749 w 303852"/>
              <a:gd name="connsiteY1621" fmla="*/ 13432 h 605169"/>
              <a:gd name="connsiteX1622" fmla="*/ 128859 w 303852"/>
              <a:gd name="connsiteY1622" fmla="*/ 5822 h 605169"/>
              <a:gd name="connsiteX1623" fmla="*/ 85289 w 303852"/>
              <a:gd name="connsiteY1623" fmla="*/ 1411 h 605169"/>
              <a:gd name="connsiteX1624" fmla="*/ 85325 w 303852"/>
              <a:gd name="connsiteY1624" fmla="*/ 0 h 605169"/>
              <a:gd name="connsiteX1625" fmla="*/ 129583 w 303852"/>
              <a:gd name="connsiteY1625" fmla="*/ 4497 h 605169"/>
              <a:gd name="connsiteX1626" fmla="*/ 136166 w 303852"/>
              <a:gd name="connsiteY1626" fmla="*/ 13406 h 605169"/>
              <a:gd name="connsiteX1627" fmla="*/ 136166 w 303852"/>
              <a:gd name="connsiteY1627" fmla="*/ 16520 h 605169"/>
              <a:gd name="connsiteX1628" fmla="*/ 138591 w 303852"/>
              <a:gd name="connsiteY1628" fmla="*/ 22747 h 605169"/>
              <a:gd name="connsiteX1629" fmla="*/ 138591 w 303852"/>
              <a:gd name="connsiteY1629" fmla="*/ 24996 h 605169"/>
              <a:gd name="connsiteX1630" fmla="*/ 136859 w 303852"/>
              <a:gd name="connsiteY1630" fmla="*/ 30358 h 605169"/>
              <a:gd name="connsiteX1631" fmla="*/ 138591 w 303852"/>
              <a:gd name="connsiteY1631" fmla="*/ 35807 h 605169"/>
              <a:gd name="connsiteX1632" fmla="*/ 138591 w 303852"/>
              <a:gd name="connsiteY1632" fmla="*/ 38056 h 605169"/>
              <a:gd name="connsiteX1633" fmla="*/ 136166 w 303852"/>
              <a:gd name="connsiteY1633" fmla="*/ 44283 h 605169"/>
              <a:gd name="connsiteX1634" fmla="*/ 136166 w 303852"/>
              <a:gd name="connsiteY1634" fmla="*/ 53710 h 605169"/>
              <a:gd name="connsiteX1635" fmla="*/ 130536 w 303852"/>
              <a:gd name="connsiteY1635" fmla="*/ 62273 h 605169"/>
              <a:gd name="connsiteX1636" fmla="*/ 130709 w 303852"/>
              <a:gd name="connsiteY1636" fmla="*/ 63570 h 605169"/>
              <a:gd name="connsiteX1637" fmla="*/ 130969 w 303852"/>
              <a:gd name="connsiteY1637" fmla="*/ 76630 h 605169"/>
              <a:gd name="connsiteX1638" fmla="*/ 131402 w 303852"/>
              <a:gd name="connsiteY1638" fmla="*/ 95312 h 605169"/>
              <a:gd name="connsiteX1639" fmla="*/ 136945 w 303852"/>
              <a:gd name="connsiteY1639" fmla="*/ 135529 h 605169"/>
              <a:gd name="connsiteX1640" fmla="*/ 146732 w 303852"/>
              <a:gd name="connsiteY1640" fmla="*/ 170731 h 605169"/>
              <a:gd name="connsiteX1641" fmla="*/ 167173 w 303852"/>
              <a:gd name="connsiteY1641" fmla="*/ 241739 h 605169"/>
              <a:gd name="connsiteX1642" fmla="*/ 170117 w 303852"/>
              <a:gd name="connsiteY1642" fmla="*/ 277546 h 605169"/>
              <a:gd name="connsiteX1643" fmla="*/ 177046 w 303852"/>
              <a:gd name="connsiteY1643" fmla="*/ 271837 h 605169"/>
              <a:gd name="connsiteX1644" fmla="*/ 170204 w 303852"/>
              <a:gd name="connsiteY1644" fmla="*/ 281005 h 605169"/>
              <a:gd name="connsiteX1645" fmla="*/ 170204 w 303852"/>
              <a:gd name="connsiteY1645" fmla="*/ 288097 h 605169"/>
              <a:gd name="connsiteX1646" fmla="*/ 170031 w 303852"/>
              <a:gd name="connsiteY1646" fmla="*/ 302022 h 605169"/>
              <a:gd name="connsiteX1647" fmla="*/ 169771 w 303852"/>
              <a:gd name="connsiteY1647" fmla="*/ 314044 h 605169"/>
              <a:gd name="connsiteX1648" fmla="*/ 169165 w 303852"/>
              <a:gd name="connsiteY1648" fmla="*/ 348554 h 605169"/>
              <a:gd name="connsiteX1649" fmla="*/ 166999 w 303852"/>
              <a:gd name="connsiteY1649" fmla="*/ 389636 h 605169"/>
              <a:gd name="connsiteX1650" fmla="*/ 164747 w 303852"/>
              <a:gd name="connsiteY1650" fmla="*/ 418697 h 605169"/>
              <a:gd name="connsiteX1651" fmla="*/ 164314 w 303852"/>
              <a:gd name="connsiteY1651" fmla="*/ 425097 h 605169"/>
              <a:gd name="connsiteX1652" fmla="*/ 163881 w 303852"/>
              <a:gd name="connsiteY1652" fmla="*/ 430633 h 605169"/>
              <a:gd name="connsiteX1653" fmla="*/ 163795 w 303852"/>
              <a:gd name="connsiteY1653" fmla="*/ 432276 h 605169"/>
              <a:gd name="connsiteX1654" fmla="*/ 162322 w 303852"/>
              <a:gd name="connsiteY1654" fmla="*/ 453985 h 605169"/>
              <a:gd name="connsiteX1655" fmla="*/ 165007 w 303852"/>
              <a:gd name="connsiteY1655" fmla="*/ 479413 h 605169"/>
              <a:gd name="connsiteX1656" fmla="*/ 165614 w 303852"/>
              <a:gd name="connsiteY1656" fmla="*/ 482959 h 605169"/>
              <a:gd name="connsiteX1657" fmla="*/ 168558 w 303852"/>
              <a:gd name="connsiteY1657" fmla="*/ 514787 h 605169"/>
              <a:gd name="connsiteX1658" fmla="*/ 168298 w 303852"/>
              <a:gd name="connsiteY1658" fmla="*/ 527242 h 605169"/>
              <a:gd name="connsiteX1659" fmla="*/ 168212 w 303852"/>
              <a:gd name="connsiteY1659" fmla="*/ 528539 h 605169"/>
              <a:gd name="connsiteX1660" fmla="*/ 167952 w 303852"/>
              <a:gd name="connsiteY1660" fmla="*/ 558811 h 605169"/>
              <a:gd name="connsiteX1661" fmla="*/ 167865 w 303852"/>
              <a:gd name="connsiteY1661" fmla="*/ 569103 h 605169"/>
              <a:gd name="connsiteX1662" fmla="*/ 167779 w 303852"/>
              <a:gd name="connsiteY1662" fmla="*/ 580606 h 605169"/>
              <a:gd name="connsiteX1663" fmla="*/ 167606 w 303852"/>
              <a:gd name="connsiteY1663" fmla="*/ 582509 h 605169"/>
              <a:gd name="connsiteX1664" fmla="*/ 167519 w 303852"/>
              <a:gd name="connsiteY1664" fmla="*/ 583201 h 605169"/>
              <a:gd name="connsiteX1665" fmla="*/ 167519 w 303852"/>
              <a:gd name="connsiteY1665" fmla="*/ 583547 h 605169"/>
              <a:gd name="connsiteX1666" fmla="*/ 167519 w 303852"/>
              <a:gd name="connsiteY1666" fmla="*/ 583893 h 605169"/>
              <a:gd name="connsiteX1667" fmla="*/ 154354 w 303852"/>
              <a:gd name="connsiteY1667" fmla="*/ 596520 h 605169"/>
              <a:gd name="connsiteX1668" fmla="*/ 87491 w 303852"/>
              <a:gd name="connsiteY1668" fmla="*/ 605169 h 605169"/>
              <a:gd name="connsiteX1669" fmla="*/ 18462 w 303852"/>
              <a:gd name="connsiteY1669" fmla="*/ 596607 h 605169"/>
              <a:gd name="connsiteX1670" fmla="*/ 3045 w 303852"/>
              <a:gd name="connsiteY1670" fmla="*/ 585276 h 605169"/>
              <a:gd name="connsiteX1671" fmla="*/ 2612 w 303852"/>
              <a:gd name="connsiteY1671" fmla="*/ 584325 h 605169"/>
              <a:gd name="connsiteX1672" fmla="*/ 2612 w 303852"/>
              <a:gd name="connsiteY1672" fmla="*/ 583201 h 605169"/>
              <a:gd name="connsiteX1673" fmla="*/ 2612 w 303852"/>
              <a:gd name="connsiteY1673" fmla="*/ 582509 h 605169"/>
              <a:gd name="connsiteX1674" fmla="*/ 2439 w 303852"/>
              <a:gd name="connsiteY1674" fmla="*/ 580606 h 605169"/>
              <a:gd name="connsiteX1675" fmla="*/ 2352 w 303852"/>
              <a:gd name="connsiteY1675" fmla="*/ 569103 h 605169"/>
              <a:gd name="connsiteX1676" fmla="*/ 2179 w 303852"/>
              <a:gd name="connsiteY1676" fmla="*/ 548778 h 605169"/>
              <a:gd name="connsiteX1677" fmla="*/ 1919 w 303852"/>
              <a:gd name="connsiteY1677" fmla="*/ 528539 h 605169"/>
              <a:gd name="connsiteX1678" fmla="*/ 1919 w 303852"/>
              <a:gd name="connsiteY1678" fmla="*/ 527242 h 605169"/>
              <a:gd name="connsiteX1679" fmla="*/ 1659 w 303852"/>
              <a:gd name="connsiteY1679" fmla="*/ 514787 h 605169"/>
              <a:gd name="connsiteX1680" fmla="*/ 4604 w 303852"/>
              <a:gd name="connsiteY1680" fmla="*/ 482959 h 605169"/>
              <a:gd name="connsiteX1681" fmla="*/ 5124 w 303852"/>
              <a:gd name="connsiteY1681" fmla="*/ 480018 h 605169"/>
              <a:gd name="connsiteX1682" fmla="*/ 5210 w 303852"/>
              <a:gd name="connsiteY1682" fmla="*/ 479413 h 605169"/>
              <a:gd name="connsiteX1683" fmla="*/ 7895 w 303852"/>
              <a:gd name="connsiteY1683" fmla="*/ 453985 h 605169"/>
              <a:gd name="connsiteX1684" fmla="*/ 6423 w 303852"/>
              <a:gd name="connsiteY1684" fmla="*/ 431930 h 605169"/>
              <a:gd name="connsiteX1685" fmla="*/ 6336 w 303852"/>
              <a:gd name="connsiteY1685" fmla="*/ 430633 h 605169"/>
              <a:gd name="connsiteX1686" fmla="*/ 5817 w 303852"/>
              <a:gd name="connsiteY1686" fmla="*/ 424319 h 605169"/>
              <a:gd name="connsiteX1687" fmla="*/ 5470 w 303852"/>
              <a:gd name="connsiteY1687" fmla="*/ 419475 h 605169"/>
              <a:gd name="connsiteX1688" fmla="*/ 3218 w 303852"/>
              <a:gd name="connsiteY1688" fmla="*/ 389636 h 605169"/>
              <a:gd name="connsiteX1689" fmla="*/ 1053 w 303852"/>
              <a:gd name="connsiteY1689" fmla="*/ 348554 h 605169"/>
              <a:gd name="connsiteX1690" fmla="*/ 360 w 303852"/>
              <a:gd name="connsiteY1690" fmla="*/ 314044 h 605169"/>
              <a:gd name="connsiteX1691" fmla="*/ 187 w 303852"/>
              <a:gd name="connsiteY1691" fmla="*/ 302022 h 605169"/>
              <a:gd name="connsiteX1692" fmla="*/ 14 w 303852"/>
              <a:gd name="connsiteY1692" fmla="*/ 288097 h 605169"/>
              <a:gd name="connsiteX1693" fmla="*/ 3045 w 303852"/>
              <a:gd name="connsiteY1693" fmla="*/ 241739 h 605169"/>
              <a:gd name="connsiteX1694" fmla="*/ 23485 w 303852"/>
              <a:gd name="connsiteY1694" fmla="*/ 170731 h 605169"/>
              <a:gd name="connsiteX1695" fmla="*/ 33272 w 303852"/>
              <a:gd name="connsiteY1695" fmla="*/ 135529 h 605169"/>
              <a:gd name="connsiteX1696" fmla="*/ 38815 w 303852"/>
              <a:gd name="connsiteY1696" fmla="*/ 95312 h 605169"/>
              <a:gd name="connsiteX1697" fmla="*/ 39248 w 303852"/>
              <a:gd name="connsiteY1697" fmla="*/ 76630 h 605169"/>
              <a:gd name="connsiteX1698" fmla="*/ 39508 w 303852"/>
              <a:gd name="connsiteY1698" fmla="*/ 63570 h 605169"/>
              <a:gd name="connsiteX1699" fmla="*/ 39768 w 303852"/>
              <a:gd name="connsiteY1699" fmla="*/ 61840 h 605169"/>
              <a:gd name="connsiteX1700" fmla="*/ 34918 w 303852"/>
              <a:gd name="connsiteY1700" fmla="*/ 53710 h 605169"/>
              <a:gd name="connsiteX1701" fmla="*/ 34918 w 303852"/>
              <a:gd name="connsiteY1701" fmla="*/ 45148 h 605169"/>
              <a:gd name="connsiteX1702" fmla="*/ 31627 w 303852"/>
              <a:gd name="connsiteY1702" fmla="*/ 38056 h 605169"/>
              <a:gd name="connsiteX1703" fmla="*/ 31627 w 303852"/>
              <a:gd name="connsiteY1703" fmla="*/ 35807 h 605169"/>
              <a:gd name="connsiteX1704" fmla="*/ 33359 w 303852"/>
              <a:gd name="connsiteY1704" fmla="*/ 30358 h 605169"/>
              <a:gd name="connsiteX1705" fmla="*/ 31627 w 303852"/>
              <a:gd name="connsiteY1705" fmla="*/ 24996 h 605169"/>
              <a:gd name="connsiteX1706" fmla="*/ 31627 w 303852"/>
              <a:gd name="connsiteY1706" fmla="*/ 22747 h 605169"/>
              <a:gd name="connsiteX1707" fmla="*/ 34918 w 303852"/>
              <a:gd name="connsiteY1707" fmla="*/ 15655 h 605169"/>
              <a:gd name="connsiteX1708" fmla="*/ 34918 w 303852"/>
              <a:gd name="connsiteY1708" fmla="*/ 13406 h 605169"/>
              <a:gd name="connsiteX1709" fmla="*/ 41500 w 303852"/>
              <a:gd name="connsiteY1709" fmla="*/ 4584 h 605169"/>
              <a:gd name="connsiteX1710" fmla="*/ 85325 w 303852"/>
              <a:gd name="connsiteY1710" fmla="*/ 0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Lst>
            <a:rect l="l" t="t" r="r" b="b"/>
            <a:pathLst>
              <a:path w="303852" h="605169">
                <a:moveTo>
                  <a:pt x="186201" y="423725"/>
                </a:moveTo>
                <a:cubicBezTo>
                  <a:pt x="186461" y="430557"/>
                  <a:pt x="186894" y="437303"/>
                  <a:pt x="187414" y="443876"/>
                </a:cubicBezTo>
                <a:cubicBezTo>
                  <a:pt x="188020" y="450708"/>
                  <a:pt x="188540" y="457627"/>
                  <a:pt x="188973" y="464373"/>
                </a:cubicBezTo>
                <a:lnTo>
                  <a:pt x="189406" y="469648"/>
                </a:lnTo>
                <a:cubicBezTo>
                  <a:pt x="189406" y="470600"/>
                  <a:pt x="189493" y="471464"/>
                  <a:pt x="189580" y="472329"/>
                </a:cubicBezTo>
                <a:lnTo>
                  <a:pt x="189840" y="475616"/>
                </a:lnTo>
                <a:cubicBezTo>
                  <a:pt x="190186" y="480978"/>
                  <a:pt x="190619" y="486426"/>
                  <a:pt x="190966" y="491875"/>
                </a:cubicBezTo>
                <a:cubicBezTo>
                  <a:pt x="191312" y="499226"/>
                  <a:pt x="190013" y="506145"/>
                  <a:pt x="188800" y="512804"/>
                </a:cubicBezTo>
                <a:lnTo>
                  <a:pt x="188713" y="513150"/>
                </a:lnTo>
                <a:cubicBezTo>
                  <a:pt x="188627" y="513842"/>
                  <a:pt x="188453" y="514620"/>
                  <a:pt x="188367" y="515398"/>
                </a:cubicBezTo>
                <a:cubicBezTo>
                  <a:pt x="187067" y="522317"/>
                  <a:pt x="186028" y="529755"/>
                  <a:pt x="186288" y="537192"/>
                </a:cubicBezTo>
                <a:cubicBezTo>
                  <a:pt x="186461" y="540565"/>
                  <a:pt x="186461" y="543938"/>
                  <a:pt x="186547" y="546792"/>
                </a:cubicBezTo>
                <a:lnTo>
                  <a:pt x="186547" y="547743"/>
                </a:lnTo>
                <a:cubicBezTo>
                  <a:pt x="186634" y="553884"/>
                  <a:pt x="186634" y="560111"/>
                  <a:pt x="186721" y="566251"/>
                </a:cubicBezTo>
                <a:lnTo>
                  <a:pt x="186894" y="586488"/>
                </a:lnTo>
                <a:cubicBezTo>
                  <a:pt x="186894" y="586661"/>
                  <a:pt x="186894" y="586748"/>
                  <a:pt x="186894" y="586921"/>
                </a:cubicBezTo>
                <a:lnTo>
                  <a:pt x="186981" y="587007"/>
                </a:lnTo>
                <a:cubicBezTo>
                  <a:pt x="188800" y="588823"/>
                  <a:pt x="199370" y="596607"/>
                  <a:pt x="241908" y="596607"/>
                </a:cubicBezTo>
                <a:cubicBezTo>
                  <a:pt x="284446" y="596607"/>
                  <a:pt x="292156" y="589083"/>
                  <a:pt x="293196" y="587699"/>
                </a:cubicBezTo>
                <a:cubicBezTo>
                  <a:pt x="293283" y="587353"/>
                  <a:pt x="293283" y="587180"/>
                  <a:pt x="293369" y="586921"/>
                </a:cubicBezTo>
                <a:lnTo>
                  <a:pt x="293369" y="586748"/>
                </a:lnTo>
                <a:cubicBezTo>
                  <a:pt x="293369" y="586661"/>
                  <a:pt x="293369" y="586575"/>
                  <a:pt x="293369" y="586488"/>
                </a:cubicBezTo>
                <a:lnTo>
                  <a:pt x="293542" y="565819"/>
                </a:lnTo>
                <a:cubicBezTo>
                  <a:pt x="293629" y="559851"/>
                  <a:pt x="293629" y="553797"/>
                  <a:pt x="293716" y="547743"/>
                </a:cubicBezTo>
                <a:lnTo>
                  <a:pt x="293716" y="546533"/>
                </a:lnTo>
                <a:cubicBezTo>
                  <a:pt x="293802" y="543506"/>
                  <a:pt x="293802" y="540392"/>
                  <a:pt x="293889" y="537279"/>
                </a:cubicBezTo>
                <a:cubicBezTo>
                  <a:pt x="294236" y="529582"/>
                  <a:pt x="293196" y="522231"/>
                  <a:pt x="291896" y="515398"/>
                </a:cubicBezTo>
                <a:cubicBezTo>
                  <a:pt x="291810" y="514707"/>
                  <a:pt x="291637" y="513928"/>
                  <a:pt x="291550" y="513236"/>
                </a:cubicBezTo>
                <a:lnTo>
                  <a:pt x="291463" y="512804"/>
                </a:lnTo>
                <a:cubicBezTo>
                  <a:pt x="290250" y="506404"/>
                  <a:pt x="288951" y="499226"/>
                  <a:pt x="289297" y="491875"/>
                </a:cubicBezTo>
                <a:cubicBezTo>
                  <a:pt x="289557" y="488242"/>
                  <a:pt x="289731" y="484697"/>
                  <a:pt x="290077" y="480805"/>
                </a:cubicBezTo>
                <a:cubicBezTo>
                  <a:pt x="288691" y="481583"/>
                  <a:pt x="286958" y="482448"/>
                  <a:pt x="284966" y="483313"/>
                </a:cubicBezTo>
                <a:cubicBezTo>
                  <a:pt x="282107" y="484524"/>
                  <a:pt x="278988" y="485475"/>
                  <a:pt x="275869" y="485994"/>
                </a:cubicBezTo>
                <a:cubicBezTo>
                  <a:pt x="274483" y="486167"/>
                  <a:pt x="273096" y="486340"/>
                  <a:pt x="271624" y="486513"/>
                </a:cubicBezTo>
                <a:lnTo>
                  <a:pt x="270238" y="486599"/>
                </a:lnTo>
                <a:lnTo>
                  <a:pt x="270151" y="486599"/>
                </a:lnTo>
                <a:cubicBezTo>
                  <a:pt x="269718" y="486599"/>
                  <a:pt x="269198" y="486599"/>
                  <a:pt x="268765" y="486599"/>
                </a:cubicBezTo>
                <a:cubicBezTo>
                  <a:pt x="267205" y="486513"/>
                  <a:pt x="265732" y="486513"/>
                  <a:pt x="264086" y="486253"/>
                </a:cubicBezTo>
                <a:cubicBezTo>
                  <a:pt x="259148" y="485561"/>
                  <a:pt x="254816" y="484091"/>
                  <a:pt x="251264" y="482102"/>
                </a:cubicBezTo>
                <a:cubicBezTo>
                  <a:pt x="249272" y="481064"/>
                  <a:pt x="247106" y="479767"/>
                  <a:pt x="245200" y="478124"/>
                </a:cubicBezTo>
                <a:lnTo>
                  <a:pt x="242514" y="475962"/>
                </a:lnTo>
                <a:cubicBezTo>
                  <a:pt x="241821" y="475443"/>
                  <a:pt x="241301" y="474751"/>
                  <a:pt x="240695" y="474145"/>
                </a:cubicBezTo>
                <a:cubicBezTo>
                  <a:pt x="240435" y="473800"/>
                  <a:pt x="240175" y="473540"/>
                  <a:pt x="239915" y="473194"/>
                </a:cubicBezTo>
                <a:cubicBezTo>
                  <a:pt x="239568" y="472848"/>
                  <a:pt x="239222" y="472416"/>
                  <a:pt x="238875" y="472070"/>
                </a:cubicBezTo>
                <a:cubicBezTo>
                  <a:pt x="237489" y="470513"/>
                  <a:pt x="236103" y="468956"/>
                  <a:pt x="235323" y="467486"/>
                </a:cubicBezTo>
                <a:lnTo>
                  <a:pt x="231685" y="462038"/>
                </a:lnTo>
                <a:lnTo>
                  <a:pt x="228652" y="456935"/>
                </a:lnTo>
                <a:cubicBezTo>
                  <a:pt x="228046" y="456070"/>
                  <a:pt x="227353" y="455119"/>
                  <a:pt x="226660" y="454168"/>
                </a:cubicBezTo>
                <a:cubicBezTo>
                  <a:pt x="226227" y="453476"/>
                  <a:pt x="225793" y="452870"/>
                  <a:pt x="225360" y="452265"/>
                </a:cubicBezTo>
                <a:cubicBezTo>
                  <a:pt x="222675" y="448633"/>
                  <a:pt x="220422" y="446038"/>
                  <a:pt x="218256" y="443790"/>
                </a:cubicBezTo>
                <a:cubicBezTo>
                  <a:pt x="217390" y="442752"/>
                  <a:pt x="216350" y="441887"/>
                  <a:pt x="215484" y="440936"/>
                </a:cubicBezTo>
                <a:cubicBezTo>
                  <a:pt x="215137" y="440676"/>
                  <a:pt x="214791" y="440417"/>
                  <a:pt x="214531" y="440071"/>
                </a:cubicBezTo>
                <a:cubicBezTo>
                  <a:pt x="213491" y="439119"/>
                  <a:pt x="212452" y="438255"/>
                  <a:pt x="211412" y="437476"/>
                </a:cubicBezTo>
                <a:lnTo>
                  <a:pt x="210632" y="436784"/>
                </a:lnTo>
                <a:cubicBezTo>
                  <a:pt x="209766" y="436006"/>
                  <a:pt x="208726" y="435314"/>
                  <a:pt x="207860" y="434622"/>
                </a:cubicBezTo>
                <a:cubicBezTo>
                  <a:pt x="207427" y="434363"/>
                  <a:pt x="207080" y="434103"/>
                  <a:pt x="206734" y="433844"/>
                </a:cubicBezTo>
                <a:cubicBezTo>
                  <a:pt x="205781" y="433065"/>
                  <a:pt x="204741" y="432460"/>
                  <a:pt x="203788" y="431855"/>
                </a:cubicBezTo>
                <a:lnTo>
                  <a:pt x="202922" y="431336"/>
                </a:lnTo>
                <a:cubicBezTo>
                  <a:pt x="197550" y="428049"/>
                  <a:pt x="192872" y="426060"/>
                  <a:pt x="189926" y="425022"/>
                </a:cubicBezTo>
                <a:cubicBezTo>
                  <a:pt x="188367" y="424417"/>
                  <a:pt x="187067" y="423985"/>
                  <a:pt x="186201" y="423725"/>
                </a:cubicBezTo>
                <a:close/>
                <a:moveTo>
                  <a:pt x="191572" y="422687"/>
                </a:moveTo>
                <a:cubicBezTo>
                  <a:pt x="194865" y="422687"/>
                  <a:pt x="200063" y="423120"/>
                  <a:pt x="206127" y="425022"/>
                </a:cubicBezTo>
                <a:cubicBezTo>
                  <a:pt x="209852" y="426233"/>
                  <a:pt x="213058" y="427617"/>
                  <a:pt x="215917" y="429260"/>
                </a:cubicBezTo>
                <a:cubicBezTo>
                  <a:pt x="217910" y="430298"/>
                  <a:pt x="219469" y="431249"/>
                  <a:pt x="220942" y="432287"/>
                </a:cubicBezTo>
                <a:cubicBezTo>
                  <a:pt x="222934" y="433584"/>
                  <a:pt x="224407" y="434709"/>
                  <a:pt x="225793" y="435919"/>
                </a:cubicBezTo>
                <a:lnTo>
                  <a:pt x="226053" y="436179"/>
                </a:lnTo>
                <a:cubicBezTo>
                  <a:pt x="227526" y="437390"/>
                  <a:pt x="229086" y="438687"/>
                  <a:pt x="230472" y="440157"/>
                </a:cubicBezTo>
                <a:cubicBezTo>
                  <a:pt x="230905" y="440676"/>
                  <a:pt x="231338" y="441109"/>
                  <a:pt x="231771" y="441627"/>
                </a:cubicBezTo>
                <a:cubicBezTo>
                  <a:pt x="232811" y="442665"/>
                  <a:pt x="233937" y="443790"/>
                  <a:pt x="234804" y="445000"/>
                </a:cubicBezTo>
                <a:cubicBezTo>
                  <a:pt x="235237" y="445606"/>
                  <a:pt x="235670" y="446125"/>
                  <a:pt x="236190" y="446730"/>
                </a:cubicBezTo>
                <a:cubicBezTo>
                  <a:pt x="237056" y="447854"/>
                  <a:pt x="238009" y="449065"/>
                  <a:pt x="238789" y="450189"/>
                </a:cubicBezTo>
                <a:lnTo>
                  <a:pt x="245546" y="460827"/>
                </a:lnTo>
                <a:cubicBezTo>
                  <a:pt x="246413" y="462384"/>
                  <a:pt x="247192" y="463335"/>
                  <a:pt x="247972" y="464286"/>
                </a:cubicBezTo>
                <a:cubicBezTo>
                  <a:pt x="248319" y="464632"/>
                  <a:pt x="248579" y="464978"/>
                  <a:pt x="248925" y="465324"/>
                </a:cubicBezTo>
                <a:cubicBezTo>
                  <a:pt x="249878" y="466794"/>
                  <a:pt x="251178" y="467919"/>
                  <a:pt x="252391" y="469129"/>
                </a:cubicBezTo>
                <a:lnTo>
                  <a:pt x="252564" y="469216"/>
                </a:lnTo>
                <a:cubicBezTo>
                  <a:pt x="253603" y="470427"/>
                  <a:pt x="254903" y="471378"/>
                  <a:pt x="256116" y="472156"/>
                </a:cubicBezTo>
                <a:lnTo>
                  <a:pt x="256722" y="472589"/>
                </a:lnTo>
                <a:cubicBezTo>
                  <a:pt x="259841" y="475010"/>
                  <a:pt x="263393" y="476308"/>
                  <a:pt x="265732" y="477172"/>
                </a:cubicBezTo>
                <a:cubicBezTo>
                  <a:pt x="266685" y="477518"/>
                  <a:pt x="267638" y="477691"/>
                  <a:pt x="268505" y="477864"/>
                </a:cubicBezTo>
                <a:cubicBezTo>
                  <a:pt x="269111" y="478037"/>
                  <a:pt x="269718" y="478124"/>
                  <a:pt x="270324" y="478297"/>
                </a:cubicBezTo>
                <a:lnTo>
                  <a:pt x="270497" y="478383"/>
                </a:lnTo>
                <a:cubicBezTo>
                  <a:pt x="270931" y="478470"/>
                  <a:pt x="271364" y="478470"/>
                  <a:pt x="271797" y="478556"/>
                </a:cubicBezTo>
                <a:cubicBezTo>
                  <a:pt x="272837" y="478729"/>
                  <a:pt x="273963" y="478902"/>
                  <a:pt x="275089" y="478989"/>
                </a:cubicBezTo>
                <a:cubicBezTo>
                  <a:pt x="276302" y="478989"/>
                  <a:pt x="277515" y="479075"/>
                  <a:pt x="278641" y="479075"/>
                </a:cubicBezTo>
                <a:cubicBezTo>
                  <a:pt x="280461" y="479075"/>
                  <a:pt x="282020" y="478989"/>
                  <a:pt x="283406" y="478816"/>
                </a:cubicBezTo>
                <a:cubicBezTo>
                  <a:pt x="285832" y="478556"/>
                  <a:pt x="287738" y="478297"/>
                  <a:pt x="289297" y="478037"/>
                </a:cubicBezTo>
                <a:cubicBezTo>
                  <a:pt x="287911" y="478902"/>
                  <a:pt x="286092" y="479853"/>
                  <a:pt x="283926" y="480718"/>
                </a:cubicBezTo>
                <a:cubicBezTo>
                  <a:pt x="281154" y="481929"/>
                  <a:pt x="278295" y="482794"/>
                  <a:pt x="275349" y="483313"/>
                </a:cubicBezTo>
                <a:cubicBezTo>
                  <a:pt x="274136" y="483486"/>
                  <a:pt x="272750" y="483572"/>
                  <a:pt x="271364" y="483745"/>
                </a:cubicBezTo>
                <a:lnTo>
                  <a:pt x="270151" y="483832"/>
                </a:lnTo>
                <a:cubicBezTo>
                  <a:pt x="269718" y="483832"/>
                  <a:pt x="269285" y="483832"/>
                  <a:pt x="268851" y="483832"/>
                </a:cubicBezTo>
                <a:cubicBezTo>
                  <a:pt x="267379" y="483745"/>
                  <a:pt x="265906" y="483745"/>
                  <a:pt x="264520" y="483572"/>
                </a:cubicBezTo>
                <a:cubicBezTo>
                  <a:pt x="259928" y="482880"/>
                  <a:pt x="255943" y="481583"/>
                  <a:pt x="252564" y="479680"/>
                </a:cubicBezTo>
                <a:cubicBezTo>
                  <a:pt x="250658" y="478643"/>
                  <a:pt x="248752" y="477518"/>
                  <a:pt x="247019" y="476048"/>
                </a:cubicBezTo>
                <a:lnTo>
                  <a:pt x="244333" y="473886"/>
                </a:lnTo>
                <a:cubicBezTo>
                  <a:pt x="243814" y="473454"/>
                  <a:pt x="243294" y="472848"/>
                  <a:pt x="242774" y="472329"/>
                </a:cubicBezTo>
                <a:cubicBezTo>
                  <a:pt x="242514" y="471983"/>
                  <a:pt x="242254" y="471637"/>
                  <a:pt x="241994" y="471378"/>
                </a:cubicBezTo>
                <a:cubicBezTo>
                  <a:pt x="241648" y="471032"/>
                  <a:pt x="241301" y="470600"/>
                  <a:pt x="240955" y="470254"/>
                </a:cubicBezTo>
                <a:cubicBezTo>
                  <a:pt x="239655" y="468783"/>
                  <a:pt x="238356" y="467400"/>
                  <a:pt x="237663" y="466102"/>
                </a:cubicBezTo>
                <a:lnTo>
                  <a:pt x="234024" y="460567"/>
                </a:lnTo>
                <a:lnTo>
                  <a:pt x="230992" y="455465"/>
                </a:lnTo>
                <a:cubicBezTo>
                  <a:pt x="230298" y="454514"/>
                  <a:pt x="229605" y="453476"/>
                  <a:pt x="228912" y="452524"/>
                </a:cubicBezTo>
                <a:cubicBezTo>
                  <a:pt x="228479" y="451919"/>
                  <a:pt x="228046" y="451314"/>
                  <a:pt x="227613" y="450622"/>
                </a:cubicBezTo>
                <a:cubicBezTo>
                  <a:pt x="224754" y="446903"/>
                  <a:pt x="222501" y="444222"/>
                  <a:pt x="220335" y="441973"/>
                </a:cubicBezTo>
                <a:cubicBezTo>
                  <a:pt x="219382" y="440849"/>
                  <a:pt x="218343" y="439898"/>
                  <a:pt x="217303" y="438946"/>
                </a:cubicBezTo>
                <a:cubicBezTo>
                  <a:pt x="217043" y="438687"/>
                  <a:pt x="216697" y="438341"/>
                  <a:pt x="216437" y="438082"/>
                </a:cubicBezTo>
                <a:cubicBezTo>
                  <a:pt x="215397" y="437044"/>
                  <a:pt x="214271" y="436179"/>
                  <a:pt x="213145" y="435314"/>
                </a:cubicBezTo>
                <a:lnTo>
                  <a:pt x="212452" y="434709"/>
                </a:lnTo>
                <a:cubicBezTo>
                  <a:pt x="211412" y="433844"/>
                  <a:pt x="210459" y="433065"/>
                  <a:pt x="209419" y="432374"/>
                </a:cubicBezTo>
                <a:cubicBezTo>
                  <a:pt x="209073" y="432114"/>
                  <a:pt x="208726" y="431855"/>
                  <a:pt x="208466" y="431682"/>
                </a:cubicBezTo>
                <a:cubicBezTo>
                  <a:pt x="207340" y="430817"/>
                  <a:pt x="206300" y="430125"/>
                  <a:pt x="205261" y="429520"/>
                </a:cubicBezTo>
                <a:lnTo>
                  <a:pt x="204394" y="429001"/>
                </a:lnTo>
                <a:cubicBezTo>
                  <a:pt x="199196" y="425801"/>
                  <a:pt x="194691" y="423812"/>
                  <a:pt x="191572" y="422687"/>
                </a:cubicBezTo>
                <a:close/>
                <a:moveTo>
                  <a:pt x="184911" y="421899"/>
                </a:moveTo>
                <a:lnTo>
                  <a:pt x="190379" y="423691"/>
                </a:lnTo>
                <a:cubicBezTo>
                  <a:pt x="193843" y="424902"/>
                  <a:pt x="198606" y="426977"/>
                  <a:pt x="203716" y="430091"/>
                </a:cubicBezTo>
                <a:cubicBezTo>
                  <a:pt x="205015" y="430956"/>
                  <a:pt x="206314" y="431734"/>
                  <a:pt x="207613" y="432685"/>
                </a:cubicBezTo>
                <a:cubicBezTo>
                  <a:pt x="208912" y="433637"/>
                  <a:pt x="210297" y="434588"/>
                  <a:pt x="211510" y="435712"/>
                </a:cubicBezTo>
                <a:cubicBezTo>
                  <a:pt x="212809" y="436750"/>
                  <a:pt x="214194" y="437788"/>
                  <a:pt x="215493" y="439085"/>
                </a:cubicBezTo>
                <a:cubicBezTo>
                  <a:pt x="216706" y="440296"/>
                  <a:pt x="218091" y="441421"/>
                  <a:pt x="219304" y="442804"/>
                </a:cubicBezTo>
                <a:cubicBezTo>
                  <a:pt x="221815" y="445399"/>
                  <a:pt x="224240" y="448426"/>
                  <a:pt x="226492" y="451453"/>
                </a:cubicBezTo>
                <a:cubicBezTo>
                  <a:pt x="227617" y="453010"/>
                  <a:pt x="228743" y="454567"/>
                  <a:pt x="229782" y="456210"/>
                </a:cubicBezTo>
                <a:lnTo>
                  <a:pt x="232900" y="461226"/>
                </a:lnTo>
                <a:lnTo>
                  <a:pt x="236537" y="466761"/>
                </a:lnTo>
                <a:cubicBezTo>
                  <a:pt x="237403" y="468491"/>
                  <a:pt x="239308" y="470394"/>
                  <a:pt x="240954" y="472210"/>
                </a:cubicBezTo>
                <a:cubicBezTo>
                  <a:pt x="241733" y="473161"/>
                  <a:pt x="242513" y="474113"/>
                  <a:pt x="243379" y="474891"/>
                </a:cubicBezTo>
                <a:lnTo>
                  <a:pt x="246150" y="477053"/>
                </a:lnTo>
                <a:cubicBezTo>
                  <a:pt x="247882" y="478610"/>
                  <a:pt x="249874" y="479821"/>
                  <a:pt x="251952" y="480859"/>
                </a:cubicBezTo>
                <a:cubicBezTo>
                  <a:pt x="255849" y="483107"/>
                  <a:pt x="260266" y="484232"/>
                  <a:pt x="264249" y="484837"/>
                </a:cubicBezTo>
                <a:cubicBezTo>
                  <a:pt x="266328" y="485183"/>
                  <a:pt x="268320" y="485097"/>
                  <a:pt x="270138" y="485183"/>
                </a:cubicBezTo>
                <a:cubicBezTo>
                  <a:pt x="272043" y="485010"/>
                  <a:pt x="273862" y="484837"/>
                  <a:pt x="275594" y="484578"/>
                </a:cubicBezTo>
                <a:cubicBezTo>
                  <a:pt x="278971" y="483972"/>
                  <a:pt x="281916" y="483021"/>
                  <a:pt x="284427" y="481983"/>
                </a:cubicBezTo>
                <a:cubicBezTo>
                  <a:pt x="286939" y="480945"/>
                  <a:pt x="289017" y="479821"/>
                  <a:pt x="290576" y="478783"/>
                </a:cubicBezTo>
                <a:cubicBezTo>
                  <a:pt x="291009" y="478610"/>
                  <a:pt x="291269" y="478351"/>
                  <a:pt x="291615" y="478178"/>
                </a:cubicBezTo>
                <a:cubicBezTo>
                  <a:pt x="291269" y="482675"/>
                  <a:pt x="290922" y="487345"/>
                  <a:pt x="290662" y="491929"/>
                </a:cubicBezTo>
                <a:cubicBezTo>
                  <a:pt x="290316" y="499021"/>
                  <a:pt x="291528" y="505854"/>
                  <a:pt x="292741" y="512513"/>
                </a:cubicBezTo>
                <a:cubicBezTo>
                  <a:pt x="292914" y="513378"/>
                  <a:pt x="293087" y="514243"/>
                  <a:pt x="293260" y="515108"/>
                </a:cubicBezTo>
                <a:cubicBezTo>
                  <a:pt x="294473" y="522027"/>
                  <a:pt x="295599" y="529551"/>
                  <a:pt x="295252" y="537248"/>
                </a:cubicBezTo>
                <a:cubicBezTo>
                  <a:pt x="295166" y="540448"/>
                  <a:pt x="295166" y="543648"/>
                  <a:pt x="295079" y="546762"/>
                </a:cubicBezTo>
                <a:lnTo>
                  <a:pt x="295079" y="547713"/>
                </a:lnTo>
                <a:cubicBezTo>
                  <a:pt x="294992" y="555238"/>
                  <a:pt x="294906" y="562762"/>
                  <a:pt x="294906" y="570200"/>
                </a:cubicBezTo>
                <a:lnTo>
                  <a:pt x="294819" y="577811"/>
                </a:lnTo>
                <a:lnTo>
                  <a:pt x="294819" y="577897"/>
                </a:lnTo>
                <a:cubicBezTo>
                  <a:pt x="294733" y="580751"/>
                  <a:pt x="294733" y="583605"/>
                  <a:pt x="294733" y="586460"/>
                </a:cubicBezTo>
                <a:cubicBezTo>
                  <a:pt x="294733" y="586633"/>
                  <a:pt x="294733" y="586892"/>
                  <a:pt x="294646" y="587065"/>
                </a:cubicBezTo>
                <a:cubicBezTo>
                  <a:pt x="294646" y="587411"/>
                  <a:pt x="294559" y="587757"/>
                  <a:pt x="294559" y="588103"/>
                </a:cubicBezTo>
                <a:cubicBezTo>
                  <a:pt x="293867" y="589314"/>
                  <a:pt x="287458" y="597962"/>
                  <a:pt x="241906" y="597962"/>
                </a:cubicBezTo>
                <a:cubicBezTo>
                  <a:pt x="196961" y="597962"/>
                  <a:pt x="187175" y="589400"/>
                  <a:pt x="185616" y="587670"/>
                </a:cubicBezTo>
                <a:cubicBezTo>
                  <a:pt x="185616" y="587411"/>
                  <a:pt x="185616" y="587238"/>
                  <a:pt x="185616" y="587065"/>
                </a:cubicBezTo>
                <a:cubicBezTo>
                  <a:pt x="185530" y="586892"/>
                  <a:pt x="185530" y="586633"/>
                  <a:pt x="185530" y="586460"/>
                </a:cubicBezTo>
                <a:cubicBezTo>
                  <a:pt x="185530" y="583605"/>
                  <a:pt x="185443" y="580751"/>
                  <a:pt x="185443" y="577897"/>
                </a:cubicBezTo>
                <a:lnTo>
                  <a:pt x="185356" y="570200"/>
                </a:lnTo>
                <a:cubicBezTo>
                  <a:pt x="185270" y="562762"/>
                  <a:pt x="185270" y="555238"/>
                  <a:pt x="185183" y="547713"/>
                </a:cubicBezTo>
                <a:lnTo>
                  <a:pt x="185183" y="546762"/>
                </a:lnTo>
                <a:cubicBezTo>
                  <a:pt x="185097" y="543648"/>
                  <a:pt x="185097" y="540448"/>
                  <a:pt x="184923" y="537248"/>
                </a:cubicBezTo>
                <a:cubicBezTo>
                  <a:pt x="184577" y="529551"/>
                  <a:pt x="185703" y="522027"/>
                  <a:pt x="187002" y="515108"/>
                </a:cubicBezTo>
                <a:cubicBezTo>
                  <a:pt x="187175" y="514243"/>
                  <a:pt x="187262" y="513378"/>
                  <a:pt x="187435" y="512513"/>
                </a:cubicBezTo>
                <a:cubicBezTo>
                  <a:pt x="188734" y="505854"/>
                  <a:pt x="189946" y="499021"/>
                  <a:pt x="189600" y="491929"/>
                </a:cubicBezTo>
                <a:cubicBezTo>
                  <a:pt x="189253" y="486134"/>
                  <a:pt x="188820" y="480167"/>
                  <a:pt x="188387" y="474459"/>
                </a:cubicBezTo>
                <a:cubicBezTo>
                  <a:pt x="188214" y="472902"/>
                  <a:pt x="188128" y="471345"/>
                  <a:pt x="188041" y="469702"/>
                </a:cubicBezTo>
                <a:lnTo>
                  <a:pt x="187781" y="466156"/>
                </a:lnTo>
                <a:cubicBezTo>
                  <a:pt x="187262" y="458891"/>
                  <a:pt x="186655" y="451367"/>
                  <a:pt x="186049" y="443929"/>
                </a:cubicBezTo>
                <a:close/>
                <a:moveTo>
                  <a:pt x="184910" y="421868"/>
                </a:moveTo>
                <a:lnTo>
                  <a:pt x="184911" y="421899"/>
                </a:lnTo>
                <a:lnTo>
                  <a:pt x="184837" y="421875"/>
                </a:lnTo>
                <a:close/>
                <a:moveTo>
                  <a:pt x="12139" y="361095"/>
                </a:moveTo>
                <a:cubicBezTo>
                  <a:pt x="12486" y="370436"/>
                  <a:pt x="13092" y="379777"/>
                  <a:pt x="13785" y="388772"/>
                </a:cubicBezTo>
                <a:cubicBezTo>
                  <a:pt x="14651" y="398804"/>
                  <a:pt x="15344" y="408924"/>
                  <a:pt x="16037" y="418697"/>
                </a:cubicBezTo>
                <a:lnTo>
                  <a:pt x="16470" y="423540"/>
                </a:lnTo>
                <a:cubicBezTo>
                  <a:pt x="16470" y="424578"/>
                  <a:pt x="16556" y="425616"/>
                  <a:pt x="16643" y="426654"/>
                </a:cubicBezTo>
                <a:cubicBezTo>
                  <a:pt x="16730" y="427692"/>
                  <a:pt x="16816" y="428816"/>
                  <a:pt x="16903" y="429854"/>
                </a:cubicBezTo>
                <a:cubicBezTo>
                  <a:pt x="17422" y="437033"/>
                  <a:pt x="18029" y="445249"/>
                  <a:pt x="18548" y="453379"/>
                </a:cubicBezTo>
                <a:cubicBezTo>
                  <a:pt x="19068" y="463066"/>
                  <a:pt x="17336" y="472407"/>
                  <a:pt x="15690" y="481402"/>
                </a:cubicBezTo>
                <a:cubicBezTo>
                  <a:pt x="15430" y="482353"/>
                  <a:pt x="15344" y="483305"/>
                  <a:pt x="15171" y="484256"/>
                </a:cubicBezTo>
                <a:lnTo>
                  <a:pt x="14997" y="484862"/>
                </a:lnTo>
                <a:cubicBezTo>
                  <a:pt x="13352" y="494030"/>
                  <a:pt x="11879" y="504062"/>
                  <a:pt x="12312" y="514355"/>
                </a:cubicBezTo>
                <a:cubicBezTo>
                  <a:pt x="12486" y="518593"/>
                  <a:pt x="12572" y="522917"/>
                  <a:pt x="12572" y="527069"/>
                </a:cubicBezTo>
                <a:lnTo>
                  <a:pt x="12572" y="528453"/>
                </a:lnTo>
                <a:cubicBezTo>
                  <a:pt x="12659" y="538572"/>
                  <a:pt x="12832" y="548605"/>
                  <a:pt x="12919" y="558724"/>
                </a:cubicBezTo>
                <a:lnTo>
                  <a:pt x="13005" y="569016"/>
                </a:lnTo>
                <a:cubicBezTo>
                  <a:pt x="13005" y="572130"/>
                  <a:pt x="13005" y="575330"/>
                  <a:pt x="13092" y="578530"/>
                </a:cubicBezTo>
                <a:lnTo>
                  <a:pt x="13092" y="580519"/>
                </a:lnTo>
                <a:cubicBezTo>
                  <a:pt x="13092" y="580692"/>
                  <a:pt x="13092" y="580952"/>
                  <a:pt x="13179" y="581211"/>
                </a:cubicBezTo>
                <a:lnTo>
                  <a:pt x="13179" y="581471"/>
                </a:lnTo>
                <a:cubicBezTo>
                  <a:pt x="15864" y="584239"/>
                  <a:pt x="29894" y="594531"/>
                  <a:pt x="87491" y="594531"/>
                </a:cubicBezTo>
                <a:cubicBezTo>
                  <a:pt x="145520" y="594531"/>
                  <a:pt x="155653" y="583979"/>
                  <a:pt x="156952" y="582249"/>
                </a:cubicBezTo>
                <a:cubicBezTo>
                  <a:pt x="156952" y="581903"/>
                  <a:pt x="157039" y="581471"/>
                  <a:pt x="157039" y="581211"/>
                </a:cubicBezTo>
                <a:lnTo>
                  <a:pt x="157126" y="580952"/>
                </a:lnTo>
                <a:cubicBezTo>
                  <a:pt x="157126" y="580779"/>
                  <a:pt x="157126" y="580692"/>
                  <a:pt x="157126" y="580519"/>
                </a:cubicBezTo>
                <a:cubicBezTo>
                  <a:pt x="157126" y="577925"/>
                  <a:pt x="157212" y="575330"/>
                  <a:pt x="157212" y="572735"/>
                </a:cubicBezTo>
                <a:lnTo>
                  <a:pt x="157385" y="553535"/>
                </a:lnTo>
                <a:cubicBezTo>
                  <a:pt x="157472" y="545232"/>
                  <a:pt x="157559" y="536842"/>
                  <a:pt x="157645" y="528453"/>
                </a:cubicBezTo>
                <a:lnTo>
                  <a:pt x="157645" y="527155"/>
                </a:lnTo>
                <a:cubicBezTo>
                  <a:pt x="157645" y="523090"/>
                  <a:pt x="157732" y="518766"/>
                  <a:pt x="157905" y="514355"/>
                </a:cubicBezTo>
                <a:cubicBezTo>
                  <a:pt x="158338" y="504062"/>
                  <a:pt x="156866" y="494116"/>
                  <a:pt x="155134" y="484862"/>
                </a:cubicBezTo>
                <a:cubicBezTo>
                  <a:pt x="154960" y="483737"/>
                  <a:pt x="154787" y="482699"/>
                  <a:pt x="154614" y="481575"/>
                </a:cubicBezTo>
                <a:lnTo>
                  <a:pt x="154527" y="481402"/>
                </a:lnTo>
                <a:cubicBezTo>
                  <a:pt x="152882" y="472321"/>
                  <a:pt x="151150" y="463066"/>
                  <a:pt x="151669" y="453379"/>
                </a:cubicBezTo>
                <a:cubicBezTo>
                  <a:pt x="152016" y="448104"/>
                  <a:pt x="152362" y="442741"/>
                  <a:pt x="152709" y="437552"/>
                </a:cubicBezTo>
                <a:cubicBezTo>
                  <a:pt x="150716" y="438763"/>
                  <a:pt x="148205" y="440147"/>
                  <a:pt x="145173" y="441357"/>
                </a:cubicBezTo>
                <a:cubicBezTo>
                  <a:pt x="141363" y="443001"/>
                  <a:pt x="137205" y="444212"/>
                  <a:pt x="133048" y="444903"/>
                </a:cubicBezTo>
                <a:cubicBezTo>
                  <a:pt x="131142" y="445249"/>
                  <a:pt x="129150" y="445422"/>
                  <a:pt x="127158" y="445595"/>
                </a:cubicBezTo>
                <a:lnTo>
                  <a:pt x="125599" y="445768"/>
                </a:lnTo>
                <a:lnTo>
                  <a:pt x="125513" y="445768"/>
                </a:lnTo>
                <a:cubicBezTo>
                  <a:pt x="124906" y="445768"/>
                  <a:pt x="124387" y="445768"/>
                  <a:pt x="123781" y="445682"/>
                </a:cubicBezTo>
                <a:cubicBezTo>
                  <a:pt x="121702" y="445682"/>
                  <a:pt x="119623" y="445595"/>
                  <a:pt x="117371" y="445336"/>
                </a:cubicBezTo>
                <a:cubicBezTo>
                  <a:pt x="110789" y="444298"/>
                  <a:pt x="105073" y="442482"/>
                  <a:pt x="100309" y="439714"/>
                </a:cubicBezTo>
                <a:cubicBezTo>
                  <a:pt x="97797" y="438417"/>
                  <a:pt x="94853" y="436773"/>
                  <a:pt x="92341" y="434525"/>
                </a:cubicBezTo>
                <a:lnTo>
                  <a:pt x="88703" y="431584"/>
                </a:lnTo>
                <a:cubicBezTo>
                  <a:pt x="87750" y="430806"/>
                  <a:pt x="87058" y="429941"/>
                  <a:pt x="86278" y="429162"/>
                </a:cubicBezTo>
                <a:cubicBezTo>
                  <a:pt x="85932" y="428730"/>
                  <a:pt x="85585" y="428297"/>
                  <a:pt x="85152" y="427951"/>
                </a:cubicBezTo>
                <a:cubicBezTo>
                  <a:pt x="84719" y="427433"/>
                  <a:pt x="84286" y="426914"/>
                  <a:pt x="83853" y="426395"/>
                </a:cubicBezTo>
                <a:cubicBezTo>
                  <a:pt x="82034" y="424405"/>
                  <a:pt x="80129" y="422243"/>
                  <a:pt x="79089" y="420340"/>
                </a:cubicBezTo>
                <a:lnTo>
                  <a:pt x="74239" y="412989"/>
                </a:lnTo>
                <a:lnTo>
                  <a:pt x="70082" y="406156"/>
                </a:lnTo>
                <a:cubicBezTo>
                  <a:pt x="69216" y="404859"/>
                  <a:pt x="68263" y="403561"/>
                  <a:pt x="67397" y="402264"/>
                </a:cubicBezTo>
                <a:cubicBezTo>
                  <a:pt x="66791" y="401399"/>
                  <a:pt x="66184" y="400621"/>
                  <a:pt x="65665" y="399842"/>
                </a:cubicBezTo>
                <a:cubicBezTo>
                  <a:pt x="63153" y="396469"/>
                  <a:pt x="59775" y="392145"/>
                  <a:pt x="56138" y="388426"/>
                </a:cubicBezTo>
                <a:cubicBezTo>
                  <a:pt x="54838" y="386955"/>
                  <a:pt x="53453" y="385658"/>
                  <a:pt x="52153" y="384447"/>
                </a:cubicBezTo>
                <a:cubicBezTo>
                  <a:pt x="51807" y="384101"/>
                  <a:pt x="51374" y="383755"/>
                  <a:pt x="51027" y="383409"/>
                </a:cubicBezTo>
                <a:cubicBezTo>
                  <a:pt x="49642" y="382025"/>
                  <a:pt x="48256" y="380815"/>
                  <a:pt x="46784" y="379690"/>
                </a:cubicBezTo>
                <a:lnTo>
                  <a:pt x="45744" y="378912"/>
                </a:lnTo>
                <a:cubicBezTo>
                  <a:pt x="44532" y="377787"/>
                  <a:pt x="43233" y="376836"/>
                  <a:pt x="42020" y="375971"/>
                </a:cubicBezTo>
                <a:cubicBezTo>
                  <a:pt x="41500" y="375625"/>
                  <a:pt x="41067" y="375279"/>
                  <a:pt x="40548" y="374933"/>
                </a:cubicBezTo>
                <a:cubicBezTo>
                  <a:pt x="39075" y="373809"/>
                  <a:pt x="37603" y="372857"/>
                  <a:pt x="36130" y="371906"/>
                </a:cubicBezTo>
                <a:lnTo>
                  <a:pt x="35438" y="371474"/>
                </a:lnTo>
                <a:cubicBezTo>
                  <a:pt x="28076" y="367063"/>
                  <a:pt x="21840" y="364381"/>
                  <a:pt x="17769" y="362911"/>
                </a:cubicBezTo>
                <a:cubicBezTo>
                  <a:pt x="15344" y="362046"/>
                  <a:pt x="13352" y="361441"/>
                  <a:pt x="12139" y="361095"/>
                </a:cubicBezTo>
                <a:close/>
                <a:moveTo>
                  <a:pt x="18808" y="359797"/>
                </a:moveTo>
                <a:cubicBezTo>
                  <a:pt x="19155" y="359797"/>
                  <a:pt x="19501" y="359797"/>
                  <a:pt x="19848" y="359797"/>
                </a:cubicBezTo>
                <a:cubicBezTo>
                  <a:pt x="24351" y="359797"/>
                  <a:pt x="31453" y="360403"/>
                  <a:pt x="39595" y="362998"/>
                </a:cubicBezTo>
                <a:cubicBezTo>
                  <a:pt x="44618" y="364641"/>
                  <a:pt x="48949" y="366457"/>
                  <a:pt x="52846" y="368706"/>
                </a:cubicBezTo>
                <a:cubicBezTo>
                  <a:pt x="55531" y="370090"/>
                  <a:pt x="57610" y="371387"/>
                  <a:pt x="59602" y="372771"/>
                </a:cubicBezTo>
                <a:cubicBezTo>
                  <a:pt x="61421" y="374068"/>
                  <a:pt x="63932" y="375712"/>
                  <a:pt x="66184" y="377787"/>
                </a:cubicBezTo>
                <a:lnTo>
                  <a:pt x="66704" y="378220"/>
                </a:lnTo>
                <a:cubicBezTo>
                  <a:pt x="68696" y="379863"/>
                  <a:pt x="70688" y="381593"/>
                  <a:pt x="72420" y="383496"/>
                </a:cubicBezTo>
                <a:cubicBezTo>
                  <a:pt x="73027" y="384188"/>
                  <a:pt x="73719" y="384793"/>
                  <a:pt x="74326" y="385398"/>
                </a:cubicBezTo>
                <a:cubicBezTo>
                  <a:pt x="75712" y="386869"/>
                  <a:pt x="77184" y="388339"/>
                  <a:pt x="78310" y="389982"/>
                </a:cubicBezTo>
                <a:cubicBezTo>
                  <a:pt x="79003" y="390847"/>
                  <a:pt x="79609" y="391626"/>
                  <a:pt x="80302" y="392404"/>
                </a:cubicBezTo>
                <a:cubicBezTo>
                  <a:pt x="81428" y="393961"/>
                  <a:pt x="82640" y="395518"/>
                  <a:pt x="83680" y="397075"/>
                </a:cubicBezTo>
                <a:lnTo>
                  <a:pt x="92774" y="411432"/>
                </a:lnTo>
                <a:cubicBezTo>
                  <a:pt x="93900" y="413335"/>
                  <a:pt x="95026" y="414632"/>
                  <a:pt x="96065" y="415929"/>
                </a:cubicBezTo>
                <a:cubicBezTo>
                  <a:pt x="96498" y="416362"/>
                  <a:pt x="96931" y="416881"/>
                  <a:pt x="97278" y="417400"/>
                </a:cubicBezTo>
                <a:cubicBezTo>
                  <a:pt x="98663" y="419302"/>
                  <a:pt x="100396" y="420859"/>
                  <a:pt x="102041" y="422416"/>
                </a:cubicBezTo>
                <a:lnTo>
                  <a:pt x="102214" y="422589"/>
                </a:lnTo>
                <a:cubicBezTo>
                  <a:pt x="103600" y="424146"/>
                  <a:pt x="105246" y="425357"/>
                  <a:pt x="106805" y="426481"/>
                </a:cubicBezTo>
                <a:lnTo>
                  <a:pt x="107671" y="427087"/>
                </a:lnTo>
                <a:cubicBezTo>
                  <a:pt x="110876" y="429422"/>
                  <a:pt x="114600" y="431325"/>
                  <a:pt x="119710" y="433054"/>
                </a:cubicBezTo>
                <a:cubicBezTo>
                  <a:pt x="120922" y="433487"/>
                  <a:pt x="122222" y="433833"/>
                  <a:pt x="123434" y="434092"/>
                </a:cubicBezTo>
                <a:cubicBezTo>
                  <a:pt x="124214" y="434265"/>
                  <a:pt x="125080" y="434438"/>
                  <a:pt x="125859" y="434698"/>
                </a:cubicBezTo>
                <a:lnTo>
                  <a:pt x="126032" y="434698"/>
                </a:lnTo>
                <a:cubicBezTo>
                  <a:pt x="126639" y="434784"/>
                  <a:pt x="127245" y="434871"/>
                  <a:pt x="127851" y="434957"/>
                </a:cubicBezTo>
                <a:cubicBezTo>
                  <a:pt x="129237" y="435130"/>
                  <a:pt x="130709" y="435390"/>
                  <a:pt x="132182" y="435476"/>
                </a:cubicBezTo>
                <a:cubicBezTo>
                  <a:pt x="136686" y="435649"/>
                  <a:pt x="140150" y="435563"/>
                  <a:pt x="143268" y="435303"/>
                </a:cubicBezTo>
                <a:cubicBezTo>
                  <a:pt x="146992" y="434957"/>
                  <a:pt x="149764" y="434525"/>
                  <a:pt x="152016" y="434092"/>
                </a:cubicBezTo>
                <a:cubicBezTo>
                  <a:pt x="152535" y="434006"/>
                  <a:pt x="153055" y="433919"/>
                  <a:pt x="153488" y="433833"/>
                </a:cubicBezTo>
                <a:cubicBezTo>
                  <a:pt x="153055" y="434092"/>
                  <a:pt x="152709" y="434352"/>
                  <a:pt x="152275" y="434611"/>
                </a:cubicBezTo>
                <a:cubicBezTo>
                  <a:pt x="150283" y="435822"/>
                  <a:pt x="147512" y="437465"/>
                  <a:pt x="144134" y="438849"/>
                </a:cubicBezTo>
                <a:cubicBezTo>
                  <a:pt x="140410" y="440406"/>
                  <a:pt x="136512" y="441530"/>
                  <a:pt x="132528" y="442222"/>
                </a:cubicBezTo>
                <a:cubicBezTo>
                  <a:pt x="130796" y="442482"/>
                  <a:pt x="128891" y="442655"/>
                  <a:pt x="126899" y="442914"/>
                </a:cubicBezTo>
                <a:lnTo>
                  <a:pt x="125513" y="443001"/>
                </a:lnTo>
                <a:cubicBezTo>
                  <a:pt x="124906" y="443001"/>
                  <a:pt x="124387" y="443001"/>
                  <a:pt x="123867" y="443001"/>
                </a:cubicBezTo>
                <a:cubicBezTo>
                  <a:pt x="121875" y="442914"/>
                  <a:pt x="119796" y="442914"/>
                  <a:pt x="117804" y="442568"/>
                </a:cubicBezTo>
                <a:cubicBezTo>
                  <a:pt x="111568" y="441617"/>
                  <a:pt x="106112" y="439887"/>
                  <a:pt x="101608" y="437292"/>
                </a:cubicBezTo>
                <a:cubicBezTo>
                  <a:pt x="99183" y="436081"/>
                  <a:pt x="96412" y="434525"/>
                  <a:pt x="94073" y="432362"/>
                </a:cubicBezTo>
                <a:lnTo>
                  <a:pt x="90435" y="429422"/>
                </a:lnTo>
                <a:cubicBezTo>
                  <a:pt x="89742" y="428816"/>
                  <a:pt x="89050" y="428124"/>
                  <a:pt x="88357" y="427346"/>
                </a:cubicBezTo>
                <a:cubicBezTo>
                  <a:pt x="87924" y="426914"/>
                  <a:pt x="87577" y="426481"/>
                  <a:pt x="87231" y="426049"/>
                </a:cubicBezTo>
                <a:cubicBezTo>
                  <a:pt x="86798" y="425616"/>
                  <a:pt x="86365" y="425097"/>
                  <a:pt x="85845" y="424578"/>
                </a:cubicBezTo>
                <a:cubicBezTo>
                  <a:pt x="84199" y="422676"/>
                  <a:pt x="82381" y="420686"/>
                  <a:pt x="81428" y="418870"/>
                </a:cubicBezTo>
                <a:lnTo>
                  <a:pt x="76578" y="411518"/>
                </a:lnTo>
                <a:lnTo>
                  <a:pt x="72420" y="404686"/>
                </a:lnTo>
                <a:cubicBezTo>
                  <a:pt x="71468" y="403302"/>
                  <a:pt x="70515" y="401918"/>
                  <a:pt x="69649" y="400621"/>
                </a:cubicBezTo>
                <a:cubicBezTo>
                  <a:pt x="69043" y="399842"/>
                  <a:pt x="68523" y="399064"/>
                  <a:pt x="67917" y="398199"/>
                </a:cubicBezTo>
                <a:cubicBezTo>
                  <a:pt x="65318" y="394739"/>
                  <a:pt x="61854" y="390328"/>
                  <a:pt x="58130" y="386523"/>
                </a:cubicBezTo>
                <a:cubicBezTo>
                  <a:pt x="56830" y="385053"/>
                  <a:pt x="55445" y="383669"/>
                  <a:pt x="54059" y="382458"/>
                </a:cubicBezTo>
                <a:cubicBezTo>
                  <a:pt x="53626" y="382112"/>
                  <a:pt x="53279" y="381679"/>
                  <a:pt x="52933" y="381420"/>
                </a:cubicBezTo>
                <a:cubicBezTo>
                  <a:pt x="51547" y="379950"/>
                  <a:pt x="49988" y="378739"/>
                  <a:pt x="48516" y="377614"/>
                </a:cubicBezTo>
                <a:lnTo>
                  <a:pt x="47563" y="376836"/>
                </a:lnTo>
                <a:cubicBezTo>
                  <a:pt x="46264" y="375625"/>
                  <a:pt x="44965" y="374674"/>
                  <a:pt x="43579" y="373722"/>
                </a:cubicBezTo>
                <a:cubicBezTo>
                  <a:pt x="43146" y="373376"/>
                  <a:pt x="42626" y="373030"/>
                  <a:pt x="42193" y="372771"/>
                </a:cubicBezTo>
                <a:cubicBezTo>
                  <a:pt x="40634" y="371560"/>
                  <a:pt x="39075" y="370522"/>
                  <a:pt x="37603" y="369571"/>
                </a:cubicBezTo>
                <a:lnTo>
                  <a:pt x="36823" y="369138"/>
                </a:lnTo>
                <a:cubicBezTo>
                  <a:pt x="29375" y="364641"/>
                  <a:pt x="22879" y="361873"/>
                  <a:pt x="18722" y="360403"/>
                </a:cubicBezTo>
                <a:cubicBezTo>
                  <a:pt x="18289" y="360143"/>
                  <a:pt x="17769" y="360057"/>
                  <a:pt x="17336" y="359884"/>
                </a:cubicBezTo>
                <a:cubicBezTo>
                  <a:pt x="17769" y="359797"/>
                  <a:pt x="18289" y="359797"/>
                  <a:pt x="18808" y="359797"/>
                </a:cubicBezTo>
                <a:close/>
                <a:moveTo>
                  <a:pt x="10840" y="359287"/>
                </a:moveTo>
                <a:lnTo>
                  <a:pt x="18246" y="361694"/>
                </a:lnTo>
                <a:cubicBezTo>
                  <a:pt x="22836" y="363337"/>
                  <a:pt x="29246" y="366191"/>
                  <a:pt x="36089" y="370343"/>
                </a:cubicBezTo>
                <a:cubicBezTo>
                  <a:pt x="37822" y="371380"/>
                  <a:pt x="39641" y="372505"/>
                  <a:pt x="41286" y="373802"/>
                </a:cubicBezTo>
                <a:cubicBezTo>
                  <a:pt x="43019" y="375099"/>
                  <a:pt x="44924" y="376310"/>
                  <a:pt x="46657" y="377780"/>
                </a:cubicBezTo>
                <a:cubicBezTo>
                  <a:pt x="48389" y="379250"/>
                  <a:pt x="50208" y="380634"/>
                  <a:pt x="51941" y="382363"/>
                </a:cubicBezTo>
                <a:cubicBezTo>
                  <a:pt x="53673" y="384007"/>
                  <a:pt x="55492" y="385563"/>
                  <a:pt x="57051" y="387466"/>
                </a:cubicBezTo>
                <a:cubicBezTo>
                  <a:pt x="60516" y="390925"/>
                  <a:pt x="63634" y="394903"/>
                  <a:pt x="66752" y="399055"/>
                </a:cubicBezTo>
                <a:cubicBezTo>
                  <a:pt x="68225" y="401130"/>
                  <a:pt x="69784" y="403206"/>
                  <a:pt x="71257" y="405454"/>
                </a:cubicBezTo>
                <a:lnTo>
                  <a:pt x="75328" y="412200"/>
                </a:lnTo>
                <a:lnTo>
                  <a:pt x="80178" y="419637"/>
                </a:lnTo>
                <a:cubicBezTo>
                  <a:pt x="81478" y="421886"/>
                  <a:pt x="83990" y="424567"/>
                  <a:pt x="86155" y="426988"/>
                </a:cubicBezTo>
                <a:cubicBezTo>
                  <a:pt x="87281" y="428112"/>
                  <a:pt x="88321" y="429496"/>
                  <a:pt x="89533" y="430534"/>
                </a:cubicBezTo>
                <a:lnTo>
                  <a:pt x="93171" y="433474"/>
                </a:lnTo>
                <a:cubicBezTo>
                  <a:pt x="95510" y="435550"/>
                  <a:pt x="98195" y="437107"/>
                  <a:pt x="100967" y="438577"/>
                </a:cubicBezTo>
                <a:cubicBezTo>
                  <a:pt x="106251" y="441517"/>
                  <a:pt x="112141" y="443160"/>
                  <a:pt x="117511" y="443939"/>
                </a:cubicBezTo>
                <a:cubicBezTo>
                  <a:pt x="120283" y="444285"/>
                  <a:pt x="122968" y="444285"/>
                  <a:pt x="125480" y="444371"/>
                </a:cubicBezTo>
                <a:cubicBezTo>
                  <a:pt x="127992" y="444112"/>
                  <a:pt x="130504" y="443939"/>
                  <a:pt x="132756" y="443593"/>
                </a:cubicBezTo>
                <a:cubicBezTo>
                  <a:pt x="137347" y="442728"/>
                  <a:pt x="141245" y="441517"/>
                  <a:pt x="144623" y="440047"/>
                </a:cubicBezTo>
                <a:cubicBezTo>
                  <a:pt x="148001" y="438663"/>
                  <a:pt x="150773" y="437107"/>
                  <a:pt x="152939" y="435809"/>
                </a:cubicBezTo>
                <a:cubicBezTo>
                  <a:pt x="153458" y="435463"/>
                  <a:pt x="153805" y="435204"/>
                  <a:pt x="154325" y="434858"/>
                </a:cubicBezTo>
                <a:cubicBezTo>
                  <a:pt x="153805" y="440998"/>
                  <a:pt x="153372" y="447225"/>
                  <a:pt x="153025" y="453452"/>
                </a:cubicBezTo>
                <a:cubicBezTo>
                  <a:pt x="152506" y="462965"/>
                  <a:pt x="154238" y="472218"/>
                  <a:pt x="155884" y="481126"/>
                </a:cubicBezTo>
                <a:cubicBezTo>
                  <a:pt x="156057" y="482250"/>
                  <a:pt x="156317" y="483461"/>
                  <a:pt x="156490" y="484585"/>
                </a:cubicBezTo>
                <a:cubicBezTo>
                  <a:pt x="158223" y="493925"/>
                  <a:pt x="159695" y="503957"/>
                  <a:pt x="159262" y="514335"/>
                </a:cubicBezTo>
                <a:cubicBezTo>
                  <a:pt x="159089" y="518659"/>
                  <a:pt x="159002" y="522983"/>
                  <a:pt x="159002" y="527134"/>
                </a:cubicBezTo>
                <a:lnTo>
                  <a:pt x="159002" y="528431"/>
                </a:lnTo>
                <a:cubicBezTo>
                  <a:pt x="158829" y="538550"/>
                  <a:pt x="158742" y="548582"/>
                  <a:pt x="158656" y="558700"/>
                </a:cubicBezTo>
                <a:lnTo>
                  <a:pt x="158569" y="568905"/>
                </a:lnTo>
                <a:lnTo>
                  <a:pt x="158569" y="568991"/>
                </a:lnTo>
                <a:cubicBezTo>
                  <a:pt x="158569" y="572797"/>
                  <a:pt x="158482" y="576688"/>
                  <a:pt x="158482" y="580493"/>
                </a:cubicBezTo>
                <a:cubicBezTo>
                  <a:pt x="158482" y="580753"/>
                  <a:pt x="158396" y="581012"/>
                  <a:pt x="158396" y="581358"/>
                </a:cubicBezTo>
                <a:cubicBezTo>
                  <a:pt x="158309" y="581704"/>
                  <a:pt x="158309" y="582223"/>
                  <a:pt x="158309" y="582655"/>
                </a:cubicBezTo>
                <a:cubicBezTo>
                  <a:pt x="157356" y="584299"/>
                  <a:pt x="148781" y="595887"/>
                  <a:pt x="87454" y="595887"/>
                </a:cubicBezTo>
                <a:cubicBezTo>
                  <a:pt x="26994" y="595887"/>
                  <a:pt x="13915" y="584472"/>
                  <a:pt x="11836" y="582050"/>
                </a:cubicBezTo>
                <a:cubicBezTo>
                  <a:pt x="11836" y="581791"/>
                  <a:pt x="11749" y="581531"/>
                  <a:pt x="11749" y="581358"/>
                </a:cubicBezTo>
                <a:cubicBezTo>
                  <a:pt x="11662" y="581012"/>
                  <a:pt x="11662" y="580753"/>
                  <a:pt x="11662" y="580493"/>
                </a:cubicBezTo>
                <a:cubicBezTo>
                  <a:pt x="11576" y="576688"/>
                  <a:pt x="11576" y="572797"/>
                  <a:pt x="11576" y="568991"/>
                </a:cubicBezTo>
                <a:lnTo>
                  <a:pt x="11489" y="558700"/>
                </a:lnTo>
                <a:cubicBezTo>
                  <a:pt x="11403" y="548582"/>
                  <a:pt x="11229" y="538550"/>
                  <a:pt x="11143" y="528431"/>
                </a:cubicBezTo>
                <a:lnTo>
                  <a:pt x="11143" y="527134"/>
                </a:lnTo>
                <a:cubicBezTo>
                  <a:pt x="11143" y="522983"/>
                  <a:pt x="11056" y="518659"/>
                  <a:pt x="10883" y="514335"/>
                </a:cubicBezTo>
                <a:cubicBezTo>
                  <a:pt x="10450" y="503957"/>
                  <a:pt x="11922" y="493925"/>
                  <a:pt x="13655" y="484585"/>
                </a:cubicBezTo>
                <a:cubicBezTo>
                  <a:pt x="13828" y="483461"/>
                  <a:pt x="14001" y="482250"/>
                  <a:pt x="14261" y="481126"/>
                </a:cubicBezTo>
                <a:cubicBezTo>
                  <a:pt x="15907" y="472218"/>
                  <a:pt x="17639" y="462965"/>
                  <a:pt x="17119" y="453452"/>
                </a:cubicBezTo>
                <a:cubicBezTo>
                  <a:pt x="16600" y="445582"/>
                  <a:pt x="16080" y="437625"/>
                  <a:pt x="15474" y="429929"/>
                </a:cubicBezTo>
                <a:cubicBezTo>
                  <a:pt x="15300" y="427766"/>
                  <a:pt x="15127" y="425691"/>
                  <a:pt x="15041" y="423615"/>
                </a:cubicBezTo>
                <a:lnTo>
                  <a:pt x="14694" y="418772"/>
                </a:lnTo>
                <a:cubicBezTo>
                  <a:pt x="13915" y="409000"/>
                  <a:pt x="13222" y="398882"/>
                  <a:pt x="12355" y="388850"/>
                </a:cubicBezTo>
                <a:close/>
                <a:moveTo>
                  <a:pt x="10839" y="359268"/>
                </a:moveTo>
                <a:lnTo>
                  <a:pt x="10840" y="359287"/>
                </a:lnTo>
                <a:lnTo>
                  <a:pt x="10796" y="359273"/>
                </a:lnTo>
                <a:close/>
                <a:moveTo>
                  <a:pt x="192785" y="311728"/>
                </a:moveTo>
                <a:cubicBezTo>
                  <a:pt x="190533" y="319771"/>
                  <a:pt x="188627" y="327901"/>
                  <a:pt x="187241" y="335944"/>
                </a:cubicBezTo>
                <a:cubicBezTo>
                  <a:pt x="185248" y="347187"/>
                  <a:pt x="184988" y="358430"/>
                  <a:pt x="185075" y="368981"/>
                </a:cubicBezTo>
                <a:cubicBezTo>
                  <a:pt x="185075" y="372354"/>
                  <a:pt x="185161" y="375813"/>
                  <a:pt x="185248" y="379186"/>
                </a:cubicBezTo>
                <a:lnTo>
                  <a:pt x="185248" y="381434"/>
                </a:lnTo>
                <a:cubicBezTo>
                  <a:pt x="185335" y="383683"/>
                  <a:pt x="185335" y="385932"/>
                  <a:pt x="185335" y="388267"/>
                </a:cubicBezTo>
                <a:cubicBezTo>
                  <a:pt x="185421" y="395445"/>
                  <a:pt x="185595" y="403574"/>
                  <a:pt x="185854" y="413693"/>
                </a:cubicBezTo>
                <a:cubicBezTo>
                  <a:pt x="185941" y="415942"/>
                  <a:pt x="185941" y="418104"/>
                  <a:pt x="186028" y="420266"/>
                </a:cubicBezTo>
                <a:cubicBezTo>
                  <a:pt x="187154" y="420093"/>
                  <a:pt x="188713" y="419920"/>
                  <a:pt x="190793" y="419920"/>
                </a:cubicBezTo>
                <a:cubicBezTo>
                  <a:pt x="191053" y="419920"/>
                  <a:pt x="191312" y="419920"/>
                  <a:pt x="191572" y="419920"/>
                </a:cubicBezTo>
                <a:cubicBezTo>
                  <a:pt x="195038" y="419920"/>
                  <a:pt x="200582" y="420352"/>
                  <a:pt x="206994" y="422428"/>
                </a:cubicBezTo>
                <a:cubicBezTo>
                  <a:pt x="210892" y="423639"/>
                  <a:pt x="214271" y="425109"/>
                  <a:pt x="217303" y="426839"/>
                </a:cubicBezTo>
                <a:cubicBezTo>
                  <a:pt x="219296" y="427876"/>
                  <a:pt x="221028" y="428914"/>
                  <a:pt x="222501" y="430039"/>
                </a:cubicBezTo>
                <a:cubicBezTo>
                  <a:pt x="224494" y="431336"/>
                  <a:pt x="226140" y="432547"/>
                  <a:pt x="227613" y="433844"/>
                </a:cubicBezTo>
                <a:lnTo>
                  <a:pt x="227873" y="434103"/>
                </a:lnTo>
                <a:cubicBezTo>
                  <a:pt x="229432" y="435401"/>
                  <a:pt x="230992" y="436698"/>
                  <a:pt x="232464" y="438341"/>
                </a:cubicBezTo>
                <a:cubicBezTo>
                  <a:pt x="232898" y="438773"/>
                  <a:pt x="233331" y="439206"/>
                  <a:pt x="233764" y="439638"/>
                </a:cubicBezTo>
                <a:cubicBezTo>
                  <a:pt x="234890" y="440849"/>
                  <a:pt x="236016" y="441973"/>
                  <a:pt x="237056" y="443357"/>
                </a:cubicBezTo>
                <a:cubicBezTo>
                  <a:pt x="237403" y="443876"/>
                  <a:pt x="237836" y="444481"/>
                  <a:pt x="238356" y="445000"/>
                </a:cubicBezTo>
                <a:cubicBezTo>
                  <a:pt x="239222" y="446211"/>
                  <a:pt x="240262" y="447422"/>
                  <a:pt x="241128" y="448719"/>
                </a:cubicBezTo>
                <a:lnTo>
                  <a:pt x="247886" y="459443"/>
                </a:lnTo>
                <a:cubicBezTo>
                  <a:pt x="248665" y="460740"/>
                  <a:pt x="249358" y="461605"/>
                  <a:pt x="250138" y="462470"/>
                </a:cubicBezTo>
                <a:cubicBezTo>
                  <a:pt x="250485" y="462903"/>
                  <a:pt x="250744" y="463248"/>
                  <a:pt x="251091" y="463681"/>
                </a:cubicBezTo>
                <a:cubicBezTo>
                  <a:pt x="251957" y="464892"/>
                  <a:pt x="253084" y="466016"/>
                  <a:pt x="254297" y="467054"/>
                </a:cubicBezTo>
                <a:lnTo>
                  <a:pt x="254470" y="467313"/>
                </a:lnTo>
                <a:cubicBezTo>
                  <a:pt x="255509" y="468351"/>
                  <a:pt x="256549" y="469129"/>
                  <a:pt x="257675" y="469908"/>
                </a:cubicBezTo>
                <a:lnTo>
                  <a:pt x="258368" y="470427"/>
                </a:lnTo>
                <a:cubicBezTo>
                  <a:pt x="260534" y="471983"/>
                  <a:pt x="263133" y="473367"/>
                  <a:pt x="266685" y="474578"/>
                </a:cubicBezTo>
                <a:cubicBezTo>
                  <a:pt x="267465" y="474837"/>
                  <a:pt x="268245" y="475010"/>
                  <a:pt x="269111" y="475183"/>
                </a:cubicBezTo>
                <a:cubicBezTo>
                  <a:pt x="269718" y="475356"/>
                  <a:pt x="270411" y="475443"/>
                  <a:pt x="271017" y="475616"/>
                </a:cubicBezTo>
                <a:cubicBezTo>
                  <a:pt x="271364" y="475702"/>
                  <a:pt x="271797" y="475789"/>
                  <a:pt x="272230" y="475789"/>
                </a:cubicBezTo>
                <a:cubicBezTo>
                  <a:pt x="273270" y="475962"/>
                  <a:pt x="274309" y="476135"/>
                  <a:pt x="275262" y="476221"/>
                </a:cubicBezTo>
                <a:cubicBezTo>
                  <a:pt x="276389" y="476221"/>
                  <a:pt x="277515" y="476308"/>
                  <a:pt x="278641" y="476308"/>
                </a:cubicBezTo>
                <a:cubicBezTo>
                  <a:pt x="280374" y="476308"/>
                  <a:pt x="281847" y="476221"/>
                  <a:pt x="283146" y="476135"/>
                </a:cubicBezTo>
                <a:cubicBezTo>
                  <a:pt x="285832" y="475789"/>
                  <a:pt x="287911" y="475529"/>
                  <a:pt x="289471" y="475183"/>
                </a:cubicBezTo>
                <a:cubicBezTo>
                  <a:pt x="289817" y="475183"/>
                  <a:pt x="290164" y="475097"/>
                  <a:pt x="290424" y="475010"/>
                </a:cubicBezTo>
                <a:cubicBezTo>
                  <a:pt x="290510" y="474751"/>
                  <a:pt x="290510" y="474578"/>
                  <a:pt x="290510" y="474318"/>
                </a:cubicBezTo>
                <a:lnTo>
                  <a:pt x="290597" y="473627"/>
                </a:lnTo>
                <a:cubicBezTo>
                  <a:pt x="290684" y="472329"/>
                  <a:pt x="290770" y="471032"/>
                  <a:pt x="290857" y="469648"/>
                </a:cubicBezTo>
                <a:lnTo>
                  <a:pt x="291117" y="465929"/>
                </a:lnTo>
                <a:cubicBezTo>
                  <a:pt x="291637" y="458665"/>
                  <a:pt x="292243" y="451227"/>
                  <a:pt x="292849" y="443876"/>
                </a:cubicBezTo>
                <a:cubicBezTo>
                  <a:pt x="293629" y="434017"/>
                  <a:pt x="294149" y="423898"/>
                  <a:pt x="294409" y="413693"/>
                </a:cubicBezTo>
                <a:cubicBezTo>
                  <a:pt x="294669" y="403661"/>
                  <a:pt x="294842" y="395531"/>
                  <a:pt x="294929" y="388267"/>
                </a:cubicBezTo>
                <a:cubicBezTo>
                  <a:pt x="294929" y="385240"/>
                  <a:pt x="295015" y="382126"/>
                  <a:pt x="295015" y="379186"/>
                </a:cubicBezTo>
                <a:lnTo>
                  <a:pt x="295102" y="376764"/>
                </a:lnTo>
                <a:cubicBezTo>
                  <a:pt x="295102" y="374516"/>
                  <a:pt x="295189" y="372181"/>
                  <a:pt x="295189" y="369846"/>
                </a:cubicBezTo>
                <a:cubicBezTo>
                  <a:pt x="294236" y="370364"/>
                  <a:pt x="293196" y="370883"/>
                  <a:pt x="291983" y="371402"/>
                </a:cubicBezTo>
                <a:cubicBezTo>
                  <a:pt x="289124" y="372613"/>
                  <a:pt x="286005" y="373478"/>
                  <a:pt x="282800" y="374083"/>
                </a:cubicBezTo>
                <a:cubicBezTo>
                  <a:pt x="281327" y="374256"/>
                  <a:pt x="279854" y="374429"/>
                  <a:pt x="278208" y="374602"/>
                </a:cubicBezTo>
                <a:lnTo>
                  <a:pt x="277255" y="374689"/>
                </a:lnTo>
                <a:lnTo>
                  <a:pt x="277168" y="374689"/>
                </a:lnTo>
                <a:cubicBezTo>
                  <a:pt x="276735" y="374689"/>
                  <a:pt x="276215" y="374689"/>
                  <a:pt x="275782" y="374689"/>
                </a:cubicBezTo>
                <a:cubicBezTo>
                  <a:pt x="274309" y="374602"/>
                  <a:pt x="272750" y="374602"/>
                  <a:pt x="271104" y="374343"/>
                </a:cubicBezTo>
                <a:cubicBezTo>
                  <a:pt x="266166" y="373564"/>
                  <a:pt x="261834" y="372181"/>
                  <a:pt x="258282" y="370191"/>
                </a:cubicBezTo>
                <a:cubicBezTo>
                  <a:pt x="256376" y="369154"/>
                  <a:pt x="254123" y="367943"/>
                  <a:pt x="252217" y="366213"/>
                </a:cubicBezTo>
                <a:lnTo>
                  <a:pt x="249532" y="364051"/>
                </a:lnTo>
                <a:cubicBezTo>
                  <a:pt x="248839" y="363446"/>
                  <a:pt x="248319" y="362840"/>
                  <a:pt x="247712" y="362235"/>
                </a:cubicBezTo>
                <a:cubicBezTo>
                  <a:pt x="247452" y="361889"/>
                  <a:pt x="247192" y="361630"/>
                  <a:pt x="246933" y="361284"/>
                </a:cubicBezTo>
                <a:cubicBezTo>
                  <a:pt x="246499" y="360851"/>
                  <a:pt x="246153" y="360419"/>
                  <a:pt x="245806" y="360073"/>
                </a:cubicBezTo>
                <a:cubicBezTo>
                  <a:pt x="244507" y="358603"/>
                  <a:pt x="243121" y="357046"/>
                  <a:pt x="242254" y="355576"/>
                </a:cubicBezTo>
                <a:lnTo>
                  <a:pt x="238702" y="350127"/>
                </a:lnTo>
                <a:lnTo>
                  <a:pt x="235670" y="345025"/>
                </a:lnTo>
                <a:cubicBezTo>
                  <a:pt x="234977" y="344073"/>
                  <a:pt x="234284" y="343122"/>
                  <a:pt x="233591" y="342171"/>
                </a:cubicBezTo>
                <a:cubicBezTo>
                  <a:pt x="233244" y="341565"/>
                  <a:pt x="232811" y="340960"/>
                  <a:pt x="232378" y="340354"/>
                </a:cubicBezTo>
                <a:cubicBezTo>
                  <a:pt x="230558" y="337933"/>
                  <a:pt x="228046" y="334733"/>
                  <a:pt x="225274" y="331879"/>
                </a:cubicBezTo>
                <a:cubicBezTo>
                  <a:pt x="224407" y="330841"/>
                  <a:pt x="223368" y="329890"/>
                  <a:pt x="222415" y="329025"/>
                </a:cubicBezTo>
                <a:cubicBezTo>
                  <a:pt x="222068" y="328766"/>
                  <a:pt x="221808" y="328420"/>
                  <a:pt x="221462" y="328160"/>
                </a:cubicBezTo>
                <a:cubicBezTo>
                  <a:pt x="220509" y="327209"/>
                  <a:pt x="219469" y="326344"/>
                  <a:pt x="218429" y="325479"/>
                </a:cubicBezTo>
                <a:lnTo>
                  <a:pt x="217650" y="324874"/>
                </a:lnTo>
                <a:cubicBezTo>
                  <a:pt x="216697" y="324009"/>
                  <a:pt x="215744" y="323404"/>
                  <a:pt x="214877" y="322712"/>
                </a:cubicBezTo>
                <a:cubicBezTo>
                  <a:pt x="214444" y="322452"/>
                  <a:pt x="214098" y="322193"/>
                  <a:pt x="213751" y="321933"/>
                </a:cubicBezTo>
                <a:cubicBezTo>
                  <a:pt x="212798" y="321155"/>
                  <a:pt x="211758" y="320550"/>
                  <a:pt x="210719" y="319858"/>
                </a:cubicBezTo>
                <a:lnTo>
                  <a:pt x="209939" y="319425"/>
                </a:lnTo>
                <a:cubicBezTo>
                  <a:pt x="204568" y="316139"/>
                  <a:pt x="199889" y="314150"/>
                  <a:pt x="196944" y="313025"/>
                </a:cubicBezTo>
                <a:cubicBezTo>
                  <a:pt x="195471" y="312507"/>
                  <a:pt x="194085" y="312074"/>
                  <a:pt x="192785" y="311728"/>
                </a:cubicBezTo>
                <a:close/>
                <a:moveTo>
                  <a:pt x="198590" y="310777"/>
                </a:moveTo>
                <a:cubicBezTo>
                  <a:pt x="201882" y="310690"/>
                  <a:pt x="207080" y="311123"/>
                  <a:pt x="213145" y="313112"/>
                </a:cubicBezTo>
                <a:cubicBezTo>
                  <a:pt x="216783" y="314323"/>
                  <a:pt x="219989" y="315620"/>
                  <a:pt x="222934" y="317263"/>
                </a:cubicBezTo>
                <a:cubicBezTo>
                  <a:pt x="224927" y="318301"/>
                  <a:pt x="226487" y="319339"/>
                  <a:pt x="227959" y="320290"/>
                </a:cubicBezTo>
                <a:cubicBezTo>
                  <a:pt x="229345" y="321241"/>
                  <a:pt x="231078" y="322539"/>
                  <a:pt x="232811" y="324009"/>
                </a:cubicBezTo>
                <a:lnTo>
                  <a:pt x="233071" y="324268"/>
                </a:lnTo>
                <a:cubicBezTo>
                  <a:pt x="234544" y="325479"/>
                  <a:pt x="236103" y="326776"/>
                  <a:pt x="237403" y="328247"/>
                </a:cubicBezTo>
                <a:cubicBezTo>
                  <a:pt x="237922" y="328766"/>
                  <a:pt x="238356" y="329198"/>
                  <a:pt x="238789" y="329717"/>
                </a:cubicBezTo>
                <a:cubicBezTo>
                  <a:pt x="239915" y="330755"/>
                  <a:pt x="240955" y="331793"/>
                  <a:pt x="241821" y="333003"/>
                </a:cubicBezTo>
                <a:cubicBezTo>
                  <a:pt x="242254" y="333695"/>
                  <a:pt x="242774" y="334301"/>
                  <a:pt x="243294" y="334906"/>
                </a:cubicBezTo>
                <a:cubicBezTo>
                  <a:pt x="244160" y="336030"/>
                  <a:pt x="245027" y="337155"/>
                  <a:pt x="245806" y="338279"/>
                </a:cubicBezTo>
                <a:lnTo>
                  <a:pt x="252564" y="348916"/>
                </a:lnTo>
                <a:cubicBezTo>
                  <a:pt x="253430" y="350473"/>
                  <a:pt x="254210" y="351424"/>
                  <a:pt x="254990" y="352376"/>
                </a:cubicBezTo>
                <a:cubicBezTo>
                  <a:pt x="255336" y="352722"/>
                  <a:pt x="255596" y="353068"/>
                  <a:pt x="255856" y="353414"/>
                </a:cubicBezTo>
                <a:cubicBezTo>
                  <a:pt x="256896" y="354884"/>
                  <a:pt x="258195" y="356095"/>
                  <a:pt x="259495" y="357219"/>
                </a:cubicBezTo>
                <a:lnTo>
                  <a:pt x="259581" y="357305"/>
                </a:lnTo>
                <a:cubicBezTo>
                  <a:pt x="260621" y="358516"/>
                  <a:pt x="261920" y="359381"/>
                  <a:pt x="263047" y="360246"/>
                </a:cubicBezTo>
                <a:lnTo>
                  <a:pt x="263740" y="360678"/>
                </a:lnTo>
                <a:cubicBezTo>
                  <a:pt x="266859" y="363013"/>
                  <a:pt x="270411" y="364397"/>
                  <a:pt x="272750" y="365262"/>
                </a:cubicBezTo>
                <a:cubicBezTo>
                  <a:pt x="273703" y="365521"/>
                  <a:pt x="274569" y="365781"/>
                  <a:pt x="275522" y="365954"/>
                </a:cubicBezTo>
                <a:cubicBezTo>
                  <a:pt x="276129" y="366127"/>
                  <a:pt x="276735" y="366213"/>
                  <a:pt x="277342" y="366386"/>
                </a:cubicBezTo>
                <a:lnTo>
                  <a:pt x="277515" y="366473"/>
                </a:lnTo>
                <a:cubicBezTo>
                  <a:pt x="277948" y="366473"/>
                  <a:pt x="278381" y="366559"/>
                  <a:pt x="278814" y="366646"/>
                </a:cubicBezTo>
                <a:cubicBezTo>
                  <a:pt x="279941" y="366819"/>
                  <a:pt x="280980" y="366905"/>
                  <a:pt x="282107" y="366992"/>
                </a:cubicBezTo>
                <a:cubicBezTo>
                  <a:pt x="283319" y="367078"/>
                  <a:pt x="284532" y="367078"/>
                  <a:pt x="285659" y="367078"/>
                </a:cubicBezTo>
                <a:cubicBezTo>
                  <a:pt x="287478" y="367078"/>
                  <a:pt x="289037" y="367078"/>
                  <a:pt x="290424" y="366905"/>
                </a:cubicBezTo>
                <a:cubicBezTo>
                  <a:pt x="292849" y="366646"/>
                  <a:pt x="294669" y="366386"/>
                  <a:pt x="296228" y="366127"/>
                </a:cubicBezTo>
                <a:lnTo>
                  <a:pt x="295882" y="366300"/>
                </a:lnTo>
                <a:cubicBezTo>
                  <a:pt x="294495" y="367165"/>
                  <a:pt x="292849" y="368029"/>
                  <a:pt x="290943" y="368808"/>
                </a:cubicBezTo>
                <a:cubicBezTo>
                  <a:pt x="288171" y="370019"/>
                  <a:pt x="285312" y="370797"/>
                  <a:pt x="282366" y="371316"/>
                </a:cubicBezTo>
                <a:cubicBezTo>
                  <a:pt x="280980" y="371575"/>
                  <a:pt x="279508" y="371662"/>
                  <a:pt x="277948" y="371835"/>
                </a:cubicBezTo>
                <a:lnTo>
                  <a:pt x="277168" y="371921"/>
                </a:lnTo>
                <a:cubicBezTo>
                  <a:pt x="276735" y="371921"/>
                  <a:pt x="276302" y="371921"/>
                  <a:pt x="275869" y="371921"/>
                </a:cubicBezTo>
                <a:cubicBezTo>
                  <a:pt x="274396" y="371835"/>
                  <a:pt x="272923" y="371835"/>
                  <a:pt x="271450" y="371662"/>
                </a:cubicBezTo>
                <a:cubicBezTo>
                  <a:pt x="266945" y="370970"/>
                  <a:pt x="262873" y="369673"/>
                  <a:pt x="259581" y="367770"/>
                </a:cubicBezTo>
                <a:cubicBezTo>
                  <a:pt x="257762" y="366819"/>
                  <a:pt x="255769" y="365608"/>
                  <a:pt x="254037" y="364138"/>
                </a:cubicBezTo>
                <a:lnTo>
                  <a:pt x="251264" y="361889"/>
                </a:lnTo>
                <a:cubicBezTo>
                  <a:pt x="250831" y="361543"/>
                  <a:pt x="250311" y="360938"/>
                  <a:pt x="249792" y="360419"/>
                </a:cubicBezTo>
                <a:cubicBezTo>
                  <a:pt x="249532" y="360073"/>
                  <a:pt x="249185" y="359727"/>
                  <a:pt x="248925" y="359467"/>
                </a:cubicBezTo>
                <a:cubicBezTo>
                  <a:pt x="248579" y="359035"/>
                  <a:pt x="248232" y="358603"/>
                  <a:pt x="247886" y="358257"/>
                </a:cubicBezTo>
                <a:cubicBezTo>
                  <a:pt x="246673" y="356873"/>
                  <a:pt x="245373" y="355403"/>
                  <a:pt x="244680" y="354192"/>
                </a:cubicBezTo>
                <a:lnTo>
                  <a:pt x="241041" y="348657"/>
                </a:lnTo>
                <a:lnTo>
                  <a:pt x="237922" y="343554"/>
                </a:lnTo>
                <a:cubicBezTo>
                  <a:pt x="237316" y="342517"/>
                  <a:pt x="236623" y="341565"/>
                  <a:pt x="235843" y="340614"/>
                </a:cubicBezTo>
                <a:cubicBezTo>
                  <a:pt x="235497" y="340009"/>
                  <a:pt x="235063" y="339403"/>
                  <a:pt x="234630" y="338711"/>
                </a:cubicBezTo>
                <a:cubicBezTo>
                  <a:pt x="232638" y="336203"/>
                  <a:pt x="230125" y="332917"/>
                  <a:pt x="227353" y="330063"/>
                </a:cubicBezTo>
                <a:cubicBezTo>
                  <a:pt x="226400" y="328939"/>
                  <a:pt x="225274" y="327987"/>
                  <a:pt x="224321" y="327036"/>
                </a:cubicBezTo>
                <a:cubicBezTo>
                  <a:pt x="223974" y="326776"/>
                  <a:pt x="223714" y="326431"/>
                  <a:pt x="223454" y="326171"/>
                </a:cubicBezTo>
                <a:cubicBezTo>
                  <a:pt x="222328" y="325133"/>
                  <a:pt x="221288" y="324268"/>
                  <a:pt x="220162" y="323317"/>
                </a:cubicBezTo>
                <a:lnTo>
                  <a:pt x="219382" y="322798"/>
                </a:lnTo>
                <a:cubicBezTo>
                  <a:pt x="218429" y="321933"/>
                  <a:pt x="217390" y="321155"/>
                  <a:pt x="216437" y="320463"/>
                </a:cubicBezTo>
                <a:cubicBezTo>
                  <a:pt x="216090" y="320204"/>
                  <a:pt x="215744" y="319944"/>
                  <a:pt x="215397" y="319771"/>
                </a:cubicBezTo>
                <a:cubicBezTo>
                  <a:pt x="214358" y="318906"/>
                  <a:pt x="213231" y="318215"/>
                  <a:pt x="212192" y="317523"/>
                </a:cubicBezTo>
                <a:lnTo>
                  <a:pt x="211412" y="317090"/>
                </a:lnTo>
                <a:cubicBezTo>
                  <a:pt x="206214" y="313890"/>
                  <a:pt x="201709" y="311901"/>
                  <a:pt x="198590" y="310777"/>
                </a:cubicBezTo>
                <a:close/>
                <a:moveTo>
                  <a:pt x="191851" y="309960"/>
                </a:moveTo>
                <a:cubicBezTo>
                  <a:pt x="191851" y="309960"/>
                  <a:pt x="194016" y="310479"/>
                  <a:pt x="197394" y="311690"/>
                </a:cubicBezTo>
                <a:cubicBezTo>
                  <a:pt x="200858" y="312987"/>
                  <a:pt x="205534" y="315063"/>
                  <a:pt x="210730" y="318176"/>
                </a:cubicBezTo>
                <a:cubicBezTo>
                  <a:pt x="211943" y="318955"/>
                  <a:pt x="213328" y="319733"/>
                  <a:pt x="214541" y="320771"/>
                </a:cubicBezTo>
                <a:cubicBezTo>
                  <a:pt x="215840" y="321722"/>
                  <a:pt x="217225" y="322587"/>
                  <a:pt x="218524" y="323712"/>
                </a:cubicBezTo>
                <a:cubicBezTo>
                  <a:pt x="219823" y="324836"/>
                  <a:pt x="221209" y="325874"/>
                  <a:pt x="222421" y="327085"/>
                </a:cubicBezTo>
                <a:cubicBezTo>
                  <a:pt x="223720" y="328382"/>
                  <a:pt x="225106" y="329506"/>
                  <a:pt x="226232" y="330890"/>
                </a:cubicBezTo>
                <a:cubicBezTo>
                  <a:pt x="228830" y="333485"/>
                  <a:pt x="231168" y="336425"/>
                  <a:pt x="233506" y="339539"/>
                </a:cubicBezTo>
                <a:cubicBezTo>
                  <a:pt x="234545" y="341095"/>
                  <a:pt x="235758" y="342652"/>
                  <a:pt x="236797" y="344295"/>
                </a:cubicBezTo>
                <a:lnTo>
                  <a:pt x="239828" y="349312"/>
                </a:lnTo>
                <a:lnTo>
                  <a:pt x="243465" y="354847"/>
                </a:lnTo>
                <a:cubicBezTo>
                  <a:pt x="244418" y="356577"/>
                  <a:pt x="246323" y="358479"/>
                  <a:pt x="247882" y="360296"/>
                </a:cubicBezTo>
                <a:cubicBezTo>
                  <a:pt x="248748" y="361161"/>
                  <a:pt x="249527" y="362198"/>
                  <a:pt x="250393" y="362977"/>
                </a:cubicBezTo>
                <a:lnTo>
                  <a:pt x="253164" y="365139"/>
                </a:lnTo>
                <a:cubicBezTo>
                  <a:pt x="254896" y="366696"/>
                  <a:pt x="256888" y="367820"/>
                  <a:pt x="258880" y="368944"/>
                </a:cubicBezTo>
                <a:cubicBezTo>
                  <a:pt x="262864" y="371193"/>
                  <a:pt x="267194" y="372317"/>
                  <a:pt x="271264" y="372923"/>
                </a:cubicBezTo>
                <a:cubicBezTo>
                  <a:pt x="273256" y="373269"/>
                  <a:pt x="275248" y="373182"/>
                  <a:pt x="277153" y="373269"/>
                </a:cubicBezTo>
                <a:cubicBezTo>
                  <a:pt x="279058" y="373096"/>
                  <a:pt x="280877" y="372923"/>
                  <a:pt x="282609" y="372663"/>
                </a:cubicBezTo>
                <a:cubicBezTo>
                  <a:pt x="285986" y="372058"/>
                  <a:pt x="288930" y="371107"/>
                  <a:pt x="291442" y="370069"/>
                </a:cubicBezTo>
                <a:cubicBezTo>
                  <a:pt x="293434" y="369290"/>
                  <a:pt x="295079" y="368339"/>
                  <a:pt x="296551" y="367474"/>
                </a:cubicBezTo>
                <a:cubicBezTo>
                  <a:pt x="296551" y="367993"/>
                  <a:pt x="296551" y="368425"/>
                  <a:pt x="296551" y="368944"/>
                </a:cubicBezTo>
                <a:cubicBezTo>
                  <a:pt x="296551" y="372317"/>
                  <a:pt x="296465" y="375863"/>
                  <a:pt x="296378" y="379236"/>
                </a:cubicBezTo>
                <a:cubicBezTo>
                  <a:pt x="296291" y="382177"/>
                  <a:pt x="296291" y="385204"/>
                  <a:pt x="296291" y="388231"/>
                </a:cubicBezTo>
                <a:cubicBezTo>
                  <a:pt x="296205" y="395582"/>
                  <a:pt x="296032" y="403712"/>
                  <a:pt x="295772" y="413745"/>
                </a:cubicBezTo>
                <a:cubicBezTo>
                  <a:pt x="295512" y="423950"/>
                  <a:pt x="294992" y="434156"/>
                  <a:pt x="294213" y="443929"/>
                </a:cubicBezTo>
                <a:cubicBezTo>
                  <a:pt x="293607" y="451367"/>
                  <a:pt x="293001" y="458891"/>
                  <a:pt x="292481" y="466156"/>
                </a:cubicBezTo>
                <a:lnTo>
                  <a:pt x="292221" y="469702"/>
                </a:lnTo>
                <a:cubicBezTo>
                  <a:pt x="292135" y="471345"/>
                  <a:pt x="291961" y="472902"/>
                  <a:pt x="291875" y="474459"/>
                </a:cubicBezTo>
                <a:cubicBezTo>
                  <a:pt x="291788" y="474978"/>
                  <a:pt x="291788" y="475583"/>
                  <a:pt x="291788" y="476102"/>
                </a:cubicBezTo>
                <a:cubicBezTo>
                  <a:pt x="291095" y="476275"/>
                  <a:pt x="290489" y="476361"/>
                  <a:pt x="289710" y="476534"/>
                </a:cubicBezTo>
                <a:cubicBezTo>
                  <a:pt x="287891" y="476880"/>
                  <a:pt x="285726" y="477140"/>
                  <a:pt x="283301" y="477399"/>
                </a:cubicBezTo>
                <a:cubicBezTo>
                  <a:pt x="280790" y="477659"/>
                  <a:pt x="278019" y="477659"/>
                  <a:pt x="275161" y="477572"/>
                </a:cubicBezTo>
                <a:cubicBezTo>
                  <a:pt x="273689" y="477399"/>
                  <a:pt x="272217" y="477140"/>
                  <a:pt x="270658" y="476967"/>
                </a:cubicBezTo>
                <a:cubicBezTo>
                  <a:pt x="269186" y="476534"/>
                  <a:pt x="267627" y="476361"/>
                  <a:pt x="266155" y="475842"/>
                </a:cubicBezTo>
                <a:cubicBezTo>
                  <a:pt x="263210" y="474805"/>
                  <a:pt x="260179" y="473507"/>
                  <a:pt x="257495" y="471518"/>
                </a:cubicBezTo>
                <a:cubicBezTo>
                  <a:pt x="256196" y="470480"/>
                  <a:pt x="254723" y="469615"/>
                  <a:pt x="253597" y="468232"/>
                </a:cubicBezTo>
                <a:cubicBezTo>
                  <a:pt x="252298" y="467107"/>
                  <a:pt x="250999" y="465896"/>
                  <a:pt x="250047" y="464513"/>
                </a:cubicBezTo>
                <a:cubicBezTo>
                  <a:pt x="248921" y="463129"/>
                  <a:pt x="247882" y="462091"/>
                  <a:pt x="246756" y="460188"/>
                </a:cubicBezTo>
                <a:lnTo>
                  <a:pt x="243552" y="455086"/>
                </a:lnTo>
                <a:lnTo>
                  <a:pt x="239915" y="449464"/>
                </a:lnTo>
                <a:cubicBezTo>
                  <a:pt x="238702" y="447561"/>
                  <a:pt x="237230" y="445831"/>
                  <a:pt x="235931" y="444102"/>
                </a:cubicBezTo>
                <a:cubicBezTo>
                  <a:pt x="234632" y="442285"/>
                  <a:pt x="232900" y="440815"/>
                  <a:pt x="231428" y="439172"/>
                </a:cubicBezTo>
                <a:cubicBezTo>
                  <a:pt x="229956" y="437615"/>
                  <a:pt x="228310" y="436231"/>
                  <a:pt x="226665" y="434848"/>
                </a:cubicBezTo>
                <a:cubicBezTo>
                  <a:pt x="225106" y="433464"/>
                  <a:pt x="223374" y="432253"/>
                  <a:pt x="221729" y="431042"/>
                </a:cubicBezTo>
                <a:cubicBezTo>
                  <a:pt x="219997" y="429918"/>
                  <a:pt x="218351" y="428880"/>
                  <a:pt x="216619" y="427929"/>
                </a:cubicBezTo>
                <a:cubicBezTo>
                  <a:pt x="213242" y="426026"/>
                  <a:pt x="209778" y="424729"/>
                  <a:pt x="206573" y="423691"/>
                </a:cubicBezTo>
                <a:cubicBezTo>
                  <a:pt x="200165" y="421615"/>
                  <a:pt x="194623" y="421183"/>
                  <a:pt x="190812" y="421269"/>
                </a:cubicBezTo>
                <a:lnTo>
                  <a:pt x="184910" y="421868"/>
                </a:lnTo>
                <a:lnTo>
                  <a:pt x="184490" y="413745"/>
                </a:lnTo>
                <a:cubicBezTo>
                  <a:pt x="184231" y="403712"/>
                  <a:pt x="184057" y="395582"/>
                  <a:pt x="183971" y="388231"/>
                </a:cubicBezTo>
                <a:cubicBezTo>
                  <a:pt x="183971" y="385204"/>
                  <a:pt x="183884" y="382177"/>
                  <a:pt x="183884" y="379236"/>
                </a:cubicBezTo>
                <a:cubicBezTo>
                  <a:pt x="183798" y="375863"/>
                  <a:pt x="183711" y="372317"/>
                  <a:pt x="183711" y="368944"/>
                </a:cubicBezTo>
                <a:cubicBezTo>
                  <a:pt x="183624" y="358393"/>
                  <a:pt x="183884" y="347063"/>
                  <a:pt x="185876" y="335647"/>
                </a:cubicBezTo>
                <a:cubicBezTo>
                  <a:pt x="187435" y="327085"/>
                  <a:pt x="189427" y="318436"/>
                  <a:pt x="191851" y="309960"/>
                </a:cubicBezTo>
                <a:close/>
                <a:moveTo>
                  <a:pt x="21147" y="210516"/>
                </a:moveTo>
                <a:cubicBezTo>
                  <a:pt x="18029" y="221414"/>
                  <a:pt x="15517" y="232571"/>
                  <a:pt x="13525" y="243642"/>
                </a:cubicBezTo>
                <a:cubicBezTo>
                  <a:pt x="10840" y="258777"/>
                  <a:pt x="10580" y="273913"/>
                  <a:pt x="10667" y="288011"/>
                </a:cubicBezTo>
                <a:cubicBezTo>
                  <a:pt x="10667" y="292941"/>
                  <a:pt x="10753" y="298044"/>
                  <a:pt x="10840" y="301849"/>
                </a:cubicBezTo>
                <a:cubicBezTo>
                  <a:pt x="10927" y="305828"/>
                  <a:pt x="11013" y="309893"/>
                  <a:pt x="11013" y="313958"/>
                </a:cubicBezTo>
                <a:cubicBezTo>
                  <a:pt x="11100" y="323558"/>
                  <a:pt x="11273" y="334110"/>
                  <a:pt x="11706" y="348294"/>
                </a:cubicBezTo>
                <a:cubicBezTo>
                  <a:pt x="11793" y="351408"/>
                  <a:pt x="11879" y="354522"/>
                  <a:pt x="11966" y="357635"/>
                </a:cubicBezTo>
                <a:cubicBezTo>
                  <a:pt x="13352" y="357376"/>
                  <a:pt x="15690" y="357116"/>
                  <a:pt x="18808" y="357030"/>
                </a:cubicBezTo>
                <a:cubicBezTo>
                  <a:pt x="19155" y="357030"/>
                  <a:pt x="19501" y="357030"/>
                  <a:pt x="19848" y="357030"/>
                </a:cubicBezTo>
                <a:cubicBezTo>
                  <a:pt x="24525" y="357030"/>
                  <a:pt x="31973" y="357635"/>
                  <a:pt x="40461" y="360403"/>
                </a:cubicBezTo>
                <a:cubicBezTo>
                  <a:pt x="45658" y="362046"/>
                  <a:pt x="50161" y="363949"/>
                  <a:pt x="54145" y="366284"/>
                </a:cubicBezTo>
                <a:cubicBezTo>
                  <a:pt x="56917" y="367755"/>
                  <a:pt x="59169" y="369052"/>
                  <a:pt x="61161" y="370522"/>
                </a:cubicBezTo>
                <a:cubicBezTo>
                  <a:pt x="63066" y="371820"/>
                  <a:pt x="65665" y="373549"/>
                  <a:pt x="68003" y="375712"/>
                </a:cubicBezTo>
                <a:lnTo>
                  <a:pt x="68523" y="376144"/>
                </a:lnTo>
                <a:cubicBezTo>
                  <a:pt x="70515" y="377787"/>
                  <a:pt x="72594" y="379604"/>
                  <a:pt x="74499" y="381679"/>
                </a:cubicBezTo>
                <a:cubicBezTo>
                  <a:pt x="75105" y="382285"/>
                  <a:pt x="75712" y="382890"/>
                  <a:pt x="76318" y="383496"/>
                </a:cubicBezTo>
                <a:cubicBezTo>
                  <a:pt x="77790" y="385053"/>
                  <a:pt x="79263" y="386609"/>
                  <a:pt x="80562" y="388339"/>
                </a:cubicBezTo>
                <a:cubicBezTo>
                  <a:pt x="81168" y="389118"/>
                  <a:pt x="81774" y="389896"/>
                  <a:pt x="82381" y="390761"/>
                </a:cubicBezTo>
                <a:cubicBezTo>
                  <a:pt x="83680" y="392231"/>
                  <a:pt x="84892" y="393874"/>
                  <a:pt x="86018" y="395518"/>
                </a:cubicBezTo>
                <a:lnTo>
                  <a:pt x="95199" y="409962"/>
                </a:lnTo>
                <a:cubicBezTo>
                  <a:pt x="96238" y="411778"/>
                  <a:pt x="97191" y="412902"/>
                  <a:pt x="98230" y="414113"/>
                </a:cubicBezTo>
                <a:cubicBezTo>
                  <a:pt x="98663" y="414632"/>
                  <a:pt x="99096" y="415151"/>
                  <a:pt x="99530" y="415756"/>
                </a:cubicBezTo>
                <a:cubicBezTo>
                  <a:pt x="100742" y="417486"/>
                  <a:pt x="102301" y="418870"/>
                  <a:pt x="103947" y="420427"/>
                </a:cubicBezTo>
                <a:lnTo>
                  <a:pt x="104206" y="420686"/>
                </a:lnTo>
                <a:cubicBezTo>
                  <a:pt x="105419" y="422070"/>
                  <a:pt x="106891" y="423108"/>
                  <a:pt x="108450" y="424232"/>
                </a:cubicBezTo>
                <a:lnTo>
                  <a:pt x="109317" y="424838"/>
                </a:lnTo>
                <a:cubicBezTo>
                  <a:pt x="112348" y="427087"/>
                  <a:pt x="115812" y="428816"/>
                  <a:pt x="120576" y="430460"/>
                </a:cubicBezTo>
                <a:cubicBezTo>
                  <a:pt x="121702" y="430892"/>
                  <a:pt x="122828" y="431152"/>
                  <a:pt x="124040" y="431411"/>
                </a:cubicBezTo>
                <a:cubicBezTo>
                  <a:pt x="124820" y="431584"/>
                  <a:pt x="125686" y="431757"/>
                  <a:pt x="126465" y="432016"/>
                </a:cubicBezTo>
                <a:cubicBezTo>
                  <a:pt x="127072" y="432103"/>
                  <a:pt x="127678" y="432189"/>
                  <a:pt x="128284" y="432276"/>
                </a:cubicBezTo>
                <a:cubicBezTo>
                  <a:pt x="129670" y="432449"/>
                  <a:pt x="130969" y="432622"/>
                  <a:pt x="132268" y="432708"/>
                </a:cubicBezTo>
                <a:cubicBezTo>
                  <a:pt x="136599" y="432881"/>
                  <a:pt x="140063" y="432881"/>
                  <a:pt x="143008" y="432622"/>
                </a:cubicBezTo>
                <a:cubicBezTo>
                  <a:pt x="146646" y="432189"/>
                  <a:pt x="149331" y="431843"/>
                  <a:pt x="151496" y="431411"/>
                </a:cubicBezTo>
                <a:cubicBezTo>
                  <a:pt x="152102" y="431238"/>
                  <a:pt x="152709" y="431152"/>
                  <a:pt x="153228" y="431065"/>
                </a:cubicBezTo>
                <a:cubicBezTo>
                  <a:pt x="153228" y="430719"/>
                  <a:pt x="153228" y="430373"/>
                  <a:pt x="153315" y="430027"/>
                </a:cubicBezTo>
                <a:lnTo>
                  <a:pt x="153315" y="429508"/>
                </a:lnTo>
                <a:cubicBezTo>
                  <a:pt x="153488" y="427519"/>
                  <a:pt x="153661" y="425530"/>
                  <a:pt x="153748" y="423540"/>
                </a:cubicBezTo>
                <a:lnTo>
                  <a:pt x="154094" y="418697"/>
                </a:lnTo>
                <a:cubicBezTo>
                  <a:pt x="154874" y="408491"/>
                  <a:pt x="155567" y="398545"/>
                  <a:pt x="156433" y="388772"/>
                </a:cubicBezTo>
                <a:cubicBezTo>
                  <a:pt x="157472" y="375712"/>
                  <a:pt x="158165" y="362046"/>
                  <a:pt x="158511" y="348294"/>
                </a:cubicBezTo>
                <a:cubicBezTo>
                  <a:pt x="158944" y="333937"/>
                  <a:pt x="159118" y="323385"/>
                  <a:pt x="159204" y="313958"/>
                </a:cubicBezTo>
                <a:cubicBezTo>
                  <a:pt x="159204" y="309893"/>
                  <a:pt x="159291" y="305828"/>
                  <a:pt x="159378" y="301849"/>
                </a:cubicBezTo>
                <a:lnTo>
                  <a:pt x="159378" y="300120"/>
                </a:lnTo>
                <a:cubicBezTo>
                  <a:pt x="159464" y="296314"/>
                  <a:pt x="159551" y="292335"/>
                  <a:pt x="159551" y="288530"/>
                </a:cubicBezTo>
                <a:cubicBezTo>
                  <a:pt x="158165" y="289308"/>
                  <a:pt x="156519" y="290087"/>
                  <a:pt x="154614" y="290865"/>
                </a:cubicBezTo>
                <a:cubicBezTo>
                  <a:pt x="150716" y="292508"/>
                  <a:pt x="146646" y="293719"/>
                  <a:pt x="142402" y="294498"/>
                </a:cubicBezTo>
                <a:cubicBezTo>
                  <a:pt x="140496" y="294757"/>
                  <a:pt x="138504" y="294930"/>
                  <a:pt x="136426" y="295190"/>
                </a:cubicBezTo>
                <a:lnTo>
                  <a:pt x="134953" y="295276"/>
                </a:lnTo>
                <a:lnTo>
                  <a:pt x="134867" y="295276"/>
                </a:lnTo>
                <a:cubicBezTo>
                  <a:pt x="134260" y="295276"/>
                  <a:pt x="133654" y="295276"/>
                  <a:pt x="133048" y="295276"/>
                </a:cubicBezTo>
                <a:cubicBezTo>
                  <a:pt x="131056" y="295190"/>
                  <a:pt x="128891" y="295190"/>
                  <a:pt x="126725" y="294844"/>
                </a:cubicBezTo>
                <a:cubicBezTo>
                  <a:pt x="120056" y="293806"/>
                  <a:pt x="114513" y="291989"/>
                  <a:pt x="109663" y="289308"/>
                </a:cubicBezTo>
                <a:cubicBezTo>
                  <a:pt x="107151" y="287924"/>
                  <a:pt x="104206" y="286281"/>
                  <a:pt x="101695" y="284032"/>
                </a:cubicBezTo>
                <a:lnTo>
                  <a:pt x="98057" y="281092"/>
                </a:lnTo>
                <a:cubicBezTo>
                  <a:pt x="97191" y="280400"/>
                  <a:pt x="96412" y="279535"/>
                  <a:pt x="95632" y="278670"/>
                </a:cubicBezTo>
                <a:cubicBezTo>
                  <a:pt x="95286" y="278238"/>
                  <a:pt x="94939" y="277805"/>
                  <a:pt x="94593" y="277459"/>
                </a:cubicBezTo>
                <a:cubicBezTo>
                  <a:pt x="94073" y="276940"/>
                  <a:pt x="93640" y="276421"/>
                  <a:pt x="93207" y="275989"/>
                </a:cubicBezTo>
                <a:cubicBezTo>
                  <a:pt x="91388" y="273913"/>
                  <a:pt x="89483" y="271837"/>
                  <a:pt x="88443" y="269848"/>
                </a:cubicBezTo>
                <a:lnTo>
                  <a:pt x="83593" y="262497"/>
                </a:lnTo>
                <a:lnTo>
                  <a:pt x="79436" y="255664"/>
                </a:lnTo>
                <a:cubicBezTo>
                  <a:pt x="78570" y="254366"/>
                  <a:pt x="77704" y="253069"/>
                  <a:pt x="76751" y="251772"/>
                </a:cubicBezTo>
                <a:cubicBezTo>
                  <a:pt x="76231" y="250993"/>
                  <a:pt x="75625" y="250128"/>
                  <a:pt x="75019" y="249350"/>
                </a:cubicBezTo>
                <a:cubicBezTo>
                  <a:pt x="72594" y="246063"/>
                  <a:pt x="69216" y="241739"/>
                  <a:pt x="65491" y="237933"/>
                </a:cubicBezTo>
                <a:cubicBezTo>
                  <a:pt x="64279" y="236463"/>
                  <a:pt x="62893" y="235252"/>
                  <a:pt x="61594" y="234041"/>
                </a:cubicBezTo>
                <a:cubicBezTo>
                  <a:pt x="61161" y="233609"/>
                  <a:pt x="60728" y="233263"/>
                  <a:pt x="60381" y="232917"/>
                </a:cubicBezTo>
                <a:cubicBezTo>
                  <a:pt x="59082" y="231533"/>
                  <a:pt x="57610" y="230409"/>
                  <a:pt x="56224" y="229284"/>
                </a:cubicBezTo>
                <a:lnTo>
                  <a:pt x="55185" y="228420"/>
                </a:lnTo>
                <a:cubicBezTo>
                  <a:pt x="53886" y="227295"/>
                  <a:pt x="52586" y="226344"/>
                  <a:pt x="51374" y="225479"/>
                </a:cubicBezTo>
                <a:cubicBezTo>
                  <a:pt x="50854" y="225133"/>
                  <a:pt x="50421" y="224787"/>
                  <a:pt x="49902" y="224441"/>
                </a:cubicBezTo>
                <a:cubicBezTo>
                  <a:pt x="48516" y="223317"/>
                  <a:pt x="47043" y="222452"/>
                  <a:pt x="45658" y="221587"/>
                </a:cubicBezTo>
                <a:lnTo>
                  <a:pt x="44791" y="221068"/>
                </a:lnTo>
                <a:cubicBezTo>
                  <a:pt x="37516" y="216657"/>
                  <a:pt x="31194" y="213976"/>
                  <a:pt x="27210" y="212505"/>
                </a:cubicBezTo>
                <a:cubicBezTo>
                  <a:pt x="24438" y="211468"/>
                  <a:pt x="22359" y="210862"/>
                  <a:pt x="21147" y="210516"/>
                </a:cubicBezTo>
                <a:close/>
                <a:moveTo>
                  <a:pt x="20151" y="208794"/>
                </a:moveTo>
                <a:cubicBezTo>
                  <a:pt x="20151" y="208881"/>
                  <a:pt x="23010" y="209486"/>
                  <a:pt x="27600" y="211216"/>
                </a:cubicBezTo>
                <a:cubicBezTo>
                  <a:pt x="32278" y="212859"/>
                  <a:pt x="38601" y="215713"/>
                  <a:pt x="45531" y="219864"/>
                </a:cubicBezTo>
                <a:cubicBezTo>
                  <a:pt x="47176" y="220988"/>
                  <a:pt x="48995" y="222026"/>
                  <a:pt x="50728" y="223323"/>
                </a:cubicBezTo>
                <a:cubicBezTo>
                  <a:pt x="52460" y="224621"/>
                  <a:pt x="54279" y="225831"/>
                  <a:pt x="56012" y="227302"/>
                </a:cubicBezTo>
                <a:cubicBezTo>
                  <a:pt x="57744" y="228772"/>
                  <a:pt x="59563" y="230155"/>
                  <a:pt x="61295" y="231885"/>
                </a:cubicBezTo>
                <a:cubicBezTo>
                  <a:pt x="63028" y="233528"/>
                  <a:pt x="64847" y="235085"/>
                  <a:pt x="66406" y="236988"/>
                </a:cubicBezTo>
                <a:cubicBezTo>
                  <a:pt x="69871" y="240447"/>
                  <a:pt x="73076" y="244425"/>
                  <a:pt x="76107" y="248576"/>
                </a:cubicBezTo>
                <a:cubicBezTo>
                  <a:pt x="77580" y="250652"/>
                  <a:pt x="79139" y="252727"/>
                  <a:pt x="80612" y="254976"/>
                </a:cubicBezTo>
                <a:lnTo>
                  <a:pt x="84683" y="261721"/>
                </a:lnTo>
                <a:lnTo>
                  <a:pt x="89620" y="269159"/>
                </a:lnTo>
                <a:cubicBezTo>
                  <a:pt x="90833" y="271407"/>
                  <a:pt x="93431" y="274088"/>
                  <a:pt x="95510" y="276510"/>
                </a:cubicBezTo>
                <a:cubicBezTo>
                  <a:pt x="96636" y="277720"/>
                  <a:pt x="97676" y="279018"/>
                  <a:pt x="98888" y="280055"/>
                </a:cubicBezTo>
                <a:lnTo>
                  <a:pt x="102526" y="282996"/>
                </a:lnTo>
                <a:cubicBezTo>
                  <a:pt x="104865" y="285071"/>
                  <a:pt x="107550" y="286628"/>
                  <a:pt x="110322" y="288098"/>
                </a:cubicBezTo>
                <a:cubicBezTo>
                  <a:pt x="115606" y="291125"/>
                  <a:pt x="121496" y="292682"/>
                  <a:pt x="126953" y="293460"/>
                </a:cubicBezTo>
                <a:cubicBezTo>
                  <a:pt x="129638" y="293893"/>
                  <a:pt x="132323" y="293806"/>
                  <a:pt x="134835" y="293893"/>
                </a:cubicBezTo>
                <a:cubicBezTo>
                  <a:pt x="137434" y="293633"/>
                  <a:pt x="139859" y="293460"/>
                  <a:pt x="142111" y="293114"/>
                </a:cubicBezTo>
                <a:cubicBezTo>
                  <a:pt x="146702" y="292336"/>
                  <a:pt x="150687" y="291039"/>
                  <a:pt x="154065" y="289568"/>
                </a:cubicBezTo>
                <a:cubicBezTo>
                  <a:pt x="156750" y="288531"/>
                  <a:pt x="159002" y="287320"/>
                  <a:pt x="160908" y="286109"/>
                </a:cubicBezTo>
                <a:cubicBezTo>
                  <a:pt x="160908" y="286801"/>
                  <a:pt x="160908" y="287406"/>
                  <a:pt x="160908" y="288098"/>
                </a:cubicBezTo>
                <a:cubicBezTo>
                  <a:pt x="160908" y="292682"/>
                  <a:pt x="160821" y="297352"/>
                  <a:pt x="160735" y="301849"/>
                </a:cubicBezTo>
                <a:cubicBezTo>
                  <a:pt x="160648" y="305827"/>
                  <a:pt x="160561" y="309978"/>
                  <a:pt x="160561" y="313956"/>
                </a:cubicBezTo>
                <a:cubicBezTo>
                  <a:pt x="160475" y="323902"/>
                  <a:pt x="160215" y="334799"/>
                  <a:pt x="159868" y="348290"/>
                </a:cubicBezTo>
                <a:cubicBezTo>
                  <a:pt x="159522" y="362040"/>
                  <a:pt x="158829" y="375704"/>
                  <a:pt x="157703" y="388850"/>
                </a:cubicBezTo>
                <a:cubicBezTo>
                  <a:pt x="156923" y="398882"/>
                  <a:pt x="156230" y="409000"/>
                  <a:pt x="155451" y="418772"/>
                </a:cubicBezTo>
                <a:lnTo>
                  <a:pt x="155104" y="423615"/>
                </a:lnTo>
                <a:cubicBezTo>
                  <a:pt x="155018" y="425691"/>
                  <a:pt x="154844" y="427766"/>
                  <a:pt x="154671" y="429929"/>
                </a:cubicBezTo>
                <a:cubicBezTo>
                  <a:pt x="154585" y="430620"/>
                  <a:pt x="154585" y="431399"/>
                  <a:pt x="154498" y="432177"/>
                </a:cubicBezTo>
                <a:cubicBezTo>
                  <a:pt x="153632" y="432350"/>
                  <a:pt x="152766" y="432523"/>
                  <a:pt x="151726" y="432696"/>
                </a:cubicBezTo>
                <a:cubicBezTo>
                  <a:pt x="149301" y="433215"/>
                  <a:pt x="146356" y="433561"/>
                  <a:pt x="143064" y="433907"/>
                </a:cubicBezTo>
                <a:cubicBezTo>
                  <a:pt x="139773" y="434253"/>
                  <a:pt x="136048" y="434253"/>
                  <a:pt x="132150" y="434080"/>
                </a:cubicBezTo>
                <a:cubicBezTo>
                  <a:pt x="130244" y="433907"/>
                  <a:pt x="128252" y="433561"/>
                  <a:pt x="126173" y="433301"/>
                </a:cubicBezTo>
                <a:cubicBezTo>
                  <a:pt x="124181" y="432782"/>
                  <a:pt x="122102" y="432523"/>
                  <a:pt x="120110" y="431745"/>
                </a:cubicBezTo>
                <a:cubicBezTo>
                  <a:pt x="116126" y="430361"/>
                  <a:pt x="112141" y="428631"/>
                  <a:pt x="108503" y="425950"/>
                </a:cubicBezTo>
                <a:cubicBezTo>
                  <a:pt x="106597" y="424653"/>
                  <a:pt x="104778" y="423356"/>
                  <a:pt x="103133" y="421626"/>
                </a:cubicBezTo>
                <a:cubicBezTo>
                  <a:pt x="101400" y="419983"/>
                  <a:pt x="99668" y="418426"/>
                  <a:pt x="98369" y="416610"/>
                </a:cubicBezTo>
                <a:cubicBezTo>
                  <a:pt x="96983" y="414708"/>
                  <a:pt x="95510" y="413324"/>
                  <a:pt x="93951" y="410730"/>
                </a:cubicBezTo>
                <a:lnTo>
                  <a:pt x="89707" y="403897"/>
                </a:lnTo>
                <a:lnTo>
                  <a:pt x="84856" y="396287"/>
                </a:lnTo>
                <a:cubicBezTo>
                  <a:pt x="83210" y="393779"/>
                  <a:pt x="81218" y="391531"/>
                  <a:pt x="79399" y="389109"/>
                </a:cubicBezTo>
                <a:cubicBezTo>
                  <a:pt x="77666" y="386688"/>
                  <a:pt x="75414" y="384699"/>
                  <a:pt x="73422" y="382536"/>
                </a:cubicBezTo>
                <a:cubicBezTo>
                  <a:pt x="71430" y="380374"/>
                  <a:pt x="69178" y="378558"/>
                  <a:pt x="67012" y="376656"/>
                </a:cubicBezTo>
                <a:cubicBezTo>
                  <a:pt x="64847" y="374840"/>
                  <a:pt x="62595" y="373196"/>
                  <a:pt x="60343" y="371640"/>
                </a:cubicBezTo>
                <a:cubicBezTo>
                  <a:pt x="58090" y="369997"/>
                  <a:pt x="55752" y="368699"/>
                  <a:pt x="53413" y="367489"/>
                </a:cubicBezTo>
                <a:cubicBezTo>
                  <a:pt x="48909" y="364894"/>
                  <a:pt x="44318" y="363078"/>
                  <a:pt x="39987" y="361694"/>
                </a:cubicBezTo>
                <a:cubicBezTo>
                  <a:pt x="31412" y="358927"/>
                  <a:pt x="23876" y="358322"/>
                  <a:pt x="18765" y="358408"/>
                </a:cubicBezTo>
                <a:lnTo>
                  <a:pt x="10839" y="359268"/>
                </a:lnTo>
                <a:lnTo>
                  <a:pt x="10277" y="348290"/>
                </a:lnTo>
                <a:cubicBezTo>
                  <a:pt x="9930" y="334799"/>
                  <a:pt x="9670" y="323902"/>
                  <a:pt x="9584" y="313956"/>
                </a:cubicBezTo>
                <a:cubicBezTo>
                  <a:pt x="9584" y="309978"/>
                  <a:pt x="9497" y="305827"/>
                  <a:pt x="9410" y="301849"/>
                </a:cubicBezTo>
                <a:cubicBezTo>
                  <a:pt x="9324" y="297352"/>
                  <a:pt x="9237" y="292682"/>
                  <a:pt x="9237" y="288098"/>
                </a:cubicBezTo>
                <a:cubicBezTo>
                  <a:pt x="9150" y="273915"/>
                  <a:pt x="9410" y="258694"/>
                  <a:pt x="12096" y="243387"/>
                </a:cubicBezTo>
                <a:cubicBezTo>
                  <a:pt x="14174" y="231799"/>
                  <a:pt x="16860" y="220210"/>
                  <a:pt x="20151" y="208794"/>
                </a:cubicBezTo>
                <a:close/>
                <a:moveTo>
                  <a:pt x="214271" y="204228"/>
                </a:moveTo>
                <a:cubicBezTo>
                  <a:pt x="214098" y="206390"/>
                  <a:pt x="214098" y="208726"/>
                  <a:pt x="214271" y="211234"/>
                </a:cubicBezTo>
                <a:cubicBezTo>
                  <a:pt x="214531" y="216769"/>
                  <a:pt x="214271" y="222217"/>
                  <a:pt x="213924" y="226282"/>
                </a:cubicBezTo>
                <a:cubicBezTo>
                  <a:pt x="213145" y="236833"/>
                  <a:pt x="211672" y="247211"/>
                  <a:pt x="209679" y="257157"/>
                </a:cubicBezTo>
                <a:cubicBezTo>
                  <a:pt x="208033" y="265546"/>
                  <a:pt x="205781" y="275405"/>
                  <a:pt x="201969" y="284745"/>
                </a:cubicBezTo>
                <a:cubicBezTo>
                  <a:pt x="198850" y="292529"/>
                  <a:pt x="196077" y="300399"/>
                  <a:pt x="193825" y="308269"/>
                </a:cubicBezTo>
                <a:cubicBezTo>
                  <a:pt x="194778" y="308182"/>
                  <a:pt x="196164" y="308009"/>
                  <a:pt x="197810" y="308009"/>
                </a:cubicBezTo>
                <a:cubicBezTo>
                  <a:pt x="198070" y="308009"/>
                  <a:pt x="198330" y="308009"/>
                  <a:pt x="198590" y="308009"/>
                </a:cubicBezTo>
                <a:cubicBezTo>
                  <a:pt x="202142" y="308009"/>
                  <a:pt x="207600" y="308442"/>
                  <a:pt x="214011" y="310517"/>
                </a:cubicBezTo>
                <a:cubicBezTo>
                  <a:pt x="217823" y="311728"/>
                  <a:pt x="221202" y="313112"/>
                  <a:pt x="224234" y="314842"/>
                </a:cubicBezTo>
                <a:cubicBezTo>
                  <a:pt x="226313" y="315966"/>
                  <a:pt x="227959" y="317004"/>
                  <a:pt x="229519" y="318042"/>
                </a:cubicBezTo>
                <a:cubicBezTo>
                  <a:pt x="230905" y="318993"/>
                  <a:pt x="232811" y="320377"/>
                  <a:pt x="234630" y="321933"/>
                </a:cubicBezTo>
                <a:lnTo>
                  <a:pt x="234804" y="322106"/>
                </a:lnTo>
                <a:cubicBezTo>
                  <a:pt x="236450" y="323404"/>
                  <a:pt x="238009" y="324787"/>
                  <a:pt x="239482" y="326431"/>
                </a:cubicBezTo>
                <a:cubicBezTo>
                  <a:pt x="239915" y="326863"/>
                  <a:pt x="240348" y="327295"/>
                  <a:pt x="240781" y="327728"/>
                </a:cubicBezTo>
                <a:cubicBezTo>
                  <a:pt x="241908" y="328852"/>
                  <a:pt x="243034" y="330063"/>
                  <a:pt x="243987" y="331447"/>
                </a:cubicBezTo>
                <a:cubicBezTo>
                  <a:pt x="244507" y="332052"/>
                  <a:pt x="244940" y="332657"/>
                  <a:pt x="245460" y="333263"/>
                </a:cubicBezTo>
                <a:cubicBezTo>
                  <a:pt x="246326" y="334387"/>
                  <a:pt x="247279" y="335511"/>
                  <a:pt x="248059" y="336809"/>
                </a:cubicBezTo>
                <a:lnTo>
                  <a:pt x="254903" y="347533"/>
                </a:lnTo>
                <a:cubicBezTo>
                  <a:pt x="255683" y="348830"/>
                  <a:pt x="256376" y="349695"/>
                  <a:pt x="257156" y="350560"/>
                </a:cubicBezTo>
                <a:cubicBezTo>
                  <a:pt x="257415" y="350992"/>
                  <a:pt x="257762" y="351338"/>
                  <a:pt x="258109" y="351770"/>
                </a:cubicBezTo>
                <a:cubicBezTo>
                  <a:pt x="258975" y="353068"/>
                  <a:pt x="260101" y="354105"/>
                  <a:pt x="261314" y="355230"/>
                </a:cubicBezTo>
                <a:lnTo>
                  <a:pt x="261574" y="355489"/>
                </a:lnTo>
                <a:cubicBezTo>
                  <a:pt x="262440" y="356441"/>
                  <a:pt x="263567" y="357219"/>
                  <a:pt x="264693" y="357997"/>
                </a:cubicBezTo>
                <a:lnTo>
                  <a:pt x="265299" y="358516"/>
                </a:lnTo>
                <a:cubicBezTo>
                  <a:pt x="267552" y="360159"/>
                  <a:pt x="270151" y="361370"/>
                  <a:pt x="273616" y="362667"/>
                </a:cubicBezTo>
                <a:cubicBezTo>
                  <a:pt x="274396" y="362927"/>
                  <a:pt x="275262" y="363100"/>
                  <a:pt x="276129" y="363273"/>
                </a:cubicBezTo>
                <a:cubicBezTo>
                  <a:pt x="276735" y="363446"/>
                  <a:pt x="277342" y="363532"/>
                  <a:pt x="278035" y="363705"/>
                </a:cubicBezTo>
                <a:cubicBezTo>
                  <a:pt x="278381" y="363792"/>
                  <a:pt x="278814" y="363878"/>
                  <a:pt x="279248" y="363878"/>
                </a:cubicBezTo>
                <a:cubicBezTo>
                  <a:pt x="280287" y="364051"/>
                  <a:pt x="281327" y="364224"/>
                  <a:pt x="282280" y="364311"/>
                </a:cubicBezTo>
                <a:cubicBezTo>
                  <a:pt x="283406" y="364311"/>
                  <a:pt x="284532" y="364311"/>
                  <a:pt x="285659" y="364311"/>
                </a:cubicBezTo>
                <a:cubicBezTo>
                  <a:pt x="287391" y="364311"/>
                  <a:pt x="288864" y="364311"/>
                  <a:pt x="290164" y="364138"/>
                </a:cubicBezTo>
                <a:cubicBezTo>
                  <a:pt x="292156" y="363965"/>
                  <a:pt x="293802" y="363705"/>
                  <a:pt x="295189" y="363532"/>
                </a:cubicBezTo>
                <a:cubicBezTo>
                  <a:pt x="295102" y="355749"/>
                  <a:pt x="294755" y="345889"/>
                  <a:pt x="293023" y="335944"/>
                </a:cubicBezTo>
                <a:cubicBezTo>
                  <a:pt x="289904" y="318560"/>
                  <a:pt x="284966" y="301350"/>
                  <a:pt x="278295" y="284745"/>
                </a:cubicBezTo>
                <a:cubicBezTo>
                  <a:pt x="274569" y="275491"/>
                  <a:pt x="272317" y="265632"/>
                  <a:pt x="270584" y="257157"/>
                </a:cubicBezTo>
                <a:cubicBezTo>
                  <a:pt x="268591" y="247297"/>
                  <a:pt x="267119" y="236919"/>
                  <a:pt x="266339" y="226282"/>
                </a:cubicBezTo>
                <a:cubicBezTo>
                  <a:pt x="265992" y="222217"/>
                  <a:pt x="265646" y="216855"/>
                  <a:pt x="265992" y="211234"/>
                </a:cubicBezTo>
                <a:cubicBezTo>
                  <a:pt x="266166" y="208639"/>
                  <a:pt x="266166" y="206390"/>
                  <a:pt x="265992" y="204228"/>
                </a:cubicBezTo>
                <a:close/>
                <a:moveTo>
                  <a:pt x="213068" y="202803"/>
                </a:moveTo>
                <a:lnTo>
                  <a:pt x="267194" y="202803"/>
                </a:lnTo>
                <a:cubicBezTo>
                  <a:pt x="267540" y="205397"/>
                  <a:pt x="267540" y="208165"/>
                  <a:pt x="267367" y="211278"/>
                </a:cubicBezTo>
                <a:cubicBezTo>
                  <a:pt x="267021" y="216727"/>
                  <a:pt x="267367" y="222089"/>
                  <a:pt x="267713" y="226068"/>
                </a:cubicBezTo>
                <a:cubicBezTo>
                  <a:pt x="268493" y="236705"/>
                  <a:pt x="269878" y="246997"/>
                  <a:pt x="271870" y="256857"/>
                </a:cubicBezTo>
                <a:cubicBezTo>
                  <a:pt x="273602" y="265160"/>
                  <a:pt x="275854" y="274933"/>
                  <a:pt x="279578" y="284187"/>
                </a:cubicBezTo>
                <a:cubicBezTo>
                  <a:pt x="286246" y="300879"/>
                  <a:pt x="291269" y="318176"/>
                  <a:pt x="294386" y="335647"/>
                </a:cubicBezTo>
                <a:cubicBezTo>
                  <a:pt x="296118" y="345506"/>
                  <a:pt x="296465" y="355366"/>
                  <a:pt x="296551" y="364620"/>
                </a:cubicBezTo>
                <a:cubicBezTo>
                  <a:pt x="294733" y="364966"/>
                  <a:pt x="292654" y="365225"/>
                  <a:pt x="290229" y="365485"/>
                </a:cubicBezTo>
                <a:cubicBezTo>
                  <a:pt x="287805" y="365744"/>
                  <a:pt x="285033" y="365744"/>
                  <a:pt x="282176" y="365658"/>
                </a:cubicBezTo>
                <a:cubicBezTo>
                  <a:pt x="280703" y="365485"/>
                  <a:pt x="279231" y="365225"/>
                  <a:pt x="277672" y="365052"/>
                </a:cubicBezTo>
                <a:cubicBezTo>
                  <a:pt x="276200" y="364620"/>
                  <a:pt x="274641" y="364447"/>
                  <a:pt x="273169" y="363928"/>
                </a:cubicBezTo>
                <a:cubicBezTo>
                  <a:pt x="270225" y="362890"/>
                  <a:pt x="267194" y="361506"/>
                  <a:pt x="264509" y="359517"/>
                </a:cubicBezTo>
                <a:cubicBezTo>
                  <a:pt x="263124" y="358566"/>
                  <a:pt x="261738" y="357615"/>
                  <a:pt x="260526" y="356317"/>
                </a:cubicBezTo>
                <a:cubicBezTo>
                  <a:pt x="259313" y="355106"/>
                  <a:pt x="258014" y="353982"/>
                  <a:pt x="257062" y="352598"/>
                </a:cubicBezTo>
                <a:cubicBezTo>
                  <a:pt x="255936" y="351214"/>
                  <a:pt x="254896" y="350177"/>
                  <a:pt x="253771" y="348187"/>
                </a:cubicBezTo>
                <a:lnTo>
                  <a:pt x="250566" y="343171"/>
                </a:lnTo>
                <a:lnTo>
                  <a:pt x="246929" y="337463"/>
                </a:lnTo>
                <a:cubicBezTo>
                  <a:pt x="245717" y="335647"/>
                  <a:pt x="244245" y="333917"/>
                  <a:pt x="242859" y="332187"/>
                </a:cubicBezTo>
                <a:cubicBezTo>
                  <a:pt x="241560" y="330371"/>
                  <a:pt x="239915" y="328901"/>
                  <a:pt x="238442" y="327258"/>
                </a:cubicBezTo>
                <a:cubicBezTo>
                  <a:pt x="236970" y="325701"/>
                  <a:pt x="235325" y="324317"/>
                  <a:pt x="233679" y="322933"/>
                </a:cubicBezTo>
                <a:cubicBezTo>
                  <a:pt x="232121" y="321463"/>
                  <a:pt x="230389" y="320252"/>
                  <a:pt x="228657" y="319128"/>
                </a:cubicBezTo>
                <a:cubicBezTo>
                  <a:pt x="227011" y="317917"/>
                  <a:pt x="225279" y="316966"/>
                  <a:pt x="223634" y="316014"/>
                </a:cubicBezTo>
                <a:cubicBezTo>
                  <a:pt x="220256" y="314111"/>
                  <a:pt x="216792" y="312814"/>
                  <a:pt x="213588" y="311776"/>
                </a:cubicBezTo>
                <a:cubicBezTo>
                  <a:pt x="207180" y="309701"/>
                  <a:pt x="201637" y="309268"/>
                  <a:pt x="197827" y="309355"/>
                </a:cubicBezTo>
                <a:cubicBezTo>
                  <a:pt x="194016" y="309355"/>
                  <a:pt x="191851" y="309960"/>
                  <a:pt x="191851" y="309960"/>
                </a:cubicBezTo>
                <a:cubicBezTo>
                  <a:pt x="194363" y="301311"/>
                  <a:pt x="197307" y="292663"/>
                  <a:pt x="200685" y="284187"/>
                </a:cubicBezTo>
                <a:cubicBezTo>
                  <a:pt x="204408" y="274933"/>
                  <a:pt x="206660" y="265160"/>
                  <a:pt x="208392" y="256857"/>
                </a:cubicBezTo>
                <a:cubicBezTo>
                  <a:pt x="210384" y="246997"/>
                  <a:pt x="211769" y="236705"/>
                  <a:pt x="212635" y="226068"/>
                </a:cubicBezTo>
                <a:cubicBezTo>
                  <a:pt x="212895" y="222089"/>
                  <a:pt x="213242" y="216727"/>
                  <a:pt x="212895" y="211278"/>
                </a:cubicBezTo>
                <a:cubicBezTo>
                  <a:pt x="212722" y="208165"/>
                  <a:pt x="212722" y="205397"/>
                  <a:pt x="213068" y="202803"/>
                </a:cubicBezTo>
                <a:close/>
                <a:moveTo>
                  <a:pt x="240348" y="162975"/>
                </a:moveTo>
                <a:cubicBezTo>
                  <a:pt x="220162" y="162975"/>
                  <a:pt x="214271" y="164273"/>
                  <a:pt x="212798" y="164705"/>
                </a:cubicBezTo>
                <a:cubicBezTo>
                  <a:pt x="212278" y="165224"/>
                  <a:pt x="211758" y="165570"/>
                  <a:pt x="211065" y="165829"/>
                </a:cubicBezTo>
                <a:lnTo>
                  <a:pt x="211065" y="168770"/>
                </a:lnTo>
                <a:cubicBezTo>
                  <a:pt x="211065" y="170327"/>
                  <a:pt x="210199" y="171710"/>
                  <a:pt x="208899" y="172489"/>
                </a:cubicBezTo>
                <a:cubicBezTo>
                  <a:pt x="210199" y="173181"/>
                  <a:pt x="211065" y="174564"/>
                  <a:pt x="211065" y="176207"/>
                </a:cubicBezTo>
                <a:lnTo>
                  <a:pt x="211065" y="178456"/>
                </a:lnTo>
                <a:cubicBezTo>
                  <a:pt x="211065" y="180013"/>
                  <a:pt x="210199" y="181397"/>
                  <a:pt x="208899" y="182175"/>
                </a:cubicBezTo>
                <a:cubicBezTo>
                  <a:pt x="210199" y="182867"/>
                  <a:pt x="211065" y="184337"/>
                  <a:pt x="211065" y="185894"/>
                </a:cubicBezTo>
                <a:lnTo>
                  <a:pt x="211065" y="193331"/>
                </a:lnTo>
                <a:lnTo>
                  <a:pt x="269804" y="193331"/>
                </a:lnTo>
                <a:lnTo>
                  <a:pt x="269804" y="185721"/>
                </a:lnTo>
                <a:cubicBezTo>
                  <a:pt x="269804" y="184251"/>
                  <a:pt x="270497" y="183040"/>
                  <a:pt x="271624" y="182175"/>
                </a:cubicBezTo>
                <a:lnTo>
                  <a:pt x="271624" y="182088"/>
                </a:lnTo>
                <a:cubicBezTo>
                  <a:pt x="270497" y="181310"/>
                  <a:pt x="269804" y="180013"/>
                  <a:pt x="269804" y="178629"/>
                </a:cubicBezTo>
                <a:lnTo>
                  <a:pt x="269804" y="176035"/>
                </a:lnTo>
                <a:cubicBezTo>
                  <a:pt x="269804" y="174564"/>
                  <a:pt x="270497" y="173267"/>
                  <a:pt x="271624" y="172489"/>
                </a:cubicBezTo>
                <a:lnTo>
                  <a:pt x="271624" y="172402"/>
                </a:lnTo>
                <a:cubicBezTo>
                  <a:pt x="270497" y="171624"/>
                  <a:pt x="269804" y="170327"/>
                  <a:pt x="269804" y="168943"/>
                </a:cubicBezTo>
                <a:lnTo>
                  <a:pt x="269804" y="165829"/>
                </a:lnTo>
                <a:cubicBezTo>
                  <a:pt x="269198" y="165570"/>
                  <a:pt x="268678" y="165224"/>
                  <a:pt x="268158" y="164792"/>
                </a:cubicBezTo>
                <a:cubicBezTo>
                  <a:pt x="266772" y="164273"/>
                  <a:pt x="260967" y="162975"/>
                  <a:pt x="240348" y="162975"/>
                </a:cubicBezTo>
                <a:close/>
                <a:moveTo>
                  <a:pt x="240348" y="161548"/>
                </a:moveTo>
                <a:cubicBezTo>
                  <a:pt x="262258" y="161548"/>
                  <a:pt x="267800" y="163105"/>
                  <a:pt x="268926" y="163537"/>
                </a:cubicBezTo>
                <a:cubicBezTo>
                  <a:pt x="269012" y="163537"/>
                  <a:pt x="269012" y="163624"/>
                  <a:pt x="269012" y="163624"/>
                </a:cubicBezTo>
                <a:cubicBezTo>
                  <a:pt x="269532" y="164229"/>
                  <a:pt x="270398" y="164575"/>
                  <a:pt x="271177" y="164575"/>
                </a:cubicBezTo>
                <a:lnTo>
                  <a:pt x="271177" y="168900"/>
                </a:lnTo>
                <a:cubicBezTo>
                  <a:pt x="271177" y="170024"/>
                  <a:pt x="271957" y="171148"/>
                  <a:pt x="272996" y="171581"/>
                </a:cubicBezTo>
                <a:lnTo>
                  <a:pt x="272996" y="173310"/>
                </a:lnTo>
                <a:cubicBezTo>
                  <a:pt x="271957" y="173743"/>
                  <a:pt x="271177" y="174781"/>
                  <a:pt x="271177" y="175991"/>
                </a:cubicBezTo>
                <a:lnTo>
                  <a:pt x="271177" y="178586"/>
                </a:lnTo>
                <a:cubicBezTo>
                  <a:pt x="271177" y="179797"/>
                  <a:pt x="271957" y="180835"/>
                  <a:pt x="272996" y="181267"/>
                </a:cubicBezTo>
                <a:lnTo>
                  <a:pt x="272996" y="182997"/>
                </a:lnTo>
                <a:cubicBezTo>
                  <a:pt x="271957" y="183429"/>
                  <a:pt x="271177" y="184467"/>
                  <a:pt x="271177" y="185678"/>
                </a:cubicBezTo>
                <a:lnTo>
                  <a:pt x="271177" y="194673"/>
                </a:lnTo>
                <a:lnTo>
                  <a:pt x="209691" y="194673"/>
                </a:lnTo>
                <a:lnTo>
                  <a:pt x="209691" y="185851"/>
                </a:lnTo>
                <a:cubicBezTo>
                  <a:pt x="209691" y="184381"/>
                  <a:pt x="208652" y="183170"/>
                  <a:pt x="207180" y="182997"/>
                </a:cubicBezTo>
                <a:lnTo>
                  <a:pt x="207180" y="181267"/>
                </a:lnTo>
                <a:cubicBezTo>
                  <a:pt x="208652" y="181094"/>
                  <a:pt x="209691" y="179797"/>
                  <a:pt x="209691" y="178413"/>
                </a:cubicBezTo>
                <a:lnTo>
                  <a:pt x="209691" y="176164"/>
                </a:lnTo>
                <a:cubicBezTo>
                  <a:pt x="209691" y="174694"/>
                  <a:pt x="208652" y="173483"/>
                  <a:pt x="207180" y="173224"/>
                </a:cubicBezTo>
                <a:lnTo>
                  <a:pt x="207180" y="171581"/>
                </a:lnTo>
                <a:cubicBezTo>
                  <a:pt x="208652" y="171321"/>
                  <a:pt x="209691" y="170110"/>
                  <a:pt x="209691" y="168727"/>
                </a:cubicBezTo>
                <a:lnTo>
                  <a:pt x="209691" y="164575"/>
                </a:lnTo>
                <a:cubicBezTo>
                  <a:pt x="210644" y="164575"/>
                  <a:pt x="211423" y="164229"/>
                  <a:pt x="212029" y="163537"/>
                </a:cubicBezTo>
                <a:cubicBezTo>
                  <a:pt x="213242" y="163018"/>
                  <a:pt x="218784" y="161548"/>
                  <a:pt x="240348" y="161548"/>
                </a:cubicBezTo>
                <a:close/>
                <a:moveTo>
                  <a:pt x="240348" y="160208"/>
                </a:moveTo>
                <a:cubicBezTo>
                  <a:pt x="219036" y="160208"/>
                  <a:pt x="213058" y="161678"/>
                  <a:pt x="211499" y="162284"/>
                </a:cubicBezTo>
                <a:lnTo>
                  <a:pt x="211152" y="162370"/>
                </a:lnTo>
                <a:lnTo>
                  <a:pt x="210892" y="162716"/>
                </a:lnTo>
                <a:cubicBezTo>
                  <a:pt x="210632" y="163062"/>
                  <a:pt x="210199" y="163235"/>
                  <a:pt x="209679" y="163235"/>
                </a:cubicBezTo>
                <a:lnTo>
                  <a:pt x="208293" y="163235"/>
                </a:lnTo>
                <a:lnTo>
                  <a:pt x="208293" y="168770"/>
                </a:lnTo>
                <a:cubicBezTo>
                  <a:pt x="208293" y="169548"/>
                  <a:pt x="207773" y="170154"/>
                  <a:pt x="206994" y="170240"/>
                </a:cubicBezTo>
                <a:lnTo>
                  <a:pt x="205781" y="170413"/>
                </a:lnTo>
                <a:lnTo>
                  <a:pt x="205781" y="174478"/>
                </a:lnTo>
                <a:lnTo>
                  <a:pt x="206994" y="174651"/>
                </a:lnTo>
                <a:cubicBezTo>
                  <a:pt x="207773" y="174824"/>
                  <a:pt x="208293" y="175429"/>
                  <a:pt x="208293" y="176207"/>
                </a:cubicBezTo>
                <a:lnTo>
                  <a:pt x="208293" y="178456"/>
                </a:lnTo>
                <a:cubicBezTo>
                  <a:pt x="208293" y="179234"/>
                  <a:pt x="207773" y="179840"/>
                  <a:pt x="206994" y="179926"/>
                </a:cubicBezTo>
                <a:lnTo>
                  <a:pt x="205781" y="180099"/>
                </a:lnTo>
                <a:lnTo>
                  <a:pt x="205781" y="184164"/>
                </a:lnTo>
                <a:lnTo>
                  <a:pt x="206994" y="184337"/>
                </a:lnTo>
                <a:cubicBezTo>
                  <a:pt x="207773" y="184510"/>
                  <a:pt x="208293" y="185115"/>
                  <a:pt x="208293" y="185894"/>
                </a:cubicBezTo>
                <a:lnTo>
                  <a:pt x="208293" y="196099"/>
                </a:lnTo>
                <a:lnTo>
                  <a:pt x="272577" y="196099"/>
                </a:lnTo>
                <a:lnTo>
                  <a:pt x="272577" y="185721"/>
                </a:lnTo>
                <a:cubicBezTo>
                  <a:pt x="272577" y="185115"/>
                  <a:pt x="273010" y="184510"/>
                  <a:pt x="273530" y="184251"/>
                </a:cubicBezTo>
                <a:lnTo>
                  <a:pt x="274396" y="183905"/>
                </a:lnTo>
                <a:lnTo>
                  <a:pt x="274396" y="180445"/>
                </a:lnTo>
                <a:lnTo>
                  <a:pt x="273530" y="180013"/>
                </a:lnTo>
                <a:cubicBezTo>
                  <a:pt x="273010" y="179840"/>
                  <a:pt x="272577" y="179234"/>
                  <a:pt x="272577" y="178629"/>
                </a:cubicBezTo>
                <a:lnTo>
                  <a:pt x="272577" y="176035"/>
                </a:lnTo>
                <a:cubicBezTo>
                  <a:pt x="272577" y="175343"/>
                  <a:pt x="273010" y="174824"/>
                  <a:pt x="273530" y="174564"/>
                </a:cubicBezTo>
                <a:lnTo>
                  <a:pt x="274396" y="174218"/>
                </a:lnTo>
                <a:lnTo>
                  <a:pt x="274396" y="170673"/>
                </a:lnTo>
                <a:lnTo>
                  <a:pt x="273530" y="170327"/>
                </a:lnTo>
                <a:cubicBezTo>
                  <a:pt x="273010" y="170154"/>
                  <a:pt x="272577" y="169548"/>
                  <a:pt x="272577" y="168943"/>
                </a:cubicBezTo>
                <a:lnTo>
                  <a:pt x="272577" y="163321"/>
                </a:lnTo>
                <a:lnTo>
                  <a:pt x="271190" y="163321"/>
                </a:lnTo>
                <a:cubicBezTo>
                  <a:pt x="270757" y="163321"/>
                  <a:pt x="270324" y="163062"/>
                  <a:pt x="270064" y="162716"/>
                </a:cubicBezTo>
                <a:lnTo>
                  <a:pt x="269891" y="162629"/>
                </a:lnTo>
                <a:lnTo>
                  <a:pt x="269458" y="162284"/>
                </a:lnTo>
                <a:cubicBezTo>
                  <a:pt x="267898" y="161678"/>
                  <a:pt x="262007" y="160208"/>
                  <a:pt x="240348" y="160208"/>
                </a:cubicBezTo>
                <a:close/>
                <a:moveTo>
                  <a:pt x="240348" y="157094"/>
                </a:moveTo>
                <a:cubicBezTo>
                  <a:pt x="263220" y="157094"/>
                  <a:pt x="270151" y="158738"/>
                  <a:pt x="271884" y="160035"/>
                </a:cubicBezTo>
                <a:lnTo>
                  <a:pt x="272143" y="160208"/>
                </a:lnTo>
                <a:lnTo>
                  <a:pt x="272403" y="160294"/>
                </a:lnTo>
                <a:cubicBezTo>
                  <a:pt x="274309" y="160813"/>
                  <a:pt x="275696" y="162629"/>
                  <a:pt x="275696" y="164619"/>
                </a:cubicBezTo>
                <a:lnTo>
                  <a:pt x="275696" y="167991"/>
                </a:lnTo>
                <a:lnTo>
                  <a:pt x="276129" y="168337"/>
                </a:lnTo>
                <a:cubicBezTo>
                  <a:pt x="276995" y="169202"/>
                  <a:pt x="277515" y="170413"/>
                  <a:pt x="277515" y="171624"/>
                </a:cubicBezTo>
                <a:lnTo>
                  <a:pt x="277515" y="173267"/>
                </a:lnTo>
                <a:cubicBezTo>
                  <a:pt x="277515" y="174478"/>
                  <a:pt x="277082" y="175516"/>
                  <a:pt x="276302" y="176380"/>
                </a:cubicBezTo>
                <a:lnTo>
                  <a:pt x="275436" y="177332"/>
                </a:lnTo>
                <a:lnTo>
                  <a:pt x="276302" y="178283"/>
                </a:lnTo>
                <a:cubicBezTo>
                  <a:pt x="277082" y="179061"/>
                  <a:pt x="277515" y="180186"/>
                  <a:pt x="277515" y="181310"/>
                </a:cubicBezTo>
                <a:lnTo>
                  <a:pt x="277515" y="183040"/>
                </a:lnTo>
                <a:cubicBezTo>
                  <a:pt x="277515" y="184251"/>
                  <a:pt x="276995" y="185375"/>
                  <a:pt x="276129" y="186240"/>
                </a:cubicBezTo>
                <a:lnTo>
                  <a:pt x="275696" y="186672"/>
                </a:lnTo>
                <a:lnTo>
                  <a:pt x="275696" y="194715"/>
                </a:lnTo>
                <a:cubicBezTo>
                  <a:pt x="275696" y="196704"/>
                  <a:pt x="274309" y="198520"/>
                  <a:pt x="272317" y="199039"/>
                </a:cubicBezTo>
                <a:lnTo>
                  <a:pt x="271017" y="199385"/>
                </a:lnTo>
                <a:lnTo>
                  <a:pt x="271364" y="200683"/>
                </a:lnTo>
                <a:cubicBezTo>
                  <a:pt x="271537" y="201201"/>
                  <a:pt x="271624" y="201720"/>
                  <a:pt x="271710" y="202239"/>
                </a:cubicBezTo>
                <a:cubicBezTo>
                  <a:pt x="271970" y="205180"/>
                  <a:pt x="272057" y="208207"/>
                  <a:pt x="271884" y="211580"/>
                </a:cubicBezTo>
                <a:cubicBezTo>
                  <a:pt x="271537" y="217028"/>
                  <a:pt x="271884" y="222304"/>
                  <a:pt x="272143" y="225849"/>
                </a:cubicBezTo>
                <a:cubicBezTo>
                  <a:pt x="272923" y="236228"/>
                  <a:pt x="274309" y="246433"/>
                  <a:pt x="276302" y="256032"/>
                </a:cubicBezTo>
                <a:cubicBezTo>
                  <a:pt x="277948" y="264162"/>
                  <a:pt x="280114" y="273589"/>
                  <a:pt x="283753" y="282583"/>
                </a:cubicBezTo>
                <a:cubicBezTo>
                  <a:pt x="290597" y="299534"/>
                  <a:pt x="295622" y="317177"/>
                  <a:pt x="298827" y="334906"/>
                </a:cubicBezTo>
                <a:cubicBezTo>
                  <a:pt x="300647" y="345457"/>
                  <a:pt x="300993" y="355662"/>
                  <a:pt x="300993" y="363359"/>
                </a:cubicBezTo>
                <a:cubicBezTo>
                  <a:pt x="300993" y="364829"/>
                  <a:pt x="301080" y="366386"/>
                  <a:pt x="301080" y="367856"/>
                </a:cubicBezTo>
                <a:lnTo>
                  <a:pt x="301080" y="368981"/>
                </a:lnTo>
                <a:cubicBezTo>
                  <a:pt x="301080" y="372094"/>
                  <a:pt x="300993" y="375467"/>
                  <a:pt x="300907" y="379359"/>
                </a:cubicBezTo>
                <a:cubicBezTo>
                  <a:pt x="300907" y="380656"/>
                  <a:pt x="300907" y="382040"/>
                  <a:pt x="300820" y="383424"/>
                </a:cubicBezTo>
                <a:cubicBezTo>
                  <a:pt x="300820" y="385067"/>
                  <a:pt x="300820" y="386623"/>
                  <a:pt x="300733" y="388267"/>
                </a:cubicBezTo>
                <a:cubicBezTo>
                  <a:pt x="300733" y="395704"/>
                  <a:pt x="300560" y="403834"/>
                  <a:pt x="300300" y="413866"/>
                </a:cubicBezTo>
                <a:cubicBezTo>
                  <a:pt x="300040" y="424244"/>
                  <a:pt x="299520" y="434536"/>
                  <a:pt x="298654" y="444308"/>
                </a:cubicBezTo>
                <a:cubicBezTo>
                  <a:pt x="298134" y="450881"/>
                  <a:pt x="297614" y="457541"/>
                  <a:pt x="297181" y="463940"/>
                </a:cubicBezTo>
                <a:lnTo>
                  <a:pt x="296748" y="470081"/>
                </a:lnTo>
                <a:cubicBezTo>
                  <a:pt x="296661" y="471637"/>
                  <a:pt x="296488" y="473194"/>
                  <a:pt x="296401" y="474751"/>
                </a:cubicBezTo>
                <a:lnTo>
                  <a:pt x="296315" y="475789"/>
                </a:lnTo>
                <a:cubicBezTo>
                  <a:pt x="295882" y="481151"/>
                  <a:pt x="295535" y="486772"/>
                  <a:pt x="295189" y="492221"/>
                </a:cubicBezTo>
                <a:cubicBezTo>
                  <a:pt x="294842" y="498880"/>
                  <a:pt x="296055" y="505453"/>
                  <a:pt x="297268" y="511680"/>
                </a:cubicBezTo>
                <a:cubicBezTo>
                  <a:pt x="297354" y="512458"/>
                  <a:pt x="297441" y="513150"/>
                  <a:pt x="297614" y="513842"/>
                </a:cubicBezTo>
                <a:lnTo>
                  <a:pt x="297701" y="514361"/>
                </a:lnTo>
                <a:cubicBezTo>
                  <a:pt x="298914" y="521106"/>
                  <a:pt x="300127" y="529236"/>
                  <a:pt x="299780" y="537452"/>
                </a:cubicBezTo>
                <a:cubicBezTo>
                  <a:pt x="299694" y="540565"/>
                  <a:pt x="299607" y="543679"/>
                  <a:pt x="299607" y="546792"/>
                </a:cubicBezTo>
                <a:lnTo>
                  <a:pt x="299607" y="547830"/>
                </a:lnTo>
                <a:cubicBezTo>
                  <a:pt x="299520" y="555268"/>
                  <a:pt x="299434" y="562792"/>
                  <a:pt x="299347" y="570316"/>
                </a:cubicBezTo>
                <a:lnTo>
                  <a:pt x="299347" y="578013"/>
                </a:lnTo>
                <a:cubicBezTo>
                  <a:pt x="299260" y="580867"/>
                  <a:pt x="299260" y="583721"/>
                  <a:pt x="299260" y="586575"/>
                </a:cubicBezTo>
                <a:cubicBezTo>
                  <a:pt x="299260" y="586921"/>
                  <a:pt x="299174" y="587267"/>
                  <a:pt x="299174" y="587786"/>
                </a:cubicBezTo>
                <a:lnTo>
                  <a:pt x="299087" y="587959"/>
                </a:lnTo>
                <a:cubicBezTo>
                  <a:pt x="299087" y="588218"/>
                  <a:pt x="299087" y="588391"/>
                  <a:pt x="299087" y="588564"/>
                </a:cubicBezTo>
                <a:lnTo>
                  <a:pt x="299087" y="588651"/>
                </a:lnTo>
                <a:lnTo>
                  <a:pt x="299087" y="588737"/>
                </a:lnTo>
                <a:cubicBezTo>
                  <a:pt x="299001" y="589429"/>
                  <a:pt x="298307" y="592888"/>
                  <a:pt x="290770" y="596175"/>
                </a:cubicBezTo>
                <a:cubicBezTo>
                  <a:pt x="281154" y="600326"/>
                  <a:pt x="264693" y="602401"/>
                  <a:pt x="241994" y="602401"/>
                </a:cubicBezTo>
                <a:cubicBezTo>
                  <a:pt x="219209" y="602401"/>
                  <a:pt x="202229" y="600326"/>
                  <a:pt x="191399" y="596175"/>
                </a:cubicBezTo>
                <a:cubicBezTo>
                  <a:pt x="183169" y="593061"/>
                  <a:pt x="181523" y="589775"/>
                  <a:pt x="181349" y="589169"/>
                </a:cubicBezTo>
                <a:lnTo>
                  <a:pt x="181176" y="588823"/>
                </a:lnTo>
                <a:lnTo>
                  <a:pt x="181176" y="588478"/>
                </a:lnTo>
                <a:cubicBezTo>
                  <a:pt x="181176" y="588305"/>
                  <a:pt x="181176" y="588045"/>
                  <a:pt x="181176" y="587613"/>
                </a:cubicBezTo>
                <a:cubicBezTo>
                  <a:pt x="181089" y="587353"/>
                  <a:pt x="181003" y="587007"/>
                  <a:pt x="181003" y="586575"/>
                </a:cubicBezTo>
                <a:lnTo>
                  <a:pt x="180916" y="570316"/>
                </a:lnTo>
                <a:cubicBezTo>
                  <a:pt x="180830" y="562792"/>
                  <a:pt x="180743" y="555268"/>
                  <a:pt x="180656" y="547830"/>
                </a:cubicBezTo>
                <a:lnTo>
                  <a:pt x="180656" y="546792"/>
                </a:lnTo>
                <a:cubicBezTo>
                  <a:pt x="180656" y="543765"/>
                  <a:pt x="180570" y="540565"/>
                  <a:pt x="180483" y="537452"/>
                </a:cubicBezTo>
                <a:cubicBezTo>
                  <a:pt x="180136" y="529236"/>
                  <a:pt x="181349" y="521106"/>
                  <a:pt x="182562" y="514361"/>
                </a:cubicBezTo>
                <a:cubicBezTo>
                  <a:pt x="182649" y="513842"/>
                  <a:pt x="182822" y="513323"/>
                  <a:pt x="182909" y="512804"/>
                </a:cubicBezTo>
                <a:lnTo>
                  <a:pt x="183082" y="511680"/>
                </a:lnTo>
                <a:cubicBezTo>
                  <a:pt x="184295" y="505020"/>
                  <a:pt x="185508" y="498793"/>
                  <a:pt x="185075" y="492221"/>
                </a:cubicBezTo>
                <a:cubicBezTo>
                  <a:pt x="184815" y="486686"/>
                  <a:pt x="184382" y="481064"/>
                  <a:pt x="183948" y="475616"/>
                </a:cubicBezTo>
                <a:lnTo>
                  <a:pt x="183862" y="474751"/>
                </a:lnTo>
                <a:cubicBezTo>
                  <a:pt x="183775" y="473194"/>
                  <a:pt x="183689" y="471637"/>
                  <a:pt x="183515" y="470081"/>
                </a:cubicBezTo>
                <a:lnTo>
                  <a:pt x="183255" y="466448"/>
                </a:lnTo>
                <a:cubicBezTo>
                  <a:pt x="182822" y="459789"/>
                  <a:pt x="182216" y="452006"/>
                  <a:pt x="181609" y="444308"/>
                </a:cubicBezTo>
                <a:cubicBezTo>
                  <a:pt x="181003" y="437044"/>
                  <a:pt x="180570" y="429693"/>
                  <a:pt x="180310" y="422255"/>
                </a:cubicBezTo>
                <a:lnTo>
                  <a:pt x="183429" y="423033"/>
                </a:lnTo>
                <a:cubicBezTo>
                  <a:pt x="183689" y="430212"/>
                  <a:pt x="184122" y="437217"/>
                  <a:pt x="184642" y="444049"/>
                </a:cubicBezTo>
                <a:cubicBezTo>
                  <a:pt x="185248" y="450881"/>
                  <a:pt x="185768" y="457886"/>
                  <a:pt x="186288" y="464632"/>
                </a:cubicBezTo>
                <a:lnTo>
                  <a:pt x="186634" y="469821"/>
                </a:lnTo>
                <a:cubicBezTo>
                  <a:pt x="186721" y="470773"/>
                  <a:pt x="186721" y="471637"/>
                  <a:pt x="186807" y="472589"/>
                </a:cubicBezTo>
                <a:lnTo>
                  <a:pt x="187067" y="475789"/>
                </a:lnTo>
                <a:cubicBezTo>
                  <a:pt x="187414" y="481151"/>
                  <a:pt x="187847" y="486599"/>
                  <a:pt x="188194" y="492048"/>
                </a:cubicBezTo>
                <a:cubicBezTo>
                  <a:pt x="188540" y="499053"/>
                  <a:pt x="187327" y="505799"/>
                  <a:pt x="186114" y="512285"/>
                </a:cubicBezTo>
                <a:lnTo>
                  <a:pt x="186028" y="512631"/>
                </a:lnTo>
                <a:cubicBezTo>
                  <a:pt x="185854" y="513409"/>
                  <a:pt x="185768" y="514101"/>
                  <a:pt x="185595" y="514880"/>
                </a:cubicBezTo>
                <a:cubicBezTo>
                  <a:pt x="184382" y="521971"/>
                  <a:pt x="183255" y="529582"/>
                  <a:pt x="183515" y="537365"/>
                </a:cubicBezTo>
                <a:cubicBezTo>
                  <a:pt x="183689" y="540652"/>
                  <a:pt x="183689" y="543938"/>
                  <a:pt x="183775" y="546792"/>
                </a:cubicBezTo>
                <a:lnTo>
                  <a:pt x="183775" y="547743"/>
                </a:lnTo>
                <a:cubicBezTo>
                  <a:pt x="183862" y="553884"/>
                  <a:pt x="183862" y="560111"/>
                  <a:pt x="183948" y="566251"/>
                </a:cubicBezTo>
                <a:lnTo>
                  <a:pt x="184122" y="586488"/>
                </a:lnTo>
                <a:cubicBezTo>
                  <a:pt x="184122" y="586661"/>
                  <a:pt x="184122" y="587007"/>
                  <a:pt x="184208" y="587267"/>
                </a:cubicBezTo>
                <a:lnTo>
                  <a:pt x="184295" y="588218"/>
                </a:lnTo>
                <a:lnTo>
                  <a:pt x="184555" y="588564"/>
                </a:lnTo>
                <a:cubicBezTo>
                  <a:pt x="186807" y="591072"/>
                  <a:pt x="197464" y="599375"/>
                  <a:pt x="241908" y="599375"/>
                </a:cubicBezTo>
                <a:cubicBezTo>
                  <a:pt x="287651" y="599375"/>
                  <a:pt x="294842" y="590553"/>
                  <a:pt x="295795" y="588823"/>
                </a:cubicBezTo>
                <a:lnTo>
                  <a:pt x="295968" y="588478"/>
                </a:lnTo>
                <a:lnTo>
                  <a:pt x="295968" y="588218"/>
                </a:lnTo>
                <a:cubicBezTo>
                  <a:pt x="295968" y="587872"/>
                  <a:pt x="296055" y="587613"/>
                  <a:pt x="296055" y="587267"/>
                </a:cubicBezTo>
                <a:lnTo>
                  <a:pt x="296055" y="587094"/>
                </a:lnTo>
                <a:cubicBezTo>
                  <a:pt x="296142" y="586834"/>
                  <a:pt x="296142" y="586661"/>
                  <a:pt x="296142" y="586488"/>
                </a:cubicBezTo>
                <a:lnTo>
                  <a:pt x="296315" y="565905"/>
                </a:lnTo>
                <a:cubicBezTo>
                  <a:pt x="296401" y="559851"/>
                  <a:pt x="296401" y="553797"/>
                  <a:pt x="296488" y="547743"/>
                </a:cubicBezTo>
                <a:lnTo>
                  <a:pt x="296488" y="546619"/>
                </a:lnTo>
                <a:cubicBezTo>
                  <a:pt x="296575" y="543592"/>
                  <a:pt x="296575" y="540392"/>
                  <a:pt x="296661" y="537365"/>
                </a:cubicBezTo>
                <a:cubicBezTo>
                  <a:pt x="297008" y="529495"/>
                  <a:pt x="295882" y="521885"/>
                  <a:pt x="294669" y="514880"/>
                </a:cubicBezTo>
                <a:cubicBezTo>
                  <a:pt x="294495" y="514188"/>
                  <a:pt x="294409" y="513496"/>
                  <a:pt x="294236" y="512717"/>
                </a:cubicBezTo>
                <a:lnTo>
                  <a:pt x="294149" y="512285"/>
                </a:lnTo>
                <a:cubicBezTo>
                  <a:pt x="292936" y="505799"/>
                  <a:pt x="291723" y="499053"/>
                  <a:pt x="292070" y="492048"/>
                </a:cubicBezTo>
                <a:cubicBezTo>
                  <a:pt x="292330" y="487551"/>
                  <a:pt x="292676" y="483140"/>
                  <a:pt x="293023" y="478297"/>
                </a:cubicBezTo>
                <a:lnTo>
                  <a:pt x="293196" y="475789"/>
                </a:lnTo>
                <a:cubicBezTo>
                  <a:pt x="293196" y="475789"/>
                  <a:pt x="293196" y="475702"/>
                  <a:pt x="293196" y="475702"/>
                </a:cubicBezTo>
                <a:lnTo>
                  <a:pt x="293196" y="475443"/>
                </a:lnTo>
                <a:cubicBezTo>
                  <a:pt x="293196" y="475183"/>
                  <a:pt x="293283" y="474837"/>
                  <a:pt x="293283" y="474578"/>
                </a:cubicBezTo>
                <a:lnTo>
                  <a:pt x="293283" y="473886"/>
                </a:lnTo>
                <a:cubicBezTo>
                  <a:pt x="293456" y="472502"/>
                  <a:pt x="293542" y="471205"/>
                  <a:pt x="293629" y="469908"/>
                </a:cubicBezTo>
                <a:lnTo>
                  <a:pt x="293889" y="466102"/>
                </a:lnTo>
                <a:cubicBezTo>
                  <a:pt x="294409" y="458924"/>
                  <a:pt x="294929" y="451400"/>
                  <a:pt x="295535" y="444049"/>
                </a:cubicBezTo>
                <a:cubicBezTo>
                  <a:pt x="296401" y="434190"/>
                  <a:pt x="296921" y="423985"/>
                  <a:pt x="297181" y="413780"/>
                </a:cubicBezTo>
                <a:cubicBezTo>
                  <a:pt x="297441" y="403747"/>
                  <a:pt x="297614" y="395618"/>
                  <a:pt x="297614" y="388267"/>
                </a:cubicBezTo>
                <a:cubicBezTo>
                  <a:pt x="297701" y="385240"/>
                  <a:pt x="297701" y="382213"/>
                  <a:pt x="297788" y="379272"/>
                </a:cubicBezTo>
                <a:lnTo>
                  <a:pt x="297874" y="376851"/>
                </a:lnTo>
                <a:cubicBezTo>
                  <a:pt x="297874" y="374256"/>
                  <a:pt x="297961" y="371575"/>
                  <a:pt x="297961" y="368981"/>
                </a:cubicBezTo>
                <a:lnTo>
                  <a:pt x="297961" y="365089"/>
                </a:lnTo>
                <a:lnTo>
                  <a:pt x="297961" y="364657"/>
                </a:lnTo>
                <a:cubicBezTo>
                  <a:pt x="297874" y="356613"/>
                  <a:pt x="297614" y="346062"/>
                  <a:pt x="295708" y="335425"/>
                </a:cubicBezTo>
                <a:cubicBezTo>
                  <a:pt x="292589" y="317869"/>
                  <a:pt x="287651" y="300485"/>
                  <a:pt x="280894" y="283707"/>
                </a:cubicBezTo>
                <a:cubicBezTo>
                  <a:pt x="277168" y="274626"/>
                  <a:pt x="275002" y="264940"/>
                  <a:pt x="273270" y="256638"/>
                </a:cubicBezTo>
                <a:cubicBezTo>
                  <a:pt x="271277" y="246865"/>
                  <a:pt x="269891" y="236573"/>
                  <a:pt x="269025" y="226022"/>
                </a:cubicBezTo>
                <a:cubicBezTo>
                  <a:pt x="268765" y="222044"/>
                  <a:pt x="268418" y="216855"/>
                  <a:pt x="268765" y="211407"/>
                </a:cubicBezTo>
                <a:cubicBezTo>
                  <a:pt x="268938" y="208207"/>
                  <a:pt x="268938" y="205353"/>
                  <a:pt x="268591" y="202672"/>
                </a:cubicBezTo>
                <a:lnTo>
                  <a:pt x="268505" y="201461"/>
                </a:lnTo>
                <a:lnTo>
                  <a:pt x="211758" y="201461"/>
                </a:lnTo>
                <a:lnTo>
                  <a:pt x="211672" y="202672"/>
                </a:lnTo>
                <a:cubicBezTo>
                  <a:pt x="211325" y="205353"/>
                  <a:pt x="211325" y="208207"/>
                  <a:pt x="211499" y="211320"/>
                </a:cubicBezTo>
                <a:cubicBezTo>
                  <a:pt x="211845" y="216769"/>
                  <a:pt x="211499" y="222044"/>
                  <a:pt x="211239" y="226022"/>
                </a:cubicBezTo>
                <a:cubicBezTo>
                  <a:pt x="210372" y="236487"/>
                  <a:pt x="208986" y="246779"/>
                  <a:pt x="206994" y="256638"/>
                </a:cubicBezTo>
                <a:cubicBezTo>
                  <a:pt x="205347" y="264854"/>
                  <a:pt x="203095" y="274540"/>
                  <a:pt x="199370" y="283707"/>
                </a:cubicBezTo>
                <a:cubicBezTo>
                  <a:pt x="196164" y="291750"/>
                  <a:pt x="193392" y="299880"/>
                  <a:pt x="190966" y="308009"/>
                </a:cubicBezTo>
                <a:lnTo>
                  <a:pt x="190533" y="309653"/>
                </a:lnTo>
                <a:cubicBezTo>
                  <a:pt x="188020" y="318215"/>
                  <a:pt x="186028" y="326863"/>
                  <a:pt x="184555" y="335425"/>
                </a:cubicBezTo>
                <a:cubicBezTo>
                  <a:pt x="182476" y="346927"/>
                  <a:pt x="182216" y="358343"/>
                  <a:pt x="182302" y="368981"/>
                </a:cubicBezTo>
                <a:cubicBezTo>
                  <a:pt x="182302" y="372354"/>
                  <a:pt x="182389" y="375899"/>
                  <a:pt x="182476" y="379272"/>
                </a:cubicBezTo>
                <a:lnTo>
                  <a:pt x="182476" y="381521"/>
                </a:lnTo>
                <a:cubicBezTo>
                  <a:pt x="182562" y="383683"/>
                  <a:pt x="182562" y="386018"/>
                  <a:pt x="182562" y="388267"/>
                </a:cubicBezTo>
                <a:cubicBezTo>
                  <a:pt x="182649" y="395531"/>
                  <a:pt x="182822" y="403661"/>
                  <a:pt x="183082" y="413780"/>
                </a:cubicBezTo>
                <a:cubicBezTo>
                  <a:pt x="183169" y="416201"/>
                  <a:pt x="183255" y="418536"/>
                  <a:pt x="183342" y="420958"/>
                </a:cubicBezTo>
                <a:lnTo>
                  <a:pt x="180223" y="421736"/>
                </a:lnTo>
                <a:cubicBezTo>
                  <a:pt x="180136" y="419142"/>
                  <a:pt x="180050" y="416461"/>
                  <a:pt x="179963" y="413866"/>
                </a:cubicBezTo>
                <a:cubicBezTo>
                  <a:pt x="179703" y="404007"/>
                  <a:pt x="179617" y="395877"/>
                  <a:pt x="179530" y="388267"/>
                </a:cubicBezTo>
                <a:cubicBezTo>
                  <a:pt x="179443" y="385326"/>
                  <a:pt x="179443" y="382213"/>
                  <a:pt x="179357" y="379359"/>
                </a:cubicBezTo>
                <a:cubicBezTo>
                  <a:pt x="179270" y="375899"/>
                  <a:pt x="179270" y="372440"/>
                  <a:pt x="179183" y="368981"/>
                </a:cubicBezTo>
                <a:cubicBezTo>
                  <a:pt x="179183" y="358257"/>
                  <a:pt x="179357" y="346668"/>
                  <a:pt x="181436" y="334906"/>
                </a:cubicBezTo>
                <a:cubicBezTo>
                  <a:pt x="184642" y="317090"/>
                  <a:pt x="189753" y="299447"/>
                  <a:pt x="196511" y="282583"/>
                </a:cubicBezTo>
                <a:cubicBezTo>
                  <a:pt x="200149" y="273589"/>
                  <a:pt x="202315" y="264075"/>
                  <a:pt x="203961" y="256032"/>
                </a:cubicBezTo>
                <a:cubicBezTo>
                  <a:pt x="205867" y="246433"/>
                  <a:pt x="207340" y="236228"/>
                  <a:pt x="208120" y="225763"/>
                </a:cubicBezTo>
                <a:cubicBezTo>
                  <a:pt x="208380" y="221958"/>
                  <a:pt x="208726" y="216855"/>
                  <a:pt x="208380" y="211580"/>
                </a:cubicBezTo>
                <a:cubicBezTo>
                  <a:pt x="208206" y="208207"/>
                  <a:pt x="208293" y="205180"/>
                  <a:pt x="208553" y="202239"/>
                </a:cubicBezTo>
                <a:cubicBezTo>
                  <a:pt x="208640" y="201634"/>
                  <a:pt x="208813" y="201115"/>
                  <a:pt x="208986" y="200510"/>
                </a:cubicBezTo>
                <a:lnTo>
                  <a:pt x="209333" y="199299"/>
                </a:lnTo>
                <a:lnTo>
                  <a:pt x="208120" y="198866"/>
                </a:lnTo>
                <a:cubicBezTo>
                  <a:pt x="206387" y="198174"/>
                  <a:pt x="205261" y="196531"/>
                  <a:pt x="205261" y="194715"/>
                </a:cubicBezTo>
                <a:lnTo>
                  <a:pt x="205261" y="187105"/>
                </a:lnTo>
                <a:lnTo>
                  <a:pt x="204654" y="186672"/>
                </a:lnTo>
                <a:cubicBezTo>
                  <a:pt x="203441" y="185807"/>
                  <a:pt x="202748" y="184423"/>
                  <a:pt x="202748" y="183040"/>
                </a:cubicBezTo>
                <a:lnTo>
                  <a:pt x="202748" y="181310"/>
                </a:lnTo>
                <a:cubicBezTo>
                  <a:pt x="202748" y="180186"/>
                  <a:pt x="203182" y="179061"/>
                  <a:pt x="203961" y="178283"/>
                </a:cubicBezTo>
                <a:lnTo>
                  <a:pt x="204914" y="177332"/>
                </a:lnTo>
                <a:lnTo>
                  <a:pt x="203961" y="176380"/>
                </a:lnTo>
                <a:cubicBezTo>
                  <a:pt x="203182" y="175516"/>
                  <a:pt x="202748" y="174391"/>
                  <a:pt x="202748" y="173267"/>
                </a:cubicBezTo>
                <a:lnTo>
                  <a:pt x="202748" y="171624"/>
                </a:lnTo>
                <a:cubicBezTo>
                  <a:pt x="202748" y="170154"/>
                  <a:pt x="203441" y="168770"/>
                  <a:pt x="204654" y="167991"/>
                </a:cubicBezTo>
                <a:lnTo>
                  <a:pt x="205261" y="167559"/>
                </a:lnTo>
                <a:lnTo>
                  <a:pt x="205261" y="164619"/>
                </a:lnTo>
                <a:cubicBezTo>
                  <a:pt x="205261" y="162629"/>
                  <a:pt x="206560" y="160900"/>
                  <a:pt x="208466" y="160294"/>
                </a:cubicBezTo>
                <a:lnTo>
                  <a:pt x="208813" y="160294"/>
                </a:lnTo>
                <a:lnTo>
                  <a:pt x="208986" y="160035"/>
                </a:lnTo>
                <a:cubicBezTo>
                  <a:pt x="210632" y="158738"/>
                  <a:pt x="217476" y="157094"/>
                  <a:pt x="240348" y="157094"/>
                </a:cubicBezTo>
                <a:close/>
                <a:moveTo>
                  <a:pt x="240348" y="155667"/>
                </a:moveTo>
                <a:cubicBezTo>
                  <a:pt x="215147" y="155667"/>
                  <a:pt x="209778" y="157570"/>
                  <a:pt x="208132" y="158954"/>
                </a:cubicBezTo>
                <a:cubicBezTo>
                  <a:pt x="205707" y="159645"/>
                  <a:pt x="203889" y="161894"/>
                  <a:pt x="203889" y="164575"/>
                </a:cubicBezTo>
                <a:lnTo>
                  <a:pt x="203889" y="166824"/>
                </a:lnTo>
                <a:cubicBezTo>
                  <a:pt x="202330" y="167862"/>
                  <a:pt x="201377" y="169591"/>
                  <a:pt x="201377" y="171581"/>
                </a:cubicBezTo>
                <a:lnTo>
                  <a:pt x="201377" y="173224"/>
                </a:lnTo>
                <a:cubicBezTo>
                  <a:pt x="201377" y="174781"/>
                  <a:pt x="201984" y="176164"/>
                  <a:pt x="203023" y="177289"/>
                </a:cubicBezTo>
                <a:cubicBezTo>
                  <a:pt x="201984" y="178327"/>
                  <a:pt x="201377" y="179710"/>
                  <a:pt x="201377" y="181267"/>
                </a:cubicBezTo>
                <a:lnTo>
                  <a:pt x="201377" y="182997"/>
                </a:lnTo>
                <a:cubicBezTo>
                  <a:pt x="201377" y="184900"/>
                  <a:pt x="202330" y="186629"/>
                  <a:pt x="203889" y="187754"/>
                </a:cubicBezTo>
                <a:lnTo>
                  <a:pt x="203889" y="194673"/>
                </a:lnTo>
                <a:cubicBezTo>
                  <a:pt x="203889" y="197094"/>
                  <a:pt x="205448" y="199257"/>
                  <a:pt x="207613" y="200121"/>
                </a:cubicBezTo>
                <a:cubicBezTo>
                  <a:pt x="207439" y="200727"/>
                  <a:pt x="207266" y="201419"/>
                  <a:pt x="207266" y="202024"/>
                </a:cubicBezTo>
                <a:cubicBezTo>
                  <a:pt x="206920" y="205051"/>
                  <a:pt x="206833" y="208165"/>
                  <a:pt x="207006" y="211624"/>
                </a:cubicBezTo>
                <a:cubicBezTo>
                  <a:pt x="207353" y="216727"/>
                  <a:pt x="207006" y="221830"/>
                  <a:pt x="206747" y="225635"/>
                </a:cubicBezTo>
                <a:cubicBezTo>
                  <a:pt x="205967" y="236014"/>
                  <a:pt x="204582" y="246133"/>
                  <a:pt x="202590" y="255646"/>
                </a:cubicBezTo>
                <a:cubicBezTo>
                  <a:pt x="200944" y="263776"/>
                  <a:pt x="198779" y="273203"/>
                  <a:pt x="195229" y="282025"/>
                </a:cubicBezTo>
                <a:cubicBezTo>
                  <a:pt x="188387" y="299063"/>
                  <a:pt x="183365" y="316706"/>
                  <a:pt x="180160" y="334609"/>
                </a:cubicBezTo>
                <a:cubicBezTo>
                  <a:pt x="177995" y="346458"/>
                  <a:pt x="177822" y="358133"/>
                  <a:pt x="177822" y="368944"/>
                </a:cubicBezTo>
                <a:cubicBezTo>
                  <a:pt x="177909" y="372404"/>
                  <a:pt x="177909" y="375950"/>
                  <a:pt x="177995" y="379323"/>
                </a:cubicBezTo>
                <a:cubicBezTo>
                  <a:pt x="178082" y="382263"/>
                  <a:pt x="178169" y="385290"/>
                  <a:pt x="178169" y="388231"/>
                </a:cubicBezTo>
                <a:cubicBezTo>
                  <a:pt x="178255" y="395669"/>
                  <a:pt x="178342" y="403799"/>
                  <a:pt x="178688" y="413831"/>
                </a:cubicBezTo>
                <a:cubicBezTo>
                  <a:pt x="178861" y="424210"/>
                  <a:pt x="179468" y="434502"/>
                  <a:pt x="180247" y="444361"/>
                </a:cubicBezTo>
                <a:cubicBezTo>
                  <a:pt x="180853" y="451799"/>
                  <a:pt x="181373" y="459323"/>
                  <a:pt x="181892" y="466588"/>
                </a:cubicBezTo>
                <a:lnTo>
                  <a:pt x="182239" y="470134"/>
                </a:lnTo>
                <a:cubicBezTo>
                  <a:pt x="182325" y="471691"/>
                  <a:pt x="182412" y="473248"/>
                  <a:pt x="182585" y="474891"/>
                </a:cubicBezTo>
                <a:cubicBezTo>
                  <a:pt x="182932" y="480599"/>
                  <a:pt x="183451" y="486480"/>
                  <a:pt x="183711" y="492275"/>
                </a:cubicBezTo>
                <a:cubicBezTo>
                  <a:pt x="184144" y="498675"/>
                  <a:pt x="182932" y="504902"/>
                  <a:pt x="181719" y="511475"/>
                </a:cubicBezTo>
                <a:cubicBezTo>
                  <a:pt x="181546" y="512340"/>
                  <a:pt x="181373" y="513205"/>
                  <a:pt x="181286" y="514070"/>
                </a:cubicBezTo>
                <a:cubicBezTo>
                  <a:pt x="179987" y="520989"/>
                  <a:pt x="178775" y="529205"/>
                  <a:pt x="179121" y="537508"/>
                </a:cubicBezTo>
                <a:cubicBezTo>
                  <a:pt x="179294" y="540621"/>
                  <a:pt x="179294" y="543735"/>
                  <a:pt x="179294" y="546848"/>
                </a:cubicBezTo>
                <a:lnTo>
                  <a:pt x="179294" y="547800"/>
                </a:lnTo>
                <a:cubicBezTo>
                  <a:pt x="179381" y="555324"/>
                  <a:pt x="179468" y="562762"/>
                  <a:pt x="179554" y="570286"/>
                </a:cubicBezTo>
                <a:lnTo>
                  <a:pt x="179641" y="577984"/>
                </a:lnTo>
                <a:cubicBezTo>
                  <a:pt x="179641" y="580838"/>
                  <a:pt x="179641" y="583692"/>
                  <a:pt x="179727" y="586546"/>
                </a:cubicBezTo>
                <a:cubicBezTo>
                  <a:pt x="179727" y="587065"/>
                  <a:pt x="179727" y="587497"/>
                  <a:pt x="179814" y="587843"/>
                </a:cubicBezTo>
                <a:cubicBezTo>
                  <a:pt x="179814" y="588103"/>
                  <a:pt x="179814" y="588362"/>
                  <a:pt x="179814" y="588449"/>
                </a:cubicBezTo>
                <a:lnTo>
                  <a:pt x="179814" y="589054"/>
                </a:lnTo>
                <a:lnTo>
                  <a:pt x="180074" y="589660"/>
                </a:lnTo>
                <a:cubicBezTo>
                  <a:pt x="180420" y="590611"/>
                  <a:pt x="182412" y="594157"/>
                  <a:pt x="190985" y="597443"/>
                </a:cubicBezTo>
                <a:cubicBezTo>
                  <a:pt x="201897" y="601681"/>
                  <a:pt x="219044" y="603757"/>
                  <a:pt x="241993" y="603757"/>
                </a:cubicBezTo>
                <a:cubicBezTo>
                  <a:pt x="264856" y="603757"/>
                  <a:pt x="281483" y="601595"/>
                  <a:pt x="291269" y="597443"/>
                </a:cubicBezTo>
                <a:cubicBezTo>
                  <a:pt x="299323" y="593897"/>
                  <a:pt x="300362" y="590006"/>
                  <a:pt x="300448" y="588881"/>
                </a:cubicBezTo>
                <a:lnTo>
                  <a:pt x="300448" y="588708"/>
                </a:lnTo>
                <a:lnTo>
                  <a:pt x="300448" y="588449"/>
                </a:lnTo>
                <a:cubicBezTo>
                  <a:pt x="300448" y="588362"/>
                  <a:pt x="300448" y="588103"/>
                  <a:pt x="300535" y="587843"/>
                </a:cubicBezTo>
                <a:cubicBezTo>
                  <a:pt x="300535" y="587497"/>
                  <a:pt x="300622" y="586979"/>
                  <a:pt x="300622" y="586546"/>
                </a:cubicBezTo>
                <a:cubicBezTo>
                  <a:pt x="300622" y="583692"/>
                  <a:pt x="300622" y="580838"/>
                  <a:pt x="300708" y="577984"/>
                </a:cubicBezTo>
                <a:lnTo>
                  <a:pt x="300708" y="570286"/>
                </a:lnTo>
                <a:cubicBezTo>
                  <a:pt x="300795" y="562762"/>
                  <a:pt x="300881" y="555324"/>
                  <a:pt x="300968" y="547800"/>
                </a:cubicBezTo>
                <a:lnTo>
                  <a:pt x="300968" y="546848"/>
                </a:lnTo>
                <a:cubicBezTo>
                  <a:pt x="300968" y="543735"/>
                  <a:pt x="301055" y="540621"/>
                  <a:pt x="301141" y="537508"/>
                </a:cubicBezTo>
                <a:cubicBezTo>
                  <a:pt x="301488" y="529205"/>
                  <a:pt x="300275" y="520989"/>
                  <a:pt x="299063" y="514070"/>
                </a:cubicBezTo>
                <a:cubicBezTo>
                  <a:pt x="298890" y="513205"/>
                  <a:pt x="298716" y="512340"/>
                  <a:pt x="298543" y="511475"/>
                </a:cubicBezTo>
                <a:cubicBezTo>
                  <a:pt x="297331" y="504902"/>
                  <a:pt x="296205" y="498675"/>
                  <a:pt x="296551" y="492275"/>
                </a:cubicBezTo>
                <a:cubicBezTo>
                  <a:pt x="296898" y="486480"/>
                  <a:pt x="297331" y="480599"/>
                  <a:pt x="297764" y="474891"/>
                </a:cubicBezTo>
                <a:cubicBezTo>
                  <a:pt x="297850" y="473334"/>
                  <a:pt x="297937" y="471691"/>
                  <a:pt x="298110" y="470134"/>
                </a:cubicBezTo>
                <a:lnTo>
                  <a:pt x="298370" y="466588"/>
                </a:lnTo>
                <a:cubicBezTo>
                  <a:pt x="298890" y="459323"/>
                  <a:pt x="299409" y="451799"/>
                  <a:pt x="300015" y="444361"/>
                </a:cubicBezTo>
                <a:cubicBezTo>
                  <a:pt x="300881" y="434502"/>
                  <a:pt x="301401" y="424210"/>
                  <a:pt x="301661" y="413831"/>
                </a:cubicBezTo>
                <a:cubicBezTo>
                  <a:pt x="301921" y="403799"/>
                  <a:pt x="302094" y="395669"/>
                  <a:pt x="302094" y="388231"/>
                </a:cubicBezTo>
                <a:cubicBezTo>
                  <a:pt x="302180" y="385290"/>
                  <a:pt x="302267" y="382263"/>
                  <a:pt x="302267" y="379323"/>
                </a:cubicBezTo>
                <a:cubicBezTo>
                  <a:pt x="302354" y="375950"/>
                  <a:pt x="302440" y="372404"/>
                  <a:pt x="302440" y="368944"/>
                </a:cubicBezTo>
                <a:cubicBezTo>
                  <a:pt x="302440" y="367128"/>
                  <a:pt x="302354" y="365225"/>
                  <a:pt x="302354" y="363323"/>
                </a:cubicBezTo>
                <a:cubicBezTo>
                  <a:pt x="302354" y="354069"/>
                  <a:pt x="301834" y="344468"/>
                  <a:pt x="300102" y="334609"/>
                </a:cubicBezTo>
                <a:cubicBezTo>
                  <a:pt x="296984" y="316793"/>
                  <a:pt x="291875" y="299063"/>
                  <a:pt x="285033" y="282025"/>
                </a:cubicBezTo>
                <a:cubicBezTo>
                  <a:pt x="281483" y="273203"/>
                  <a:pt x="279318" y="263776"/>
                  <a:pt x="277672" y="255733"/>
                </a:cubicBezTo>
                <a:cubicBezTo>
                  <a:pt x="275681" y="246133"/>
                  <a:pt x="274295" y="236014"/>
                  <a:pt x="273516" y="225635"/>
                </a:cubicBezTo>
                <a:cubicBezTo>
                  <a:pt x="273256" y="221830"/>
                  <a:pt x="272909" y="216727"/>
                  <a:pt x="273256" y="211624"/>
                </a:cubicBezTo>
                <a:cubicBezTo>
                  <a:pt x="273429" y="208165"/>
                  <a:pt x="273342" y="205051"/>
                  <a:pt x="272996" y="202024"/>
                </a:cubicBezTo>
                <a:cubicBezTo>
                  <a:pt x="272996" y="201419"/>
                  <a:pt x="272823" y="200900"/>
                  <a:pt x="272650" y="200294"/>
                </a:cubicBezTo>
                <a:cubicBezTo>
                  <a:pt x="275248" y="199602"/>
                  <a:pt x="277066" y="197354"/>
                  <a:pt x="277066" y="194673"/>
                </a:cubicBezTo>
                <a:lnTo>
                  <a:pt x="277066" y="187235"/>
                </a:lnTo>
                <a:cubicBezTo>
                  <a:pt x="278192" y="186110"/>
                  <a:pt x="278885" y="184554"/>
                  <a:pt x="278885" y="182997"/>
                </a:cubicBezTo>
                <a:lnTo>
                  <a:pt x="278885" y="181267"/>
                </a:lnTo>
                <a:cubicBezTo>
                  <a:pt x="278885" y="179797"/>
                  <a:pt x="278279" y="178327"/>
                  <a:pt x="277326" y="177289"/>
                </a:cubicBezTo>
                <a:cubicBezTo>
                  <a:pt x="278279" y="176251"/>
                  <a:pt x="278885" y="174781"/>
                  <a:pt x="278885" y="173224"/>
                </a:cubicBezTo>
                <a:lnTo>
                  <a:pt x="278885" y="171581"/>
                </a:lnTo>
                <a:cubicBezTo>
                  <a:pt x="278885" y="169937"/>
                  <a:pt x="278192" y="168381"/>
                  <a:pt x="277066" y="167343"/>
                </a:cubicBezTo>
                <a:lnTo>
                  <a:pt x="277066" y="164575"/>
                </a:lnTo>
                <a:cubicBezTo>
                  <a:pt x="277066" y="161894"/>
                  <a:pt x="275248" y="159645"/>
                  <a:pt x="272736" y="158954"/>
                </a:cubicBezTo>
                <a:cubicBezTo>
                  <a:pt x="271091" y="157656"/>
                  <a:pt x="265635" y="155667"/>
                  <a:pt x="240348" y="155667"/>
                </a:cubicBezTo>
                <a:close/>
                <a:moveTo>
                  <a:pt x="240348" y="154327"/>
                </a:moveTo>
                <a:cubicBezTo>
                  <a:pt x="265126" y="154327"/>
                  <a:pt x="271190" y="156230"/>
                  <a:pt x="273356" y="157700"/>
                </a:cubicBezTo>
                <a:cubicBezTo>
                  <a:pt x="276389" y="158651"/>
                  <a:pt x="278468" y="161419"/>
                  <a:pt x="278468" y="164619"/>
                </a:cubicBezTo>
                <a:lnTo>
                  <a:pt x="278468" y="166867"/>
                </a:lnTo>
                <a:cubicBezTo>
                  <a:pt x="279594" y="168164"/>
                  <a:pt x="280287" y="169894"/>
                  <a:pt x="280287" y="171624"/>
                </a:cubicBezTo>
                <a:lnTo>
                  <a:pt x="280287" y="173267"/>
                </a:lnTo>
                <a:cubicBezTo>
                  <a:pt x="280287" y="174737"/>
                  <a:pt x="279854" y="176121"/>
                  <a:pt x="279074" y="177332"/>
                </a:cubicBezTo>
                <a:cubicBezTo>
                  <a:pt x="279854" y="178456"/>
                  <a:pt x="280287" y="179840"/>
                  <a:pt x="280287" y="181310"/>
                </a:cubicBezTo>
                <a:lnTo>
                  <a:pt x="280287" y="183040"/>
                </a:lnTo>
                <a:cubicBezTo>
                  <a:pt x="280287" y="184769"/>
                  <a:pt x="279594" y="186499"/>
                  <a:pt x="278468" y="187796"/>
                </a:cubicBezTo>
                <a:lnTo>
                  <a:pt x="278468" y="194715"/>
                </a:lnTo>
                <a:cubicBezTo>
                  <a:pt x="278468" y="197483"/>
                  <a:pt x="276822" y="200077"/>
                  <a:pt x="274309" y="201201"/>
                </a:cubicBezTo>
                <a:cubicBezTo>
                  <a:pt x="274396" y="201461"/>
                  <a:pt x="274396" y="201720"/>
                  <a:pt x="274396" y="201893"/>
                </a:cubicBezTo>
                <a:cubicBezTo>
                  <a:pt x="274743" y="205007"/>
                  <a:pt x="274829" y="208207"/>
                  <a:pt x="274656" y="211752"/>
                </a:cubicBezTo>
                <a:cubicBezTo>
                  <a:pt x="274309" y="217028"/>
                  <a:pt x="274656" y="222217"/>
                  <a:pt x="274916" y="225590"/>
                </a:cubicBezTo>
                <a:cubicBezTo>
                  <a:pt x="275696" y="235882"/>
                  <a:pt x="277082" y="245914"/>
                  <a:pt x="278988" y="255427"/>
                </a:cubicBezTo>
                <a:cubicBezTo>
                  <a:pt x="280634" y="263470"/>
                  <a:pt x="282800" y="272810"/>
                  <a:pt x="286265" y="281545"/>
                </a:cubicBezTo>
                <a:cubicBezTo>
                  <a:pt x="293196" y="298669"/>
                  <a:pt x="298307" y="316485"/>
                  <a:pt x="301513" y="334474"/>
                </a:cubicBezTo>
                <a:cubicBezTo>
                  <a:pt x="303419" y="345198"/>
                  <a:pt x="303765" y="355489"/>
                  <a:pt x="303765" y="363359"/>
                </a:cubicBezTo>
                <a:cubicBezTo>
                  <a:pt x="303765" y="364829"/>
                  <a:pt x="303765" y="366386"/>
                  <a:pt x="303852" y="367856"/>
                </a:cubicBezTo>
                <a:lnTo>
                  <a:pt x="303852" y="368981"/>
                </a:lnTo>
                <a:cubicBezTo>
                  <a:pt x="303765" y="372094"/>
                  <a:pt x="303765" y="375467"/>
                  <a:pt x="303679" y="379359"/>
                </a:cubicBezTo>
                <a:cubicBezTo>
                  <a:pt x="303679" y="380743"/>
                  <a:pt x="303592" y="382126"/>
                  <a:pt x="303592" y="383424"/>
                </a:cubicBezTo>
                <a:cubicBezTo>
                  <a:pt x="303592" y="385067"/>
                  <a:pt x="303506" y="386710"/>
                  <a:pt x="303506" y="388267"/>
                </a:cubicBezTo>
                <a:cubicBezTo>
                  <a:pt x="303506" y="395704"/>
                  <a:pt x="303332" y="403920"/>
                  <a:pt x="303072" y="413952"/>
                </a:cubicBezTo>
                <a:cubicBezTo>
                  <a:pt x="302813" y="424417"/>
                  <a:pt x="302206" y="434709"/>
                  <a:pt x="301426" y="444568"/>
                </a:cubicBezTo>
                <a:cubicBezTo>
                  <a:pt x="300907" y="451054"/>
                  <a:pt x="300387" y="457713"/>
                  <a:pt x="299954" y="464113"/>
                </a:cubicBezTo>
                <a:lnTo>
                  <a:pt x="299520" y="470254"/>
                </a:lnTo>
                <a:cubicBezTo>
                  <a:pt x="299347" y="471897"/>
                  <a:pt x="299260" y="473454"/>
                  <a:pt x="299174" y="475010"/>
                </a:cubicBezTo>
                <a:lnTo>
                  <a:pt x="299087" y="475962"/>
                </a:lnTo>
                <a:cubicBezTo>
                  <a:pt x="298654" y="481410"/>
                  <a:pt x="298221" y="486945"/>
                  <a:pt x="297961" y="492394"/>
                </a:cubicBezTo>
                <a:cubicBezTo>
                  <a:pt x="297614" y="498707"/>
                  <a:pt x="298827" y="505107"/>
                  <a:pt x="299954" y="511247"/>
                </a:cubicBezTo>
                <a:cubicBezTo>
                  <a:pt x="300040" y="511939"/>
                  <a:pt x="300213" y="512631"/>
                  <a:pt x="300300" y="513323"/>
                </a:cubicBezTo>
                <a:lnTo>
                  <a:pt x="300387" y="513842"/>
                </a:lnTo>
                <a:cubicBezTo>
                  <a:pt x="301686" y="520760"/>
                  <a:pt x="302899" y="529063"/>
                  <a:pt x="302553" y="537625"/>
                </a:cubicBezTo>
                <a:cubicBezTo>
                  <a:pt x="302466" y="540652"/>
                  <a:pt x="302379" y="543765"/>
                  <a:pt x="302379" y="546792"/>
                </a:cubicBezTo>
                <a:lnTo>
                  <a:pt x="302379" y="547830"/>
                </a:lnTo>
                <a:cubicBezTo>
                  <a:pt x="302293" y="555354"/>
                  <a:pt x="302206" y="562792"/>
                  <a:pt x="302119" y="570316"/>
                </a:cubicBezTo>
                <a:lnTo>
                  <a:pt x="302119" y="578013"/>
                </a:lnTo>
                <a:cubicBezTo>
                  <a:pt x="302033" y="580867"/>
                  <a:pt x="302033" y="583721"/>
                  <a:pt x="302033" y="586575"/>
                </a:cubicBezTo>
                <a:cubicBezTo>
                  <a:pt x="302033" y="587094"/>
                  <a:pt x="301946" y="587613"/>
                  <a:pt x="301860" y="588045"/>
                </a:cubicBezTo>
                <a:lnTo>
                  <a:pt x="301860" y="588305"/>
                </a:lnTo>
                <a:cubicBezTo>
                  <a:pt x="301860" y="588391"/>
                  <a:pt x="301860" y="588478"/>
                  <a:pt x="301860" y="588478"/>
                </a:cubicBezTo>
                <a:lnTo>
                  <a:pt x="301860" y="588737"/>
                </a:lnTo>
                <a:lnTo>
                  <a:pt x="301860" y="589083"/>
                </a:lnTo>
                <a:cubicBezTo>
                  <a:pt x="301686" y="590726"/>
                  <a:pt x="300387" y="594964"/>
                  <a:pt x="291810" y="598683"/>
                </a:cubicBezTo>
                <a:cubicBezTo>
                  <a:pt x="281847" y="603007"/>
                  <a:pt x="265126" y="605169"/>
                  <a:pt x="241994" y="605169"/>
                </a:cubicBezTo>
                <a:cubicBezTo>
                  <a:pt x="218863" y="605169"/>
                  <a:pt x="201535" y="603007"/>
                  <a:pt x="190446" y="598769"/>
                </a:cubicBezTo>
                <a:cubicBezTo>
                  <a:pt x="181609" y="595396"/>
                  <a:pt x="179357" y="591677"/>
                  <a:pt x="178750" y="590207"/>
                </a:cubicBezTo>
                <a:lnTo>
                  <a:pt x="178404" y="589342"/>
                </a:lnTo>
                <a:lnTo>
                  <a:pt x="178404" y="588478"/>
                </a:lnTo>
                <a:cubicBezTo>
                  <a:pt x="178404" y="588391"/>
                  <a:pt x="178404" y="588218"/>
                  <a:pt x="178404" y="588045"/>
                </a:cubicBezTo>
                <a:cubicBezTo>
                  <a:pt x="178317" y="587699"/>
                  <a:pt x="178317" y="587180"/>
                  <a:pt x="178317" y="586575"/>
                </a:cubicBezTo>
                <a:lnTo>
                  <a:pt x="178144" y="570316"/>
                </a:lnTo>
                <a:cubicBezTo>
                  <a:pt x="178057" y="562878"/>
                  <a:pt x="177971" y="555354"/>
                  <a:pt x="177884" y="547830"/>
                </a:cubicBezTo>
                <a:lnTo>
                  <a:pt x="177884" y="546879"/>
                </a:lnTo>
                <a:cubicBezTo>
                  <a:pt x="177884" y="543765"/>
                  <a:pt x="177884" y="540652"/>
                  <a:pt x="177711" y="537625"/>
                </a:cubicBezTo>
                <a:cubicBezTo>
                  <a:pt x="177364" y="529063"/>
                  <a:pt x="178577" y="520847"/>
                  <a:pt x="179877" y="513842"/>
                </a:cubicBezTo>
                <a:cubicBezTo>
                  <a:pt x="179963" y="513323"/>
                  <a:pt x="180050" y="512804"/>
                  <a:pt x="180136" y="512285"/>
                </a:cubicBezTo>
                <a:lnTo>
                  <a:pt x="180310" y="511247"/>
                </a:lnTo>
                <a:cubicBezTo>
                  <a:pt x="181523" y="504674"/>
                  <a:pt x="182649" y="498621"/>
                  <a:pt x="182302" y="492394"/>
                </a:cubicBezTo>
                <a:cubicBezTo>
                  <a:pt x="182042" y="486859"/>
                  <a:pt x="181609" y="481324"/>
                  <a:pt x="181176" y="475875"/>
                </a:cubicBezTo>
                <a:lnTo>
                  <a:pt x="181176" y="475010"/>
                </a:lnTo>
                <a:cubicBezTo>
                  <a:pt x="181003" y="473454"/>
                  <a:pt x="180916" y="471897"/>
                  <a:pt x="180830" y="470254"/>
                </a:cubicBezTo>
                <a:lnTo>
                  <a:pt x="180570" y="466708"/>
                </a:lnTo>
                <a:cubicBezTo>
                  <a:pt x="180050" y="460049"/>
                  <a:pt x="179443" y="452179"/>
                  <a:pt x="178837" y="444568"/>
                </a:cubicBezTo>
                <a:cubicBezTo>
                  <a:pt x="178057" y="434536"/>
                  <a:pt x="177451" y="424244"/>
                  <a:pt x="177277" y="413952"/>
                </a:cubicBezTo>
                <a:cubicBezTo>
                  <a:pt x="176931" y="404093"/>
                  <a:pt x="176844" y="395877"/>
                  <a:pt x="176758" y="388267"/>
                </a:cubicBezTo>
                <a:cubicBezTo>
                  <a:pt x="176758" y="385326"/>
                  <a:pt x="176671" y="382299"/>
                  <a:pt x="176584" y="379359"/>
                </a:cubicBezTo>
                <a:cubicBezTo>
                  <a:pt x="176498" y="375986"/>
                  <a:pt x="176498" y="372440"/>
                  <a:pt x="176498" y="368981"/>
                </a:cubicBezTo>
                <a:cubicBezTo>
                  <a:pt x="176411" y="358170"/>
                  <a:pt x="176584" y="346408"/>
                  <a:pt x="178750" y="334474"/>
                </a:cubicBezTo>
                <a:cubicBezTo>
                  <a:pt x="181956" y="316398"/>
                  <a:pt x="187067" y="298669"/>
                  <a:pt x="193998" y="281545"/>
                </a:cubicBezTo>
                <a:cubicBezTo>
                  <a:pt x="197464" y="272810"/>
                  <a:pt x="199629" y="263470"/>
                  <a:pt x="201276" y="255427"/>
                </a:cubicBezTo>
                <a:cubicBezTo>
                  <a:pt x="203182" y="246000"/>
                  <a:pt x="204568" y="235968"/>
                  <a:pt x="205347" y="225590"/>
                </a:cubicBezTo>
                <a:cubicBezTo>
                  <a:pt x="205607" y="221785"/>
                  <a:pt x="205954" y="216855"/>
                  <a:pt x="205694" y="211666"/>
                </a:cubicBezTo>
                <a:cubicBezTo>
                  <a:pt x="205434" y="208293"/>
                  <a:pt x="205521" y="205093"/>
                  <a:pt x="205867" y="201893"/>
                </a:cubicBezTo>
                <a:cubicBezTo>
                  <a:pt x="205867" y="201547"/>
                  <a:pt x="205954" y="201201"/>
                  <a:pt x="206041" y="200855"/>
                </a:cubicBezTo>
                <a:cubicBezTo>
                  <a:pt x="203875" y="199558"/>
                  <a:pt x="202488" y="197223"/>
                  <a:pt x="202488" y="194715"/>
                </a:cubicBezTo>
                <a:lnTo>
                  <a:pt x="202488" y="188402"/>
                </a:lnTo>
                <a:cubicBezTo>
                  <a:pt x="200929" y="187105"/>
                  <a:pt x="199976" y="185115"/>
                  <a:pt x="199976" y="183040"/>
                </a:cubicBezTo>
                <a:lnTo>
                  <a:pt x="199976" y="181310"/>
                </a:lnTo>
                <a:cubicBezTo>
                  <a:pt x="199976" y="179840"/>
                  <a:pt x="200409" y="178456"/>
                  <a:pt x="201189" y="177332"/>
                </a:cubicBezTo>
                <a:cubicBezTo>
                  <a:pt x="200409" y="176121"/>
                  <a:pt x="199976" y="174737"/>
                  <a:pt x="199976" y="173267"/>
                </a:cubicBezTo>
                <a:lnTo>
                  <a:pt x="199976" y="171624"/>
                </a:lnTo>
                <a:cubicBezTo>
                  <a:pt x="199976" y="169548"/>
                  <a:pt x="200929" y="167559"/>
                  <a:pt x="202488" y="166175"/>
                </a:cubicBezTo>
                <a:lnTo>
                  <a:pt x="202488" y="164619"/>
                </a:lnTo>
                <a:cubicBezTo>
                  <a:pt x="202488" y="161505"/>
                  <a:pt x="204481" y="158738"/>
                  <a:pt x="207513" y="157786"/>
                </a:cubicBezTo>
                <a:cubicBezTo>
                  <a:pt x="209766" y="156143"/>
                  <a:pt x="215830" y="154327"/>
                  <a:pt x="240348" y="154327"/>
                </a:cubicBezTo>
                <a:close/>
                <a:moveTo>
                  <a:pt x="49902" y="66078"/>
                </a:moveTo>
                <a:cubicBezTo>
                  <a:pt x="49642" y="69192"/>
                  <a:pt x="49642" y="72392"/>
                  <a:pt x="49815" y="76025"/>
                </a:cubicBezTo>
                <a:cubicBezTo>
                  <a:pt x="50248" y="83463"/>
                  <a:pt x="49902" y="90728"/>
                  <a:pt x="49468" y="96177"/>
                </a:cubicBezTo>
                <a:cubicBezTo>
                  <a:pt x="48343" y="110361"/>
                  <a:pt x="46437" y="124372"/>
                  <a:pt x="43752" y="137692"/>
                </a:cubicBezTo>
                <a:cubicBezTo>
                  <a:pt x="41414" y="148935"/>
                  <a:pt x="38469" y="162082"/>
                  <a:pt x="33359" y="174709"/>
                </a:cubicBezTo>
                <a:cubicBezTo>
                  <a:pt x="29115" y="185261"/>
                  <a:pt x="25391" y="196072"/>
                  <a:pt x="22186" y="207057"/>
                </a:cubicBezTo>
                <a:cubicBezTo>
                  <a:pt x="23572" y="206797"/>
                  <a:pt x="25564" y="206624"/>
                  <a:pt x="28162" y="206538"/>
                </a:cubicBezTo>
                <a:cubicBezTo>
                  <a:pt x="28509" y="206538"/>
                  <a:pt x="28855" y="206538"/>
                  <a:pt x="29202" y="206538"/>
                </a:cubicBezTo>
                <a:cubicBezTo>
                  <a:pt x="33879" y="206538"/>
                  <a:pt x="41327" y="207143"/>
                  <a:pt x="49815" y="209911"/>
                </a:cubicBezTo>
                <a:cubicBezTo>
                  <a:pt x="55012" y="211554"/>
                  <a:pt x="59515" y="213457"/>
                  <a:pt x="63586" y="215792"/>
                </a:cubicBezTo>
                <a:cubicBezTo>
                  <a:pt x="66271" y="217176"/>
                  <a:pt x="68523" y="218560"/>
                  <a:pt x="70515" y="220030"/>
                </a:cubicBezTo>
                <a:cubicBezTo>
                  <a:pt x="73373" y="221933"/>
                  <a:pt x="75452" y="223490"/>
                  <a:pt x="77357" y="225219"/>
                </a:cubicBezTo>
                <a:lnTo>
                  <a:pt x="77790" y="225565"/>
                </a:lnTo>
                <a:cubicBezTo>
                  <a:pt x="79869" y="227295"/>
                  <a:pt x="82034" y="229111"/>
                  <a:pt x="83853" y="231187"/>
                </a:cubicBezTo>
                <a:cubicBezTo>
                  <a:pt x="84459" y="231793"/>
                  <a:pt x="85066" y="232398"/>
                  <a:pt x="85672" y="233003"/>
                </a:cubicBezTo>
                <a:cubicBezTo>
                  <a:pt x="87144" y="234560"/>
                  <a:pt x="88703" y="236117"/>
                  <a:pt x="89916" y="237847"/>
                </a:cubicBezTo>
                <a:cubicBezTo>
                  <a:pt x="90522" y="238625"/>
                  <a:pt x="91215" y="239404"/>
                  <a:pt x="91821" y="240269"/>
                </a:cubicBezTo>
                <a:cubicBezTo>
                  <a:pt x="93034" y="241739"/>
                  <a:pt x="94333" y="243382"/>
                  <a:pt x="95459" y="245026"/>
                </a:cubicBezTo>
                <a:lnTo>
                  <a:pt x="104553" y="259469"/>
                </a:lnTo>
                <a:cubicBezTo>
                  <a:pt x="105592" y="261286"/>
                  <a:pt x="106545" y="262410"/>
                  <a:pt x="107584" y="263621"/>
                </a:cubicBezTo>
                <a:cubicBezTo>
                  <a:pt x="108017" y="264140"/>
                  <a:pt x="108450" y="264659"/>
                  <a:pt x="108883" y="265264"/>
                </a:cubicBezTo>
                <a:cubicBezTo>
                  <a:pt x="110096" y="266907"/>
                  <a:pt x="111655" y="268378"/>
                  <a:pt x="113214" y="269848"/>
                </a:cubicBezTo>
                <a:lnTo>
                  <a:pt x="113560" y="270194"/>
                </a:lnTo>
                <a:cubicBezTo>
                  <a:pt x="114860" y="271578"/>
                  <a:pt x="116332" y="272702"/>
                  <a:pt x="117891" y="273740"/>
                </a:cubicBezTo>
                <a:lnTo>
                  <a:pt x="118670" y="274346"/>
                </a:lnTo>
                <a:cubicBezTo>
                  <a:pt x="121702" y="276594"/>
                  <a:pt x="125166" y="278324"/>
                  <a:pt x="130016" y="279967"/>
                </a:cubicBezTo>
                <a:cubicBezTo>
                  <a:pt x="131056" y="280400"/>
                  <a:pt x="132182" y="280659"/>
                  <a:pt x="133308" y="280919"/>
                </a:cubicBezTo>
                <a:cubicBezTo>
                  <a:pt x="134174" y="281092"/>
                  <a:pt x="135040" y="281265"/>
                  <a:pt x="135906" y="281524"/>
                </a:cubicBezTo>
                <a:cubicBezTo>
                  <a:pt x="136512" y="281611"/>
                  <a:pt x="137119" y="281697"/>
                  <a:pt x="137725" y="281784"/>
                </a:cubicBezTo>
                <a:cubicBezTo>
                  <a:pt x="139111" y="281957"/>
                  <a:pt x="140410" y="282130"/>
                  <a:pt x="141709" y="282216"/>
                </a:cubicBezTo>
                <a:cubicBezTo>
                  <a:pt x="145953" y="282389"/>
                  <a:pt x="149417" y="282389"/>
                  <a:pt x="152362" y="282130"/>
                </a:cubicBezTo>
                <a:cubicBezTo>
                  <a:pt x="155220" y="281784"/>
                  <a:pt x="157559" y="281438"/>
                  <a:pt x="159551" y="281178"/>
                </a:cubicBezTo>
                <a:cubicBezTo>
                  <a:pt x="159464" y="270627"/>
                  <a:pt x="159118" y="257134"/>
                  <a:pt x="156693" y="243642"/>
                </a:cubicBezTo>
                <a:cubicBezTo>
                  <a:pt x="152535" y="220203"/>
                  <a:pt x="145866" y="197024"/>
                  <a:pt x="136859" y="174709"/>
                </a:cubicBezTo>
                <a:cubicBezTo>
                  <a:pt x="131835" y="162168"/>
                  <a:pt x="128804" y="148935"/>
                  <a:pt x="126465" y="137692"/>
                </a:cubicBezTo>
                <a:cubicBezTo>
                  <a:pt x="123781" y="124372"/>
                  <a:pt x="121875" y="110361"/>
                  <a:pt x="120749" y="96177"/>
                </a:cubicBezTo>
                <a:cubicBezTo>
                  <a:pt x="120316" y="90641"/>
                  <a:pt x="119970" y="83463"/>
                  <a:pt x="120403" y="76025"/>
                </a:cubicBezTo>
                <a:cubicBezTo>
                  <a:pt x="120576" y="72392"/>
                  <a:pt x="120576" y="69192"/>
                  <a:pt x="120316" y="66078"/>
                </a:cubicBezTo>
                <a:close/>
                <a:moveTo>
                  <a:pt x="48649" y="64716"/>
                </a:moveTo>
                <a:lnTo>
                  <a:pt x="121496" y="64716"/>
                </a:lnTo>
                <a:cubicBezTo>
                  <a:pt x="121929" y="68261"/>
                  <a:pt x="121929" y="71980"/>
                  <a:pt x="121756" y="76131"/>
                </a:cubicBezTo>
                <a:cubicBezTo>
                  <a:pt x="121323" y="83482"/>
                  <a:pt x="121669" y="90660"/>
                  <a:pt x="122102" y="96109"/>
                </a:cubicBezTo>
                <a:cubicBezTo>
                  <a:pt x="123228" y="110292"/>
                  <a:pt x="125134" y="124215"/>
                  <a:pt x="127819" y="137447"/>
                </a:cubicBezTo>
                <a:cubicBezTo>
                  <a:pt x="130071" y="148603"/>
                  <a:pt x="133103" y="161748"/>
                  <a:pt x="138127" y="174202"/>
                </a:cubicBezTo>
                <a:cubicBezTo>
                  <a:pt x="147135" y="196601"/>
                  <a:pt x="153805" y="219864"/>
                  <a:pt x="157963" y="243387"/>
                </a:cubicBezTo>
                <a:cubicBezTo>
                  <a:pt x="160388" y="256619"/>
                  <a:pt x="160908" y="269764"/>
                  <a:pt x="160908" y="282304"/>
                </a:cubicBezTo>
                <a:cubicBezTo>
                  <a:pt x="158569" y="282736"/>
                  <a:pt x="155711" y="283082"/>
                  <a:pt x="152506" y="283428"/>
                </a:cubicBezTo>
                <a:cubicBezTo>
                  <a:pt x="149128" y="283774"/>
                  <a:pt x="145490" y="283774"/>
                  <a:pt x="141592" y="283601"/>
                </a:cubicBezTo>
                <a:cubicBezTo>
                  <a:pt x="139599" y="283428"/>
                  <a:pt x="137607" y="283082"/>
                  <a:pt x="135615" y="282823"/>
                </a:cubicBezTo>
                <a:cubicBezTo>
                  <a:pt x="133623" y="282304"/>
                  <a:pt x="131544" y="282045"/>
                  <a:pt x="129552" y="281266"/>
                </a:cubicBezTo>
                <a:cubicBezTo>
                  <a:pt x="125480" y="279883"/>
                  <a:pt x="121496" y="278153"/>
                  <a:pt x="117858" y="275472"/>
                </a:cubicBezTo>
                <a:cubicBezTo>
                  <a:pt x="116039" y="274175"/>
                  <a:pt x="114133" y="272877"/>
                  <a:pt x="112574" y="271148"/>
                </a:cubicBezTo>
                <a:cubicBezTo>
                  <a:pt x="110842" y="269505"/>
                  <a:pt x="109109" y="267948"/>
                  <a:pt x="107810" y="266132"/>
                </a:cubicBezTo>
                <a:cubicBezTo>
                  <a:pt x="106338" y="264229"/>
                  <a:pt x="104865" y="262846"/>
                  <a:pt x="103392" y="260251"/>
                </a:cubicBezTo>
                <a:lnTo>
                  <a:pt x="99061" y="253506"/>
                </a:lnTo>
                <a:lnTo>
                  <a:pt x="94211" y="245809"/>
                </a:lnTo>
                <a:cubicBezTo>
                  <a:pt x="92565" y="243301"/>
                  <a:pt x="90573" y="241052"/>
                  <a:pt x="88754" y="238717"/>
                </a:cubicBezTo>
                <a:cubicBezTo>
                  <a:pt x="87021" y="236296"/>
                  <a:pt x="84769" y="234220"/>
                  <a:pt x="82864" y="232058"/>
                </a:cubicBezTo>
                <a:cubicBezTo>
                  <a:pt x="80871" y="229896"/>
                  <a:pt x="78619" y="228080"/>
                  <a:pt x="76367" y="226264"/>
                </a:cubicBezTo>
                <a:cubicBezTo>
                  <a:pt x="74288" y="224361"/>
                  <a:pt x="71950" y="222718"/>
                  <a:pt x="69697" y="221161"/>
                </a:cubicBezTo>
                <a:cubicBezTo>
                  <a:pt x="67445" y="219605"/>
                  <a:pt x="65193" y="218221"/>
                  <a:pt x="62855" y="217010"/>
                </a:cubicBezTo>
                <a:cubicBezTo>
                  <a:pt x="58350" y="214416"/>
                  <a:pt x="53673" y="212600"/>
                  <a:pt x="49429" y="211216"/>
                </a:cubicBezTo>
                <a:cubicBezTo>
                  <a:pt x="40767" y="208449"/>
                  <a:pt x="33317" y="207843"/>
                  <a:pt x="28120" y="207930"/>
                </a:cubicBezTo>
                <a:cubicBezTo>
                  <a:pt x="23010" y="208016"/>
                  <a:pt x="20238" y="208794"/>
                  <a:pt x="20151" y="208794"/>
                </a:cubicBezTo>
                <a:cubicBezTo>
                  <a:pt x="23529" y="197119"/>
                  <a:pt x="27514" y="185531"/>
                  <a:pt x="32018" y="174202"/>
                </a:cubicBezTo>
                <a:cubicBezTo>
                  <a:pt x="37042" y="161748"/>
                  <a:pt x="40074" y="148603"/>
                  <a:pt x="42326" y="137447"/>
                </a:cubicBezTo>
                <a:cubicBezTo>
                  <a:pt x="45011" y="124215"/>
                  <a:pt x="46917" y="110292"/>
                  <a:pt x="48043" y="96109"/>
                </a:cubicBezTo>
                <a:cubicBezTo>
                  <a:pt x="48476" y="90660"/>
                  <a:pt x="48822" y="83482"/>
                  <a:pt x="48476" y="76131"/>
                </a:cubicBezTo>
                <a:cubicBezTo>
                  <a:pt x="48216" y="71980"/>
                  <a:pt x="48216" y="68261"/>
                  <a:pt x="48649" y="64716"/>
                </a:cubicBezTo>
                <a:close/>
                <a:moveTo>
                  <a:pt x="47476" y="63311"/>
                </a:moveTo>
                <a:lnTo>
                  <a:pt x="47303" y="64521"/>
                </a:lnTo>
                <a:cubicBezTo>
                  <a:pt x="46870" y="68154"/>
                  <a:pt x="46870" y="71959"/>
                  <a:pt x="47130" y="76197"/>
                </a:cubicBezTo>
                <a:cubicBezTo>
                  <a:pt x="47476" y="83463"/>
                  <a:pt x="47130" y="90555"/>
                  <a:pt x="46697" y="95917"/>
                </a:cubicBezTo>
                <a:cubicBezTo>
                  <a:pt x="45658" y="110015"/>
                  <a:pt x="43752" y="123940"/>
                  <a:pt x="41067" y="137086"/>
                </a:cubicBezTo>
                <a:cubicBezTo>
                  <a:pt x="38815" y="148243"/>
                  <a:pt x="35784" y="161303"/>
                  <a:pt x="30847" y="173671"/>
                </a:cubicBezTo>
                <a:cubicBezTo>
                  <a:pt x="26430" y="184569"/>
                  <a:pt x="22533" y="195899"/>
                  <a:pt x="19241" y="207316"/>
                </a:cubicBezTo>
                <a:lnTo>
                  <a:pt x="19155" y="207316"/>
                </a:lnTo>
                <a:lnTo>
                  <a:pt x="18895" y="208440"/>
                </a:lnTo>
                <a:cubicBezTo>
                  <a:pt x="15604" y="219944"/>
                  <a:pt x="12919" y="231533"/>
                  <a:pt x="10840" y="243123"/>
                </a:cubicBezTo>
                <a:cubicBezTo>
                  <a:pt x="8069" y="258518"/>
                  <a:pt x="7809" y="273827"/>
                  <a:pt x="7895" y="288097"/>
                </a:cubicBezTo>
                <a:cubicBezTo>
                  <a:pt x="7895" y="293027"/>
                  <a:pt x="7982" y="298044"/>
                  <a:pt x="8069" y="301936"/>
                </a:cubicBezTo>
                <a:cubicBezTo>
                  <a:pt x="8155" y="305828"/>
                  <a:pt x="8242" y="309979"/>
                  <a:pt x="8242" y="313958"/>
                </a:cubicBezTo>
                <a:cubicBezTo>
                  <a:pt x="8328" y="323558"/>
                  <a:pt x="8502" y="334197"/>
                  <a:pt x="8935" y="348381"/>
                </a:cubicBezTo>
                <a:cubicBezTo>
                  <a:pt x="9021" y="351667"/>
                  <a:pt x="9108" y="355041"/>
                  <a:pt x="9194" y="358327"/>
                </a:cubicBezTo>
                <a:lnTo>
                  <a:pt x="5210" y="359452"/>
                </a:lnTo>
                <a:lnTo>
                  <a:pt x="9281" y="360403"/>
                </a:lnTo>
                <a:cubicBezTo>
                  <a:pt x="9714" y="370090"/>
                  <a:pt x="10320" y="379690"/>
                  <a:pt x="11100" y="389031"/>
                </a:cubicBezTo>
                <a:cubicBezTo>
                  <a:pt x="11879" y="398977"/>
                  <a:pt x="12572" y="409097"/>
                  <a:pt x="13352" y="418870"/>
                </a:cubicBezTo>
                <a:lnTo>
                  <a:pt x="13698" y="423713"/>
                </a:lnTo>
                <a:cubicBezTo>
                  <a:pt x="13785" y="424751"/>
                  <a:pt x="13871" y="425789"/>
                  <a:pt x="13871" y="426914"/>
                </a:cubicBezTo>
                <a:cubicBezTo>
                  <a:pt x="13958" y="427951"/>
                  <a:pt x="14045" y="428989"/>
                  <a:pt x="14131" y="430027"/>
                </a:cubicBezTo>
                <a:cubicBezTo>
                  <a:pt x="14651" y="437292"/>
                  <a:pt x="15257" y="445422"/>
                  <a:pt x="15777" y="453552"/>
                </a:cubicBezTo>
                <a:cubicBezTo>
                  <a:pt x="16297" y="462893"/>
                  <a:pt x="14564" y="472061"/>
                  <a:pt x="12919" y="480883"/>
                </a:cubicBezTo>
                <a:cubicBezTo>
                  <a:pt x="12746" y="481835"/>
                  <a:pt x="12572" y="482786"/>
                  <a:pt x="12399" y="483824"/>
                </a:cubicBezTo>
                <a:lnTo>
                  <a:pt x="12312" y="484343"/>
                </a:lnTo>
                <a:cubicBezTo>
                  <a:pt x="10580" y="493770"/>
                  <a:pt x="9108" y="503889"/>
                  <a:pt x="9541" y="514441"/>
                </a:cubicBezTo>
                <a:cubicBezTo>
                  <a:pt x="9714" y="518679"/>
                  <a:pt x="9801" y="522917"/>
                  <a:pt x="9801" y="527155"/>
                </a:cubicBezTo>
                <a:lnTo>
                  <a:pt x="9801" y="528453"/>
                </a:lnTo>
                <a:cubicBezTo>
                  <a:pt x="9974" y="538572"/>
                  <a:pt x="10061" y="548605"/>
                  <a:pt x="10147" y="558724"/>
                </a:cubicBezTo>
                <a:lnTo>
                  <a:pt x="10234" y="569016"/>
                </a:lnTo>
                <a:cubicBezTo>
                  <a:pt x="10234" y="572216"/>
                  <a:pt x="10234" y="575330"/>
                  <a:pt x="10320" y="578530"/>
                </a:cubicBezTo>
                <a:lnTo>
                  <a:pt x="10320" y="580519"/>
                </a:lnTo>
                <a:cubicBezTo>
                  <a:pt x="10320" y="580779"/>
                  <a:pt x="10320" y="581125"/>
                  <a:pt x="10407" y="581557"/>
                </a:cubicBezTo>
                <a:lnTo>
                  <a:pt x="10407" y="581817"/>
                </a:lnTo>
                <a:cubicBezTo>
                  <a:pt x="10494" y="581990"/>
                  <a:pt x="10494" y="582076"/>
                  <a:pt x="10494" y="582249"/>
                </a:cubicBezTo>
                <a:lnTo>
                  <a:pt x="10494" y="582682"/>
                </a:lnTo>
                <a:lnTo>
                  <a:pt x="10840" y="583028"/>
                </a:lnTo>
                <a:cubicBezTo>
                  <a:pt x="13698" y="586401"/>
                  <a:pt x="27902" y="597298"/>
                  <a:pt x="87491" y="597298"/>
                </a:cubicBezTo>
                <a:cubicBezTo>
                  <a:pt x="148638" y="597298"/>
                  <a:pt x="158165" y="585709"/>
                  <a:pt x="159464" y="583374"/>
                </a:cubicBezTo>
                <a:lnTo>
                  <a:pt x="159637" y="583114"/>
                </a:lnTo>
                <a:lnTo>
                  <a:pt x="159637" y="582768"/>
                </a:lnTo>
                <a:cubicBezTo>
                  <a:pt x="159724" y="582336"/>
                  <a:pt x="159724" y="581903"/>
                  <a:pt x="159811" y="581557"/>
                </a:cubicBezTo>
                <a:lnTo>
                  <a:pt x="159811" y="581211"/>
                </a:lnTo>
                <a:cubicBezTo>
                  <a:pt x="159897" y="580952"/>
                  <a:pt x="159897" y="580692"/>
                  <a:pt x="159897" y="580519"/>
                </a:cubicBezTo>
                <a:cubicBezTo>
                  <a:pt x="159897" y="577925"/>
                  <a:pt x="159897" y="575330"/>
                  <a:pt x="159984" y="572735"/>
                </a:cubicBezTo>
                <a:lnTo>
                  <a:pt x="160157" y="553621"/>
                </a:lnTo>
                <a:cubicBezTo>
                  <a:pt x="160157" y="545232"/>
                  <a:pt x="160244" y="536842"/>
                  <a:pt x="160330" y="528453"/>
                </a:cubicBezTo>
                <a:lnTo>
                  <a:pt x="160417" y="527155"/>
                </a:lnTo>
                <a:cubicBezTo>
                  <a:pt x="160417" y="523090"/>
                  <a:pt x="160503" y="518766"/>
                  <a:pt x="160677" y="514441"/>
                </a:cubicBezTo>
                <a:cubicBezTo>
                  <a:pt x="161110" y="503889"/>
                  <a:pt x="159551" y="493770"/>
                  <a:pt x="157905" y="484343"/>
                </a:cubicBezTo>
                <a:cubicBezTo>
                  <a:pt x="157732" y="483305"/>
                  <a:pt x="157472" y="482181"/>
                  <a:pt x="157299" y="481056"/>
                </a:cubicBezTo>
                <a:lnTo>
                  <a:pt x="157212" y="480797"/>
                </a:lnTo>
                <a:cubicBezTo>
                  <a:pt x="155653" y="471975"/>
                  <a:pt x="153921" y="462893"/>
                  <a:pt x="154441" y="453552"/>
                </a:cubicBezTo>
                <a:cubicBezTo>
                  <a:pt x="154787" y="447585"/>
                  <a:pt x="155220" y="441617"/>
                  <a:pt x="155653" y="435736"/>
                </a:cubicBezTo>
                <a:lnTo>
                  <a:pt x="155913" y="432276"/>
                </a:lnTo>
                <a:cubicBezTo>
                  <a:pt x="155913" y="431584"/>
                  <a:pt x="156000" y="430892"/>
                  <a:pt x="156000" y="430200"/>
                </a:cubicBezTo>
                <a:lnTo>
                  <a:pt x="156086" y="429681"/>
                </a:lnTo>
                <a:cubicBezTo>
                  <a:pt x="156260" y="427692"/>
                  <a:pt x="156433" y="425703"/>
                  <a:pt x="156519" y="423713"/>
                </a:cubicBezTo>
                <a:lnTo>
                  <a:pt x="156866" y="418870"/>
                </a:lnTo>
                <a:cubicBezTo>
                  <a:pt x="157645" y="408664"/>
                  <a:pt x="158338" y="398718"/>
                  <a:pt x="159118" y="389031"/>
                </a:cubicBezTo>
                <a:cubicBezTo>
                  <a:pt x="160244" y="375885"/>
                  <a:pt x="160937" y="362133"/>
                  <a:pt x="161283" y="348381"/>
                </a:cubicBezTo>
                <a:cubicBezTo>
                  <a:pt x="161629" y="334024"/>
                  <a:pt x="161889" y="323472"/>
                  <a:pt x="161976" y="313958"/>
                </a:cubicBezTo>
                <a:cubicBezTo>
                  <a:pt x="161976" y="309979"/>
                  <a:pt x="162062" y="305828"/>
                  <a:pt x="162149" y="301936"/>
                </a:cubicBezTo>
                <a:lnTo>
                  <a:pt x="162149" y="300206"/>
                </a:lnTo>
                <a:cubicBezTo>
                  <a:pt x="162236" y="296227"/>
                  <a:pt x="162322" y="292076"/>
                  <a:pt x="162322" y="288097"/>
                </a:cubicBezTo>
                <a:lnTo>
                  <a:pt x="162322" y="283686"/>
                </a:lnTo>
                <a:lnTo>
                  <a:pt x="160244" y="284984"/>
                </a:lnTo>
                <a:cubicBezTo>
                  <a:pt x="158425" y="286022"/>
                  <a:pt x="156260" y="287233"/>
                  <a:pt x="153488" y="288357"/>
                </a:cubicBezTo>
                <a:cubicBezTo>
                  <a:pt x="149850" y="289914"/>
                  <a:pt x="145953" y="291038"/>
                  <a:pt x="141969" y="291730"/>
                </a:cubicBezTo>
                <a:cubicBezTo>
                  <a:pt x="140063" y="291989"/>
                  <a:pt x="138158" y="292249"/>
                  <a:pt x="136079" y="292422"/>
                </a:cubicBezTo>
                <a:lnTo>
                  <a:pt x="134867" y="292508"/>
                </a:lnTo>
                <a:cubicBezTo>
                  <a:pt x="134260" y="292508"/>
                  <a:pt x="133654" y="292508"/>
                  <a:pt x="133048" y="292508"/>
                </a:cubicBezTo>
                <a:cubicBezTo>
                  <a:pt x="131142" y="292422"/>
                  <a:pt x="129150" y="292422"/>
                  <a:pt x="127158" y="292162"/>
                </a:cubicBezTo>
                <a:cubicBezTo>
                  <a:pt x="120836" y="291125"/>
                  <a:pt x="115552" y="289395"/>
                  <a:pt x="110962" y="286887"/>
                </a:cubicBezTo>
                <a:cubicBezTo>
                  <a:pt x="108624" y="285589"/>
                  <a:pt x="105852" y="284032"/>
                  <a:pt x="103427" y="281957"/>
                </a:cubicBezTo>
                <a:lnTo>
                  <a:pt x="99789" y="279016"/>
                </a:lnTo>
                <a:cubicBezTo>
                  <a:pt x="99096" y="278411"/>
                  <a:pt x="98404" y="277632"/>
                  <a:pt x="97711" y="276854"/>
                </a:cubicBezTo>
                <a:cubicBezTo>
                  <a:pt x="97364" y="276421"/>
                  <a:pt x="96931" y="275989"/>
                  <a:pt x="96585" y="275556"/>
                </a:cubicBezTo>
                <a:cubicBezTo>
                  <a:pt x="96152" y="275124"/>
                  <a:pt x="95719" y="274605"/>
                  <a:pt x="95286" y="274086"/>
                </a:cubicBezTo>
                <a:cubicBezTo>
                  <a:pt x="93553" y="272183"/>
                  <a:pt x="91735" y="270194"/>
                  <a:pt x="90782" y="268378"/>
                </a:cubicBezTo>
                <a:lnTo>
                  <a:pt x="85932" y="261026"/>
                </a:lnTo>
                <a:lnTo>
                  <a:pt x="81774" y="254193"/>
                </a:lnTo>
                <a:cubicBezTo>
                  <a:pt x="80908" y="252810"/>
                  <a:pt x="79955" y="251512"/>
                  <a:pt x="79003" y="250215"/>
                </a:cubicBezTo>
                <a:cubicBezTo>
                  <a:pt x="78483" y="249437"/>
                  <a:pt x="77877" y="248572"/>
                  <a:pt x="77271" y="247707"/>
                </a:cubicBezTo>
                <a:cubicBezTo>
                  <a:pt x="74672" y="244334"/>
                  <a:pt x="71294" y="239923"/>
                  <a:pt x="67484" y="236031"/>
                </a:cubicBezTo>
                <a:cubicBezTo>
                  <a:pt x="66184" y="234560"/>
                  <a:pt x="64799" y="233263"/>
                  <a:pt x="63413" y="231966"/>
                </a:cubicBezTo>
                <a:cubicBezTo>
                  <a:pt x="63066" y="231620"/>
                  <a:pt x="62633" y="231274"/>
                  <a:pt x="62287" y="230928"/>
                </a:cubicBezTo>
                <a:cubicBezTo>
                  <a:pt x="60901" y="229457"/>
                  <a:pt x="59429" y="228247"/>
                  <a:pt x="57956" y="227122"/>
                </a:cubicBezTo>
                <a:lnTo>
                  <a:pt x="56917" y="226344"/>
                </a:lnTo>
                <a:cubicBezTo>
                  <a:pt x="55618" y="225133"/>
                  <a:pt x="54319" y="224182"/>
                  <a:pt x="52933" y="223230"/>
                </a:cubicBezTo>
                <a:cubicBezTo>
                  <a:pt x="52500" y="222884"/>
                  <a:pt x="51980" y="222538"/>
                  <a:pt x="51634" y="222279"/>
                </a:cubicBezTo>
                <a:cubicBezTo>
                  <a:pt x="50075" y="221068"/>
                  <a:pt x="48516" y="220117"/>
                  <a:pt x="47043" y="219165"/>
                </a:cubicBezTo>
                <a:lnTo>
                  <a:pt x="46264" y="218646"/>
                </a:lnTo>
                <a:cubicBezTo>
                  <a:pt x="38729" y="214149"/>
                  <a:pt x="32233" y="211381"/>
                  <a:pt x="28162" y="209911"/>
                </a:cubicBezTo>
                <a:cubicBezTo>
                  <a:pt x="27643" y="209738"/>
                  <a:pt x="27123" y="209565"/>
                  <a:pt x="26690" y="209392"/>
                </a:cubicBezTo>
                <a:cubicBezTo>
                  <a:pt x="27210" y="209392"/>
                  <a:pt x="27729" y="209305"/>
                  <a:pt x="28249" y="209305"/>
                </a:cubicBezTo>
                <a:cubicBezTo>
                  <a:pt x="28509" y="209305"/>
                  <a:pt x="28855" y="209305"/>
                  <a:pt x="29202" y="209305"/>
                </a:cubicBezTo>
                <a:cubicBezTo>
                  <a:pt x="33705" y="209305"/>
                  <a:pt x="40807" y="209911"/>
                  <a:pt x="49035" y="212592"/>
                </a:cubicBezTo>
                <a:cubicBezTo>
                  <a:pt x="53972" y="214149"/>
                  <a:pt x="58303" y="215965"/>
                  <a:pt x="62200" y="218214"/>
                </a:cubicBezTo>
                <a:cubicBezTo>
                  <a:pt x="64799" y="219598"/>
                  <a:pt x="67050" y="220895"/>
                  <a:pt x="68956" y="222279"/>
                </a:cubicBezTo>
                <a:cubicBezTo>
                  <a:pt x="71727" y="224182"/>
                  <a:pt x="73719" y="225652"/>
                  <a:pt x="75538" y="227295"/>
                </a:cubicBezTo>
                <a:lnTo>
                  <a:pt x="75971" y="227641"/>
                </a:lnTo>
                <a:cubicBezTo>
                  <a:pt x="77963" y="229371"/>
                  <a:pt x="80042" y="231014"/>
                  <a:pt x="81861" y="233003"/>
                </a:cubicBezTo>
                <a:cubicBezTo>
                  <a:pt x="82467" y="233695"/>
                  <a:pt x="83073" y="234301"/>
                  <a:pt x="83680" y="234906"/>
                </a:cubicBezTo>
                <a:cubicBezTo>
                  <a:pt x="85066" y="236377"/>
                  <a:pt x="86538" y="237847"/>
                  <a:pt x="87750" y="239490"/>
                </a:cubicBezTo>
                <a:cubicBezTo>
                  <a:pt x="88357" y="240355"/>
                  <a:pt x="88963" y="241134"/>
                  <a:pt x="89656" y="241912"/>
                </a:cubicBezTo>
                <a:cubicBezTo>
                  <a:pt x="90868" y="243469"/>
                  <a:pt x="92081" y="245026"/>
                  <a:pt x="93120" y="246582"/>
                </a:cubicBezTo>
                <a:lnTo>
                  <a:pt x="102214" y="260940"/>
                </a:lnTo>
                <a:cubicBezTo>
                  <a:pt x="103340" y="262929"/>
                  <a:pt x="104380" y="264226"/>
                  <a:pt x="105506" y="265437"/>
                </a:cubicBezTo>
                <a:cubicBezTo>
                  <a:pt x="105852" y="265956"/>
                  <a:pt x="106285" y="266389"/>
                  <a:pt x="106718" y="266907"/>
                </a:cubicBezTo>
                <a:cubicBezTo>
                  <a:pt x="108017" y="268724"/>
                  <a:pt x="109663" y="270367"/>
                  <a:pt x="111309" y="271924"/>
                </a:cubicBezTo>
                <a:lnTo>
                  <a:pt x="111568" y="272097"/>
                </a:lnTo>
                <a:cubicBezTo>
                  <a:pt x="113041" y="273740"/>
                  <a:pt x="114686" y="274865"/>
                  <a:pt x="116245" y="275989"/>
                </a:cubicBezTo>
                <a:lnTo>
                  <a:pt x="117025" y="276594"/>
                </a:lnTo>
                <a:cubicBezTo>
                  <a:pt x="120316" y="278930"/>
                  <a:pt x="124040" y="280832"/>
                  <a:pt x="129064" y="282562"/>
                </a:cubicBezTo>
                <a:cubicBezTo>
                  <a:pt x="130276" y="282995"/>
                  <a:pt x="131575" y="283341"/>
                  <a:pt x="132701" y="283600"/>
                </a:cubicBezTo>
                <a:cubicBezTo>
                  <a:pt x="133568" y="283773"/>
                  <a:pt x="134434" y="283946"/>
                  <a:pt x="135213" y="284205"/>
                </a:cubicBezTo>
                <a:lnTo>
                  <a:pt x="135386" y="284205"/>
                </a:lnTo>
                <a:cubicBezTo>
                  <a:pt x="136079" y="284292"/>
                  <a:pt x="136686" y="284378"/>
                  <a:pt x="137292" y="284465"/>
                </a:cubicBezTo>
                <a:cubicBezTo>
                  <a:pt x="138678" y="284638"/>
                  <a:pt x="140063" y="284897"/>
                  <a:pt x="141536" y="284984"/>
                </a:cubicBezTo>
                <a:cubicBezTo>
                  <a:pt x="146039" y="285157"/>
                  <a:pt x="149591" y="285157"/>
                  <a:pt x="152622" y="284811"/>
                </a:cubicBezTo>
                <a:cubicBezTo>
                  <a:pt x="156173" y="284465"/>
                  <a:pt x="158944" y="284032"/>
                  <a:pt x="161196" y="283686"/>
                </a:cubicBezTo>
                <a:lnTo>
                  <a:pt x="162322" y="283427"/>
                </a:lnTo>
                <a:lnTo>
                  <a:pt x="162322" y="282303"/>
                </a:lnTo>
                <a:cubicBezTo>
                  <a:pt x="162322" y="271491"/>
                  <a:pt x="161889" y="257307"/>
                  <a:pt x="159378" y="243123"/>
                </a:cubicBezTo>
                <a:cubicBezTo>
                  <a:pt x="155220" y="219511"/>
                  <a:pt x="148465" y="196159"/>
                  <a:pt x="139370" y="173671"/>
                </a:cubicBezTo>
                <a:cubicBezTo>
                  <a:pt x="134434" y="161303"/>
                  <a:pt x="131489" y="148243"/>
                  <a:pt x="129150" y="137086"/>
                </a:cubicBezTo>
                <a:cubicBezTo>
                  <a:pt x="126465" y="123940"/>
                  <a:pt x="124560" y="110101"/>
                  <a:pt x="123521" y="95917"/>
                </a:cubicBezTo>
                <a:cubicBezTo>
                  <a:pt x="123088" y="90555"/>
                  <a:pt x="122655" y="83376"/>
                  <a:pt x="123088" y="76197"/>
                </a:cubicBezTo>
                <a:cubicBezTo>
                  <a:pt x="123347" y="71959"/>
                  <a:pt x="123261" y="68154"/>
                  <a:pt x="122914" y="64521"/>
                </a:cubicBezTo>
                <a:lnTo>
                  <a:pt x="122741" y="63311"/>
                </a:lnTo>
                <a:close/>
                <a:moveTo>
                  <a:pt x="85412" y="10638"/>
                </a:moveTo>
                <a:cubicBezTo>
                  <a:pt x="58130" y="10638"/>
                  <a:pt x="50161" y="12368"/>
                  <a:pt x="48083" y="13060"/>
                </a:cubicBezTo>
                <a:cubicBezTo>
                  <a:pt x="47476" y="13752"/>
                  <a:pt x="46610" y="14271"/>
                  <a:pt x="45571" y="14530"/>
                </a:cubicBezTo>
                <a:lnTo>
                  <a:pt x="45571" y="18855"/>
                </a:lnTo>
                <a:cubicBezTo>
                  <a:pt x="45571" y="21104"/>
                  <a:pt x="44272" y="23006"/>
                  <a:pt x="42280" y="23785"/>
                </a:cubicBezTo>
                <a:lnTo>
                  <a:pt x="42280" y="23958"/>
                </a:lnTo>
                <a:cubicBezTo>
                  <a:pt x="44272" y="24736"/>
                  <a:pt x="45571" y="26639"/>
                  <a:pt x="45571" y="28888"/>
                </a:cubicBezTo>
                <a:lnTo>
                  <a:pt x="45571" y="31915"/>
                </a:lnTo>
                <a:cubicBezTo>
                  <a:pt x="45571" y="34077"/>
                  <a:pt x="44272" y="36066"/>
                  <a:pt x="42280" y="36845"/>
                </a:cubicBezTo>
                <a:lnTo>
                  <a:pt x="42280" y="37018"/>
                </a:lnTo>
                <a:cubicBezTo>
                  <a:pt x="44272" y="37796"/>
                  <a:pt x="45571" y="39699"/>
                  <a:pt x="45571" y="41948"/>
                </a:cubicBezTo>
                <a:lnTo>
                  <a:pt x="45571" y="52326"/>
                </a:lnTo>
                <a:lnTo>
                  <a:pt x="125513" y="52326"/>
                </a:lnTo>
                <a:lnTo>
                  <a:pt x="125513" y="41688"/>
                </a:lnTo>
                <a:cubicBezTo>
                  <a:pt x="125513" y="39872"/>
                  <a:pt x="126465" y="38142"/>
                  <a:pt x="127938" y="37191"/>
                </a:cubicBezTo>
                <a:lnTo>
                  <a:pt x="127938" y="36585"/>
                </a:lnTo>
                <a:cubicBezTo>
                  <a:pt x="126465" y="35634"/>
                  <a:pt x="125513" y="33990"/>
                  <a:pt x="125513" y="32174"/>
                </a:cubicBezTo>
                <a:lnTo>
                  <a:pt x="125513" y="28628"/>
                </a:lnTo>
                <a:cubicBezTo>
                  <a:pt x="125513" y="26812"/>
                  <a:pt x="126465" y="25169"/>
                  <a:pt x="127938" y="24131"/>
                </a:cubicBezTo>
                <a:lnTo>
                  <a:pt x="127938" y="23612"/>
                </a:lnTo>
                <a:cubicBezTo>
                  <a:pt x="126465" y="22574"/>
                  <a:pt x="125513" y="20931"/>
                  <a:pt x="125513" y="19114"/>
                </a:cubicBezTo>
                <a:lnTo>
                  <a:pt x="125513" y="14530"/>
                </a:lnTo>
                <a:cubicBezTo>
                  <a:pt x="124647" y="14357"/>
                  <a:pt x="123781" y="13838"/>
                  <a:pt x="123088" y="13146"/>
                </a:cubicBezTo>
                <a:cubicBezTo>
                  <a:pt x="121269" y="12541"/>
                  <a:pt x="113474" y="10638"/>
                  <a:pt x="85412" y="10638"/>
                </a:cubicBezTo>
                <a:close/>
                <a:moveTo>
                  <a:pt x="85376" y="9281"/>
                </a:moveTo>
                <a:cubicBezTo>
                  <a:pt x="114826" y="9281"/>
                  <a:pt x="122275" y="11356"/>
                  <a:pt x="123835" y="11962"/>
                </a:cubicBezTo>
                <a:cubicBezTo>
                  <a:pt x="123835" y="11962"/>
                  <a:pt x="123921" y="12048"/>
                  <a:pt x="123921" y="12048"/>
                </a:cubicBezTo>
                <a:cubicBezTo>
                  <a:pt x="124701" y="12913"/>
                  <a:pt x="125740" y="13432"/>
                  <a:pt x="126866" y="13432"/>
                </a:cubicBezTo>
                <a:lnTo>
                  <a:pt x="126866" y="19140"/>
                </a:lnTo>
                <a:cubicBezTo>
                  <a:pt x="126866" y="20696"/>
                  <a:pt x="127819" y="22167"/>
                  <a:pt x="129292" y="22772"/>
                </a:cubicBezTo>
                <a:lnTo>
                  <a:pt x="129292" y="25021"/>
                </a:lnTo>
                <a:cubicBezTo>
                  <a:pt x="127819" y="25626"/>
                  <a:pt x="126866" y="27096"/>
                  <a:pt x="126866" y="28653"/>
                </a:cubicBezTo>
                <a:lnTo>
                  <a:pt x="126866" y="32199"/>
                </a:lnTo>
                <a:cubicBezTo>
                  <a:pt x="126866" y="33755"/>
                  <a:pt x="127819" y="35225"/>
                  <a:pt x="129292" y="35831"/>
                </a:cubicBezTo>
                <a:lnTo>
                  <a:pt x="129292" y="38079"/>
                </a:lnTo>
                <a:cubicBezTo>
                  <a:pt x="127819" y="38685"/>
                  <a:pt x="126866" y="40068"/>
                  <a:pt x="126866" y="41712"/>
                </a:cubicBezTo>
                <a:lnTo>
                  <a:pt x="126866" y="53733"/>
                </a:lnTo>
                <a:lnTo>
                  <a:pt x="44231" y="53733"/>
                </a:lnTo>
                <a:lnTo>
                  <a:pt x="44231" y="41971"/>
                </a:lnTo>
                <a:cubicBezTo>
                  <a:pt x="44231" y="39982"/>
                  <a:pt x="42759" y="38339"/>
                  <a:pt x="40853" y="38079"/>
                </a:cubicBezTo>
                <a:lnTo>
                  <a:pt x="40853" y="35831"/>
                </a:lnTo>
                <a:cubicBezTo>
                  <a:pt x="42759" y="35571"/>
                  <a:pt x="44231" y="33842"/>
                  <a:pt x="44231" y="31939"/>
                </a:cubicBezTo>
                <a:lnTo>
                  <a:pt x="44231" y="28912"/>
                </a:lnTo>
                <a:cubicBezTo>
                  <a:pt x="44231" y="26923"/>
                  <a:pt x="42759" y="25280"/>
                  <a:pt x="40853" y="25021"/>
                </a:cubicBezTo>
                <a:lnTo>
                  <a:pt x="40853" y="22772"/>
                </a:lnTo>
                <a:cubicBezTo>
                  <a:pt x="42759" y="22513"/>
                  <a:pt x="44231" y="20869"/>
                  <a:pt x="44231" y="18880"/>
                </a:cubicBezTo>
                <a:lnTo>
                  <a:pt x="44231" y="13432"/>
                </a:lnTo>
                <a:cubicBezTo>
                  <a:pt x="45357" y="13432"/>
                  <a:pt x="46570" y="12827"/>
                  <a:pt x="47263" y="11875"/>
                </a:cubicBezTo>
                <a:cubicBezTo>
                  <a:pt x="48909" y="11270"/>
                  <a:pt x="56358" y="9281"/>
                  <a:pt x="85376" y="9281"/>
                </a:cubicBezTo>
                <a:close/>
                <a:moveTo>
                  <a:pt x="85412" y="7871"/>
                </a:moveTo>
                <a:cubicBezTo>
                  <a:pt x="56830" y="7871"/>
                  <a:pt x="48949" y="9773"/>
                  <a:pt x="46784" y="10638"/>
                </a:cubicBezTo>
                <a:lnTo>
                  <a:pt x="46437" y="10725"/>
                </a:lnTo>
                <a:lnTo>
                  <a:pt x="46264" y="11071"/>
                </a:lnTo>
                <a:cubicBezTo>
                  <a:pt x="45744" y="11676"/>
                  <a:pt x="44965" y="12022"/>
                  <a:pt x="44272" y="12022"/>
                </a:cubicBezTo>
                <a:lnTo>
                  <a:pt x="42886" y="12022"/>
                </a:lnTo>
                <a:lnTo>
                  <a:pt x="42886" y="18855"/>
                </a:lnTo>
                <a:cubicBezTo>
                  <a:pt x="42886" y="20152"/>
                  <a:pt x="41933" y="21190"/>
                  <a:pt x="40634" y="21363"/>
                </a:cubicBezTo>
                <a:lnTo>
                  <a:pt x="39508" y="21536"/>
                </a:lnTo>
                <a:lnTo>
                  <a:pt x="39508" y="26206"/>
                </a:lnTo>
                <a:lnTo>
                  <a:pt x="40634" y="26379"/>
                </a:lnTo>
                <a:cubicBezTo>
                  <a:pt x="41933" y="26552"/>
                  <a:pt x="42886" y="27590"/>
                  <a:pt x="42886" y="28888"/>
                </a:cubicBezTo>
                <a:lnTo>
                  <a:pt x="42886" y="31915"/>
                </a:lnTo>
                <a:cubicBezTo>
                  <a:pt x="42886" y="33126"/>
                  <a:pt x="41933" y="34250"/>
                  <a:pt x="40634" y="34423"/>
                </a:cubicBezTo>
                <a:lnTo>
                  <a:pt x="39508" y="34596"/>
                </a:lnTo>
                <a:lnTo>
                  <a:pt x="39508" y="39266"/>
                </a:lnTo>
                <a:lnTo>
                  <a:pt x="40634" y="39439"/>
                </a:lnTo>
                <a:cubicBezTo>
                  <a:pt x="41933" y="39612"/>
                  <a:pt x="42886" y="40650"/>
                  <a:pt x="42886" y="41948"/>
                </a:cubicBezTo>
                <a:lnTo>
                  <a:pt x="42886" y="55094"/>
                </a:lnTo>
                <a:lnTo>
                  <a:pt x="128284" y="55094"/>
                </a:lnTo>
                <a:lnTo>
                  <a:pt x="128284" y="41688"/>
                </a:lnTo>
                <a:cubicBezTo>
                  <a:pt x="128284" y="40650"/>
                  <a:pt x="128891" y="39699"/>
                  <a:pt x="129843" y="39353"/>
                </a:cubicBezTo>
                <a:lnTo>
                  <a:pt x="130709" y="39007"/>
                </a:lnTo>
                <a:lnTo>
                  <a:pt x="130709" y="34855"/>
                </a:lnTo>
                <a:lnTo>
                  <a:pt x="129843" y="34509"/>
                </a:lnTo>
                <a:cubicBezTo>
                  <a:pt x="128891" y="34077"/>
                  <a:pt x="128284" y="33212"/>
                  <a:pt x="128284" y="32174"/>
                </a:cubicBezTo>
                <a:lnTo>
                  <a:pt x="128284" y="28628"/>
                </a:lnTo>
                <a:cubicBezTo>
                  <a:pt x="128284" y="27590"/>
                  <a:pt x="128891" y="26639"/>
                  <a:pt x="129843" y="26293"/>
                </a:cubicBezTo>
                <a:lnTo>
                  <a:pt x="130709" y="25947"/>
                </a:lnTo>
                <a:lnTo>
                  <a:pt x="130709" y="21795"/>
                </a:lnTo>
                <a:lnTo>
                  <a:pt x="129843" y="21449"/>
                </a:lnTo>
                <a:cubicBezTo>
                  <a:pt x="128891" y="21104"/>
                  <a:pt x="128284" y="20152"/>
                  <a:pt x="128284" y="19114"/>
                </a:cubicBezTo>
                <a:lnTo>
                  <a:pt x="128284" y="12022"/>
                </a:lnTo>
                <a:lnTo>
                  <a:pt x="126899" y="12022"/>
                </a:lnTo>
                <a:cubicBezTo>
                  <a:pt x="126206" y="12022"/>
                  <a:pt x="125513" y="11676"/>
                  <a:pt x="124993" y="11157"/>
                </a:cubicBezTo>
                <a:lnTo>
                  <a:pt x="124733" y="10811"/>
                </a:lnTo>
                <a:lnTo>
                  <a:pt x="124387" y="10638"/>
                </a:lnTo>
                <a:cubicBezTo>
                  <a:pt x="122308" y="9860"/>
                  <a:pt x="114340" y="7871"/>
                  <a:pt x="85412" y="7871"/>
                </a:cubicBezTo>
                <a:close/>
                <a:moveTo>
                  <a:pt x="85325" y="2768"/>
                </a:moveTo>
                <a:cubicBezTo>
                  <a:pt x="116332" y="2768"/>
                  <a:pt x="125686" y="5016"/>
                  <a:pt x="128111" y="6833"/>
                </a:cubicBezTo>
                <a:lnTo>
                  <a:pt x="128284" y="7006"/>
                </a:lnTo>
                <a:lnTo>
                  <a:pt x="128544" y="7092"/>
                </a:lnTo>
                <a:cubicBezTo>
                  <a:pt x="131402" y="7871"/>
                  <a:pt x="133394" y="10465"/>
                  <a:pt x="133394" y="13406"/>
                </a:cubicBezTo>
                <a:lnTo>
                  <a:pt x="133394" y="17644"/>
                </a:lnTo>
                <a:lnTo>
                  <a:pt x="133827" y="18076"/>
                </a:lnTo>
                <a:cubicBezTo>
                  <a:pt x="135127" y="19287"/>
                  <a:pt x="135819" y="21017"/>
                  <a:pt x="135819" y="22747"/>
                </a:cubicBezTo>
                <a:lnTo>
                  <a:pt x="135819" y="24996"/>
                </a:lnTo>
                <a:cubicBezTo>
                  <a:pt x="135819" y="26639"/>
                  <a:pt x="135213" y="28282"/>
                  <a:pt x="134087" y="29493"/>
                </a:cubicBezTo>
                <a:lnTo>
                  <a:pt x="133221" y="30358"/>
                </a:lnTo>
                <a:lnTo>
                  <a:pt x="134087" y="31309"/>
                </a:lnTo>
                <a:cubicBezTo>
                  <a:pt x="135213" y="32520"/>
                  <a:pt x="135819" y="34163"/>
                  <a:pt x="135819" y="35807"/>
                </a:cubicBezTo>
                <a:lnTo>
                  <a:pt x="135819" y="38056"/>
                </a:lnTo>
                <a:cubicBezTo>
                  <a:pt x="135819" y="39872"/>
                  <a:pt x="135127" y="41515"/>
                  <a:pt x="133827" y="42726"/>
                </a:cubicBezTo>
                <a:lnTo>
                  <a:pt x="133394" y="43158"/>
                </a:lnTo>
                <a:lnTo>
                  <a:pt x="133394" y="53710"/>
                </a:lnTo>
                <a:cubicBezTo>
                  <a:pt x="133394" y="56651"/>
                  <a:pt x="131402" y="59245"/>
                  <a:pt x="128544" y="60024"/>
                </a:cubicBezTo>
                <a:lnTo>
                  <a:pt x="127158" y="60370"/>
                </a:lnTo>
                <a:lnTo>
                  <a:pt x="127591" y="61754"/>
                </a:lnTo>
                <a:cubicBezTo>
                  <a:pt x="127765" y="62446"/>
                  <a:pt x="127938" y="63138"/>
                  <a:pt x="127938" y="63829"/>
                </a:cubicBezTo>
                <a:cubicBezTo>
                  <a:pt x="128457" y="67894"/>
                  <a:pt x="128544" y="71959"/>
                  <a:pt x="128198" y="76457"/>
                </a:cubicBezTo>
                <a:cubicBezTo>
                  <a:pt x="127851" y="83463"/>
                  <a:pt x="128198" y="90382"/>
                  <a:pt x="128631" y="95571"/>
                </a:cubicBezTo>
                <a:cubicBezTo>
                  <a:pt x="129670" y="109583"/>
                  <a:pt x="131575" y="123248"/>
                  <a:pt x="134174" y="136135"/>
                </a:cubicBezTo>
                <a:cubicBezTo>
                  <a:pt x="136426" y="146946"/>
                  <a:pt x="139284" y="159660"/>
                  <a:pt x="144134" y="171769"/>
                </a:cubicBezTo>
                <a:cubicBezTo>
                  <a:pt x="153401" y="194602"/>
                  <a:pt x="160157" y="218300"/>
                  <a:pt x="164401" y="242258"/>
                </a:cubicBezTo>
                <a:cubicBezTo>
                  <a:pt x="166826" y="255750"/>
                  <a:pt x="167346" y="268897"/>
                  <a:pt x="167432" y="279103"/>
                </a:cubicBezTo>
                <a:lnTo>
                  <a:pt x="167432" y="280486"/>
                </a:lnTo>
                <a:cubicBezTo>
                  <a:pt x="167432" y="283081"/>
                  <a:pt x="167432" y="285589"/>
                  <a:pt x="167432" y="288097"/>
                </a:cubicBezTo>
                <a:cubicBezTo>
                  <a:pt x="167432" y="292076"/>
                  <a:pt x="167346" y="296487"/>
                  <a:pt x="167259" y="302022"/>
                </a:cubicBezTo>
                <a:cubicBezTo>
                  <a:pt x="167173" y="305914"/>
                  <a:pt x="167086" y="310066"/>
                  <a:pt x="167086" y="314044"/>
                </a:cubicBezTo>
                <a:cubicBezTo>
                  <a:pt x="166999" y="323818"/>
                  <a:pt x="166739" y="334715"/>
                  <a:pt x="166393" y="348467"/>
                </a:cubicBezTo>
                <a:cubicBezTo>
                  <a:pt x="166047" y="362392"/>
                  <a:pt x="165354" y="376144"/>
                  <a:pt x="164228" y="389377"/>
                </a:cubicBezTo>
                <a:cubicBezTo>
                  <a:pt x="163448" y="399064"/>
                  <a:pt x="162755" y="408924"/>
                  <a:pt x="162062" y="418524"/>
                </a:cubicBezTo>
                <a:lnTo>
                  <a:pt x="161543" y="424924"/>
                </a:lnTo>
                <a:cubicBezTo>
                  <a:pt x="161456" y="426741"/>
                  <a:pt x="161283" y="428557"/>
                  <a:pt x="161196" y="430373"/>
                </a:cubicBezTo>
                <a:lnTo>
                  <a:pt x="161023" y="432103"/>
                </a:lnTo>
                <a:cubicBezTo>
                  <a:pt x="160503" y="439195"/>
                  <a:pt x="159984" y="446633"/>
                  <a:pt x="159551" y="453812"/>
                </a:cubicBezTo>
                <a:cubicBezTo>
                  <a:pt x="159031" y="462634"/>
                  <a:pt x="160590" y="471023"/>
                  <a:pt x="162322" y="479932"/>
                </a:cubicBezTo>
                <a:cubicBezTo>
                  <a:pt x="162496" y="481056"/>
                  <a:pt x="162669" y="482267"/>
                  <a:pt x="162929" y="483478"/>
                </a:cubicBezTo>
                <a:cubicBezTo>
                  <a:pt x="164574" y="492646"/>
                  <a:pt x="166220" y="503543"/>
                  <a:pt x="165787" y="514701"/>
                </a:cubicBezTo>
                <a:cubicBezTo>
                  <a:pt x="165614" y="518852"/>
                  <a:pt x="165527" y="523090"/>
                  <a:pt x="165527" y="527242"/>
                </a:cubicBezTo>
                <a:lnTo>
                  <a:pt x="165527" y="528539"/>
                </a:lnTo>
                <a:cubicBezTo>
                  <a:pt x="165354" y="538572"/>
                  <a:pt x="165267" y="548691"/>
                  <a:pt x="165180" y="558811"/>
                </a:cubicBezTo>
                <a:lnTo>
                  <a:pt x="165094" y="569103"/>
                </a:lnTo>
                <a:cubicBezTo>
                  <a:pt x="165094" y="572908"/>
                  <a:pt x="165007" y="576800"/>
                  <a:pt x="165007" y="580606"/>
                </a:cubicBezTo>
                <a:cubicBezTo>
                  <a:pt x="165007" y="581125"/>
                  <a:pt x="164921" y="581644"/>
                  <a:pt x="164834" y="582163"/>
                </a:cubicBezTo>
                <a:cubicBezTo>
                  <a:pt x="164834" y="582595"/>
                  <a:pt x="164747" y="583028"/>
                  <a:pt x="164747" y="583287"/>
                </a:cubicBezTo>
                <a:lnTo>
                  <a:pt x="164834" y="583460"/>
                </a:lnTo>
                <a:lnTo>
                  <a:pt x="164747" y="583633"/>
                </a:lnTo>
                <a:cubicBezTo>
                  <a:pt x="164661" y="584584"/>
                  <a:pt x="163708" y="589428"/>
                  <a:pt x="153315" y="594012"/>
                </a:cubicBezTo>
                <a:cubicBezTo>
                  <a:pt x="140323" y="599547"/>
                  <a:pt x="118151" y="602401"/>
                  <a:pt x="87491" y="602401"/>
                </a:cubicBezTo>
                <a:cubicBezTo>
                  <a:pt x="56917" y="602401"/>
                  <a:pt x="34052" y="599634"/>
                  <a:pt x="19415" y="594012"/>
                </a:cubicBezTo>
                <a:cubicBezTo>
                  <a:pt x="8242" y="589687"/>
                  <a:pt x="5903" y="585190"/>
                  <a:pt x="5557" y="584325"/>
                </a:cubicBezTo>
                <a:lnTo>
                  <a:pt x="5384" y="583806"/>
                </a:lnTo>
                <a:lnTo>
                  <a:pt x="5384" y="583287"/>
                </a:lnTo>
                <a:cubicBezTo>
                  <a:pt x="5470" y="583028"/>
                  <a:pt x="5384" y="582682"/>
                  <a:pt x="5297" y="582076"/>
                </a:cubicBezTo>
                <a:cubicBezTo>
                  <a:pt x="5297" y="581644"/>
                  <a:pt x="5210" y="581125"/>
                  <a:pt x="5210" y="580606"/>
                </a:cubicBezTo>
                <a:cubicBezTo>
                  <a:pt x="5210" y="576800"/>
                  <a:pt x="5124" y="572908"/>
                  <a:pt x="5124" y="569103"/>
                </a:cubicBezTo>
                <a:lnTo>
                  <a:pt x="4951" y="548778"/>
                </a:lnTo>
                <a:cubicBezTo>
                  <a:pt x="4864" y="542031"/>
                  <a:pt x="4777" y="535285"/>
                  <a:pt x="4691" y="528539"/>
                </a:cubicBezTo>
                <a:lnTo>
                  <a:pt x="4691" y="527242"/>
                </a:lnTo>
                <a:cubicBezTo>
                  <a:pt x="4691" y="522744"/>
                  <a:pt x="4604" y="518679"/>
                  <a:pt x="4431" y="514701"/>
                </a:cubicBezTo>
                <a:cubicBezTo>
                  <a:pt x="3998" y="503543"/>
                  <a:pt x="5643" y="492646"/>
                  <a:pt x="7289" y="483478"/>
                </a:cubicBezTo>
                <a:cubicBezTo>
                  <a:pt x="7462" y="482440"/>
                  <a:pt x="7635" y="481489"/>
                  <a:pt x="7809" y="480537"/>
                </a:cubicBezTo>
                <a:lnTo>
                  <a:pt x="7895" y="479845"/>
                </a:lnTo>
                <a:cubicBezTo>
                  <a:pt x="9541" y="470937"/>
                  <a:pt x="11100" y="462547"/>
                  <a:pt x="10667" y="453812"/>
                </a:cubicBezTo>
                <a:cubicBezTo>
                  <a:pt x="10234" y="446460"/>
                  <a:pt x="9714" y="438936"/>
                  <a:pt x="9108" y="431757"/>
                </a:cubicBezTo>
                <a:lnTo>
                  <a:pt x="9021" y="430373"/>
                </a:lnTo>
                <a:cubicBezTo>
                  <a:pt x="8848" y="428297"/>
                  <a:pt x="8761" y="426222"/>
                  <a:pt x="8588" y="424059"/>
                </a:cubicBezTo>
                <a:lnTo>
                  <a:pt x="8242" y="419216"/>
                </a:lnTo>
                <a:cubicBezTo>
                  <a:pt x="7462" y="409183"/>
                  <a:pt x="6769" y="399323"/>
                  <a:pt x="5990" y="389377"/>
                </a:cubicBezTo>
                <a:cubicBezTo>
                  <a:pt x="4864" y="376317"/>
                  <a:pt x="4171" y="362565"/>
                  <a:pt x="3825" y="348467"/>
                </a:cubicBezTo>
                <a:cubicBezTo>
                  <a:pt x="3478" y="335061"/>
                  <a:pt x="3218" y="324077"/>
                  <a:pt x="3132" y="314044"/>
                </a:cubicBezTo>
                <a:cubicBezTo>
                  <a:pt x="3132" y="310066"/>
                  <a:pt x="3045" y="305914"/>
                  <a:pt x="2959" y="302022"/>
                </a:cubicBezTo>
                <a:cubicBezTo>
                  <a:pt x="2872" y="297438"/>
                  <a:pt x="2785" y="292768"/>
                  <a:pt x="2785" y="288097"/>
                </a:cubicBezTo>
                <a:cubicBezTo>
                  <a:pt x="2699" y="273654"/>
                  <a:pt x="2959" y="257999"/>
                  <a:pt x="5817" y="242258"/>
                </a:cubicBezTo>
                <a:cubicBezTo>
                  <a:pt x="10061" y="218127"/>
                  <a:pt x="16903" y="194429"/>
                  <a:pt x="26084" y="171769"/>
                </a:cubicBezTo>
                <a:cubicBezTo>
                  <a:pt x="30847" y="159747"/>
                  <a:pt x="33792" y="147033"/>
                  <a:pt x="36044" y="136135"/>
                </a:cubicBezTo>
                <a:cubicBezTo>
                  <a:pt x="38642" y="123161"/>
                  <a:pt x="40548" y="109496"/>
                  <a:pt x="41587" y="95571"/>
                </a:cubicBezTo>
                <a:cubicBezTo>
                  <a:pt x="42020" y="90295"/>
                  <a:pt x="42366" y="83376"/>
                  <a:pt x="42020" y="76457"/>
                </a:cubicBezTo>
                <a:cubicBezTo>
                  <a:pt x="41674" y="71959"/>
                  <a:pt x="41760" y="67808"/>
                  <a:pt x="42280" y="63829"/>
                </a:cubicBezTo>
                <a:cubicBezTo>
                  <a:pt x="42366" y="63051"/>
                  <a:pt x="42453" y="62273"/>
                  <a:pt x="42713" y="61494"/>
                </a:cubicBezTo>
                <a:lnTo>
                  <a:pt x="43059" y="60283"/>
                </a:lnTo>
                <a:lnTo>
                  <a:pt x="41933" y="59764"/>
                </a:lnTo>
                <a:cubicBezTo>
                  <a:pt x="39422" y="58813"/>
                  <a:pt x="37689" y="56391"/>
                  <a:pt x="37689" y="53710"/>
                </a:cubicBezTo>
                <a:lnTo>
                  <a:pt x="37689" y="43764"/>
                </a:lnTo>
                <a:lnTo>
                  <a:pt x="37170" y="43331"/>
                </a:lnTo>
                <a:cubicBezTo>
                  <a:pt x="35438" y="42121"/>
                  <a:pt x="34398" y="40131"/>
                  <a:pt x="34398" y="38056"/>
                </a:cubicBezTo>
                <a:lnTo>
                  <a:pt x="34398" y="35807"/>
                </a:lnTo>
                <a:cubicBezTo>
                  <a:pt x="34398" y="34163"/>
                  <a:pt x="35004" y="32607"/>
                  <a:pt x="36130" y="31309"/>
                </a:cubicBezTo>
                <a:lnTo>
                  <a:pt x="37083" y="30358"/>
                </a:lnTo>
                <a:lnTo>
                  <a:pt x="36130" y="29407"/>
                </a:lnTo>
                <a:cubicBezTo>
                  <a:pt x="35004" y="28196"/>
                  <a:pt x="34398" y="26639"/>
                  <a:pt x="34398" y="24996"/>
                </a:cubicBezTo>
                <a:lnTo>
                  <a:pt x="34398" y="22747"/>
                </a:lnTo>
                <a:cubicBezTo>
                  <a:pt x="34398" y="20671"/>
                  <a:pt x="35438" y="18682"/>
                  <a:pt x="37170" y="17471"/>
                </a:cubicBezTo>
                <a:lnTo>
                  <a:pt x="37689" y="17038"/>
                </a:lnTo>
                <a:lnTo>
                  <a:pt x="37689" y="13406"/>
                </a:lnTo>
                <a:cubicBezTo>
                  <a:pt x="37689" y="10465"/>
                  <a:pt x="39681" y="7871"/>
                  <a:pt x="42453" y="7092"/>
                </a:cubicBezTo>
                <a:lnTo>
                  <a:pt x="42799" y="7006"/>
                </a:lnTo>
                <a:lnTo>
                  <a:pt x="42973" y="6833"/>
                </a:lnTo>
                <a:cubicBezTo>
                  <a:pt x="46264" y="4152"/>
                  <a:pt x="60555" y="2768"/>
                  <a:pt x="85325" y="2768"/>
                </a:cubicBezTo>
                <a:close/>
                <a:moveTo>
                  <a:pt x="85289" y="1411"/>
                </a:moveTo>
                <a:cubicBezTo>
                  <a:pt x="51507" y="1411"/>
                  <a:pt x="44318" y="4005"/>
                  <a:pt x="42066" y="5822"/>
                </a:cubicBezTo>
                <a:cubicBezTo>
                  <a:pt x="38774" y="6773"/>
                  <a:pt x="36262" y="9800"/>
                  <a:pt x="36262" y="13432"/>
                </a:cubicBezTo>
                <a:lnTo>
                  <a:pt x="36262" y="16372"/>
                </a:lnTo>
                <a:cubicBezTo>
                  <a:pt x="34270" y="17756"/>
                  <a:pt x="32971" y="20178"/>
                  <a:pt x="32971" y="22772"/>
                </a:cubicBezTo>
                <a:lnTo>
                  <a:pt x="32971" y="25021"/>
                </a:lnTo>
                <a:cubicBezTo>
                  <a:pt x="32971" y="27096"/>
                  <a:pt x="33750" y="28999"/>
                  <a:pt x="35136" y="30382"/>
                </a:cubicBezTo>
                <a:cubicBezTo>
                  <a:pt x="33750" y="31853"/>
                  <a:pt x="32971" y="33755"/>
                  <a:pt x="32971" y="35831"/>
                </a:cubicBezTo>
                <a:lnTo>
                  <a:pt x="32971" y="38079"/>
                </a:lnTo>
                <a:cubicBezTo>
                  <a:pt x="32971" y="40674"/>
                  <a:pt x="34270" y="43009"/>
                  <a:pt x="36262" y="44479"/>
                </a:cubicBezTo>
                <a:lnTo>
                  <a:pt x="36262" y="53733"/>
                </a:lnTo>
                <a:cubicBezTo>
                  <a:pt x="36262" y="57105"/>
                  <a:pt x="38428" y="59959"/>
                  <a:pt x="41373" y="61083"/>
                </a:cubicBezTo>
                <a:cubicBezTo>
                  <a:pt x="41113" y="61948"/>
                  <a:pt x="40940" y="62813"/>
                  <a:pt x="40853" y="63764"/>
                </a:cubicBezTo>
                <a:cubicBezTo>
                  <a:pt x="40333" y="67743"/>
                  <a:pt x="40247" y="71894"/>
                  <a:pt x="40593" y="76564"/>
                </a:cubicBezTo>
                <a:cubicBezTo>
                  <a:pt x="40940" y="83482"/>
                  <a:pt x="40593" y="90314"/>
                  <a:pt x="40160" y="95503"/>
                </a:cubicBezTo>
                <a:cubicBezTo>
                  <a:pt x="39121" y="109340"/>
                  <a:pt x="37215" y="122918"/>
                  <a:pt x="34617" y="135890"/>
                </a:cubicBezTo>
                <a:cubicBezTo>
                  <a:pt x="32365" y="146700"/>
                  <a:pt x="29506" y="159413"/>
                  <a:pt x="24742" y="171261"/>
                </a:cubicBezTo>
                <a:cubicBezTo>
                  <a:pt x="15474" y="194093"/>
                  <a:pt x="8717" y="217962"/>
                  <a:pt x="4386" y="242003"/>
                </a:cubicBezTo>
                <a:cubicBezTo>
                  <a:pt x="1528" y="257916"/>
                  <a:pt x="1268" y="273569"/>
                  <a:pt x="1355" y="288098"/>
                </a:cubicBezTo>
                <a:cubicBezTo>
                  <a:pt x="1355" y="292768"/>
                  <a:pt x="1441" y="297438"/>
                  <a:pt x="1528" y="302022"/>
                </a:cubicBezTo>
                <a:cubicBezTo>
                  <a:pt x="1615" y="306000"/>
                  <a:pt x="1701" y="310065"/>
                  <a:pt x="1701" y="314043"/>
                </a:cubicBezTo>
                <a:cubicBezTo>
                  <a:pt x="1788" y="324075"/>
                  <a:pt x="2048" y="334971"/>
                  <a:pt x="2394" y="348463"/>
                </a:cubicBezTo>
                <a:cubicBezTo>
                  <a:pt x="2741" y="362386"/>
                  <a:pt x="3434" y="376223"/>
                  <a:pt x="4560" y="389541"/>
                </a:cubicBezTo>
                <a:cubicBezTo>
                  <a:pt x="5339" y="399487"/>
                  <a:pt x="6119" y="409605"/>
                  <a:pt x="6812" y="419378"/>
                </a:cubicBezTo>
                <a:lnTo>
                  <a:pt x="7158" y="424134"/>
                </a:lnTo>
                <a:cubicBezTo>
                  <a:pt x="7331" y="426296"/>
                  <a:pt x="7505" y="428372"/>
                  <a:pt x="7591" y="430447"/>
                </a:cubicBezTo>
                <a:cubicBezTo>
                  <a:pt x="8198" y="438144"/>
                  <a:pt x="8804" y="446101"/>
                  <a:pt x="9237" y="453884"/>
                </a:cubicBezTo>
                <a:cubicBezTo>
                  <a:pt x="9670" y="462446"/>
                  <a:pt x="8111" y="470834"/>
                  <a:pt x="6552" y="479656"/>
                </a:cubicBezTo>
                <a:cubicBezTo>
                  <a:pt x="6292" y="480866"/>
                  <a:pt x="6119" y="481991"/>
                  <a:pt x="5859" y="483201"/>
                </a:cubicBezTo>
                <a:cubicBezTo>
                  <a:pt x="4213" y="492455"/>
                  <a:pt x="2567" y="503525"/>
                  <a:pt x="3001" y="514681"/>
                </a:cubicBezTo>
                <a:cubicBezTo>
                  <a:pt x="3174" y="518832"/>
                  <a:pt x="3260" y="523069"/>
                  <a:pt x="3260" y="527221"/>
                </a:cubicBezTo>
                <a:lnTo>
                  <a:pt x="3260" y="528518"/>
                </a:lnTo>
                <a:cubicBezTo>
                  <a:pt x="3434" y="538636"/>
                  <a:pt x="3520" y="548668"/>
                  <a:pt x="3607" y="558786"/>
                </a:cubicBezTo>
                <a:lnTo>
                  <a:pt x="3693" y="569078"/>
                </a:lnTo>
                <a:cubicBezTo>
                  <a:pt x="3693" y="572883"/>
                  <a:pt x="3780" y="576775"/>
                  <a:pt x="3780" y="580580"/>
                </a:cubicBezTo>
                <a:cubicBezTo>
                  <a:pt x="3780" y="581272"/>
                  <a:pt x="3867" y="581877"/>
                  <a:pt x="3867" y="582309"/>
                </a:cubicBezTo>
                <a:cubicBezTo>
                  <a:pt x="3953" y="582655"/>
                  <a:pt x="4040" y="583001"/>
                  <a:pt x="3953" y="583174"/>
                </a:cubicBezTo>
                <a:lnTo>
                  <a:pt x="3953" y="584039"/>
                </a:lnTo>
                <a:lnTo>
                  <a:pt x="4300" y="584817"/>
                </a:lnTo>
                <a:cubicBezTo>
                  <a:pt x="4820" y="586115"/>
                  <a:pt x="7418" y="590871"/>
                  <a:pt x="18938" y="595282"/>
                </a:cubicBezTo>
                <a:cubicBezTo>
                  <a:pt x="33664" y="600903"/>
                  <a:pt x="56705" y="603757"/>
                  <a:pt x="87454" y="603757"/>
                </a:cubicBezTo>
                <a:cubicBezTo>
                  <a:pt x="118291" y="603757"/>
                  <a:pt x="140639" y="600903"/>
                  <a:pt x="153805" y="595195"/>
                </a:cubicBezTo>
                <a:cubicBezTo>
                  <a:pt x="164632" y="590525"/>
                  <a:pt x="165932" y="585250"/>
                  <a:pt x="166105" y="583693"/>
                </a:cubicBezTo>
                <a:lnTo>
                  <a:pt x="166105" y="583434"/>
                </a:lnTo>
                <a:lnTo>
                  <a:pt x="166105" y="583174"/>
                </a:lnTo>
                <a:cubicBezTo>
                  <a:pt x="166105" y="583001"/>
                  <a:pt x="166192" y="582655"/>
                  <a:pt x="166192" y="582309"/>
                </a:cubicBezTo>
                <a:cubicBezTo>
                  <a:pt x="166278" y="581877"/>
                  <a:pt x="166365" y="581272"/>
                  <a:pt x="166365" y="580580"/>
                </a:cubicBezTo>
                <a:cubicBezTo>
                  <a:pt x="166365" y="576775"/>
                  <a:pt x="166451" y="572883"/>
                  <a:pt x="166451" y="569078"/>
                </a:cubicBezTo>
                <a:lnTo>
                  <a:pt x="166538" y="558786"/>
                </a:lnTo>
                <a:cubicBezTo>
                  <a:pt x="166625" y="548668"/>
                  <a:pt x="166711" y="538636"/>
                  <a:pt x="166798" y="528518"/>
                </a:cubicBezTo>
                <a:lnTo>
                  <a:pt x="166885" y="527221"/>
                </a:lnTo>
                <a:cubicBezTo>
                  <a:pt x="166885" y="523069"/>
                  <a:pt x="166971" y="518832"/>
                  <a:pt x="167144" y="514681"/>
                </a:cubicBezTo>
                <a:cubicBezTo>
                  <a:pt x="167577" y="503525"/>
                  <a:pt x="165932" y="492455"/>
                  <a:pt x="164286" y="483201"/>
                </a:cubicBezTo>
                <a:cubicBezTo>
                  <a:pt x="164026" y="481991"/>
                  <a:pt x="163853" y="480866"/>
                  <a:pt x="163593" y="479656"/>
                </a:cubicBezTo>
                <a:cubicBezTo>
                  <a:pt x="161947" y="470834"/>
                  <a:pt x="160388" y="462446"/>
                  <a:pt x="160908" y="453884"/>
                </a:cubicBezTo>
                <a:cubicBezTo>
                  <a:pt x="161341" y="446101"/>
                  <a:pt x="161947" y="438144"/>
                  <a:pt x="162467" y="430447"/>
                </a:cubicBezTo>
                <a:cubicBezTo>
                  <a:pt x="162640" y="428372"/>
                  <a:pt x="162813" y="426296"/>
                  <a:pt x="162987" y="424134"/>
                </a:cubicBezTo>
                <a:lnTo>
                  <a:pt x="163333" y="419291"/>
                </a:lnTo>
                <a:cubicBezTo>
                  <a:pt x="164026" y="409519"/>
                  <a:pt x="164806" y="399487"/>
                  <a:pt x="165585" y="389541"/>
                </a:cubicBezTo>
                <a:cubicBezTo>
                  <a:pt x="166625" y="376223"/>
                  <a:pt x="167404" y="362386"/>
                  <a:pt x="167751" y="348463"/>
                </a:cubicBezTo>
                <a:cubicBezTo>
                  <a:pt x="168097" y="334971"/>
                  <a:pt x="168357" y="324075"/>
                  <a:pt x="168444" y="314043"/>
                </a:cubicBezTo>
                <a:cubicBezTo>
                  <a:pt x="168444" y="310065"/>
                  <a:pt x="168530" y="306000"/>
                  <a:pt x="168617" y="302022"/>
                </a:cubicBezTo>
                <a:cubicBezTo>
                  <a:pt x="168704" y="297438"/>
                  <a:pt x="168790" y="292768"/>
                  <a:pt x="168790" y="288098"/>
                </a:cubicBezTo>
                <a:cubicBezTo>
                  <a:pt x="168790" y="285590"/>
                  <a:pt x="168790" y="283082"/>
                  <a:pt x="168790" y="280488"/>
                </a:cubicBezTo>
                <a:cubicBezTo>
                  <a:pt x="168704" y="268121"/>
                  <a:pt x="168097" y="255149"/>
                  <a:pt x="165758" y="242003"/>
                </a:cubicBezTo>
                <a:cubicBezTo>
                  <a:pt x="161514" y="217962"/>
                  <a:pt x="154585" y="194093"/>
                  <a:pt x="145403" y="171261"/>
                </a:cubicBezTo>
                <a:cubicBezTo>
                  <a:pt x="140639" y="159413"/>
                  <a:pt x="137694" y="146700"/>
                  <a:pt x="135528" y="135804"/>
                </a:cubicBezTo>
                <a:cubicBezTo>
                  <a:pt x="132930" y="122918"/>
                  <a:pt x="131024" y="109340"/>
                  <a:pt x="129985" y="95503"/>
                </a:cubicBezTo>
                <a:cubicBezTo>
                  <a:pt x="129552" y="90314"/>
                  <a:pt x="129205" y="83482"/>
                  <a:pt x="129552" y="76564"/>
                </a:cubicBezTo>
                <a:cubicBezTo>
                  <a:pt x="129898" y="71894"/>
                  <a:pt x="129725" y="67743"/>
                  <a:pt x="129292" y="63764"/>
                </a:cubicBezTo>
                <a:cubicBezTo>
                  <a:pt x="129205" y="62900"/>
                  <a:pt x="129032" y="62121"/>
                  <a:pt x="128859" y="61343"/>
                </a:cubicBezTo>
                <a:cubicBezTo>
                  <a:pt x="132237" y="60478"/>
                  <a:pt x="134749" y="57451"/>
                  <a:pt x="134749" y="53733"/>
                </a:cubicBezTo>
                <a:lnTo>
                  <a:pt x="134749" y="43787"/>
                </a:lnTo>
                <a:cubicBezTo>
                  <a:pt x="136308" y="42317"/>
                  <a:pt x="137174" y="40241"/>
                  <a:pt x="137174" y="38079"/>
                </a:cubicBezTo>
                <a:lnTo>
                  <a:pt x="137174" y="35831"/>
                </a:lnTo>
                <a:cubicBezTo>
                  <a:pt x="137174" y="33755"/>
                  <a:pt x="136394" y="31853"/>
                  <a:pt x="135009" y="30382"/>
                </a:cubicBezTo>
                <a:cubicBezTo>
                  <a:pt x="136394" y="28999"/>
                  <a:pt x="137174" y="27096"/>
                  <a:pt x="137174" y="25021"/>
                </a:cubicBezTo>
                <a:lnTo>
                  <a:pt x="137174" y="22772"/>
                </a:lnTo>
                <a:cubicBezTo>
                  <a:pt x="137174" y="20610"/>
                  <a:pt x="136308" y="18534"/>
                  <a:pt x="134749" y="17064"/>
                </a:cubicBezTo>
                <a:lnTo>
                  <a:pt x="134749" y="13432"/>
                </a:lnTo>
                <a:cubicBezTo>
                  <a:pt x="134749" y="9713"/>
                  <a:pt x="132237" y="6686"/>
                  <a:pt x="128859" y="5822"/>
                </a:cubicBezTo>
                <a:cubicBezTo>
                  <a:pt x="126693" y="4092"/>
                  <a:pt x="119417" y="1411"/>
                  <a:pt x="85289" y="1411"/>
                </a:cubicBezTo>
                <a:close/>
                <a:moveTo>
                  <a:pt x="85325" y="0"/>
                </a:moveTo>
                <a:cubicBezTo>
                  <a:pt x="118844" y="0"/>
                  <a:pt x="126725" y="2508"/>
                  <a:pt x="129583" y="4497"/>
                </a:cubicBezTo>
                <a:cubicBezTo>
                  <a:pt x="133481" y="5708"/>
                  <a:pt x="136166" y="9254"/>
                  <a:pt x="136166" y="13406"/>
                </a:cubicBezTo>
                <a:lnTo>
                  <a:pt x="136166" y="16520"/>
                </a:lnTo>
                <a:cubicBezTo>
                  <a:pt x="137725" y="18163"/>
                  <a:pt x="138591" y="20412"/>
                  <a:pt x="138591" y="22747"/>
                </a:cubicBezTo>
                <a:lnTo>
                  <a:pt x="138591" y="24996"/>
                </a:lnTo>
                <a:cubicBezTo>
                  <a:pt x="138591" y="26985"/>
                  <a:pt x="137985" y="28801"/>
                  <a:pt x="136859" y="30358"/>
                </a:cubicBezTo>
                <a:cubicBezTo>
                  <a:pt x="137985" y="31915"/>
                  <a:pt x="138591" y="33818"/>
                  <a:pt x="138591" y="35807"/>
                </a:cubicBezTo>
                <a:lnTo>
                  <a:pt x="138591" y="38056"/>
                </a:lnTo>
                <a:cubicBezTo>
                  <a:pt x="138591" y="40391"/>
                  <a:pt x="137725" y="42553"/>
                  <a:pt x="136166" y="44283"/>
                </a:cubicBezTo>
                <a:lnTo>
                  <a:pt x="136166" y="53710"/>
                </a:lnTo>
                <a:cubicBezTo>
                  <a:pt x="136166" y="57516"/>
                  <a:pt x="133914" y="60802"/>
                  <a:pt x="130536" y="62273"/>
                </a:cubicBezTo>
                <a:cubicBezTo>
                  <a:pt x="130623" y="62705"/>
                  <a:pt x="130709" y="63138"/>
                  <a:pt x="130709" y="63570"/>
                </a:cubicBezTo>
                <a:cubicBezTo>
                  <a:pt x="131142" y="67721"/>
                  <a:pt x="131229" y="71959"/>
                  <a:pt x="130969" y="76630"/>
                </a:cubicBezTo>
                <a:cubicBezTo>
                  <a:pt x="130536" y="83463"/>
                  <a:pt x="130969" y="90209"/>
                  <a:pt x="131402" y="95312"/>
                </a:cubicBezTo>
                <a:cubicBezTo>
                  <a:pt x="132442" y="109237"/>
                  <a:pt x="134347" y="122815"/>
                  <a:pt x="136945" y="135529"/>
                </a:cubicBezTo>
                <a:cubicBezTo>
                  <a:pt x="139111" y="146254"/>
                  <a:pt x="141969" y="158882"/>
                  <a:pt x="146732" y="170731"/>
                </a:cubicBezTo>
                <a:cubicBezTo>
                  <a:pt x="156000" y="193737"/>
                  <a:pt x="162842" y="217608"/>
                  <a:pt x="167173" y="241739"/>
                </a:cubicBezTo>
                <a:cubicBezTo>
                  <a:pt x="169511" y="254799"/>
                  <a:pt x="170031" y="267513"/>
                  <a:pt x="170117" y="277546"/>
                </a:cubicBezTo>
                <a:lnTo>
                  <a:pt x="177046" y="271837"/>
                </a:lnTo>
                <a:lnTo>
                  <a:pt x="170204" y="281005"/>
                </a:lnTo>
                <a:cubicBezTo>
                  <a:pt x="170204" y="283341"/>
                  <a:pt x="170204" y="285762"/>
                  <a:pt x="170204" y="288097"/>
                </a:cubicBezTo>
                <a:cubicBezTo>
                  <a:pt x="170204" y="292162"/>
                  <a:pt x="170117" y="296573"/>
                  <a:pt x="170031" y="302022"/>
                </a:cubicBezTo>
                <a:cubicBezTo>
                  <a:pt x="169944" y="306001"/>
                  <a:pt x="169857" y="310066"/>
                  <a:pt x="169771" y="314044"/>
                </a:cubicBezTo>
                <a:cubicBezTo>
                  <a:pt x="169684" y="323818"/>
                  <a:pt x="169511" y="334802"/>
                  <a:pt x="169165" y="348554"/>
                </a:cubicBezTo>
                <a:cubicBezTo>
                  <a:pt x="168818" y="362479"/>
                  <a:pt x="168039" y="376317"/>
                  <a:pt x="166999" y="389636"/>
                </a:cubicBezTo>
                <a:cubicBezTo>
                  <a:pt x="166220" y="399323"/>
                  <a:pt x="165440" y="409183"/>
                  <a:pt x="164747" y="418697"/>
                </a:cubicBezTo>
                <a:lnTo>
                  <a:pt x="164314" y="425097"/>
                </a:lnTo>
                <a:cubicBezTo>
                  <a:pt x="164141" y="426914"/>
                  <a:pt x="164055" y="428730"/>
                  <a:pt x="163881" y="430633"/>
                </a:cubicBezTo>
                <a:lnTo>
                  <a:pt x="163795" y="432276"/>
                </a:lnTo>
                <a:cubicBezTo>
                  <a:pt x="163275" y="439368"/>
                  <a:pt x="162755" y="446806"/>
                  <a:pt x="162322" y="453985"/>
                </a:cubicBezTo>
                <a:cubicBezTo>
                  <a:pt x="161803" y="462461"/>
                  <a:pt x="163362" y="470677"/>
                  <a:pt x="165007" y="479413"/>
                </a:cubicBezTo>
                <a:cubicBezTo>
                  <a:pt x="165180" y="480624"/>
                  <a:pt x="165440" y="481748"/>
                  <a:pt x="165614" y="482959"/>
                </a:cubicBezTo>
                <a:cubicBezTo>
                  <a:pt x="167346" y="492300"/>
                  <a:pt x="168991" y="503371"/>
                  <a:pt x="168558" y="514787"/>
                </a:cubicBezTo>
                <a:cubicBezTo>
                  <a:pt x="168385" y="518852"/>
                  <a:pt x="168298" y="523090"/>
                  <a:pt x="168298" y="527242"/>
                </a:cubicBezTo>
                <a:lnTo>
                  <a:pt x="168212" y="528539"/>
                </a:lnTo>
                <a:cubicBezTo>
                  <a:pt x="168125" y="538658"/>
                  <a:pt x="168039" y="548691"/>
                  <a:pt x="167952" y="558811"/>
                </a:cubicBezTo>
                <a:lnTo>
                  <a:pt x="167865" y="569103"/>
                </a:lnTo>
                <a:cubicBezTo>
                  <a:pt x="167779" y="572908"/>
                  <a:pt x="167779" y="576800"/>
                  <a:pt x="167779" y="580606"/>
                </a:cubicBezTo>
                <a:cubicBezTo>
                  <a:pt x="167779" y="581298"/>
                  <a:pt x="167692" y="581990"/>
                  <a:pt x="167606" y="582509"/>
                </a:cubicBezTo>
                <a:cubicBezTo>
                  <a:pt x="167606" y="582855"/>
                  <a:pt x="167519" y="583114"/>
                  <a:pt x="167519" y="583201"/>
                </a:cubicBezTo>
                <a:lnTo>
                  <a:pt x="167519" y="583547"/>
                </a:lnTo>
                <a:lnTo>
                  <a:pt x="167519" y="583893"/>
                </a:lnTo>
                <a:cubicBezTo>
                  <a:pt x="167346" y="585536"/>
                  <a:pt x="165960" y="591504"/>
                  <a:pt x="154354" y="596520"/>
                </a:cubicBezTo>
                <a:cubicBezTo>
                  <a:pt x="141016" y="602228"/>
                  <a:pt x="118584" y="605169"/>
                  <a:pt x="87491" y="605169"/>
                </a:cubicBezTo>
                <a:cubicBezTo>
                  <a:pt x="56571" y="605169"/>
                  <a:pt x="33359" y="602315"/>
                  <a:pt x="18462" y="596607"/>
                </a:cubicBezTo>
                <a:cubicBezTo>
                  <a:pt x="6769" y="592109"/>
                  <a:pt x="3738" y="587179"/>
                  <a:pt x="3045" y="585276"/>
                </a:cubicBezTo>
                <a:lnTo>
                  <a:pt x="2612" y="584325"/>
                </a:lnTo>
                <a:lnTo>
                  <a:pt x="2612" y="583201"/>
                </a:lnTo>
                <a:cubicBezTo>
                  <a:pt x="2612" y="583028"/>
                  <a:pt x="2612" y="582768"/>
                  <a:pt x="2612" y="582509"/>
                </a:cubicBezTo>
                <a:cubicBezTo>
                  <a:pt x="2525" y="581903"/>
                  <a:pt x="2439" y="581298"/>
                  <a:pt x="2439" y="580606"/>
                </a:cubicBezTo>
                <a:cubicBezTo>
                  <a:pt x="2439" y="576800"/>
                  <a:pt x="2352" y="572908"/>
                  <a:pt x="2352" y="569103"/>
                </a:cubicBezTo>
                <a:lnTo>
                  <a:pt x="2179" y="548778"/>
                </a:lnTo>
                <a:cubicBezTo>
                  <a:pt x="2092" y="542031"/>
                  <a:pt x="2006" y="535285"/>
                  <a:pt x="1919" y="528539"/>
                </a:cubicBezTo>
                <a:lnTo>
                  <a:pt x="1919" y="527242"/>
                </a:lnTo>
                <a:cubicBezTo>
                  <a:pt x="1919" y="522831"/>
                  <a:pt x="1833" y="518766"/>
                  <a:pt x="1659" y="514787"/>
                </a:cubicBezTo>
                <a:cubicBezTo>
                  <a:pt x="1226" y="503371"/>
                  <a:pt x="2872" y="492300"/>
                  <a:pt x="4604" y="482959"/>
                </a:cubicBezTo>
                <a:cubicBezTo>
                  <a:pt x="4777" y="482008"/>
                  <a:pt x="4951" y="480970"/>
                  <a:pt x="5124" y="480018"/>
                </a:cubicBezTo>
                <a:lnTo>
                  <a:pt x="5210" y="479413"/>
                </a:lnTo>
                <a:cubicBezTo>
                  <a:pt x="6856" y="470677"/>
                  <a:pt x="8328" y="462374"/>
                  <a:pt x="7895" y="453985"/>
                </a:cubicBezTo>
                <a:cubicBezTo>
                  <a:pt x="7462" y="446633"/>
                  <a:pt x="6943" y="439195"/>
                  <a:pt x="6423" y="431930"/>
                </a:cubicBezTo>
                <a:lnTo>
                  <a:pt x="6336" y="430633"/>
                </a:lnTo>
                <a:cubicBezTo>
                  <a:pt x="6163" y="428470"/>
                  <a:pt x="5990" y="426395"/>
                  <a:pt x="5817" y="424319"/>
                </a:cubicBezTo>
                <a:lnTo>
                  <a:pt x="5470" y="419475"/>
                </a:lnTo>
                <a:cubicBezTo>
                  <a:pt x="4777" y="409356"/>
                  <a:pt x="3998" y="399496"/>
                  <a:pt x="3218" y="389636"/>
                </a:cubicBezTo>
                <a:cubicBezTo>
                  <a:pt x="2092" y="376490"/>
                  <a:pt x="1400" y="362652"/>
                  <a:pt x="1053" y="348554"/>
                </a:cubicBezTo>
                <a:cubicBezTo>
                  <a:pt x="707" y="335061"/>
                  <a:pt x="447" y="324164"/>
                  <a:pt x="360" y="314044"/>
                </a:cubicBezTo>
                <a:cubicBezTo>
                  <a:pt x="360" y="310066"/>
                  <a:pt x="274" y="306001"/>
                  <a:pt x="187" y="302022"/>
                </a:cubicBezTo>
                <a:cubicBezTo>
                  <a:pt x="100" y="297525"/>
                  <a:pt x="14" y="292768"/>
                  <a:pt x="14" y="288097"/>
                </a:cubicBezTo>
                <a:cubicBezTo>
                  <a:pt x="-73" y="273481"/>
                  <a:pt x="187" y="257740"/>
                  <a:pt x="3045" y="241739"/>
                </a:cubicBezTo>
                <a:cubicBezTo>
                  <a:pt x="7376" y="217522"/>
                  <a:pt x="14305" y="193564"/>
                  <a:pt x="23485" y="170731"/>
                </a:cubicBezTo>
                <a:cubicBezTo>
                  <a:pt x="28249" y="158968"/>
                  <a:pt x="31107" y="146341"/>
                  <a:pt x="33272" y="135529"/>
                </a:cubicBezTo>
                <a:cubicBezTo>
                  <a:pt x="35957" y="122643"/>
                  <a:pt x="37776" y="109150"/>
                  <a:pt x="38815" y="95312"/>
                </a:cubicBezTo>
                <a:cubicBezTo>
                  <a:pt x="39248" y="90209"/>
                  <a:pt x="39595" y="83376"/>
                  <a:pt x="39248" y="76630"/>
                </a:cubicBezTo>
                <a:cubicBezTo>
                  <a:pt x="38902" y="71959"/>
                  <a:pt x="38989" y="67635"/>
                  <a:pt x="39508" y="63570"/>
                </a:cubicBezTo>
                <a:cubicBezTo>
                  <a:pt x="39595" y="62965"/>
                  <a:pt x="39681" y="62446"/>
                  <a:pt x="39768" y="61840"/>
                </a:cubicBezTo>
                <a:cubicBezTo>
                  <a:pt x="36823" y="60197"/>
                  <a:pt x="34918" y="57083"/>
                  <a:pt x="34918" y="53710"/>
                </a:cubicBezTo>
                <a:lnTo>
                  <a:pt x="34918" y="45148"/>
                </a:lnTo>
                <a:cubicBezTo>
                  <a:pt x="32839" y="43331"/>
                  <a:pt x="31627" y="40737"/>
                  <a:pt x="31627" y="38056"/>
                </a:cubicBezTo>
                <a:lnTo>
                  <a:pt x="31627" y="35807"/>
                </a:lnTo>
                <a:cubicBezTo>
                  <a:pt x="31627" y="33818"/>
                  <a:pt x="32233" y="32001"/>
                  <a:pt x="33359" y="30358"/>
                </a:cubicBezTo>
                <a:cubicBezTo>
                  <a:pt x="32233" y="28801"/>
                  <a:pt x="31627" y="26985"/>
                  <a:pt x="31627" y="24996"/>
                </a:cubicBezTo>
                <a:lnTo>
                  <a:pt x="31627" y="22747"/>
                </a:lnTo>
                <a:cubicBezTo>
                  <a:pt x="31627" y="19979"/>
                  <a:pt x="32839" y="17384"/>
                  <a:pt x="34918" y="15655"/>
                </a:cubicBezTo>
                <a:lnTo>
                  <a:pt x="34918" y="13406"/>
                </a:lnTo>
                <a:cubicBezTo>
                  <a:pt x="34918" y="9341"/>
                  <a:pt x="37603" y="5708"/>
                  <a:pt x="41500" y="4584"/>
                </a:cubicBezTo>
                <a:cubicBezTo>
                  <a:pt x="44358" y="2422"/>
                  <a:pt x="52240" y="0"/>
                  <a:pt x="85325" y="0"/>
                </a:cubicBezTo>
                <a:close/>
              </a:path>
            </a:pathLst>
          </a:custGeom>
          <a:solidFill>
            <a:schemeClr val="accent3">
              <a:lumMod val="50000"/>
            </a:schemeClr>
          </a:solidFill>
          <a:ln>
            <a:noFill/>
          </a:ln>
        </p:spPr>
        <p:txBody>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endParaRPr lang="zh-CN" altLang="en-US"/>
          </a:p>
        </p:txBody>
      </p:sp>
      <p:sp>
        <p:nvSpPr>
          <p:cNvPr id="17" name="cola-can_63032">
            <a:extLst>
              <a:ext uri="{FF2B5EF4-FFF2-40B4-BE49-F238E27FC236}">
                <a16:creationId xmlns="" xmlns:a16="http://schemas.microsoft.com/office/drawing/2014/main" id="{C79D471E-BFD9-4787-A13C-7D1D468A71D5}"/>
              </a:ext>
            </a:extLst>
          </p:cNvPr>
          <p:cNvSpPr>
            <a:spLocks noChangeAspect="1"/>
          </p:cNvSpPr>
          <p:nvPr/>
        </p:nvSpPr>
        <p:spPr bwMode="auto">
          <a:xfrm rot="20686888">
            <a:off x="3929667" y="2760121"/>
            <a:ext cx="345506" cy="609685"/>
          </a:xfrm>
          <a:custGeom>
            <a:avLst/>
            <a:gdLst>
              <a:gd name="connsiteX0" fmla="*/ 76212 w 340258"/>
              <a:gd name="connsiteY0" fmla="*/ 547082 h 600423"/>
              <a:gd name="connsiteX1" fmla="*/ 267680 w 340258"/>
              <a:gd name="connsiteY1" fmla="*/ 557344 h 600423"/>
              <a:gd name="connsiteX2" fmla="*/ 132147 w 340258"/>
              <a:gd name="connsiteY2" fmla="*/ 562595 h 600423"/>
              <a:gd name="connsiteX3" fmla="*/ 76212 w 340258"/>
              <a:gd name="connsiteY3" fmla="*/ 547082 h 600423"/>
              <a:gd name="connsiteX4" fmla="*/ 143807 w 340258"/>
              <a:gd name="connsiteY4" fmla="*/ 383837 h 600423"/>
              <a:gd name="connsiteX5" fmla="*/ 126119 w 340258"/>
              <a:gd name="connsiteY5" fmla="*/ 385030 h 600423"/>
              <a:gd name="connsiteX6" fmla="*/ 124685 w 340258"/>
              <a:gd name="connsiteY6" fmla="*/ 385030 h 600423"/>
              <a:gd name="connsiteX7" fmla="*/ 127076 w 340258"/>
              <a:gd name="connsiteY7" fmla="*/ 392905 h 600423"/>
              <a:gd name="connsiteX8" fmla="*/ 130183 w 340258"/>
              <a:gd name="connsiteY8" fmla="*/ 399109 h 600423"/>
              <a:gd name="connsiteX9" fmla="*/ 131856 w 340258"/>
              <a:gd name="connsiteY9" fmla="*/ 401973 h 600423"/>
              <a:gd name="connsiteX10" fmla="*/ 133051 w 340258"/>
              <a:gd name="connsiteY10" fmla="*/ 403643 h 600423"/>
              <a:gd name="connsiteX11" fmla="*/ 137354 w 340258"/>
              <a:gd name="connsiteY11" fmla="*/ 408416 h 600423"/>
              <a:gd name="connsiteX12" fmla="*/ 139266 w 340258"/>
              <a:gd name="connsiteY12" fmla="*/ 410086 h 600423"/>
              <a:gd name="connsiteX13" fmla="*/ 139505 w 340258"/>
              <a:gd name="connsiteY13" fmla="*/ 410325 h 600423"/>
              <a:gd name="connsiteX14" fmla="*/ 139744 w 340258"/>
              <a:gd name="connsiteY14" fmla="*/ 410563 h 600423"/>
              <a:gd name="connsiteX15" fmla="*/ 140461 w 340258"/>
              <a:gd name="connsiteY15" fmla="*/ 411041 h 600423"/>
              <a:gd name="connsiteX16" fmla="*/ 145002 w 340258"/>
              <a:gd name="connsiteY16" fmla="*/ 413666 h 600423"/>
              <a:gd name="connsiteX17" fmla="*/ 146197 w 340258"/>
              <a:gd name="connsiteY17" fmla="*/ 414143 h 600423"/>
              <a:gd name="connsiteX18" fmla="*/ 146197 w 340258"/>
              <a:gd name="connsiteY18" fmla="*/ 414381 h 600423"/>
              <a:gd name="connsiteX19" fmla="*/ 148588 w 340258"/>
              <a:gd name="connsiteY19" fmla="*/ 415097 h 600423"/>
              <a:gd name="connsiteX20" fmla="*/ 154085 w 340258"/>
              <a:gd name="connsiteY20" fmla="*/ 416529 h 600423"/>
              <a:gd name="connsiteX21" fmla="*/ 154324 w 340258"/>
              <a:gd name="connsiteY21" fmla="*/ 416529 h 600423"/>
              <a:gd name="connsiteX22" fmla="*/ 155280 w 340258"/>
              <a:gd name="connsiteY22" fmla="*/ 416529 h 600423"/>
              <a:gd name="connsiteX23" fmla="*/ 157910 w 340258"/>
              <a:gd name="connsiteY23" fmla="*/ 416768 h 600423"/>
              <a:gd name="connsiteX24" fmla="*/ 162929 w 340258"/>
              <a:gd name="connsiteY24" fmla="*/ 416529 h 600423"/>
              <a:gd name="connsiteX25" fmla="*/ 165558 w 340258"/>
              <a:gd name="connsiteY25" fmla="*/ 416290 h 600423"/>
              <a:gd name="connsiteX26" fmla="*/ 166754 w 340258"/>
              <a:gd name="connsiteY26" fmla="*/ 416290 h 600423"/>
              <a:gd name="connsiteX27" fmla="*/ 177032 w 340258"/>
              <a:gd name="connsiteY27" fmla="*/ 413427 h 600423"/>
              <a:gd name="connsiteX28" fmla="*/ 178705 w 340258"/>
              <a:gd name="connsiteY28" fmla="*/ 412711 h 600423"/>
              <a:gd name="connsiteX29" fmla="*/ 180378 w 340258"/>
              <a:gd name="connsiteY29" fmla="*/ 411995 h 600423"/>
              <a:gd name="connsiteX30" fmla="*/ 184680 w 340258"/>
              <a:gd name="connsiteY30" fmla="*/ 409609 h 600423"/>
              <a:gd name="connsiteX31" fmla="*/ 189700 w 340258"/>
              <a:gd name="connsiteY31" fmla="*/ 406507 h 600423"/>
              <a:gd name="connsiteX32" fmla="*/ 190417 w 340258"/>
              <a:gd name="connsiteY32" fmla="*/ 405791 h 600423"/>
              <a:gd name="connsiteX33" fmla="*/ 192568 w 340258"/>
              <a:gd name="connsiteY33" fmla="*/ 403882 h 600423"/>
              <a:gd name="connsiteX34" fmla="*/ 194480 w 340258"/>
              <a:gd name="connsiteY34" fmla="*/ 401734 h 600423"/>
              <a:gd name="connsiteX35" fmla="*/ 195197 w 340258"/>
              <a:gd name="connsiteY35" fmla="*/ 401018 h 600423"/>
              <a:gd name="connsiteX36" fmla="*/ 197349 w 340258"/>
              <a:gd name="connsiteY36" fmla="*/ 397677 h 600423"/>
              <a:gd name="connsiteX37" fmla="*/ 197349 w 340258"/>
              <a:gd name="connsiteY37" fmla="*/ 397439 h 600423"/>
              <a:gd name="connsiteX38" fmla="*/ 197588 w 340258"/>
              <a:gd name="connsiteY38" fmla="*/ 397200 h 600423"/>
              <a:gd name="connsiteX39" fmla="*/ 197827 w 340258"/>
              <a:gd name="connsiteY39" fmla="*/ 395530 h 600423"/>
              <a:gd name="connsiteX40" fmla="*/ 197827 w 340258"/>
              <a:gd name="connsiteY40" fmla="*/ 394814 h 600423"/>
              <a:gd name="connsiteX41" fmla="*/ 197588 w 340258"/>
              <a:gd name="connsiteY41" fmla="*/ 393859 h 600423"/>
              <a:gd name="connsiteX42" fmla="*/ 197349 w 340258"/>
              <a:gd name="connsiteY42" fmla="*/ 393621 h 600423"/>
              <a:gd name="connsiteX43" fmla="*/ 197110 w 340258"/>
              <a:gd name="connsiteY43" fmla="*/ 393144 h 600423"/>
              <a:gd name="connsiteX44" fmla="*/ 195675 w 340258"/>
              <a:gd name="connsiteY44" fmla="*/ 391712 h 600423"/>
              <a:gd name="connsiteX45" fmla="*/ 194958 w 340258"/>
              <a:gd name="connsiteY45" fmla="*/ 391235 h 600423"/>
              <a:gd name="connsiteX46" fmla="*/ 192329 w 340258"/>
              <a:gd name="connsiteY46" fmla="*/ 389803 h 600423"/>
              <a:gd name="connsiteX47" fmla="*/ 191134 w 340258"/>
              <a:gd name="connsiteY47" fmla="*/ 389325 h 600423"/>
              <a:gd name="connsiteX48" fmla="*/ 187788 w 340258"/>
              <a:gd name="connsiteY48" fmla="*/ 388132 h 600423"/>
              <a:gd name="connsiteX49" fmla="*/ 179183 w 340258"/>
              <a:gd name="connsiteY49" fmla="*/ 385746 h 600423"/>
              <a:gd name="connsiteX50" fmla="*/ 170817 w 340258"/>
              <a:gd name="connsiteY50" fmla="*/ 384553 h 600423"/>
              <a:gd name="connsiteX51" fmla="*/ 143807 w 340258"/>
              <a:gd name="connsiteY51" fmla="*/ 383837 h 600423"/>
              <a:gd name="connsiteX52" fmla="*/ 143807 w 340258"/>
              <a:gd name="connsiteY52" fmla="*/ 366417 h 600423"/>
              <a:gd name="connsiteX53" fmla="*/ 170817 w 340258"/>
              <a:gd name="connsiteY53" fmla="*/ 366656 h 600423"/>
              <a:gd name="connsiteX54" fmla="*/ 204997 w 340258"/>
              <a:gd name="connsiteY54" fmla="*/ 376440 h 600423"/>
              <a:gd name="connsiteX55" fmla="*/ 214797 w 340258"/>
              <a:gd name="connsiteY55" fmla="*/ 399586 h 600423"/>
              <a:gd name="connsiteX56" fmla="*/ 203085 w 340258"/>
              <a:gd name="connsiteY56" fmla="*/ 417006 h 600423"/>
              <a:gd name="connsiteX57" fmla="*/ 212168 w 340258"/>
              <a:gd name="connsiteY57" fmla="*/ 422017 h 600423"/>
              <a:gd name="connsiteX58" fmla="*/ 147393 w 340258"/>
              <a:gd name="connsiteY58" fmla="*/ 486447 h 600423"/>
              <a:gd name="connsiteX59" fmla="*/ 108910 w 340258"/>
              <a:gd name="connsiteY59" fmla="*/ 414620 h 600423"/>
              <a:gd name="connsiteX60" fmla="*/ 117037 w 340258"/>
              <a:gd name="connsiteY60" fmla="*/ 419393 h 600423"/>
              <a:gd name="connsiteX61" fmla="*/ 152412 w 340258"/>
              <a:gd name="connsiteY61" fmla="*/ 468311 h 600423"/>
              <a:gd name="connsiteX62" fmla="*/ 183963 w 340258"/>
              <a:gd name="connsiteY62" fmla="*/ 461630 h 600423"/>
              <a:gd name="connsiteX63" fmla="*/ 198066 w 340258"/>
              <a:gd name="connsiteY63" fmla="*/ 422017 h 600423"/>
              <a:gd name="connsiteX64" fmla="*/ 198544 w 340258"/>
              <a:gd name="connsiteY64" fmla="*/ 420347 h 600423"/>
              <a:gd name="connsiteX65" fmla="*/ 148827 w 340258"/>
              <a:gd name="connsiteY65" fmla="*/ 430369 h 600423"/>
              <a:gd name="connsiteX66" fmla="*/ 113929 w 340258"/>
              <a:gd name="connsiteY66" fmla="*/ 385030 h 600423"/>
              <a:gd name="connsiteX67" fmla="*/ 107715 w 340258"/>
              <a:gd name="connsiteY67" fmla="*/ 382167 h 600423"/>
              <a:gd name="connsiteX68" fmla="*/ 107715 w 340258"/>
              <a:gd name="connsiteY68" fmla="*/ 372860 h 600423"/>
              <a:gd name="connsiteX69" fmla="*/ 127554 w 340258"/>
              <a:gd name="connsiteY69" fmla="*/ 367372 h 600423"/>
              <a:gd name="connsiteX70" fmla="*/ 143807 w 340258"/>
              <a:gd name="connsiteY70" fmla="*/ 366417 h 600423"/>
              <a:gd name="connsiteX71" fmla="*/ 185908 w 340258"/>
              <a:gd name="connsiteY71" fmla="*/ 273822 h 600423"/>
              <a:gd name="connsiteX72" fmla="*/ 180887 w 340258"/>
              <a:gd name="connsiteY72" fmla="*/ 275254 h 600423"/>
              <a:gd name="connsiteX73" fmla="*/ 151478 w 340258"/>
              <a:gd name="connsiteY73" fmla="*/ 283847 h 600423"/>
              <a:gd name="connsiteX74" fmla="*/ 182561 w 340258"/>
              <a:gd name="connsiteY74" fmla="*/ 294826 h 600423"/>
              <a:gd name="connsiteX75" fmla="*/ 185908 w 340258"/>
              <a:gd name="connsiteY75" fmla="*/ 273822 h 600423"/>
              <a:gd name="connsiteX76" fmla="*/ 222490 w 340258"/>
              <a:gd name="connsiteY76" fmla="*/ 236110 h 600423"/>
              <a:gd name="connsiteX77" fmla="*/ 229663 w 340258"/>
              <a:gd name="connsiteY77" fmla="*/ 248760 h 600423"/>
              <a:gd name="connsiteX78" fmla="*/ 199776 w 340258"/>
              <a:gd name="connsiteY78" fmla="*/ 269287 h 600423"/>
              <a:gd name="connsiteX79" fmla="*/ 192842 w 340258"/>
              <a:gd name="connsiteY79" fmla="*/ 296497 h 600423"/>
              <a:gd name="connsiteX80" fmla="*/ 192364 w 340258"/>
              <a:gd name="connsiteY80" fmla="*/ 298645 h 600423"/>
              <a:gd name="connsiteX81" fmla="*/ 207666 w 340258"/>
              <a:gd name="connsiteY81" fmla="*/ 304851 h 600423"/>
              <a:gd name="connsiteX82" fmla="*/ 213165 w 340258"/>
              <a:gd name="connsiteY82" fmla="*/ 318456 h 600423"/>
              <a:gd name="connsiteX83" fmla="*/ 218186 w 340258"/>
              <a:gd name="connsiteY83" fmla="*/ 323469 h 600423"/>
              <a:gd name="connsiteX84" fmla="*/ 219621 w 340258"/>
              <a:gd name="connsiteY84" fmla="*/ 354498 h 600423"/>
              <a:gd name="connsiteX85" fmla="*/ 210774 w 340258"/>
              <a:gd name="connsiteY85" fmla="*/ 363329 h 600423"/>
              <a:gd name="connsiteX86" fmla="*/ 116331 w 340258"/>
              <a:gd name="connsiteY86" fmla="*/ 354975 h 600423"/>
              <a:gd name="connsiteX87" fmla="*/ 119917 w 340258"/>
              <a:gd name="connsiteY87" fmla="*/ 342325 h 600423"/>
              <a:gd name="connsiteX88" fmla="*/ 201689 w 340258"/>
              <a:gd name="connsiteY88" fmla="*/ 345905 h 600423"/>
              <a:gd name="connsiteX89" fmla="*/ 203601 w 340258"/>
              <a:gd name="connsiteY89" fmla="*/ 323469 h 600423"/>
              <a:gd name="connsiteX90" fmla="*/ 203601 w 340258"/>
              <a:gd name="connsiteY90" fmla="*/ 323230 h 600423"/>
              <a:gd name="connsiteX91" fmla="*/ 202645 w 340258"/>
              <a:gd name="connsiteY91" fmla="*/ 323230 h 600423"/>
              <a:gd name="connsiteX92" fmla="*/ 103659 w 340258"/>
              <a:gd name="connsiteY92" fmla="*/ 295304 h 600423"/>
              <a:gd name="connsiteX93" fmla="*/ 103659 w 340258"/>
              <a:gd name="connsiteY93" fmla="*/ 274538 h 600423"/>
              <a:gd name="connsiteX94" fmla="*/ 175149 w 340258"/>
              <a:gd name="connsiteY94" fmla="*/ 254250 h 600423"/>
              <a:gd name="connsiteX95" fmla="*/ 222490 w 340258"/>
              <a:gd name="connsiteY95" fmla="*/ 236110 h 600423"/>
              <a:gd name="connsiteX96" fmla="*/ 23146 w 340258"/>
              <a:gd name="connsiteY96" fmla="*/ 115338 h 600423"/>
              <a:gd name="connsiteX97" fmla="*/ 37966 w 340258"/>
              <a:gd name="connsiteY97" fmla="*/ 159013 h 600423"/>
              <a:gd name="connsiteX98" fmla="*/ 41552 w 340258"/>
              <a:gd name="connsiteY98" fmla="*/ 164980 h 600423"/>
              <a:gd name="connsiteX99" fmla="*/ 42269 w 340258"/>
              <a:gd name="connsiteY99" fmla="*/ 166173 h 600423"/>
              <a:gd name="connsiteX100" fmla="*/ 35576 w 340258"/>
              <a:gd name="connsiteY100" fmla="*/ 174765 h 600423"/>
              <a:gd name="connsiteX101" fmla="*/ 18366 w 340258"/>
              <a:gd name="connsiteY101" fmla="*/ 308895 h 600423"/>
              <a:gd name="connsiteX102" fmla="*/ 23385 w 340258"/>
              <a:gd name="connsiteY102" fmla="*/ 418919 h 600423"/>
              <a:gd name="connsiteX103" fmla="*/ 156767 w 340258"/>
              <a:gd name="connsiteY103" fmla="*/ 547559 h 600423"/>
              <a:gd name="connsiteX104" fmla="*/ 309511 w 340258"/>
              <a:gd name="connsiteY104" fmla="*/ 456628 h 600423"/>
              <a:gd name="connsiteX105" fmla="*/ 297081 w 340258"/>
              <a:gd name="connsiteY105" fmla="*/ 194097 h 600423"/>
              <a:gd name="connsiteX106" fmla="*/ 297320 w 340258"/>
              <a:gd name="connsiteY106" fmla="*/ 190040 h 600423"/>
              <a:gd name="connsiteX107" fmla="*/ 297320 w 340258"/>
              <a:gd name="connsiteY107" fmla="*/ 182880 h 600423"/>
              <a:gd name="connsiteX108" fmla="*/ 311423 w 340258"/>
              <a:gd name="connsiteY108" fmla="*/ 156627 h 600423"/>
              <a:gd name="connsiteX109" fmla="*/ 173261 w 340258"/>
              <a:gd name="connsiteY109" fmla="*/ 179061 h 600423"/>
              <a:gd name="connsiteX110" fmla="*/ 23146 w 340258"/>
              <a:gd name="connsiteY110" fmla="*/ 115338 h 600423"/>
              <a:gd name="connsiteX111" fmla="*/ 198816 w 340258"/>
              <a:gd name="connsiteY111" fmla="*/ 91479 h 600423"/>
              <a:gd name="connsiteX112" fmla="*/ 191168 w 340258"/>
              <a:gd name="connsiteY112" fmla="*/ 94584 h 600423"/>
              <a:gd name="connsiteX113" fmla="*/ 191168 w 340258"/>
              <a:gd name="connsiteY113" fmla="*/ 94822 h 600423"/>
              <a:gd name="connsiteX114" fmla="*/ 196426 w 340258"/>
              <a:gd name="connsiteY114" fmla="*/ 94584 h 600423"/>
              <a:gd name="connsiteX115" fmla="*/ 206704 w 340258"/>
              <a:gd name="connsiteY115" fmla="*/ 98166 h 600423"/>
              <a:gd name="connsiteX116" fmla="*/ 206226 w 340258"/>
              <a:gd name="connsiteY116" fmla="*/ 96733 h 600423"/>
              <a:gd name="connsiteX117" fmla="*/ 201924 w 340258"/>
              <a:gd name="connsiteY117" fmla="*/ 94822 h 600423"/>
              <a:gd name="connsiteX118" fmla="*/ 198816 w 340258"/>
              <a:gd name="connsiteY118" fmla="*/ 91479 h 600423"/>
              <a:gd name="connsiteX119" fmla="*/ 124958 w 340258"/>
              <a:gd name="connsiteY119" fmla="*/ 74521 h 600423"/>
              <a:gd name="connsiteX120" fmla="*/ 122807 w 340258"/>
              <a:gd name="connsiteY120" fmla="*/ 75954 h 600423"/>
              <a:gd name="connsiteX121" fmla="*/ 118265 w 340258"/>
              <a:gd name="connsiteY121" fmla="*/ 80492 h 600423"/>
              <a:gd name="connsiteX122" fmla="*/ 124241 w 340258"/>
              <a:gd name="connsiteY122" fmla="*/ 87419 h 600423"/>
              <a:gd name="connsiteX123" fmla="*/ 142168 w 340258"/>
              <a:gd name="connsiteY123" fmla="*/ 97927 h 600423"/>
              <a:gd name="connsiteX124" fmla="*/ 176109 w 340258"/>
              <a:gd name="connsiteY124" fmla="*/ 104376 h 600423"/>
              <a:gd name="connsiteX125" fmla="*/ 174436 w 340258"/>
              <a:gd name="connsiteY125" fmla="*/ 83597 h 600423"/>
              <a:gd name="connsiteX126" fmla="*/ 131412 w 340258"/>
              <a:gd name="connsiteY126" fmla="*/ 76910 h 600423"/>
              <a:gd name="connsiteX127" fmla="*/ 124958 w 340258"/>
              <a:gd name="connsiteY127" fmla="*/ 74521 h 600423"/>
              <a:gd name="connsiteX128" fmla="*/ 126290 w 340258"/>
              <a:gd name="connsiteY128" fmla="*/ 61690 h 600423"/>
              <a:gd name="connsiteX129" fmla="*/ 135475 w 340258"/>
              <a:gd name="connsiteY129" fmla="*/ 63057 h 600423"/>
              <a:gd name="connsiteX130" fmla="*/ 135714 w 340258"/>
              <a:gd name="connsiteY130" fmla="*/ 63296 h 600423"/>
              <a:gd name="connsiteX131" fmla="*/ 186148 w 340258"/>
              <a:gd name="connsiteY131" fmla="*/ 79537 h 600423"/>
              <a:gd name="connsiteX132" fmla="*/ 186387 w 340258"/>
              <a:gd name="connsiteY132" fmla="*/ 79776 h 600423"/>
              <a:gd name="connsiteX133" fmla="*/ 276738 w 340258"/>
              <a:gd name="connsiteY133" fmla="*/ 109153 h 600423"/>
              <a:gd name="connsiteX134" fmla="*/ 268850 w 340258"/>
              <a:gd name="connsiteY134" fmla="*/ 119422 h 600423"/>
              <a:gd name="connsiteX135" fmla="*/ 190451 w 340258"/>
              <a:gd name="connsiteY135" fmla="*/ 105092 h 600423"/>
              <a:gd name="connsiteX136" fmla="*/ 189733 w 340258"/>
              <a:gd name="connsiteY136" fmla="*/ 104376 h 600423"/>
              <a:gd name="connsiteX137" fmla="*/ 181129 w 340258"/>
              <a:gd name="connsiteY137" fmla="*/ 116079 h 600423"/>
              <a:gd name="connsiteX138" fmla="*/ 156987 w 340258"/>
              <a:gd name="connsiteY138" fmla="*/ 119900 h 600423"/>
              <a:gd name="connsiteX139" fmla="*/ 140734 w 340258"/>
              <a:gd name="connsiteY139" fmla="*/ 113690 h 600423"/>
              <a:gd name="connsiteX140" fmla="*/ 118265 w 340258"/>
              <a:gd name="connsiteY140" fmla="*/ 102226 h 600423"/>
              <a:gd name="connsiteX141" fmla="*/ 103685 w 340258"/>
              <a:gd name="connsiteY141" fmla="*/ 73327 h 600423"/>
              <a:gd name="connsiteX142" fmla="*/ 113495 w 340258"/>
              <a:gd name="connsiteY142" fmla="*/ 65254 h 600423"/>
              <a:gd name="connsiteX143" fmla="*/ 231918 w 340258"/>
              <a:gd name="connsiteY143" fmla="*/ 51564 h 600423"/>
              <a:gd name="connsiteX144" fmla="*/ 145288 w 340258"/>
              <a:gd name="connsiteY144" fmla="*/ 56398 h 600423"/>
              <a:gd name="connsiteX145" fmla="*/ 126290 w 340258"/>
              <a:gd name="connsiteY145" fmla="*/ 61690 h 600423"/>
              <a:gd name="connsiteX146" fmla="*/ 124241 w 340258"/>
              <a:gd name="connsiteY146" fmla="*/ 61385 h 600423"/>
              <a:gd name="connsiteX147" fmla="*/ 115875 w 340258"/>
              <a:gd name="connsiteY147" fmla="*/ 63296 h 600423"/>
              <a:gd name="connsiteX148" fmla="*/ 113495 w 340258"/>
              <a:gd name="connsiteY148" fmla="*/ 65254 h 600423"/>
              <a:gd name="connsiteX149" fmla="*/ 39897 w 340258"/>
              <a:gd name="connsiteY149" fmla="*/ 85756 h 600423"/>
              <a:gd name="connsiteX150" fmla="*/ 295606 w 340258"/>
              <a:gd name="connsiteY150" fmla="*/ 92917 h 600423"/>
              <a:gd name="connsiteX151" fmla="*/ 231918 w 340258"/>
              <a:gd name="connsiteY151" fmla="*/ 51564 h 600423"/>
              <a:gd name="connsiteX152" fmla="*/ 196191 w 340258"/>
              <a:gd name="connsiteY152" fmla="*/ 33603 h 600423"/>
              <a:gd name="connsiteX153" fmla="*/ 310901 w 340258"/>
              <a:gd name="connsiteY153" fmla="*/ 107954 h 600423"/>
              <a:gd name="connsiteX154" fmla="*/ 164167 w 340258"/>
              <a:gd name="connsiteY154" fmla="*/ 151157 h 600423"/>
              <a:gd name="connsiteX155" fmla="*/ 28904 w 340258"/>
              <a:gd name="connsiteY155" fmla="*/ 88382 h 600423"/>
              <a:gd name="connsiteX156" fmla="*/ 27104 w 340258"/>
              <a:gd name="connsiteY156" fmla="*/ 78717 h 600423"/>
              <a:gd name="connsiteX157" fmla="*/ 29376 w 340258"/>
              <a:gd name="connsiteY157" fmla="*/ 76542 h 600423"/>
              <a:gd name="connsiteX158" fmla="*/ 52287 w 340258"/>
              <a:gd name="connsiteY158" fmla="*/ 61386 h 600423"/>
              <a:gd name="connsiteX159" fmla="*/ 196191 w 340258"/>
              <a:gd name="connsiteY159" fmla="*/ 33603 h 600423"/>
              <a:gd name="connsiteX160" fmla="*/ 191189 w 340258"/>
              <a:gd name="connsiteY160" fmla="*/ 16710 h 600423"/>
              <a:gd name="connsiteX161" fmla="*/ 47605 w 340258"/>
              <a:gd name="connsiteY161" fmla="*/ 59082 h 600423"/>
              <a:gd name="connsiteX162" fmla="*/ 29376 w 340258"/>
              <a:gd name="connsiteY162" fmla="*/ 76542 h 600423"/>
              <a:gd name="connsiteX163" fmla="*/ 26993 w 340258"/>
              <a:gd name="connsiteY163" fmla="*/ 78118 h 600423"/>
              <a:gd name="connsiteX164" fmla="*/ 27104 w 340258"/>
              <a:gd name="connsiteY164" fmla="*/ 78717 h 600423"/>
              <a:gd name="connsiteX165" fmla="*/ 20517 w 340258"/>
              <a:gd name="connsiteY165" fmla="*/ 85027 h 600423"/>
              <a:gd name="connsiteX166" fmla="*/ 326004 w 340258"/>
              <a:gd name="connsiteY166" fmla="*/ 97676 h 600423"/>
              <a:gd name="connsiteX167" fmla="*/ 191189 w 340258"/>
              <a:gd name="connsiteY167" fmla="*/ 16710 h 600423"/>
              <a:gd name="connsiteX168" fmla="*/ 195461 w 340258"/>
              <a:gd name="connsiteY168" fmla="*/ 33 h 600423"/>
              <a:gd name="connsiteX169" fmla="*/ 339868 w 340258"/>
              <a:gd name="connsiteY169" fmla="*/ 105552 h 600423"/>
              <a:gd name="connsiteX170" fmla="*/ 336522 w 340258"/>
              <a:gd name="connsiteY170" fmla="*/ 122498 h 600423"/>
              <a:gd name="connsiteX171" fmla="*/ 336283 w 340258"/>
              <a:gd name="connsiteY171" fmla="*/ 123930 h 600423"/>
              <a:gd name="connsiteX172" fmla="*/ 309989 w 340258"/>
              <a:gd name="connsiteY172" fmla="*/ 190278 h 600423"/>
              <a:gd name="connsiteX173" fmla="*/ 310228 w 340258"/>
              <a:gd name="connsiteY173" fmla="*/ 190517 h 600423"/>
              <a:gd name="connsiteX174" fmla="*/ 330785 w 340258"/>
              <a:gd name="connsiteY174" fmla="*/ 386699 h 600423"/>
              <a:gd name="connsiteX175" fmla="*/ 319072 w 340258"/>
              <a:gd name="connsiteY175" fmla="*/ 508418 h 600423"/>
              <a:gd name="connsiteX176" fmla="*/ 292300 w 340258"/>
              <a:gd name="connsiteY176" fmla="*/ 543979 h 600423"/>
              <a:gd name="connsiteX177" fmla="*/ 291344 w 340258"/>
              <a:gd name="connsiteY177" fmla="*/ 548514 h 600423"/>
              <a:gd name="connsiteX178" fmla="*/ 46811 w 340258"/>
              <a:gd name="connsiteY178" fmla="*/ 527034 h 600423"/>
              <a:gd name="connsiteX179" fmla="*/ 8326 w 340258"/>
              <a:gd name="connsiteY179" fmla="*/ 439444 h 600423"/>
              <a:gd name="connsiteX180" fmla="*/ 438 w 340258"/>
              <a:gd name="connsiteY180" fmla="*/ 281687 h 600423"/>
              <a:gd name="connsiteX181" fmla="*/ 27688 w 340258"/>
              <a:gd name="connsiteY181" fmla="*/ 166173 h 600423"/>
              <a:gd name="connsiteX182" fmla="*/ 13824 w 340258"/>
              <a:gd name="connsiteY182" fmla="*/ 99824 h 600423"/>
              <a:gd name="connsiteX183" fmla="*/ 9999 w 340258"/>
              <a:gd name="connsiteY183" fmla="*/ 87653 h 600423"/>
              <a:gd name="connsiteX184" fmla="*/ 7848 w 340258"/>
              <a:gd name="connsiteY184" fmla="*/ 79061 h 600423"/>
              <a:gd name="connsiteX185" fmla="*/ 195461 w 340258"/>
              <a:gd name="connsiteY185" fmla="*/ 33 h 600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340258" h="600423">
                <a:moveTo>
                  <a:pt x="76212" y="547082"/>
                </a:moveTo>
                <a:cubicBezTo>
                  <a:pt x="129278" y="592667"/>
                  <a:pt x="215331" y="605793"/>
                  <a:pt x="267680" y="557344"/>
                </a:cubicBezTo>
                <a:cubicBezTo>
                  <a:pt x="225610" y="572619"/>
                  <a:pt x="169675" y="567130"/>
                  <a:pt x="132147" y="562595"/>
                </a:cubicBezTo>
                <a:cubicBezTo>
                  <a:pt x="110873" y="560208"/>
                  <a:pt x="92227" y="554958"/>
                  <a:pt x="76212" y="547082"/>
                </a:cubicBezTo>
                <a:close/>
                <a:moveTo>
                  <a:pt x="143807" y="383837"/>
                </a:moveTo>
                <a:cubicBezTo>
                  <a:pt x="137832" y="384076"/>
                  <a:pt x="132095" y="384553"/>
                  <a:pt x="126119" y="385030"/>
                </a:cubicBezTo>
                <a:cubicBezTo>
                  <a:pt x="125641" y="385030"/>
                  <a:pt x="125163" y="385030"/>
                  <a:pt x="124685" y="385030"/>
                </a:cubicBezTo>
                <a:cubicBezTo>
                  <a:pt x="125402" y="387655"/>
                  <a:pt x="126119" y="390519"/>
                  <a:pt x="127076" y="392905"/>
                </a:cubicBezTo>
                <a:cubicBezTo>
                  <a:pt x="128032" y="395053"/>
                  <a:pt x="128988" y="397200"/>
                  <a:pt x="130183" y="399109"/>
                </a:cubicBezTo>
                <a:cubicBezTo>
                  <a:pt x="130661" y="400064"/>
                  <a:pt x="131139" y="401018"/>
                  <a:pt x="131856" y="401973"/>
                </a:cubicBezTo>
                <a:cubicBezTo>
                  <a:pt x="132095" y="402211"/>
                  <a:pt x="133768" y="404359"/>
                  <a:pt x="133051" y="403643"/>
                </a:cubicBezTo>
                <a:cubicBezTo>
                  <a:pt x="134246" y="405314"/>
                  <a:pt x="135680" y="406745"/>
                  <a:pt x="137354" y="408416"/>
                </a:cubicBezTo>
                <a:cubicBezTo>
                  <a:pt x="137832" y="408893"/>
                  <a:pt x="138549" y="409609"/>
                  <a:pt x="139266" y="410086"/>
                </a:cubicBezTo>
                <a:cubicBezTo>
                  <a:pt x="139505" y="410325"/>
                  <a:pt x="139505" y="410325"/>
                  <a:pt x="139505" y="410325"/>
                </a:cubicBezTo>
                <a:cubicBezTo>
                  <a:pt x="139505" y="410325"/>
                  <a:pt x="139505" y="410325"/>
                  <a:pt x="139744" y="410563"/>
                </a:cubicBezTo>
                <a:cubicBezTo>
                  <a:pt x="139983" y="410563"/>
                  <a:pt x="140222" y="410802"/>
                  <a:pt x="140461" y="411041"/>
                </a:cubicBezTo>
                <a:cubicBezTo>
                  <a:pt x="141895" y="411995"/>
                  <a:pt x="143568" y="412950"/>
                  <a:pt x="145002" y="413666"/>
                </a:cubicBezTo>
                <a:cubicBezTo>
                  <a:pt x="145480" y="413904"/>
                  <a:pt x="145958" y="414143"/>
                  <a:pt x="146197" y="414143"/>
                </a:cubicBezTo>
                <a:cubicBezTo>
                  <a:pt x="146197" y="414381"/>
                  <a:pt x="146197" y="414143"/>
                  <a:pt x="146197" y="414381"/>
                </a:cubicBezTo>
                <a:cubicBezTo>
                  <a:pt x="147154" y="414620"/>
                  <a:pt x="147871" y="414859"/>
                  <a:pt x="148588" y="415097"/>
                </a:cubicBezTo>
                <a:cubicBezTo>
                  <a:pt x="150500" y="415575"/>
                  <a:pt x="152412" y="416052"/>
                  <a:pt x="154085" y="416529"/>
                </a:cubicBezTo>
                <a:cubicBezTo>
                  <a:pt x="154324" y="416529"/>
                  <a:pt x="154324" y="416529"/>
                  <a:pt x="154324" y="416529"/>
                </a:cubicBezTo>
                <a:cubicBezTo>
                  <a:pt x="154563" y="416529"/>
                  <a:pt x="155041" y="416529"/>
                  <a:pt x="155280" y="416529"/>
                </a:cubicBezTo>
                <a:cubicBezTo>
                  <a:pt x="156236" y="416529"/>
                  <a:pt x="156954" y="416768"/>
                  <a:pt x="157910" y="416768"/>
                </a:cubicBezTo>
                <a:cubicBezTo>
                  <a:pt x="159583" y="416768"/>
                  <a:pt x="161256" y="416768"/>
                  <a:pt x="162929" y="416529"/>
                </a:cubicBezTo>
                <a:cubicBezTo>
                  <a:pt x="163885" y="416529"/>
                  <a:pt x="164602" y="416529"/>
                  <a:pt x="165558" y="416290"/>
                </a:cubicBezTo>
                <a:cubicBezTo>
                  <a:pt x="166036" y="416290"/>
                  <a:pt x="166275" y="416290"/>
                  <a:pt x="166754" y="416290"/>
                </a:cubicBezTo>
                <a:cubicBezTo>
                  <a:pt x="170100" y="415575"/>
                  <a:pt x="173685" y="414620"/>
                  <a:pt x="177032" y="413427"/>
                </a:cubicBezTo>
                <a:cubicBezTo>
                  <a:pt x="177510" y="413188"/>
                  <a:pt x="178466" y="412711"/>
                  <a:pt x="178705" y="412711"/>
                </a:cubicBezTo>
                <a:cubicBezTo>
                  <a:pt x="179183" y="412472"/>
                  <a:pt x="179661" y="412234"/>
                  <a:pt x="180378" y="411995"/>
                </a:cubicBezTo>
                <a:cubicBezTo>
                  <a:pt x="181812" y="411279"/>
                  <a:pt x="183246" y="410563"/>
                  <a:pt x="184680" y="409609"/>
                </a:cubicBezTo>
                <a:cubicBezTo>
                  <a:pt x="186354" y="408654"/>
                  <a:pt x="188027" y="407700"/>
                  <a:pt x="189700" y="406507"/>
                </a:cubicBezTo>
                <a:cubicBezTo>
                  <a:pt x="189939" y="406268"/>
                  <a:pt x="190178" y="406029"/>
                  <a:pt x="190417" y="405791"/>
                </a:cubicBezTo>
                <a:cubicBezTo>
                  <a:pt x="191134" y="405075"/>
                  <a:pt x="191851" y="404598"/>
                  <a:pt x="192568" y="403882"/>
                </a:cubicBezTo>
                <a:cubicBezTo>
                  <a:pt x="193285" y="403166"/>
                  <a:pt x="193763" y="402450"/>
                  <a:pt x="194480" y="401734"/>
                </a:cubicBezTo>
                <a:cubicBezTo>
                  <a:pt x="194719" y="401734"/>
                  <a:pt x="194958" y="401257"/>
                  <a:pt x="195197" y="401018"/>
                </a:cubicBezTo>
                <a:cubicBezTo>
                  <a:pt x="196153" y="399825"/>
                  <a:pt x="196871" y="398871"/>
                  <a:pt x="197349" y="397677"/>
                </a:cubicBezTo>
                <a:cubicBezTo>
                  <a:pt x="197349" y="397677"/>
                  <a:pt x="197349" y="397439"/>
                  <a:pt x="197349" y="397439"/>
                </a:cubicBezTo>
                <a:cubicBezTo>
                  <a:pt x="197349" y="397439"/>
                  <a:pt x="197588" y="397439"/>
                  <a:pt x="197588" y="397200"/>
                </a:cubicBezTo>
                <a:cubicBezTo>
                  <a:pt x="197588" y="396723"/>
                  <a:pt x="197827" y="396007"/>
                  <a:pt x="197827" y="395530"/>
                </a:cubicBezTo>
                <a:cubicBezTo>
                  <a:pt x="197827" y="395291"/>
                  <a:pt x="197827" y="395053"/>
                  <a:pt x="197827" y="394814"/>
                </a:cubicBezTo>
                <a:cubicBezTo>
                  <a:pt x="197827" y="394575"/>
                  <a:pt x="197827" y="394098"/>
                  <a:pt x="197588" y="393859"/>
                </a:cubicBezTo>
                <a:cubicBezTo>
                  <a:pt x="197588" y="393621"/>
                  <a:pt x="197588" y="393621"/>
                  <a:pt x="197349" y="393621"/>
                </a:cubicBezTo>
                <a:cubicBezTo>
                  <a:pt x="197349" y="393382"/>
                  <a:pt x="197349" y="393382"/>
                  <a:pt x="197110" y="393144"/>
                </a:cubicBezTo>
                <a:cubicBezTo>
                  <a:pt x="196871" y="392666"/>
                  <a:pt x="196393" y="392189"/>
                  <a:pt x="195675" y="391712"/>
                </a:cubicBezTo>
                <a:cubicBezTo>
                  <a:pt x="195436" y="391473"/>
                  <a:pt x="195197" y="391473"/>
                  <a:pt x="194958" y="391235"/>
                </a:cubicBezTo>
                <a:cubicBezTo>
                  <a:pt x="194002" y="390757"/>
                  <a:pt x="193285" y="390280"/>
                  <a:pt x="192329" y="389803"/>
                </a:cubicBezTo>
                <a:cubicBezTo>
                  <a:pt x="192090" y="389564"/>
                  <a:pt x="191612" y="389325"/>
                  <a:pt x="191134" y="389325"/>
                </a:cubicBezTo>
                <a:cubicBezTo>
                  <a:pt x="190178" y="388848"/>
                  <a:pt x="188983" y="388371"/>
                  <a:pt x="187788" y="388132"/>
                </a:cubicBezTo>
                <a:cubicBezTo>
                  <a:pt x="185158" y="387178"/>
                  <a:pt x="182290" y="386462"/>
                  <a:pt x="179183" y="385746"/>
                </a:cubicBezTo>
                <a:cubicBezTo>
                  <a:pt x="175119" y="385030"/>
                  <a:pt x="174402" y="385030"/>
                  <a:pt x="170817" y="384553"/>
                </a:cubicBezTo>
                <a:cubicBezTo>
                  <a:pt x="161973" y="383837"/>
                  <a:pt x="152890" y="383598"/>
                  <a:pt x="143807" y="383837"/>
                </a:cubicBezTo>
                <a:close/>
                <a:moveTo>
                  <a:pt x="143807" y="366417"/>
                </a:moveTo>
                <a:cubicBezTo>
                  <a:pt x="152890" y="365940"/>
                  <a:pt x="161973" y="365940"/>
                  <a:pt x="170817" y="366656"/>
                </a:cubicBezTo>
                <a:cubicBezTo>
                  <a:pt x="182290" y="367849"/>
                  <a:pt x="195436" y="369281"/>
                  <a:pt x="204997" y="376440"/>
                </a:cubicBezTo>
                <a:cubicBezTo>
                  <a:pt x="212646" y="381928"/>
                  <a:pt x="216949" y="390041"/>
                  <a:pt x="214797" y="399586"/>
                </a:cubicBezTo>
                <a:cubicBezTo>
                  <a:pt x="213363" y="406745"/>
                  <a:pt x="208583" y="412472"/>
                  <a:pt x="203085" y="417006"/>
                </a:cubicBezTo>
                <a:cubicBezTo>
                  <a:pt x="206671" y="416290"/>
                  <a:pt x="210973" y="417961"/>
                  <a:pt x="212168" y="422017"/>
                </a:cubicBezTo>
                <a:cubicBezTo>
                  <a:pt x="223402" y="462584"/>
                  <a:pt x="187310" y="495992"/>
                  <a:pt x="147393" y="486447"/>
                </a:cubicBezTo>
                <a:cubicBezTo>
                  <a:pt x="116080" y="479049"/>
                  <a:pt x="84529" y="446119"/>
                  <a:pt x="108910" y="414620"/>
                </a:cubicBezTo>
                <a:cubicBezTo>
                  <a:pt x="112017" y="410563"/>
                  <a:pt x="117754" y="415097"/>
                  <a:pt x="117037" y="419393"/>
                </a:cubicBezTo>
                <a:cubicBezTo>
                  <a:pt x="111778" y="444210"/>
                  <a:pt x="127793" y="464016"/>
                  <a:pt x="152412" y="468311"/>
                </a:cubicBezTo>
                <a:cubicBezTo>
                  <a:pt x="162929" y="470220"/>
                  <a:pt x="176075" y="469504"/>
                  <a:pt x="183963" y="461630"/>
                </a:cubicBezTo>
                <a:cubicBezTo>
                  <a:pt x="194958" y="451130"/>
                  <a:pt x="195436" y="436096"/>
                  <a:pt x="198066" y="422017"/>
                </a:cubicBezTo>
                <a:cubicBezTo>
                  <a:pt x="198066" y="421302"/>
                  <a:pt x="198305" y="420824"/>
                  <a:pt x="198544" y="420347"/>
                </a:cubicBezTo>
                <a:cubicBezTo>
                  <a:pt x="184680" y="430131"/>
                  <a:pt x="165319" y="434426"/>
                  <a:pt x="148827" y="430369"/>
                </a:cubicBezTo>
                <a:cubicBezTo>
                  <a:pt x="126837" y="424642"/>
                  <a:pt x="116558" y="405552"/>
                  <a:pt x="113929" y="385030"/>
                </a:cubicBezTo>
                <a:cubicBezTo>
                  <a:pt x="111778" y="384553"/>
                  <a:pt x="109627" y="383837"/>
                  <a:pt x="107715" y="382167"/>
                </a:cubicBezTo>
                <a:cubicBezTo>
                  <a:pt x="104607" y="380019"/>
                  <a:pt x="105563" y="375485"/>
                  <a:pt x="107715" y="372860"/>
                </a:cubicBezTo>
                <a:cubicBezTo>
                  <a:pt x="112256" y="367372"/>
                  <a:pt x="121100" y="367849"/>
                  <a:pt x="127554" y="367372"/>
                </a:cubicBezTo>
                <a:cubicBezTo>
                  <a:pt x="133051" y="366895"/>
                  <a:pt x="138310" y="366656"/>
                  <a:pt x="143807" y="366417"/>
                </a:cubicBezTo>
                <a:close/>
                <a:moveTo>
                  <a:pt x="185908" y="273822"/>
                </a:moveTo>
                <a:cubicBezTo>
                  <a:pt x="183995" y="274300"/>
                  <a:pt x="182322" y="274777"/>
                  <a:pt x="180887" y="275254"/>
                </a:cubicBezTo>
                <a:cubicBezTo>
                  <a:pt x="171084" y="278357"/>
                  <a:pt x="161281" y="280983"/>
                  <a:pt x="151478" y="283847"/>
                </a:cubicBezTo>
                <a:cubicBezTo>
                  <a:pt x="161998" y="286950"/>
                  <a:pt x="172280" y="290769"/>
                  <a:pt x="182561" y="294826"/>
                </a:cubicBezTo>
                <a:cubicBezTo>
                  <a:pt x="182561" y="287666"/>
                  <a:pt x="184235" y="280744"/>
                  <a:pt x="185908" y="273822"/>
                </a:cubicBezTo>
                <a:close/>
                <a:moveTo>
                  <a:pt x="222490" y="236110"/>
                </a:moveTo>
                <a:cubicBezTo>
                  <a:pt x="229424" y="235394"/>
                  <a:pt x="232293" y="243509"/>
                  <a:pt x="229663" y="248760"/>
                </a:cubicBezTo>
                <a:cubicBezTo>
                  <a:pt x="224881" y="258785"/>
                  <a:pt x="212209" y="264752"/>
                  <a:pt x="199776" y="269287"/>
                </a:cubicBezTo>
                <a:cubicBezTo>
                  <a:pt x="200015" y="278835"/>
                  <a:pt x="193798" y="286950"/>
                  <a:pt x="192842" y="296497"/>
                </a:cubicBezTo>
                <a:cubicBezTo>
                  <a:pt x="192842" y="297452"/>
                  <a:pt x="192603" y="298168"/>
                  <a:pt x="192364" y="298645"/>
                </a:cubicBezTo>
                <a:cubicBezTo>
                  <a:pt x="197385" y="300794"/>
                  <a:pt x="202406" y="302703"/>
                  <a:pt x="207666" y="304851"/>
                </a:cubicBezTo>
                <a:cubicBezTo>
                  <a:pt x="214361" y="307238"/>
                  <a:pt x="215556" y="313683"/>
                  <a:pt x="213165" y="318456"/>
                </a:cubicBezTo>
                <a:cubicBezTo>
                  <a:pt x="215556" y="318934"/>
                  <a:pt x="217469" y="320604"/>
                  <a:pt x="218186" y="323469"/>
                </a:cubicBezTo>
                <a:cubicBezTo>
                  <a:pt x="220817" y="333732"/>
                  <a:pt x="220099" y="343996"/>
                  <a:pt x="219621" y="354498"/>
                </a:cubicBezTo>
                <a:cubicBezTo>
                  <a:pt x="219382" y="359033"/>
                  <a:pt x="215795" y="363329"/>
                  <a:pt x="210774" y="363329"/>
                </a:cubicBezTo>
                <a:cubicBezTo>
                  <a:pt x="179214" y="361897"/>
                  <a:pt x="147413" y="361658"/>
                  <a:pt x="116331" y="354975"/>
                </a:cubicBezTo>
                <a:cubicBezTo>
                  <a:pt x="107962" y="353304"/>
                  <a:pt x="111549" y="341131"/>
                  <a:pt x="119917" y="342325"/>
                </a:cubicBezTo>
                <a:cubicBezTo>
                  <a:pt x="146935" y="346621"/>
                  <a:pt x="174432" y="346860"/>
                  <a:pt x="201689" y="345905"/>
                </a:cubicBezTo>
                <a:cubicBezTo>
                  <a:pt x="201689" y="338506"/>
                  <a:pt x="201689" y="330868"/>
                  <a:pt x="203601" y="323469"/>
                </a:cubicBezTo>
                <a:cubicBezTo>
                  <a:pt x="203601" y="323469"/>
                  <a:pt x="203601" y="323230"/>
                  <a:pt x="203601" y="323230"/>
                </a:cubicBezTo>
                <a:cubicBezTo>
                  <a:pt x="203362" y="323230"/>
                  <a:pt x="202884" y="323230"/>
                  <a:pt x="202645" y="323230"/>
                </a:cubicBezTo>
                <a:cubicBezTo>
                  <a:pt x="168693" y="317263"/>
                  <a:pt x="136176" y="306045"/>
                  <a:pt x="103659" y="295304"/>
                </a:cubicBezTo>
                <a:cubicBezTo>
                  <a:pt x="93616" y="292201"/>
                  <a:pt x="93138" y="277641"/>
                  <a:pt x="103659" y="274538"/>
                </a:cubicBezTo>
                <a:cubicBezTo>
                  <a:pt x="127329" y="267855"/>
                  <a:pt x="151478" y="262127"/>
                  <a:pt x="175149" y="254250"/>
                </a:cubicBezTo>
                <a:cubicBezTo>
                  <a:pt x="190451" y="248999"/>
                  <a:pt x="206471" y="237542"/>
                  <a:pt x="222490" y="236110"/>
                </a:cubicBezTo>
                <a:close/>
                <a:moveTo>
                  <a:pt x="23146" y="115338"/>
                </a:moveTo>
                <a:cubicBezTo>
                  <a:pt x="24581" y="130851"/>
                  <a:pt x="29839" y="145648"/>
                  <a:pt x="37966" y="159013"/>
                </a:cubicBezTo>
                <a:cubicBezTo>
                  <a:pt x="40596" y="159491"/>
                  <a:pt x="42747" y="162116"/>
                  <a:pt x="41552" y="164980"/>
                </a:cubicBezTo>
                <a:cubicBezTo>
                  <a:pt x="41791" y="165457"/>
                  <a:pt x="42030" y="165696"/>
                  <a:pt x="42269" y="166173"/>
                </a:cubicBezTo>
                <a:cubicBezTo>
                  <a:pt x="45616" y="171185"/>
                  <a:pt x="40357" y="175720"/>
                  <a:pt x="35576" y="174765"/>
                </a:cubicBezTo>
                <a:cubicBezTo>
                  <a:pt x="12390" y="215099"/>
                  <a:pt x="14780" y="263548"/>
                  <a:pt x="18366" y="308895"/>
                </a:cubicBezTo>
                <a:cubicBezTo>
                  <a:pt x="21234" y="345410"/>
                  <a:pt x="20756" y="382165"/>
                  <a:pt x="23385" y="418919"/>
                </a:cubicBezTo>
                <a:cubicBezTo>
                  <a:pt x="29839" y="503883"/>
                  <a:pt x="70475" y="543024"/>
                  <a:pt x="156767" y="547559"/>
                </a:cubicBezTo>
                <a:cubicBezTo>
                  <a:pt x="234215" y="551616"/>
                  <a:pt x="303057" y="547320"/>
                  <a:pt x="309511" y="456628"/>
                </a:cubicBezTo>
                <a:cubicBezTo>
                  <a:pt x="315248" y="373095"/>
                  <a:pt x="323614" y="274288"/>
                  <a:pt x="297081" y="194097"/>
                </a:cubicBezTo>
                <a:cubicBezTo>
                  <a:pt x="296603" y="192665"/>
                  <a:pt x="296842" y="191233"/>
                  <a:pt x="297320" y="190040"/>
                </a:cubicBezTo>
                <a:cubicBezTo>
                  <a:pt x="295886" y="187892"/>
                  <a:pt x="295647" y="185505"/>
                  <a:pt x="297320" y="182880"/>
                </a:cubicBezTo>
                <a:cubicBezTo>
                  <a:pt x="302579" y="174526"/>
                  <a:pt x="307121" y="165696"/>
                  <a:pt x="311423" y="156627"/>
                </a:cubicBezTo>
                <a:cubicBezTo>
                  <a:pt x="275090" y="183596"/>
                  <a:pt x="212463" y="183834"/>
                  <a:pt x="173261" y="179061"/>
                </a:cubicBezTo>
                <a:cubicBezTo>
                  <a:pt x="131430" y="174049"/>
                  <a:pt x="55177" y="156388"/>
                  <a:pt x="23146" y="115338"/>
                </a:cubicBezTo>
                <a:close/>
                <a:moveTo>
                  <a:pt x="198816" y="91479"/>
                </a:moveTo>
                <a:cubicBezTo>
                  <a:pt x="196187" y="92673"/>
                  <a:pt x="193797" y="93628"/>
                  <a:pt x="191168" y="94584"/>
                </a:cubicBezTo>
                <a:cubicBezTo>
                  <a:pt x="191168" y="94822"/>
                  <a:pt x="191168" y="94822"/>
                  <a:pt x="191168" y="94822"/>
                </a:cubicBezTo>
                <a:cubicBezTo>
                  <a:pt x="192602" y="94106"/>
                  <a:pt x="194514" y="93867"/>
                  <a:pt x="196426" y="94584"/>
                </a:cubicBezTo>
                <a:cubicBezTo>
                  <a:pt x="199772" y="96017"/>
                  <a:pt x="203358" y="97211"/>
                  <a:pt x="206704" y="98166"/>
                </a:cubicBezTo>
                <a:cubicBezTo>
                  <a:pt x="206465" y="97688"/>
                  <a:pt x="206465" y="97211"/>
                  <a:pt x="206226" y="96733"/>
                </a:cubicBezTo>
                <a:cubicBezTo>
                  <a:pt x="204792" y="96017"/>
                  <a:pt x="203358" y="95539"/>
                  <a:pt x="201924" y="94822"/>
                </a:cubicBezTo>
                <a:cubicBezTo>
                  <a:pt x="200729" y="94106"/>
                  <a:pt x="199533" y="92912"/>
                  <a:pt x="198816" y="91479"/>
                </a:cubicBezTo>
                <a:close/>
                <a:moveTo>
                  <a:pt x="124958" y="74521"/>
                </a:moveTo>
                <a:cubicBezTo>
                  <a:pt x="124241" y="74999"/>
                  <a:pt x="123524" y="75477"/>
                  <a:pt x="122807" y="75954"/>
                </a:cubicBezTo>
                <a:cubicBezTo>
                  <a:pt x="120895" y="76910"/>
                  <a:pt x="118265" y="78343"/>
                  <a:pt x="118265" y="80492"/>
                </a:cubicBezTo>
                <a:cubicBezTo>
                  <a:pt x="118504" y="82881"/>
                  <a:pt x="122568" y="85985"/>
                  <a:pt x="124241" y="87419"/>
                </a:cubicBezTo>
                <a:cubicBezTo>
                  <a:pt x="129738" y="91718"/>
                  <a:pt x="135953" y="95061"/>
                  <a:pt x="142168" y="97927"/>
                </a:cubicBezTo>
                <a:cubicBezTo>
                  <a:pt x="150773" y="101749"/>
                  <a:pt x="166787" y="112974"/>
                  <a:pt x="176109" y="104376"/>
                </a:cubicBezTo>
                <a:cubicBezTo>
                  <a:pt x="182085" y="98644"/>
                  <a:pt x="179694" y="88852"/>
                  <a:pt x="174436" y="83597"/>
                </a:cubicBezTo>
                <a:cubicBezTo>
                  <a:pt x="163202" y="72372"/>
                  <a:pt x="145514" y="74044"/>
                  <a:pt x="131412" y="76910"/>
                </a:cubicBezTo>
                <a:cubicBezTo>
                  <a:pt x="128543" y="77626"/>
                  <a:pt x="126153" y="76432"/>
                  <a:pt x="124958" y="74521"/>
                </a:cubicBezTo>
                <a:close/>
                <a:moveTo>
                  <a:pt x="126290" y="61690"/>
                </a:moveTo>
                <a:lnTo>
                  <a:pt x="135475" y="63057"/>
                </a:lnTo>
                <a:cubicBezTo>
                  <a:pt x="135714" y="63057"/>
                  <a:pt x="135714" y="63296"/>
                  <a:pt x="135714" y="63296"/>
                </a:cubicBezTo>
                <a:cubicBezTo>
                  <a:pt x="154119" y="60669"/>
                  <a:pt x="175392" y="63057"/>
                  <a:pt x="186148" y="79537"/>
                </a:cubicBezTo>
                <a:cubicBezTo>
                  <a:pt x="186387" y="79537"/>
                  <a:pt x="186387" y="79776"/>
                  <a:pt x="186387" y="79776"/>
                </a:cubicBezTo>
                <a:cubicBezTo>
                  <a:pt x="218177" y="53265"/>
                  <a:pt x="269328" y="66401"/>
                  <a:pt x="276738" y="109153"/>
                </a:cubicBezTo>
                <a:cubicBezTo>
                  <a:pt x="277455" y="114407"/>
                  <a:pt x="274587" y="119422"/>
                  <a:pt x="268850" y="119422"/>
                </a:cubicBezTo>
                <a:cubicBezTo>
                  <a:pt x="241841" y="119184"/>
                  <a:pt x="214831" y="117034"/>
                  <a:pt x="190451" y="105092"/>
                </a:cubicBezTo>
                <a:cubicBezTo>
                  <a:pt x="190212" y="104854"/>
                  <a:pt x="189973" y="104615"/>
                  <a:pt x="189733" y="104376"/>
                </a:cubicBezTo>
                <a:cubicBezTo>
                  <a:pt x="188060" y="108914"/>
                  <a:pt x="185431" y="112974"/>
                  <a:pt x="181129" y="116079"/>
                </a:cubicBezTo>
                <a:cubicBezTo>
                  <a:pt x="173958" y="121094"/>
                  <a:pt x="165114" y="121572"/>
                  <a:pt x="156987" y="119900"/>
                </a:cubicBezTo>
                <a:cubicBezTo>
                  <a:pt x="151251" y="118467"/>
                  <a:pt x="145753" y="116318"/>
                  <a:pt x="140734" y="113690"/>
                </a:cubicBezTo>
                <a:cubicBezTo>
                  <a:pt x="133324" y="109869"/>
                  <a:pt x="125197" y="107003"/>
                  <a:pt x="118265" y="102226"/>
                </a:cubicBezTo>
                <a:cubicBezTo>
                  <a:pt x="109182" y="96255"/>
                  <a:pt x="97231" y="85508"/>
                  <a:pt x="103685" y="73327"/>
                </a:cubicBezTo>
                <a:lnTo>
                  <a:pt x="113495" y="65254"/>
                </a:lnTo>
                <a:close/>
                <a:moveTo>
                  <a:pt x="231918" y="51564"/>
                </a:moveTo>
                <a:cubicBezTo>
                  <a:pt x="199716" y="48700"/>
                  <a:pt x="163689" y="53534"/>
                  <a:pt x="145288" y="56398"/>
                </a:cubicBezTo>
                <a:lnTo>
                  <a:pt x="126290" y="61690"/>
                </a:lnTo>
                <a:lnTo>
                  <a:pt x="124241" y="61385"/>
                </a:lnTo>
                <a:cubicBezTo>
                  <a:pt x="121373" y="61624"/>
                  <a:pt x="118504" y="62102"/>
                  <a:pt x="115875" y="63296"/>
                </a:cubicBezTo>
                <a:lnTo>
                  <a:pt x="113495" y="65254"/>
                </a:lnTo>
                <a:lnTo>
                  <a:pt x="39897" y="85756"/>
                </a:lnTo>
                <a:cubicBezTo>
                  <a:pt x="83153" y="132062"/>
                  <a:pt x="304209" y="170968"/>
                  <a:pt x="295606" y="92917"/>
                </a:cubicBezTo>
                <a:cubicBezTo>
                  <a:pt x="292499" y="64991"/>
                  <a:pt x="264121" y="54429"/>
                  <a:pt x="231918" y="51564"/>
                </a:cubicBezTo>
                <a:close/>
                <a:moveTo>
                  <a:pt x="196191" y="33603"/>
                </a:moveTo>
                <a:cubicBezTo>
                  <a:pt x="265973" y="32946"/>
                  <a:pt x="326673" y="52101"/>
                  <a:pt x="310901" y="107954"/>
                </a:cubicBezTo>
                <a:cubicBezTo>
                  <a:pt x="294889" y="164285"/>
                  <a:pt x="208140" y="156647"/>
                  <a:pt x="164167" y="151157"/>
                </a:cubicBezTo>
                <a:cubicBezTo>
                  <a:pt x="121868" y="145667"/>
                  <a:pt x="50890" y="131823"/>
                  <a:pt x="28904" y="88382"/>
                </a:cubicBezTo>
                <a:lnTo>
                  <a:pt x="27104" y="78717"/>
                </a:lnTo>
                <a:lnTo>
                  <a:pt x="29376" y="76542"/>
                </a:lnTo>
                <a:lnTo>
                  <a:pt x="52287" y="61386"/>
                </a:lnTo>
                <a:cubicBezTo>
                  <a:pt x="86409" y="45731"/>
                  <a:pt x="143854" y="34095"/>
                  <a:pt x="196191" y="33603"/>
                </a:cubicBezTo>
                <a:close/>
                <a:moveTo>
                  <a:pt x="191189" y="16710"/>
                </a:moveTo>
                <a:cubicBezTo>
                  <a:pt x="138571" y="19037"/>
                  <a:pt x="82592" y="35359"/>
                  <a:pt x="47605" y="59082"/>
                </a:cubicBezTo>
                <a:lnTo>
                  <a:pt x="29376" y="76542"/>
                </a:lnTo>
                <a:lnTo>
                  <a:pt x="26993" y="78118"/>
                </a:lnTo>
                <a:lnTo>
                  <a:pt x="27104" y="78717"/>
                </a:lnTo>
                <a:lnTo>
                  <a:pt x="20517" y="85027"/>
                </a:lnTo>
                <a:cubicBezTo>
                  <a:pt x="63782" y="164741"/>
                  <a:pt x="326960" y="223214"/>
                  <a:pt x="326004" y="97676"/>
                </a:cubicBezTo>
                <a:cubicBezTo>
                  <a:pt x="325526" y="35385"/>
                  <a:pt x="261345" y="13607"/>
                  <a:pt x="191189" y="16710"/>
                </a:cubicBezTo>
                <a:close/>
                <a:moveTo>
                  <a:pt x="195461" y="33"/>
                </a:moveTo>
                <a:cubicBezTo>
                  <a:pt x="274433" y="1196"/>
                  <a:pt x="346203" y="33118"/>
                  <a:pt x="339868" y="105552"/>
                </a:cubicBezTo>
                <a:cubicBezTo>
                  <a:pt x="339390" y="111758"/>
                  <a:pt x="338195" y="117247"/>
                  <a:pt x="336522" y="122498"/>
                </a:cubicBezTo>
                <a:cubicBezTo>
                  <a:pt x="336522" y="122975"/>
                  <a:pt x="336522" y="123452"/>
                  <a:pt x="336283" y="123930"/>
                </a:cubicBezTo>
                <a:cubicBezTo>
                  <a:pt x="327678" y="146364"/>
                  <a:pt x="322658" y="169753"/>
                  <a:pt x="309989" y="190278"/>
                </a:cubicBezTo>
                <a:cubicBezTo>
                  <a:pt x="309989" y="190517"/>
                  <a:pt x="310228" y="190517"/>
                  <a:pt x="310228" y="190517"/>
                </a:cubicBezTo>
                <a:cubicBezTo>
                  <a:pt x="333892" y="253524"/>
                  <a:pt x="331024" y="320589"/>
                  <a:pt x="330785" y="386699"/>
                </a:cubicBezTo>
                <a:cubicBezTo>
                  <a:pt x="330785" y="427272"/>
                  <a:pt x="332936" y="469754"/>
                  <a:pt x="319072" y="508418"/>
                </a:cubicBezTo>
                <a:cubicBezTo>
                  <a:pt x="313335" y="523931"/>
                  <a:pt x="304013" y="535387"/>
                  <a:pt x="292300" y="543979"/>
                </a:cubicBezTo>
                <a:cubicBezTo>
                  <a:pt x="292778" y="545411"/>
                  <a:pt x="292539" y="546843"/>
                  <a:pt x="291344" y="548514"/>
                </a:cubicBezTo>
                <a:cubicBezTo>
                  <a:pt x="235410" y="630137"/>
                  <a:pt x="92467" y="609851"/>
                  <a:pt x="46811" y="527034"/>
                </a:cubicBezTo>
                <a:cubicBezTo>
                  <a:pt x="25059" y="506270"/>
                  <a:pt x="11912" y="477392"/>
                  <a:pt x="8326" y="439444"/>
                </a:cubicBezTo>
                <a:cubicBezTo>
                  <a:pt x="3306" y="387415"/>
                  <a:pt x="1872" y="333716"/>
                  <a:pt x="438" y="281687"/>
                </a:cubicBezTo>
                <a:cubicBezTo>
                  <a:pt x="-996" y="240159"/>
                  <a:pt x="-518" y="197677"/>
                  <a:pt x="27688" y="166173"/>
                </a:cubicBezTo>
                <a:cubicBezTo>
                  <a:pt x="14780" y="146125"/>
                  <a:pt x="9282" y="122975"/>
                  <a:pt x="13824" y="99824"/>
                </a:cubicBezTo>
                <a:cubicBezTo>
                  <a:pt x="12151" y="95767"/>
                  <a:pt x="10716" y="91948"/>
                  <a:pt x="9999" y="87653"/>
                </a:cubicBezTo>
                <a:cubicBezTo>
                  <a:pt x="7609" y="85743"/>
                  <a:pt x="6175" y="82641"/>
                  <a:pt x="7848" y="79061"/>
                </a:cubicBezTo>
                <a:cubicBezTo>
                  <a:pt x="30318" y="28464"/>
                  <a:pt x="116490" y="-1130"/>
                  <a:pt x="195461" y="33"/>
                </a:cubicBezTo>
                <a:close/>
              </a:path>
            </a:pathLst>
          </a:custGeom>
          <a:solidFill>
            <a:srgbClr val="C00000"/>
          </a:solidFill>
          <a:ln>
            <a:noFill/>
          </a:ln>
        </p:spPr>
      </p:sp>
      <p:sp>
        <p:nvSpPr>
          <p:cNvPr id="18" name="fresh-drink_68983">
            <a:extLst>
              <a:ext uri="{FF2B5EF4-FFF2-40B4-BE49-F238E27FC236}">
                <a16:creationId xmlns="" xmlns:a16="http://schemas.microsoft.com/office/drawing/2014/main" id="{3EF2F081-9C4E-4334-BDAC-B44B1B0DE904}"/>
              </a:ext>
            </a:extLst>
          </p:cNvPr>
          <p:cNvSpPr>
            <a:spLocks noChangeAspect="1"/>
          </p:cNvSpPr>
          <p:nvPr/>
        </p:nvSpPr>
        <p:spPr bwMode="auto">
          <a:xfrm>
            <a:off x="4250972" y="3347077"/>
            <a:ext cx="549323" cy="736841"/>
          </a:xfrm>
          <a:custGeom>
            <a:avLst/>
            <a:gdLst>
              <a:gd name="T0" fmla="*/ 4671 w 4828"/>
              <a:gd name="T1" fmla="*/ 176 h 6485"/>
              <a:gd name="T2" fmla="*/ 4267 w 4828"/>
              <a:gd name="T3" fmla="*/ 0 h 6485"/>
              <a:gd name="T4" fmla="*/ 560 w 4828"/>
              <a:gd name="T5" fmla="*/ 0 h 6485"/>
              <a:gd name="T6" fmla="*/ 157 w 4828"/>
              <a:gd name="T7" fmla="*/ 176 h 6485"/>
              <a:gd name="T8" fmla="*/ 11 w 4828"/>
              <a:gd name="T9" fmla="*/ 591 h 6485"/>
              <a:gd name="T10" fmla="*/ 409 w 4828"/>
              <a:gd name="T11" fmla="*/ 5975 h 6485"/>
              <a:gd name="T12" fmla="*/ 959 w 4828"/>
              <a:gd name="T13" fmla="*/ 6485 h 6485"/>
              <a:gd name="T14" fmla="*/ 3869 w 4828"/>
              <a:gd name="T15" fmla="*/ 6485 h 6485"/>
              <a:gd name="T16" fmla="*/ 4418 w 4828"/>
              <a:gd name="T17" fmla="*/ 5975 h 6485"/>
              <a:gd name="T18" fmla="*/ 4816 w 4828"/>
              <a:gd name="T19" fmla="*/ 591 h 6485"/>
              <a:gd name="T20" fmla="*/ 4671 w 4828"/>
              <a:gd name="T21" fmla="*/ 176 h 6485"/>
              <a:gd name="T22" fmla="*/ 4162 w 4828"/>
              <a:gd name="T23" fmla="*/ 648 h 6485"/>
              <a:gd name="T24" fmla="*/ 4097 w 4828"/>
              <a:gd name="T25" fmla="*/ 1531 h 6485"/>
              <a:gd name="T26" fmla="*/ 730 w 4828"/>
              <a:gd name="T27" fmla="*/ 1531 h 6485"/>
              <a:gd name="T28" fmla="*/ 665 w 4828"/>
              <a:gd name="T29" fmla="*/ 648 h 6485"/>
              <a:gd name="T30" fmla="*/ 4162 w 4828"/>
              <a:gd name="T31" fmla="*/ 648 h 6485"/>
              <a:gd name="T32" fmla="*/ 2340 w 4828"/>
              <a:gd name="T33" fmla="*/ 3100 h 6485"/>
              <a:gd name="T34" fmla="*/ 1889 w 4828"/>
              <a:gd name="T35" fmla="*/ 3551 h 6485"/>
              <a:gd name="T36" fmla="*/ 1646 w 4828"/>
              <a:gd name="T37" fmla="*/ 3551 h 6485"/>
              <a:gd name="T38" fmla="*/ 1196 w 4828"/>
              <a:gd name="T39" fmla="*/ 3100 h 6485"/>
              <a:gd name="T40" fmla="*/ 1196 w 4828"/>
              <a:gd name="T41" fmla="*/ 2857 h 6485"/>
              <a:gd name="T42" fmla="*/ 1646 w 4828"/>
              <a:gd name="T43" fmla="*/ 2407 h 6485"/>
              <a:gd name="T44" fmla="*/ 1889 w 4828"/>
              <a:gd name="T45" fmla="*/ 2407 h 6485"/>
              <a:gd name="T46" fmla="*/ 2340 w 4828"/>
              <a:gd name="T47" fmla="*/ 2857 h 6485"/>
              <a:gd name="T48" fmla="*/ 2340 w 4828"/>
              <a:gd name="T49" fmla="*/ 3100 h 6485"/>
              <a:gd name="T50" fmla="*/ 2489 w 4828"/>
              <a:gd name="T51" fmla="*/ 4853 h 6485"/>
              <a:gd name="T52" fmla="*/ 2595 w 4828"/>
              <a:gd name="T53" fmla="*/ 4931 h 6485"/>
              <a:gd name="T54" fmla="*/ 2615 w 4828"/>
              <a:gd name="T55" fmla="*/ 5061 h 6485"/>
              <a:gd name="T56" fmla="*/ 2462 w 4828"/>
              <a:gd name="T57" fmla="*/ 5680 h 6485"/>
              <a:gd name="T58" fmla="*/ 2254 w 4828"/>
              <a:gd name="T59" fmla="*/ 5805 h 6485"/>
              <a:gd name="T60" fmla="*/ 1635 w 4828"/>
              <a:gd name="T61" fmla="*/ 5653 h 6485"/>
              <a:gd name="T62" fmla="*/ 1529 w 4828"/>
              <a:gd name="T63" fmla="*/ 5575 h 6485"/>
              <a:gd name="T64" fmla="*/ 1509 w 4828"/>
              <a:gd name="T65" fmla="*/ 5445 h 6485"/>
              <a:gd name="T66" fmla="*/ 1662 w 4828"/>
              <a:gd name="T67" fmla="*/ 4826 h 6485"/>
              <a:gd name="T68" fmla="*/ 1870 w 4828"/>
              <a:gd name="T69" fmla="*/ 4700 h 6485"/>
              <a:gd name="T70" fmla="*/ 2489 w 4828"/>
              <a:gd name="T71" fmla="*/ 4853 h 6485"/>
              <a:gd name="T72" fmla="*/ 2697 w 4828"/>
              <a:gd name="T73" fmla="*/ 4143 h 6485"/>
              <a:gd name="T74" fmla="*/ 2850 w 4828"/>
              <a:gd name="T75" fmla="*/ 3524 h 6485"/>
              <a:gd name="T76" fmla="*/ 3058 w 4828"/>
              <a:gd name="T77" fmla="*/ 3399 h 6485"/>
              <a:gd name="T78" fmla="*/ 3677 w 4828"/>
              <a:gd name="T79" fmla="*/ 3551 h 6485"/>
              <a:gd name="T80" fmla="*/ 3783 w 4828"/>
              <a:gd name="T81" fmla="*/ 3629 h 6485"/>
              <a:gd name="T82" fmla="*/ 3802 w 4828"/>
              <a:gd name="T83" fmla="*/ 3759 h 6485"/>
              <a:gd name="T84" fmla="*/ 3650 w 4828"/>
              <a:gd name="T85" fmla="*/ 4378 h 6485"/>
              <a:gd name="T86" fmla="*/ 3442 w 4828"/>
              <a:gd name="T87" fmla="*/ 4504 h 6485"/>
              <a:gd name="T88" fmla="*/ 2823 w 4828"/>
              <a:gd name="T89" fmla="*/ 4351 h 6485"/>
              <a:gd name="T90" fmla="*/ 2717 w 4828"/>
              <a:gd name="T91" fmla="*/ 4273 h 6485"/>
              <a:gd name="T92" fmla="*/ 2697 w 4828"/>
              <a:gd name="T93" fmla="*/ 4143 h 6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28" h="6485">
                <a:moveTo>
                  <a:pt x="4671" y="176"/>
                </a:moveTo>
                <a:cubicBezTo>
                  <a:pt x="4567" y="64"/>
                  <a:pt x="4420" y="0"/>
                  <a:pt x="4267" y="0"/>
                </a:cubicBezTo>
                <a:lnTo>
                  <a:pt x="560" y="0"/>
                </a:lnTo>
                <a:cubicBezTo>
                  <a:pt x="407" y="0"/>
                  <a:pt x="260" y="64"/>
                  <a:pt x="157" y="176"/>
                </a:cubicBezTo>
                <a:cubicBezTo>
                  <a:pt x="53" y="288"/>
                  <a:pt x="0" y="439"/>
                  <a:pt x="11" y="591"/>
                </a:cubicBezTo>
                <a:lnTo>
                  <a:pt x="409" y="5975"/>
                </a:lnTo>
                <a:cubicBezTo>
                  <a:pt x="431" y="6261"/>
                  <a:pt x="672" y="6485"/>
                  <a:pt x="959" y="6485"/>
                </a:cubicBezTo>
                <a:lnTo>
                  <a:pt x="3869" y="6485"/>
                </a:lnTo>
                <a:cubicBezTo>
                  <a:pt x="4156" y="6485"/>
                  <a:pt x="4397" y="6261"/>
                  <a:pt x="4418" y="5975"/>
                </a:cubicBezTo>
                <a:lnTo>
                  <a:pt x="4816" y="591"/>
                </a:lnTo>
                <a:cubicBezTo>
                  <a:pt x="4828" y="439"/>
                  <a:pt x="4775" y="288"/>
                  <a:pt x="4671" y="176"/>
                </a:cubicBezTo>
                <a:close/>
                <a:moveTo>
                  <a:pt x="4162" y="648"/>
                </a:moveTo>
                <a:lnTo>
                  <a:pt x="4097" y="1531"/>
                </a:lnTo>
                <a:lnTo>
                  <a:pt x="730" y="1531"/>
                </a:lnTo>
                <a:lnTo>
                  <a:pt x="665" y="648"/>
                </a:lnTo>
                <a:lnTo>
                  <a:pt x="4162" y="648"/>
                </a:lnTo>
                <a:close/>
                <a:moveTo>
                  <a:pt x="2340" y="3100"/>
                </a:moveTo>
                <a:lnTo>
                  <a:pt x="1889" y="3551"/>
                </a:lnTo>
                <a:cubicBezTo>
                  <a:pt x="1822" y="3618"/>
                  <a:pt x="1713" y="3618"/>
                  <a:pt x="1646" y="3551"/>
                </a:cubicBezTo>
                <a:lnTo>
                  <a:pt x="1196" y="3100"/>
                </a:lnTo>
                <a:cubicBezTo>
                  <a:pt x="1128" y="3033"/>
                  <a:pt x="1128" y="2925"/>
                  <a:pt x="1196" y="2857"/>
                </a:cubicBezTo>
                <a:lnTo>
                  <a:pt x="1646" y="2407"/>
                </a:lnTo>
                <a:cubicBezTo>
                  <a:pt x="1713" y="2339"/>
                  <a:pt x="1822" y="2339"/>
                  <a:pt x="1889" y="2407"/>
                </a:cubicBezTo>
                <a:lnTo>
                  <a:pt x="2340" y="2857"/>
                </a:lnTo>
                <a:cubicBezTo>
                  <a:pt x="2407" y="2925"/>
                  <a:pt x="2407" y="3033"/>
                  <a:pt x="2340" y="3100"/>
                </a:cubicBezTo>
                <a:close/>
                <a:moveTo>
                  <a:pt x="2489" y="4853"/>
                </a:moveTo>
                <a:cubicBezTo>
                  <a:pt x="2533" y="4864"/>
                  <a:pt x="2571" y="4892"/>
                  <a:pt x="2595" y="4931"/>
                </a:cubicBezTo>
                <a:cubicBezTo>
                  <a:pt x="2619" y="4970"/>
                  <a:pt x="2626" y="5017"/>
                  <a:pt x="2615" y="5061"/>
                </a:cubicBezTo>
                <a:lnTo>
                  <a:pt x="2462" y="5680"/>
                </a:lnTo>
                <a:cubicBezTo>
                  <a:pt x="2439" y="5772"/>
                  <a:pt x="2346" y="5828"/>
                  <a:pt x="2254" y="5805"/>
                </a:cubicBezTo>
                <a:lnTo>
                  <a:pt x="1635" y="5653"/>
                </a:lnTo>
                <a:cubicBezTo>
                  <a:pt x="1591" y="5642"/>
                  <a:pt x="1553" y="5614"/>
                  <a:pt x="1529" y="5575"/>
                </a:cubicBezTo>
                <a:cubicBezTo>
                  <a:pt x="1506" y="5536"/>
                  <a:pt x="1498" y="5489"/>
                  <a:pt x="1509" y="5445"/>
                </a:cubicBezTo>
                <a:lnTo>
                  <a:pt x="1662" y="4826"/>
                </a:lnTo>
                <a:cubicBezTo>
                  <a:pt x="1685" y="4734"/>
                  <a:pt x="1778" y="4677"/>
                  <a:pt x="1870" y="4700"/>
                </a:cubicBezTo>
                <a:lnTo>
                  <a:pt x="2489" y="4853"/>
                </a:lnTo>
                <a:close/>
                <a:moveTo>
                  <a:pt x="2697" y="4143"/>
                </a:moveTo>
                <a:lnTo>
                  <a:pt x="2850" y="3524"/>
                </a:lnTo>
                <a:cubicBezTo>
                  <a:pt x="2873" y="3432"/>
                  <a:pt x="2966" y="3376"/>
                  <a:pt x="3058" y="3399"/>
                </a:cubicBezTo>
                <a:lnTo>
                  <a:pt x="3677" y="3551"/>
                </a:lnTo>
                <a:cubicBezTo>
                  <a:pt x="3721" y="3562"/>
                  <a:pt x="3759" y="3590"/>
                  <a:pt x="3783" y="3629"/>
                </a:cubicBezTo>
                <a:cubicBezTo>
                  <a:pt x="3806" y="3668"/>
                  <a:pt x="3813" y="3715"/>
                  <a:pt x="3802" y="3759"/>
                </a:cubicBezTo>
                <a:lnTo>
                  <a:pt x="3650" y="4378"/>
                </a:lnTo>
                <a:cubicBezTo>
                  <a:pt x="3627" y="4470"/>
                  <a:pt x="3534" y="4527"/>
                  <a:pt x="3442" y="4504"/>
                </a:cubicBezTo>
                <a:lnTo>
                  <a:pt x="2823" y="4351"/>
                </a:lnTo>
                <a:cubicBezTo>
                  <a:pt x="2778" y="4340"/>
                  <a:pt x="2741" y="4312"/>
                  <a:pt x="2717" y="4273"/>
                </a:cubicBezTo>
                <a:cubicBezTo>
                  <a:pt x="2693" y="4234"/>
                  <a:pt x="2686" y="4187"/>
                  <a:pt x="2697" y="4143"/>
                </a:cubicBezTo>
                <a:close/>
              </a:path>
            </a:pathLst>
          </a:custGeom>
          <a:solidFill>
            <a:schemeClr val="accent6">
              <a:lumMod val="60000"/>
              <a:lumOff val="40000"/>
            </a:schemeClr>
          </a:solidFill>
          <a:ln>
            <a:noFill/>
          </a:ln>
        </p:spPr>
      </p:sp>
    </p:spTree>
    <p:extLst>
      <p:ext uri="{BB962C8B-B14F-4D97-AF65-F5344CB8AC3E}">
        <p14:creationId xmlns:p14="http://schemas.microsoft.com/office/powerpoint/2010/main" xmlns="" val="1783992246"/>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C:\Users\Administrator\Desktop\未标题-2.jpg未标题-2"/>
          <p:cNvPicPr>
            <a:picLocks noChangeAspect="1"/>
          </p:cNvPicPr>
          <p:nvPr/>
        </p:nvPicPr>
        <p:blipFill>
          <a:blip r:embed="rId5"/>
          <a:srcRect/>
          <a:stretch>
            <a:fillRect/>
          </a:stretch>
        </p:blipFill>
        <p:spPr>
          <a:xfrm>
            <a:off x="634" y="0"/>
            <a:ext cx="9142730" cy="5143500"/>
          </a:xfrm>
          <a:prstGeom prst="rect">
            <a:avLst/>
          </a:prstGeom>
        </p:spPr>
      </p:pic>
      <p:sp>
        <p:nvSpPr>
          <p:cNvPr id="27" name="任意多边形 26"/>
          <p:cNvSpPr/>
          <p:nvPr>
            <p:custDataLst>
              <p:tags r:id="rId1"/>
            </p:custDataLst>
          </p:nvPr>
        </p:nvSpPr>
        <p:spPr>
          <a:xfrm>
            <a:off x="3783210" y="1716101"/>
            <a:ext cx="2507617" cy="1711300"/>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1" fmla="*/ 238125 w 2219325"/>
              <a:gd name="connsiteY0-2" fmla="*/ 300037 h 1514475"/>
              <a:gd name="connsiteX1-3" fmla="*/ 0 w 2219325"/>
              <a:gd name="connsiteY1-4" fmla="*/ 300037 h 1514475"/>
              <a:gd name="connsiteX2-5" fmla="*/ 0 w 2219325"/>
              <a:gd name="connsiteY2-6" fmla="*/ 0 h 1514475"/>
              <a:gd name="connsiteX3-7" fmla="*/ 2219325 w 2219325"/>
              <a:gd name="connsiteY3-8" fmla="*/ 0 h 1514475"/>
              <a:gd name="connsiteX4-9" fmla="*/ 2219325 w 2219325"/>
              <a:gd name="connsiteY4-10" fmla="*/ 1514475 h 1514475"/>
              <a:gd name="connsiteX5-11" fmla="*/ 0 w 2219325"/>
              <a:gd name="connsiteY5-12" fmla="*/ 1514475 h 1514475"/>
              <a:gd name="connsiteX6-13" fmla="*/ 0 w 2219325"/>
              <a:gd name="connsiteY6-14" fmla="*/ 1214437 h 1514475"/>
              <a:gd name="connsiteX7-15" fmla="*/ 238125 w 2219325"/>
              <a:gd name="connsiteY7-16" fmla="*/ 1214437 h 1514475"/>
              <a:gd name="connsiteX8" fmla="*/ 329565 w 2219325"/>
              <a:gd name="connsiteY8" fmla="*/ 391477 h 1514475"/>
              <a:gd name="connsiteX0-17" fmla="*/ 0 w 2219325"/>
              <a:gd name="connsiteY0-18" fmla="*/ 300037 h 1514475"/>
              <a:gd name="connsiteX1-19" fmla="*/ 0 w 2219325"/>
              <a:gd name="connsiteY1-20" fmla="*/ 0 h 1514475"/>
              <a:gd name="connsiteX2-21" fmla="*/ 2219325 w 2219325"/>
              <a:gd name="connsiteY2-22" fmla="*/ 0 h 1514475"/>
              <a:gd name="connsiteX3-23" fmla="*/ 2219325 w 2219325"/>
              <a:gd name="connsiteY3-24" fmla="*/ 1514475 h 1514475"/>
              <a:gd name="connsiteX4-25" fmla="*/ 0 w 2219325"/>
              <a:gd name="connsiteY4-26" fmla="*/ 1514475 h 1514475"/>
              <a:gd name="connsiteX5-27" fmla="*/ 0 w 2219325"/>
              <a:gd name="connsiteY5-28" fmla="*/ 1214437 h 1514475"/>
              <a:gd name="connsiteX6-29" fmla="*/ 238125 w 2219325"/>
              <a:gd name="connsiteY6-30" fmla="*/ 1214437 h 1514475"/>
              <a:gd name="connsiteX7-31" fmla="*/ 329565 w 2219325"/>
              <a:gd name="connsiteY7-32" fmla="*/ 391477 h 1514475"/>
              <a:gd name="connsiteX0-33" fmla="*/ 0 w 2219325"/>
              <a:gd name="connsiteY0-34" fmla="*/ 300037 h 1514475"/>
              <a:gd name="connsiteX1-35" fmla="*/ 0 w 2219325"/>
              <a:gd name="connsiteY1-36" fmla="*/ 0 h 1514475"/>
              <a:gd name="connsiteX2-37" fmla="*/ 2219325 w 2219325"/>
              <a:gd name="connsiteY2-38" fmla="*/ 0 h 1514475"/>
              <a:gd name="connsiteX3-39" fmla="*/ 2219325 w 2219325"/>
              <a:gd name="connsiteY3-40" fmla="*/ 1514475 h 1514475"/>
              <a:gd name="connsiteX4-41" fmla="*/ 0 w 2219325"/>
              <a:gd name="connsiteY4-42" fmla="*/ 1514475 h 1514475"/>
              <a:gd name="connsiteX5-43" fmla="*/ 0 w 2219325"/>
              <a:gd name="connsiteY5-44" fmla="*/ 1214437 h 1514475"/>
              <a:gd name="connsiteX6-45" fmla="*/ 238125 w 2219325"/>
              <a:gd name="connsiteY6-46" fmla="*/ 1214437 h 1514475"/>
              <a:gd name="connsiteX0-47" fmla="*/ 0 w 2219325"/>
              <a:gd name="connsiteY0-48" fmla="*/ 300037 h 1514475"/>
              <a:gd name="connsiteX1-49" fmla="*/ 0 w 2219325"/>
              <a:gd name="connsiteY1-50" fmla="*/ 0 h 1514475"/>
              <a:gd name="connsiteX2-51" fmla="*/ 2219325 w 2219325"/>
              <a:gd name="connsiteY2-52" fmla="*/ 0 h 1514475"/>
              <a:gd name="connsiteX3-53" fmla="*/ 2219325 w 2219325"/>
              <a:gd name="connsiteY3-54" fmla="*/ 1514475 h 1514475"/>
              <a:gd name="connsiteX4-55" fmla="*/ 0 w 2219325"/>
              <a:gd name="connsiteY4-56" fmla="*/ 1514475 h 1514475"/>
              <a:gd name="connsiteX5-57" fmla="*/ 0 w 2219325"/>
              <a:gd name="connsiteY5-58" fmla="*/ 1214437 h 15144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defRPr/>
            </a:pP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5770110" y="1815436"/>
            <a:ext cx="408968" cy="1512630"/>
          </a:xfrm>
          <a:prstGeom prst="rect">
            <a:avLst/>
          </a:prstGeom>
          <a:noFill/>
        </p:spPr>
        <p:txBody>
          <a:bodyPr vert="vert" lIns="0" tIns="0" rIns="0" bIns="0" anchor="ctr"/>
          <a:lstStyle/>
          <a:p>
            <a:pPr algn="ctr">
              <a:defRPr/>
            </a:pPr>
            <a:r>
              <a:rPr lang="en-US" altLang="zh-CN" sz="3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PART C</a:t>
            </a:r>
            <a:endParaRPr lang="zh-CN" altLang="en-US"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650592" y="2154544"/>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生产者分析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2650669" y="2685501"/>
            <a:ext cx="1020792" cy="153888"/>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供给及影响因素</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2650592" y="2875041"/>
            <a:ext cx="892552" cy="153888"/>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供给价格弹性</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xmlns="" val="3951911088"/>
      </p:ext>
    </p:extLst>
  </p:cSld>
  <p:clrMapOvr>
    <a:masterClrMapping/>
  </p:clrMapOvr>
  <mc:AlternateContent xmlns:mc="http://schemas.openxmlformats.org/markup-compatibility/2006">
    <mc:Choice xmlns:p14="http://schemas.microsoft.com/office/powerpoint/2010/main" xmlns="" Requires="p14">
      <p:transition spd="med" advClick="0" advTm="6000">
        <p14:window dir="vert"/>
      </p:transition>
    </mc:Choice>
    <mc:Fallback>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outHorizont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by="(-#ppt_w*2)" calcmode="lin" valueType="num">
                                      <p:cBhvr rctx="PPT">
                                        <p:cTn id="19" dur="500" autoRev="1" fill="hold">
                                          <p:stCondLst>
                                            <p:cond delay="0"/>
                                          </p:stCondLst>
                                        </p:cTn>
                                        <p:tgtEl>
                                          <p:spTgt spid="28"/>
                                        </p:tgtEl>
                                        <p:attrNameLst>
                                          <p:attrName>ppt_w</p:attrName>
                                        </p:attrNameLst>
                                      </p:cBhvr>
                                    </p:anim>
                                    <p:anim by="(#ppt_w*0.50)" calcmode="lin" valueType="num">
                                      <p:cBhvr>
                                        <p:cTn id="20" dur="500" decel="50000" autoRev="1" fill="hold">
                                          <p:stCondLst>
                                            <p:cond delay="0"/>
                                          </p:stCondLst>
                                        </p:cTn>
                                        <p:tgtEl>
                                          <p:spTgt spid="28"/>
                                        </p:tgtEl>
                                        <p:attrNameLst>
                                          <p:attrName>ppt_x</p:attrName>
                                        </p:attrNameLst>
                                      </p:cBhvr>
                                    </p:anim>
                                    <p:anim from="(-#ppt_h/2)" to="(#ppt_y)" calcmode="lin" valueType="num">
                                      <p:cBhvr>
                                        <p:cTn id="21" dur="1000" fill="hold">
                                          <p:stCondLst>
                                            <p:cond delay="0"/>
                                          </p:stCondLst>
                                        </p:cTn>
                                        <p:tgtEl>
                                          <p:spTgt spid="28"/>
                                        </p:tgtEl>
                                        <p:attrNameLst>
                                          <p:attrName>ppt_y</p:attrName>
                                        </p:attrNameLst>
                                      </p:cBhvr>
                                    </p:anim>
                                    <p:animRot by="21600000">
                                      <p:cBhvr>
                                        <p:cTn id="22" dur="1000" fill="hold">
                                          <p:stCondLst>
                                            <p:cond delay="0"/>
                                          </p:stCondLst>
                                        </p:cTn>
                                        <p:tgtEl>
                                          <p:spTgt spid="2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0-#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84322" y="1090527"/>
            <a:ext cx="4740476" cy="3800106"/>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4191087" y="1852160"/>
            <a:ext cx="1801760" cy="323165"/>
          </a:xfrm>
          <a:prstGeom prst="rect">
            <a:avLst/>
          </a:prstGeom>
        </p:spPr>
        <p:txBody>
          <a:bodyPr wrap="square">
            <a:spAutoFit/>
          </a:bodyPr>
          <a:lstStyle/>
          <a:p>
            <a:pPr marL="285750" indent="-285750">
              <a:buFont typeface="Arial" panose="020B0604020202020204" pitchFamily="34" charset="0"/>
              <a:buChar char="•"/>
            </a:pPr>
            <a:r>
              <a:rPr lang="zh-CN" altLang="en-US" sz="1500" b="1" dirty="0">
                <a:solidFill>
                  <a:schemeClr val="tx1">
                    <a:lumMod val="85000"/>
                    <a:lumOff val="15000"/>
                  </a:schemeClr>
                </a:solidFill>
              </a:rPr>
              <a:t>供给定理</a:t>
            </a:r>
          </a:p>
        </p:txBody>
      </p:sp>
      <p:sp>
        <p:nvSpPr>
          <p:cNvPr id="9" name="矩形 8"/>
          <p:cNvSpPr/>
          <p:nvPr/>
        </p:nvSpPr>
        <p:spPr>
          <a:xfrm>
            <a:off x="4499992" y="2417252"/>
            <a:ext cx="4406813" cy="308995"/>
          </a:xfrm>
          <a:prstGeom prst="rect">
            <a:avLst/>
          </a:prstGeom>
        </p:spPr>
        <p:txBody>
          <a:bodyPr wrap="square">
            <a:spAutoFit/>
          </a:bodyPr>
          <a:lstStyle/>
          <a:p>
            <a:pPr>
              <a:lnSpc>
                <a:spcPct val="130000"/>
              </a:lnSpc>
            </a:pPr>
            <a:r>
              <a:rPr lang="zh-CN" altLang="en-US" sz="1200" dirty="0">
                <a:solidFill>
                  <a:schemeClr val="tx1">
                    <a:lumMod val="85000"/>
                    <a:lumOff val="15000"/>
                  </a:schemeClr>
                </a:solidFill>
                <a:latin typeface="微软雅黑" charset="0"/>
                <a:ea typeface="微软雅黑" charset="0"/>
              </a:rPr>
              <a:t>生产者对某种商品的供给量与其价格成同方向变化</a:t>
            </a:r>
          </a:p>
        </p:txBody>
      </p:sp>
      <p:sp>
        <p:nvSpPr>
          <p:cNvPr id="10" name="矩形 9"/>
          <p:cNvSpPr/>
          <p:nvPr/>
        </p:nvSpPr>
        <p:spPr>
          <a:xfrm>
            <a:off x="4191087" y="3053398"/>
            <a:ext cx="2181113" cy="323165"/>
          </a:xfrm>
          <a:prstGeom prst="rect">
            <a:avLst/>
          </a:prstGeom>
        </p:spPr>
        <p:txBody>
          <a:bodyPr wrap="square">
            <a:spAutoFit/>
          </a:bodyPr>
          <a:lstStyle/>
          <a:p>
            <a:pPr marL="285750" indent="-285750">
              <a:buFont typeface="Arial" panose="020B0604020202020204" pitchFamily="34" charset="0"/>
              <a:buChar char="•"/>
            </a:pPr>
            <a:r>
              <a:rPr lang="zh-CN" altLang="en-US" sz="1500" b="1" dirty="0">
                <a:solidFill>
                  <a:schemeClr val="tx1">
                    <a:lumMod val="85000"/>
                    <a:lumOff val="15000"/>
                  </a:schemeClr>
                </a:solidFill>
              </a:rPr>
              <a:t>扩大高价可乐产量</a:t>
            </a:r>
          </a:p>
        </p:txBody>
      </p:sp>
      <p:sp>
        <p:nvSpPr>
          <p:cNvPr id="11" name="矩形 10"/>
          <p:cNvSpPr/>
          <p:nvPr/>
        </p:nvSpPr>
        <p:spPr>
          <a:xfrm>
            <a:off x="4499992" y="3604320"/>
            <a:ext cx="4406813" cy="549061"/>
          </a:xfrm>
          <a:prstGeom prst="rect">
            <a:avLst/>
          </a:prstGeom>
        </p:spPr>
        <p:txBody>
          <a:bodyPr wrap="square">
            <a:spAutoFit/>
          </a:bodyPr>
          <a:lstStyle/>
          <a:p>
            <a:pPr>
              <a:lnSpc>
                <a:spcPct val="130000"/>
              </a:lnSpc>
            </a:pPr>
            <a:r>
              <a:rPr lang="zh-CN" altLang="en-US" sz="1200" dirty="0">
                <a:solidFill>
                  <a:schemeClr val="tx1">
                    <a:lumMod val="85000"/>
                    <a:lumOff val="15000"/>
                  </a:schemeClr>
                </a:solidFill>
                <a:latin typeface="微软雅黑" charset="0"/>
                <a:ea typeface="微软雅黑" charset="0"/>
              </a:rPr>
              <a:t>以可口可乐公司推出的</a:t>
            </a:r>
            <a:r>
              <a:rPr lang="zh-CN" altLang="zh-CN" sz="1200" dirty="0">
                <a:solidFill>
                  <a:schemeClr val="tx1">
                    <a:lumMod val="85000"/>
                    <a:lumOff val="15000"/>
                  </a:schemeClr>
                </a:solidFill>
                <a:latin typeface="微软雅黑" charset="0"/>
                <a:ea typeface="微软雅黑" charset="0"/>
              </a:rPr>
              <a:t>以“吸脂”为主打功能的</a:t>
            </a:r>
            <a:r>
              <a:rPr lang="en-US" altLang="zh-CN" sz="1200" dirty="0">
                <a:solidFill>
                  <a:schemeClr val="tx1">
                    <a:lumMod val="85000"/>
                    <a:lumOff val="15000"/>
                  </a:schemeClr>
                </a:solidFill>
                <a:latin typeface="微软雅黑" charset="0"/>
                <a:ea typeface="微软雅黑" charset="0"/>
              </a:rPr>
              <a:t>Coca-Cola Plus</a:t>
            </a:r>
            <a:r>
              <a:rPr lang="zh-CN" altLang="en-US" sz="1200" dirty="0">
                <a:solidFill>
                  <a:schemeClr val="tx1">
                    <a:lumMod val="85000"/>
                    <a:lumOff val="15000"/>
                  </a:schemeClr>
                </a:solidFill>
                <a:latin typeface="微软雅黑" charset="0"/>
                <a:ea typeface="微软雅黑" charset="0"/>
              </a:rPr>
              <a:t>为例</a:t>
            </a:r>
          </a:p>
        </p:txBody>
      </p:sp>
      <p:sp>
        <p:nvSpPr>
          <p:cNvPr id="14" name="矩形 13"/>
          <p:cNvSpPr/>
          <p:nvPr/>
        </p:nvSpPr>
        <p:spPr>
          <a:xfrm>
            <a:off x="4208227" y="1241583"/>
            <a:ext cx="3089307" cy="338554"/>
          </a:xfrm>
          <a:prstGeom prst="rect">
            <a:avLst/>
          </a:prstGeom>
        </p:spPr>
        <p:txBody>
          <a:bodyPr wrap="none">
            <a:spAutoFit/>
          </a:bodyPr>
          <a:lstStyle/>
          <a:p>
            <a:pPr algn="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供给及其影响因素</a:t>
            </a: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商品价格</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 xmlns:a16="http://schemas.microsoft.com/office/drawing/2014/main" id="{977699C8-F73D-49B2-9D1D-10B5A35DA22A}"/>
              </a:ext>
            </a:extLst>
          </p:cNvPr>
          <p:cNvGrpSpPr/>
          <p:nvPr/>
        </p:nvGrpSpPr>
        <p:grpSpPr>
          <a:xfrm>
            <a:off x="107504" y="123478"/>
            <a:ext cx="2874942" cy="727007"/>
            <a:chOff x="785794" y="402923"/>
            <a:chExt cx="3058073" cy="1170198"/>
          </a:xfrm>
        </p:grpSpPr>
        <p:sp>
          <p:nvSpPr>
            <p:cNvPr id="18" name="文本框 17">
              <a:extLst>
                <a:ext uri="{FF2B5EF4-FFF2-40B4-BE49-F238E27FC236}">
                  <a16:creationId xmlns="" xmlns:a16="http://schemas.microsoft.com/office/drawing/2014/main" id="{0D64A7E0-095E-4955-9544-8E663F98AABE}"/>
                </a:ext>
              </a:extLst>
            </p:cNvPr>
            <p:cNvSpPr txBox="1"/>
            <p:nvPr/>
          </p:nvSpPr>
          <p:spPr>
            <a:xfrm>
              <a:off x="785794" y="402923"/>
              <a:ext cx="865206" cy="1139421"/>
            </a:xfrm>
            <a:prstGeom prst="rect">
              <a:avLst/>
            </a:prstGeom>
            <a:noFill/>
          </p:spPr>
          <p:txBody>
            <a:bodyPr wrap="square" rtlCol="0">
              <a:spAutoFit/>
            </a:bodyPr>
            <a:lstStyle/>
            <a:p>
              <a:pPr defTabSz="914377"/>
              <a:r>
                <a:rPr lang="en-US" altLang="zh-CN" sz="4000" b="1" u="sng" dirty="0" smtClean="0">
                  <a:solidFill>
                    <a:srgbClr val="1A9895"/>
                  </a:solidFill>
                  <a:latin typeface="微软雅黑"/>
                  <a:ea typeface="微软雅黑"/>
                </a:rPr>
                <a:t>03</a:t>
              </a:r>
              <a:endParaRPr lang="zh-CN" altLang="en-US" sz="4000" u="sng" dirty="0">
                <a:solidFill>
                  <a:srgbClr val="1A9895"/>
                </a:solidFill>
                <a:latin typeface="微软雅黑"/>
                <a:ea typeface="微软雅黑"/>
              </a:endParaRPr>
            </a:p>
          </p:txBody>
        </p:sp>
        <p:sp>
          <p:nvSpPr>
            <p:cNvPr id="19" name="矩形 18">
              <a:extLst>
                <a:ext uri="{FF2B5EF4-FFF2-40B4-BE49-F238E27FC236}">
                  <a16:creationId xmlns="" xmlns:a16="http://schemas.microsoft.com/office/drawing/2014/main" id="{21756A97-EBC2-4867-A846-6D40E00C8123}"/>
                </a:ext>
              </a:extLst>
            </p:cNvPr>
            <p:cNvSpPr/>
            <p:nvPr/>
          </p:nvSpPr>
          <p:spPr>
            <a:xfrm>
              <a:off x="1651000" y="433700"/>
              <a:ext cx="2192867" cy="1139421"/>
            </a:xfrm>
            <a:prstGeom prst="rect">
              <a:avLst/>
            </a:prstGeom>
          </p:spPr>
          <p:txBody>
            <a:bodyPr wrap="square">
              <a:spAutoFit/>
            </a:bodyPr>
            <a:lstStyle/>
            <a:p>
              <a:pPr defTabSz="914377"/>
              <a:r>
                <a:rPr lang="en-US" altLang="zh-CN" sz="2000" dirty="0">
                  <a:solidFill>
                    <a:prstClr val="black"/>
                  </a:solidFill>
                  <a:latin typeface="微软雅黑"/>
                  <a:ea typeface="微软雅黑"/>
                </a:rPr>
                <a:t>Part Three</a:t>
              </a:r>
            </a:p>
            <a:p>
              <a:pPr defTabSz="914377"/>
              <a:r>
                <a:rPr lang="zh-CN" altLang="en-US" sz="2000" dirty="0">
                  <a:solidFill>
                    <a:prstClr val="black"/>
                  </a:solidFill>
                  <a:latin typeface="微软雅黑"/>
                  <a:ea typeface="微软雅黑"/>
                </a:rPr>
                <a:t>生产者分析</a:t>
              </a:r>
            </a:p>
          </p:txBody>
        </p:sp>
      </p:grpSp>
      <p:pic>
        <p:nvPicPr>
          <p:cNvPr id="22" name="图片 21">
            <a:extLst>
              <a:ext uri="{FF2B5EF4-FFF2-40B4-BE49-F238E27FC236}">
                <a16:creationId xmlns="" xmlns:a16="http://schemas.microsoft.com/office/drawing/2014/main" id="{8B91822C-633D-459B-AF85-EE2AD62E9671}"/>
              </a:ext>
            </a:extLst>
          </p:cNvPr>
          <p:cNvPicPr>
            <a:picLocks noChangeAspect="1"/>
          </p:cNvPicPr>
          <p:nvPr/>
        </p:nvPicPr>
        <p:blipFill>
          <a:blip r:embed="rId2"/>
          <a:stretch>
            <a:fillRect/>
          </a:stretch>
        </p:blipFill>
        <p:spPr>
          <a:xfrm>
            <a:off x="621466" y="1090527"/>
            <a:ext cx="3098461" cy="3805913"/>
          </a:xfrm>
          <a:prstGeom prst="rect">
            <a:avLst/>
          </a:prstGeom>
        </p:spPr>
      </p:pic>
    </p:spTree>
    <p:extLst>
      <p:ext uri="{BB962C8B-B14F-4D97-AF65-F5344CB8AC3E}">
        <p14:creationId xmlns:p14="http://schemas.microsoft.com/office/powerpoint/2010/main" xmlns="" val="862315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D67EE4E-ADFA-4016-A93A-EF63E7008111}"/>
              </a:ext>
            </a:extLst>
          </p:cNvPr>
          <p:cNvGrpSpPr/>
          <p:nvPr/>
        </p:nvGrpSpPr>
        <p:grpSpPr>
          <a:xfrm>
            <a:off x="323528" y="1419622"/>
            <a:ext cx="5610830" cy="3239535"/>
            <a:chOff x="3740292" y="1091352"/>
            <a:chExt cx="5139723" cy="3239535"/>
          </a:xfrm>
        </p:grpSpPr>
        <p:sp>
          <p:nvSpPr>
            <p:cNvPr id="6" name="矩形 5"/>
            <p:cNvSpPr/>
            <p:nvPr/>
          </p:nvSpPr>
          <p:spPr>
            <a:xfrm>
              <a:off x="4084322" y="1091352"/>
              <a:ext cx="4752528" cy="3239535"/>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4191087" y="1954618"/>
              <a:ext cx="2485523" cy="323165"/>
            </a:xfrm>
            <a:prstGeom prst="rect">
              <a:avLst/>
            </a:prstGeom>
          </p:spPr>
          <p:txBody>
            <a:bodyPr wrap="square">
              <a:spAutoFit/>
            </a:bodyPr>
            <a:lstStyle/>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500" b="1" i="0" u="none" strike="noStrike" kern="1200" cap="none" spc="0" normalizeH="0" baseline="0" noProof="0" dirty="0">
                  <a:ln>
                    <a:noFill/>
                  </a:ln>
                  <a:solidFill>
                    <a:prstClr val="black">
                      <a:lumMod val="85000"/>
                      <a:lumOff val="15000"/>
                    </a:prstClr>
                  </a:solidFill>
                  <a:effectLst/>
                  <a:uLnTx/>
                  <a:uFillTx/>
                  <a:latin typeface="Calibri"/>
                  <a:ea typeface="宋体" panose="02010600030101010101" pitchFamily="2" charset="-122"/>
                  <a:cs typeface="+mn-cs"/>
                </a:rPr>
                <a:t>生产要素影响生产成本</a:t>
              </a:r>
            </a:p>
          </p:txBody>
        </p:sp>
        <p:sp>
          <p:nvSpPr>
            <p:cNvPr id="9" name="矩形 8"/>
            <p:cNvSpPr/>
            <p:nvPr/>
          </p:nvSpPr>
          <p:spPr>
            <a:xfrm>
              <a:off x="4473202" y="2653324"/>
              <a:ext cx="4406813" cy="308995"/>
            </a:xfrm>
            <a:prstGeom prst="rect">
              <a:avLst/>
            </a:prstGeom>
          </p:spPr>
          <p:txBody>
            <a:bodyPr wrap="square">
              <a:spAutoFit/>
            </a:bodyPr>
            <a:lstStyle/>
            <a:p>
              <a:pPr marL="0" marR="0" lvl="0" indent="0" algn="l" defTabSz="913765"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charset="0"/>
                  <a:ea typeface="微软雅黑" charset="0"/>
                  <a:cs typeface="+mn-cs"/>
                </a:rPr>
                <a:t>投入要素越多，生产成本越高，供给越少</a:t>
              </a:r>
            </a:p>
          </p:txBody>
        </p:sp>
        <p:sp>
          <p:nvSpPr>
            <p:cNvPr id="10" name="矩形 9"/>
            <p:cNvSpPr/>
            <p:nvPr/>
          </p:nvSpPr>
          <p:spPr>
            <a:xfrm>
              <a:off x="4191087" y="3456430"/>
              <a:ext cx="2485522" cy="323165"/>
            </a:xfrm>
            <a:prstGeom prst="rect">
              <a:avLst/>
            </a:prstGeom>
          </p:spPr>
          <p:txBody>
            <a:bodyPr wrap="square">
              <a:spAutoFit/>
            </a:bodyPr>
            <a:lstStyle/>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500" b="1" i="0" u="none" strike="noStrike" kern="1200" cap="none" spc="0" normalizeH="0" baseline="0" noProof="0" dirty="0">
                  <a:ln>
                    <a:noFill/>
                  </a:ln>
                  <a:solidFill>
                    <a:prstClr val="black">
                      <a:lumMod val="85000"/>
                      <a:lumOff val="15000"/>
                    </a:prstClr>
                  </a:solidFill>
                  <a:effectLst/>
                  <a:uLnTx/>
                  <a:uFillTx/>
                  <a:latin typeface="Calibri"/>
                  <a:ea typeface="宋体" panose="02010600030101010101" pitchFamily="2" charset="-122"/>
                  <a:cs typeface="+mn-cs"/>
                </a:rPr>
                <a:t>以外观包装的更新为例</a:t>
              </a:r>
            </a:p>
          </p:txBody>
        </p:sp>
        <p:sp>
          <p:nvSpPr>
            <p:cNvPr id="14" name="矩形 13"/>
            <p:cNvSpPr/>
            <p:nvPr/>
          </p:nvSpPr>
          <p:spPr>
            <a:xfrm>
              <a:off x="3740292" y="1155152"/>
              <a:ext cx="4970367" cy="338554"/>
            </a:xfrm>
            <a:prstGeom prst="rect">
              <a:avLst/>
            </a:prstGeom>
          </p:spPr>
          <p:txBody>
            <a:bodyPr wrap="square">
              <a:spAutoFit/>
            </a:bodyPr>
            <a:lstStyle/>
            <a:p>
              <a:pPr marL="0" marR="0" lvl="0" indent="0" algn="r" defTabSz="913765"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供给及其影响因素</a:t>
              </a:r>
              <a:r>
                <a:rPr kumimoji="0" lang="en-US" altLang="zh-CN"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要素投入及生产成本的的变化</a:t>
              </a:r>
              <a:endParaRPr kumimoji="0" lang="en-US" altLang="zh-CN"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17" name="组合 16">
            <a:extLst>
              <a:ext uri="{FF2B5EF4-FFF2-40B4-BE49-F238E27FC236}">
                <a16:creationId xmlns="" xmlns:a16="http://schemas.microsoft.com/office/drawing/2014/main" id="{977699C8-F73D-49B2-9D1D-10B5A35DA22A}"/>
              </a:ext>
            </a:extLst>
          </p:cNvPr>
          <p:cNvGrpSpPr/>
          <p:nvPr/>
        </p:nvGrpSpPr>
        <p:grpSpPr>
          <a:xfrm>
            <a:off x="107504" y="123478"/>
            <a:ext cx="2874942" cy="727007"/>
            <a:chOff x="785794" y="402923"/>
            <a:chExt cx="3058073" cy="1170198"/>
          </a:xfrm>
        </p:grpSpPr>
        <p:sp>
          <p:nvSpPr>
            <p:cNvPr id="18" name="文本框 17">
              <a:extLst>
                <a:ext uri="{FF2B5EF4-FFF2-40B4-BE49-F238E27FC236}">
                  <a16:creationId xmlns="" xmlns:a16="http://schemas.microsoft.com/office/drawing/2014/main" id="{0D64A7E0-095E-4955-9544-8E663F98AABE}"/>
                </a:ext>
              </a:extLst>
            </p:cNvPr>
            <p:cNvSpPr txBox="1"/>
            <p:nvPr/>
          </p:nvSpPr>
          <p:spPr>
            <a:xfrm>
              <a:off x="785794" y="402923"/>
              <a:ext cx="865206" cy="113942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4000" b="1" i="0" u="sng" strike="noStrike" kern="1200" cap="none" spc="0" normalizeH="0" baseline="0" noProof="0" dirty="0" smtClean="0">
                  <a:ln>
                    <a:noFill/>
                  </a:ln>
                  <a:solidFill>
                    <a:srgbClr val="1A9895"/>
                  </a:solidFill>
                  <a:effectLst/>
                  <a:uLnTx/>
                  <a:uFillTx/>
                  <a:latin typeface="微软雅黑"/>
                  <a:ea typeface="微软雅黑"/>
                  <a:cs typeface="+mn-cs"/>
                </a:rPr>
                <a:t>03</a:t>
              </a:r>
              <a:endParaRPr kumimoji="0" lang="zh-CN" altLang="en-US" sz="4000" b="0" i="0" u="sng" strike="noStrike" kern="1200" cap="none" spc="0" normalizeH="0" baseline="0" noProof="0" dirty="0">
                <a:ln>
                  <a:noFill/>
                </a:ln>
                <a:solidFill>
                  <a:srgbClr val="1A9895"/>
                </a:solidFill>
                <a:effectLst/>
                <a:uLnTx/>
                <a:uFillTx/>
                <a:latin typeface="微软雅黑"/>
                <a:ea typeface="微软雅黑"/>
                <a:cs typeface="+mn-cs"/>
              </a:endParaRPr>
            </a:p>
          </p:txBody>
        </p:sp>
        <p:sp>
          <p:nvSpPr>
            <p:cNvPr id="19" name="矩形 18">
              <a:extLst>
                <a:ext uri="{FF2B5EF4-FFF2-40B4-BE49-F238E27FC236}">
                  <a16:creationId xmlns="" xmlns:a16="http://schemas.microsoft.com/office/drawing/2014/main" id="{21756A97-EBC2-4867-A846-6D40E00C8123}"/>
                </a:ext>
              </a:extLst>
            </p:cNvPr>
            <p:cNvSpPr/>
            <p:nvPr/>
          </p:nvSpPr>
          <p:spPr>
            <a:xfrm>
              <a:off x="1651000" y="433700"/>
              <a:ext cx="2192867" cy="1139421"/>
            </a:xfrm>
            <a:prstGeom prst="rect">
              <a:avLst/>
            </a:prstGeom>
          </p:spPr>
          <p:txBody>
            <a:bodyPr wrap="squar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Part Three</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生产者分析</a:t>
              </a:r>
            </a:p>
          </p:txBody>
        </p:sp>
      </p:grpSp>
      <p:pic>
        <p:nvPicPr>
          <p:cNvPr id="4" name="图片 3">
            <a:extLst>
              <a:ext uri="{FF2B5EF4-FFF2-40B4-BE49-F238E27FC236}">
                <a16:creationId xmlns="" xmlns:a16="http://schemas.microsoft.com/office/drawing/2014/main" id="{116124B5-20E2-4900-A792-8EA844B1486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25043" y="1327796"/>
            <a:ext cx="2714471" cy="1910183"/>
          </a:xfrm>
          <a:prstGeom prst="rect">
            <a:avLst/>
          </a:prstGeom>
        </p:spPr>
      </p:pic>
      <p:pic>
        <p:nvPicPr>
          <p:cNvPr id="7" name="图片 6">
            <a:extLst>
              <a:ext uri="{FF2B5EF4-FFF2-40B4-BE49-F238E27FC236}">
                <a16:creationId xmlns="" xmlns:a16="http://schemas.microsoft.com/office/drawing/2014/main" id="{CF28AB38-2600-4460-96CD-F9276C126EE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43369" y="3148265"/>
            <a:ext cx="2596145" cy="1469418"/>
          </a:xfrm>
          <a:prstGeom prst="rect">
            <a:avLst/>
          </a:prstGeom>
        </p:spPr>
      </p:pic>
    </p:spTree>
    <p:extLst>
      <p:ext uri="{BB962C8B-B14F-4D97-AF65-F5344CB8AC3E}">
        <p14:creationId xmlns:p14="http://schemas.microsoft.com/office/powerpoint/2010/main" xmlns="" val="13979125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990119"/>
            <a:ext cx="8429262" cy="390051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1475656" y="4227934"/>
            <a:ext cx="2253121" cy="323165"/>
          </a:xfrm>
          <a:prstGeom prst="rect">
            <a:avLst/>
          </a:prstGeom>
        </p:spPr>
        <p:txBody>
          <a:bodyPr wrap="square">
            <a:spAutoFit/>
          </a:bodyPr>
          <a:lstStyle/>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500" b="1" i="0" u="none" strike="noStrike" kern="1200" cap="none" spc="0" normalizeH="0" baseline="0" noProof="0" dirty="0">
                <a:ln>
                  <a:noFill/>
                </a:ln>
                <a:solidFill>
                  <a:prstClr val="black">
                    <a:lumMod val="85000"/>
                    <a:lumOff val="15000"/>
                  </a:prstClr>
                </a:solidFill>
                <a:effectLst/>
                <a:uLnTx/>
                <a:uFillTx/>
                <a:latin typeface="Calibri"/>
                <a:ea typeface="宋体" panose="02010600030101010101" pitchFamily="2" charset="-122"/>
                <a:cs typeface="+mn-cs"/>
              </a:rPr>
              <a:t>影响供给数量和质量</a:t>
            </a:r>
          </a:p>
        </p:txBody>
      </p:sp>
      <p:sp>
        <p:nvSpPr>
          <p:cNvPr id="10" name="矩形 9"/>
          <p:cNvSpPr/>
          <p:nvPr/>
        </p:nvSpPr>
        <p:spPr>
          <a:xfrm>
            <a:off x="5292080" y="4227934"/>
            <a:ext cx="2376264" cy="323165"/>
          </a:xfrm>
          <a:prstGeom prst="rect">
            <a:avLst/>
          </a:prstGeom>
        </p:spPr>
        <p:txBody>
          <a:bodyPr wrap="square">
            <a:spAutoFit/>
          </a:bodyPr>
          <a:lstStyle/>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500" b="1" i="0" u="none" strike="noStrike" kern="1200" cap="none" spc="0" normalizeH="0" baseline="0" noProof="0" dirty="0">
                <a:ln>
                  <a:noFill/>
                </a:ln>
                <a:solidFill>
                  <a:prstClr val="black">
                    <a:lumMod val="85000"/>
                    <a:lumOff val="15000"/>
                  </a:prstClr>
                </a:solidFill>
                <a:effectLst/>
                <a:uLnTx/>
                <a:uFillTx/>
                <a:latin typeface="Calibri"/>
                <a:ea typeface="宋体" panose="02010600030101010101" pitchFamily="2" charset="-122"/>
                <a:cs typeface="+mn-cs"/>
              </a:rPr>
              <a:t>影响供给种类和水平</a:t>
            </a:r>
          </a:p>
        </p:txBody>
      </p:sp>
      <p:sp>
        <p:nvSpPr>
          <p:cNvPr id="14" name="矩形 13"/>
          <p:cNvSpPr/>
          <p:nvPr/>
        </p:nvSpPr>
        <p:spPr>
          <a:xfrm>
            <a:off x="529089" y="1203598"/>
            <a:ext cx="3499676" cy="338554"/>
          </a:xfrm>
          <a:prstGeom prst="rect">
            <a:avLst/>
          </a:prstGeom>
        </p:spPr>
        <p:txBody>
          <a:bodyPr wrap="none">
            <a:spAutoFit/>
          </a:bodyPr>
          <a:lstStyle/>
          <a:p>
            <a:pPr marL="0" marR="0" lvl="0" indent="0" algn="r" defTabSz="913765"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供给及其影响因素</a:t>
            </a:r>
            <a:r>
              <a:rPr kumimoji="0" lang="en-US" altLang="zh-CN"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生产技术水平</a:t>
            </a:r>
            <a:endParaRPr kumimoji="0" lang="en-US" altLang="zh-CN"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7" name="组合 16">
            <a:extLst>
              <a:ext uri="{FF2B5EF4-FFF2-40B4-BE49-F238E27FC236}">
                <a16:creationId xmlns="" xmlns:a16="http://schemas.microsoft.com/office/drawing/2014/main" id="{977699C8-F73D-49B2-9D1D-10B5A35DA22A}"/>
              </a:ext>
            </a:extLst>
          </p:cNvPr>
          <p:cNvGrpSpPr/>
          <p:nvPr/>
        </p:nvGrpSpPr>
        <p:grpSpPr>
          <a:xfrm>
            <a:off x="107504" y="123478"/>
            <a:ext cx="2874942" cy="727007"/>
            <a:chOff x="785794" y="402923"/>
            <a:chExt cx="3058073" cy="1170198"/>
          </a:xfrm>
        </p:grpSpPr>
        <p:sp>
          <p:nvSpPr>
            <p:cNvPr id="18" name="文本框 17">
              <a:extLst>
                <a:ext uri="{FF2B5EF4-FFF2-40B4-BE49-F238E27FC236}">
                  <a16:creationId xmlns="" xmlns:a16="http://schemas.microsoft.com/office/drawing/2014/main" id="{0D64A7E0-095E-4955-9544-8E663F98AABE}"/>
                </a:ext>
              </a:extLst>
            </p:cNvPr>
            <p:cNvSpPr txBox="1"/>
            <p:nvPr/>
          </p:nvSpPr>
          <p:spPr>
            <a:xfrm>
              <a:off x="785794" y="402923"/>
              <a:ext cx="865206" cy="113942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4000" b="1" i="0" u="sng" strike="noStrike" kern="1200" cap="none" spc="0" normalizeH="0" baseline="0" noProof="0" dirty="0">
                  <a:ln>
                    <a:noFill/>
                  </a:ln>
                  <a:solidFill>
                    <a:srgbClr val="1A9895"/>
                  </a:solidFill>
                  <a:effectLst/>
                  <a:uLnTx/>
                  <a:uFillTx/>
                  <a:latin typeface="微软雅黑"/>
                  <a:ea typeface="微软雅黑"/>
                  <a:cs typeface="+mn-cs"/>
                </a:rPr>
                <a:t>03</a:t>
              </a:r>
              <a:endParaRPr kumimoji="0" lang="zh-CN" altLang="en-US" sz="4000" b="0" i="0" u="sng" strike="noStrike" kern="1200" cap="none" spc="0" normalizeH="0" baseline="0" noProof="0" dirty="0">
                <a:ln>
                  <a:noFill/>
                </a:ln>
                <a:solidFill>
                  <a:srgbClr val="1A9895"/>
                </a:solidFill>
                <a:effectLst/>
                <a:uLnTx/>
                <a:uFillTx/>
                <a:latin typeface="微软雅黑"/>
                <a:ea typeface="微软雅黑"/>
                <a:cs typeface="+mn-cs"/>
              </a:endParaRPr>
            </a:p>
          </p:txBody>
        </p:sp>
        <p:sp>
          <p:nvSpPr>
            <p:cNvPr id="19" name="矩形 18">
              <a:extLst>
                <a:ext uri="{FF2B5EF4-FFF2-40B4-BE49-F238E27FC236}">
                  <a16:creationId xmlns="" xmlns:a16="http://schemas.microsoft.com/office/drawing/2014/main" id="{21756A97-EBC2-4867-A846-6D40E00C8123}"/>
                </a:ext>
              </a:extLst>
            </p:cNvPr>
            <p:cNvSpPr/>
            <p:nvPr/>
          </p:nvSpPr>
          <p:spPr>
            <a:xfrm>
              <a:off x="1651000" y="433700"/>
              <a:ext cx="2192867" cy="1139421"/>
            </a:xfrm>
            <a:prstGeom prst="rect">
              <a:avLst/>
            </a:prstGeom>
          </p:spPr>
          <p:txBody>
            <a:bodyPr wrap="squar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Part Three</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生产者分析</a:t>
              </a:r>
            </a:p>
          </p:txBody>
        </p:sp>
      </p:grpSp>
      <p:pic>
        <p:nvPicPr>
          <p:cNvPr id="2" name="图片 1">
            <a:extLst>
              <a:ext uri="{FF2B5EF4-FFF2-40B4-BE49-F238E27FC236}">
                <a16:creationId xmlns="" xmlns:a16="http://schemas.microsoft.com/office/drawing/2014/main" id="{70DC3377-505F-45F6-AB14-408A09F3619C}"/>
              </a:ext>
            </a:extLst>
          </p:cNvPr>
          <p:cNvPicPr>
            <a:picLocks noChangeAspect="1"/>
          </p:cNvPicPr>
          <p:nvPr/>
        </p:nvPicPr>
        <p:blipFill>
          <a:blip r:embed="rId2"/>
          <a:stretch>
            <a:fillRect/>
          </a:stretch>
        </p:blipFill>
        <p:spPr>
          <a:xfrm>
            <a:off x="870501" y="1948547"/>
            <a:ext cx="3539324" cy="1952419"/>
          </a:xfrm>
          <a:prstGeom prst="rect">
            <a:avLst/>
          </a:prstGeom>
        </p:spPr>
      </p:pic>
      <p:pic>
        <p:nvPicPr>
          <p:cNvPr id="5" name="图片 4">
            <a:extLst>
              <a:ext uri="{FF2B5EF4-FFF2-40B4-BE49-F238E27FC236}">
                <a16:creationId xmlns="" xmlns:a16="http://schemas.microsoft.com/office/drawing/2014/main" id="{CF00E1A9-3823-4046-8A26-4965D4A6E145}"/>
              </a:ext>
            </a:extLst>
          </p:cNvPr>
          <p:cNvPicPr>
            <a:picLocks noChangeAspect="1"/>
          </p:cNvPicPr>
          <p:nvPr/>
        </p:nvPicPr>
        <p:blipFill>
          <a:blip r:embed="rId3"/>
          <a:stretch>
            <a:fillRect/>
          </a:stretch>
        </p:blipFill>
        <p:spPr>
          <a:xfrm>
            <a:off x="5292080" y="1948694"/>
            <a:ext cx="2321930" cy="1952271"/>
          </a:xfrm>
          <a:prstGeom prst="rect">
            <a:avLst/>
          </a:prstGeom>
        </p:spPr>
      </p:pic>
    </p:spTree>
    <p:extLst>
      <p:ext uri="{BB962C8B-B14F-4D97-AF65-F5344CB8AC3E}">
        <p14:creationId xmlns:p14="http://schemas.microsoft.com/office/powerpoint/2010/main" xmlns="" val="16795310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090527"/>
            <a:ext cx="8501270" cy="3800106"/>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539552" y="2002665"/>
            <a:ext cx="2325129" cy="323165"/>
          </a:xfrm>
          <a:prstGeom prst="rect">
            <a:avLst/>
          </a:prstGeom>
        </p:spPr>
        <p:txBody>
          <a:bodyPr wrap="square">
            <a:spAutoFit/>
          </a:bodyPr>
          <a:lstStyle/>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500" b="1" i="0" u="none" strike="noStrike" kern="1200" cap="none" spc="0" normalizeH="0" baseline="0" noProof="0" dirty="0">
                <a:ln>
                  <a:noFill/>
                </a:ln>
                <a:solidFill>
                  <a:prstClr val="black">
                    <a:lumMod val="85000"/>
                    <a:lumOff val="15000"/>
                  </a:prstClr>
                </a:solidFill>
                <a:effectLst/>
                <a:uLnTx/>
                <a:uFillTx/>
                <a:latin typeface="Calibri"/>
                <a:ea typeface="宋体" panose="02010600030101010101" pitchFamily="2" charset="-122"/>
                <a:cs typeface="+mn-cs"/>
              </a:rPr>
              <a:t>整体态势：趋于低迷</a:t>
            </a:r>
          </a:p>
        </p:txBody>
      </p:sp>
      <p:sp>
        <p:nvSpPr>
          <p:cNvPr id="10" name="矩形 9"/>
          <p:cNvSpPr/>
          <p:nvPr/>
        </p:nvSpPr>
        <p:spPr>
          <a:xfrm>
            <a:off x="5940152" y="2002664"/>
            <a:ext cx="2181113" cy="323165"/>
          </a:xfrm>
          <a:prstGeom prst="rect">
            <a:avLst/>
          </a:prstGeom>
        </p:spPr>
        <p:txBody>
          <a:bodyPr wrap="square">
            <a:spAutoFit/>
          </a:bodyPr>
          <a:lstStyle/>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500" b="1" dirty="0">
                <a:solidFill>
                  <a:prstClr val="black">
                    <a:lumMod val="85000"/>
                    <a:lumOff val="15000"/>
                  </a:prstClr>
                </a:solidFill>
                <a:latin typeface="Calibri"/>
                <a:ea typeface="宋体" panose="02010600030101010101" pitchFamily="2" charset="-122"/>
              </a:rPr>
              <a:t>现有</a:t>
            </a:r>
            <a:r>
              <a:rPr kumimoji="0" lang="zh-CN" altLang="en-US" sz="1500" b="1" i="0" u="none" strike="noStrike" kern="1200" cap="none" spc="0" normalizeH="0" baseline="0" noProof="0" dirty="0">
                <a:ln>
                  <a:noFill/>
                </a:ln>
                <a:solidFill>
                  <a:prstClr val="black">
                    <a:lumMod val="85000"/>
                    <a:lumOff val="15000"/>
                  </a:prstClr>
                </a:solidFill>
                <a:effectLst/>
                <a:uLnTx/>
                <a:uFillTx/>
                <a:latin typeface="Calibri"/>
                <a:ea typeface="宋体" panose="02010600030101010101" pitchFamily="2" charset="-122"/>
                <a:cs typeface="+mn-cs"/>
              </a:rPr>
              <a:t>对策</a:t>
            </a:r>
          </a:p>
        </p:txBody>
      </p:sp>
      <p:sp>
        <p:nvSpPr>
          <p:cNvPr id="11" name="矩形 10"/>
          <p:cNvSpPr/>
          <p:nvPr/>
        </p:nvSpPr>
        <p:spPr>
          <a:xfrm>
            <a:off x="5220072" y="4391449"/>
            <a:ext cx="1202965" cy="308995"/>
          </a:xfrm>
          <a:prstGeom prst="rect">
            <a:avLst/>
          </a:prstGeom>
        </p:spPr>
        <p:txBody>
          <a:bodyPr wrap="square">
            <a:spAutoFit/>
          </a:bodyPr>
          <a:lstStyle/>
          <a:p>
            <a:pPr marR="0" lvl="0" algn="l" defTabSz="913765" rtl="0" eaLnBrk="1" fontAlgn="auto" latinLnBrk="0" hangingPunct="1">
              <a:lnSpc>
                <a:spcPct val="130000"/>
              </a:lnSpc>
              <a:spcBef>
                <a:spcPts val="0"/>
              </a:spcBef>
              <a:spcAft>
                <a:spcPts val="0"/>
              </a:spcAft>
              <a:buClrTx/>
              <a:buSzTx/>
              <a:tabLst/>
              <a:defRPr/>
            </a:pPr>
            <a:r>
              <a:rPr lang="zh-CN" altLang="en-US" sz="1200" noProof="0" dirty="0" smtClean="0">
                <a:solidFill>
                  <a:prstClr val="black">
                    <a:lumMod val="85000"/>
                    <a:lumOff val="15000"/>
                  </a:prstClr>
                </a:solidFill>
                <a:latin typeface="微软雅黑" charset="0"/>
                <a:ea typeface="微软雅黑" charset="0"/>
              </a:rPr>
              <a:t>调整</a:t>
            </a:r>
            <a:r>
              <a:rPr kumimoji="0" lang="zh-CN" altLang="en-US" sz="1200" b="0" i="0" u="none" strike="noStrike" kern="1200" cap="none" spc="0" normalizeH="0" baseline="0" noProof="0" dirty="0" smtClean="0">
                <a:ln>
                  <a:noFill/>
                </a:ln>
                <a:solidFill>
                  <a:prstClr val="black">
                    <a:lumMod val="85000"/>
                    <a:lumOff val="15000"/>
                  </a:prstClr>
                </a:solidFill>
                <a:effectLst/>
                <a:uLnTx/>
                <a:uFillTx/>
                <a:latin typeface="微软雅黑" charset="0"/>
                <a:ea typeface="微软雅黑" charset="0"/>
                <a:cs typeface="+mn-cs"/>
              </a:rPr>
              <a:t>生产线</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charset="0"/>
              <a:ea typeface="微软雅黑" charset="0"/>
              <a:cs typeface="+mn-cs"/>
            </a:endParaRPr>
          </a:p>
        </p:txBody>
      </p:sp>
      <p:sp>
        <p:nvSpPr>
          <p:cNvPr id="14" name="矩形 13"/>
          <p:cNvSpPr/>
          <p:nvPr/>
        </p:nvSpPr>
        <p:spPr>
          <a:xfrm>
            <a:off x="683568" y="1347614"/>
            <a:ext cx="3294493" cy="338554"/>
          </a:xfrm>
          <a:prstGeom prst="rect">
            <a:avLst/>
          </a:prstGeom>
        </p:spPr>
        <p:txBody>
          <a:bodyPr wrap="none">
            <a:spAutoFit/>
          </a:bodyPr>
          <a:lstStyle/>
          <a:p>
            <a:pPr marL="0" marR="0" lvl="0" indent="0" algn="r" defTabSz="913765"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供给及其影响因素</a:t>
            </a:r>
            <a:r>
              <a:rPr kumimoji="0" lang="en-US" altLang="zh-CN"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lang="zh-CN" altLang="en-US" sz="1600" b="1" dirty="0">
                <a:solidFill>
                  <a:prstClr val="black">
                    <a:lumMod val="85000"/>
                    <a:lumOff val="15000"/>
                  </a:prstClr>
                </a:solidFill>
                <a:latin typeface="微软雅黑" panose="020B0503020204020204" pitchFamily="34" charset="-122"/>
                <a:ea typeface="微软雅黑" panose="020B0503020204020204" pitchFamily="34" charset="-122"/>
              </a:rPr>
              <a:t>生产者预期</a:t>
            </a:r>
            <a:endParaRPr kumimoji="0" lang="en-US" altLang="zh-CN"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7" name="组合 16">
            <a:extLst>
              <a:ext uri="{FF2B5EF4-FFF2-40B4-BE49-F238E27FC236}">
                <a16:creationId xmlns="" xmlns:a16="http://schemas.microsoft.com/office/drawing/2014/main" id="{977699C8-F73D-49B2-9D1D-10B5A35DA22A}"/>
              </a:ext>
            </a:extLst>
          </p:cNvPr>
          <p:cNvGrpSpPr/>
          <p:nvPr/>
        </p:nvGrpSpPr>
        <p:grpSpPr>
          <a:xfrm>
            <a:off x="107504" y="123478"/>
            <a:ext cx="2874942" cy="727007"/>
            <a:chOff x="785794" y="402923"/>
            <a:chExt cx="3058073" cy="1170198"/>
          </a:xfrm>
        </p:grpSpPr>
        <p:sp>
          <p:nvSpPr>
            <p:cNvPr id="18" name="文本框 17">
              <a:extLst>
                <a:ext uri="{FF2B5EF4-FFF2-40B4-BE49-F238E27FC236}">
                  <a16:creationId xmlns="" xmlns:a16="http://schemas.microsoft.com/office/drawing/2014/main" id="{0D64A7E0-095E-4955-9544-8E663F98AABE}"/>
                </a:ext>
              </a:extLst>
            </p:cNvPr>
            <p:cNvSpPr txBox="1"/>
            <p:nvPr/>
          </p:nvSpPr>
          <p:spPr>
            <a:xfrm>
              <a:off x="785794" y="402923"/>
              <a:ext cx="865206" cy="113942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4000" b="1" i="0" u="sng" strike="noStrike" kern="1200" cap="none" spc="0" normalizeH="0" baseline="0" noProof="0" dirty="0">
                  <a:ln>
                    <a:noFill/>
                  </a:ln>
                  <a:solidFill>
                    <a:srgbClr val="1A9895"/>
                  </a:solidFill>
                  <a:effectLst/>
                  <a:uLnTx/>
                  <a:uFillTx/>
                  <a:latin typeface="微软雅黑"/>
                  <a:ea typeface="微软雅黑"/>
                  <a:cs typeface="+mn-cs"/>
                </a:rPr>
                <a:t>03</a:t>
              </a:r>
              <a:endParaRPr kumimoji="0" lang="zh-CN" altLang="en-US" sz="4000" b="0" i="0" u="sng" strike="noStrike" kern="1200" cap="none" spc="0" normalizeH="0" baseline="0" noProof="0" dirty="0">
                <a:ln>
                  <a:noFill/>
                </a:ln>
                <a:solidFill>
                  <a:srgbClr val="1A9895"/>
                </a:solidFill>
                <a:effectLst/>
                <a:uLnTx/>
                <a:uFillTx/>
                <a:latin typeface="微软雅黑"/>
                <a:ea typeface="微软雅黑"/>
                <a:cs typeface="+mn-cs"/>
              </a:endParaRPr>
            </a:p>
          </p:txBody>
        </p:sp>
        <p:sp>
          <p:nvSpPr>
            <p:cNvPr id="19" name="矩形 18">
              <a:extLst>
                <a:ext uri="{FF2B5EF4-FFF2-40B4-BE49-F238E27FC236}">
                  <a16:creationId xmlns="" xmlns:a16="http://schemas.microsoft.com/office/drawing/2014/main" id="{21756A97-EBC2-4867-A846-6D40E00C8123}"/>
                </a:ext>
              </a:extLst>
            </p:cNvPr>
            <p:cNvSpPr/>
            <p:nvPr/>
          </p:nvSpPr>
          <p:spPr>
            <a:xfrm>
              <a:off x="1651000" y="433700"/>
              <a:ext cx="2192867" cy="1139421"/>
            </a:xfrm>
            <a:prstGeom prst="rect">
              <a:avLst/>
            </a:prstGeom>
          </p:spPr>
          <p:txBody>
            <a:bodyPr wrap="squar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Part Three</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生产者分析</a:t>
              </a:r>
            </a:p>
          </p:txBody>
        </p:sp>
      </p:grpSp>
      <p:pic>
        <p:nvPicPr>
          <p:cNvPr id="2" name="图片 1">
            <a:extLst>
              <a:ext uri="{FF2B5EF4-FFF2-40B4-BE49-F238E27FC236}">
                <a16:creationId xmlns="" xmlns:a16="http://schemas.microsoft.com/office/drawing/2014/main" id="{00F98905-641F-47D3-B8F6-BEE35B8B99E0}"/>
              </a:ext>
            </a:extLst>
          </p:cNvPr>
          <p:cNvPicPr>
            <a:picLocks noChangeAspect="1"/>
          </p:cNvPicPr>
          <p:nvPr/>
        </p:nvPicPr>
        <p:blipFill>
          <a:blip r:embed="rId2"/>
          <a:stretch>
            <a:fillRect/>
          </a:stretch>
        </p:blipFill>
        <p:spPr>
          <a:xfrm>
            <a:off x="539552" y="2455412"/>
            <a:ext cx="3737883" cy="2242730"/>
          </a:xfrm>
          <a:prstGeom prst="rect">
            <a:avLst/>
          </a:prstGeom>
        </p:spPr>
      </p:pic>
      <p:pic>
        <p:nvPicPr>
          <p:cNvPr id="3" name="图片 2">
            <a:extLst>
              <a:ext uri="{FF2B5EF4-FFF2-40B4-BE49-F238E27FC236}">
                <a16:creationId xmlns="" xmlns:a16="http://schemas.microsoft.com/office/drawing/2014/main" id="{75FCBCC6-86A1-4456-B7CB-9065E40D04EB}"/>
              </a:ext>
            </a:extLst>
          </p:cNvPr>
          <p:cNvPicPr>
            <a:picLocks noChangeAspect="1"/>
          </p:cNvPicPr>
          <p:nvPr/>
        </p:nvPicPr>
        <p:blipFill>
          <a:blip r:embed="rId3"/>
          <a:stretch>
            <a:fillRect/>
          </a:stretch>
        </p:blipFill>
        <p:spPr>
          <a:xfrm>
            <a:off x="4614927" y="2470492"/>
            <a:ext cx="2090573" cy="1730768"/>
          </a:xfrm>
          <a:prstGeom prst="rect">
            <a:avLst/>
          </a:prstGeom>
        </p:spPr>
      </p:pic>
      <p:pic>
        <p:nvPicPr>
          <p:cNvPr id="4" name="图片 3">
            <a:extLst>
              <a:ext uri="{FF2B5EF4-FFF2-40B4-BE49-F238E27FC236}">
                <a16:creationId xmlns="" xmlns:a16="http://schemas.microsoft.com/office/drawing/2014/main" id="{74A53FAC-24EE-406B-ACF1-4549C4DA29F8}"/>
              </a:ext>
            </a:extLst>
          </p:cNvPr>
          <p:cNvPicPr>
            <a:picLocks noChangeAspect="1"/>
          </p:cNvPicPr>
          <p:nvPr/>
        </p:nvPicPr>
        <p:blipFill>
          <a:blip r:embed="rId4" cstate="print"/>
          <a:stretch>
            <a:fillRect/>
          </a:stretch>
        </p:blipFill>
        <p:spPr>
          <a:xfrm>
            <a:off x="6837162" y="2470492"/>
            <a:ext cx="1810174" cy="1751578"/>
          </a:xfrm>
          <a:prstGeom prst="rect">
            <a:avLst/>
          </a:prstGeom>
        </p:spPr>
      </p:pic>
      <p:sp>
        <p:nvSpPr>
          <p:cNvPr id="5" name="文本框 4">
            <a:extLst>
              <a:ext uri="{FF2B5EF4-FFF2-40B4-BE49-F238E27FC236}">
                <a16:creationId xmlns="" xmlns:a16="http://schemas.microsoft.com/office/drawing/2014/main" id="{D6299A37-B33E-4A70-AF43-BE3D27DD1FDA}"/>
              </a:ext>
            </a:extLst>
          </p:cNvPr>
          <p:cNvSpPr txBox="1"/>
          <p:nvPr/>
        </p:nvSpPr>
        <p:spPr>
          <a:xfrm>
            <a:off x="7236296" y="4391449"/>
            <a:ext cx="1285708" cy="308995"/>
          </a:xfrm>
          <a:prstGeom prst="rect">
            <a:avLst/>
          </a:prstGeom>
          <a:noFill/>
        </p:spPr>
        <p:txBody>
          <a:bodyPr wrap="square" rtlCol="0">
            <a:spAutoFit/>
          </a:bodyPr>
          <a:lstStyle/>
          <a:p>
            <a:pPr>
              <a:lnSpc>
                <a:spcPct val="130000"/>
              </a:lnSpc>
            </a:pPr>
            <a:r>
              <a:rPr lang="zh-CN" altLang="en-US" sz="1200" dirty="0">
                <a:solidFill>
                  <a:prstClr val="black">
                    <a:lumMod val="85000"/>
                    <a:lumOff val="15000"/>
                  </a:prstClr>
                </a:solidFill>
                <a:latin typeface="微软雅黑" charset="0"/>
                <a:ea typeface="微软雅黑" charset="0"/>
              </a:rPr>
              <a:t>跨领域尝试</a:t>
            </a:r>
          </a:p>
        </p:txBody>
      </p:sp>
    </p:spTree>
    <p:extLst>
      <p:ext uri="{BB962C8B-B14F-4D97-AF65-F5344CB8AC3E}">
        <p14:creationId xmlns:p14="http://schemas.microsoft.com/office/powerpoint/2010/main" xmlns="" val="42564709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C:\Users\Administrator\Desktop\未标题-2.jpg未标题-2"/>
          <p:cNvPicPr>
            <a:picLocks noChangeAspect="1"/>
          </p:cNvPicPr>
          <p:nvPr/>
        </p:nvPicPr>
        <p:blipFill>
          <a:blip r:embed="rId5"/>
          <a:srcRect/>
          <a:stretch>
            <a:fillRect/>
          </a:stretch>
        </p:blipFill>
        <p:spPr>
          <a:xfrm>
            <a:off x="634" y="0"/>
            <a:ext cx="9142730" cy="5143500"/>
          </a:xfrm>
          <a:prstGeom prst="rect">
            <a:avLst/>
          </a:prstGeom>
        </p:spPr>
      </p:pic>
      <p:sp>
        <p:nvSpPr>
          <p:cNvPr id="27" name="任意多边形 26"/>
          <p:cNvSpPr/>
          <p:nvPr>
            <p:custDataLst>
              <p:tags r:id="rId1"/>
            </p:custDataLst>
          </p:nvPr>
        </p:nvSpPr>
        <p:spPr>
          <a:xfrm>
            <a:off x="3783210" y="1716101"/>
            <a:ext cx="2507617" cy="1711300"/>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1" fmla="*/ 238125 w 2219325"/>
              <a:gd name="connsiteY0-2" fmla="*/ 300037 h 1514475"/>
              <a:gd name="connsiteX1-3" fmla="*/ 0 w 2219325"/>
              <a:gd name="connsiteY1-4" fmla="*/ 300037 h 1514475"/>
              <a:gd name="connsiteX2-5" fmla="*/ 0 w 2219325"/>
              <a:gd name="connsiteY2-6" fmla="*/ 0 h 1514475"/>
              <a:gd name="connsiteX3-7" fmla="*/ 2219325 w 2219325"/>
              <a:gd name="connsiteY3-8" fmla="*/ 0 h 1514475"/>
              <a:gd name="connsiteX4-9" fmla="*/ 2219325 w 2219325"/>
              <a:gd name="connsiteY4-10" fmla="*/ 1514475 h 1514475"/>
              <a:gd name="connsiteX5-11" fmla="*/ 0 w 2219325"/>
              <a:gd name="connsiteY5-12" fmla="*/ 1514475 h 1514475"/>
              <a:gd name="connsiteX6-13" fmla="*/ 0 w 2219325"/>
              <a:gd name="connsiteY6-14" fmla="*/ 1214437 h 1514475"/>
              <a:gd name="connsiteX7-15" fmla="*/ 238125 w 2219325"/>
              <a:gd name="connsiteY7-16" fmla="*/ 1214437 h 1514475"/>
              <a:gd name="connsiteX8" fmla="*/ 329565 w 2219325"/>
              <a:gd name="connsiteY8" fmla="*/ 391477 h 1514475"/>
              <a:gd name="connsiteX0-17" fmla="*/ 0 w 2219325"/>
              <a:gd name="connsiteY0-18" fmla="*/ 300037 h 1514475"/>
              <a:gd name="connsiteX1-19" fmla="*/ 0 w 2219325"/>
              <a:gd name="connsiteY1-20" fmla="*/ 0 h 1514475"/>
              <a:gd name="connsiteX2-21" fmla="*/ 2219325 w 2219325"/>
              <a:gd name="connsiteY2-22" fmla="*/ 0 h 1514475"/>
              <a:gd name="connsiteX3-23" fmla="*/ 2219325 w 2219325"/>
              <a:gd name="connsiteY3-24" fmla="*/ 1514475 h 1514475"/>
              <a:gd name="connsiteX4-25" fmla="*/ 0 w 2219325"/>
              <a:gd name="connsiteY4-26" fmla="*/ 1514475 h 1514475"/>
              <a:gd name="connsiteX5-27" fmla="*/ 0 w 2219325"/>
              <a:gd name="connsiteY5-28" fmla="*/ 1214437 h 1514475"/>
              <a:gd name="connsiteX6-29" fmla="*/ 238125 w 2219325"/>
              <a:gd name="connsiteY6-30" fmla="*/ 1214437 h 1514475"/>
              <a:gd name="connsiteX7-31" fmla="*/ 329565 w 2219325"/>
              <a:gd name="connsiteY7-32" fmla="*/ 391477 h 1514475"/>
              <a:gd name="connsiteX0-33" fmla="*/ 0 w 2219325"/>
              <a:gd name="connsiteY0-34" fmla="*/ 300037 h 1514475"/>
              <a:gd name="connsiteX1-35" fmla="*/ 0 w 2219325"/>
              <a:gd name="connsiteY1-36" fmla="*/ 0 h 1514475"/>
              <a:gd name="connsiteX2-37" fmla="*/ 2219325 w 2219325"/>
              <a:gd name="connsiteY2-38" fmla="*/ 0 h 1514475"/>
              <a:gd name="connsiteX3-39" fmla="*/ 2219325 w 2219325"/>
              <a:gd name="connsiteY3-40" fmla="*/ 1514475 h 1514475"/>
              <a:gd name="connsiteX4-41" fmla="*/ 0 w 2219325"/>
              <a:gd name="connsiteY4-42" fmla="*/ 1514475 h 1514475"/>
              <a:gd name="connsiteX5-43" fmla="*/ 0 w 2219325"/>
              <a:gd name="connsiteY5-44" fmla="*/ 1214437 h 1514475"/>
              <a:gd name="connsiteX6-45" fmla="*/ 238125 w 2219325"/>
              <a:gd name="connsiteY6-46" fmla="*/ 1214437 h 1514475"/>
              <a:gd name="connsiteX0-47" fmla="*/ 0 w 2219325"/>
              <a:gd name="connsiteY0-48" fmla="*/ 300037 h 1514475"/>
              <a:gd name="connsiteX1-49" fmla="*/ 0 w 2219325"/>
              <a:gd name="connsiteY1-50" fmla="*/ 0 h 1514475"/>
              <a:gd name="connsiteX2-51" fmla="*/ 2219325 w 2219325"/>
              <a:gd name="connsiteY2-52" fmla="*/ 0 h 1514475"/>
              <a:gd name="connsiteX3-53" fmla="*/ 2219325 w 2219325"/>
              <a:gd name="connsiteY3-54" fmla="*/ 1514475 h 1514475"/>
              <a:gd name="connsiteX4-55" fmla="*/ 0 w 2219325"/>
              <a:gd name="connsiteY4-56" fmla="*/ 1514475 h 1514475"/>
              <a:gd name="connsiteX5-57" fmla="*/ 0 w 2219325"/>
              <a:gd name="connsiteY5-58" fmla="*/ 1214437 h 15144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defRPr/>
            </a:pP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5770110" y="1815436"/>
            <a:ext cx="408968" cy="1512630"/>
          </a:xfrm>
          <a:prstGeom prst="rect">
            <a:avLst/>
          </a:prstGeom>
          <a:noFill/>
        </p:spPr>
        <p:txBody>
          <a:bodyPr vert="vert" lIns="0" tIns="0" rIns="0" bIns="0" anchor="ctr"/>
          <a:lstStyle/>
          <a:p>
            <a:pPr algn="ctr">
              <a:defRPr/>
            </a:pPr>
            <a:r>
              <a:rPr lang="en-US" altLang="zh-CN" sz="3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PART B</a:t>
            </a:r>
            <a:endParaRPr lang="zh-CN" altLang="en-US"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3359758" y="2098369"/>
            <a:ext cx="2819320" cy="492125"/>
          </a:xfrm>
          <a:prstGeom prst="rect">
            <a:avLst/>
          </a:prstGeom>
        </p:spPr>
        <p:txBody>
          <a:bodyPr wrap="square" lIns="0" tIns="0" rIns="0" bIns="0">
            <a:spAutoFit/>
          </a:bodyPr>
          <a:lstStyle/>
          <a:p>
            <a:pPr lvl="0"/>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市场分析</a:t>
            </a:r>
          </a:p>
        </p:txBody>
      </p:sp>
      <p:sp>
        <p:nvSpPr>
          <p:cNvPr id="30" name="TextBox 11"/>
          <p:cNvSpPr txBox="1"/>
          <p:nvPr/>
        </p:nvSpPr>
        <p:spPr>
          <a:xfrm>
            <a:off x="3233931" y="2643162"/>
            <a:ext cx="2424430" cy="153670"/>
          </a:xfrm>
          <a:prstGeom prst="rect">
            <a:avLst/>
          </a:prstGeom>
          <a:noFill/>
        </p:spPr>
        <p:txBody>
          <a:bodyPr wrap="square" lIns="0" tIns="0" rIns="0" bIns="0" rtlCol="0">
            <a:spAutoFit/>
          </a:bodyPr>
          <a:lstStyle/>
          <a:p>
            <a:pPr marL="121920" lvl="1" indent="-121920">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市场环境分析</a:t>
            </a:r>
          </a:p>
        </p:txBody>
      </p:sp>
      <p:sp>
        <p:nvSpPr>
          <p:cNvPr id="32" name="TextBox 11"/>
          <p:cNvSpPr txBox="1"/>
          <p:nvPr/>
        </p:nvSpPr>
        <p:spPr>
          <a:xfrm>
            <a:off x="3233931" y="2828943"/>
            <a:ext cx="1922145" cy="153670"/>
          </a:xfrm>
          <a:prstGeom prst="rect">
            <a:avLst/>
          </a:prstGeom>
          <a:noFill/>
        </p:spPr>
        <p:txBody>
          <a:bodyPr wrap="square" lIns="0" tIns="0" rIns="0" bIns="0" rtlCol="0">
            <a:spAutoFit/>
          </a:bodyPr>
          <a:lstStyle/>
          <a:p>
            <a:pPr marL="121920" lvl="1" indent="-121920">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行业前景分析</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xmlns="" val="817990717"/>
      </p:ext>
    </p:extLst>
  </p:cSld>
  <p:clrMapOvr>
    <a:masterClrMapping/>
  </p:clrMapOvr>
  <mc:AlternateContent xmlns:mc="http://schemas.openxmlformats.org/markup-compatibility/2006">
    <mc:Choice xmlns:p14="http://schemas.microsoft.com/office/powerpoint/2010/main" xmlns="" Requires="p14">
      <p:transition spd="med" advClick="0" advTm="6000">
        <p14:warp dir="in"/>
      </p:transition>
    </mc:Choice>
    <mc:Fallback>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outHorizont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by="(-#ppt_w*2)" calcmode="lin" valueType="num">
                                      <p:cBhvr rctx="PPT">
                                        <p:cTn id="19" dur="500" autoRev="1" fill="hold">
                                          <p:stCondLst>
                                            <p:cond delay="0"/>
                                          </p:stCondLst>
                                        </p:cTn>
                                        <p:tgtEl>
                                          <p:spTgt spid="28"/>
                                        </p:tgtEl>
                                        <p:attrNameLst>
                                          <p:attrName>ppt_w</p:attrName>
                                        </p:attrNameLst>
                                      </p:cBhvr>
                                    </p:anim>
                                    <p:anim by="(#ppt_w*0.50)" calcmode="lin" valueType="num">
                                      <p:cBhvr>
                                        <p:cTn id="20" dur="500" decel="50000" autoRev="1" fill="hold">
                                          <p:stCondLst>
                                            <p:cond delay="0"/>
                                          </p:stCondLst>
                                        </p:cTn>
                                        <p:tgtEl>
                                          <p:spTgt spid="28"/>
                                        </p:tgtEl>
                                        <p:attrNameLst>
                                          <p:attrName>ppt_x</p:attrName>
                                        </p:attrNameLst>
                                      </p:cBhvr>
                                    </p:anim>
                                    <p:anim from="(-#ppt_h/2)" to="(#ppt_y)" calcmode="lin" valueType="num">
                                      <p:cBhvr>
                                        <p:cTn id="21" dur="1000" fill="hold">
                                          <p:stCondLst>
                                            <p:cond delay="0"/>
                                          </p:stCondLst>
                                        </p:cTn>
                                        <p:tgtEl>
                                          <p:spTgt spid="28"/>
                                        </p:tgtEl>
                                        <p:attrNameLst>
                                          <p:attrName>ppt_y</p:attrName>
                                        </p:attrNameLst>
                                      </p:cBhvr>
                                    </p:anim>
                                    <p:animRot by="21600000">
                                      <p:cBhvr>
                                        <p:cTn id="22" dur="1000" fill="hold">
                                          <p:stCondLst>
                                            <p:cond delay="0"/>
                                          </p:stCondLst>
                                        </p:cTn>
                                        <p:tgtEl>
                                          <p:spTgt spid="2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0-#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p:bldP spid="29" grpId="0"/>
      <p:bldP spid="30"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5894" y="763944"/>
            <a:ext cx="316366" cy="369332"/>
            <a:chOff x="4400134" y="1065982"/>
            <a:chExt cx="316409" cy="369331"/>
          </a:xfrm>
          <a:solidFill>
            <a:srgbClr val="F83003"/>
          </a:solidFill>
        </p:grpSpPr>
        <p:sp>
          <p:nvSpPr>
            <p:cNvPr id="3" name="椭圆 2"/>
            <p:cNvSpPr/>
            <p:nvPr/>
          </p:nvSpPr>
          <p:spPr>
            <a:xfrm>
              <a:off x="4417853" y="1095705"/>
              <a:ext cx="298690" cy="298690"/>
            </a:xfrm>
            <a:prstGeom prst="ellipse">
              <a:avLst/>
            </a:prstGeom>
            <a:solidFill>
              <a:schemeClr val="accent1"/>
            </a:solidFill>
            <a:ln>
              <a:noFill/>
            </a:ln>
          </p:spPr>
          <p:txBody>
            <a:bodyPr vert="horz" wrap="square" lIns="91412" tIns="45706" rIns="91412" bIns="45706" numCol="1" anchor="t" anchorCtr="0" compatLnSpc="1"/>
            <a:lstStyle/>
            <a:p>
              <a:endParaRPr lang="zh-CN" altLang="en-US" sz="1800" dirty="0">
                <a:solidFill>
                  <a:schemeClr val="tx1">
                    <a:lumMod val="75000"/>
                    <a:lumOff val="25000"/>
                  </a:schemeClr>
                </a:solidFill>
                <a:ea typeface="微软雅黑" panose="020B0503020204020204" pitchFamily="34" charset="-122"/>
              </a:endParaRPr>
            </a:p>
          </p:txBody>
        </p:sp>
        <p:sp>
          <p:nvSpPr>
            <p:cNvPr id="4" name="TextBox 3"/>
            <p:cNvSpPr txBox="1"/>
            <p:nvPr/>
          </p:nvSpPr>
          <p:spPr>
            <a:xfrm>
              <a:off x="4400134" y="1065982"/>
              <a:ext cx="301686" cy="369331"/>
            </a:xfrm>
            <a:prstGeom prst="rect">
              <a:avLst/>
            </a:prstGeom>
            <a:noFill/>
          </p:spPr>
          <p:txBody>
            <a:bodyPr wrap="none" rtlCol="0">
              <a:spAutoFit/>
            </a:bodyPr>
            <a:lstStyle/>
            <a:p>
              <a:r>
                <a:rPr lang="en-US" altLang="zh-CN" sz="1800" dirty="0">
                  <a:solidFill>
                    <a:schemeClr val="bg1"/>
                  </a:solidFill>
                  <a:ea typeface="微软雅黑" panose="020B0503020204020204" pitchFamily="34" charset="-122"/>
                </a:rPr>
                <a:t>1</a:t>
              </a:r>
              <a:endParaRPr lang="zh-CN" altLang="en-US" sz="1800" dirty="0">
                <a:solidFill>
                  <a:schemeClr val="bg1"/>
                </a:solidFill>
                <a:ea typeface="微软雅黑" panose="020B0503020204020204" pitchFamily="34" charset="-122"/>
              </a:endParaRPr>
            </a:p>
          </p:txBody>
        </p:sp>
      </p:grpSp>
      <p:grpSp>
        <p:nvGrpSpPr>
          <p:cNvPr id="5" name="组合 4"/>
          <p:cNvGrpSpPr/>
          <p:nvPr/>
        </p:nvGrpSpPr>
        <p:grpSpPr>
          <a:xfrm>
            <a:off x="4646444" y="793452"/>
            <a:ext cx="316366" cy="369332"/>
            <a:chOff x="4400134" y="1060384"/>
            <a:chExt cx="316409" cy="369331"/>
          </a:xfrm>
          <a:solidFill>
            <a:srgbClr val="0070C0"/>
          </a:solidFill>
        </p:grpSpPr>
        <p:sp>
          <p:nvSpPr>
            <p:cNvPr id="6" name="椭圆 5"/>
            <p:cNvSpPr/>
            <p:nvPr/>
          </p:nvSpPr>
          <p:spPr>
            <a:xfrm>
              <a:off x="4417853" y="1095705"/>
              <a:ext cx="298690" cy="298690"/>
            </a:xfrm>
            <a:prstGeom prst="ellipse">
              <a:avLst/>
            </a:prstGeom>
            <a:solidFill>
              <a:schemeClr val="accent2"/>
            </a:solidFill>
            <a:ln>
              <a:noFill/>
            </a:ln>
          </p:spPr>
          <p:txBody>
            <a:bodyPr vert="horz" wrap="square" lIns="91412" tIns="45706" rIns="91412" bIns="45706" numCol="1" anchor="t" anchorCtr="0" compatLnSpc="1"/>
            <a:lstStyle/>
            <a:p>
              <a:endParaRPr lang="zh-CN" altLang="en-US" sz="1800" dirty="0">
                <a:solidFill>
                  <a:schemeClr val="tx1">
                    <a:lumMod val="75000"/>
                    <a:lumOff val="25000"/>
                  </a:schemeClr>
                </a:solidFill>
                <a:ea typeface="微软雅黑" panose="020B0503020204020204" pitchFamily="34" charset="-122"/>
              </a:endParaRPr>
            </a:p>
          </p:txBody>
        </p:sp>
        <p:sp>
          <p:nvSpPr>
            <p:cNvPr id="7" name="TextBox 6"/>
            <p:cNvSpPr txBox="1"/>
            <p:nvPr/>
          </p:nvSpPr>
          <p:spPr>
            <a:xfrm>
              <a:off x="4400134" y="1060384"/>
              <a:ext cx="301686" cy="369331"/>
            </a:xfrm>
            <a:prstGeom prst="rect">
              <a:avLst/>
            </a:prstGeom>
            <a:noFill/>
          </p:spPr>
          <p:txBody>
            <a:bodyPr wrap="none" rtlCol="0">
              <a:spAutoFit/>
            </a:bodyPr>
            <a:lstStyle/>
            <a:p>
              <a:r>
                <a:rPr lang="en-US" altLang="zh-CN" sz="1800" dirty="0">
                  <a:solidFill>
                    <a:schemeClr val="bg1"/>
                  </a:solidFill>
                  <a:ea typeface="微软雅黑" panose="020B0503020204020204" pitchFamily="34" charset="-122"/>
                </a:rPr>
                <a:t>2</a:t>
              </a:r>
              <a:endParaRPr lang="zh-CN" altLang="en-US" sz="1800" dirty="0">
                <a:solidFill>
                  <a:schemeClr val="bg1"/>
                </a:solidFill>
                <a:ea typeface="微软雅黑" panose="020B0503020204020204" pitchFamily="34" charset="-122"/>
              </a:endParaRPr>
            </a:p>
          </p:txBody>
        </p:sp>
      </p:grpSp>
      <p:sp>
        <p:nvSpPr>
          <p:cNvPr id="9" name="矩形 8"/>
          <p:cNvSpPr/>
          <p:nvPr/>
        </p:nvSpPr>
        <p:spPr>
          <a:xfrm>
            <a:off x="1863725" y="1133475"/>
            <a:ext cx="2442210" cy="298450"/>
          </a:xfrm>
          <a:prstGeom prst="rect">
            <a:avLst/>
          </a:prstGeom>
          <a:noFill/>
          <a:ln>
            <a:noFill/>
          </a:ln>
        </p:spPr>
        <p:txBody>
          <a:bodyPr vert="horz" wrap="square" lIns="91412" tIns="45706" rIns="91412" bIns="45706" numCol="1" anchor="t" anchorCtr="0" compatLnSpc="1"/>
          <a:lstStyle/>
          <a:p>
            <a:endParaRPr lang="zh-CN" altLang="en-US" sz="180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4897120" y="4253865"/>
            <a:ext cx="2442210" cy="298450"/>
          </a:xfrm>
          <a:prstGeom prst="rect">
            <a:avLst/>
          </a:prstGeom>
          <a:noFill/>
          <a:ln>
            <a:noFill/>
          </a:ln>
        </p:spPr>
        <p:txBody>
          <a:bodyPr vert="horz" wrap="square" lIns="91412" tIns="45706" rIns="91412" bIns="45706" numCol="1" anchor="t" anchorCtr="0" compatLnSpc="1"/>
          <a:lstStyle/>
          <a:p>
            <a:endParaRPr lang="zh-CN" altLang="en-US" sz="180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5254625" y="793750"/>
            <a:ext cx="3105785" cy="491490"/>
          </a:xfrm>
          <a:prstGeom prst="rect">
            <a:avLst/>
          </a:prstGeom>
        </p:spPr>
        <p:txBody>
          <a:bodyPr wrap="square">
            <a:spAutoFit/>
          </a:bodyPr>
          <a:lstStyle/>
          <a:p>
            <a:pPr>
              <a:lnSpc>
                <a:spcPct val="130000"/>
              </a:lnSpc>
            </a:pPr>
            <a:r>
              <a:rPr lang="zh-CN" altLang="en-US" sz="1000" dirty="0">
                <a:solidFill>
                  <a:schemeClr val="tx1"/>
                </a:solidFill>
                <a:latin typeface="微软雅黑" panose="020B0503020204020204" pitchFamily="34" charset="-122"/>
                <a:ea typeface="微软雅黑" panose="020B0503020204020204" pitchFamily="34" charset="-122"/>
              </a:rPr>
              <a:t>2002年瓶装水以40%的比例保持了绝对领先地位，碳酸饮料市场接近30%。</a:t>
            </a:r>
          </a:p>
        </p:txBody>
      </p:sp>
      <p:sp>
        <p:nvSpPr>
          <p:cNvPr id="19" name="矩形 18"/>
          <p:cNvSpPr/>
          <p:nvPr/>
        </p:nvSpPr>
        <p:spPr>
          <a:xfrm>
            <a:off x="662305" y="763905"/>
            <a:ext cx="3315335" cy="491490"/>
          </a:xfrm>
          <a:prstGeom prst="rect">
            <a:avLst/>
          </a:prstGeom>
        </p:spPr>
        <p:txBody>
          <a:bodyPr wrap="square">
            <a:spAutoFit/>
          </a:bodyPr>
          <a:lstStyle/>
          <a:p>
            <a:pPr>
              <a:lnSpc>
                <a:spcPct val="130000"/>
              </a:lnSpc>
            </a:pPr>
            <a:r>
              <a:rPr lang="zh-CN" altLang="en-US" sz="1000" dirty="0">
                <a:solidFill>
                  <a:schemeClr val="tx1"/>
                </a:solidFill>
                <a:latin typeface="微软雅黑" panose="020B0503020204020204" pitchFamily="34" charset="-122"/>
                <a:ea typeface="微软雅黑" panose="020B0503020204020204" pitchFamily="34" charset="-122"/>
              </a:rPr>
              <a:t>在中国饮料工业发展初期，饮料的产品结构以碳酸饮料为主，碳酸饮料产量长期维持在饮料总产量的70-80%。</a:t>
            </a:r>
          </a:p>
        </p:txBody>
      </p:sp>
      <p:sp>
        <p:nvSpPr>
          <p:cNvPr id="20" name="TextBox 9"/>
          <p:cNvSpPr txBox="1"/>
          <p:nvPr/>
        </p:nvSpPr>
        <p:spPr>
          <a:xfrm>
            <a:off x="912331" y="318958"/>
            <a:ext cx="1261495" cy="275590"/>
          </a:xfrm>
          <a:prstGeom prst="rect">
            <a:avLst/>
          </a:prstGeom>
          <a:noFill/>
        </p:spPr>
        <p:txBody>
          <a:bodyPr wrap="square" rtlCol="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培训学习情况一</a:t>
            </a:r>
          </a:p>
        </p:txBody>
      </p:sp>
      <p:sp>
        <p:nvSpPr>
          <p:cNvPr id="21" name="矩形 20"/>
          <p:cNvSpPr/>
          <p:nvPr/>
        </p:nvSpPr>
        <p:spPr>
          <a:xfrm>
            <a:off x="902970" y="318770"/>
            <a:ext cx="2136775" cy="326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中国饮料市场分析</a:t>
            </a:r>
          </a:p>
        </p:txBody>
      </p:sp>
      <p:pic>
        <p:nvPicPr>
          <p:cNvPr id="22" name="图片 14" descr="3"/>
          <p:cNvPicPr>
            <a:picLocks noChangeAspect="1"/>
          </p:cNvPicPr>
          <p:nvPr/>
        </p:nvPicPr>
        <p:blipFill>
          <a:blip r:embed="rId3"/>
          <a:stretch>
            <a:fillRect/>
          </a:stretch>
        </p:blipFill>
        <p:spPr>
          <a:xfrm>
            <a:off x="902653" y="1431925"/>
            <a:ext cx="2581275" cy="1249680"/>
          </a:xfrm>
          <a:prstGeom prst="rect">
            <a:avLst/>
          </a:prstGeom>
        </p:spPr>
      </p:pic>
      <p:pic>
        <p:nvPicPr>
          <p:cNvPr id="23" name="图片 15" descr="5"/>
          <p:cNvPicPr>
            <a:picLocks noChangeAspect="1"/>
          </p:cNvPicPr>
          <p:nvPr/>
        </p:nvPicPr>
        <p:blipFill>
          <a:blip r:embed="rId4"/>
          <a:stretch>
            <a:fillRect/>
          </a:stretch>
        </p:blipFill>
        <p:spPr>
          <a:xfrm>
            <a:off x="563245" y="3081020"/>
            <a:ext cx="3261360" cy="1471295"/>
          </a:xfrm>
          <a:prstGeom prst="rect">
            <a:avLst/>
          </a:prstGeom>
        </p:spPr>
      </p:pic>
      <p:pic>
        <p:nvPicPr>
          <p:cNvPr id="24" name="图片 16" descr="4"/>
          <p:cNvPicPr>
            <a:picLocks noChangeAspect="1"/>
          </p:cNvPicPr>
          <p:nvPr/>
        </p:nvPicPr>
        <p:blipFill>
          <a:blip r:embed="rId5"/>
          <a:stretch>
            <a:fillRect/>
          </a:stretch>
        </p:blipFill>
        <p:spPr>
          <a:xfrm>
            <a:off x="5355590" y="1395730"/>
            <a:ext cx="2903220" cy="1318260"/>
          </a:xfrm>
          <a:prstGeom prst="rect">
            <a:avLst/>
          </a:prstGeom>
        </p:spPr>
      </p:pic>
      <p:pic>
        <p:nvPicPr>
          <p:cNvPr id="25" name="图片 17" descr="6"/>
          <p:cNvPicPr>
            <a:picLocks noChangeAspect="1"/>
          </p:cNvPicPr>
          <p:nvPr/>
        </p:nvPicPr>
        <p:blipFill>
          <a:blip r:embed="rId6"/>
          <a:stretch>
            <a:fillRect/>
          </a:stretch>
        </p:blipFill>
        <p:spPr>
          <a:xfrm>
            <a:off x="5452110" y="2995930"/>
            <a:ext cx="2710815" cy="1651000"/>
          </a:xfrm>
          <a:prstGeom prst="rect">
            <a:avLst/>
          </a:prstGeom>
        </p:spPr>
      </p:pic>
    </p:spTree>
    <p:extLst>
      <p:ext uri="{BB962C8B-B14F-4D97-AF65-F5344CB8AC3E}">
        <p14:creationId xmlns:p14="http://schemas.microsoft.com/office/powerpoint/2010/main" xmlns="" val="1365418750"/>
      </p:ext>
    </p:extLst>
  </p:cSld>
  <p:clrMapOvr>
    <a:masterClrMapping/>
  </p:clrMapOvr>
  <mc:AlternateContent xmlns:mc="http://schemas.openxmlformats.org/markup-compatibility/2006">
    <mc:Choice xmlns:p14="http://schemas.microsoft.com/office/powerpoint/2010/main" xmlns="" Requires="p14">
      <p:transition spd="med" advClick="0" advTm="0">
        <p14:window dir="vert"/>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fill="hold" nodeType="withEffect">
                                  <p:stCondLst>
                                    <p:cond delay="500"/>
                                  </p:stCondLst>
                                  <p:childTnLst>
                                    <p:animMotion origin="layout" path="M 8.33333E-7 -1.46469E-6 L 8.33333E-7 0.32778 " pathEditMode="relative" rAng="0" ptsTypes="AA">
                                      <p:cBhvr>
                                        <p:cTn id="9" dur="1250" spd="-100000" fill="hold"/>
                                        <p:tgtEl>
                                          <p:spTgt spid="2"/>
                                        </p:tgtEl>
                                        <p:attrNameLst>
                                          <p:attrName>ppt_x</p:attrName>
                                          <p:attrName>ppt_y</p:attrName>
                                        </p:attrNameLst>
                                      </p:cBhvr>
                                      <p:rCtr x="0" y="16374"/>
                                    </p:animMotion>
                                  </p:childTnLst>
                                </p:cTn>
                              </p:par>
                              <p:par>
                                <p:cTn id="10" presetID="10" presetClass="entr" presetSubtype="0" fill="hold" nodeType="with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path" presetSubtype="0" fill="hold" nodeType="withEffect">
                                  <p:stCondLst>
                                    <p:cond delay="500"/>
                                  </p:stCondLst>
                                  <p:childTnLst>
                                    <p:animMotion origin="layout" path="M 8.33333E-7 -0.27845 L 8.33333E-7 0.04934 " pathEditMode="relative" rAng="0" ptsTypes="AA">
                                      <p:cBhvr>
                                        <p:cTn id="14" dur="1250" fill="hold"/>
                                        <p:tgtEl>
                                          <p:spTgt spid="5"/>
                                        </p:tgtEl>
                                        <p:attrNameLst>
                                          <p:attrName>ppt_x</p:attrName>
                                          <p:attrName>ppt_y</p:attrName>
                                        </p:attrNameLst>
                                      </p:cBhvr>
                                      <p:rCtr x="0" y="163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C:\Users\Administrator\Desktop\未标题-2.jpg未标题-2"/>
          <p:cNvPicPr>
            <a:picLocks noChangeAspect="1"/>
          </p:cNvPicPr>
          <p:nvPr/>
        </p:nvPicPr>
        <p:blipFill>
          <a:blip r:embed="rId25"/>
          <a:srcRect/>
          <a:stretch>
            <a:fillRect/>
          </a:stretch>
        </p:blipFill>
        <p:spPr>
          <a:xfrm>
            <a:off x="634" y="0"/>
            <a:ext cx="9142730" cy="5143500"/>
          </a:xfrm>
          <a:prstGeom prst="rect">
            <a:avLst/>
          </a:prstGeom>
        </p:spPr>
      </p:pic>
      <p:sp>
        <p:nvSpPr>
          <p:cNvPr id="54" name="MH_Others_1"/>
          <p:cNvSpPr txBox="1"/>
          <p:nvPr>
            <p:custDataLst>
              <p:tags r:id="rId1"/>
            </p:custDataLst>
          </p:nvPr>
        </p:nvSpPr>
        <p:spPr>
          <a:xfrm>
            <a:off x="1952711" y="1347614"/>
            <a:ext cx="2044019" cy="722512"/>
          </a:xfrm>
          <a:prstGeom prst="rect">
            <a:avLst/>
          </a:prstGeom>
          <a:noFill/>
        </p:spPr>
        <p:txBody>
          <a:bodyPr vert="horz" wrap="square" lIns="0" tIns="0" rIns="0" bIns="0" rtlCol="0" anchor="ctr" anchorCtr="0">
            <a:spAutoFit/>
          </a:bodyPr>
          <a:lstStyle/>
          <a:p>
            <a:pPr algn="ctr"/>
            <a:r>
              <a:rPr lang="zh-CN" altLang="en-US" sz="47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5" name="MH_Others_2"/>
          <p:cNvSpPr txBox="1"/>
          <p:nvPr>
            <p:custDataLst>
              <p:tags r:id="rId2"/>
            </p:custDataLst>
          </p:nvPr>
        </p:nvSpPr>
        <p:spPr>
          <a:xfrm>
            <a:off x="1963035" y="2070125"/>
            <a:ext cx="2023371" cy="306520"/>
          </a:xfrm>
          <a:prstGeom prst="rect">
            <a:avLst/>
          </a:prstGeom>
          <a:noFill/>
        </p:spPr>
        <p:txBody>
          <a:bodyPr wrap="square" lIns="0" tIns="0" rIns="0" bIns="0">
            <a:spAutoFit/>
          </a:bodyPr>
          <a:lstStyle/>
          <a:p>
            <a:pPr algn="ctr">
              <a:defRPr/>
            </a:pPr>
            <a:r>
              <a:rPr lang="en-US" altLang="zh-CN"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3"/>
          <p:cNvGrpSpPr/>
          <p:nvPr/>
        </p:nvGrpSpPr>
        <p:grpSpPr>
          <a:xfrm>
            <a:off x="4495212" y="905229"/>
            <a:ext cx="3215826" cy="488307"/>
            <a:chOff x="4357092" y="1347614"/>
            <a:chExt cx="3215268" cy="488156"/>
          </a:xfrm>
        </p:grpSpPr>
        <p:sp>
          <p:nvSpPr>
            <p:cNvPr id="57" name="MH_SubTitle_1"/>
            <p:cNvSpPr txBox="1"/>
            <p:nvPr>
              <p:custDataLst>
                <p:tags r:id="rId19"/>
              </p:custDataLst>
            </p:nvPr>
          </p:nvSpPr>
          <p:spPr>
            <a:xfrm>
              <a:off x="5391574" y="1485928"/>
              <a:ext cx="2180786" cy="276913"/>
            </a:xfrm>
            <a:prstGeom prst="rect">
              <a:avLst/>
            </a:prstGeom>
            <a:noFill/>
          </p:spPr>
          <p:txBody>
            <a:bodyPr wrap="square" lIns="0" tIns="0" rIns="0" bIns="0" anchor="ctr">
              <a:spAutoFit/>
            </a:bodyPr>
            <a:lstStyle/>
            <a:p>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调研方案</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组合 2"/>
            <p:cNvGrpSpPr/>
            <p:nvPr/>
          </p:nvGrpSpPr>
          <p:grpSpPr>
            <a:xfrm>
              <a:off x="4357092" y="1347614"/>
              <a:ext cx="802436" cy="488156"/>
              <a:chOff x="6127160" y="2096130"/>
              <a:chExt cx="1128426" cy="686432"/>
            </a:xfrm>
          </p:grpSpPr>
          <p:cxnSp>
            <p:nvCxnSpPr>
              <p:cNvPr id="59" name="MH_Other_1"/>
              <p:cNvCxnSpPr/>
              <p:nvPr>
                <p:custDataLst>
                  <p:tags r:id="rId20"/>
                </p:custDataLst>
              </p:nvPr>
            </p:nvCxnSpPr>
            <p:spPr>
              <a:xfrm flipH="1">
                <a:off x="6525624" y="2096130"/>
                <a:ext cx="729962" cy="6864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MH_Other_2"/>
              <p:cNvSpPr/>
              <p:nvPr>
                <p:custDataLst>
                  <p:tags r:id="rId21"/>
                </p:custDataLst>
              </p:nvPr>
            </p:nvSpPr>
            <p:spPr>
              <a:xfrm>
                <a:off x="6145577" y="2497943"/>
                <a:ext cx="532403" cy="242763"/>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MH_Other_3"/>
              <p:cNvSpPr txBox="1">
                <a:spLocks noChangeArrowheads="1"/>
              </p:cNvSpPr>
              <p:nvPr>
                <p:custDataLst>
                  <p:tags r:id="rId22"/>
                </p:custDataLst>
              </p:nvPr>
            </p:nvSpPr>
            <p:spPr bwMode="auto">
              <a:xfrm>
                <a:off x="6127160" y="2108477"/>
                <a:ext cx="565888" cy="389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da-DK"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24"/>
          <p:cNvGrpSpPr/>
          <p:nvPr/>
        </p:nvGrpSpPr>
        <p:grpSpPr>
          <a:xfrm>
            <a:off x="4493664" y="1565086"/>
            <a:ext cx="3215826" cy="488307"/>
            <a:chOff x="4357092" y="2091358"/>
            <a:chExt cx="3215268" cy="488156"/>
          </a:xfrm>
        </p:grpSpPr>
        <p:sp>
          <p:nvSpPr>
            <p:cNvPr id="63" name="MH_SubTitle_2"/>
            <p:cNvSpPr txBox="1"/>
            <p:nvPr>
              <p:custDataLst>
                <p:tags r:id="rId15"/>
              </p:custDataLst>
            </p:nvPr>
          </p:nvSpPr>
          <p:spPr>
            <a:xfrm>
              <a:off x="5391574" y="2229275"/>
              <a:ext cx="2180786" cy="276913"/>
            </a:xfrm>
            <a:prstGeom prst="rect">
              <a:avLst/>
            </a:prstGeom>
            <a:noFill/>
          </p:spPr>
          <p:txBody>
            <a:bodyPr wrap="square" lIns="0" tIns="0" rIns="0" bIns="0" anchor="ctr">
              <a:spAutoFit/>
            </a:bodyPr>
            <a:lstStyle/>
            <a:p>
              <a:pPr lvl="0"/>
              <a:r>
                <a:rPr lang="zh-CN" altLang="en-US"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生产者</a:t>
              </a:r>
              <a:r>
                <a:rPr lang="zh-CN" altLang="en-US"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4" name="组合 6"/>
            <p:cNvGrpSpPr/>
            <p:nvPr/>
          </p:nvGrpSpPr>
          <p:grpSpPr>
            <a:xfrm>
              <a:off x="4357092" y="2091358"/>
              <a:ext cx="802436" cy="488156"/>
              <a:chOff x="6127160" y="3142521"/>
              <a:chExt cx="1128426" cy="686432"/>
            </a:xfrm>
          </p:grpSpPr>
          <p:cxnSp>
            <p:nvCxnSpPr>
              <p:cNvPr id="65" name="MH_Other_4"/>
              <p:cNvCxnSpPr/>
              <p:nvPr>
                <p:custDataLst>
                  <p:tags r:id="rId16"/>
                </p:custDataLst>
              </p:nvPr>
            </p:nvCxnSpPr>
            <p:spPr>
              <a:xfrm flipH="1">
                <a:off x="6525624" y="3142521"/>
                <a:ext cx="729962" cy="68643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MH_Other_5"/>
              <p:cNvSpPr/>
              <p:nvPr>
                <p:custDataLst>
                  <p:tags r:id="rId17"/>
                </p:custDataLst>
              </p:nvPr>
            </p:nvSpPr>
            <p:spPr>
              <a:xfrm>
                <a:off x="6145577" y="3544334"/>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MH_Other_6"/>
              <p:cNvSpPr txBox="1">
                <a:spLocks noChangeArrowheads="1"/>
              </p:cNvSpPr>
              <p:nvPr>
                <p:custDataLst>
                  <p:tags r:id="rId18"/>
                </p:custDataLst>
              </p:nvPr>
            </p:nvSpPr>
            <p:spPr bwMode="auto">
              <a:xfrm>
                <a:off x="6127160" y="3154868"/>
                <a:ext cx="565888" cy="389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8" name="组合 25"/>
          <p:cNvGrpSpPr/>
          <p:nvPr/>
        </p:nvGrpSpPr>
        <p:grpSpPr>
          <a:xfrm>
            <a:off x="4488970" y="2264860"/>
            <a:ext cx="3215826" cy="488307"/>
            <a:chOff x="4357092" y="2835101"/>
            <a:chExt cx="3215268" cy="488156"/>
          </a:xfrm>
        </p:grpSpPr>
        <p:sp>
          <p:nvSpPr>
            <p:cNvPr id="69" name="MH_SubTitle_3"/>
            <p:cNvSpPr txBox="1"/>
            <p:nvPr>
              <p:custDataLst>
                <p:tags r:id="rId11"/>
              </p:custDataLst>
            </p:nvPr>
          </p:nvSpPr>
          <p:spPr>
            <a:xfrm>
              <a:off x="5391574" y="2972623"/>
              <a:ext cx="2180786" cy="276913"/>
            </a:xfrm>
            <a:prstGeom prst="rect">
              <a:avLst/>
            </a:prstGeom>
            <a:noFill/>
          </p:spPr>
          <p:txBody>
            <a:bodyPr wrap="square" lIns="0" tIns="0" rIns="0" bIns="0" anchor="ctr">
              <a:spAutoFit/>
            </a:bodyPr>
            <a:lstStyle/>
            <a:p>
              <a:pPr lvl="0"/>
              <a:r>
                <a:rPr lang="zh-CN" altLang="en-US"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消费</a:t>
              </a:r>
              <a:r>
                <a:rPr lang="zh-CN" altLang="en-US"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者</a:t>
              </a:r>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7"/>
            <p:cNvGrpSpPr/>
            <p:nvPr/>
          </p:nvGrpSpPr>
          <p:grpSpPr>
            <a:xfrm>
              <a:off x="4357092" y="2835101"/>
              <a:ext cx="802436" cy="488156"/>
              <a:chOff x="6127160" y="4187237"/>
              <a:chExt cx="1128426" cy="686432"/>
            </a:xfrm>
          </p:grpSpPr>
          <p:cxnSp>
            <p:nvCxnSpPr>
              <p:cNvPr id="71" name="MH_Other_7"/>
              <p:cNvCxnSpPr/>
              <p:nvPr>
                <p:custDataLst>
                  <p:tags r:id="rId12"/>
                </p:custDataLst>
              </p:nvPr>
            </p:nvCxnSpPr>
            <p:spPr>
              <a:xfrm flipH="1">
                <a:off x="6525624" y="4187237"/>
                <a:ext cx="729962" cy="68643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2" name="MH_Other_8"/>
              <p:cNvSpPr/>
              <p:nvPr>
                <p:custDataLst>
                  <p:tags r:id="rId13"/>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MH_Other_9"/>
              <p:cNvSpPr txBox="1">
                <a:spLocks noChangeArrowheads="1"/>
              </p:cNvSpPr>
              <p:nvPr>
                <p:custDataLst>
                  <p:tags r:id="rId14"/>
                </p:custDataLst>
              </p:nvPr>
            </p:nvSpPr>
            <p:spPr bwMode="auto">
              <a:xfrm>
                <a:off x="6127160" y="4199584"/>
                <a:ext cx="565888" cy="389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4" name="组合 26"/>
          <p:cNvGrpSpPr/>
          <p:nvPr/>
        </p:nvGrpSpPr>
        <p:grpSpPr>
          <a:xfrm>
            <a:off x="4488970" y="2953848"/>
            <a:ext cx="3215826" cy="487116"/>
            <a:chOff x="4357092" y="3578845"/>
            <a:chExt cx="3215268" cy="486966"/>
          </a:xfrm>
        </p:grpSpPr>
        <p:sp>
          <p:nvSpPr>
            <p:cNvPr id="75" name="MH_SubTitle_4"/>
            <p:cNvSpPr txBox="1"/>
            <p:nvPr>
              <p:custDataLst>
                <p:tags r:id="rId7"/>
              </p:custDataLst>
            </p:nvPr>
          </p:nvSpPr>
          <p:spPr>
            <a:xfrm>
              <a:off x="5391574" y="3715970"/>
              <a:ext cx="2180786" cy="276914"/>
            </a:xfrm>
            <a:prstGeom prst="rect">
              <a:avLst/>
            </a:prstGeom>
            <a:noFill/>
          </p:spPr>
          <p:txBody>
            <a:bodyPr wrap="square" lIns="0" tIns="0" rIns="0" bIns="0" anchor="ctr">
              <a:spAutoFit/>
            </a:bodyPr>
            <a:lstStyle/>
            <a:p>
              <a:pPr lvl="0"/>
              <a:r>
                <a:rPr lang="zh-CN" altLang="en-US"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市场</a:t>
              </a:r>
              <a:r>
                <a:rPr lang="zh-CN" altLang="en-US"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6" name="组合 9"/>
            <p:cNvGrpSpPr/>
            <p:nvPr/>
          </p:nvGrpSpPr>
          <p:grpSpPr>
            <a:xfrm>
              <a:off x="4357092" y="3578845"/>
              <a:ext cx="802436" cy="486966"/>
              <a:chOff x="6127160" y="5233626"/>
              <a:chExt cx="1128426" cy="684758"/>
            </a:xfrm>
          </p:grpSpPr>
          <p:cxnSp>
            <p:nvCxnSpPr>
              <p:cNvPr id="77" name="MH_Other_10"/>
              <p:cNvCxnSpPr/>
              <p:nvPr>
                <p:custDataLst>
                  <p:tags r:id="rId8"/>
                </p:custDataLst>
              </p:nvPr>
            </p:nvCxnSpPr>
            <p:spPr>
              <a:xfrm flipH="1">
                <a:off x="6525624" y="5233626"/>
                <a:ext cx="729962" cy="684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MH_Other_11"/>
              <p:cNvSpPr/>
              <p:nvPr>
                <p:custDataLst>
                  <p:tags r:id="rId9"/>
                </p:custDataLst>
              </p:nvPr>
            </p:nvSpPr>
            <p:spPr>
              <a:xfrm>
                <a:off x="6145577" y="563544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MH_Other_12"/>
              <p:cNvSpPr txBox="1">
                <a:spLocks noChangeArrowheads="1"/>
              </p:cNvSpPr>
              <p:nvPr>
                <p:custDataLst>
                  <p:tags r:id="rId10"/>
                </p:custDataLst>
              </p:nvPr>
            </p:nvSpPr>
            <p:spPr bwMode="auto">
              <a:xfrm>
                <a:off x="6127160" y="5245974"/>
                <a:ext cx="565888" cy="389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3" name="组 2"/>
          <p:cNvGrpSpPr/>
          <p:nvPr/>
        </p:nvGrpSpPr>
        <p:grpSpPr>
          <a:xfrm>
            <a:off x="4490161" y="3661964"/>
            <a:ext cx="3214635" cy="488307"/>
            <a:chOff x="4490161" y="3661964"/>
            <a:chExt cx="3214635" cy="488307"/>
          </a:xfrm>
        </p:grpSpPr>
        <p:grpSp>
          <p:nvGrpSpPr>
            <p:cNvPr id="2" name="组 1"/>
            <p:cNvGrpSpPr/>
            <p:nvPr/>
          </p:nvGrpSpPr>
          <p:grpSpPr>
            <a:xfrm>
              <a:off x="4490161" y="3661964"/>
              <a:ext cx="802575" cy="488307"/>
              <a:chOff x="4490161" y="3661964"/>
              <a:chExt cx="802575" cy="488307"/>
            </a:xfrm>
          </p:grpSpPr>
          <p:cxnSp>
            <p:nvCxnSpPr>
              <p:cNvPr id="34" name="MH_Other_1">
                <a:extLst>
                  <a:ext uri="{FF2B5EF4-FFF2-40B4-BE49-F238E27FC236}">
                    <a16:creationId xmlns="" xmlns:a16="http://schemas.microsoft.com/office/drawing/2014/main" id="{971D97A8-0CD3-4B5A-A771-5D33A4AE83D7}"/>
                  </a:ext>
                </a:extLst>
              </p:cNvPr>
              <p:cNvCxnSpPr/>
              <p:nvPr>
                <p:custDataLst>
                  <p:tags r:id="rId4"/>
                </p:custDataLst>
              </p:nvPr>
            </p:nvCxnSpPr>
            <p:spPr>
              <a:xfrm flipH="1">
                <a:off x="4773562" y="3661964"/>
                <a:ext cx="519174" cy="48830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MH_Other_2">
                <a:extLst>
                  <a:ext uri="{FF2B5EF4-FFF2-40B4-BE49-F238E27FC236}">
                    <a16:creationId xmlns="" xmlns:a16="http://schemas.microsoft.com/office/drawing/2014/main" id="{F8C5886B-1CCE-4A07-B511-DF818BCC3DEF}"/>
                  </a:ext>
                </a:extLst>
              </p:cNvPr>
              <p:cNvSpPr/>
              <p:nvPr>
                <p:custDataLst>
                  <p:tags r:id="rId5"/>
                </p:custDataLst>
              </p:nvPr>
            </p:nvSpPr>
            <p:spPr>
              <a:xfrm>
                <a:off x="4503260" y="3947802"/>
                <a:ext cx="378663" cy="172694"/>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3">
                <a:extLst>
                  <a:ext uri="{FF2B5EF4-FFF2-40B4-BE49-F238E27FC236}">
                    <a16:creationId xmlns="" xmlns:a16="http://schemas.microsoft.com/office/drawing/2014/main" id="{4C2E91FC-53B1-42CB-8F33-63D123430715}"/>
                  </a:ext>
                </a:extLst>
              </p:cNvPr>
              <p:cNvSpPr txBox="1">
                <a:spLocks noChangeArrowheads="1"/>
              </p:cNvSpPr>
              <p:nvPr>
                <p:custDataLst>
                  <p:tags r:id="rId6"/>
                </p:custDataLst>
              </p:nvPr>
            </p:nvSpPr>
            <p:spPr bwMode="auto">
              <a:xfrm>
                <a:off x="4490161" y="3670747"/>
                <a:ext cx="402479" cy="2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da-DK"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E</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MH_SubTitle_2">
              <a:extLst>
                <a:ext uri="{FF2B5EF4-FFF2-40B4-BE49-F238E27FC236}">
                  <a16:creationId xmlns="" xmlns:a16="http://schemas.microsoft.com/office/drawing/2014/main" id="{CABBAE42-1820-40FF-BCA7-2CBB7B3B6856}"/>
                </a:ext>
              </a:extLst>
            </p:cNvPr>
            <p:cNvSpPr txBox="1"/>
            <p:nvPr>
              <p:custDataLst>
                <p:tags r:id="rId3"/>
              </p:custDataLst>
            </p:nvPr>
          </p:nvSpPr>
          <p:spPr>
            <a:xfrm>
              <a:off x="5523632" y="3737108"/>
              <a:ext cx="2181164" cy="276999"/>
            </a:xfrm>
            <a:prstGeom prst="rect">
              <a:avLst/>
            </a:prstGeom>
            <a:noFill/>
          </p:spPr>
          <p:txBody>
            <a:bodyPr wrap="square" lIns="0" tIns="0" rIns="0" bIns="0" anchor="ctr">
              <a:spAutoFit/>
            </a:bodyPr>
            <a:lstStyle/>
            <a:p>
              <a:pPr lvl="0"/>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对策建议</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xmlns="" Requires="p14">
      <p:transition spd="med" advClick="0" advTm="0">
        <p14:window dir="vert"/>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54"/>
                                        </p:tgtEl>
                                        <p:attrNameLst>
                                          <p:attrName>style.visibility</p:attrName>
                                        </p:attrNameLst>
                                      </p:cBhvr>
                                      <p:to>
                                        <p:strVal val="visible"/>
                                      </p:to>
                                    </p:set>
                                    <p:anim by="(-#ppt_w*2)" calcmode="lin" valueType="num">
                                      <p:cBhvr rctx="PPT">
                                        <p:cTn id="13" dur="500" autoRev="1" fill="hold">
                                          <p:stCondLst>
                                            <p:cond delay="0"/>
                                          </p:stCondLst>
                                        </p:cTn>
                                        <p:tgtEl>
                                          <p:spTgt spid="54"/>
                                        </p:tgtEl>
                                        <p:attrNameLst>
                                          <p:attrName>ppt_w</p:attrName>
                                        </p:attrNameLst>
                                      </p:cBhvr>
                                    </p:anim>
                                    <p:anim by="(#ppt_w*0.50)" calcmode="lin" valueType="num">
                                      <p:cBhvr>
                                        <p:cTn id="14" dur="500" decel="50000" autoRev="1" fill="hold">
                                          <p:stCondLst>
                                            <p:cond delay="0"/>
                                          </p:stCondLst>
                                        </p:cTn>
                                        <p:tgtEl>
                                          <p:spTgt spid="54"/>
                                        </p:tgtEl>
                                        <p:attrNameLst>
                                          <p:attrName>ppt_x</p:attrName>
                                        </p:attrNameLst>
                                      </p:cBhvr>
                                    </p:anim>
                                    <p:anim from="(-#ppt_h/2)" to="(#ppt_y)" calcmode="lin" valueType="num">
                                      <p:cBhvr>
                                        <p:cTn id="15" dur="1000" fill="hold">
                                          <p:stCondLst>
                                            <p:cond delay="0"/>
                                          </p:stCondLst>
                                        </p:cTn>
                                        <p:tgtEl>
                                          <p:spTgt spid="54"/>
                                        </p:tgtEl>
                                        <p:attrNameLst>
                                          <p:attrName>ppt_y</p:attrName>
                                        </p:attrNameLst>
                                      </p:cBhvr>
                                    </p:anim>
                                    <p:animRot by="21600000">
                                      <p:cBhvr>
                                        <p:cTn id="16" dur="1000" fill="hold">
                                          <p:stCondLst>
                                            <p:cond delay="0"/>
                                          </p:stCondLst>
                                        </p:cTn>
                                        <p:tgtEl>
                                          <p:spTgt spid="54"/>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55"/>
                                        </p:tgtEl>
                                        <p:attrNameLst>
                                          <p:attrName>style.visibility</p:attrName>
                                        </p:attrNameLst>
                                      </p:cBhvr>
                                      <p:to>
                                        <p:strVal val="visible"/>
                                      </p:to>
                                    </p:set>
                                    <p:anim by="(-#ppt_w*2)" calcmode="lin" valueType="num">
                                      <p:cBhvr rctx="PPT">
                                        <p:cTn id="19" dur="500" autoRev="1" fill="hold">
                                          <p:stCondLst>
                                            <p:cond delay="0"/>
                                          </p:stCondLst>
                                        </p:cTn>
                                        <p:tgtEl>
                                          <p:spTgt spid="55"/>
                                        </p:tgtEl>
                                        <p:attrNameLst>
                                          <p:attrName>ppt_w</p:attrName>
                                        </p:attrNameLst>
                                      </p:cBhvr>
                                    </p:anim>
                                    <p:anim by="(#ppt_w*0.50)" calcmode="lin" valueType="num">
                                      <p:cBhvr>
                                        <p:cTn id="20" dur="500" decel="50000" autoRev="1" fill="hold">
                                          <p:stCondLst>
                                            <p:cond delay="0"/>
                                          </p:stCondLst>
                                        </p:cTn>
                                        <p:tgtEl>
                                          <p:spTgt spid="55"/>
                                        </p:tgtEl>
                                        <p:attrNameLst>
                                          <p:attrName>ppt_x</p:attrName>
                                        </p:attrNameLst>
                                      </p:cBhvr>
                                    </p:anim>
                                    <p:anim from="(-#ppt_h/2)" to="(#ppt_y)" calcmode="lin" valueType="num">
                                      <p:cBhvr>
                                        <p:cTn id="21" dur="1000" fill="hold">
                                          <p:stCondLst>
                                            <p:cond delay="0"/>
                                          </p:stCondLst>
                                        </p:cTn>
                                        <p:tgtEl>
                                          <p:spTgt spid="55"/>
                                        </p:tgtEl>
                                        <p:attrNameLst>
                                          <p:attrName>ppt_y</p:attrName>
                                        </p:attrNameLst>
                                      </p:cBhvr>
                                    </p:anim>
                                    <p:animRot by="21600000">
                                      <p:cBhvr>
                                        <p:cTn id="22" dur="1000" fill="hold">
                                          <p:stCondLst>
                                            <p:cond delay="0"/>
                                          </p:stCondLst>
                                        </p:cTn>
                                        <p:tgtEl>
                                          <p:spTgt spid="55"/>
                                        </p:tgtEl>
                                        <p:attrNameLst>
                                          <p:attrName>r</p:attrName>
                                        </p:attrNameLst>
                                      </p:cBhvr>
                                    </p:animRot>
                                  </p:childTnLst>
                                </p:cTn>
                              </p:par>
                            </p:childTnLst>
                          </p:cTn>
                        </p:par>
                        <p:par>
                          <p:cTn id="23" fill="hold">
                            <p:stCondLst>
                              <p:cond delay="2700"/>
                            </p:stCondLst>
                            <p:childTnLst>
                              <p:par>
                                <p:cTn id="24" presetID="2" presetClass="entr" presetSubtype="4"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ppt_x"/>
                                          </p:val>
                                        </p:tav>
                                        <p:tav tm="100000">
                                          <p:val>
                                            <p:strVal val="#ppt_x"/>
                                          </p:val>
                                        </p:tav>
                                      </p:tavLst>
                                    </p:anim>
                                    <p:anim calcmode="lin" valueType="num">
                                      <p:cBhvr additive="base">
                                        <p:cTn id="27" dur="500" fill="hold"/>
                                        <p:tgtEl>
                                          <p:spTgt spid="29"/>
                                        </p:tgtEl>
                                        <p:attrNameLst>
                                          <p:attrName>ppt_y</p:attrName>
                                        </p:attrNameLst>
                                      </p:cBhvr>
                                      <p:tavLst>
                                        <p:tav tm="0">
                                          <p:val>
                                            <p:strVal val="1+#ppt_h/2"/>
                                          </p:val>
                                        </p:tav>
                                        <p:tav tm="100000">
                                          <p:val>
                                            <p:strVal val="#ppt_y"/>
                                          </p:val>
                                        </p:tav>
                                      </p:tavLst>
                                    </p:anim>
                                  </p:childTnLst>
                                </p:cTn>
                              </p:par>
                            </p:childTnLst>
                          </p:cTn>
                        </p:par>
                        <p:par>
                          <p:cTn id="28" fill="hold">
                            <p:stCondLst>
                              <p:cond delay="3200"/>
                            </p:stCondLst>
                            <p:childTnLst>
                              <p:par>
                                <p:cTn id="29" presetID="2" presetClass="entr" presetSubtype="4"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ppt_x"/>
                                          </p:val>
                                        </p:tav>
                                        <p:tav tm="100000">
                                          <p:val>
                                            <p:strVal val="#ppt_x"/>
                                          </p:val>
                                        </p:tav>
                                      </p:tavLst>
                                    </p:anim>
                                    <p:anim calcmode="lin" valueType="num">
                                      <p:cBhvr additive="base">
                                        <p:cTn id="32" dur="500" fill="hold"/>
                                        <p:tgtEl>
                                          <p:spTgt spid="62"/>
                                        </p:tgtEl>
                                        <p:attrNameLst>
                                          <p:attrName>ppt_y</p:attrName>
                                        </p:attrNameLst>
                                      </p:cBhvr>
                                      <p:tavLst>
                                        <p:tav tm="0">
                                          <p:val>
                                            <p:strVal val="1+#ppt_h/2"/>
                                          </p:val>
                                        </p:tav>
                                        <p:tav tm="100000">
                                          <p:val>
                                            <p:strVal val="#ppt_y"/>
                                          </p:val>
                                        </p:tav>
                                      </p:tavLst>
                                    </p:anim>
                                  </p:childTnLst>
                                </p:cTn>
                              </p:par>
                            </p:childTnLst>
                          </p:cTn>
                        </p:par>
                        <p:par>
                          <p:cTn id="33" fill="hold">
                            <p:stCondLst>
                              <p:cond delay="3700"/>
                            </p:stCondLst>
                            <p:childTnLst>
                              <p:par>
                                <p:cTn id="34" presetID="2" presetClass="entr" presetSubtype="4" fill="hold" nodeType="after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ppt_x"/>
                                          </p:val>
                                        </p:tav>
                                        <p:tav tm="100000">
                                          <p:val>
                                            <p:strVal val="#ppt_x"/>
                                          </p:val>
                                        </p:tav>
                                      </p:tavLst>
                                    </p:anim>
                                    <p:anim calcmode="lin" valueType="num">
                                      <p:cBhvr additive="base">
                                        <p:cTn id="37" dur="500" fill="hold"/>
                                        <p:tgtEl>
                                          <p:spTgt spid="68"/>
                                        </p:tgtEl>
                                        <p:attrNameLst>
                                          <p:attrName>ppt_y</p:attrName>
                                        </p:attrNameLst>
                                      </p:cBhvr>
                                      <p:tavLst>
                                        <p:tav tm="0">
                                          <p:val>
                                            <p:strVal val="1+#ppt_h/2"/>
                                          </p:val>
                                        </p:tav>
                                        <p:tav tm="100000">
                                          <p:val>
                                            <p:strVal val="#ppt_y"/>
                                          </p:val>
                                        </p:tav>
                                      </p:tavLst>
                                    </p:anim>
                                  </p:childTnLst>
                                </p:cTn>
                              </p:par>
                            </p:childTnLst>
                          </p:cTn>
                        </p:par>
                        <p:par>
                          <p:cTn id="38" fill="hold">
                            <p:stCondLst>
                              <p:cond delay="4200"/>
                            </p:stCondLst>
                            <p:childTnLst>
                              <p:par>
                                <p:cTn id="39" presetID="2" presetClass="entr" presetSubtype="4"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52506" y="-164555"/>
            <a:ext cx="143997"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ea typeface="微软雅黑" panose="020B0503020204020204" pitchFamily="34" charset="-122"/>
            </a:endParaRPr>
          </a:p>
        </p:txBody>
      </p:sp>
      <p:sp>
        <p:nvSpPr>
          <p:cNvPr id="19" name="원호 10"/>
          <p:cNvSpPr/>
          <p:nvPr/>
        </p:nvSpPr>
        <p:spPr>
          <a:xfrm flipH="1">
            <a:off x="1123309" y="1405173"/>
            <a:ext cx="2760436" cy="2760808"/>
          </a:xfrm>
          <a:prstGeom prst="arc">
            <a:avLst>
              <a:gd name="adj1" fmla="val 16200000"/>
              <a:gd name="adj2" fmla="val 16115733"/>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0" name="원호 11"/>
          <p:cNvSpPr/>
          <p:nvPr/>
        </p:nvSpPr>
        <p:spPr>
          <a:xfrm flipH="1">
            <a:off x="1435029" y="1724165"/>
            <a:ext cx="2122543" cy="2122827"/>
          </a:xfrm>
          <a:prstGeom prst="arc">
            <a:avLst>
              <a:gd name="adj1" fmla="val 16200000"/>
              <a:gd name="adj2" fmla="val 16141882"/>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1" name="원호 12"/>
          <p:cNvSpPr/>
          <p:nvPr/>
        </p:nvSpPr>
        <p:spPr>
          <a:xfrm flipH="1">
            <a:off x="1116083" y="1405173"/>
            <a:ext cx="2760436" cy="2760808"/>
          </a:xfrm>
          <a:prstGeom prst="arc">
            <a:avLst>
              <a:gd name="adj1" fmla="val 16200000"/>
              <a:gd name="adj2" fmla="val 9400271"/>
            </a:avLst>
          </a:prstGeom>
          <a:ln w="276225" cap="rnd">
            <a:solidFill>
              <a:schemeClr val="accent1"/>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2" name="원호 13"/>
          <p:cNvSpPr/>
          <p:nvPr/>
        </p:nvSpPr>
        <p:spPr>
          <a:xfrm flipH="1">
            <a:off x="1435029" y="1724165"/>
            <a:ext cx="2122543" cy="2122827"/>
          </a:xfrm>
          <a:prstGeom prst="arc">
            <a:avLst>
              <a:gd name="adj1" fmla="val 16200000"/>
              <a:gd name="adj2" fmla="val 5418629"/>
            </a:avLst>
          </a:prstGeom>
          <a:ln w="276225" cap="rnd">
            <a:solidFill>
              <a:schemeClr val="accent2"/>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3" name="원호 14"/>
          <p:cNvSpPr/>
          <p:nvPr/>
        </p:nvSpPr>
        <p:spPr>
          <a:xfrm flipH="1">
            <a:off x="1756571" y="2045750"/>
            <a:ext cx="1479459" cy="1479656"/>
          </a:xfrm>
          <a:prstGeom prst="arc">
            <a:avLst>
              <a:gd name="adj1" fmla="val 16200000"/>
              <a:gd name="adj2" fmla="val 16147260"/>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4" name="원호 15"/>
          <p:cNvSpPr/>
          <p:nvPr/>
        </p:nvSpPr>
        <p:spPr>
          <a:xfrm flipH="1">
            <a:off x="1756571" y="2045750"/>
            <a:ext cx="1479459" cy="1479656"/>
          </a:xfrm>
          <a:prstGeom prst="arc">
            <a:avLst>
              <a:gd name="adj1" fmla="val 16200000"/>
              <a:gd name="adj2" fmla="val 20963023"/>
            </a:avLst>
          </a:prstGeom>
          <a:ln w="276225" cap="rnd">
            <a:solidFill>
              <a:schemeClr val="accent3"/>
            </a:solidFill>
          </a:ln>
          <a:effectLst>
            <a:outerShdw blurRad="50800" dist="381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cxnSp>
        <p:nvCxnSpPr>
          <p:cNvPr id="25" name="직선 화살표 연결선 16"/>
          <p:cNvCxnSpPr/>
          <p:nvPr/>
        </p:nvCxnSpPr>
        <p:spPr>
          <a:xfrm>
            <a:off x="2630444" y="1405173"/>
            <a:ext cx="2653390"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직선 화살표 연결선 24"/>
          <p:cNvCxnSpPr/>
          <p:nvPr/>
        </p:nvCxnSpPr>
        <p:spPr>
          <a:xfrm>
            <a:off x="2630444" y="1727462"/>
            <a:ext cx="2401751"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5"/>
          <p:cNvCxnSpPr/>
          <p:nvPr/>
        </p:nvCxnSpPr>
        <p:spPr>
          <a:xfrm>
            <a:off x="5032195" y="1727463"/>
            <a:ext cx="0" cy="798897"/>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화살표 연결선 26"/>
          <p:cNvCxnSpPr/>
          <p:nvPr/>
        </p:nvCxnSpPr>
        <p:spPr>
          <a:xfrm flipH="1">
            <a:off x="5032198" y="2526359"/>
            <a:ext cx="251634"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직선 화살표 연결선 28"/>
          <p:cNvCxnSpPr/>
          <p:nvPr/>
        </p:nvCxnSpPr>
        <p:spPr>
          <a:xfrm>
            <a:off x="2630442" y="2045514"/>
            <a:ext cx="1938994"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직선 연결선 29"/>
          <p:cNvCxnSpPr/>
          <p:nvPr/>
        </p:nvCxnSpPr>
        <p:spPr>
          <a:xfrm>
            <a:off x="4569436" y="2045515"/>
            <a:ext cx="0" cy="1620397"/>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직선 화살표 연결선 30"/>
          <p:cNvCxnSpPr/>
          <p:nvPr/>
        </p:nvCxnSpPr>
        <p:spPr>
          <a:xfrm flipH="1">
            <a:off x="4569439" y="3665911"/>
            <a:ext cx="694519"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2580" y="898525"/>
            <a:ext cx="3162935" cy="951865"/>
          </a:xfrm>
          <a:prstGeom prst="rect">
            <a:avLst/>
          </a:prstGeom>
          <a:noFill/>
        </p:spPr>
        <p:txBody>
          <a:bodyPr wrap="square" lIns="91430" tIns="45715" rIns="91430" bIns="45715" rtlCol="0">
            <a:spAutoFit/>
          </a:bodyPr>
          <a:lstStyle/>
          <a:p>
            <a:r>
              <a:rPr sz="1400" dirty="0">
                <a:solidFill>
                  <a:schemeClr val="tx1"/>
                </a:solidFill>
                <a:latin typeface="微软雅黑" panose="020B0503020204020204" pitchFamily="34" charset="-122"/>
                <a:ea typeface="微软雅黑" panose="020B0503020204020204" pitchFamily="34" charset="-122"/>
              </a:rPr>
              <a:t>2016年，包装饮用水类的比重继续加大，占到51.6%，比上年同期增加2.0个百分点；而碳酸饮料类比重仅为9.6%，比上年同期降低0.6个百分点</a:t>
            </a:r>
          </a:p>
        </p:txBody>
      </p:sp>
      <p:sp>
        <p:nvSpPr>
          <p:cNvPr id="61" name="TextBox 60"/>
          <p:cNvSpPr txBox="1"/>
          <p:nvPr/>
        </p:nvSpPr>
        <p:spPr>
          <a:xfrm>
            <a:off x="5501919" y="2204339"/>
            <a:ext cx="2466517" cy="735965"/>
          </a:xfrm>
          <a:prstGeom prst="rect">
            <a:avLst/>
          </a:prstGeom>
          <a:noFill/>
        </p:spPr>
        <p:txBody>
          <a:bodyPr wrap="square" lIns="91430" tIns="45715" rIns="91430" bIns="45715" rtlCol="0">
            <a:spAutoFit/>
          </a:bodyPr>
          <a:lstStyle/>
          <a:p>
            <a:r>
              <a:rPr sz="1400" dirty="0">
                <a:solidFill>
                  <a:schemeClr val="tx1"/>
                </a:solidFill>
                <a:latin typeface="微软雅黑" panose="020B0503020204020204" pitchFamily="34" charset="-122"/>
                <a:ea typeface="微软雅黑" panose="020B0503020204020204" pitchFamily="34" charset="-122"/>
              </a:rPr>
              <a:t>主流消费群体从碳酸饮料过渡到茶饮料后又过渡到包装水和健康饮料</a:t>
            </a:r>
          </a:p>
        </p:txBody>
      </p:sp>
      <p:sp>
        <p:nvSpPr>
          <p:cNvPr id="63" name="TextBox 62"/>
          <p:cNvSpPr txBox="1"/>
          <p:nvPr/>
        </p:nvSpPr>
        <p:spPr>
          <a:xfrm>
            <a:off x="5402859" y="3430508"/>
            <a:ext cx="2466517" cy="735965"/>
          </a:xfrm>
          <a:prstGeom prst="rect">
            <a:avLst/>
          </a:prstGeom>
          <a:noFill/>
        </p:spPr>
        <p:txBody>
          <a:bodyPr wrap="square" lIns="91430" tIns="45715" rIns="91430" bIns="45715" rtlCol="0">
            <a:spAutoFit/>
          </a:bodyPr>
          <a:lstStyle/>
          <a:p>
            <a:r>
              <a:rPr sz="1400" dirty="0">
                <a:solidFill>
                  <a:schemeClr val="tx1"/>
                </a:solidFill>
                <a:latin typeface="微软雅黑" panose="020B0503020204020204" pitchFamily="34" charset="-122"/>
                <a:ea typeface="微软雅黑" panose="020B0503020204020204" pitchFamily="34" charset="-122"/>
              </a:rPr>
              <a:t>以凉茶、纤维饮料、近水饮料为代表的新品类迅速增长</a:t>
            </a:r>
            <a:r>
              <a:rPr lang="zh-CN" sz="1400" dirty="0">
                <a:solidFill>
                  <a:schemeClr val="tx1"/>
                </a:solidFill>
                <a:latin typeface="微软雅黑" panose="020B0503020204020204" pitchFamily="34" charset="-122"/>
                <a:ea typeface="微软雅黑" panose="020B0503020204020204" pitchFamily="34" charset="-122"/>
              </a:rPr>
              <a:t>，碳酸饮料市场进一步被蚕食。</a:t>
            </a:r>
          </a:p>
        </p:txBody>
      </p:sp>
      <p:pic>
        <p:nvPicPr>
          <p:cNvPr id="2" name="图片 1" descr="情况总结"/>
          <p:cNvPicPr>
            <a:picLocks noChangeAspect="1"/>
          </p:cNvPicPr>
          <p:nvPr/>
        </p:nvPicPr>
        <p:blipFill>
          <a:blip r:embed="rId2"/>
          <a:stretch>
            <a:fillRect/>
          </a:stretch>
        </p:blipFill>
        <p:spPr>
          <a:xfrm>
            <a:off x="2160386" y="2377909"/>
            <a:ext cx="815340" cy="815340"/>
          </a:xfrm>
          <a:prstGeom prst="rect">
            <a:avLst/>
          </a:prstGeom>
        </p:spPr>
      </p:pic>
    </p:spTree>
    <p:extLst>
      <p:ext uri="{BB962C8B-B14F-4D97-AF65-F5344CB8AC3E}">
        <p14:creationId xmlns:p14="http://schemas.microsoft.com/office/powerpoint/2010/main" xmlns="" val="567379936"/>
      </p:ext>
    </p:extLst>
  </p:cSld>
  <p:clrMapOvr>
    <a:masterClrMapping/>
  </p:clrMapOvr>
  <mc:AlternateContent xmlns:mc="http://schemas.openxmlformats.org/markup-compatibility/2006">
    <mc:Choice xmlns:p14="http://schemas.microsoft.com/office/powerpoint/2010/main" xmlns="" Requires="p14">
      <p:transition spd="med" advClick="0" advTm="0">
        <p14:warp dir="in"/>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par>
                                <p:cTn id="24" presetID="22" presetClass="entr" presetSubtype="1"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par>
                                <p:cTn id="27" presetID="22" presetClass="entr" presetSubtype="1" fill="hold" grpId="0" nodeType="withEffect">
                                  <p:stCondLst>
                                    <p:cond delay="100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500"/>
                                        <p:tgtEl>
                                          <p:spTgt spid="25"/>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up)">
                                      <p:cBhvr>
                                        <p:cTn id="37" dur="500"/>
                                        <p:tgtEl>
                                          <p:spTgt spid="59"/>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2500"/>
                            </p:stCondLst>
                            <p:childTnLst>
                              <p:par>
                                <p:cTn id="43" presetID="22" presetClass="entr" presetSubtype="1"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up)">
                                      <p:cBhvr>
                                        <p:cTn id="53" dur="500"/>
                                        <p:tgtEl>
                                          <p:spTgt spid="61"/>
                                        </p:tgtEl>
                                      </p:cBhvr>
                                    </p:animEffect>
                                  </p:childTnLst>
                                </p:cTn>
                              </p:par>
                            </p:childTnLst>
                          </p:cTn>
                        </p:par>
                        <p:par>
                          <p:cTn id="54" fill="hold">
                            <p:stCondLst>
                              <p:cond delay="4000"/>
                            </p:stCondLst>
                            <p:childTnLst>
                              <p:par>
                                <p:cTn id="55" presetID="22" presetClass="entr" presetSubtype="8"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par>
                          <p:cTn id="58" fill="hold">
                            <p:stCondLst>
                              <p:cond delay="4500"/>
                            </p:stCondLst>
                            <p:childTnLst>
                              <p:par>
                                <p:cTn id="59" presetID="22" presetClass="entr" presetSubtype="1"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up)">
                                      <p:cBhvr>
                                        <p:cTn id="61" dur="500"/>
                                        <p:tgtEl>
                                          <p:spTgt spid="32"/>
                                        </p:tgtEl>
                                      </p:cBhvr>
                                    </p:animEffect>
                                  </p:childTnLst>
                                </p:cTn>
                              </p:par>
                            </p:childTnLst>
                          </p:cTn>
                        </p:par>
                        <p:par>
                          <p:cTn id="62" fill="hold">
                            <p:stCondLst>
                              <p:cond delay="5000"/>
                            </p:stCondLst>
                            <p:childTnLst>
                              <p:par>
                                <p:cTn id="63" presetID="22" presetClass="entr" presetSubtype="8"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500"/>
                                        <p:tgtEl>
                                          <p:spTgt spid="33"/>
                                        </p:tgtEl>
                                      </p:cBhvr>
                                    </p:animEffect>
                                  </p:childTnLst>
                                </p:cTn>
                              </p:par>
                            </p:childTnLst>
                          </p:cTn>
                        </p:par>
                        <p:par>
                          <p:cTn id="66" fill="hold">
                            <p:stCondLst>
                              <p:cond delay="5500"/>
                            </p:stCondLst>
                            <p:childTnLst>
                              <p:par>
                                <p:cTn id="67" presetID="22" presetClass="entr" presetSubtype="1" fill="hold" grpId="0" nodeType="after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wipe(up)">
                                      <p:cBhvr>
                                        <p:cTn id="6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bldLvl="0" animBg="1"/>
      <p:bldP spid="24" grpId="0" bldLvl="0" animBg="1"/>
      <p:bldP spid="59" grpId="0"/>
      <p:bldP spid="61" grpId="0"/>
      <p:bldP spid="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6031" y="2742056"/>
            <a:ext cx="2622773" cy="269240"/>
          </a:xfrm>
          <a:prstGeom prst="rect">
            <a:avLst/>
          </a:prstGeom>
        </p:spPr>
        <p:txBody>
          <a:bodyPr wrap="square" lIns="91430" tIns="45715" rIns="91430" bIns="45715">
            <a:spAutoFit/>
          </a:bodyPr>
          <a:lstStyle/>
          <a:p>
            <a:pPr algn="l">
              <a:lnSpc>
                <a:spcPts val="1400"/>
              </a:lnSpc>
            </a:pPr>
            <a:r>
              <a:rPr lang="zh-CN" altLang="en-US" sz="1400" dirty="0">
                <a:solidFill>
                  <a:schemeClr val="tx1"/>
                </a:solidFill>
                <a:latin typeface="微软雅黑" panose="020B0503020204020204" pitchFamily="34" charset="-122"/>
                <a:ea typeface="微软雅黑" panose="020B0503020204020204" pitchFamily="34" charset="-122"/>
              </a:rPr>
              <a:t>国产</a:t>
            </a:r>
            <a:r>
              <a:rPr lang="zh-CN" altLang="en-US" sz="1400">
                <a:solidFill>
                  <a:schemeClr val="tx1"/>
                </a:solidFill>
                <a:latin typeface="微软雅黑" panose="020B0503020204020204" pitchFamily="34" charset="-122"/>
                <a:ea typeface="微软雅黑" panose="020B0503020204020204" pitchFamily="34" charset="-122"/>
              </a:rPr>
              <a:t>可乐</a:t>
            </a:r>
            <a:r>
              <a:rPr lang="zh-CN" altLang="en-US" sz="1400" smtClean="0">
                <a:solidFill>
                  <a:schemeClr val="tx1"/>
                </a:solidFill>
                <a:latin typeface="微软雅黑" panose="020B0503020204020204" pitchFamily="34" charset="-122"/>
                <a:ea typeface="微软雅黑" panose="020B0503020204020204" pitchFamily="34" charset="-122"/>
              </a:rPr>
              <a:t>的发展走势</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2" name="组合 4"/>
          <p:cNvGrpSpPr/>
          <p:nvPr/>
        </p:nvGrpSpPr>
        <p:grpSpPr>
          <a:xfrm>
            <a:off x="4385604" y="3574858"/>
            <a:ext cx="890468" cy="881062"/>
            <a:chOff x="4305571" y="3574858"/>
            <a:chExt cx="890588" cy="881062"/>
          </a:xfrm>
          <a:solidFill>
            <a:srgbClr val="008487"/>
          </a:solidFill>
        </p:grpSpPr>
        <p:sp>
          <p:nvSpPr>
            <p:cNvPr id="6"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solidFill>
              <a:schemeClr val="accent3"/>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7"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solidFill>
              <a:schemeClr val="accent3"/>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grpSp>
      <p:grpSp>
        <p:nvGrpSpPr>
          <p:cNvPr id="5" name="组合 7"/>
          <p:cNvGrpSpPr/>
          <p:nvPr/>
        </p:nvGrpSpPr>
        <p:grpSpPr>
          <a:xfrm>
            <a:off x="4385605" y="1566670"/>
            <a:ext cx="880944" cy="892175"/>
            <a:chOff x="4305571" y="1566670"/>
            <a:chExt cx="881063" cy="892175"/>
          </a:xfrm>
          <a:solidFill>
            <a:srgbClr val="EBAC07"/>
          </a:solidFill>
        </p:grpSpPr>
        <p:sp>
          <p:nvSpPr>
            <p:cNvPr id="9"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solidFill>
              <a:schemeClr val="accent1"/>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10"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solidFill>
              <a:schemeClr val="accent1"/>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grpSp>
      <p:grpSp>
        <p:nvGrpSpPr>
          <p:cNvPr id="8" name="组合 10"/>
          <p:cNvGrpSpPr/>
          <p:nvPr/>
        </p:nvGrpSpPr>
        <p:grpSpPr>
          <a:xfrm>
            <a:off x="3461266" y="2279459"/>
            <a:ext cx="1461891" cy="1463675"/>
            <a:chOff x="3381108" y="2279458"/>
            <a:chExt cx="1462088" cy="1463675"/>
          </a:xfrm>
          <a:solidFill>
            <a:srgbClr val="D00000"/>
          </a:solidFill>
        </p:grpSpPr>
        <p:sp>
          <p:nvSpPr>
            <p:cNvPr id="12"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solidFill>
              <a:schemeClr val="accent2"/>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13"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solidFill>
              <a:schemeClr val="accent2"/>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grpSp>
      <p:sp>
        <p:nvSpPr>
          <p:cNvPr id="14" name="任意多边形 13"/>
          <p:cNvSpPr/>
          <p:nvPr/>
        </p:nvSpPr>
        <p:spPr>
          <a:xfrm>
            <a:off x="5205164" y="2166425"/>
            <a:ext cx="2830753" cy="226882"/>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5205164" y="4339829"/>
            <a:ext cx="2830753" cy="226882"/>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16" name="任意多边形 15"/>
          <p:cNvSpPr/>
          <p:nvPr/>
        </p:nvSpPr>
        <p:spPr>
          <a:xfrm flipH="1">
            <a:off x="728227" y="3220926"/>
            <a:ext cx="2878139" cy="255648"/>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5464443" y="1538013"/>
            <a:ext cx="2622773" cy="628650"/>
          </a:xfrm>
          <a:prstGeom prst="rect">
            <a:avLst/>
          </a:prstGeom>
        </p:spPr>
        <p:txBody>
          <a:bodyPr wrap="square" lIns="91430" tIns="45715" rIns="91430" bIns="45715">
            <a:spAutoFit/>
          </a:bodyPr>
          <a:lstStyle/>
          <a:p>
            <a:pPr algn="just">
              <a:lnSpc>
                <a:spcPts val="1400"/>
              </a:lnSpc>
            </a:pPr>
            <a:r>
              <a:rPr lang="zh-CN" altLang="en-US" sz="1200" dirty="0">
                <a:solidFill>
                  <a:schemeClr val="tx1"/>
                </a:solidFill>
                <a:latin typeface="微软雅黑" panose="020B0503020204020204" pitchFamily="34" charset="-122"/>
                <a:ea typeface="微软雅黑" panose="020B0503020204020204" pitchFamily="34" charset="-122"/>
              </a:rPr>
              <a:t>垄断的寡头市场，可口可乐与百事可乐两家独大，市场集中率一度高达99%</a:t>
            </a:r>
          </a:p>
        </p:txBody>
      </p:sp>
      <p:sp>
        <p:nvSpPr>
          <p:cNvPr id="18" name="TextBox 54"/>
          <p:cNvSpPr txBox="1"/>
          <p:nvPr/>
        </p:nvSpPr>
        <p:spPr>
          <a:xfrm>
            <a:off x="910328" y="319682"/>
            <a:ext cx="1415372" cy="276932"/>
          </a:xfrm>
          <a:prstGeom prst="rect">
            <a:avLst/>
          </a:prstGeom>
          <a:noFill/>
        </p:spPr>
        <p:txBody>
          <a:bodyPr wrap="none" lIns="91430" tIns="45715" rIns="91430" bIns="45715" rtlCol="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此处输入您的标题</a:t>
            </a:r>
            <a:endParaRPr lang="zh-CN" altLang="en-US" sz="1200" b="1" dirty="0">
              <a:solidFill>
                <a:schemeClr val="bg1">
                  <a:lumMod val="50000"/>
                </a:schemeClr>
              </a:solidFill>
              <a:ea typeface="微软雅黑" panose="020B0503020204020204" pitchFamily="34" charset="-122"/>
            </a:endParaRPr>
          </a:p>
        </p:txBody>
      </p:sp>
      <p:sp>
        <p:nvSpPr>
          <p:cNvPr id="19" name="矩形 18"/>
          <p:cNvSpPr/>
          <p:nvPr/>
        </p:nvSpPr>
        <p:spPr>
          <a:xfrm>
            <a:off x="5464428" y="3633911"/>
            <a:ext cx="2622773" cy="448945"/>
          </a:xfrm>
          <a:prstGeom prst="rect">
            <a:avLst/>
          </a:prstGeom>
        </p:spPr>
        <p:txBody>
          <a:bodyPr wrap="square" lIns="91430" tIns="45715" rIns="91430" bIns="45715">
            <a:spAutoFit/>
          </a:bodyPr>
          <a:lstStyle/>
          <a:p>
            <a:pPr algn="just">
              <a:lnSpc>
                <a:spcPts val="1400"/>
              </a:lnSpc>
            </a:pPr>
            <a:r>
              <a:rPr lang="zh-CN" altLang="en-US" sz="1400" dirty="0">
                <a:solidFill>
                  <a:schemeClr val="tx1"/>
                </a:solidFill>
                <a:latin typeface="微软雅黑" panose="020B0503020204020204" pitchFamily="34" charset="-122"/>
                <a:ea typeface="微软雅黑" panose="020B0503020204020204" pitchFamily="34" charset="-122"/>
              </a:rPr>
              <a:t>可乐市场整体萎缩，生产厂家不断退出</a:t>
            </a:r>
          </a:p>
        </p:txBody>
      </p:sp>
      <p:sp>
        <p:nvSpPr>
          <p:cNvPr id="11" name="矩形 10"/>
          <p:cNvSpPr/>
          <p:nvPr/>
        </p:nvSpPr>
        <p:spPr>
          <a:xfrm>
            <a:off x="910590" y="269875"/>
            <a:ext cx="1730375" cy="326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可乐市场分析</a:t>
            </a:r>
          </a:p>
        </p:txBody>
      </p:sp>
    </p:spTree>
    <p:extLst>
      <p:ext uri="{BB962C8B-B14F-4D97-AF65-F5344CB8AC3E}">
        <p14:creationId xmlns:p14="http://schemas.microsoft.com/office/powerpoint/2010/main" xmlns="" val="1127191672"/>
      </p:ext>
    </p:extLst>
  </p:cSld>
  <p:clrMapOvr>
    <a:masterClrMapping/>
  </p:clrMapOvr>
  <mc:AlternateContent xmlns:mc="http://schemas.openxmlformats.org/markup-compatibility/2006">
    <mc:Choice xmlns:p14="http://schemas.microsoft.com/office/powerpoint/2010/main" xmlns="" Requires="p14">
      <p:transition spd="med" advClick="0" advTm="0">
        <p14:window dir="vert"/>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8" presetClass="emph" presetSubtype="0" fill="hold" nodeType="withEffect">
                                  <p:stCondLst>
                                    <p:cond delay="0"/>
                                  </p:stCondLst>
                                  <p:childTnLst>
                                    <p:animRot by="21600000">
                                      <p:cBhvr>
                                        <p:cTn id="17" dur="2000" fill="hold"/>
                                        <p:tgtEl>
                                          <p:spTgt spid="5"/>
                                        </p:tgtEl>
                                        <p:attrNameLst>
                                          <p:attrName>r</p:attrName>
                                        </p:attrNameLst>
                                      </p:cBhvr>
                                    </p:animRot>
                                  </p:childTnLst>
                                </p:cTn>
                              </p:par>
                              <p:par>
                                <p:cTn id="18" presetID="8" presetClass="emph" presetSubtype="0" fill="hold" nodeType="withEffect">
                                  <p:stCondLst>
                                    <p:cond delay="0"/>
                                  </p:stCondLst>
                                  <p:childTnLst>
                                    <p:animRot by="21600000">
                                      <p:cBhvr>
                                        <p:cTn id="19" dur="2000" fill="hold"/>
                                        <p:tgtEl>
                                          <p:spTgt spid="8"/>
                                        </p:tgtEl>
                                        <p:attrNameLst>
                                          <p:attrName>r</p:attrName>
                                        </p:attrNameLst>
                                      </p:cBhvr>
                                    </p:animRot>
                                  </p:childTnLst>
                                </p:cTn>
                              </p:par>
                              <p:par>
                                <p:cTn id="20" presetID="8" presetClass="emph" presetSubtype="0" fill="hold" nodeType="withEffect">
                                  <p:stCondLst>
                                    <p:cond delay="0"/>
                                  </p:stCondLst>
                                  <p:childTnLst>
                                    <p:animRot by="21600000">
                                      <p:cBhvr>
                                        <p:cTn id="21" dur="2000" fill="hold"/>
                                        <p:tgtEl>
                                          <p:spTgt spid="2"/>
                                        </p:tgtEl>
                                        <p:attrNameLst>
                                          <p:attrName>r</p:attrName>
                                        </p:attrNameLst>
                                      </p:cBhvr>
                                    </p:animRo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3000"/>
                            </p:stCondLst>
                            <p:childTnLst>
                              <p:par>
                                <p:cTn id="35" presetID="22" presetClass="entr" presetSubtype="2"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animBg="1"/>
      <p:bldP spid="15" grpId="0" animBg="1"/>
      <p:bldP spid="16" grpId="0" animBg="1"/>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10"/>
          <p:cNvSpPr txBox="1"/>
          <p:nvPr/>
        </p:nvSpPr>
        <p:spPr>
          <a:xfrm>
            <a:off x="915529" y="1662089"/>
            <a:ext cx="1986349" cy="800100"/>
          </a:xfrm>
          <a:prstGeom prst="rect">
            <a:avLst/>
          </a:prstGeom>
          <a:noFill/>
        </p:spPr>
        <p:txBody>
          <a:bodyPr wrap="square" lIns="0" tIns="0" rIns="0" bIns="0" rtlCol="0">
            <a:spAutoFit/>
          </a:bodyPr>
          <a:lstStyle/>
          <a:p>
            <a:pPr defTabSz="913765">
              <a:defRPr/>
            </a:pPr>
            <a:r>
              <a:rPr sz="1600" b="1" kern="0" dirty="0">
                <a:solidFill>
                  <a:schemeClr val="tx1"/>
                </a:solidFill>
                <a:latin typeface="微软雅黑" panose="020B0503020204020204" pitchFamily="34" charset="-122"/>
                <a:ea typeface="微软雅黑" panose="020B0503020204020204" pitchFamily="34" charset="-122"/>
              </a:rPr>
              <a:t>消费观念的改变</a:t>
            </a:r>
          </a:p>
          <a:p>
            <a:pPr defTabSz="913765">
              <a:defRPr/>
            </a:pPr>
            <a:endParaRPr sz="1600" b="1" kern="0" dirty="0">
              <a:solidFill>
                <a:schemeClr val="tx1"/>
              </a:solidFill>
              <a:latin typeface="微软雅黑" panose="020B0503020204020204" pitchFamily="34" charset="-122"/>
              <a:ea typeface="微软雅黑" panose="020B0503020204020204" pitchFamily="34" charset="-122"/>
            </a:endParaRPr>
          </a:p>
          <a:p>
            <a:pPr defTabSz="913765">
              <a:defRPr/>
            </a:pPr>
            <a:r>
              <a:rPr lang="zh-CN" altLang="en-US" sz="1000" kern="0" dirty="0">
                <a:solidFill>
                  <a:schemeClr val="tx1"/>
                </a:solidFill>
                <a:latin typeface="微软雅黑" panose="020B0503020204020204" pitchFamily="34" charset="-122"/>
                <a:ea typeface="微软雅黑" panose="020B0503020204020204" pitchFamily="34" charset="-122"/>
              </a:rPr>
              <a:t>可乐市场增长率与需求率未来可能走低</a:t>
            </a:r>
          </a:p>
        </p:txBody>
      </p:sp>
      <p:sp>
        <p:nvSpPr>
          <p:cNvPr id="112" name="TextBox 111"/>
          <p:cNvSpPr txBox="1"/>
          <p:nvPr/>
        </p:nvSpPr>
        <p:spPr>
          <a:xfrm>
            <a:off x="6287932" y="1662089"/>
            <a:ext cx="1986350" cy="800219"/>
          </a:xfrm>
          <a:prstGeom prst="rect">
            <a:avLst/>
          </a:prstGeom>
          <a:noFill/>
        </p:spPr>
        <p:txBody>
          <a:bodyPr wrap="square" lIns="0" tIns="0" rIns="0" bIns="0" rtlCol="0">
            <a:spAutoFit/>
          </a:bodyPr>
          <a:lstStyle/>
          <a:p>
            <a:pPr defTabSz="913765">
              <a:defRPr/>
            </a:pPr>
            <a:r>
              <a:rPr sz="1600" b="1" kern="0" dirty="0">
                <a:solidFill>
                  <a:schemeClr val="tx1"/>
                </a:solidFill>
                <a:latin typeface="微软雅黑" panose="020B0503020204020204" pitchFamily="34" charset="-122"/>
                <a:ea typeface="微软雅黑" panose="020B0503020204020204" pitchFamily="34" charset="-122"/>
              </a:rPr>
              <a:t>未来行业格局</a:t>
            </a:r>
          </a:p>
          <a:p>
            <a:pPr defTabSz="913765">
              <a:defRPr/>
            </a:pPr>
            <a:endParaRPr lang="en-US" altLang="zh-CN" sz="1600" b="1" kern="0" dirty="0">
              <a:solidFill>
                <a:schemeClr val="tx1"/>
              </a:solidFill>
              <a:latin typeface="微软雅黑" panose="020B0503020204020204" pitchFamily="34" charset="-122"/>
              <a:ea typeface="微软雅黑" panose="020B0503020204020204" pitchFamily="34" charset="-122"/>
            </a:endParaRPr>
          </a:p>
          <a:p>
            <a:pPr defTabSz="913765">
              <a:defRPr/>
            </a:pPr>
            <a:r>
              <a:rPr lang="zh-CN" altLang="en-US" sz="1000" kern="0" dirty="0" smtClean="0">
                <a:solidFill>
                  <a:schemeClr val="tx1"/>
                </a:solidFill>
                <a:latin typeface="微软雅黑" panose="020B0503020204020204" pitchFamily="34" charset="-122"/>
                <a:ea typeface="微软雅黑" panose="020B0503020204020204" pitchFamily="34" charset="-122"/>
              </a:rPr>
              <a:t>行业内部保持</a:t>
            </a:r>
            <a:r>
              <a:rPr lang="zh-CN" altLang="en-US" sz="1000" kern="0" dirty="0">
                <a:solidFill>
                  <a:schemeClr val="tx1"/>
                </a:solidFill>
                <a:latin typeface="微软雅黑" panose="020B0503020204020204" pitchFamily="34" charset="-122"/>
                <a:ea typeface="微软雅黑" panose="020B0503020204020204" pitchFamily="34" charset="-122"/>
              </a:rPr>
              <a:t>现有的寡头市场</a:t>
            </a:r>
            <a:r>
              <a:rPr lang="zh-CN" altLang="en-US" sz="1000" kern="0" dirty="0" smtClean="0">
                <a:solidFill>
                  <a:schemeClr val="tx1"/>
                </a:solidFill>
                <a:latin typeface="微软雅黑" panose="020B0503020204020204" pitchFamily="34" charset="-122"/>
                <a:ea typeface="微软雅黑" panose="020B0503020204020204" pitchFamily="34" charset="-122"/>
              </a:rPr>
              <a:t>格局，</a:t>
            </a:r>
            <a:r>
              <a:rPr lang="zh-CN" altLang="en-US" sz="1000" kern="0" dirty="0">
                <a:solidFill>
                  <a:schemeClr val="tx1"/>
                </a:solidFill>
                <a:latin typeface="微软雅黑" panose="020B0503020204020204" pitchFamily="34" charset="-122"/>
                <a:ea typeface="微软雅黑" panose="020B0503020204020204" pitchFamily="34" charset="-122"/>
              </a:rPr>
              <a:t>可乐的市场份额可能会进一步萎缩</a:t>
            </a:r>
          </a:p>
        </p:txBody>
      </p:sp>
      <p:sp>
        <p:nvSpPr>
          <p:cNvPr id="113" name="TextBox 112"/>
          <p:cNvSpPr txBox="1"/>
          <p:nvPr/>
        </p:nvSpPr>
        <p:spPr>
          <a:xfrm>
            <a:off x="6287932" y="3162252"/>
            <a:ext cx="2284730" cy="615553"/>
          </a:xfrm>
          <a:prstGeom prst="rect">
            <a:avLst/>
          </a:prstGeom>
          <a:noFill/>
        </p:spPr>
        <p:txBody>
          <a:bodyPr wrap="square" lIns="0" tIns="0" rIns="0" bIns="0" rtlCol="0">
            <a:spAutoFit/>
          </a:bodyPr>
          <a:lstStyle/>
          <a:p>
            <a:pPr defTabSz="913765">
              <a:defRPr/>
            </a:pPr>
            <a:r>
              <a:rPr sz="1600" b="1" kern="0" dirty="0">
                <a:solidFill>
                  <a:schemeClr val="tx1"/>
                </a:solidFill>
                <a:latin typeface="微软雅黑" panose="020B0503020204020204" pitchFamily="34" charset="-122"/>
                <a:ea typeface="微软雅黑" panose="020B0503020204020204" pitchFamily="34" charset="-122"/>
              </a:rPr>
              <a:t>可乐市场巨头的重心转移</a:t>
            </a:r>
          </a:p>
          <a:p>
            <a:pPr defTabSz="913765">
              <a:defRPr/>
            </a:pPr>
            <a:endParaRPr lang="en-US" altLang="zh-CN" sz="1200" kern="0" dirty="0" smtClean="0">
              <a:solidFill>
                <a:schemeClr val="tx1"/>
              </a:solidFill>
              <a:latin typeface="微软雅黑" panose="020B0503020204020204" pitchFamily="34" charset="-122"/>
              <a:ea typeface="微软雅黑" panose="020B0503020204020204" pitchFamily="34" charset="-122"/>
            </a:endParaRPr>
          </a:p>
          <a:p>
            <a:pPr defTabSz="913765">
              <a:defRPr/>
            </a:pPr>
            <a:r>
              <a:rPr lang="zh-CN" altLang="en-US" sz="1200" kern="0" dirty="0" smtClean="0">
                <a:solidFill>
                  <a:schemeClr val="tx1"/>
                </a:solidFill>
                <a:latin typeface="微软雅黑" panose="020B0503020204020204" pitchFamily="34" charset="-122"/>
                <a:ea typeface="微软雅黑" panose="020B0503020204020204" pitchFamily="34" charset="-122"/>
              </a:rPr>
              <a:t>积极拓展其他品类市场</a:t>
            </a:r>
            <a:endParaRPr lang="en-US" altLang="zh-CN" sz="1200" kern="0" dirty="0">
              <a:solidFill>
                <a:schemeClr val="tx1"/>
              </a:solidFill>
              <a:latin typeface="微软雅黑" panose="020B0503020204020204" pitchFamily="34" charset="-122"/>
              <a:ea typeface="微软雅黑" panose="020B0503020204020204" pitchFamily="34" charset="-122"/>
            </a:endParaRPr>
          </a:p>
        </p:txBody>
      </p:sp>
      <p:sp>
        <p:nvSpPr>
          <p:cNvPr id="114" name="TextBox 113"/>
          <p:cNvSpPr txBox="1"/>
          <p:nvPr/>
        </p:nvSpPr>
        <p:spPr>
          <a:xfrm>
            <a:off x="915529" y="3148669"/>
            <a:ext cx="1986349" cy="984885"/>
          </a:xfrm>
          <a:prstGeom prst="rect">
            <a:avLst/>
          </a:prstGeom>
          <a:noFill/>
        </p:spPr>
        <p:txBody>
          <a:bodyPr wrap="square" lIns="0" tIns="0" rIns="0" bIns="0" rtlCol="0">
            <a:spAutoFit/>
          </a:bodyPr>
          <a:lstStyle/>
          <a:p>
            <a:pPr defTabSz="913765">
              <a:defRPr/>
            </a:pPr>
            <a:r>
              <a:rPr lang="zh-CN" altLang="en-US" sz="1600" b="1" kern="0" dirty="0">
                <a:solidFill>
                  <a:schemeClr val="tx1"/>
                </a:solidFill>
                <a:latin typeface="微软雅黑" panose="020B0503020204020204" pitchFamily="34" charset="-122"/>
                <a:ea typeface="微软雅黑" panose="020B0503020204020204" pitchFamily="34" charset="-122"/>
              </a:rPr>
              <a:t>生产投入减少</a:t>
            </a:r>
          </a:p>
          <a:p>
            <a:pPr defTabSz="913765">
              <a:defRPr/>
            </a:pPr>
            <a:endParaRPr lang="zh-CN" altLang="en-US" sz="1600" b="1" kern="0" dirty="0">
              <a:solidFill>
                <a:schemeClr val="tx1"/>
              </a:solidFill>
              <a:latin typeface="微软雅黑" panose="020B0503020204020204" pitchFamily="34" charset="-122"/>
              <a:ea typeface="微软雅黑" panose="020B0503020204020204" pitchFamily="34" charset="-122"/>
            </a:endParaRPr>
          </a:p>
          <a:p>
            <a:pPr defTabSz="913765">
              <a:defRPr/>
            </a:pPr>
            <a:r>
              <a:rPr lang="zh-CN" altLang="en-US" sz="1000" kern="0" dirty="0">
                <a:solidFill>
                  <a:schemeClr val="tx1"/>
                </a:solidFill>
                <a:latin typeface="微软雅黑" panose="020B0503020204020204" pitchFamily="34" charset="-122"/>
                <a:ea typeface="微软雅黑" panose="020B0503020204020204" pitchFamily="34" charset="-122"/>
              </a:rPr>
              <a:t>商家对可乐市场的投入将进一步减少，可乐市场面临着生产与需求同时下滑的严峻考验</a:t>
            </a:r>
          </a:p>
        </p:txBody>
      </p:sp>
      <p:grpSp>
        <p:nvGrpSpPr>
          <p:cNvPr id="5" name="组合 114"/>
          <p:cNvGrpSpPr/>
          <p:nvPr/>
        </p:nvGrpSpPr>
        <p:grpSpPr>
          <a:xfrm>
            <a:off x="3239959" y="902099"/>
            <a:ext cx="2752020" cy="3269358"/>
            <a:chOff x="3218020" y="1620371"/>
            <a:chExt cx="2752869" cy="3270368"/>
          </a:xfrm>
        </p:grpSpPr>
        <p:sp>
          <p:nvSpPr>
            <p:cNvPr id="116" name="椭圆 6"/>
            <p:cNvSpPr/>
            <p:nvPr/>
          </p:nvSpPr>
          <p:spPr>
            <a:xfrm flipH="1" flipV="1">
              <a:off x="4617911" y="3332449"/>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accent3"/>
            </a:solidFill>
            <a:ln w="25400" cap="flat" cmpd="sng" algn="ctr">
              <a:noFill/>
              <a:prstDash val="solid"/>
            </a:ln>
            <a:effectLst/>
          </p:spPr>
          <p:txBody>
            <a:bodyPr rtlCol="0" anchor="ctr"/>
            <a:lstStyle/>
            <a:p>
              <a:pPr algn="ctr" defTabSz="913765">
                <a:defRPr/>
              </a:pPr>
              <a:endParaRPr lang="zh-CN" altLang="en-US" sz="1800" kern="0">
                <a:solidFill>
                  <a:sysClr val="window" lastClr="FFFFFF"/>
                </a:solidFill>
                <a:latin typeface="Calibri" panose="020F0502020204030204"/>
                <a:ea typeface="微软雅黑" panose="020B0503020204020204" pitchFamily="34" charset="-122"/>
              </a:endParaRPr>
            </a:p>
          </p:txBody>
        </p:sp>
        <p:sp>
          <p:nvSpPr>
            <p:cNvPr id="117" name="椭圆 61"/>
            <p:cNvSpPr/>
            <p:nvPr/>
          </p:nvSpPr>
          <p:spPr>
            <a:xfrm flipH="1" flipV="1">
              <a:off x="3218020" y="3537575"/>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accent4"/>
            </a:solidFill>
            <a:ln w="25400" cap="flat" cmpd="sng" algn="ctr">
              <a:noFill/>
              <a:prstDash val="solid"/>
            </a:ln>
            <a:effectLst/>
          </p:spPr>
          <p:txBody>
            <a:bodyPr rtlCol="0" anchor="ctr"/>
            <a:lstStyle/>
            <a:p>
              <a:pPr algn="ctr" defTabSz="913765">
                <a:defRPr/>
              </a:pPr>
              <a:endParaRPr lang="zh-CN" altLang="en-US" sz="1800" kern="0">
                <a:solidFill>
                  <a:sysClr val="window" lastClr="FFFFFF"/>
                </a:solidFill>
                <a:latin typeface="Calibri" panose="020F0502020204030204"/>
                <a:ea typeface="微软雅黑" panose="020B0503020204020204" pitchFamily="34" charset="-122"/>
              </a:endParaRPr>
            </a:p>
          </p:txBody>
        </p:sp>
        <p:sp>
          <p:nvSpPr>
            <p:cNvPr id="118" name="椭圆 6"/>
            <p:cNvSpPr/>
            <p:nvPr/>
          </p:nvSpPr>
          <p:spPr>
            <a:xfrm>
              <a:off x="3218020" y="2137420"/>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accent1"/>
            </a:solidFill>
            <a:ln w="25400" cap="flat" cmpd="sng" algn="ctr">
              <a:noFill/>
              <a:prstDash val="solid"/>
            </a:ln>
            <a:effectLst/>
          </p:spPr>
          <p:txBody>
            <a:bodyPr rtlCol="0" anchor="ctr"/>
            <a:lstStyle/>
            <a:p>
              <a:pPr algn="ctr" defTabSz="913765">
                <a:defRPr/>
              </a:pPr>
              <a:endParaRPr lang="zh-CN" altLang="en-US" sz="1800" kern="0" dirty="0">
                <a:solidFill>
                  <a:sysClr val="window" lastClr="FFFFFF"/>
                </a:solidFill>
                <a:latin typeface="Calibri" panose="020F0502020204030204"/>
                <a:ea typeface="微软雅黑" panose="020B0503020204020204" pitchFamily="34" charset="-122"/>
              </a:endParaRPr>
            </a:p>
          </p:txBody>
        </p:sp>
        <p:sp>
          <p:nvSpPr>
            <p:cNvPr id="119" name="椭圆 61"/>
            <p:cNvSpPr/>
            <p:nvPr/>
          </p:nvSpPr>
          <p:spPr>
            <a:xfrm>
              <a:off x="4412599" y="2137421"/>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accent2"/>
            </a:solidFill>
            <a:ln w="25400" cap="flat" cmpd="sng" algn="ctr">
              <a:noFill/>
              <a:prstDash val="solid"/>
            </a:ln>
            <a:effectLst/>
          </p:spPr>
          <p:txBody>
            <a:bodyPr rtlCol="0" anchor="ctr"/>
            <a:lstStyle/>
            <a:p>
              <a:pPr algn="ctr" defTabSz="913765">
                <a:defRPr/>
              </a:pPr>
              <a:endParaRPr lang="zh-CN" altLang="en-US" sz="1800" kern="0">
                <a:solidFill>
                  <a:sysClr val="window" lastClr="FFFFFF"/>
                </a:solidFill>
                <a:latin typeface="Calibri" panose="020F0502020204030204"/>
                <a:ea typeface="微软雅黑" panose="020B0503020204020204" pitchFamily="34" charset="-122"/>
              </a:endParaRPr>
            </a:p>
          </p:txBody>
        </p:sp>
        <p:sp>
          <p:nvSpPr>
            <p:cNvPr id="124" name="TextBox 123"/>
            <p:cNvSpPr txBox="1"/>
            <p:nvPr/>
          </p:nvSpPr>
          <p:spPr>
            <a:xfrm>
              <a:off x="3703945" y="1620371"/>
              <a:ext cx="1875098" cy="307435"/>
            </a:xfrm>
            <a:prstGeom prst="rect">
              <a:avLst/>
            </a:prstGeom>
            <a:noFill/>
          </p:spPr>
          <p:txBody>
            <a:bodyPr wrap="square" lIns="0" tIns="0" rIns="0" bIns="0" rtlCol="0">
              <a:spAutoFit/>
            </a:bodyPr>
            <a:lstStyle/>
            <a:p>
              <a:pPr algn="ctr" defTabSz="913765">
                <a:defRPr/>
              </a:pPr>
              <a:r>
                <a:rPr lang="zh-CN" altLang="en-US" sz="2000" b="1" kern="0" dirty="0">
                  <a:solidFill>
                    <a:schemeClr val="tx1"/>
                  </a:solidFill>
                  <a:latin typeface="微软雅黑" panose="020B0503020204020204" pitchFamily="34" charset="-122"/>
                  <a:ea typeface="微软雅黑" panose="020B0503020204020204" pitchFamily="34" charset="-122"/>
                </a:rPr>
                <a:t>面临严峻的考验</a:t>
              </a:r>
            </a:p>
          </p:txBody>
        </p:sp>
      </p:grpSp>
      <p:sp>
        <p:nvSpPr>
          <p:cNvPr id="11" name="矩形 10"/>
          <p:cNvSpPr/>
          <p:nvPr/>
        </p:nvSpPr>
        <p:spPr>
          <a:xfrm>
            <a:off x="910590" y="269875"/>
            <a:ext cx="1730375" cy="326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行业前景分析</a:t>
            </a:r>
          </a:p>
        </p:txBody>
      </p:sp>
    </p:spTree>
    <p:extLst>
      <p:ext uri="{BB962C8B-B14F-4D97-AF65-F5344CB8AC3E}">
        <p14:creationId xmlns:p14="http://schemas.microsoft.com/office/powerpoint/2010/main" xmlns="" val="747919875"/>
      </p:ext>
    </p:extLst>
  </p:cSld>
  <p:clrMapOvr>
    <a:masterClrMapping/>
  </p:clrMapOvr>
  <mc:AlternateContent xmlns:mc="http://schemas.openxmlformats.org/markup-compatibility/2006">
    <mc:Choice xmlns:p14="http://schemas.microsoft.com/office/powerpoint/2010/main" xmlns="" Requires="p14">
      <p:transition spd="med" advClick="0" advTm="4000">
        <p14:prism isInverted="1"/>
      </p:transition>
    </mc:Choice>
    <mc:Fallback>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8" presetClass="emph" presetSubtype="0" fill="hold" nodeType="withEffect">
                                  <p:stCondLst>
                                    <p:cond delay="0"/>
                                  </p:stCondLst>
                                  <p:childTnLst>
                                    <p:animRot by="21600000">
                                      <p:cBhvr>
                                        <p:cTn id="11" dur="1000" fill="hold"/>
                                        <p:tgtEl>
                                          <p:spTgt spid="5"/>
                                        </p:tgtEl>
                                        <p:attrNameLst>
                                          <p:attrName>r</p:attrName>
                                        </p:attrNameLst>
                                      </p:cBhvr>
                                    </p:animRo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additive="base">
                                        <p:cTn id="15" dur="500" fill="hold"/>
                                        <p:tgtEl>
                                          <p:spTgt spid="111"/>
                                        </p:tgtEl>
                                        <p:attrNameLst>
                                          <p:attrName>ppt_x</p:attrName>
                                        </p:attrNameLst>
                                      </p:cBhvr>
                                      <p:tavLst>
                                        <p:tav tm="0">
                                          <p:val>
                                            <p:strVal val="0-#ppt_w/2"/>
                                          </p:val>
                                        </p:tav>
                                        <p:tav tm="100000">
                                          <p:val>
                                            <p:strVal val="#ppt_x"/>
                                          </p:val>
                                        </p:tav>
                                      </p:tavLst>
                                    </p:anim>
                                    <p:anim calcmode="lin" valueType="num">
                                      <p:cBhvr additive="base">
                                        <p:cTn id="16" dur="500" fill="hold"/>
                                        <p:tgtEl>
                                          <p:spTgt spid="1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2"/>
                                        </p:tgtEl>
                                        <p:attrNameLst>
                                          <p:attrName>style.visibility</p:attrName>
                                        </p:attrNameLst>
                                      </p:cBhvr>
                                      <p:to>
                                        <p:strVal val="visible"/>
                                      </p:to>
                                    </p:set>
                                    <p:anim calcmode="lin" valueType="num">
                                      <p:cBhvr additive="base">
                                        <p:cTn id="19" dur="500" fill="hold"/>
                                        <p:tgtEl>
                                          <p:spTgt spid="112"/>
                                        </p:tgtEl>
                                        <p:attrNameLst>
                                          <p:attrName>ppt_x</p:attrName>
                                        </p:attrNameLst>
                                      </p:cBhvr>
                                      <p:tavLst>
                                        <p:tav tm="0">
                                          <p:val>
                                            <p:strVal val="1+#ppt_w/2"/>
                                          </p:val>
                                        </p:tav>
                                        <p:tav tm="100000">
                                          <p:val>
                                            <p:strVal val="#ppt_x"/>
                                          </p:val>
                                        </p:tav>
                                      </p:tavLst>
                                    </p:anim>
                                    <p:anim calcmode="lin" valueType="num">
                                      <p:cBhvr additive="base">
                                        <p:cTn id="20" dur="500" fill="hold"/>
                                        <p:tgtEl>
                                          <p:spTgt spid="1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3"/>
                                        </p:tgtEl>
                                        <p:attrNameLst>
                                          <p:attrName>style.visibility</p:attrName>
                                        </p:attrNameLst>
                                      </p:cBhvr>
                                      <p:to>
                                        <p:strVal val="visible"/>
                                      </p:to>
                                    </p:set>
                                    <p:anim calcmode="lin" valueType="num">
                                      <p:cBhvr additive="base">
                                        <p:cTn id="23" dur="500" fill="hold"/>
                                        <p:tgtEl>
                                          <p:spTgt spid="113"/>
                                        </p:tgtEl>
                                        <p:attrNameLst>
                                          <p:attrName>ppt_x</p:attrName>
                                        </p:attrNameLst>
                                      </p:cBhvr>
                                      <p:tavLst>
                                        <p:tav tm="0">
                                          <p:val>
                                            <p:strVal val="1+#ppt_w/2"/>
                                          </p:val>
                                        </p:tav>
                                        <p:tav tm="100000">
                                          <p:val>
                                            <p:strVal val="#ppt_x"/>
                                          </p:val>
                                        </p:tav>
                                      </p:tavLst>
                                    </p:anim>
                                    <p:anim calcmode="lin" valueType="num">
                                      <p:cBhvr additive="base">
                                        <p:cTn id="24" dur="500" fill="hold"/>
                                        <p:tgtEl>
                                          <p:spTgt spid="1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anim calcmode="lin" valueType="num">
                                      <p:cBhvr additive="base">
                                        <p:cTn id="27" dur="500" fill="hold"/>
                                        <p:tgtEl>
                                          <p:spTgt spid="114"/>
                                        </p:tgtEl>
                                        <p:attrNameLst>
                                          <p:attrName>ppt_x</p:attrName>
                                        </p:attrNameLst>
                                      </p:cBhvr>
                                      <p:tavLst>
                                        <p:tav tm="0">
                                          <p:val>
                                            <p:strVal val="0-#ppt_w/2"/>
                                          </p:val>
                                        </p:tav>
                                        <p:tav tm="100000">
                                          <p:val>
                                            <p:strVal val="#ppt_x"/>
                                          </p:val>
                                        </p:tav>
                                      </p:tavLst>
                                    </p:anim>
                                    <p:anim calcmode="lin" valueType="num">
                                      <p:cBhvr additive="base">
                                        <p:cTn id="28" dur="500" fill="hold"/>
                                        <p:tgtEl>
                                          <p:spTgt spid="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C:\Users\Administrator\Desktop\未标题-2.jpg未标题-2"/>
          <p:cNvPicPr>
            <a:picLocks noChangeAspect="1"/>
          </p:cNvPicPr>
          <p:nvPr/>
        </p:nvPicPr>
        <p:blipFill>
          <a:blip r:embed="rId5"/>
          <a:srcRect/>
          <a:stretch>
            <a:fillRect/>
          </a:stretch>
        </p:blipFill>
        <p:spPr>
          <a:xfrm>
            <a:off x="634" y="0"/>
            <a:ext cx="9142730" cy="5143500"/>
          </a:xfrm>
          <a:prstGeom prst="rect">
            <a:avLst/>
          </a:prstGeom>
          <a:ln>
            <a:solidFill>
              <a:srgbClr val="2EBBC2"/>
            </a:solidFill>
          </a:ln>
        </p:spPr>
      </p:pic>
      <p:sp>
        <p:nvSpPr>
          <p:cNvPr id="27" name="任意多边形 26"/>
          <p:cNvSpPr/>
          <p:nvPr>
            <p:custDataLst>
              <p:tags r:id="rId1"/>
            </p:custDataLst>
          </p:nvPr>
        </p:nvSpPr>
        <p:spPr>
          <a:xfrm>
            <a:off x="3783210" y="1716101"/>
            <a:ext cx="2507617" cy="1711300"/>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1" fmla="*/ 238125 w 2219325"/>
              <a:gd name="connsiteY0-2" fmla="*/ 300037 h 1514475"/>
              <a:gd name="connsiteX1-3" fmla="*/ 0 w 2219325"/>
              <a:gd name="connsiteY1-4" fmla="*/ 300037 h 1514475"/>
              <a:gd name="connsiteX2-5" fmla="*/ 0 w 2219325"/>
              <a:gd name="connsiteY2-6" fmla="*/ 0 h 1514475"/>
              <a:gd name="connsiteX3-7" fmla="*/ 2219325 w 2219325"/>
              <a:gd name="connsiteY3-8" fmla="*/ 0 h 1514475"/>
              <a:gd name="connsiteX4-9" fmla="*/ 2219325 w 2219325"/>
              <a:gd name="connsiteY4-10" fmla="*/ 1514475 h 1514475"/>
              <a:gd name="connsiteX5-11" fmla="*/ 0 w 2219325"/>
              <a:gd name="connsiteY5-12" fmla="*/ 1514475 h 1514475"/>
              <a:gd name="connsiteX6-13" fmla="*/ 0 w 2219325"/>
              <a:gd name="connsiteY6-14" fmla="*/ 1214437 h 1514475"/>
              <a:gd name="connsiteX7-15" fmla="*/ 238125 w 2219325"/>
              <a:gd name="connsiteY7-16" fmla="*/ 1214437 h 1514475"/>
              <a:gd name="connsiteX8" fmla="*/ 329565 w 2219325"/>
              <a:gd name="connsiteY8" fmla="*/ 391477 h 1514475"/>
              <a:gd name="connsiteX0-17" fmla="*/ 0 w 2219325"/>
              <a:gd name="connsiteY0-18" fmla="*/ 300037 h 1514475"/>
              <a:gd name="connsiteX1-19" fmla="*/ 0 w 2219325"/>
              <a:gd name="connsiteY1-20" fmla="*/ 0 h 1514475"/>
              <a:gd name="connsiteX2-21" fmla="*/ 2219325 w 2219325"/>
              <a:gd name="connsiteY2-22" fmla="*/ 0 h 1514475"/>
              <a:gd name="connsiteX3-23" fmla="*/ 2219325 w 2219325"/>
              <a:gd name="connsiteY3-24" fmla="*/ 1514475 h 1514475"/>
              <a:gd name="connsiteX4-25" fmla="*/ 0 w 2219325"/>
              <a:gd name="connsiteY4-26" fmla="*/ 1514475 h 1514475"/>
              <a:gd name="connsiteX5-27" fmla="*/ 0 w 2219325"/>
              <a:gd name="connsiteY5-28" fmla="*/ 1214437 h 1514475"/>
              <a:gd name="connsiteX6-29" fmla="*/ 238125 w 2219325"/>
              <a:gd name="connsiteY6-30" fmla="*/ 1214437 h 1514475"/>
              <a:gd name="connsiteX7-31" fmla="*/ 329565 w 2219325"/>
              <a:gd name="connsiteY7-32" fmla="*/ 391477 h 1514475"/>
              <a:gd name="connsiteX0-33" fmla="*/ 0 w 2219325"/>
              <a:gd name="connsiteY0-34" fmla="*/ 300037 h 1514475"/>
              <a:gd name="connsiteX1-35" fmla="*/ 0 w 2219325"/>
              <a:gd name="connsiteY1-36" fmla="*/ 0 h 1514475"/>
              <a:gd name="connsiteX2-37" fmla="*/ 2219325 w 2219325"/>
              <a:gd name="connsiteY2-38" fmla="*/ 0 h 1514475"/>
              <a:gd name="connsiteX3-39" fmla="*/ 2219325 w 2219325"/>
              <a:gd name="connsiteY3-40" fmla="*/ 1514475 h 1514475"/>
              <a:gd name="connsiteX4-41" fmla="*/ 0 w 2219325"/>
              <a:gd name="connsiteY4-42" fmla="*/ 1514475 h 1514475"/>
              <a:gd name="connsiteX5-43" fmla="*/ 0 w 2219325"/>
              <a:gd name="connsiteY5-44" fmla="*/ 1214437 h 1514475"/>
              <a:gd name="connsiteX6-45" fmla="*/ 238125 w 2219325"/>
              <a:gd name="connsiteY6-46" fmla="*/ 1214437 h 1514475"/>
              <a:gd name="connsiteX0-47" fmla="*/ 0 w 2219325"/>
              <a:gd name="connsiteY0-48" fmla="*/ 300037 h 1514475"/>
              <a:gd name="connsiteX1-49" fmla="*/ 0 w 2219325"/>
              <a:gd name="connsiteY1-50" fmla="*/ 0 h 1514475"/>
              <a:gd name="connsiteX2-51" fmla="*/ 2219325 w 2219325"/>
              <a:gd name="connsiteY2-52" fmla="*/ 0 h 1514475"/>
              <a:gd name="connsiteX3-53" fmla="*/ 2219325 w 2219325"/>
              <a:gd name="connsiteY3-54" fmla="*/ 1514475 h 1514475"/>
              <a:gd name="connsiteX4-55" fmla="*/ 0 w 2219325"/>
              <a:gd name="connsiteY4-56" fmla="*/ 1514475 h 1514475"/>
              <a:gd name="connsiteX5-57" fmla="*/ 0 w 2219325"/>
              <a:gd name="connsiteY5-58" fmla="*/ 1214437 h 15144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defRPr/>
            </a:pP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5770110" y="1815436"/>
            <a:ext cx="408968" cy="1512630"/>
          </a:xfrm>
          <a:prstGeom prst="rect">
            <a:avLst/>
          </a:prstGeom>
          <a:noFill/>
        </p:spPr>
        <p:txBody>
          <a:bodyPr vert="vert" lIns="0" tIns="0" rIns="0" bIns="0" anchor="ctr"/>
          <a:lstStyle/>
          <a:p>
            <a:pPr algn="ctr">
              <a:defRPr/>
            </a:pPr>
            <a:r>
              <a:rPr lang="en-US" altLang="zh-CN" sz="3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PART E</a:t>
            </a:r>
            <a:endParaRPr lang="zh-CN" altLang="en-US"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750048" y="2325528"/>
            <a:ext cx="3001528" cy="492443"/>
          </a:xfrm>
          <a:prstGeom prst="rect">
            <a:avLst/>
          </a:prstGeom>
        </p:spPr>
        <p:txBody>
          <a:bodyPr wrap="square" lIns="0" tIns="0" rIns="0" bIns="0">
            <a:spAutoFit/>
          </a:bodyPr>
          <a:lstStyle/>
          <a:p>
            <a:pPr lvl="0" algn="ctr"/>
            <a:r>
              <a:rPr lang="zh-CN" altLang="en-US" sz="32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对策建议</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xmlns="" val="39099910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0-#ppt_w/2"/>
                                          </p:val>
                                        </p:tav>
                                        <p:tav tm="100000">
                                          <p:val>
                                            <p:strVal val="#ppt_x"/>
                                          </p:val>
                                        </p:tav>
                                      </p:tavLst>
                                    </p:anim>
                                    <p:anim calcmode="lin" valueType="num">
                                      <p:cBhvr additive="base">
                                        <p:cTn id="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 xmlns:a16="http://schemas.microsoft.com/office/drawing/2014/main" id="{FBFD74B8-2E1D-480E-AEE1-B5FB76D47D29}"/>
              </a:ext>
            </a:extLst>
          </p:cNvPr>
          <p:cNvGrpSpPr/>
          <p:nvPr/>
        </p:nvGrpSpPr>
        <p:grpSpPr>
          <a:xfrm>
            <a:off x="5905810" y="3569206"/>
            <a:ext cx="3777334" cy="810228"/>
            <a:chOff x="227789" y="1021876"/>
            <a:chExt cx="3777334" cy="810228"/>
          </a:xfrm>
        </p:grpSpPr>
        <p:sp>
          <p:nvSpPr>
            <p:cNvPr id="70" name="Text Placeholder 2"/>
            <p:cNvSpPr txBox="1"/>
            <p:nvPr/>
          </p:nvSpPr>
          <p:spPr bwMode="auto">
            <a:xfrm>
              <a:off x="227789" y="1021876"/>
              <a:ext cx="1607376" cy="286809"/>
            </a:xfrm>
            <a:prstGeom prst="rect">
              <a:avLst/>
            </a:prstGeom>
            <a:solidFill>
              <a:schemeClr val="accent6">
                <a:lumMod val="40000"/>
                <a:lumOff val="60000"/>
              </a:schemeClr>
            </a:solid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165">
                <a:defRPr/>
              </a:pP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营销策略改向</a:t>
              </a:r>
              <a:endParaRPr lang="en-GB" altLang="zh-CN" sz="1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1" name="TextBox 70"/>
            <p:cNvSpPr txBox="1"/>
            <p:nvPr/>
          </p:nvSpPr>
          <p:spPr bwMode="auto">
            <a:xfrm>
              <a:off x="260707" y="1401217"/>
              <a:ext cx="3744416" cy="430887"/>
            </a:xfrm>
            <a:prstGeom prst="rect">
              <a:avLst/>
            </a:prstGeom>
            <a:noFill/>
          </p:spPr>
          <p:txBody>
            <a:bodyPr wrap="square" lIns="0" tIns="0" rIns="0" bIns="0">
              <a:spAutoFit/>
            </a:bodyPr>
            <a:lstStyle/>
            <a:p>
              <a:pPr marL="285750" indent="-285750" defTabSz="1087755">
                <a:buFont typeface="Wingdings" panose="05000000000000000000" pitchFamily="2" charset="2"/>
                <a:buChar char="p"/>
                <a:defRP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符合时代的标签</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85750" indent="-285750" defTabSz="1087755">
                <a:buFont typeface="Wingdings" panose="05000000000000000000" pitchFamily="2" charset="2"/>
                <a:buChar char="p"/>
                <a:defRP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文化符号与时代潮流靠拢</a:t>
              </a:r>
            </a:p>
          </p:txBody>
        </p:sp>
      </p:grpSp>
      <p:grpSp>
        <p:nvGrpSpPr>
          <p:cNvPr id="73" name="组合 72">
            <a:extLst>
              <a:ext uri="{FF2B5EF4-FFF2-40B4-BE49-F238E27FC236}">
                <a16:creationId xmlns="" xmlns:a16="http://schemas.microsoft.com/office/drawing/2014/main" id="{37BAC9A8-B513-4142-B9E8-A7C9BABDD9DA}"/>
              </a:ext>
            </a:extLst>
          </p:cNvPr>
          <p:cNvGrpSpPr/>
          <p:nvPr/>
        </p:nvGrpSpPr>
        <p:grpSpPr>
          <a:xfrm>
            <a:off x="611560" y="1184819"/>
            <a:ext cx="3794610" cy="739942"/>
            <a:chOff x="210513" y="1092162"/>
            <a:chExt cx="3794610" cy="739942"/>
          </a:xfrm>
        </p:grpSpPr>
        <p:sp>
          <p:nvSpPr>
            <p:cNvPr id="74" name="Text Placeholder 2">
              <a:extLst>
                <a:ext uri="{FF2B5EF4-FFF2-40B4-BE49-F238E27FC236}">
                  <a16:creationId xmlns="" xmlns:a16="http://schemas.microsoft.com/office/drawing/2014/main" id="{3627B89F-5B32-4D89-B6A7-EB039F2A7C61}"/>
                </a:ext>
              </a:extLst>
            </p:cNvPr>
            <p:cNvSpPr txBox="1"/>
            <p:nvPr/>
          </p:nvSpPr>
          <p:spPr bwMode="auto">
            <a:xfrm>
              <a:off x="210513" y="1092162"/>
              <a:ext cx="1368152" cy="196453"/>
            </a:xfrm>
            <a:prstGeom prst="rect">
              <a:avLst/>
            </a:prstGeom>
            <a:solidFill>
              <a:schemeClr val="accent6">
                <a:lumMod val="40000"/>
                <a:lumOff val="60000"/>
              </a:schemeClr>
            </a:solid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165">
                <a:defRPr/>
              </a:pPr>
              <a:r>
                <a:rPr lang="zh-CN" altLang="en-US" sz="1800" b="1"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rPr>
                <a:t>多样化经营</a:t>
              </a:r>
              <a:endParaRPr lang="en-GB" altLang="zh-CN" sz="1800" b="1"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75" name="TextBox 70">
              <a:extLst>
                <a:ext uri="{FF2B5EF4-FFF2-40B4-BE49-F238E27FC236}">
                  <a16:creationId xmlns="" xmlns:a16="http://schemas.microsoft.com/office/drawing/2014/main" id="{445A66B2-9B13-43E3-8273-7AF3511A35C3}"/>
                </a:ext>
              </a:extLst>
            </p:cNvPr>
            <p:cNvSpPr txBox="1"/>
            <p:nvPr/>
          </p:nvSpPr>
          <p:spPr bwMode="auto">
            <a:xfrm>
              <a:off x="260707" y="1401217"/>
              <a:ext cx="3744416" cy="430887"/>
            </a:xfrm>
            <a:prstGeom prst="rect">
              <a:avLst/>
            </a:prstGeom>
            <a:noFill/>
          </p:spPr>
          <p:txBody>
            <a:bodyPr wrap="square" lIns="0" tIns="0" rIns="0" bIns="0">
              <a:spAutoFit/>
            </a:bodyPr>
            <a:lstStyle/>
            <a:p>
              <a:pPr marL="285750" indent="-285750" defTabSz="1087755">
                <a:buFont typeface="Wingdings" panose="05000000000000000000" pitchFamily="2" charset="2"/>
                <a:buChar char="p"/>
                <a:defRP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避免对单个产品过度依赖而造成经营危机</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a:t>
              </a:r>
            </a:p>
            <a:p>
              <a:pPr marL="285750" indent="-285750" defTabSz="1087755">
                <a:buFont typeface="Wingdings" panose="05000000000000000000" pitchFamily="2" charset="2"/>
                <a:buChar char="p"/>
                <a:defRP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不把鸡蛋放进同一个篮子里。</a:t>
              </a:r>
            </a:p>
          </p:txBody>
        </p:sp>
      </p:grpSp>
      <p:grpSp>
        <p:nvGrpSpPr>
          <p:cNvPr id="76" name="组合 75">
            <a:extLst>
              <a:ext uri="{FF2B5EF4-FFF2-40B4-BE49-F238E27FC236}">
                <a16:creationId xmlns="" xmlns:a16="http://schemas.microsoft.com/office/drawing/2014/main" id="{66C96FBA-2B4D-4511-B17D-99BC8FEFDABE}"/>
              </a:ext>
            </a:extLst>
          </p:cNvPr>
          <p:cNvGrpSpPr/>
          <p:nvPr/>
        </p:nvGrpSpPr>
        <p:grpSpPr>
          <a:xfrm>
            <a:off x="611559" y="3665266"/>
            <a:ext cx="3794611" cy="524498"/>
            <a:chOff x="210512" y="1092163"/>
            <a:chExt cx="3794611" cy="524498"/>
          </a:xfrm>
        </p:grpSpPr>
        <p:sp>
          <p:nvSpPr>
            <p:cNvPr id="77" name="Text Placeholder 2">
              <a:extLst>
                <a:ext uri="{FF2B5EF4-FFF2-40B4-BE49-F238E27FC236}">
                  <a16:creationId xmlns="" xmlns:a16="http://schemas.microsoft.com/office/drawing/2014/main" id="{060EA6D9-7AD4-4ACF-A9A2-AFCF4A4B84A1}"/>
                </a:ext>
              </a:extLst>
            </p:cNvPr>
            <p:cNvSpPr txBox="1"/>
            <p:nvPr/>
          </p:nvSpPr>
          <p:spPr bwMode="auto">
            <a:xfrm>
              <a:off x="210512" y="1092163"/>
              <a:ext cx="2808313" cy="215444"/>
            </a:xfrm>
            <a:prstGeom prst="rect">
              <a:avLst/>
            </a:prstGeom>
            <a:solidFill>
              <a:schemeClr val="accent6">
                <a:lumMod val="40000"/>
                <a:lumOff val="60000"/>
              </a:schemeClr>
            </a:solid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165">
                <a:defRPr/>
              </a:pP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部分生产者理性对待市场</a:t>
              </a:r>
              <a:endParaRPr lang="en-GB" altLang="zh-CN" sz="1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8" name="TextBox 70">
              <a:extLst>
                <a:ext uri="{FF2B5EF4-FFF2-40B4-BE49-F238E27FC236}">
                  <a16:creationId xmlns="" xmlns:a16="http://schemas.microsoft.com/office/drawing/2014/main" id="{86EE5959-1D4F-45D4-AE52-B23B1C0C9A5C}"/>
                </a:ext>
              </a:extLst>
            </p:cNvPr>
            <p:cNvSpPr txBox="1"/>
            <p:nvPr/>
          </p:nvSpPr>
          <p:spPr bwMode="auto">
            <a:xfrm>
              <a:off x="260707" y="1401217"/>
              <a:ext cx="3744416" cy="215444"/>
            </a:xfrm>
            <a:prstGeom prst="rect">
              <a:avLst/>
            </a:prstGeom>
            <a:noFill/>
          </p:spPr>
          <p:txBody>
            <a:bodyPr wrap="square" lIns="0" tIns="0" rIns="0" bIns="0">
              <a:spAutoFit/>
            </a:bodyPr>
            <a:lstStyle/>
            <a:p>
              <a:pPr marL="285750" indent="-285750" defTabSz="1087755">
                <a:buFont typeface="Wingdings" panose="05000000000000000000" pitchFamily="2" charset="2"/>
                <a:buChar char="p"/>
                <a:defRPr/>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合理退出</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，优化资源配置。</a:t>
              </a:r>
            </a:p>
          </p:txBody>
        </p:sp>
      </p:grpSp>
      <p:grpSp>
        <p:nvGrpSpPr>
          <p:cNvPr id="79" name="组合 78">
            <a:extLst>
              <a:ext uri="{FF2B5EF4-FFF2-40B4-BE49-F238E27FC236}">
                <a16:creationId xmlns="" xmlns:a16="http://schemas.microsoft.com/office/drawing/2014/main" id="{15402D49-941A-42EB-AF91-1F0D98E86E2C}"/>
              </a:ext>
            </a:extLst>
          </p:cNvPr>
          <p:cNvGrpSpPr/>
          <p:nvPr/>
        </p:nvGrpSpPr>
        <p:grpSpPr>
          <a:xfrm>
            <a:off x="5840627" y="1233469"/>
            <a:ext cx="3744416" cy="689195"/>
            <a:chOff x="367766" y="1195316"/>
            <a:chExt cx="3744416" cy="689195"/>
          </a:xfrm>
        </p:grpSpPr>
        <p:sp>
          <p:nvSpPr>
            <p:cNvPr id="80" name="Text Placeholder 2">
              <a:extLst>
                <a:ext uri="{FF2B5EF4-FFF2-40B4-BE49-F238E27FC236}">
                  <a16:creationId xmlns="" xmlns:a16="http://schemas.microsoft.com/office/drawing/2014/main" id="{C07BAFB0-7C8C-4EBD-A370-EE9ED4452B47}"/>
                </a:ext>
              </a:extLst>
            </p:cNvPr>
            <p:cNvSpPr txBox="1"/>
            <p:nvPr/>
          </p:nvSpPr>
          <p:spPr bwMode="auto">
            <a:xfrm>
              <a:off x="426815" y="1195316"/>
              <a:ext cx="1120596" cy="147803"/>
            </a:xfrm>
            <a:prstGeom prst="rect">
              <a:avLst/>
            </a:prstGeom>
            <a:solidFill>
              <a:schemeClr val="accent6">
                <a:lumMod val="40000"/>
                <a:lumOff val="60000"/>
              </a:schemeClr>
            </a:solid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165">
                <a:defRPr/>
              </a:pP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单品改造</a:t>
              </a:r>
              <a:endParaRPr lang="en-GB" altLang="zh-CN" sz="1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81" name="TextBox 70">
              <a:extLst>
                <a:ext uri="{FF2B5EF4-FFF2-40B4-BE49-F238E27FC236}">
                  <a16:creationId xmlns="" xmlns:a16="http://schemas.microsoft.com/office/drawing/2014/main" id="{0BACAF74-9BE1-4281-813D-0871E6B02B78}"/>
                </a:ext>
              </a:extLst>
            </p:cNvPr>
            <p:cNvSpPr txBox="1"/>
            <p:nvPr/>
          </p:nvSpPr>
          <p:spPr bwMode="auto">
            <a:xfrm>
              <a:off x="367766" y="1453624"/>
              <a:ext cx="3744416" cy="430887"/>
            </a:xfrm>
            <a:prstGeom prst="rect">
              <a:avLst/>
            </a:prstGeom>
            <a:noFill/>
          </p:spPr>
          <p:txBody>
            <a:bodyPr wrap="square" lIns="0" tIns="0" rIns="0" bIns="0">
              <a:spAutoFit/>
            </a:bodyPr>
            <a:lstStyle/>
            <a:p>
              <a:pPr marL="285750" indent="-285750" defTabSz="1087755">
                <a:buFont typeface="Wingdings" panose="05000000000000000000" pitchFamily="2" charset="2"/>
                <a:buChar char="p"/>
                <a:defRP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顺应形势作出改造。</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85750" indent="-285750" defTabSz="1087755">
                <a:buFont typeface="Wingdings" panose="05000000000000000000" pitchFamily="2" charset="2"/>
                <a:buChar char="p"/>
                <a:defRP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重建新颖定位。</a:t>
              </a:r>
            </a:p>
          </p:txBody>
        </p:sp>
      </p:grpSp>
      <p:sp>
        <p:nvSpPr>
          <p:cNvPr id="86" name="ascendant-business-graphic_45501">
            <a:extLst>
              <a:ext uri="{FF2B5EF4-FFF2-40B4-BE49-F238E27FC236}">
                <a16:creationId xmlns="" xmlns:a16="http://schemas.microsoft.com/office/drawing/2014/main" id="{BF5F6436-939C-4FAB-A079-146A2C421213}"/>
              </a:ext>
            </a:extLst>
          </p:cNvPr>
          <p:cNvSpPr>
            <a:spLocks noChangeAspect="1"/>
          </p:cNvSpPr>
          <p:nvPr/>
        </p:nvSpPr>
        <p:spPr bwMode="auto">
          <a:xfrm>
            <a:off x="3738807" y="1712602"/>
            <a:ext cx="1666386" cy="1737219"/>
          </a:xfrm>
          <a:custGeom>
            <a:avLst/>
            <a:gdLst>
              <a:gd name="connsiteX0" fmla="*/ 113717 w 582729"/>
              <a:gd name="connsiteY0" fmla="*/ 502920 h 607498"/>
              <a:gd name="connsiteX1" fmla="*/ 198463 w 582729"/>
              <a:gd name="connsiteY1" fmla="*/ 502920 h 607498"/>
              <a:gd name="connsiteX2" fmla="*/ 218399 w 582729"/>
              <a:gd name="connsiteY2" fmla="*/ 522824 h 607498"/>
              <a:gd name="connsiteX3" fmla="*/ 218399 w 582729"/>
              <a:gd name="connsiteY3" fmla="*/ 587453 h 607498"/>
              <a:gd name="connsiteX4" fmla="*/ 198463 w 582729"/>
              <a:gd name="connsiteY4" fmla="*/ 607357 h 607498"/>
              <a:gd name="connsiteX5" fmla="*/ 113717 w 582729"/>
              <a:gd name="connsiteY5" fmla="*/ 607357 h 607498"/>
              <a:gd name="connsiteX6" fmla="*/ 93781 w 582729"/>
              <a:gd name="connsiteY6" fmla="*/ 587453 h 607498"/>
              <a:gd name="connsiteX7" fmla="*/ 93781 w 582729"/>
              <a:gd name="connsiteY7" fmla="*/ 522824 h 607498"/>
              <a:gd name="connsiteX8" fmla="*/ 113717 w 582729"/>
              <a:gd name="connsiteY8" fmla="*/ 502920 h 607498"/>
              <a:gd name="connsiteX9" fmla="*/ 278277 w 582729"/>
              <a:gd name="connsiteY9" fmla="*/ 428121 h 607498"/>
              <a:gd name="connsiteX10" fmla="*/ 362951 w 582729"/>
              <a:gd name="connsiteY10" fmla="*/ 428121 h 607498"/>
              <a:gd name="connsiteX11" fmla="*/ 382888 w 582729"/>
              <a:gd name="connsiteY11" fmla="*/ 448036 h 607498"/>
              <a:gd name="connsiteX12" fmla="*/ 382888 w 582729"/>
              <a:gd name="connsiteY12" fmla="*/ 587514 h 607498"/>
              <a:gd name="connsiteX13" fmla="*/ 362951 w 582729"/>
              <a:gd name="connsiteY13" fmla="*/ 607428 h 607498"/>
              <a:gd name="connsiteX14" fmla="*/ 278277 w 582729"/>
              <a:gd name="connsiteY14" fmla="*/ 607428 h 607498"/>
              <a:gd name="connsiteX15" fmla="*/ 258340 w 582729"/>
              <a:gd name="connsiteY15" fmla="*/ 587514 h 607498"/>
              <a:gd name="connsiteX16" fmla="*/ 258340 w 582729"/>
              <a:gd name="connsiteY16" fmla="*/ 448114 h 607498"/>
              <a:gd name="connsiteX17" fmla="*/ 278277 w 582729"/>
              <a:gd name="connsiteY17" fmla="*/ 428199 h 607498"/>
              <a:gd name="connsiteX18" fmla="*/ 442775 w 582729"/>
              <a:gd name="connsiteY18" fmla="*/ 378372 h 607498"/>
              <a:gd name="connsiteX19" fmla="*/ 527570 w 582729"/>
              <a:gd name="connsiteY19" fmla="*/ 378372 h 607498"/>
              <a:gd name="connsiteX20" fmla="*/ 547517 w 582729"/>
              <a:gd name="connsiteY20" fmla="*/ 398293 h 607498"/>
              <a:gd name="connsiteX21" fmla="*/ 547517 w 582729"/>
              <a:gd name="connsiteY21" fmla="*/ 587578 h 607498"/>
              <a:gd name="connsiteX22" fmla="*/ 527570 w 582729"/>
              <a:gd name="connsiteY22" fmla="*/ 607498 h 607498"/>
              <a:gd name="connsiteX23" fmla="*/ 442775 w 582729"/>
              <a:gd name="connsiteY23" fmla="*/ 607498 h 607498"/>
              <a:gd name="connsiteX24" fmla="*/ 422828 w 582729"/>
              <a:gd name="connsiteY24" fmla="*/ 587578 h 607498"/>
              <a:gd name="connsiteX25" fmla="*/ 422828 w 582729"/>
              <a:gd name="connsiteY25" fmla="*/ 398293 h 607498"/>
              <a:gd name="connsiteX26" fmla="*/ 442775 w 582729"/>
              <a:gd name="connsiteY26" fmla="*/ 378372 h 607498"/>
              <a:gd name="connsiteX27" fmla="*/ 568808 w 582729"/>
              <a:gd name="connsiteY27" fmla="*/ 0 h 607498"/>
              <a:gd name="connsiteX28" fmla="*/ 582729 w 582729"/>
              <a:gd name="connsiteY28" fmla="*/ 194066 h 607498"/>
              <a:gd name="connsiteX29" fmla="*/ 526185 w 582729"/>
              <a:gd name="connsiteY29" fmla="*/ 166655 h 607498"/>
              <a:gd name="connsiteX30" fmla="*/ 0 w 582729"/>
              <a:gd name="connsiteY30" fmla="*/ 341978 h 607498"/>
              <a:gd name="connsiteX31" fmla="*/ 20725 w 582729"/>
              <a:gd name="connsiteY31" fmla="*/ 275363 h 607498"/>
              <a:gd name="connsiteX32" fmla="*/ 462680 w 582729"/>
              <a:gd name="connsiteY32" fmla="*/ 135885 h 607498"/>
              <a:gd name="connsiteX33" fmla="*/ 407386 w 582729"/>
              <a:gd name="connsiteY33" fmla="*/ 109099 h 60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2729" h="607498">
                <a:moveTo>
                  <a:pt x="113717" y="502920"/>
                </a:moveTo>
                <a:lnTo>
                  <a:pt x="198463" y="502920"/>
                </a:lnTo>
                <a:cubicBezTo>
                  <a:pt x="209408" y="502920"/>
                  <a:pt x="218399" y="511818"/>
                  <a:pt x="218399" y="522824"/>
                </a:cubicBezTo>
                <a:lnTo>
                  <a:pt x="218399" y="587453"/>
                </a:lnTo>
                <a:cubicBezTo>
                  <a:pt x="218399" y="598459"/>
                  <a:pt x="209408" y="607357"/>
                  <a:pt x="198463" y="607357"/>
                </a:cubicBezTo>
                <a:lnTo>
                  <a:pt x="113717" y="607357"/>
                </a:lnTo>
                <a:cubicBezTo>
                  <a:pt x="102694" y="607357"/>
                  <a:pt x="93781" y="598459"/>
                  <a:pt x="93781" y="587453"/>
                </a:cubicBezTo>
                <a:lnTo>
                  <a:pt x="93781" y="522824"/>
                </a:lnTo>
                <a:cubicBezTo>
                  <a:pt x="93781" y="511818"/>
                  <a:pt x="102694" y="502920"/>
                  <a:pt x="113717" y="502920"/>
                </a:cubicBezTo>
                <a:close/>
                <a:moveTo>
                  <a:pt x="278277" y="428121"/>
                </a:moveTo>
                <a:lnTo>
                  <a:pt x="362951" y="428121"/>
                </a:lnTo>
                <a:cubicBezTo>
                  <a:pt x="373975" y="428121"/>
                  <a:pt x="382888" y="437102"/>
                  <a:pt x="382888" y="448036"/>
                </a:cubicBezTo>
                <a:lnTo>
                  <a:pt x="382888" y="587514"/>
                </a:lnTo>
                <a:cubicBezTo>
                  <a:pt x="382888" y="598447"/>
                  <a:pt x="373975" y="607428"/>
                  <a:pt x="362951" y="607428"/>
                </a:cubicBezTo>
                <a:lnTo>
                  <a:pt x="278277" y="607428"/>
                </a:lnTo>
                <a:cubicBezTo>
                  <a:pt x="267253" y="607428"/>
                  <a:pt x="258340" y="598447"/>
                  <a:pt x="258340" y="587514"/>
                </a:cubicBezTo>
                <a:lnTo>
                  <a:pt x="258340" y="448114"/>
                </a:lnTo>
                <a:cubicBezTo>
                  <a:pt x="258340" y="437102"/>
                  <a:pt x="267253" y="428199"/>
                  <a:pt x="278277" y="428199"/>
                </a:cubicBezTo>
                <a:close/>
                <a:moveTo>
                  <a:pt x="442775" y="378372"/>
                </a:moveTo>
                <a:lnTo>
                  <a:pt x="527570" y="378372"/>
                </a:lnTo>
                <a:cubicBezTo>
                  <a:pt x="538600" y="378372"/>
                  <a:pt x="547517" y="387278"/>
                  <a:pt x="547517" y="398293"/>
                </a:cubicBezTo>
                <a:lnTo>
                  <a:pt x="547517" y="587578"/>
                </a:lnTo>
                <a:cubicBezTo>
                  <a:pt x="547517" y="598514"/>
                  <a:pt x="538600" y="607498"/>
                  <a:pt x="527570" y="607498"/>
                </a:cubicBezTo>
                <a:lnTo>
                  <a:pt x="442775" y="607498"/>
                </a:lnTo>
                <a:cubicBezTo>
                  <a:pt x="431746" y="607498"/>
                  <a:pt x="422828" y="598514"/>
                  <a:pt x="422828" y="587578"/>
                </a:cubicBezTo>
                <a:lnTo>
                  <a:pt x="422828" y="398293"/>
                </a:lnTo>
                <a:cubicBezTo>
                  <a:pt x="422828" y="387278"/>
                  <a:pt x="431746" y="378372"/>
                  <a:pt x="442775" y="378372"/>
                </a:cubicBezTo>
                <a:close/>
                <a:moveTo>
                  <a:pt x="568808" y="0"/>
                </a:moveTo>
                <a:lnTo>
                  <a:pt x="582729" y="194066"/>
                </a:lnTo>
                <a:lnTo>
                  <a:pt x="526185" y="166655"/>
                </a:lnTo>
                <a:cubicBezTo>
                  <a:pt x="449462" y="279892"/>
                  <a:pt x="287650" y="431084"/>
                  <a:pt x="0" y="341978"/>
                </a:cubicBezTo>
                <a:lnTo>
                  <a:pt x="20725" y="275363"/>
                </a:lnTo>
                <a:cubicBezTo>
                  <a:pt x="249875" y="346429"/>
                  <a:pt x="385879" y="245062"/>
                  <a:pt x="462680" y="135885"/>
                </a:cubicBezTo>
                <a:lnTo>
                  <a:pt x="407386" y="109099"/>
                </a:lnTo>
                <a:close/>
              </a:path>
            </a:pathLst>
          </a:custGeom>
          <a:solidFill>
            <a:srgbClr val="2EBBC2"/>
          </a:solidFill>
          <a:ln>
            <a:noFill/>
          </a:ln>
        </p:spPr>
        <p:txBody>
          <a:bodyPr/>
          <a:lstStyle/>
          <a:p>
            <a:endParaRPr lang="zh-CN" altLang="en-US" dirty="0"/>
          </a:p>
        </p:txBody>
      </p:sp>
    </p:spTree>
    <p:extLst>
      <p:ext uri="{BB962C8B-B14F-4D97-AF65-F5344CB8AC3E}">
        <p14:creationId xmlns:p14="http://schemas.microsoft.com/office/powerpoint/2010/main" xmlns="" val="1787288313"/>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C:\Users\Administrator\Desktop\未标题-2.jpg未标题-2"/>
          <p:cNvPicPr>
            <a:picLocks noChangeAspect="1"/>
          </p:cNvPicPr>
          <p:nvPr/>
        </p:nvPicPr>
        <p:blipFill>
          <a:blip r:embed="rId3"/>
          <a:srcRect/>
          <a:stretch>
            <a:fillRect/>
          </a:stretch>
        </p:blipFill>
        <p:spPr>
          <a:xfrm>
            <a:off x="1270" y="0"/>
            <a:ext cx="9142730" cy="5143500"/>
          </a:xfrm>
          <a:prstGeom prst="rect">
            <a:avLst/>
          </a:prstGeom>
          <a:ln>
            <a:solidFill>
              <a:srgbClr val="2EBBC2"/>
            </a:solidFill>
          </a:ln>
        </p:spPr>
      </p:pic>
      <p:sp>
        <p:nvSpPr>
          <p:cNvPr id="29" name="矩形 28"/>
          <p:cNvSpPr/>
          <p:nvPr/>
        </p:nvSpPr>
        <p:spPr>
          <a:xfrm>
            <a:off x="2843808" y="1923678"/>
            <a:ext cx="4774280" cy="1107996"/>
          </a:xfrm>
          <a:prstGeom prst="rect">
            <a:avLst/>
          </a:prstGeom>
        </p:spPr>
        <p:txBody>
          <a:bodyPr wrap="square" lIns="0" tIns="0" rIns="0" bIns="0">
            <a:spAutoFit/>
          </a:bodyPr>
          <a:lstStyle/>
          <a:p>
            <a:pPr lvl="0" algn="ctr"/>
            <a:r>
              <a:rPr lang="zh-CN" altLang="en-US" sz="72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江湖再见！</a:t>
            </a:r>
            <a:endParaRPr lang="zh-CN" altLang="en-US" sz="7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xmlns="" val="207098950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0-#ppt_w/2"/>
                                          </p:val>
                                        </p:tav>
                                        <p:tav tm="100000">
                                          <p:val>
                                            <p:strVal val="#ppt_x"/>
                                          </p:val>
                                        </p:tav>
                                      </p:tavLst>
                                    </p:anim>
                                    <p:anim calcmode="lin" valueType="num">
                                      <p:cBhvr additive="base">
                                        <p:cTn id="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C:\Users\Administrator\Desktop\未标题-2.jpg未标题-2"/>
          <p:cNvPicPr>
            <a:picLocks noChangeAspect="1"/>
          </p:cNvPicPr>
          <p:nvPr/>
        </p:nvPicPr>
        <p:blipFill>
          <a:blip r:embed="rId5"/>
          <a:srcRect/>
          <a:stretch>
            <a:fillRect/>
          </a:stretch>
        </p:blipFill>
        <p:spPr>
          <a:xfrm>
            <a:off x="634" y="0"/>
            <a:ext cx="9142730" cy="5143500"/>
          </a:xfrm>
          <a:prstGeom prst="rect">
            <a:avLst/>
          </a:prstGeom>
        </p:spPr>
      </p:pic>
      <p:sp>
        <p:nvSpPr>
          <p:cNvPr id="27" name="任意多边形 26"/>
          <p:cNvSpPr/>
          <p:nvPr>
            <p:custDataLst>
              <p:tags r:id="rId1"/>
            </p:custDataLst>
          </p:nvPr>
        </p:nvSpPr>
        <p:spPr>
          <a:xfrm>
            <a:off x="3783210" y="1716101"/>
            <a:ext cx="2507617" cy="1711300"/>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1" fmla="*/ 238125 w 2219325"/>
              <a:gd name="connsiteY0-2" fmla="*/ 300037 h 1514475"/>
              <a:gd name="connsiteX1-3" fmla="*/ 0 w 2219325"/>
              <a:gd name="connsiteY1-4" fmla="*/ 300037 h 1514475"/>
              <a:gd name="connsiteX2-5" fmla="*/ 0 w 2219325"/>
              <a:gd name="connsiteY2-6" fmla="*/ 0 h 1514475"/>
              <a:gd name="connsiteX3-7" fmla="*/ 2219325 w 2219325"/>
              <a:gd name="connsiteY3-8" fmla="*/ 0 h 1514475"/>
              <a:gd name="connsiteX4-9" fmla="*/ 2219325 w 2219325"/>
              <a:gd name="connsiteY4-10" fmla="*/ 1514475 h 1514475"/>
              <a:gd name="connsiteX5-11" fmla="*/ 0 w 2219325"/>
              <a:gd name="connsiteY5-12" fmla="*/ 1514475 h 1514475"/>
              <a:gd name="connsiteX6-13" fmla="*/ 0 w 2219325"/>
              <a:gd name="connsiteY6-14" fmla="*/ 1214437 h 1514475"/>
              <a:gd name="connsiteX7-15" fmla="*/ 238125 w 2219325"/>
              <a:gd name="connsiteY7-16" fmla="*/ 1214437 h 1514475"/>
              <a:gd name="connsiteX8" fmla="*/ 329565 w 2219325"/>
              <a:gd name="connsiteY8" fmla="*/ 391477 h 1514475"/>
              <a:gd name="connsiteX0-17" fmla="*/ 0 w 2219325"/>
              <a:gd name="connsiteY0-18" fmla="*/ 300037 h 1514475"/>
              <a:gd name="connsiteX1-19" fmla="*/ 0 w 2219325"/>
              <a:gd name="connsiteY1-20" fmla="*/ 0 h 1514475"/>
              <a:gd name="connsiteX2-21" fmla="*/ 2219325 w 2219325"/>
              <a:gd name="connsiteY2-22" fmla="*/ 0 h 1514475"/>
              <a:gd name="connsiteX3-23" fmla="*/ 2219325 w 2219325"/>
              <a:gd name="connsiteY3-24" fmla="*/ 1514475 h 1514475"/>
              <a:gd name="connsiteX4-25" fmla="*/ 0 w 2219325"/>
              <a:gd name="connsiteY4-26" fmla="*/ 1514475 h 1514475"/>
              <a:gd name="connsiteX5-27" fmla="*/ 0 w 2219325"/>
              <a:gd name="connsiteY5-28" fmla="*/ 1214437 h 1514475"/>
              <a:gd name="connsiteX6-29" fmla="*/ 238125 w 2219325"/>
              <a:gd name="connsiteY6-30" fmla="*/ 1214437 h 1514475"/>
              <a:gd name="connsiteX7-31" fmla="*/ 329565 w 2219325"/>
              <a:gd name="connsiteY7-32" fmla="*/ 391477 h 1514475"/>
              <a:gd name="connsiteX0-33" fmla="*/ 0 w 2219325"/>
              <a:gd name="connsiteY0-34" fmla="*/ 300037 h 1514475"/>
              <a:gd name="connsiteX1-35" fmla="*/ 0 w 2219325"/>
              <a:gd name="connsiteY1-36" fmla="*/ 0 h 1514475"/>
              <a:gd name="connsiteX2-37" fmla="*/ 2219325 w 2219325"/>
              <a:gd name="connsiteY2-38" fmla="*/ 0 h 1514475"/>
              <a:gd name="connsiteX3-39" fmla="*/ 2219325 w 2219325"/>
              <a:gd name="connsiteY3-40" fmla="*/ 1514475 h 1514475"/>
              <a:gd name="connsiteX4-41" fmla="*/ 0 w 2219325"/>
              <a:gd name="connsiteY4-42" fmla="*/ 1514475 h 1514475"/>
              <a:gd name="connsiteX5-43" fmla="*/ 0 w 2219325"/>
              <a:gd name="connsiteY5-44" fmla="*/ 1214437 h 1514475"/>
              <a:gd name="connsiteX6-45" fmla="*/ 238125 w 2219325"/>
              <a:gd name="connsiteY6-46" fmla="*/ 1214437 h 1514475"/>
              <a:gd name="connsiteX0-47" fmla="*/ 0 w 2219325"/>
              <a:gd name="connsiteY0-48" fmla="*/ 300037 h 1514475"/>
              <a:gd name="connsiteX1-49" fmla="*/ 0 w 2219325"/>
              <a:gd name="connsiteY1-50" fmla="*/ 0 h 1514475"/>
              <a:gd name="connsiteX2-51" fmla="*/ 2219325 w 2219325"/>
              <a:gd name="connsiteY2-52" fmla="*/ 0 h 1514475"/>
              <a:gd name="connsiteX3-53" fmla="*/ 2219325 w 2219325"/>
              <a:gd name="connsiteY3-54" fmla="*/ 1514475 h 1514475"/>
              <a:gd name="connsiteX4-55" fmla="*/ 0 w 2219325"/>
              <a:gd name="connsiteY4-56" fmla="*/ 1514475 h 1514475"/>
              <a:gd name="connsiteX5-57" fmla="*/ 0 w 2219325"/>
              <a:gd name="connsiteY5-58" fmla="*/ 1214437 h 15144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defRPr/>
            </a:pP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5770110" y="1815436"/>
            <a:ext cx="408968" cy="1512630"/>
          </a:xfrm>
          <a:prstGeom prst="rect">
            <a:avLst/>
          </a:prstGeom>
          <a:noFill/>
        </p:spPr>
        <p:txBody>
          <a:bodyPr vert="vert" lIns="0" tIns="0" rIns="0" bIns="0" anchor="ctr"/>
          <a:lstStyle/>
          <a:p>
            <a:pPr algn="ctr">
              <a:defRPr/>
            </a:pPr>
            <a:r>
              <a:rPr lang="en-US" altLang="zh-CN" sz="3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PART A</a:t>
            </a:r>
            <a:endParaRPr lang="zh-CN" altLang="en-US"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3162339" y="2123715"/>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调研方案</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3105476" y="2700387"/>
            <a:ext cx="636072" cy="153888"/>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调研背景</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3935927" y="2700387"/>
            <a:ext cx="636072" cy="153888"/>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调研目的</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3105476" y="2861935"/>
            <a:ext cx="636072" cy="153888"/>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调研方式</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3935927" y="2854275"/>
            <a:ext cx="636072" cy="153888"/>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调研内容</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advClick="0" advTm="6000">
        <p14:window dir="vert"/>
      </p:transition>
    </mc:Choice>
    <mc:Fallback>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outHorizont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by="(-#ppt_w*2)" calcmode="lin" valueType="num">
                                      <p:cBhvr rctx="PPT">
                                        <p:cTn id="19" dur="500" autoRev="1" fill="hold">
                                          <p:stCondLst>
                                            <p:cond delay="0"/>
                                          </p:stCondLst>
                                        </p:cTn>
                                        <p:tgtEl>
                                          <p:spTgt spid="28"/>
                                        </p:tgtEl>
                                        <p:attrNameLst>
                                          <p:attrName>ppt_w</p:attrName>
                                        </p:attrNameLst>
                                      </p:cBhvr>
                                    </p:anim>
                                    <p:anim by="(#ppt_w*0.50)" calcmode="lin" valueType="num">
                                      <p:cBhvr>
                                        <p:cTn id="20" dur="500" decel="50000" autoRev="1" fill="hold">
                                          <p:stCondLst>
                                            <p:cond delay="0"/>
                                          </p:stCondLst>
                                        </p:cTn>
                                        <p:tgtEl>
                                          <p:spTgt spid="28"/>
                                        </p:tgtEl>
                                        <p:attrNameLst>
                                          <p:attrName>ppt_x</p:attrName>
                                        </p:attrNameLst>
                                      </p:cBhvr>
                                    </p:anim>
                                    <p:anim from="(-#ppt_h/2)" to="(#ppt_y)" calcmode="lin" valueType="num">
                                      <p:cBhvr>
                                        <p:cTn id="21" dur="1000" fill="hold">
                                          <p:stCondLst>
                                            <p:cond delay="0"/>
                                          </p:stCondLst>
                                        </p:cTn>
                                        <p:tgtEl>
                                          <p:spTgt spid="28"/>
                                        </p:tgtEl>
                                        <p:attrNameLst>
                                          <p:attrName>ppt_y</p:attrName>
                                        </p:attrNameLst>
                                      </p:cBhvr>
                                    </p:anim>
                                    <p:animRot by="21600000">
                                      <p:cBhvr>
                                        <p:cTn id="22" dur="1000" fill="hold">
                                          <p:stCondLst>
                                            <p:cond delay="0"/>
                                          </p:stCondLst>
                                        </p:cTn>
                                        <p:tgtEl>
                                          <p:spTgt spid="2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0-#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C1D4A955-C304-49DE-AB35-A60A158CEBD9}"/>
              </a:ext>
            </a:extLst>
          </p:cNvPr>
          <p:cNvGrpSpPr/>
          <p:nvPr/>
        </p:nvGrpSpPr>
        <p:grpSpPr>
          <a:xfrm>
            <a:off x="107504" y="123478"/>
            <a:ext cx="2874942" cy="727007"/>
            <a:chOff x="785794" y="402923"/>
            <a:chExt cx="3058073" cy="1170198"/>
          </a:xfrm>
        </p:grpSpPr>
        <p:sp>
          <p:nvSpPr>
            <p:cNvPr id="5" name="文本框 4">
              <a:extLst>
                <a:ext uri="{FF2B5EF4-FFF2-40B4-BE49-F238E27FC236}">
                  <a16:creationId xmlns="" xmlns:a16="http://schemas.microsoft.com/office/drawing/2014/main" id="{2B8177BE-E855-4C9D-8777-AE81C395DCD8}"/>
                </a:ext>
              </a:extLst>
            </p:cNvPr>
            <p:cNvSpPr txBox="1"/>
            <p:nvPr/>
          </p:nvSpPr>
          <p:spPr>
            <a:xfrm>
              <a:off x="785794" y="402923"/>
              <a:ext cx="865206" cy="1139421"/>
            </a:xfrm>
            <a:prstGeom prst="rect">
              <a:avLst/>
            </a:prstGeom>
            <a:noFill/>
          </p:spPr>
          <p:txBody>
            <a:bodyPr wrap="square" rtlCol="0">
              <a:spAutoFit/>
            </a:bodyPr>
            <a:lstStyle/>
            <a:p>
              <a:pPr defTabSz="914377"/>
              <a:r>
                <a:rPr lang="en-US" altLang="zh-CN" sz="4000" b="1" u="sng" dirty="0">
                  <a:solidFill>
                    <a:srgbClr val="1A9895"/>
                  </a:solidFill>
                  <a:latin typeface="微软雅黑"/>
                  <a:ea typeface="微软雅黑"/>
                </a:rPr>
                <a:t>01</a:t>
              </a:r>
              <a:endParaRPr lang="zh-CN" altLang="en-US" sz="4000" u="sng" dirty="0">
                <a:solidFill>
                  <a:srgbClr val="1A9895"/>
                </a:solidFill>
                <a:latin typeface="微软雅黑"/>
                <a:ea typeface="微软雅黑"/>
              </a:endParaRPr>
            </a:p>
          </p:txBody>
        </p:sp>
        <p:sp>
          <p:nvSpPr>
            <p:cNvPr id="6" name="矩形 5">
              <a:extLst>
                <a:ext uri="{FF2B5EF4-FFF2-40B4-BE49-F238E27FC236}">
                  <a16:creationId xmlns="" xmlns:a16="http://schemas.microsoft.com/office/drawing/2014/main" id="{D76392C2-398A-42F2-A1C1-0E0993AAB2C1}"/>
                </a:ext>
              </a:extLst>
            </p:cNvPr>
            <p:cNvSpPr/>
            <p:nvPr/>
          </p:nvSpPr>
          <p:spPr>
            <a:xfrm>
              <a:off x="1651000" y="433700"/>
              <a:ext cx="2192867" cy="1139421"/>
            </a:xfrm>
            <a:prstGeom prst="rect">
              <a:avLst/>
            </a:prstGeom>
          </p:spPr>
          <p:txBody>
            <a:bodyPr wrap="square">
              <a:spAutoFit/>
            </a:bodyPr>
            <a:lstStyle/>
            <a:p>
              <a:pPr defTabSz="914377"/>
              <a:r>
                <a:rPr lang="en-US" altLang="zh-CN" sz="2000" dirty="0">
                  <a:solidFill>
                    <a:prstClr val="black"/>
                  </a:solidFill>
                  <a:latin typeface="微软雅黑"/>
                  <a:ea typeface="微软雅黑"/>
                </a:rPr>
                <a:t>Part One</a:t>
              </a:r>
            </a:p>
            <a:p>
              <a:pPr defTabSz="914377"/>
              <a:r>
                <a:rPr lang="zh-CN" altLang="en-US" sz="2000" dirty="0">
                  <a:solidFill>
                    <a:prstClr val="black"/>
                  </a:solidFill>
                  <a:latin typeface="微软雅黑"/>
                  <a:ea typeface="微软雅黑"/>
                </a:rPr>
                <a:t>调研方案</a:t>
              </a:r>
            </a:p>
          </p:txBody>
        </p:sp>
      </p:grpSp>
      <p:grpSp>
        <p:nvGrpSpPr>
          <p:cNvPr id="25" name="组合 24">
            <a:extLst>
              <a:ext uri="{FF2B5EF4-FFF2-40B4-BE49-F238E27FC236}">
                <a16:creationId xmlns="" xmlns:a16="http://schemas.microsoft.com/office/drawing/2014/main" id="{655EE228-5E0D-4A4A-8CA5-A6EF06F52745}"/>
              </a:ext>
            </a:extLst>
          </p:cNvPr>
          <p:cNvGrpSpPr/>
          <p:nvPr/>
        </p:nvGrpSpPr>
        <p:grpSpPr>
          <a:xfrm>
            <a:off x="689285" y="822122"/>
            <a:ext cx="7890180" cy="3744589"/>
            <a:chOff x="689285" y="822122"/>
            <a:chExt cx="7890180" cy="3744589"/>
          </a:xfrm>
        </p:grpSpPr>
        <p:sp>
          <p:nvSpPr>
            <p:cNvPr id="26" name="TextBox 3">
              <a:extLst>
                <a:ext uri="{FF2B5EF4-FFF2-40B4-BE49-F238E27FC236}">
                  <a16:creationId xmlns="" xmlns:a16="http://schemas.microsoft.com/office/drawing/2014/main" id="{C6A2E767-D0E8-4BE9-9723-964C21FEFE16}"/>
                </a:ext>
              </a:extLst>
            </p:cNvPr>
            <p:cNvSpPr txBox="1"/>
            <p:nvPr/>
          </p:nvSpPr>
          <p:spPr>
            <a:xfrm>
              <a:off x="728227" y="1502342"/>
              <a:ext cx="1005383" cy="338544"/>
            </a:xfrm>
            <a:prstGeom prst="rect">
              <a:avLst/>
            </a:prstGeom>
            <a:noFill/>
          </p:spPr>
          <p:txBody>
            <a:bodyPr wrap="none" lIns="91430" tIns="45715" rIns="91430" bIns="45715"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调研背景</a:t>
              </a:r>
              <a:endParaRPr lang="zh-CN" altLang="en-US" sz="1600" b="1" dirty="0">
                <a:solidFill>
                  <a:schemeClr val="bg1">
                    <a:lumMod val="50000"/>
                  </a:schemeClr>
                </a:solidFill>
                <a:ea typeface="微软雅黑" panose="020B0503020204020204" pitchFamily="34" charset="-122"/>
              </a:endParaRPr>
            </a:p>
          </p:txBody>
        </p:sp>
        <p:grpSp>
          <p:nvGrpSpPr>
            <p:cNvPr id="27" name="组合 4">
              <a:extLst>
                <a:ext uri="{FF2B5EF4-FFF2-40B4-BE49-F238E27FC236}">
                  <a16:creationId xmlns="" xmlns:a16="http://schemas.microsoft.com/office/drawing/2014/main" id="{CC2D4BD5-E172-4819-8735-DC34048888D3}"/>
                </a:ext>
              </a:extLst>
            </p:cNvPr>
            <p:cNvGrpSpPr/>
            <p:nvPr/>
          </p:nvGrpSpPr>
          <p:grpSpPr>
            <a:xfrm>
              <a:off x="4385604" y="3574858"/>
              <a:ext cx="890468" cy="881062"/>
              <a:chOff x="4305571" y="3574858"/>
              <a:chExt cx="890588" cy="881062"/>
            </a:xfrm>
            <a:solidFill>
              <a:srgbClr val="008487"/>
            </a:solidFill>
          </p:grpSpPr>
          <p:sp>
            <p:nvSpPr>
              <p:cNvPr id="42" name="Freeform 15">
                <a:extLst>
                  <a:ext uri="{FF2B5EF4-FFF2-40B4-BE49-F238E27FC236}">
                    <a16:creationId xmlns="" xmlns:a16="http://schemas.microsoft.com/office/drawing/2014/main" id="{A031E9C7-5448-4BE0-ADF7-D5A222FAC5C1}"/>
                  </a:ext>
                </a:extLst>
              </p:cNvPr>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solidFill>
                <a:schemeClr val="accent3"/>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43" name="Freeform 16">
                <a:extLst>
                  <a:ext uri="{FF2B5EF4-FFF2-40B4-BE49-F238E27FC236}">
                    <a16:creationId xmlns="" xmlns:a16="http://schemas.microsoft.com/office/drawing/2014/main" id="{C79E1320-2545-4125-9D10-29DF6422847D}"/>
                  </a:ext>
                </a:extLst>
              </p:cNvPr>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solidFill>
                <a:schemeClr val="accent3"/>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grpSp>
        <p:grpSp>
          <p:nvGrpSpPr>
            <p:cNvPr id="28" name="组合 7">
              <a:extLst>
                <a:ext uri="{FF2B5EF4-FFF2-40B4-BE49-F238E27FC236}">
                  <a16:creationId xmlns="" xmlns:a16="http://schemas.microsoft.com/office/drawing/2014/main" id="{88054A40-5852-47AD-8A5B-1BF8B401B19D}"/>
                </a:ext>
              </a:extLst>
            </p:cNvPr>
            <p:cNvGrpSpPr/>
            <p:nvPr/>
          </p:nvGrpSpPr>
          <p:grpSpPr>
            <a:xfrm>
              <a:off x="4385605" y="1566670"/>
              <a:ext cx="880944" cy="892175"/>
              <a:chOff x="4305571" y="1566670"/>
              <a:chExt cx="881063" cy="892175"/>
            </a:xfrm>
            <a:solidFill>
              <a:srgbClr val="EBAC07"/>
            </a:solidFill>
          </p:grpSpPr>
          <p:sp>
            <p:nvSpPr>
              <p:cNvPr id="40" name="Freeform 17">
                <a:extLst>
                  <a:ext uri="{FF2B5EF4-FFF2-40B4-BE49-F238E27FC236}">
                    <a16:creationId xmlns="" xmlns:a16="http://schemas.microsoft.com/office/drawing/2014/main" id="{32FEB7E7-5E46-4AC6-97EB-343A1345F01D}"/>
                  </a:ext>
                </a:extLst>
              </p:cNvPr>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solidFill>
                <a:schemeClr val="accent1"/>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41" name="Freeform 18">
                <a:extLst>
                  <a:ext uri="{FF2B5EF4-FFF2-40B4-BE49-F238E27FC236}">
                    <a16:creationId xmlns="" xmlns:a16="http://schemas.microsoft.com/office/drawing/2014/main" id="{D064F819-91A8-4922-87CC-45C2424C3A51}"/>
                  </a:ext>
                </a:extLst>
              </p:cNvPr>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solidFill>
                <a:schemeClr val="accent1"/>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grpSp>
        <p:grpSp>
          <p:nvGrpSpPr>
            <p:cNvPr id="29" name="组合 10">
              <a:extLst>
                <a:ext uri="{FF2B5EF4-FFF2-40B4-BE49-F238E27FC236}">
                  <a16:creationId xmlns="" xmlns:a16="http://schemas.microsoft.com/office/drawing/2014/main" id="{2DC5E033-FB7F-474A-8CD0-4913411D2B0F}"/>
                </a:ext>
              </a:extLst>
            </p:cNvPr>
            <p:cNvGrpSpPr/>
            <p:nvPr/>
          </p:nvGrpSpPr>
          <p:grpSpPr>
            <a:xfrm>
              <a:off x="3461266" y="2279459"/>
              <a:ext cx="1461891" cy="1463675"/>
              <a:chOff x="3381108" y="2279458"/>
              <a:chExt cx="1462088" cy="1463675"/>
            </a:xfrm>
            <a:solidFill>
              <a:srgbClr val="D00000"/>
            </a:solidFill>
          </p:grpSpPr>
          <p:sp>
            <p:nvSpPr>
              <p:cNvPr id="38" name="Freeform 19">
                <a:extLst>
                  <a:ext uri="{FF2B5EF4-FFF2-40B4-BE49-F238E27FC236}">
                    <a16:creationId xmlns="" xmlns:a16="http://schemas.microsoft.com/office/drawing/2014/main" id="{F6C0D494-5250-4417-8CAB-75E7B6FFF0B6}"/>
                  </a:ext>
                </a:extLst>
              </p:cNvPr>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solidFill>
                <a:schemeClr val="accent2"/>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39" name="Freeform 20">
                <a:extLst>
                  <a:ext uri="{FF2B5EF4-FFF2-40B4-BE49-F238E27FC236}">
                    <a16:creationId xmlns="" xmlns:a16="http://schemas.microsoft.com/office/drawing/2014/main" id="{05BCF1D7-E1FE-493E-BEDC-633C4F5275C2}"/>
                  </a:ext>
                </a:extLst>
              </p:cNvPr>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solidFill>
                <a:schemeClr val="accent2"/>
              </a:solidFill>
              <a:ln>
                <a:noFill/>
              </a:ln>
            </p:spPr>
            <p:txBody>
              <a:bodyPr vert="horz" wrap="square" lIns="91412" tIns="45706" rIns="91412" bIns="45706" numCol="1" anchor="t" anchorCtr="0" compatLnSpc="1"/>
              <a:lstStyle/>
              <a:p>
                <a:endParaRPr lang="zh-CN" altLang="en-US" sz="1800">
                  <a:solidFill>
                    <a:srgbClr val="D00000"/>
                  </a:solidFill>
                  <a:latin typeface="微软雅黑" panose="020B0503020204020204" pitchFamily="34" charset="-122"/>
                  <a:ea typeface="微软雅黑" panose="020B0503020204020204" pitchFamily="34" charset="-122"/>
                </a:endParaRPr>
              </a:p>
            </p:txBody>
          </p:sp>
        </p:grpSp>
        <p:sp>
          <p:nvSpPr>
            <p:cNvPr id="30" name="任意多边形 13">
              <a:extLst>
                <a:ext uri="{FF2B5EF4-FFF2-40B4-BE49-F238E27FC236}">
                  <a16:creationId xmlns="" xmlns:a16="http://schemas.microsoft.com/office/drawing/2014/main" id="{044890C8-69D8-49D1-8124-629398662E62}"/>
                </a:ext>
              </a:extLst>
            </p:cNvPr>
            <p:cNvSpPr/>
            <p:nvPr/>
          </p:nvSpPr>
          <p:spPr>
            <a:xfrm>
              <a:off x="5205164" y="2166425"/>
              <a:ext cx="2830753" cy="226882"/>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31" name="任意多边形 14">
              <a:extLst>
                <a:ext uri="{FF2B5EF4-FFF2-40B4-BE49-F238E27FC236}">
                  <a16:creationId xmlns="" xmlns:a16="http://schemas.microsoft.com/office/drawing/2014/main" id="{3147F6B8-BEFD-49B2-B1F6-1CD59582CA9F}"/>
                </a:ext>
              </a:extLst>
            </p:cNvPr>
            <p:cNvSpPr/>
            <p:nvPr/>
          </p:nvSpPr>
          <p:spPr>
            <a:xfrm>
              <a:off x="5205164" y="4339829"/>
              <a:ext cx="2830753" cy="226882"/>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32" name="任意多边形 15">
              <a:extLst>
                <a:ext uri="{FF2B5EF4-FFF2-40B4-BE49-F238E27FC236}">
                  <a16:creationId xmlns="" xmlns:a16="http://schemas.microsoft.com/office/drawing/2014/main" id="{F61A6B85-AD16-41DF-A766-0A6AF994125E}"/>
                </a:ext>
              </a:extLst>
            </p:cNvPr>
            <p:cNvSpPr/>
            <p:nvPr/>
          </p:nvSpPr>
          <p:spPr>
            <a:xfrm flipH="1">
              <a:off x="728227" y="3220926"/>
              <a:ext cx="2878139" cy="255648"/>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33" name="TextBox 54">
              <a:extLst>
                <a:ext uri="{FF2B5EF4-FFF2-40B4-BE49-F238E27FC236}">
                  <a16:creationId xmlns="" xmlns:a16="http://schemas.microsoft.com/office/drawing/2014/main" id="{25C17A83-6BF9-4781-9CC8-4DC13D569776}"/>
                </a:ext>
              </a:extLst>
            </p:cNvPr>
            <p:cNvSpPr txBox="1"/>
            <p:nvPr/>
          </p:nvSpPr>
          <p:spPr>
            <a:xfrm>
              <a:off x="5507816" y="822122"/>
              <a:ext cx="1005383" cy="338544"/>
            </a:xfrm>
            <a:prstGeom prst="rect">
              <a:avLst/>
            </a:prstGeom>
            <a:noFill/>
          </p:spPr>
          <p:txBody>
            <a:bodyPr wrap="none" lIns="91430" tIns="45715" rIns="91430" bIns="45715"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调研目的</a:t>
              </a:r>
              <a:endParaRPr lang="zh-CN" altLang="en-US" sz="1600" b="1" dirty="0">
                <a:solidFill>
                  <a:schemeClr val="bg1">
                    <a:lumMod val="50000"/>
                  </a:schemeClr>
                </a:solidFill>
                <a:ea typeface="微软雅黑" panose="020B0503020204020204" pitchFamily="34" charset="-122"/>
              </a:endParaRPr>
            </a:p>
          </p:txBody>
        </p:sp>
        <p:sp>
          <p:nvSpPr>
            <p:cNvPr id="34" name="TextBox 54">
              <a:extLst>
                <a:ext uri="{FF2B5EF4-FFF2-40B4-BE49-F238E27FC236}">
                  <a16:creationId xmlns="" xmlns:a16="http://schemas.microsoft.com/office/drawing/2014/main" id="{B89FFF60-FC81-4F16-9442-C3AAAF271D75}"/>
                </a:ext>
              </a:extLst>
            </p:cNvPr>
            <p:cNvSpPr txBox="1"/>
            <p:nvPr/>
          </p:nvSpPr>
          <p:spPr>
            <a:xfrm>
              <a:off x="5507816" y="3220926"/>
              <a:ext cx="1005383" cy="338544"/>
            </a:xfrm>
            <a:prstGeom prst="rect">
              <a:avLst/>
            </a:prstGeom>
            <a:noFill/>
          </p:spPr>
          <p:txBody>
            <a:bodyPr wrap="none" lIns="91430" tIns="45715" rIns="91430" bIns="45715"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调研方式</a:t>
              </a:r>
              <a:endParaRPr lang="zh-CN" altLang="en-US" sz="1600" b="1" dirty="0">
                <a:solidFill>
                  <a:schemeClr val="bg1">
                    <a:lumMod val="50000"/>
                  </a:schemeClr>
                </a:solidFill>
                <a:ea typeface="微软雅黑" panose="020B0503020204020204" pitchFamily="34" charset="-122"/>
              </a:endParaRPr>
            </a:p>
          </p:txBody>
        </p:sp>
        <p:sp>
          <p:nvSpPr>
            <p:cNvPr id="35" name="文本框 34">
              <a:extLst>
                <a:ext uri="{FF2B5EF4-FFF2-40B4-BE49-F238E27FC236}">
                  <a16:creationId xmlns="" xmlns:a16="http://schemas.microsoft.com/office/drawing/2014/main" id="{69141DF5-287E-4645-88B3-BF341AB6845A}"/>
                </a:ext>
              </a:extLst>
            </p:cNvPr>
            <p:cNvSpPr txBox="1"/>
            <p:nvPr/>
          </p:nvSpPr>
          <p:spPr>
            <a:xfrm>
              <a:off x="689285" y="1937897"/>
              <a:ext cx="3435151" cy="20774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200" dirty="0">
                  <a:solidFill>
                    <a:schemeClr val="bg2"/>
                  </a:solidFill>
                  <a:latin typeface="微软雅黑" panose="020B0503020204020204" pitchFamily="34" charset="-122"/>
                  <a:ea typeface="微软雅黑" panose="020B0503020204020204" pitchFamily="34" charset="-122"/>
                </a:rPr>
                <a:t>可乐市场发展历史</a:t>
              </a:r>
              <a:r>
                <a:rPr lang="zh-CN" altLang="en-US" sz="1200" dirty="0">
                  <a:solidFill>
                    <a:schemeClr val="bg2"/>
                  </a:solidFill>
                  <a:latin typeface="微软雅黑" panose="020B0503020204020204" pitchFamily="34" charset="-122"/>
                  <a:ea typeface="微软雅黑" panose="020B0503020204020204" pitchFamily="34" charset="-122"/>
                </a:rPr>
                <a:t>：由辉煌到萎缩</a:t>
              </a:r>
              <a:endParaRPr lang="en-US" altLang="zh-CN" sz="1200" dirty="0">
                <a:solidFill>
                  <a:schemeClr val="bg2"/>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dirty="0">
                  <a:solidFill>
                    <a:schemeClr val="bg2"/>
                  </a:solidFill>
                  <a:latin typeface="微软雅黑" panose="020B0503020204020204" pitchFamily="34" charset="-122"/>
                  <a:ea typeface="微软雅黑" panose="020B0503020204020204" pitchFamily="34" charset="-122"/>
                </a:rPr>
                <a:t>可乐市场与经济发展的联系：</a:t>
              </a:r>
              <a:endParaRPr lang="en-US" altLang="zh-CN" sz="12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200" dirty="0">
                  <a:solidFill>
                    <a:schemeClr val="bg2"/>
                  </a:solidFill>
                  <a:latin typeface="微软雅黑" panose="020B0503020204020204" pitchFamily="34" charset="-122"/>
                  <a:ea typeface="微软雅黑" panose="020B0503020204020204" pitchFamily="34" charset="-122"/>
                </a:rPr>
                <a:t>上世纪</a:t>
              </a:r>
              <a:r>
                <a:rPr lang="en-US" altLang="zh-CN" sz="1200" dirty="0">
                  <a:solidFill>
                    <a:schemeClr val="bg2"/>
                  </a:solidFill>
                  <a:latin typeface="微软雅黑" panose="020B0503020204020204" pitchFamily="34" charset="-122"/>
                  <a:ea typeface="微软雅黑" panose="020B0503020204020204" pitchFamily="34" charset="-122"/>
                </a:rPr>
                <a:t>20</a:t>
              </a:r>
              <a:r>
                <a:rPr lang="zh-CN" altLang="en-US" sz="1200" dirty="0">
                  <a:solidFill>
                    <a:schemeClr val="bg2"/>
                  </a:solidFill>
                  <a:latin typeface="微软雅黑" panose="020B0503020204020204" pitchFamily="34" charset="-122"/>
                  <a:ea typeface="微软雅黑" panose="020B0503020204020204" pitchFamily="34" charset="-122"/>
                </a:rPr>
                <a:t>年代初</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解放前</a:t>
              </a:r>
              <a:endParaRPr lang="en-US" altLang="zh-CN" sz="12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en-US" altLang="zh-CN" sz="1200" dirty="0">
                  <a:solidFill>
                    <a:schemeClr val="bg2"/>
                  </a:solidFill>
                  <a:latin typeface="微软雅黑" panose="020B0503020204020204" pitchFamily="34" charset="-122"/>
                  <a:ea typeface="微软雅黑" panose="020B0503020204020204" pitchFamily="34" charset="-122"/>
                </a:rPr>
                <a:t>1978</a:t>
              </a:r>
              <a:r>
                <a:rPr lang="zh-CN" altLang="en-US" sz="1200" dirty="0">
                  <a:solidFill>
                    <a:schemeClr val="bg2"/>
                  </a:solidFill>
                  <a:latin typeface="微软雅黑" panose="020B0503020204020204" pitchFamily="34" charset="-122"/>
                  <a:ea typeface="微软雅黑" panose="020B0503020204020204" pitchFamily="34" charset="-122"/>
                </a:rPr>
                <a:t>年至今</a:t>
              </a:r>
              <a:endParaRPr lang="en-US" altLang="zh-CN" sz="12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200" dirty="0">
                  <a:solidFill>
                    <a:schemeClr val="bg2"/>
                  </a:solidFill>
                  <a:latin typeface="微软雅黑" panose="020B0503020204020204" pitchFamily="34" charset="-122"/>
                  <a:ea typeface="微软雅黑" panose="020B0503020204020204" pitchFamily="34" charset="-122"/>
                </a:rPr>
                <a:t>近期至未来</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pPr>
              <a:endParaRPr lang="zh-CN" altLang="zh-CN" sz="14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36" name="矩形 35">
              <a:extLst>
                <a:ext uri="{FF2B5EF4-FFF2-40B4-BE49-F238E27FC236}">
                  <a16:creationId xmlns="" xmlns:a16="http://schemas.microsoft.com/office/drawing/2014/main" id="{32250969-7E21-405E-AE88-60607C6BB608}"/>
                </a:ext>
              </a:extLst>
            </p:cNvPr>
            <p:cNvSpPr/>
            <p:nvPr/>
          </p:nvSpPr>
          <p:spPr>
            <a:xfrm>
              <a:off x="5464428" y="1250266"/>
              <a:ext cx="3105597" cy="1029193"/>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分析现状，发现问题</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合理预测，提出建议</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策略合理性分析</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学以致用，自我提升</a:t>
              </a:r>
            </a:p>
          </p:txBody>
        </p:sp>
        <p:sp>
          <p:nvSpPr>
            <p:cNvPr id="37" name="矩形 36">
              <a:extLst>
                <a:ext uri="{FF2B5EF4-FFF2-40B4-BE49-F238E27FC236}">
                  <a16:creationId xmlns="" xmlns:a16="http://schemas.microsoft.com/office/drawing/2014/main" id="{2F941CBF-D6E6-4377-BE85-CDEBE89D1E35}"/>
                </a:ext>
              </a:extLst>
            </p:cNvPr>
            <p:cNvSpPr/>
            <p:nvPr/>
          </p:nvSpPr>
          <p:spPr>
            <a:xfrm>
              <a:off x="5473868" y="3659385"/>
              <a:ext cx="3105597" cy="789127"/>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相关文献、数据资料收集</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线上：问卷调查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线下：专项采访与随机采访相结合</a:t>
              </a:r>
            </a:p>
          </p:txBody>
        </p:sp>
      </p:grpSp>
    </p:spTree>
    <p:extLst>
      <p:ext uri="{BB962C8B-B14F-4D97-AF65-F5344CB8AC3E}">
        <p14:creationId xmlns:p14="http://schemas.microsoft.com/office/powerpoint/2010/main" xmlns="" val="1106391004"/>
      </p:ext>
    </p:extLst>
  </p:cSld>
  <p:clrMapOvr>
    <a:masterClrMapping/>
  </p:clrMapOvr>
  <p:transition spd="slow" advClick="0" advTm="2000">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 xmlns:a16="http://schemas.microsoft.com/office/drawing/2014/main" id="{E2D02312-23F1-4988-8BF9-168D3EA4964C}"/>
              </a:ext>
            </a:extLst>
          </p:cNvPr>
          <p:cNvGrpSpPr/>
          <p:nvPr/>
        </p:nvGrpSpPr>
        <p:grpSpPr>
          <a:xfrm>
            <a:off x="1098935" y="766647"/>
            <a:ext cx="7128791" cy="4200708"/>
            <a:chOff x="416145" y="677037"/>
            <a:chExt cx="7454675" cy="4223213"/>
          </a:xfrm>
        </p:grpSpPr>
        <p:grpSp>
          <p:nvGrpSpPr>
            <p:cNvPr id="5" name="组合 4">
              <a:extLst>
                <a:ext uri="{FF2B5EF4-FFF2-40B4-BE49-F238E27FC236}">
                  <a16:creationId xmlns="" xmlns:a16="http://schemas.microsoft.com/office/drawing/2014/main" id="{E7DCD016-A4D2-4BDE-A13B-A0B6121DF3E5}"/>
                </a:ext>
              </a:extLst>
            </p:cNvPr>
            <p:cNvGrpSpPr/>
            <p:nvPr/>
          </p:nvGrpSpPr>
          <p:grpSpPr>
            <a:xfrm>
              <a:off x="416145" y="883340"/>
              <a:ext cx="7454675" cy="3969199"/>
              <a:chOff x="1571499" y="1452043"/>
              <a:chExt cx="9233772" cy="4549411"/>
            </a:xfrm>
          </p:grpSpPr>
          <p:cxnSp>
            <p:nvCxnSpPr>
              <p:cNvPr id="6" name="直接连接符 20">
                <a:extLst>
                  <a:ext uri="{FF2B5EF4-FFF2-40B4-BE49-F238E27FC236}">
                    <a16:creationId xmlns="" xmlns:a16="http://schemas.microsoft.com/office/drawing/2014/main" id="{163AFE43-2A5A-4B71-A2F3-132BFAEA355F}"/>
                  </a:ext>
                </a:extLst>
              </p:cNvPr>
              <p:cNvCxnSpPr/>
              <p:nvPr/>
            </p:nvCxnSpPr>
            <p:spPr>
              <a:xfrm>
                <a:off x="3929357" y="1889426"/>
                <a:ext cx="0" cy="1344000"/>
              </a:xfrm>
              <a:prstGeom prst="line">
                <a:avLst/>
              </a:prstGeom>
              <a:noFill/>
              <a:ln w="9525" cap="flat" cmpd="sng" algn="ctr">
                <a:solidFill>
                  <a:sysClr val="windowText" lastClr="000000">
                    <a:lumMod val="85000"/>
                    <a:lumOff val="15000"/>
                  </a:sysClr>
                </a:solidFill>
                <a:prstDash val="solid"/>
              </a:ln>
              <a:effectLst/>
            </p:spPr>
          </p:cxnSp>
          <p:sp>
            <p:nvSpPr>
              <p:cNvPr id="7" name="等腰三角形 6">
                <a:extLst>
                  <a:ext uri="{FF2B5EF4-FFF2-40B4-BE49-F238E27FC236}">
                    <a16:creationId xmlns="" xmlns:a16="http://schemas.microsoft.com/office/drawing/2014/main" id="{463A5160-DFDE-4C0D-BF17-B7448E3821C0}"/>
                  </a:ext>
                </a:extLst>
              </p:cNvPr>
              <p:cNvSpPr>
                <a:spLocks noChangeAspect="1"/>
              </p:cNvSpPr>
              <p:nvPr/>
            </p:nvSpPr>
            <p:spPr>
              <a:xfrm rot="6331942">
                <a:off x="6821410" y="2988437"/>
                <a:ext cx="1933929" cy="1920000"/>
              </a:xfrm>
              <a:prstGeom prst="triangle">
                <a:avLst>
                  <a:gd name="adj" fmla="val 29723"/>
                </a:avLst>
              </a:prstGeom>
              <a:solidFill>
                <a:srgbClr val="1A9895"/>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微软雅黑"/>
                </a:endParaRPr>
              </a:p>
            </p:txBody>
          </p:sp>
          <p:sp>
            <p:nvSpPr>
              <p:cNvPr id="8" name="等腰三角形 7">
                <a:extLst>
                  <a:ext uri="{FF2B5EF4-FFF2-40B4-BE49-F238E27FC236}">
                    <a16:creationId xmlns="" xmlns:a16="http://schemas.microsoft.com/office/drawing/2014/main" id="{F786AEEB-853D-4DD2-9444-27682B9D43F1}"/>
                  </a:ext>
                </a:extLst>
              </p:cNvPr>
              <p:cNvSpPr>
                <a:spLocks noChangeAspect="1"/>
              </p:cNvSpPr>
              <p:nvPr/>
            </p:nvSpPr>
            <p:spPr>
              <a:xfrm rot="6331942">
                <a:off x="5833251" y="3228438"/>
                <a:ext cx="1450447" cy="1440000"/>
              </a:xfrm>
              <a:prstGeom prst="triangle">
                <a:avLst>
                  <a:gd name="adj" fmla="val 29723"/>
                </a:avLst>
              </a:prstGeom>
              <a:solidFill>
                <a:srgbClr val="A1D3D0"/>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微软雅黑"/>
                </a:endParaRPr>
              </a:p>
            </p:txBody>
          </p:sp>
          <p:sp>
            <p:nvSpPr>
              <p:cNvPr id="9" name="等腰三角形 8">
                <a:extLst>
                  <a:ext uri="{FF2B5EF4-FFF2-40B4-BE49-F238E27FC236}">
                    <a16:creationId xmlns="" xmlns:a16="http://schemas.microsoft.com/office/drawing/2014/main" id="{4036EB6F-8344-4778-B25D-9867A96D3108}"/>
                  </a:ext>
                </a:extLst>
              </p:cNvPr>
              <p:cNvSpPr>
                <a:spLocks noChangeAspect="1"/>
              </p:cNvSpPr>
              <p:nvPr/>
            </p:nvSpPr>
            <p:spPr>
              <a:xfrm rot="6331942">
                <a:off x="4762150" y="3228438"/>
                <a:ext cx="1450447" cy="1440000"/>
              </a:xfrm>
              <a:prstGeom prst="triangle">
                <a:avLst>
                  <a:gd name="adj" fmla="val 29723"/>
                </a:avLst>
              </a:prstGeom>
              <a:solidFill>
                <a:sysClr val="window" lastClr="FFFFFF">
                  <a:lumMod val="50000"/>
                </a:sysClr>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微软雅黑"/>
                </a:endParaRPr>
              </a:p>
            </p:txBody>
          </p:sp>
          <p:sp>
            <p:nvSpPr>
              <p:cNvPr id="10" name="等腰三角形 9">
                <a:extLst>
                  <a:ext uri="{FF2B5EF4-FFF2-40B4-BE49-F238E27FC236}">
                    <a16:creationId xmlns="" xmlns:a16="http://schemas.microsoft.com/office/drawing/2014/main" id="{51E8977A-B3E9-4C59-9102-439E19231A67}"/>
                  </a:ext>
                </a:extLst>
              </p:cNvPr>
              <p:cNvSpPr>
                <a:spLocks noChangeAspect="1"/>
              </p:cNvSpPr>
              <p:nvPr/>
            </p:nvSpPr>
            <p:spPr>
              <a:xfrm rot="6331942">
                <a:off x="3682134" y="3228438"/>
                <a:ext cx="1450447" cy="1440000"/>
              </a:xfrm>
              <a:prstGeom prst="triangle">
                <a:avLst>
                  <a:gd name="adj" fmla="val 29723"/>
                </a:avLst>
              </a:prstGeom>
              <a:solidFill>
                <a:sysClr val="window" lastClr="FFFFFF">
                  <a:lumMod val="75000"/>
                </a:sysClr>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微软雅黑"/>
                </a:endParaRPr>
              </a:p>
            </p:txBody>
          </p:sp>
          <p:sp>
            <p:nvSpPr>
              <p:cNvPr id="11" name="等腰三角形 8">
                <a:extLst>
                  <a:ext uri="{FF2B5EF4-FFF2-40B4-BE49-F238E27FC236}">
                    <a16:creationId xmlns="" xmlns:a16="http://schemas.microsoft.com/office/drawing/2014/main" id="{777795D6-37A8-4664-BC24-FEBFDA31850A}"/>
                  </a:ext>
                </a:extLst>
              </p:cNvPr>
              <p:cNvSpPr>
                <a:spLocks noChangeAspect="1"/>
              </p:cNvSpPr>
              <p:nvPr/>
            </p:nvSpPr>
            <p:spPr>
              <a:xfrm rot="6331942">
                <a:off x="2637931" y="3250033"/>
                <a:ext cx="1307691" cy="1452101"/>
              </a:xfrm>
              <a:custGeom>
                <a:avLst/>
                <a:gdLst>
                  <a:gd name="connsiteX0" fmla="*/ 0 w 1096977"/>
                  <a:gd name="connsiteY0" fmla="*/ 1089076 h 1089076"/>
                  <a:gd name="connsiteX1" fmla="*/ 326054 w 1096977"/>
                  <a:gd name="connsiteY1" fmla="*/ 0 h 1089076"/>
                  <a:gd name="connsiteX2" fmla="*/ 1096977 w 1096977"/>
                  <a:gd name="connsiteY2" fmla="*/ 1089076 h 1089076"/>
                  <a:gd name="connsiteX3" fmla="*/ 0 w 1096977"/>
                  <a:gd name="connsiteY3" fmla="*/ 1089076 h 1089076"/>
                  <a:gd name="connsiteX0" fmla="*/ 0 w 980768"/>
                  <a:gd name="connsiteY0" fmla="*/ 819512 h 1089076"/>
                  <a:gd name="connsiteX1" fmla="*/ 209845 w 980768"/>
                  <a:gd name="connsiteY1" fmla="*/ 0 h 1089076"/>
                  <a:gd name="connsiteX2" fmla="*/ 980768 w 980768"/>
                  <a:gd name="connsiteY2" fmla="*/ 1089076 h 1089076"/>
                  <a:gd name="connsiteX3" fmla="*/ 0 w 980768"/>
                  <a:gd name="connsiteY3" fmla="*/ 819512 h 1089076"/>
                </a:gdLst>
                <a:ahLst/>
                <a:cxnLst>
                  <a:cxn ang="0">
                    <a:pos x="connsiteX0" y="connsiteY0"/>
                  </a:cxn>
                  <a:cxn ang="0">
                    <a:pos x="connsiteX1" y="connsiteY1"/>
                  </a:cxn>
                  <a:cxn ang="0">
                    <a:pos x="connsiteX2" y="connsiteY2"/>
                  </a:cxn>
                  <a:cxn ang="0">
                    <a:pos x="connsiteX3" y="connsiteY3"/>
                  </a:cxn>
                </a:cxnLst>
                <a:rect l="l" t="t" r="r" b="b"/>
                <a:pathLst>
                  <a:path w="980768" h="1089076">
                    <a:moveTo>
                      <a:pt x="0" y="819512"/>
                    </a:moveTo>
                    <a:lnTo>
                      <a:pt x="209845" y="0"/>
                    </a:lnTo>
                    <a:lnTo>
                      <a:pt x="980768" y="1089076"/>
                    </a:lnTo>
                    <a:lnTo>
                      <a:pt x="0" y="819512"/>
                    </a:lnTo>
                    <a:close/>
                  </a:path>
                </a:pathLst>
              </a:custGeom>
              <a:solidFill>
                <a:sysClr val="window" lastClr="FFFFFF">
                  <a:lumMod val="85000"/>
                </a:sysClr>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微软雅黑"/>
                </a:endParaRPr>
              </a:p>
            </p:txBody>
          </p:sp>
          <p:sp>
            <p:nvSpPr>
              <p:cNvPr id="12" name="椭圆 11">
                <a:extLst>
                  <a:ext uri="{FF2B5EF4-FFF2-40B4-BE49-F238E27FC236}">
                    <a16:creationId xmlns="" xmlns:a16="http://schemas.microsoft.com/office/drawing/2014/main" id="{775B658A-0BED-46F4-B694-22FC8AFBCE90}"/>
                  </a:ext>
                </a:extLst>
              </p:cNvPr>
              <p:cNvSpPr/>
              <p:nvPr/>
            </p:nvSpPr>
            <p:spPr>
              <a:xfrm>
                <a:off x="7662107" y="3472126"/>
                <a:ext cx="240000" cy="240000"/>
              </a:xfrm>
              <a:prstGeom prst="ellipse">
                <a:avLst/>
              </a:prstGeom>
              <a:solidFill>
                <a:sysClr val="window" lastClr="FFFFFF"/>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微软雅黑"/>
                </a:endParaRPr>
              </a:p>
            </p:txBody>
          </p:sp>
          <p:sp>
            <p:nvSpPr>
              <p:cNvPr id="14" name="文本框 8">
                <a:extLst>
                  <a:ext uri="{FF2B5EF4-FFF2-40B4-BE49-F238E27FC236}">
                    <a16:creationId xmlns="" xmlns:a16="http://schemas.microsoft.com/office/drawing/2014/main" id="{ABD7A531-E1A3-44F2-9801-D14159934C94}"/>
                  </a:ext>
                </a:extLst>
              </p:cNvPr>
              <p:cNvSpPr txBox="1"/>
              <p:nvPr/>
            </p:nvSpPr>
            <p:spPr>
              <a:xfrm>
                <a:off x="4481639" y="4955206"/>
                <a:ext cx="1501018" cy="1046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1219170">
                  <a:defRPr/>
                </a:pPr>
                <a:r>
                  <a:rPr lang="zh-CN" altLang="en-US" sz="1333" kern="0" dirty="0">
                    <a:solidFill>
                      <a:prstClr val="black">
                        <a:lumMod val="50000"/>
                        <a:lumOff val="50000"/>
                      </a:prstClr>
                    </a:solidFill>
                    <a:latin typeface="微软雅黑"/>
                    <a:ea typeface="微软雅黑"/>
                    <a:cs typeface="Arial" panose="020B0604020202020204" pitchFamily="34" charset="0"/>
                  </a:rPr>
                  <a:t>调查紫金港校区内各种品牌可乐的收购</a:t>
                </a:r>
                <a:r>
                  <a:rPr lang="en-US" altLang="zh-CN" sz="1333" kern="0" dirty="0">
                    <a:solidFill>
                      <a:prstClr val="black">
                        <a:lumMod val="50000"/>
                        <a:lumOff val="50000"/>
                      </a:prstClr>
                    </a:solidFill>
                    <a:latin typeface="微软雅黑"/>
                    <a:ea typeface="微软雅黑"/>
                    <a:cs typeface="Arial" panose="020B0604020202020204" pitchFamily="34" charset="0"/>
                  </a:rPr>
                  <a:t>/</a:t>
                </a:r>
                <a:r>
                  <a:rPr lang="zh-CN" altLang="en-US" sz="1333" kern="0" dirty="0">
                    <a:solidFill>
                      <a:prstClr val="black">
                        <a:lumMod val="50000"/>
                        <a:lumOff val="50000"/>
                      </a:prstClr>
                    </a:solidFill>
                    <a:latin typeface="微软雅黑"/>
                    <a:ea typeface="微软雅黑"/>
                    <a:cs typeface="Arial" panose="020B0604020202020204" pitchFamily="34" charset="0"/>
                  </a:rPr>
                  <a:t>出售价格</a:t>
                </a:r>
                <a:endParaRPr lang="en-US" altLang="zh-CN" sz="1333" kern="0" dirty="0">
                  <a:solidFill>
                    <a:prstClr val="black">
                      <a:lumMod val="50000"/>
                      <a:lumOff val="50000"/>
                    </a:prstClr>
                  </a:solidFill>
                  <a:latin typeface="微软雅黑"/>
                  <a:ea typeface="微软雅黑"/>
                  <a:cs typeface="Arial" panose="020B0604020202020204" pitchFamily="34" charset="0"/>
                </a:endParaRPr>
              </a:p>
            </p:txBody>
          </p:sp>
          <p:cxnSp>
            <p:nvCxnSpPr>
              <p:cNvPr id="15" name="直接连接符 21">
                <a:extLst>
                  <a:ext uri="{FF2B5EF4-FFF2-40B4-BE49-F238E27FC236}">
                    <a16:creationId xmlns="" xmlns:a16="http://schemas.microsoft.com/office/drawing/2014/main" id="{B8D5D453-99C4-4BEF-A392-FF0D125E218B}"/>
                  </a:ext>
                </a:extLst>
              </p:cNvPr>
              <p:cNvCxnSpPr/>
              <p:nvPr/>
            </p:nvCxnSpPr>
            <p:spPr>
              <a:xfrm>
                <a:off x="3062254" y="4181019"/>
                <a:ext cx="0" cy="1344000"/>
              </a:xfrm>
              <a:prstGeom prst="line">
                <a:avLst/>
              </a:prstGeom>
              <a:noFill/>
              <a:ln w="9525" cap="flat" cmpd="sng" algn="ctr">
                <a:solidFill>
                  <a:srgbClr val="215968"/>
                </a:solidFill>
                <a:prstDash val="solid"/>
              </a:ln>
              <a:effectLst/>
            </p:spPr>
          </p:cxnSp>
          <p:sp>
            <p:nvSpPr>
              <p:cNvPr id="16" name="矩形 15">
                <a:extLst>
                  <a:ext uri="{FF2B5EF4-FFF2-40B4-BE49-F238E27FC236}">
                    <a16:creationId xmlns="" xmlns:a16="http://schemas.microsoft.com/office/drawing/2014/main" id="{7309A8D5-7635-494B-8D44-2F52F1CC5C81}"/>
                  </a:ext>
                </a:extLst>
              </p:cNvPr>
              <p:cNvSpPr/>
              <p:nvPr/>
            </p:nvSpPr>
            <p:spPr>
              <a:xfrm>
                <a:off x="4550960" y="1452043"/>
                <a:ext cx="1519946" cy="993113"/>
              </a:xfrm>
              <a:prstGeom prst="rect">
                <a:avLst/>
              </a:prstGeom>
            </p:spPr>
            <p:txBody>
              <a:bodyPr wrap="square">
                <a:spAutoFit/>
              </a:bodyPr>
              <a:lstStyle/>
              <a:p>
                <a:pPr lvl="0" defTabSz="914377">
                  <a:lnSpc>
                    <a:spcPct val="130000"/>
                  </a:lnSpc>
                </a:pPr>
                <a:r>
                  <a:rPr lang="zh-CN" altLang="en-US" sz="1333" kern="0" dirty="0">
                    <a:solidFill>
                      <a:prstClr val="black">
                        <a:lumMod val="50000"/>
                        <a:lumOff val="50000"/>
                      </a:prstClr>
                    </a:solidFill>
                    <a:latin typeface="微软雅黑"/>
                    <a:ea typeface="微软雅黑"/>
                    <a:cs typeface="Arial" panose="020B0604020202020204" pitchFamily="34" charset="0"/>
                  </a:rPr>
                  <a:t>调查紫金港校区内可乐的销售方式</a:t>
                </a:r>
                <a:endParaRPr kumimoji="0" lang="zh-CN" altLang="en-US" sz="1333" b="0" i="0" u="none" strike="noStrike" kern="0" cap="none" spc="0" normalizeH="0" baseline="0" noProof="0" dirty="0">
                  <a:ln>
                    <a:noFill/>
                  </a:ln>
                  <a:solidFill>
                    <a:prstClr val="black">
                      <a:lumMod val="50000"/>
                      <a:lumOff val="50000"/>
                    </a:prstClr>
                  </a:solidFill>
                  <a:effectLst/>
                  <a:uLnTx/>
                  <a:uFillTx/>
                  <a:latin typeface="微软雅黑"/>
                  <a:ea typeface="微软雅黑"/>
                  <a:cs typeface="Arial" panose="020B0604020202020204" pitchFamily="34" charset="0"/>
                </a:endParaRPr>
              </a:p>
            </p:txBody>
          </p:sp>
          <p:sp>
            <p:nvSpPr>
              <p:cNvPr id="17" name="文本框 8">
                <a:extLst>
                  <a:ext uri="{FF2B5EF4-FFF2-40B4-BE49-F238E27FC236}">
                    <a16:creationId xmlns="" xmlns:a16="http://schemas.microsoft.com/office/drawing/2014/main" id="{1C25A398-5A08-401E-9A6F-34EFA3B5595C}"/>
                  </a:ext>
                </a:extLst>
              </p:cNvPr>
              <p:cNvSpPr txBox="1"/>
              <p:nvPr/>
            </p:nvSpPr>
            <p:spPr>
              <a:xfrm>
                <a:off x="1571499" y="4657454"/>
                <a:ext cx="1501019" cy="9931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lnSpc>
                    <a:spcPct val="130000"/>
                  </a:lnSpc>
                  <a:defRPr/>
                </a:pPr>
                <a:r>
                  <a:rPr lang="zh-CN" altLang="en-US" sz="1333" kern="0" dirty="0">
                    <a:solidFill>
                      <a:prstClr val="black">
                        <a:lumMod val="50000"/>
                        <a:lumOff val="50000"/>
                      </a:prstClr>
                    </a:solidFill>
                    <a:latin typeface="微软雅黑"/>
                    <a:ea typeface="微软雅黑"/>
                    <a:cs typeface="Arial" panose="020B0604020202020204" pitchFamily="34" charset="0"/>
                  </a:rPr>
                  <a:t>调查紫金港校区内学生购买可乐的频率</a:t>
                </a:r>
                <a:endParaRPr lang="en-US" altLang="zh-CN" sz="1333" kern="0" dirty="0">
                  <a:solidFill>
                    <a:prstClr val="black">
                      <a:lumMod val="50000"/>
                      <a:lumOff val="50000"/>
                    </a:prstClr>
                  </a:solidFill>
                  <a:latin typeface="微软雅黑"/>
                  <a:ea typeface="微软雅黑"/>
                  <a:cs typeface="Arial" panose="020B0604020202020204" pitchFamily="34" charset="0"/>
                </a:endParaRPr>
              </a:p>
            </p:txBody>
          </p:sp>
          <p:sp>
            <p:nvSpPr>
              <p:cNvPr id="18" name="矩形 17">
                <a:extLst>
                  <a:ext uri="{FF2B5EF4-FFF2-40B4-BE49-F238E27FC236}">
                    <a16:creationId xmlns="" xmlns:a16="http://schemas.microsoft.com/office/drawing/2014/main" id="{607BC06A-62C8-4415-8FAA-42C01B498C44}"/>
                  </a:ext>
                </a:extLst>
              </p:cNvPr>
              <p:cNvSpPr/>
              <p:nvPr/>
            </p:nvSpPr>
            <p:spPr>
              <a:xfrm>
                <a:off x="1780886" y="1765221"/>
                <a:ext cx="2142191" cy="993113"/>
              </a:xfrm>
              <a:prstGeom prst="rect">
                <a:avLst/>
              </a:prstGeom>
            </p:spPr>
            <p:txBody>
              <a:bodyPr wrap="square">
                <a:spAutoFit/>
              </a:bodyPr>
              <a:lstStyle/>
              <a:p>
                <a:pPr lvl="0" defTabSz="914377">
                  <a:lnSpc>
                    <a:spcPct val="130000"/>
                  </a:lnSpc>
                </a:pPr>
                <a:r>
                  <a:rPr lang="zh-CN" altLang="en-US" sz="1333" kern="0" dirty="0">
                    <a:solidFill>
                      <a:prstClr val="black">
                        <a:lumMod val="50000"/>
                        <a:lumOff val="50000"/>
                      </a:prstClr>
                    </a:solidFill>
                    <a:latin typeface="微软雅黑"/>
                    <a:ea typeface="微软雅黑"/>
                    <a:cs typeface="Arial" panose="020B0604020202020204" pitchFamily="34" charset="0"/>
                  </a:rPr>
                  <a:t>调查紫金港校区内学生对碳酸饮料种类的偏好情况</a:t>
                </a:r>
                <a:endParaRPr kumimoji="0" lang="zh-CN" altLang="en-US" sz="1333" b="0" i="0" u="none" strike="noStrike" kern="0" cap="none" spc="0" normalizeH="0" baseline="0" noProof="0" dirty="0">
                  <a:ln>
                    <a:noFill/>
                  </a:ln>
                  <a:solidFill>
                    <a:prstClr val="black">
                      <a:lumMod val="50000"/>
                      <a:lumOff val="50000"/>
                    </a:prstClr>
                  </a:solidFill>
                  <a:effectLst/>
                  <a:uLnTx/>
                  <a:uFillTx/>
                  <a:latin typeface="微软雅黑"/>
                  <a:ea typeface="微软雅黑"/>
                  <a:cs typeface="Arial" panose="020B0604020202020204" pitchFamily="34" charset="0"/>
                </a:endParaRPr>
              </a:p>
            </p:txBody>
          </p:sp>
          <p:sp>
            <p:nvSpPr>
              <p:cNvPr id="21" name="矩形 20">
                <a:extLst>
                  <a:ext uri="{FF2B5EF4-FFF2-40B4-BE49-F238E27FC236}">
                    <a16:creationId xmlns="" xmlns:a16="http://schemas.microsoft.com/office/drawing/2014/main" id="{54C20ACF-0DD8-4073-9120-35AD82D80D0F}"/>
                  </a:ext>
                </a:extLst>
              </p:cNvPr>
              <p:cNvSpPr/>
              <p:nvPr/>
            </p:nvSpPr>
            <p:spPr>
              <a:xfrm>
                <a:off x="9305770" y="3592125"/>
                <a:ext cx="1499501" cy="45859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2FB7A3"/>
                    </a:solidFill>
                    <a:effectLst/>
                    <a:uLnTx/>
                    <a:uFillTx/>
                    <a:latin typeface="微软雅黑"/>
                    <a:ea typeface="微软雅黑"/>
                  </a:rPr>
                  <a:t>调研内容</a:t>
                </a:r>
              </a:p>
            </p:txBody>
          </p:sp>
        </p:grpSp>
        <p:cxnSp>
          <p:nvCxnSpPr>
            <p:cNvPr id="24" name="直接连接符 20">
              <a:extLst>
                <a:ext uri="{FF2B5EF4-FFF2-40B4-BE49-F238E27FC236}">
                  <a16:creationId xmlns="" xmlns:a16="http://schemas.microsoft.com/office/drawing/2014/main" id="{6471EDEC-6D4E-43D0-9553-038E9CC765F4}"/>
                </a:ext>
              </a:extLst>
            </p:cNvPr>
            <p:cNvCxnSpPr/>
            <p:nvPr/>
          </p:nvCxnSpPr>
          <p:spPr>
            <a:xfrm>
              <a:off x="3923928" y="1589804"/>
              <a:ext cx="0" cy="1172592"/>
            </a:xfrm>
            <a:prstGeom prst="line">
              <a:avLst/>
            </a:prstGeom>
            <a:noFill/>
            <a:ln w="9525" cap="flat" cmpd="sng" algn="ctr">
              <a:solidFill>
                <a:sysClr val="windowText" lastClr="000000">
                  <a:lumMod val="85000"/>
                  <a:lumOff val="15000"/>
                </a:sysClr>
              </a:solidFill>
              <a:prstDash val="solid"/>
            </a:ln>
            <a:effectLst/>
          </p:spPr>
        </p:cxnSp>
        <p:cxnSp>
          <p:nvCxnSpPr>
            <p:cNvPr id="25" name="直接连接符 20">
              <a:extLst>
                <a:ext uri="{FF2B5EF4-FFF2-40B4-BE49-F238E27FC236}">
                  <a16:creationId xmlns="" xmlns:a16="http://schemas.microsoft.com/office/drawing/2014/main" id="{43199F65-DE67-4079-B852-C392556496D4}"/>
                </a:ext>
              </a:extLst>
            </p:cNvPr>
            <p:cNvCxnSpPr/>
            <p:nvPr/>
          </p:nvCxnSpPr>
          <p:spPr>
            <a:xfrm>
              <a:off x="2719026" y="3205767"/>
              <a:ext cx="0" cy="1172592"/>
            </a:xfrm>
            <a:prstGeom prst="line">
              <a:avLst/>
            </a:prstGeom>
            <a:noFill/>
            <a:ln w="9525" cap="flat" cmpd="sng" algn="ctr">
              <a:solidFill>
                <a:sysClr val="windowText" lastClr="000000">
                  <a:lumMod val="85000"/>
                  <a:lumOff val="15000"/>
                </a:sysClr>
              </a:solidFill>
              <a:prstDash val="solid"/>
            </a:ln>
            <a:effectLst/>
          </p:spPr>
        </p:cxnSp>
        <p:cxnSp>
          <p:nvCxnSpPr>
            <p:cNvPr id="26" name="直接连接符 20">
              <a:extLst>
                <a:ext uri="{FF2B5EF4-FFF2-40B4-BE49-F238E27FC236}">
                  <a16:creationId xmlns="" xmlns:a16="http://schemas.microsoft.com/office/drawing/2014/main" id="{4B005FE1-164E-4B7D-B8FC-7B91B743DDD2}"/>
                </a:ext>
              </a:extLst>
            </p:cNvPr>
            <p:cNvCxnSpPr/>
            <p:nvPr/>
          </p:nvCxnSpPr>
          <p:spPr>
            <a:xfrm>
              <a:off x="4462556" y="3679947"/>
              <a:ext cx="0" cy="1172592"/>
            </a:xfrm>
            <a:prstGeom prst="line">
              <a:avLst/>
            </a:prstGeom>
            <a:noFill/>
            <a:ln w="9525" cap="flat" cmpd="sng" algn="ctr">
              <a:solidFill>
                <a:sysClr val="windowText" lastClr="000000">
                  <a:lumMod val="85000"/>
                  <a:lumOff val="15000"/>
                </a:sysClr>
              </a:solidFill>
              <a:prstDash val="solid"/>
            </a:ln>
            <a:effectLst/>
          </p:spPr>
        </p:cxnSp>
        <p:cxnSp>
          <p:nvCxnSpPr>
            <p:cNvPr id="27" name="直接连接符 20">
              <a:extLst>
                <a:ext uri="{FF2B5EF4-FFF2-40B4-BE49-F238E27FC236}">
                  <a16:creationId xmlns="" xmlns:a16="http://schemas.microsoft.com/office/drawing/2014/main" id="{970D93E6-0C75-4102-9C0C-8F03469409AA}"/>
                </a:ext>
              </a:extLst>
            </p:cNvPr>
            <p:cNvCxnSpPr/>
            <p:nvPr/>
          </p:nvCxnSpPr>
          <p:spPr>
            <a:xfrm>
              <a:off x="4932040" y="868390"/>
              <a:ext cx="0" cy="1172592"/>
            </a:xfrm>
            <a:prstGeom prst="line">
              <a:avLst/>
            </a:prstGeom>
            <a:noFill/>
            <a:ln w="9525" cap="flat" cmpd="sng" algn="ctr">
              <a:solidFill>
                <a:sysClr val="windowText" lastClr="000000">
                  <a:lumMod val="85000"/>
                  <a:lumOff val="15000"/>
                </a:sysClr>
              </a:solidFill>
              <a:prstDash val="solid"/>
            </a:ln>
            <a:effectLst/>
          </p:spPr>
        </p:cxnSp>
        <p:sp>
          <p:nvSpPr>
            <p:cNvPr id="28" name="文本框 27">
              <a:extLst>
                <a:ext uri="{FF2B5EF4-FFF2-40B4-BE49-F238E27FC236}">
                  <a16:creationId xmlns="" xmlns:a16="http://schemas.microsoft.com/office/drawing/2014/main" id="{3E5D92C9-E838-41B2-8CC8-CFCA8FF9629A}"/>
                </a:ext>
              </a:extLst>
            </p:cNvPr>
            <p:cNvSpPr txBox="1"/>
            <p:nvPr/>
          </p:nvSpPr>
          <p:spPr>
            <a:xfrm>
              <a:off x="4954116" y="677037"/>
              <a:ext cx="1800198" cy="707694"/>
            </a:xfrm>
            <a:prstGeom prst="rect">
              <a:avLst/>
            </a:prstGeom>
            <a:noFill/>
          </p:spPr>
          <p:txBody>
            <a:bodyPr wrap="square" rtlCol="0">
              <a:spAutoFit/>
            </a:bodyPr>
            <a:lstStyle/>
            <a:p>
              <a:r>
                <a:rPr lang="zh-CN" altLang="en-US" sz="1333" kern="0" dirty="0">
                  <a:solidFill>
                    <a:prstClr val="black">
                      <a:lumMod val="50000"/>
                      <a:lumOff val="50000"/>
                    </a:prstClr>
                  </a:solidFill>
                  <a:latin typeface="微软雅黑"/>
                  <a:ea typeface="微软雅黑"/>
                  <a:cs typeface="Arial" panose="020B0604020202020204" pitchFamily="34" charset="0"/>
                </a:rPr>
                <a:t>调查紫金港校区内学生对各种品牌可乐的看法和消费心理</a:t>
              </a:r>
            </a:p>
          </p:txBody>
        </p:sp>
        <p:sp>
          <p:nvSpPr>
            <p:cNvPr id="29" name="文本框 28">
              <a:extLst>
                <a:ext uri="{FF2B5EF4-FFF2-40B4-BE49-F238E27FC236}">
                  <a16:creationId xmlns="" xmlns:a16="http://schemas.microsoft.com/office/drawing/2014/main" id="{84081B47-11F7-4681-ADC0-CD7BB68FF610}"/>
                </a:ext>
              </a:extLst>
            </p:cNvPr>
            <p:cNvSpPr txBox="1"/>
            <p:nvPr/>
          </p:nvSpPr>
          <p:spPr>
            <a:xfrm>
              <a:off x="4513181" y="4192556"/>
              <a:ext cx="1640154" cy="707694"/>
            </a:xfrm>
            <a:prstGeom prst="rect">
              <a:avLst/>
            </a:prstGeom>
            <a:noFill/>
          </p:spPr>
          <p:txBody>
            <a:bodyPr wrap="square" rtlCol="0">
              <a:spAutoFit/>
            </a:bodyPr>
            <a:lstStyle/>
            <a:p>
              <a:r>
                <a:rPr lang="zh-CN" altLang="en-US" sz="1333" kern="0" dirty="0">
                  <a:solidFill>
                    <a:prstClr val="black">
                      <a:lumMod val="50000"/>
                      <a:lumOff val="50000"/>
                    </a:prstClr>
                  </a:solidFill>
                  <a:latin typeface="微软雅黑"/>
                  <a:ea typeface="微软雅黑"/>
                  <a:cs typeface="Arial" panose="020B0604020202020204" pitchFamily="34" charset="0"/>
                </a:rPr>
                <a:t>调查紫金港校区内各种品牌可乐竞争情况</a:t>
              </a:r>
            </a:p>
          </p:txBody>
        </p:sp>
      </p:grpSp>
      <p:grpSp>
        <p:nvGrpSpPr>
          <p:cNvPr id="34" name="组合 33">
            <a:extLst>
              <a:ext uri="{FF2B5EF4-FFF2-40B4-BE49-F238E27FC236}">
                <a16:creationId xmlns="" xmlns:a16="http://schemas.microsoft.com/office/drawing/2014/main" id="{E513B552-5623-47F5-A0F6-D5C1F8D547C9}"/>
              </a:ext>
            </a:extLst>
          </p:cNvPr>
          <p:cNvGrpSpPr/>
          <p:nvPr/>
        </p:nvGrpSpPr>
        <p:grpSpPr>
          <a:xfrm>
            <a:off x="107504" y="123478"/>
            <a:ext cx="2874942" cy="727007"/>
            <a:chOff x="785794" y="402923"/>
            <a:chExt cx="3058073" cy="1170198"/>
          </a:xfrm>
        </p:grpSpPr>
        <p:sp>
          <p:nvSpPr>
            <p:cNvPr id="35" name="文本框 34">
              <a:extLst>
                <a:ext uri="{FF2B5EF4-FFF2-40B4-BE49-F238E27FC236}">
                  <a16:creationId xmlns="" xmlns:a16="http://schemas.microsoft.com/office/drawing/2014/main" id="{01745E6A-F5ED-4169-9946-2B610C755671}"/>
                </a:ext>
              </a:extLst>
            </p:cNvPr>
            <p:cNvSpPr txBox="1"/>
            <p:nvPr/>
          </p:nvSpPr>
          <p:spPr>
            <a:xfrm>
              <a:off x="785794" y="402923"/>
              <a:ext cx="865206" cy="1139421"/>
            </a:xfrm>
            <a:prstGeom prst="rect">
              <a:avLst/>
            </a:prstGeom>
            <a:noFill/>
          </p:spPr>
          <p:txBody>
            <a:bodyPr wrap="square" rtlCol="0">
              <a:spAutoFit/>
            </a:bodyPr>
            <a:lstStyle/>
            <a:p>
              <a:pPr defTabSz="914377"/>
              <a:r>
                <a:rPr lang="en-US" altLang="zh-CN" sz="4000" b="1" u="sng" dirty="0">
                  <a:solidFill>
                    <a:srgbClr val="1A9895"/>
                  </a:solidFill>
                  <a:latin typeface="微软雅黑"/>
                  <a:ea typeface="微软雅黑"/>
                </a:rPr>
                <a:t>01</a:t>
              </a:r>
              <a:endParaRPr lang="zh-CN" altLang="en-US" sz="4000" u="sng" dirty="0">
                <a:solidFill>
                  <a:srgbClr val="1A9895"/>
                </a:solidFill>
                <a:latin typeface="微软雅黑"/>
                <a:ea typeface="微软雅黑"/>
              </a:endParaRPr>
            </a:p>
          </p:txBody>
        </p:sp>
        <p:sp>
          <p:nvSpPr>
            <p:cNvPr id="36" name="矩形 35">
              <a:extLst>
                <a:ext uri="{FF2B5EF4-FFF2-40B4-BE49-F238E27FC236}">
                  <a16:creationId xmlns="" xmlns:a16="http://schemas.microsoft.com/office/drawing/2014/main" id="{651051A3-44C5-48E9-BA38-3E9C8C0A5C93}"/>
                </a:ext>
              </a:extLst>
            </p:cNvPr>
            <p:cNvSpPr/>
            <p:nvPr/>
          </p:nvSpPr>
          <p:spPr>
            <a:xfrm>
              <a:off x="1651000" y="433700"/>
              <a:ext cx="2192867" cy="1139421"/>
            </a:xfrm>
            <a:prstGeom prst="rect">
              <a:avLst/>
            </a:prstGeom>
          </p:spPr>
          <p:txBody>
            <a:bodyPr wrap="square">
              <a:spAutoFit/>
            </a:bodyPr>
            <a:lstStyle/>
            <a:p>
              <a:pPr defTabSz="914377"/>
              <a:r>
                <a:rPr lang="en-US" altLang="zh-CN" sz="2000" dirty="0">
                  <a:solidFill>
                    <a:prstClr val="black"/>
                  </a:solidFill>
                  <a:latin typeface="微软雅黑"/>
                  <a:ea typeface="微软雅黑"/>
                </a:rPr>
                <a:t>Part One</a:t>
              </a:r>
            </a:p>
            <a:p>
              <a:pPr defTabSz="914377"/>
              <a:r>
                <a:rPr lang="zh-CN" altLang="en-US" sz="2000" dirty="0">
                  <a:solidFill>
                    <a:prstClr val="black"/>
                  </a:solidFill>
                  <a:latin typeface="微软雅黑"/>
                  <a:ea typeface="微软雅黑"/>
                </a:rPr>
                <a:t>调研方案</a:t>
              </a:r>
            </a:p>
          </p:txBody>
        </p:sp>
      </p:grpSp>
    </p:spTree>
    <p:extLst>
      <p:ext uri="{BB962C8B-B14F-4D97-AF65-F5344CB8AC3E}">
        <p14:creationId xmlns:p14="http://schemas.microsoft.com/office/powerpoint/2010/main" xmlns="" val="1108900315"/>
      </p:ext>
    </p:extLst>
  </p:cSld>
  <p:clrMapOvr>
    <a:masterClrMapping/>
  </p:clrMapOvr>
  <p:transition spd="slow" advClick="0" advTm="2000">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C:\Users\Administrator\Desktop\未标题-2.jpg未标题-2"/>
          <p:cNvPicPr>
            <a:picLocks noChangeAspect="1"/>
          </p:cNvPicPr>
          <p:nvPr/>
        </p:nvPicPr>
        <p:blipFill>
          <a:blip r:embed="rId5"/>
          <a:srcRect/>
          <a:stretch>
            <a:fillRect/>
          </a:stretch>
        </p:blipFill>
        <p:spPr>
          <a:xfrm>
            <a:off x="634" y="0"/>
            <a:ext cx="9142730" cy="5143500"/>
          </a:xfrm>
          <a:prstGeom prst="rect">
            <a:avLst/>
          </a:prstGeom>
        </p:spPr>
      </p:pic>
      <p:sp>
        <p:nvSpPr>
          <p:cNvPr id="27" name="任意多边形 26"/>
          <p:cNvSpPr/>
          <p:nvPr>
            <p:custDataLst>
              <p:tags r:id="rId1"/>
            </p:custDataLst>
          </p:nvPr>
        </p:nvSpPr>
        <p:spPr>
          <a:xfrm>
            <a:off x="3779912" y="1716101"/>
            <a:ext cx="2510915" cy="1711300"/>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1" fmla="*/ 238125 w 2219325"/>
              <a:gd name="connsiteY0-2" fmla="*/ 300037 h 1514475"/>
              <a:gd name="connsiteX1-3" fmla="*/ 0 w 2219325"/>
              <a:gd name="connsiteY1-4" fmla="*/ 300037 h 1514475"/>
              <a:gd name="connsiteX2-5" fmla="*/ 0 w 2219325"/>
              <a:gd name="connsiteY2-6" fmla="*/ 0 h 1514475"/>
              <a:gd name="connsiteX3-7" fmla="*/ 2219325 w 2219325"/>
              <a:gd name="connsiteY3-8" fmla="*/ 0 h 1514475"/>
              <a:gd name="connsiteX4-9" fmla="*/ 2219325 w 2219325"/>
              <a:gd name="connsiteY4-10" fmla="*/ 1514475 h 1514475"/>
              <a:gd name="connsiteX5-11" fmla="*/ 0 w 2219325"/>
              <a:gd name="connsiteY5-12" fmla="*/ 1514475 h 1514475"/>
              <a:gd name="connsiteX6-13" fmla="*/ 0 w 2219325"/>
              <a:gd name="connsiteY6-14" fmla="*/ 1214437 h 1514475"/>
              <a:gd name="connsiteX7-15" fmla="*/ 238125 w 2219325"/>
              <a:gd name="connsiteY7-16" fmla="*/ 1214437 h 1514475"/>
              <a:gd name="connsiteX8" fmla="*/ 329565 w 2219325"/>
              <a:gd name="connsiteY8" fmla="*/ 391477 h 1514475"/>
              <a:gd name="connsiteX0-17" fmla="*/ 0 w 2219325"/>
              <a:gd name="connsiteY0-18" fmla="*/ 300037 h 1514475"/>
              <a:gd name="connsiteX1-19" fmla="*/ 0 w 2219325"/>
              <a:gd name="connsiteY1-20" fmla="*/ 0 h 1514475"/>
              <a:gd name="connsiteX2-21" fmla="*/ 2219325 w 2219325"/>
              <a:gd name="connsiteY2-22" fmla="*/ 0 h 1514475"/>
              <a:gd name="connsiteX3-23" fmla="*/ 2219325 w 2219325"/>
              <a:gd name="connsiteY3-24" fmla="*/ 1514475 h 1514475"/>
              <a:gd name="connsiteX4-25" fmla="*/ 0 w 2219325"/>
              <a:gd name="connsiteY4-26" fmla="*/ 1514475 h 1514475"/>
              <a:gd name="connsiteX5-27" fmla="*/ 0 w 2219325"/>
              <a:gd name="connsiteY5-28" fmla="*/ 1214437 h 1514475"/>
              <a:gd name="connsiteX6-29" fmla="*/ 238125 w 2219325"/>
              <a:gd name="connsiteY6-30" fmla="*/ 1214437 h 1514475"/>
              <a:gd name="connsiteX7-31" fmla="*/ 329565 w 2219325"/>
              <a:gd name="connsiteY7-32" fmla="*/ 391477 h 1514475"/>
              <a:gd name="connsiteX0-33" fmla="*/ 0 w 2219325"/>
              <a:gd name="connsiteY0-34" fmla="*/ 300037 h 1514475"/>
              <a:gd name="connsiteX1-35" fmla="*/ 0 w 2219325"/>
              <a:gd name="connsiteY1-36" fmla="*/ 0 h 1514475"/>
              <a:gd name="connsiteX2-37" fmla="*/ 2219325 w 2219325"/>
              <a:gd name="connsiteY2-38" fmla="*/ 0 h 1514475"/>
              <a:gd name="connsiteX3-39" fmla="*/ 2219325 w 2219325"/>
              <a:gd name="connsiteY3-40" fmla="*/ 1514475 h 1514475"/>
              <a:gd name="connsiteX4-41" fmla="*/ 0 w 2219325"/>
              <a:gd name="connsiteY4-42" fmla="*/ 1514475 h 1514475"/>
              <a:gd name="connsiteX5-43" fmla="*/ 0 w 2219325"/>
              <a:gd name="connsiteY5-44" fmla="*/ 1214437 h 1514475"/>
              <a:gd name="connsiteX6-45" fmla="*/ 238125 w 2219325"/>
              <a:gd name="connsiteY6-46" fmla="*/ 1214437 h 1514475"/>
              <a:gd name="connsiteX0-47" fmla="*/ 0 w 2219325"/>
              <a:gd name="connsiteY0-48" fmla="*/ 300037 h 1514475"/>
              <a:gd name="connsiteX1-49" fmla="*/ 0 w 2219325"/>
              <a:gd name="connsiteY1-50" fmla="*/ 0 h 1514475"/>
              <a:gd name="connsiteX2-51" fmla="*/ 2219325 w 2219325"/>
              <a:gd name="connsiteY2-52" fmla="*/ 0 h 1514475"/>
              <a:gd name="connsiteX3-53" fmla="*/ 2219325 w 2219325"/>
              <a:gd name="connsiteY3-54" fmla="*/ 1514475 h 1514475"/>
              <a:gd name="connsiteX4-55" fmla="*/ 0 w 2219325"/>
              <a:gd name="connsiteY4-56" fmla="*/ 1514475 h 1514475"/>
              <a:gd name="connsiteX5-57" fmla="*/ 0 w 2219325"/>
              <a:gd name="connsiteY5-58" fmla="*/ 1214437 h 15144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defRPr/>
            </a:pP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5770110" y="1815436"/>
            <a:ext cx="408968" cy="1512630"/>
          </a:xfrm>
          <a:prstGeom prst="rect">
            <a:avLst/>
          </a:prstGeom>
          <a:noFill/>
        </p:spPr>
        <p:txBody>
          <a:bodyPr vert="vert" lIns="0" tIns="0" rIns="0" bIns="0" anchor="ctr"/>
          <a:lstStyle/>
          <a:p>
            <a:pPr algn="ctr">
              <a:defRPr/>
            </a:pPr>
            <a:r>
              <a:rPr lang="en-US" altLang="zh-CN" sz="3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PART D</a:t>
            </a:r>
            <a:endParaRPr lang="zh-CN" altLang="en-US"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3010726" y="2325528"/>
            <a:ext cx="3168352" cy="492443"/>
          </a:xfrm>
          <a:prstGeom prst="rect">
            <a:avLst/>
          </a:prstGeom>
        </p:spPr>
        <p:txBody>
          <a:bodyPr wrap="square" lIns="0" tIns="0" rIns="0" bIns="0">
            <a:spAutoFit/>
          </a:bodyPr>
          <a:lstStyle/>
          <a:p>
            <a:pPr lvl="0"/>
            <a:r>
              <a:rPr lang="zh-CN" altLang="en-US" sz="3200" b="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消费者分析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xmlns="" val="15036265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0-#ppt_w/2"/>
                                          </p:val>
                                        </p:tav>
                                        <p:tav tm="100000">
                                          <p:val>
                                            <p:strVal val="#ppt_x"/>
                                          </p:val>
                                        </p:tav>
                                      </p:tavLst>
                                    </p:anim>
                                    <p:anim calcmode="lin" valueType="num">
                                      <p:cBhvr additive="base">
                                        <p:cTn id="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1181D30A-78FF-4CCA-9586-8DB5BED7588B}"/>
              </a:ext>
            </a:extLst>
          </p:cNvPr>
          <p:cNvSpPr/>
          <p:nvPr/>
        </p:nvSpPr>
        <p:spPr>
          <a:xfrm>
            <a:off x="0" y="1851670"/>
            <a:ext cx="9144000" cy="14401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114"/>
          <p:cNvGrpSpPr/>
          <p:nvPr/>
        </p:nvGrpSpPr>
        <p:grpSpPr>
          <a:xfrm>
            <a:off x="5292080" y="518462"/>
            <a:ext cx="2760595" cy="4106575"/>
            <a:chOff x="3218020" y="2137420"/>
            <a:chExt cx="2761446" cy="4107843"/>
          </a:xfrm>
        </p:grpSpPr>
        <p:sp>
          <p:nvSpPr>
            <p:cNvPr id="117" name="椭圆 61"/>
            <p:cNvSpPr/>
            <p:nvPr/>
          </p:nvSpPr>
          <p:spPr>
            <a:xfrm flipH="1" flipV="1">
              <a:off x="3218020" y="3537575"/>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accent4"/>
            </a:solidFill>
            <a:ln w="25400" cap="flat" cmpd="sng" algn="ctr">
              <a:noFill/>
              <a:prstDash val="solid"/>
            </a:ln>
            <a:effectLst/>
          </p:spPr>
          <p:txBody>
            <a:bodyPr rtlCol="0" anchor="ctr"/>
            <a:lstStyle/>
            <a:p>
              <a:pPr algn="ctr" defTabSz="913765">
                <a:defRPr/>
              </a:pPr>
              <a:endParaRPr lang="zh-CN" altLang="en-US" sz="1800" kern="0">
                <a:solidFill>
                  <a:sysClr val="window" lastClr="FFFFFF"/>
                </a:solidFill>
                <a:latin typeface="Calibri" panose="020F0502020204030204"/>
                <a:ea typeface="微软雅黑" panose="020B0503020204020204" pitchFamily="34" charset="-122"/>
              </a:endParaRPr>
            </a:p>
          </p:txBody>
        </p:sp>
        <p:sp>
          <p:nvSpPr>
            <p:cNvPr id="18" name="椭圆 61">
              <a:extLst>
                <a:ext uri="{FF2B5EF4-FFF2-40B4-BE49-F238E27FC236}">
                  <a16:creationId xmlns="" xmlns:a16="http://schemas.microsoft.com/office/drawing/2014/main" id="{8D09A444-21AB-4536-AB4B-92A0527191B1}"/>
                </a:ext>
              </a:extLst>
            </p:cNvPr>
            <p:cNvSpPr/>
            <p:nvPr/>
          </p:nvSpPr>
          <p:spPr>
            <a:xfrm rot="5690993">
              <a:off x="4523739" y="4789537"/>
              <a:ext cx="1558291" cy="1353162"/>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accent2"/>
            </a:solidFill>
            <a:ln w="25400" cap="flat" cmpd="sng" algn="ctr">
              <a:noFill/>
              <a:prstDash val="solid"/>
            </a:ln>
            <a:effectLst/>
          </p:spPr>
          <p:txBody>
            <a:bodyPr rtlCol="0" anchor="ctr"/>
            <a:lstStyle/>
            <a:p>
              <a:pPr algn="ctr" defTabSz="913765">
                <a:defRPr/>
              </a:pPr>
              <a:endParaRPr lang="zh-CN" altLang="en-US" sz="1800" kern="0">
                <a:solidFill>
                  <a:sysClr val="window" lastClr="FFFFFF"/>
                </a:solidFill>
                <a:latin typeface="Calibri" panose="020F0502020204030204"/>
                <a:ea typeface="微软雅黑" panose="020B0503020204020204" pitchFamily="34" charset="-122"/>
              </a:endParaRPr>
            </a:p>
          </p:txBody>
        </p:sp>
        <p:sp>
          <p:nvSpPr>
            <p:cNvPr id="116" name="椭圆 6"/>
            <p:cNvSpPr/>
            <p:nvPr/>
          </p:nvSpPr>
          <p:spPr>
            <a:xfrm flipH="1" flipV="1">
              <a:off x="4617911" y="3332449"/>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accent3"/>
            </a:solidFill>
            <a:ln w="25400" cap="flat" cmpd="sng" algn="ctr">
              <a:noFill/>
              <a:prstDash val="solid"/>
            </a:ln>
            <a:effectLst/>
          </p:spPr>
          <p:txBody>
            <a:bodyPr rtlCol="0" anchor="ctr"/>
            <a:lstStyle/>
            <a:p>
              <a:pPr algn="ctr" defTabSz="913765">
                <a:defRPr/>
              </a:pPr>
              <a:endParaRPr lang="zh-CN" altLang="en-US" sz="1800" kern="0">
                <a:solidFill>
                  <a:sysClr val="window" lastClr="FFFFFF"/>
                </a:solidFill>
                <a:latin typeface="Calibri" panose="020F0502020204030204"/>
                <a:ea typeface="微软雅黑" panose="020B0503020204020204" pitchFamily="34" charset="-122"/>
              </a:endParaRPr>
            </a:p>
          </p:txBody>
        </p:sp>
        <p:sp>
          <p:nvSpPr>
            <p:cNvPr id="118" name="椭圆 6"/>
            <p:cNvSpPr/>
            <p:nvPr/>
          </p:nvSpPr>
          <p:spPr>
            <a:xfrm>
              <a:off x="3218020" y="2137420"/>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accent1"/>
            </a:solidFill>
            <a:ln w="25400" cap="flat" cmpd="sng" algn="ctr">
              <a:noFill/>
              <a:prstDash val="solid"/>
            </a:ln>
            <a:effectLst/>
          </p:spPr>
          <p:txBody>
            <a:bodyPr rtlCol="0" anchor="ctr"/>
            <a:lstStyle/>
            <a:p>
              <a:pPr algn="ctr" defTabSz="913765">
                <a:defRPr/>
              </a:pPr>
              <a:endParaRPr lang="zh-CN" altLang="en-US" sz="1800" kern="0" dirty="0">
                <a:solidFill>
                  <a:sysClr val="window" lastClr="FFFFFF"/>
                </a:solidFill>
                <a:latin typeface="Calibri" panose="020F0502020204030204"/>
                <a:ea typeface="微软雅黑" panose="020B0503020204020204" pitchFamily="34" charset="-122"/>
              </a:endParaRPr>
            </a:p>
          </p:txBody>
        </p:sp>
        <p:sp>
          <p:nvSpPr>
            <p:cNvPr id="119" name="椭圆 61"/>
            <p:cNvSpPr/>
            <p:nvPr/>
          </p:nvSpPr>
          <p:spPr>
            <a:xfrm>
              <a:off x="4412599" y="2137421"/>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accent2"/>
            </a:solidFill>
            <a:ln w="25400" cap="flat" cmpd="sng" algn="ctr">
              <a:noFill/>
              <a:prstDash val="solid"/>
            </a:ln>
            <a:effectLst/>
          </p:spPr>
          <p:txBody>
            <a:bodyPr rtlCol="0" anchor="ctr"/>
            <a:lstStyle/>
            <a:p>
              <a:pPr algn="ctr" defTabSz="913765">
                <a:defRPr/>
              </a:pPr>
              <a:endParaRPr lang="zh-CN" altLang="en-US" sz="1800" kern="0">
                <a:solidFill>
                  <a:sysClr val="window" lastClr="FFFFFF"/>
                </a:solidFill>
                <a:latin typeface="Calibri" panose="020F0502020204030204"/>
                <a:ea typeface="微软雅黑" panose="020B0503020204020204" pitchFamily="34" charset="-122"/>
              </a:endParaRPr>
            </a:p>
          </p:txBody>
        </p:sp>
        <p:sp>
          <p:nvSpPr>
            <p:cNvPr id="122" name="TextBox 121"/>
            <p:cNvSpPr txBox="1"/>
            <p:nvPr/>
          </p:nvSpPr>
          <p:spPr>
            <a:xfrm>
              <a:off x="3463304" y="2604739"/>
              <a:ext cx="884467" cy="554169"/>
            </a:xfrm>
            <a:prstGeom prst="rect">
              <a:avLst/>
            </a:prstGeom>
            <a:noFill/>
          </p:spPr>
          <p:txBody>
            <a:bodyPr wrap="square" lIns="0" tIns="0" rIns="0" bIns="0" rtlCol="0">
              <a:spAutoFit/>
            </a:bodyPr>
            <a:lstStyle/>
            <a:p>
              <a:pPr algn="ctr" defTabSz="913765">
                <a:defRPr/>
              </a:pPr>
              <a:r>
                <a:rPr lang="zh-CN" altLang="en-US" sz="1800" b="1" kern="0" dirty="0">
                  <a:solidFill>
                    <a:sysClr val="window" lastClr="FFFFFF"/>
                  </a:solidFill>
                  <a:latin typeface="微软雅黑" panose="020B0503020204020204" pitchFamily="34" charset="-122"/>
                  <a:ea typeface="微软雅黑" panose="020B0503020204020204" pitchFamily="34" charset="-122"/>
                </a:rPr>
                <a:t>商品的价格</a:t>
              </a:r>
            </a:p>
          </p:txBody>
        </p:sp>
        <p:sp>
          <p:nvSpPr>
            <p:cNvPr id="123" name="TextBox 122"/>
            <p:cNvSpPr txBox="1"/>
            <p:nvPr/>
          </p:nvSpPr>
          <p:spPr>
            <a:xfrm>
              <a:off x="4784238" y="2585629"/>
              <a:ext cx="815013" cy="554169"/>
            </a:xfrm>
            <a:prstGeom prst="rect">
              <a:avLst/>
            </a:prstGeom>
            <a:noFill/>
          </p:spPr>
          <p:txBody>
            <a:bodyPr wrap="square" lIns="0" tIns="0" rIns="0" bIns="0" rtlCol="0">
              <a:spAutoFit/>
            </a:bodyPr>
            <a:lstStyle/>
            <a:p>
              <a:pPr algn="ctr" defTabSz="913765">
                <a:defRPr/>
              </a:pPr>
              <a:r>
                <a:rPr lang="zh-CN" altLang="en-US" sz="1800" b="1" kern="0" dirty="0">
                  <a:solidFill>
                    <a:sysClr val="window" lastClr="FFFFFF"/>
                  </a:solidFill>
                  <a:latin typeface="微软雅黑" panose="020B0503020204020204" pitchFamily="34" charset="-122"/>
                  <a:ea typeface="微软雅黑" panose="020B0503020204020204" pitchFamily="34" charset="-122"/>
                </a:rPr>
                <a:t>消费者偏好</a:t>
              </a:r>
            </a:p>
          </p:txBody>
        </p:sp>
        <p:sp>
          <p:nvSpPr>
            <p:cNvPr id="124" name="TextBox 123"/>
            <p:cNvSpPr txBox="1"/>
            <p:nvPr/>
          </p:nvSpPr>
          <p:spPr>
            <a:xfrm>
              <a:off x="3506168" y="3943238"/>
              <a:ext cx="911515" cy="554169"/>
            </a:xfrm>
            <a:prstGeom prst="rect">
              <a:avLst/>
            </a:prstGeom>
            <a:noFill/>
          </p:spPr>
          <p:txBody>
            <a:bodyPr wrap="square" lIns="0" tIns="0" rIns="0" bIns="0" rtlCol="0">
              <a:spAutoFit/>
            </a:bodyPr>
            <a:lstStyle/>
            <a:p>
              <a:pPr algn="ctr" defTabSz="913765">
                <a:defRPr/>
              </a:pPr>
              <a:r>
                <a:rPr lang="zh-CN" altLang="en-US" b="1" kern="0" dirty="0">
                  <a:solidFill>
                    <a:sysClr val="window" lastClr="FFFFFF"/>
                  </a:solidFill>
                  <a:latin typeface="微软雅黑" panose="020B0503020204020204" pitchFamily="34" charset="-122"/>
                  <a:ea typeface="微软雅黑" panose="020B0503020204020204" pitchFamily="34" charset="-122"/>
                </a:rPr>
                <a:t>其他商品价格</a:t>
              </a: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5" name="椭圆 6">
              <a:extLst>
                <a:ext uri="{FF2B5EF4-FFF2-40B4-BE49-F238E27FC236}">
                  <a16:creationId xmlns="" xmlns:a16="http://schemas.microsoft.com/office/drawing/2014/main" id="{E7B1F069-274B-4060-B724-24DC3D8ABA83}"/>
                </a:ext>
              </a:extLst>
            </p:cNvPr>
            <p:cNvSpPr/>
            <p:nvPr/>
          </p:nvSpPr>
          <p:spPr>
            <a:xfrm rot="16200000">
              <a:off x="3347196" y="4666616"/>
              <a:ext cx="1352979" cy="1558289"/>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accent1"/>
            </a:solidFill>
            <a:ln w="25400" cap="flat" cmpd="sng" algn="ctr">
              <a:noFill/>
              <a:prstDash val="solid"/>
            </a:ln>
            <a:effectLst/>
          </p:spPr>
          <p:txBody>
            <a:bodyPr rtlCol="0" anchor="ctr"/>
            <a:lstStyle/>
            <a:p>
              <a:pPr algn="ctr" defTabSz="913765">
                <a:defRPr/>
              </a:pPr>
              <a:endParaRPr lang="zh-CN" altLang="en-US" sz="1800" kern="0" dirty="0">
                <a:solidFill>
                  <a:sysClr val="window" lastClr="FFFFFF"/>
                </a:solidFill>
                <a:latin typeface="Calibri" panose="020F0502020204030204"/>
                <a:ea typeface="微软雅黑" panose="020B0503020204020204" pitchFamily="34" charset="-122"/>
              </a:endParaRPr>
            </a:p>
          </p:txBody>
        </p:sp>
        <p:sp>
          <p:nvSpPr>
            <p:cNvPr id="125" name="TextBox 124"/>
            <p:cNvSpPr txBox="1"/>
            <p:nvPr/>
          </p:nvSpPr>
          <p:spPr>
            <a:xfrm>
              <a:off x="4881641" y="3886086"/>
              <a:ext cx="842487" cy="554169"/>
            </a:xfrm>
            <a:prstGeom prst="rect">
              <a:avLst/>
            </a:prstGeom>
            <a:noFill/>
          </p:spPr>
          <p:txBody>
            <a:bodyPr wrap="square" lIns="0" tIns="0" rIns="0" bIns="0" rtlCol="0">
              <a:spAutoFit/>
            </a:bodyPr>
            <a:lstStyle/>
            <a:p>
              <a:pPr algn="ctr" defTabSz="913765">
                <a:defRPr/>
              </a:pPr>
              <a:r>
                <a:rPr lang="zh-CN" altLang="en-US" sz="1800" b="1" kern="0" dirty="0">
                  <a:solidFill>
                    <a:sysClr val="window" lastClr="FFFFFF"/>
                  </a:solidFill>
                  <a:latin typeface="微软雅黑" panose="020B0503020204020204" pitchFamily="34" charset="-122"/>
                  <a:ea typeface="微软雅黑" panose="020B0503020204020204" pitchFamily="34" charset="-122"/>
                </a:rPr>
                <a:t>消费者收入</a:t>
              </a:r>
            </a:p>
          </p:txBody>
        </p:sp>
        <p:sp>
          <p:nvSpPr>
            <p:cNvPr id="20" name="TextBox 123">
              <a:extLst>
                <a:ext uri="{FF2B5EF4-FFF2-40B4-BE49-F238E27FC236}">
                  <a16:creationId xmlns="" xmlns:a16="http://schemas.microsoft.com/office/drawing/2014/main" id="{119FF40C-018A-47AE-9D4B-F6580DF08DF4}"/>
                </a:ext>
              </a:extLst>
            </p:cNvPr>
            <p:cNvSpPr txBox="1"/>
            <p:nvPr/>
          </p:nvSpPr>
          <p:spPr>
            <a:xfrm>
              <a:off x="3567970" y="5142214"/>
              <a:ext cx="911515" cy="554169"/>
            </a:xfrm>
            <a:prstGeom prst="rect">
              <a:avLst/>
            </a:prstGeom>
            <a:noFill/>
          </p:spPr>
          <p:txBody>
            <a:bodyPr wrap="square" lIns="0" tIns="0" rIns="0" bIns="0" rtlCol="0">
              <a:spAutoFit/>
            </a:bodyPr>
            <a:lstStyle/>
            <a:p>
              <a:pPr algn="ctr" defTabSz="913765">
                <a:defRPr/>
              </a:pPr>
              <a:r>
                <a:rPr lang="zh-CN" altLang="en-US" sz="1800" b="1" kern="0" dirty="0">
                  <a:solidFill>
                    <a:sysClr val="window" lastClr="FFFFFF"/>
                  </a:solidFill>
                  <a:latin typeface="微软雅黑" panose="020B0503020204020204" pitchFamily="34" charset="-122"/>
                  <a:ea typeface="微软雅黑" panose="020B0503020204020204" pitchFamily="34" charset="-122"/>
                </a:rPr>
                <a:t>商品价格预期</a:t>
              </a:r>
            </a:p>
          </p:txBody>
        </p:sp>
        <p:sp>
          <p:nvSpPr>
            <p:cNvPr id="22" name="TextBox 123">
              <a:extLst>
                <a:ext uri="{FF2B5EF4-FFF2-40B4-BE49-F238E27FC236}">
                  <a16:creationId xmlns="" xmlns:a16="http://schemas.microsoft.com/office/drawing/2014/main" id="{1AB9625B-8FBD-4EF0-AEC7-6B35A60C342F}"/>
                </a:ext>
              </a:extLst>
            </p:cNvPr>
            <p:cNvSpPr txBox="1"/>
            <p:nvPr/>
          </p:nvSpPr>
          <p:spPr>
            <a:xfrm>
              <a:off x="4856999" y="5230478"/>
              <a:ext cx="911515" cy="554169"/>
            </a:xfrm>
            <a:prstGeom prst="rect">
              <a:avLst/>
            </a:prstGeom>
            <a:noFill/>
          </p:spPr>
          <p:txBody>
            <a:bodyPr wrap="square" lIns="0" tIns="0" rIns="0" bIns="0" rtlCol="0">
              <a:spAutoFit/>
            </a:bodyPr>
            <a:lstStyle/>
            <a:p>
              <a:pPr algn="ctr" defTabSz="913765">
                <a:defRPr/>
              </a:pPr>
              <a:r>
                <a:rPr lang="zh-CN" altLang="en-US" b="1" kern="0" dirty="0">
                  <a:solidFill>
                    <a:sysClr val="window" lastClr="FFFFFF"/>
                  </a:solidFill>
                  <a:latin typeface="微软雅黑" panose="020B0503020204020204" pitchFamily="34" charset="-122"/>
                  <a:ea typeface="微软雅黑" panose="020B0503020204020204" pitchFamily="34" charset="-122"/>
                </a:rPr>
                <a:t>政策因素等</a:t>
              </a: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 xmlns:a16="http://schemas.microsoft.com/office/drawing/2014/main" id="{6E12F30F-3C95-4838-8BBC-5BC132E37891}"/>
              </a:ext>
            </a:extLst>
          </p:cNvPr>
          <p:cNvSpPr txBox="1"/>
          <p:nvPr/>
        </p:nvSpPr>
        <p:spPr>
          <a:xfrm>
            <a:off x="321914" y="2311884"/>
            <a:ext cx="4996679" cy="646331"/>
          </a:xfrm>
          <a:prstGeom prst="rect">
            <a:avLst/>
          </a:prstGeom>
          <a:noFill/>
        </p:spPr>
        <p:txBody>
          <a:bodyPr wrap="square" rtlCol="0">
            <a:spAutoFit/>
          </a:bodyPr>
          <a:lstStyle/>
          <a:p>
            <a:r>
              <a:rPr lang="zh-CN" altLang="en-US" dirty="0">
                <a:solidFill>
                  <a:schemeClr val="bg2">
                    <a:lumMod val="75000"/>
                  </a:schemeClr>
                </a:solidFill>
                <a:latin typeface="微软雅黑" panose="020B0503020204020204" pitchFamily="34" charset="-122"/>
                <a:ea typeface="微软雅黑" panose="020B0503020204020204" pitchFamily="34" charset="-122"/>
              </a:rPr>
              <a:t>一种商品（或服务）的需求源于消费者的欲望，表现为对该商品有支付能力的需要。</a:t>
            </a:r>
          </a:p>
        </p:txBody>
      </p:sp>
    </p:spTree>
    <p:extLst>
      <p:ext uri="{BB962C8B-B14F-4D97-AF65-F5344CB8AC3E}">
        <p14:creationId xmlns:p14="http://schemas.microsoft.com/office/powerpoint/2010/main" xmlns="" val="125452805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8" presetClass="emph" presetSubtype="0" fill="hold" nodeType="withEffect">
                                  <p:stCondLst>
                                    <p:cond delay="0"/>
                                  </p:stCondLst>
                                  <p:childTnLst>
                                    <p:animRot by="21600000">
                                      <p:cBhvr>
                                        <p:cTn id="11" dur="1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99592" y="267494"/>
            <a:ext cx="1467068" cy="400110"/>
          </a:xfrm>
          <a:prstGeom prst="rect">
            <a:avLst/>
          </a:prstGeom>
          <a:noFill/>
        </p:spPr>
        <p:txBody>
          <a:bodyPr wrap="none" rtlCol="0">
            <a:spAutoFit/>
          </a:body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商品</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的价格</a:t>
            </a:r>
          </a:p>
        </p:txBody>
      </p:sp>
      <p:pic>
        <p:nvPicPr>
          <p:cNvPr id="26" name="图片 25">
            <a:extLst>
              <a:ext uri="{FF2B5EF4-FFF2-40B4-BE49-F238E27FC236}">
                <a16:creationId xmlns="" xmlns:a16="http://schemas.microsoft.com/office/drawing/2014/main" id="{A2EC1BE6-6120-4B67-B8EC-F33E9A36C98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12118" y="843558"/>
            <a:ext cx="3168352" cy="1368152"/>
          </a:xfrm>
          <a:prstGeom prst="rect">
            <a:avLst/>
          </a:prstGeom>
        </p:spPr>
      </p:pic>
      <p:pic>
        <p:nvPicPr>
          <p:cNvPr id="27" name="图片 26">
            <a:extLst>
              <a:ext uri="{FF2B5EF4-FFF2-40B4-BE49-F238E27FC236}">
                <a16:creationId xmlns="" xmlns:a16="http://schemas.microsoft.com/office/drawing/2014/main" id="{FC2A473B-1DC9-4615-A808-D7241FB7D937}"/>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312118" y="2355726"/>
            <a:ext cx="3168352" cy="2652089"/>
          </a:xfrm>
          <a:prstGeom prst="rect">
            <a:avLst/>
          </a:prstGeom>
          <a:noFill/>
          <a:ln>
            <a:noFill/>
          </a:ln>
        </p:spPr>
      </p:pic>
      <p:grpSp>
        <p:nvGrpSpPr>
          <p:cNvPr id="28" name="Group 1">
            <a:extLst>
              <a:ext uri="{FF2B5EF4-FFF2-40B4-BE49-F238E27FC236}">
                <a16:creationId xmlns="" xmlns:a16="http://schemas.microsoft.com/office/drawing/2014/main" id="{36B576A6-637D-4504-A574-97FEE99DA6DE}"/>
              </a:ext>
            </a:extLst>
          </p:cNvPr>
          <p:cNvGrpSpPr/>
          <p:nvPr/>
        </p:nvGrpSpPr>
        <p:grpSpPr>
          <a:xfrm>
            <a:off x="4765301" y="1294099"/>
            <a:ext cx="446178" cy="446237"/>
            <a:chOff x="8078975" y="519953"/>
            <a:chExt cx="1603375" cy="1603375"/>
          </a:xfrm>
        </p:grpSpPr>
        <p:sp>
          <p:nvSpPr>
            <p:cNvPr id="29" name="Oval 8">
              <a:extLst>
                <a:ext uri="{FF2B5EF4-FFF2-40B4-BE49-F238E27FC236}">
                  <a16:creationId xmlns="" xmlns:a16="http://schemas.microsoft.com/office/drawing/2014/main" id="{368175EE-FF4F-4A43-8FD8-4ED6A3E8C25B}"/>
                </a:ext>
              </a:extLst>
            </p:cNvPr>
            <p:cNvSpPr>
              <a:spLocks noChangeArrowheads="1"/>
            </p:cNvSpPr>
            <p:nvPr/>
          </p:nvSpPr>
          <p:spPr bwMode="auto">
            <a:xfrm>
              <a:off x="8078975" y="519953"/>
              <a:ext cx="1603375" cy="1603375"/>
            </a:xfrm>
            <a:prstGeom prst="ellipse">
              <a:avLst/>
            </a:prstGeom>
            <a:solidFill>
              <a:srgbClr val="F58F92"/>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30" name="Oval 9">
              <a:extLst>
                <a:ext uri="{FF2B5EF4-FFF2-40B4-BE49-F238E27FC236}">
                  <a16:creationId xmlns="" xmlns:a16="http://schemas.microsoft.com/office/drawing/2014/main" id="{E9202B97-0FFF-45D6-85DB-11FEFB7C8D13}"/>
                </a:ext>
              </a:extLst>
            </p:cNvPr>
            <p:cNvSpPr>
              <a:spLocks noChangeArrowheads="1"/>
            </p:cNvSpPr>
            <p:nvPr/>
          </p:nvSpPr>
          <p:spPr bwMode="auto">
            <a:xfrm>
              <a:off x="8078975" y="519953"/>
              <a:ext cx="1603375" cy="1603375"/>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a:endParaRPr lang="en-US" sz="2800" dirty="0">
                <a:latin typeface="Calibri" panose="020F0502020204030204" pitchFamily="34" charset="0"/>
                <a:ea typeface="微软雅黑" panose="020B0503020204020204" pitchFamily="34" charset="-122"/>
              </a:endParaRPr>
            </a:p>
          </p:txBody>
        </p:sp>
        <p:sp>
          <p:nvSpPr>
            <p:cNvPr id="31" name="Oval 29">
              <a:extLst>
                <a:ext uri="{FF2B5EF4-FFF2-40B4-BE49-F238E27FC236}">
                  <a16:creationId xmlns="" xmlns:a16="http://schemas.microsoft.com/office/drawing/2014/main" id="{A468B9C4-7B30-4D9E-AA6D-694046D3FAA6}"/>
                </a:ext>
              </a:extLst>
            </p:cNvPr>
            <p:cNvSpPr>
              <a:spLocks noChangeArrowheads="1"/>
            </p:cNvSpPr>
            <p:nvPr/>
          </p:nvSpPr>
          <p:spPr bwMode="auto">
            <a:xfrm>
              <a:off x="8425050" y="1094628"/>
              <a:ext cx="76200" cy="777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32" name="Oval 30">
              <a:extLst>
                <a:ext uri="{FF2B5EF4-FFF2-40B4-BE49-F238E27FC236}">
                  <a16:creationId xmlns="" xmlns:a16="http://schemas.microsoft.com/office/drawing/2014/main" id="{A3787AA9-02BC-4ED4-BAEB-27BFCED2A6D9}"/>
                </a:ext>
              </a:extLst>
            </p:cNvPr>
            <p:cNvSpPr>
              <a:spLocks noChangeArrowheads="1"/>
            </p:cNvSpPr>
            <p:nvPr/>
          </p:nvSpPr>
          <p:spPr bwMode="auto">
            <a:xfrm>
              <a:off x="8625075" y="1094628"/>
              <a:ext cx="77788" cy="746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33" name="Oval 31">
              <a:extLst>
                <a:ext uri="{FF2B5EF4-FFF2-40B4-BE49-F238E27FC236}">
                  <a16:creationId xmlns="" xmlns:a16="http://schemas.microsoft.com/office/drawing/2014/main" id="{6B44B57E-0C92-41A5-ACC8-1335620D988A}"/>
                </a:ext>
              </a:extLst>
            </p:cNvPr>
            <p:cNvSpPr>
              <a:spLocks noChangeArrowheads="1"/>
            </p:cNvSpPr>
            <p:nvPr/>
          </p:nvSpPr>
          <p:spPr bwMode="auto">
            <a:xfrm>
              <a:off x="8847325" y="1094628"/>
              <a:ext cx="74613" cy="777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34" name="Oval 32">
              <a:extLst>
                <a:ext uri="{FF2B5EF4-FFF2-40B4-BE49-F238E27FC236}">
                  <a16:creationId xmlns="" xmlns:a16="http://schemas.microsoft.com/office/drawing/2014/main" id="{09A7DACC-6FF6-4B7C-BBD8-8AF35EE6FF61}"/>
                </a:ext>
              </a:extLst>
            </p:cNvPr>
            <p:cNvSpPr>
              <a:spLocks noChangeArrowheads="1"/>
            </p:cNvSpPr>
            <p:nvPr/>
          </p:nvSpPr>
          <p:spPr bwMode="auto">
            <a:xfrm>
              <a:off x="9066400" y="1094628"/>
              <a:ext cx="74613" cy="777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35" name="Oval 33">
              <a:extLst>
                <a:ext uri="{FF2B5EF4-FFF2-40B4-BE49-F238E27FC236}">
                  <a16:creationId xmlns="" xmlns:a16="http://schemas.microsoft.com/office/drawing/2014/main" id="{371C63C4-E42B-43B8-849C-5778FECDEBFA}"/>
                </a:ext>
              </a:extLst>
            </p:cNvPr>
            <p:cNvSpPr>
              <a:spLocks noChangeArrowheads="1"/>
            </p:cNvSpPr>
            <p:nvPr/>
          </p:nvSpPr>
          <p:spPr bwMode="auto">
            <a:xfrm>
              <a:off x="9269600" y="1094628"/>
              <a:ext cx="77788" cy="777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36" name="Freeform 39">
              <a:extLst>
                <a:ext uri="{FF2B5EF4-FFF2-40B4-BE49-F238E27FC236}">
                  <a16:creationId xmlns="" xmlns:a16="http://schemas.microsoft.com/office/drawing/2014/main" id="{76F9B715-E2F9-491F-9A18-1E8FC0E1BAA7}"/>
                </a:ext>
              </a:extLst>
            </p:cNvPr>
            <p:cNvSpPr/>
            <p:nvPr/>
          </p:nvSpPr>
          <p:spPr bwMode="auto">
            <a:xfrm>
              <a:off x="8461563" y="1127966"/>
              <a:ext cx="846138" cy="454025"/>
            </a:xfrm>
            <a:custGeom>
              <a:avLst/>
              <a:gdLst>
                <a:gd name="T0" fmla="*/ 407 w 533"/>
                <a:gd name="T1" fmla="*/ 164 h 286"/>
                <a:gd name="T2" fmla="*/ 407 w 533"/>
                <a:gd name="T3" fmla="*/ 0 h 286"/>
                <a:gd name="T4" fmla="*/ 320 w 533"/>
                <a:gd name="T5" fmla="*/ 159 h 286"/>
                <a:gd name="T6" fmla="*/ 267 w 533"/>
                <a:gd name="T7" fmla="*/ 0 h 286"/>
                <a:gd name="T8" fmla="*/ 213 w 533"/>
                <a:gd name="T9" fmla="*/ 159 h 286"/>
                <a:gd name="T10" fmla="*/ 128 w 533"/>
                <a:gd name="T11" fmla="*/ 0 h 286"/>
                <a:gd name="T12" fmla="*/ 128 w 533"/>
                <a:gd name="T13" fmla="*/ 164 h 286"/>
                <a:gd name="T14" fmla="*/ 0 w 533"/>
                <a:gd name="T15" fmla="*/ 5 h 286"/>
                <a:gd name="T16" fmla="*/ 98 w 533"/>
                <a:gd name="T17" fmla="*/ 286 h 286"/>
                <a:gd name="T18" fmla="*/ 267 w 533"/>
                <a:gd name="T19" fmla="*/ 286 h 286"/>
                <a:gd name="T20" fmla="*/ 437 w 533"/>
                <a:gd name="T21" fmla="*/ 286 h 286"/>
                <a:gd name="T22" fmla="*/ 533 w 533"/>
                <a:gd name="T23" fmla="*/ 5 h 286"/>
                <a:gd name="T24" fmla="*/ 407 w 533"/>
                <a:gd name="T25" fmla="*/ 16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3" h="286">
                  <a:moveTo>
                    <a:pt x="407" y="164"/>
                  </a:moveTo>
                  <a:lnTo>
                    <a:pt x="407" y="0"/>
                  </a:lnTo>
                  <a:lnTo>
                    <a:pt x="320" y="159"/>
                  </a:lnTo>
                  <a:lnTo>
                    <a:pt x="267" y="0"/>
                  </a:lnTo>
                  <a:lnTo>
                    <a:pt x="213" y="159"/>
                  </a:lnTo>
                  <a:lnTo>
                    <a:pt x="128" y="0"/>
                  </a:lnTo>
                  <a:lnTo>
                    <a:pt x="128" y="164"/>
                  </a:lnTo>
                  <a:lnTo>
                    <a:pt x="0" y="5"/>
                  </a:lnTo>
                  <a:lnTo>
                    <a:pt x="98" y="286"/>
                  </a:lnTo>
                  <a:lnTo>
                    <a:pt x="267" y="286"/>
                  </a:lnTo>
                  <a:lnTo>
                    <a:pt x="437" y="286"/>
                  </a:lnTo>
                  <a:lnTo>
                    <a:pt x="533" y="5"/>
                  </a:lnTo>
                  <a:lnTo>
                    <a:pt x="407" y="164"/>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37" name="Rectangle 40">
              <a:extLst>
                <a:ext uri="{FF2B5EF4-FFF2-40B4-BE49-F238E27FC236}">
                  <a16:creationId xmlns="" xmlns:a16="http://schemas.microsoft.com/office/drawing/2014/main" id="{36C13C45-C25A-43EB-8F76-5E54847BB268}"/>
                </a:ext>
              </a:extLst>
            </p:cNvPr>
            <p:cNvSpPr>
              <a:spLocks noChangeArrowheads="1"/>
            </p:cNvSpPr>
            <p:nvPr/>
          </p:nvSpPr>
          <p:spPr bwMode="auto">
            <a:xfrm>
              <a:off x="8609200" y="1635966"/>
              <a:ext cx="531813" cy="7461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grpSp>
      <p:sp>
        <p:nvSpPr>
          <p:cNvPr id="38" name="TextBox 54">
            <a:extLst>
              <a:ext uri="{FF2B5EF4-FFF2-40B4-BE49-F238E27FC236}">
                <a16:creationId xmlns="" xmlns:a16="http://schemas.microsoft.com/office/drawing/2014/main" id="{47C83FC5-BFF9-4013-8637-D6186D28CD80}"/>
              </a:ext>
            </a:extLst>
          </p:cNvPr>
          <p:cNvSpPr txBox="1"/>
          <p:nvPr/>
        </p:nvSpPr>
        <p:spPr>
          <a:xfrm>
            <a:off x="5211479" y="1275606"/>
            <a:ext cx="2706469" cy="446236"/>
          </a:xfrm>
          <a:prstGeom prst="rect">
            <a:avLst/>
          </a:prstGeom>
          <a:noFill/>
        </p:spPr>
        <p:txBody>
          <a:bodyPr wrap="square" lIns="137117" tIns="68560" rIns="137117" bIns="6856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可口可乐</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VS</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百事可乐</a:t>
            </a:r>
          </a:p>
        </p:txBody>
      </p:sp>
      <p:sp>
        <p:nvSpPr>
          <p:cNvPr id="39" name="TextBox 55">
            <a:extLst>
              <a:ext uri="{FF2B5EF4-FFF2-40B4-BE49-F238E27FC236}">
                <a16:creationId xmlns="" xmlns:a16="http://schemas.microsoft.com/office/drawing/2014/main" id="{54DED6D1-5EDB-40A4-B318-BACAB19A9DDB}"/>
              </a:ext>
            </a:extLst>
          </p:cNvPr>
          <p:cNvSpPr txBox="1"/>
          <p:nvPr/>
        </p:nvSpPr>
        <p:spPr>
          <a:xfrm>
            <a:off x="5335391" y="1791608"/>
            <a:ext cx="2335862" cy="778438"/>
          </a:xfrm>
          <a:prstGeom prst="rect">
            <a:avLst/>
          </a:prstGeom>
          <a:noFill/>
        </p:spPr>
        <p:txBody>
          <a:bodyPr wrap="square" lIns="164546" tIns="82274" rIns="164546" bIns="82274" rtlCol="0">
            <a:spAutoFit/>
          </a:bodyPr>
          <a:lstStyle/>
          <a:p>
            <a:pPr marL="285750" indent="-285750" algn="just">
              <a:lnSpc>
                <a:spcPct val="114000"/>
              </a:lnSpc>
              <a:buFont typeface="Arial" panose="020B0604020202020204" pitchFamily="34" charset="0"/>
              <a:buChar char="•"/>
            </a:pPr>
            <a:r>
              <a:rPr lang="zh-CN" altLang="en-US" dirty="0">
                <a:solidFill>
                  <a:schemeClr val="bg1">
                    <a:lumMod val="50000"/>
                  </a:schemeClr>
                </a:solidFill>
                <a:ea typeface="微软雅黑" panose="020B0503020204020204" pitchFamily="34" charset="-122"/>
              </a:rPr>
              <a:t>规模化生产</a:t>
            </a:r>
            <a:endParaRPr lang="en-US" altLang="zh-CN" dirty="0">
              <a:solidFill>
                <a:schemeClr val="bg1">
                  <a:lumMod val="50000"/>
                </a:schemeClr>
              </a:solidFill>
              <a:ea typeface="微软雅黑" panose="020B0503020204020204" pitchFamily="34" charset="-122"/>
            </a:endParaRPr>
          </a:p>
          <a:p>
            <a:pPr marL="285750" indent="-285750" algn="just">
              <a:lnSpc>
                <a:spcPct val="114000"/>
              </a:lnSpc>
              <a:buFont typeface="Arial" panose="020B0604020202020204" pitchFamily="34" charset="0"/>
              <a:buChar char="•"/>
            </a:pPr>
            <a:r>
              <a:rPr lang="zh-CN" altLang="en-US" dirty="0">
                <a:solidFill>
                  <a:schemeClr val="bg1">
                    <a:lumMod val="50000"/>
                  </a:schemeClr>
                </a:solidFill>
                <a:ea typeface="微软雅黑" panose="020B0503020204020204" pitchFamily="34" charset="-122"/>
              </a:rPr>
              <a:t>双寡头垄断</a:t>
            </a:r>
          </a:p>
        </p:txBody>
      </p:sp>
      <p:grpSp>
        <p:nvGrpSpPr>
          <p:cNvPr id="40" name="Group 1">
            <a:extLst>
              <a:ext uri="{FF2B5EF4-FFF2-40B4-BE49-F238E27FC236}">
                <a16:creationId xmlns="" xmlns:a16="http://schemas.microsoft.com/office/drawing/2014/main" id="{B6398EAA-597B-4190-A98A-E9FBEED7F773}"/>
              </a:ext>
            </a:extLst>
          </p:cNvPr>
          <p:cNvGrpSpPr/>
          <p:nvPr/>
        </p:nvGrpSpPr>
        <p:grpSpPr>
          <a:xfrm>
            <a:off x="4765301" y="3001602"/>
            <a:ext cx="446178" cy="446237"/>
            <a:chOff x="8078975" y="519953"/>
            <a:chExt cx="1603375" cy="1603375"/>
          </a:xfrm>
        </p:grpSpPr>
        <p:sp>
          <p:nvSpPr>
            <p:cNvPr id="41" name="Oval 8">
              <a:extLst>
                <a:ext uri="{FF2B5EF4-FFF2-40B4-BE49-F238E27FC236}">
                  <a16:creationId xmlns="" xmlns:a16="http://schemas.microsoft.com/office/drawing/2014/main" id="{5B722C9B-2468-45EB-98C4-C57CD228FE33}"/>
                </a:ext>
              </a:extLst>
            </p:cNvPr>
            <p:cNvSpPr>
              <a:spLocks noChangeArrowheads="1"/>
            </p:cNvSpPr>
            <p:nvPr/>
          </p:nvSpPr>
          <p:spPr bwMode="auto">
            <a:xfrm>
              <a:off x="8078975" y="519953"/>
              <a:ext cx="1603375" cy="1603375"/>
            </a:xfrm>
            <a:prstGeom prst="ellipse">
              <a:avLst/>
            </a:prstGeom>
            <a:solidFill>
              <a:srgbClr val="F58F92"/>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42" name="Oval 9">
              <a:extLst>
                <a:ext uri="{FF2B5EF4-FFF2-40B4-BE49-F238E27FC236}">
                  <a16:creationId xmlns="" xmlns:a16="http://schemas.microsoft.com/office/drawing/2014/main" id="{78E1A70B-97E4-4D06-89BC-B322E98A0628}"/>
                </a:ext>
              </a:extLst>
            </p:cNvPr>
            <p:cNvSpPr>
              <a:spLocks noChangeArrowheads="1"/>
            </p:cNvSpPr>
            <p:nvPr/>
          </p:nvSpPr>
          <p:spPr bwMode="auto">
            <a:xfrm>
              <a:off x="8078975" y="519953"/>
              <a:ext cx="1603375" cy="1603375"/>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a:endParaRPr lang="en-US" sz="2800" dirty="0">
                <a:latin typeface="Calibri" panose="020F0502020204030204" pitchFamily="34" charset="0"/>
                <a:ea typeface="微软雅黑" panose="020B0503020204020204" pitchFamily="34" charset="-122"/>
              </a:endParaRPr>
            </a:p>
          </p:txBody>
        </p:sp>
        <p:sp>
          <p:nvSpPr>
            <p:cNvPr id="43" name="Oval 29">
              <a:extLst>
                <a:ext uri="{FF2B5EF4-FFF2-40B4-BE49-F238E27FC236}">
                  <a16:creationId xmlns="" xmlns:a16="http://schemas.microsoft.com/office/drawing/2014/main" id="{918FA72F-C6D2-46B0-AC80-76564997D07C}"/>
                </a:ext>
              </a:extLst>
            </p:cNvPr>
            <p:cNvSpPr>
              <a:spLocks noChangeArrowheads="1"/>
            </p:cNvSpPr>
            <p:nvPr/>
          </p:nvSpPr>
          <p:spPr bwMode="auto">
            <a:xfrm>
              <a:off x="8425050" y="1094628"/>
              <a:ext cx="76200" cy="777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44" name="Oval 30">
              <a:extLst>
                <a:ext uri="{FF2B5EF4-FFF2-40B4-BE49-F238E27FC236}">
                  <a16:creationId xmlns="" xmlns:a16="http://schemas.microsoft.com/office/drawing/2014/main" id="{0E320428-209B-480E-A4D4-965C7CBC5F29}"/>
                </a:ext>
              </a:extLst>
            </p:cNvPr>
            <p:cNvSpPr>
              <a:spLocks noChangeArrowheads="1"/>
            </p:cNvSpPr>
            <p:nvPr/>
          </p:nvSpPr>
          <p:spPr bwMode="auto">
            <a:xfrm>
              <a:off x="8625075" y="1094628"/>
              <a:ext cx="77788" cy="746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45" name="Oval 31">
              <a:extLst>
                <a:ext uri="{FF2B5EF4-FFF2-40B4-BE49-F238E27FC236}">
                  <a16:creationId xmlns="" xmlns:a16="http://schemas.microsoft.com/office/drawing/2014/main" id="{3253DC74-FAD9-4960-ADF6-3CA3A37AF427}"/>
                </a:ext>
              </a:extLst>
            </p:cNvPr>
            <p:cNvSpPr>
              <a:spLocks noChangeArrowheads="1"/>
            </p:cNvSpPr>
            <p:nvPr/>
          </p:nvSpPr>
          <p:spPr bwMode="auto">
            <a:xfrm>
              <a:off x="8847325" y="1094628"/>
              <a:ext cx="74613" cy="777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46" name="Oval 32">
              <a:extLst>
                <a:ext uri="{FF2B5EF4-FFF2-40B4-BE49-F238E27FC236}">
                  <a16:creationId xmlns="" xmlns:a16="http://schemas.microsoft.com/office/drawing/2014/main" id="{B011D733-DD0F-4F8E-A3FF-46D2F5B87F73}"/>
                </a:ext>
              </a:extLst>
            </p:cNvPr>
            <p:cNvSpPr>
              <a:spLocks noChangeArrowheads="1"/>
            </p:cNvSpPr>
            <p:nvPr/>
          </p:nvSpPr>
          <p:spPr bwMode="auto">
            <a:xfrm>
              <a:off x="9066400" y="1094628"/>
              <a:ext cx="74613" cy="777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47" name="Oval 33">
              <a:extLst>
                <a:ext uri="{FF2B5EF4-FFF2-40B4-BE49-F238E27FC236}">
                  <a16:creationId xmlns="" xmlns:a16="http://schemas.microsoft.com/office/drawing/2014/main" id="{5A6A252B-3EA8-45CC-AB22-D8F92176EDE0}"/>
                </a:ext>
              </a:extLst>
            </p:cNvPr>
            <p:cNvSpPr>
              <a:spLocks noChangeArrowheads="1"/>
            </p:cNvSpPr>
            <p:nvPr/>
          </p:nvSpPr>
          <p:spPr bwMode="auto">
            <a:xfrm>
              <a:off x="9269600" y="1094628"/>
              <a:ext cx="77788" cy="777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48" name="Freeform 39">
              <a:extLst>
                <a:ext uri="{FF2B5EF4-FFF2-40B4-BE49-F238E27FC236}">
                  <a16:creationId xmlns="" xmlns:a16="http://schemas.microsoft.com/office/drawing/2014/main" id="{61E2FDB6-4947-48A6-8A55-15B804E9A956}"/>
                </a:ext>
              </a:extLst>
            </p:cNvPr>
            <p:cNvSpPr/>
            <p:nvPr/>
          </p:nvSpPr>
          <p:spPr bwMode="auto">
            <a:xfrm>
              <a:off x="8461563" y="1127966"/>
              <a:ext cx="846138" cy="454025"/>
            </a:xfrm>
            <a:custGeom>
              <a:avLst/>
              <a:gdLst>
                <a:gd name="T0" fmla="*/ 407 w 533"/>
                <a:gd name="T1" fmla="*/ 164 h 286"/>
                <a:gd name="T2" fmla="*/ 407 w 533"/>
                <a:gd name="T3" fmla="*/ 0 h 286"/>
                <a:gd name="T4" fmla="*/ 320 w 533"/>
                <a:gd name="T5" fmla="*/ 159 h 286"/>
                <a:gd name="T6" fmla="*/ 267 w 533"/>
                <a:gd name="T7" fmla="*/ 0 h 286"/>
                <a:gd name="T8" fmla="*/ 213 w 533"/>
                <a:gd name="T9" fmla="*/ 159 h 286"/>
                <a:gd name="T10" fmla="*/ 128 w 533"/>
                <a:gd name="T11" fmla="*/ 0 h 286"/>
                <a:gd name="T12" fmla="*/ 128 w 533"/>
                <a:gd name="T13" fmla="*/ 164 h 286"/>
                <a:gd name="T14" fmla="*/ 0 w 533"/>
                <a:gd name="T15" fmla="*/ 5 h 286"/>
                <a:gd name="T16" fmla="*/ 98 w 533"/>
                <a:gd name="T17" fmla="*/ 286 h 286"/>
                <a:gd name="T18" fmla="*/ 267 w 533"/>
                <a:gd name="T19" fmla="*/ 286 h 286"/>
                <a:gd name="T20" fmla="*/ 437 w 533"/>
                <a:gd name="T21" fmla="*/ 286 h 286"/>
                <a:gd name="T22" fmla="*/ 533 w 533"/>
                <a:gd name="T23" fmla="*/ 5 h 286"/>
                <a:gd name="T24" fmla="*/ 407 w 533"/>
                <a:gd name="T25" fmla="*/ 16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3" h="286">
                  <a:moveTo>
                    <a:pt x="407" y="164"/>
                  </a:moveTo>
                  <a:lnTo>
                    <a:pt x="407" y="0"/>
                  </a:lnTo>
                  <a:lnTo>
                    <a:pt x="320" y="159"/>
                  </a:lnTo>
                  <a:lnTo>
                    <a:pt x="267" y="0"/>
                  </a:lnTo>
                  <a:lnTo>
                    <a:pt x="213" y="159"/>
                  </a:lnTo>
                  <a:lnTo>
                    <a:pt x="128" y="0"/>
                  </a:lnTo>
                  <a:lnTo>
                    <a:pt x="128" y="164"/>
                  </a:lnTo>
                  <a:lnTo>
                    <a:pt x="0" y="5"/>
                  </a:lnTo>
                  <a:lnTo>
                    <a:pt x="98" y="286"/>
                  </a:lnTo>
                  <a:lnTo>
                    <a:pt x="267" y="286"/>
                  </a:lnTo>
                  <a:lnTo>
                    <a:pt x="437" y="286"/>
                  </a:lnTo>
                  <a:lnTo>
                    <a:pt x="533" y="5"/>
                  </a:lnTo>
                  <a:lnTo>
                    <a:pt x="407" y="164"/>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sp>
          <p:nvSpPr>
            <p:cNvPr id="49" name="Rectangle 40">
              <a:extLst>
                <a:ext uri="{FF2B5EF4-FFF2-40B4-BE49-F238E27FC236}">
                  <a16:creationId xmlns="" xmlns:a16="http://schemas.microsoft.com/office/drawing/2014/main" id="{A8C100C3-0938-4938-9636-40810E1025F9}"/>
                </a:ext>
              </a:extLst>
            </p:cNvPr>
            <p:cNvSpPr>
              <a:spLocks noChangeArrowheads="1"/>
            </p:cNvSpPr>
            <p:nvPr/>
          </p:nvSpPr>
          <p:spPr bwMode="auto">
            <a:xfrm>
              <a:off x="8609200" y="1635966"/>
              <a:ext cx="531813" cy="7461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59" tIns="34279" rIns="68559" bIns="34279" numCol="1" anchor="t" anchorCtr="0" compatLnSpc="1"/>
            <a:lstStyle/>
            <a:p>
              <a:endParaRPr lang="en-US" sz="1100" dirty="0">
                <a:ea typeface="微软雅黑" panose="020B0503020204020204" pitchFamily="34" charset="-122"/>
              </a:endParaRPr>
            </a:p>
          </p:txBody>
        </p:sp>
      </p:grpSp>
      <p:sp>
        <p:nvSpPr>
          <p:cNvPr id="50" name="TextBox 54">
            <a:extLst>
              <a:ext uri="{FF2B5EF4-FFF2-40B4-BE49-F238E27FC236}">
                <a16:creationId xmlns="" xmlns:a16="http://schemas.microsoft.com/office/drawing/2014/main" id="{A515E37B-2DC8-40C0-BA27-60A0073977A2}"/>
              </a:ext>
            </a:extLst>
          </p:cNvPr>
          <p:cNvSpPr txBox="1"/>
          <p:nvPr/>
        </p:nvSpPr>
        <p:spPr>
          <a:xfrm>
            <a:off x="5211479" y="2983109"/>
            <a:ext cx="3168352" cy="446236"/>
          </a:xfrm>
          <a:prstGeom prst="rect">
            <a:avLst/>
          </a:prstGeom>
          <a:noFill/>
        </p:spPr>
        <p:txBody>
          <a:bodyPr wrap="square" lIns="137117" tIns="68560" rIns="137117" bIns="68560" rtlCol="0">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可口</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百事</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VS</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小众小品牌</a:t>
            </a:r>
          </a:p>
        </p:txBody>
      </p:sp>
      <p:sp>
        <p:nvSpPr>
          <p:cNvPr id="51" name="TextBox 55">
            <a:extLst>
              <a:ext uri="{FF2B5EF4-FFF2-40B4-BE49-F238E27FC236}">
                <a16:creationId xmlns="" xmlns:a16="http://schemas.microsoft.com/office/drawing/2014/main" id="{CF0AB6A8-B5C8-4FDD-8B08-D0E4018423C5}"/>
              </a:ext>
            </a:extLst>
          </p:cNvPr>
          <p:cNvSpPr txBox="1"/>
          <p:nvPr/>
        </p:nvSpPr>
        <p:spPr>
          <a:xfrm>
            <a:off x="5335391" y="3499111"/>
            <a:ext cx="2335862" cy="462646"/>
          </a:xfrm>
          <a:prstGeom prst="rect">
            <a:avLst/>
          </a:prstGeom>
          <a:noFill/>
        </p:spPr>
        <p:txBody>
          <a:bodyPr wrap="square" lIns="164546" tIns="82274" rIns="164546" bIns="82274" rtlCol="0">
            <a:spAutoFit/>
          </a:bodyPr>
          <a:lstStyle/>
          <a:p>
            <a:pPr marL="285750" indent="-285750" algn="just">
              <a:lnSpc>
                <a:spcPct val="114000"/>
              </a:lnSpc>
              <a:buFont typeface="Arial" panose="020B0604020202020204" pitchFamily="34" charset="0"/>
              <a:buChar char="•"/>
            </a:pPr>
            <a:r>
              <a:rPr lang="zh-CN" altLang="en-US" dirty="0">
                <a:solidFill>
                  <a:schemeClr val="bg1">
                    <a:lumMod val="50000"/>
                  </a:schemeClr>
                </a:solidFill>
                <a:ea typeface="微软雅黑" panose="020B0503020204020204" pitchFamily="34" charset="-122"/>
              </a:rPr>
              <a:t>后者价格昂贵</a:t>
            </a:r>
          </a:p>
        </p:txBody>
      </p:sp>
    </p:spTree>
    <p:extLst>
      <p:ext uri="{BB962C8B-B14F-4D97-AF65-F5344CB8AC3E}">
        <p14:creationId xmlns:p14="http://schemas.microsoft.com/office/powerpoint/2010/main" xmlns="" val="83045473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50"/>
                                        <p:tgtEl>
                                          <p:spTgt spid="28"/>
                                        </p:tgtEl>
                                      </p:cBhvr>
                                    </p:animEffect>
                                    <p:anim calcmode="lin" valueType="num">
                                      <p:cBhvr>
                                        <p:cTn id="8" dur="250" fill="hold"/>
                                        <p:tgtEl>
                                          <p:spTgt spid="28"/>
                                        </p:tgtEl>
                                        <p:attrNameLst>
                                          <p:attrName>ppt_x</p:attrName>
                                        </p:attrNameLst>
                                      </p:cBhvr>
                                      <p:tavLst>
                                        <p:tav tm="0">
                                          <p:val>
                                            <p:strVal val="#ppt_x"/>
                                          </p:val>
                                        </p:tav>
                                        <p:tav tm="100000">
                                          <p:val>
                                            <p:strVal val="#ppt_x"/>
                                          </p:val>
                                        </p:tav>
                                      </p:tavLst>
                                    </p:anim>
                                    <p:anim calcmode="lin" valueType="num">
                                      <p:cBhvr>
                                        <p:cTn id="9" dur="225" decel="100000" fill="hold"/>
                                        <p:tgtEl>
                                          <p:spTgt spid="28"/>
                                        </p:tgtEl>
                                        <p:attrNameLst>
                                          <p:attrName>ppt_y</p:attrName>
                                        </p:attrNameLst>
                                      </p:cBhvr>
                                      <p:tavLst>
                                        <p:tav tm="0">
                                          <p:val>
                                            <p:strVal val="#ppt_y+1"/>
                                          </p:val>
                                        </p:tav>
                                        <p:tav tm="100000">
                                          <p:val>
                                            <p:strVal val="#ppt_y-.03"/>
                                          </p:val>
                                        </p:tav>
                                      </p:tavLst>
                                    </p:anim>
                                    <p:anim calcmode="lin" valueType="num">
                                      <p:cBhvr>
                                        <p:cTn id="10" dur="1" accel="100000" fill="hold">
                                          <p:stCondLst>
                                            <p:cond delay="249"/>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25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250"/>
                                        <p:tgtEl>
                                          <p:spTgt spid="38"/>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250" fill="hold"/>
                                        <p:tgtEl>
                                          <p:spTgt spid="39"/>
                                        </p:tgtEl>
                                        <p:attrNameLst>
                                          <p:attrName>ppt_x</p:attrName>
                                        </p:attrNameLst>
                                      </p:cBhvr>
                                      <p:tavLst>
                                        <p:tav tm="0">
                                          <p:val>
                                            <p:strVal val="#ppt_x"/>
                                          </p:val>
                                        </p:tav>
                                        <p:tav tm="100000">
                                          <p:val>
                                            <p:strVal val="#ppt_x"/>
                                          </p:val>
                                        </p:tav>
                                      </p:tavLst>
                                    </p:anim>
                                    <p:anim calcmode="lin" valueType="num">
                                      <p:cBhvr additive="base">
                                        <p:cTn id="19" dur="250" fill="hold"/>
                                        <p:tgtEl>
                                          <p:spTgt spid="39"/>
                                        </p:tgtEl>
                                        <p:attrNameLst>
                                          <p:attrName>ppt_y</p:attrName>
                                        </p:attrNameLst>
                                      </p:cBhvr>
                                      <p:tavLst>
                                        <p:tav tm="0">
                                          <p:val>
                                            <p:strVal val="1+#ppt_h/2"/>
                                          </p:val>
                                        </p:tav>
                                        <p:tav tm="100000">
                                          <p:val>
                                            <p:strVal val="#ppt_y"/>
                                          </p:val>
                                        </p:tav>
                                      </p:tavLst>
                                    </p:anim>
                                  </p:childTnLst>
                                </p:cTn>
                              </p:par>
                            </p:childTnLst>
                          </p:cTn>
                        </p:par>
                        <p:par>
                          <p:cTn id="20" fill="hold">
                            <p:stCondLst>
                              <p:cond delay="750"/>
                            </p:stCondLst>
                            <p:childTnLst>
                              <p:par>
                                <p:cTn id="21" presetID="37" presetClass="entr" presetSubtype="0"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250"/>
                                        <p:tgtEl>
                                          <p:spTgt spid="40"/>
                                        </p:tgtEl>
                                      </p:cBhvr>
                                    </p:animEffect>
                                    <p:anim calcmode="lin" valueType="num">
                                      <p:cBhvr>
                                        <p:cTn id="24" dur="250" fill="hold"/>
                                        <p:tgtEl>
                                          <p:spTgt spid="40"/>
                                        </p:tgtEl>
                                        <p:attrNameLst>
                                          <p:attrName>ppt_x</p:attrName>
                                        </p:attrNameLst>
                                      </p:cBhvr>
                                      <p:tavLst>
                                        <p:tav tm="0">
                                          <p:val>
                                            <p:strVal val="#ppt_x"/>
                                          </p:val>
                                        </p:tav>
                                        <p:tav tm="100000">
                                          <p:val>
                                            <p:strVal val="#ppt_x"/>
                                          </p:val>
                                        </p:tav>
                                      </p:tavLst>
                                    </p:anim>
                                    <p:anim calcmode="lin" valueType="num">
                                      <p:cBhvr>
                                        <p:cTn id="25" dur="225" decel="100000" fill="hold"/>
                                        <p:tgtEl>
                                          <p:spTgt spid="40"/>
                                        </p:tgtEl>
                                        <p:attrNameLst>
                                          <p:attrName>ppt_y</p:attrName>
                                        </p:attrNameLst>
                                      </p:cBhvr>
                                      <p:tavLst>
                                        <p:tav tm="0">
                                          <p:val>
                                            <p:strVal val="#ppt_y+1"/>
                                          </p:val>
                                        </p:tav>
                                        <p:tav tm="100000">
                                          <p:val>
                                            <p:strVal val="#ppt_y-.03"/>
                                          </p:val>
                                        </p:tav>
                                      </p:tavLst>
                                    </p:anim>
                                    <p:anim calcmode="lin" valueType="num">
                                      <p:cBhvr>
                                        <p:cTn id="26" dur="1" accel="100000" fill="hold">
                                          <p:stCondLst>
                                            <p:cond delay="249"/>
                                          </p:stCondLst>
                                        </p:cTn>
                                        <p:tgtEl>
                                          <p:spTgt spid="40"/>
                                        </p:tgtEl>
                                        <p:attrNameLst>
                                          <p:attrName>ppt_y</p:attrName>
                                        </p:attrNameLst>
                                      </p:cBhvr>
                                      <p:tavLst>
                                        <p:tav tm="0">
                                          <p:val>
                                            <p:strVal val="#ppt_y-.03"/>
                                          </p:val>
                                        </p:tav>
                                        <p:tav tm="100000">
                                          <p:val>
                                            <p:strVal val="#ppt_y"/>
                                          </p:val>
                                        </p:tav>
                                      </p:tavLst>
                                    </p:anim>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250"/>
                                        <p:tgtEl>
                                          <p:spTgt spid="50"/>
                                        </p:tgtEl>
                                      </p:cBhvr>
                                    </p:animEffect>
                                  </p:childTnLst>
                                </p:cTn>
                              </p:par>
                            </p:childTnLst>
                          </p:cTn>
                        </p:par>
                        <p:par>
                          <p:cTn id="31" fill="hold">
                            <p:stCondLst>
                              <p:cond delay="1250"/>
                            </p:stCondLst>
                            <p:childTnLst>
                              <p:par>
                                <p:cTn id="32" presetID="2" presetClass="entr" presetSubtype="4" fill="hold" grpId="0" nodeType="after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250" fill="hold"/>
                                        <p:tgtEl>
                                          <p:spTgt spid="51"/>
                                        </p:tgtEl>
                                        <p:attrNameLst>
                                          <p:attrName>ppt_x</p:attrName>
                                        </p:attrNameLst>
                                      </p:cBhvr>
                                      <p:tavLst>
                                        <p:tav tm="0">
                                          <p:val>
                                            <p:strVal val="#ppt_x"/>
                                          </p:val>
                                        </p:tav>
                                        <p:tav tm="100000">
                                          <p:val>
                                            <p:strVal val="#ppt_x"/>
                                          </p:val>
                                        </p:tav>
                                      </p:tavLst>
                                    </p:anim>
                                    <p:anim calcmode="lin" valueType="num">
                                      <p:cBhvr additive="base">
                                        <p:cTn id="35" dur="25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52506" y="-164555"/>
            <a:ext cx="143997"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ea typeface="微软雅黑" panose="020B0503020204020204" pitchFamily="34" charset="-122"/>
            </a:endParaRPr>
          </a:p>
        </p:txBody>
      </p:sp>
      <p:sp>
        <p:nvSpPr>
          <p:cNvPr id="19" name="원호 10"/>
          <p:cNvSpPr/>
          <p:nvPr/>
        </p:nvSpPr>
        <p:spPr>
          <a:xfrm flipH="1">
            <a:off x="1372570" y="1396371"/>
            <a:ext cx="2760436" cy="2760808"/>
          </a:xfrm>
          <a:prstGeom prst="arc">
            <a:avLst>
              <a:gd name="adj1" fmla="val 16200000"/>
              <a:gd name="adj2" fmla="val 16115733"/>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0" name="원호 11"/>
          <p:cNvSpPr/>
          <p:nvPr/>
        </p:nvSpPr>
        <p:spPr>
          <a:xfrm flipH="1">
            <a:off x="1684290" y="1715363"/>
            <a:ext cx="2122543" cy="2122827"/>
          </a:xfrm>
          <a:prstGeom prst="arc">
            <a:avLst>
              <a:gd name="adj1" fmla="val 16200000"/>
              <a:gd name="adj2" fmla="val 16141882"/>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1" name="원호 12"/>
          <p:cNvSpPr/>
          <p:nvPr/>
        </p:nvSpPr>
        <p:spPr>
          <a:xfrm flipH="1">
            <a:off x="1365344" y="1396371"/>
            <a:ext cx="2760436" cy="2760808"/>
          </a:xfrm>
          <a:prstGeom prst="arc">
            <a:avLst>
              <a:gd name="adj1" fmla="val 16200000"/>
              <a:gd name="adj2" fmla="val 9400271"/>
            </a:avLst>
          </a:prstGeom>
          <a:ln w="276225" cap="rnd">
            <a:solidFill>
              <a:schemeClr val="accent1"/>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2" name="원호 13"/>
          <p:cNvSpPr/>
          <p:nvPr/>
        </p:nvSpPr>
        <p:spPr>
          <a:xfrm flipH="1">
            <a:off x="1684290" y="1715363"/>
            <a:ext cx="2122543" cy="2122827"/>
          </a:xfrm>
          <a:prstGeom prst="arc">
            <a:avLst>
              <a:gd name="adj1" fmla="val 16200000"/>
              <a:gd name="adj2" fmla="val 5418629"/>
            </a:avLst>
          </a:prstGeom>
          <a:ln w="276225" cap="rnd">
            <a:solidFill>
              <a:schemeClr val="accent2"/>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3" name="원호 14"/>
          <p:cNvSpPr/>
          <p:nvPr/>
        </p:nvSpPr>
        <p:spPr>
          <a:xfrm flipH="1">
            <a:off x="2005832" y="2036948"/>
            <a:ext cx="1479459" cy="1479656"/>
          </a:xfrm>
          <a:prstGeom prst="arc">
            <a:avLst>
              <a:gd name="adj1" fmla="val 16200000"/>
              <a:gd name="adj2" fmla="val 16147260"/>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sp>
        <p:nvSpPr>
          <p:cNvPr id="24" name="원호 15"/>
          <p:cNvSpPr/>
          <p:nvPr/>
        </p:nvSpPr>
        <p:spPr>
          <a:xfrm flipH="1">
            <a:off x="2005832" y="2036948"/>
            <a:ext cx="1479459" cy="1479656"/>
          </a:xfrm>
          <a:prstGeom prst="arc">
            <a:avLst>
              <a:gd name="adj1" fmla="val 16200000"/>
              <a:gd name="adj2" fmla="val 20963023"/>
            </a:avLst>
          </a:prstGeom>
          <a:ln w="276225" cap="rnd">
            <a:solidFill>
              <a:schemeClr val="accent3"/>
            </a:solidFill>
          </a:ln>
          <a:effectLst>
            <a:outerShdw blurRad="50800" dist="381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ko-KR" altLang="en-US" sz="1800">
              <a:solidFill>
                <a:srgbClr val="222D47"/>
              </a:solidFill>
            </a:endParaRPr>
          </a:p>
        </p:txBody>
      </p:sp>
      <p:cxnSp>
        <p:nvCxnSpPr>
          <p:cNvPr id="25" name="직선 화살표 연결선 16"/>
          <p:cNvCxnSpPr/>
          <p:nvPr/>
        </p:nvCxnSpPr>
        <p:spPr>
          <a:xfrm>
            <a:off x="2879705" y="1396371"/>
            <a:ext cx="2653390"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652120" y="1203598"/>
            <a:ext cx="1210568" cy="400099"/>
          </a:xfrm>
          <a:prstGeom prst="rect">
            <a:avLst/>
          </a:prstGeom>
          <a:noFill/>
        </p:spPr>
        <p:txBody>
          <a:bodyPr wrap="none" lIns="91430" tIns="45715" rIns="91430" bIns="45715"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生理需要</a:t>
            </a:r>
          </a:p>
        </p:txBody>
      </p:sp>
      <p:sp>
        <p:nvSpPr>
          <p:cNvPr id="59" name="TextBox 58"/>
          <p:cNvSpPr txBox="1"/>
          <p:nvPr/>
        </p:nvSpPr>
        <p:spPr>
          <a:xfrm>
            <a:off x="4862980" y="1853455"/>
            <a:ext cx="3999415" cy="923320"/>
          </a:xfrm>
          <a:prstGeom prst="rect">
            <a:avLst/>
          </a:prstGeom>
          <a:noFill/>
        </p:spPr>
        <p:txBody>
          <a:bodyPr wrap="square" lIns="91430" tIns="45715" rIns="91430" bIns="45715" rtlCol="0">
            <a:spAutoFit/>
          </a:bodyPr>
          <a:lstStyle/>
          <a:p>
            <a:pPr marL="285750" indent="-2857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rPr>
              <a:t>消费者行为理论</a:t>
            </a:r>
            <a:r>
              <a:rPr lang="en-US" altLang="zh-CN"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实现效用最大化。</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rPr>
              <a:t>关注健康，流行养生。</a:t>
            </a:r>
            <a:endParaRPr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descr="情况总结"/>
          <p:cNvPicPr>
            <a:picLocks noChangeAspect="1"/>
          </p:cNvPicPr>
          <p:nvPr/>
        </p:nvPicPr>
        <p:blipFill>
          <a:blip r:embed="rId2"/>
          <a:stretch>
            <a:fillRect/>
          </a:stretch>
        </p:blipFill>
        <p:spPr>
          <a:xfrm>
            <a:off x="2409647" y="2369107"/>
            <a:ext cx="815340" cy="815340"/>
          </a:xfrm>
          <a:prstGeom prst="rect">
            <a:avLst/>
          </a:prstGeom>
        </p:spPr>
      </p:pic>
      <p:sp>
        <p:nvSpPr>
          <p:cNvPr id="26" name="TextBox 9">
            <a:extLst>
              <a:ext uri="{FF2B5EF4-FFF2-40B4-BE49-F238E27FC236}">
                <a16:creationId xmlns="" xmlns:a16="http://schemas.microsoft.com/office/drawing/2014/main" id="{896B8AD0-37B9-4F0B-A438-B74702C1DFF5}"/>
              </a:ext>
            </a:extLst>
          </p:cNvPr>
          <p:cNvSpPr txBox="1"/>
          <p:nvPr/>
        </p:nvSpPr>
        <p:spPr>
          <a:xfrm>
            <a:off x="899592" y="267494"/>
            <a:ext cx="2770310" cy="400110"/>
          </a:xfrm>
          <a:prstGeom prst="rect">
            <a:avLst/>
          </a:prstGeom>
          <a:noFill/>
        </p:spPr>
        <p:txBody>
          <a:bodyPr wrap="none" rtlCol="0">
            <a:spAutoFit/>
          </a:body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消费者</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偏好</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影响因素</a:t>
            </a:r>
          </a:p>
        </p:txBody>
      </p:sp>
      <p:graphicFrame>
        <p:nvGraphicFramePr>
          <p:cNvPr id="4" name="表格 3">
            <a:extLst>
              <a:ext uri="{FF2B5EF4-FFF2-40B4-BE49-F238E27FC236}">
                <a16:creationId xmlns="" xmlns:a16="http://schemas.microsoft.com/office/drawing/2014/main" id="{DDCE5B82-82B5-4880-AB4F-E95EF2188438}"/>
              </a:ext>
            </a:extLst>
          </p:cNvPr>
          <p:cNvGraphicFramePr>
            <a:graphicFrameLocks noGrp="1"/>
          </p:cNvGraphicFramePr>
          <p:nvPr>
            <p:extLst/>
          </p:nvPr>
        </p:nvGraphicFramePr>
        <p:xfrm>
          <a:off x="5148064" y="3141179"/>
          <a:ext cx="2733356" cy="1016000"/>
        </p:xfrm>
        <a:graphic>
          <a:graphicData uri="http://schemas.openxmlformats.org/drawingml/2006/table">
            <a:tbl>
              <a:tblPr firstRow="1">
                <a:tableStyleId>{0660B408-B3CF-4A94-85FC-2B1E0A45F4A2}</a:tableStyleId>
              </a:tblPr>
              <a:tblGrid>
                <a:gridCol w="1077172">
                  <a:extLst>
                    <a:ext uri="{9D8B030D-6E8A-4147-A177-3AD203B41FA5}">
                      <a16:colId xmlns="" xmlns:a16="http://schemas.microsoft.com/office/drawing/2014/main" val="1938094516"/>
                    </a:ext>
                  </a:extLst>
                </a:gridCol>
                <a:gridCol w="864096">
                  <a:extLst>
                    <a:ext uri="{9D8B030D-6E8A-4147-A177-3AD203B41FA5}">
                      <a16:colId xmlns="" xmlns:a16="http://schemas.microsoft.com/office/drawing/2014/main" val="1792607521"/>
                    </a:ext>
                  </a:extLst>
                </a:gridCol>
                <a:gridCol w="792088">
                  <a:extLst>
                    <a:ext uri="{9D8B030D-6E8A-4147-A177-3AD203B41FA5}">
                      <a16:colId xmlns="" xmlns:a16="http://schemas.microsoft.com/office/drawing/2014/main" val="3823832839"/>
                    </a:ext>
                  </a:extLst>
                </a:gridCol>
              </a:tblGrid>
              <a:tr h="191956">
                <a:tc gridSpan="3">
                  <a:txBody>
                    <a:bodyPr/>
                    <a:lstStyle/>
                    <a:p>
                      <a:pPr marL="38100" marR="38100" algn="ctr">
                        <a:lnSpc>
                          <a:spcPts val="1600"/>
                        </a:lnSpc>
                        <a:spcAft>
                          <a:spcPts val="0"/>
                        </a:spcAft>
                      </a:pPr>
                      <a:r>
                        <a:rPr lang="zh-CN" sz="1400" kern="0" dirty="0">
                          <a:effectLst/>
                          <a:latin typeface="+mn-ea"/>
                          <a:ea typeface="+mn-ea"/>
                        </a:rPr>
                        <a:t>是否担心健康问题</a:t>
                      </a:r>
                      <a:endParaRPr lang="zh-CN" sz="1400" kern="100" dirty="0">
                        <a:effectLst/>
                        <a:latin typeface="+mn-ea"/>
                        <a:ea typeface="+mn-ea"/>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tc>
                <a:tc hMerge="1">
                  <a:txBody>
                    <a:bodyPr/>
                    <a:lstStyle/>
                    <a:p>
                      <a:endParaRPr lang="zh-CN" altLang="en-US"/>
                    </a:p>
                  </a:txBody>
                  <a:tcPr/>
                </a:tc>
                <a:extLst>
                  <a:ext uri="{0D108BD9-81ED-4DB2-BD59-A6C34878D82A}">
                    <a16:rowId xmlns="" xmlns:a16="http://schemas.microsoft.com/office/drawing/2014/main" val="2015463898"/>
                  </a:ext>
                </a:extLst>
              </a:tr>
              <a:tr h="0">
                <a:tc rowSpan="4">
                  <a:txBody>
                    <a:bodyPr/>
                    <a:lstStyle/>
                    <a:p>
                      <a:pPr marL="38100" marR="38100" algn="l">
                        <a:lnSpc>
                          <a:spcPts val="1600"/>
                        </a:lnSpc>
                        <a:spcAft>
                          <a:spcPts val="0"/>
                        </a:spcAft>
                      </a:pPr>
                      <a:r>
                        <a:rPr lang="en-US" sz="1400" kern="0" dirty="0">
                          <a:effectLst/>
                          <a:latin typeface="+mn-ea"/>
                          <a:ea typeface="+mn-ea"/>
                        </a:rPr>
                        <a:t> </a:t>
                      </a:r>
                      <a:endParaRPr lang="zh-CN" sz="1400" kern="100" dirty="0">
                        <a:effectLst/>
                        <a:latin typeface="+mn-ea"/>
                        <a:ea typeface="+mn-ea"/>
                        <a:cs typeface="Times New Roman" panose="02020603050405020304" pitchFamily="18" charset="0"/>
                      </a:endParaRPr>
                    </a:p>
                    <a:p>
                      <a:pPr marL="38100" marR="38100" algn="l">
                        <a:lnSpc>
                          <a:spcPts val="1600"/>
                        </a:lnSpc>
                        <a:spcAft>
                          <a:spcPts val="0"/>
                        </a:spcAft>
                      </a:pPr>
                      <a:r>
                        <a:rPr lang="zh-CN" sz="1400" kern="0" dirty="0">
                          <a:effectLst/>
                          <a:latin typeface="+mn-ea"/>
                          <a:ea typeface="+mn-ea"/>
                        </a:rPr>
                        <a:t>是</a:t>
                      </a:r>
                      <a:endParaRPr lang="zh-CN" sz="1400" kern="100" dirty="0">
                        <a:effectLst/>
                        <a:latin typeface="+mn-ea"/>
                        <a:ea typeface="+mn-ea"/>
                        <a:cs typeface="Times New Roman" panose="02020603050405020304" pitchFamily="18" charset="0"/>
                      </a:endParaRPr>
                    </a:p>
                    <a:p>
                      <a:pPr marL="38100" marR="38100" algn="l">
                        <a:lnSpc>
                          <a:spcPts val="1600"/>
                        </a:lnSpc>
                        <a:spcAft>
                          <a:spcPts val="0"/>
                        </a:spcAft>
                      </a:pPr>
                      <a:r>
                        <a:rPr lang="zh-CN" sz="1400" kern="0" dirty="0">
                          <a:effectLst/>
                          <a:latin typeface="+mn-ea"/>
                          <a:ea typeface="+mn-ea"/>
                        </a:rPr>
                        <a:t>否</a:t>
                      </a:r>
                      <a:endParaRPr lang="zh-CN" sz="1400" kern="100" dirty="0">
                        <a:effectLst/>
                        <a:latin typeface="+mn-ea"/>
                        <a:ea typeface="+mn-ea"/>
                        <a:cs typeface="Times New Roman" panose="02020603050405020304" pitchFamily="18" charset="0"/>
                      </a:endParaRPr>
                    </a:p>
                    <a:p>
                      <a:pPr marL="38100" marR="38100" algn="l">
                        <a:lnSpc>
                          <a:spcPts val="1600"/>
                        </a:lnSpc>
                        <a:spcAft>
                          <a:spcPts val="0"/>
                        </a:spcAft>
                      </a:pPr>
                      <a:r>
                        <a:rPr lang="zh-CN" sz="1400" kern="0" dirty="0">
                          <a:effectLst/>
                          <a:latin typeface="+mn-ea"/>
                          <a:ea typeface="+mn-ea"/>
                        </a:rPr>
                        <a:t>合计</a:t>
                      </a:r>
                      <a:endParaRPr lang="zh-CN" sz="1400" kern="100" dirty="0">
                        <a:effectLst/>
                        <a:latin typeface="+mn-ea"/>
                        <a:ea typeface="+mn-ea"/>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8100" marR="38100" algn="ctr">
                        <a:lnSpc>
                          <a:spcPts val="1600"/>
                        </a:lnSpc>
                        <a:spcAft>
                          <a:spcPts val="0"/>
                        </a:spcAft>
                      </a:pPr>
                      <a:r>
                        <a:rPr lang="zh-CN" sz="1400" kern="0" dirty="0">
                          <a:effectLst/>
                          <a:latin typeface="+mn-ea"/>
                          <a:ea typeface="+mn-ea"/>
                        </a:rPr>
                        <a:t>频率</a:t>
                      </a:r>
                      <a:endParaRPr lang="zh-CN" sz="1400" kern="100" dirty="0">
                        <a:effectLst/>
                        <a:latin typeface="+mn-ea"/>
                        <a:ea typeface="+mn-ea"/>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8100" marR="38100" algn="ctr">
                        <a:lnSpc>
                          <a:spcPts val="1600"/>
                        </a:lnSpc>
                        <a:spcAft>
                          <a:spcPts val="0"/>
                        </a:spcAft>
                      </a:pPr>
                      <a:r>
                        <a:rPr lang="zh-CN" sz="1400" kern="0" dirty="0">
                          <a:effectLst/>
                          <a:latin typeface="+mn-ea"/>
                          <a:ea typeface="+mn-ea"/>
                        </a:rPr>
                        <a:t>百分比</a:t>
                      </a:r>
                      <a:endParaRPr lang="zh-CN" sz="1400" kern="100" dirty="0">
                        <a:effectLst/>
                        <a:latin typeface="+mn-ea"/>
                        <a:ea typeface="+mn-ea"/>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28561716"/>
                  </a:ext>
                </a:extLst>
              </a:tr>
              <a:tr h="0">
                <a:tc vMerge="1">
                  <a:txBody>
                    <a:bodyPr/>
                    <a:lstStyle/>
                    <a:p>
                      <a:pPr marL="38100" marR="38100" algn="l">
                        <a:lnSpc>
                          <a:spcPts val="1600"/>
                        </a:lnSpc>
                        <a:spcAft>
                          <a:spcPts val="0"/>
                        </a:spcAft>
                      </a:pPr>
                      <a:endParaRPr lang="zh-CN" sz="1600" kern="100" dirty="0">
                        <a:effectLst/>
                        <a:latin typeface="+mn-ea"/>
                        <a:ea typeface="+mn-ea"/>
                        <a:cs typeface="Times New Roman" panose="02020603050405020304" pitchFamily="18" charset="0"/>
                      </a:endParaRPr>
                    </a:p>
                  </a:txBody>
                  <a:tcPr marL="0" marR="0" marT="0" marB="0" anchor="ctr"/>
                </a:tc>
                <a:tc>
                  <a:txBody>
                    <a:bodyPr/>
                    <a:lstStyle/>
                    <a:p>
                      <a:pPr marL="38100" marR="38100" algn="r">
                        <a:lnSpc>
                          <a:spcPts val="1600"/>
                        </a:lnSpc>
                        <a:spcAft>
                          <a:spcPts val="0"/>
                        </a:spcAft>
                      </a:pPr>
                      <a:r>
                        <a:rPr lang="en-US" sz="1400" kern="0" dirty="0">
                          <a:effectLst/>
                          <a:latin typeface="+mn-ea"/>
                          <a:ea typeface="+mn-ea"/>
                        </a:rPr>
                        <a:t>97</a:t>
                      </a:r>
                      <a:endParaRPr lang="zh-CN" sz="1400" kern="100" dirty="0">
                        <a:effectLst/>
                        <a:latin typeface="+mn-ea"/>
                        <a:ea typeface="+mn-ea"/>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8100" marR="38100" algn="r">
                        <a:lnSpc>
                          <a:spcPts val="1600"/>
                        </a:lnSpc>
                        <a:spcAft>
                          <a:spcPts val="0"/>
                        </a:spcAft>
                      </a:pPr>
                      <a:r>
                        <a:rPr lang="en-US" sz="1400" kern="0">
                          <a:effectLst/>
                          <a:latin typeface="+mn-ea"/>
                          <a:ea typeface="+mn-ea"/>
                        </a:rPr>
                        <a:t>78.9</a:t>
                      </a:r>
                      <a:endParaRPr lang="zh-CN" sz="1400" kern="100">
                        <a:effectLst/>
                        <a:latin typeface="+mn-ea"/>
                        <a:ea typeface="+mn-ea"/>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834509018"/>
                  </a:ext>
                </a:extLst>
              </a:tr>
              <a:tr h="0">
                <a:tc vMerge="1">
                  <a:txBody>
                    <a:bodyPr/>
                    <a:lstStyle/>
                    <a:p>
                      <a:endParaRPr lang="zh-CN" altLang="en-US" dirty="0"/>
                    </a:p>
                  </a:txBody>
                  <a:tcPr/>
                </a:tc>
                <a:tc>
                  <a:txBody>
                    <a:bodyPr/>
                    <a:lstStyle/>
                    <a:p>
                      <a:pPr marL="38100" marR="38100" algn="r">
                        <a:lnSpc>
                          <a:spcPts val="1600"/>
                        </a:lnSpc>
                        <a:spcAft>
                          <a:spcPts val="0"/>
                        </a:spcAft>
                      </a:pPr>
                      <a:r>
                        <a:rPr lang="en-US" sz="1400" kern="0">
                          <a:effectLst/>
                          <a:latin typeface="+mn-ea"/>
                          <a:ea typeface="+mn-ea"/>
                        </a:rPr>
                        <a:t>26</a:t>
                      </a:r>
                      <a:endParaRPr lang="zh-CN" sz="1400" kern="100">
                        <a:effectLst/>
                        <a:latin typeface="+mn-ea"/>
                        <a:ea typeface="+mn-ea"/>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8100" marR="38100" algn="r">
                        <a:lnSpc>
                          <a:spcPts val="1600"/>
                        </a:lnSpc>
                        <a:spcAft>
                          <a:spcPts val="0"/>
                        </a:spcAft>
                      </a:pPr>
                      <a:r>
                        <a:rPr lang="en-US" sz="1400" kern="0" dirty="0">
                          <a:effectLst/>
                          <a:latin typeface="+mn-ea"/>
                          <a:ea typeface="+mn-ea"/>
                        </a:rPr>
                        <a:t>21.1</a:t>
                      </a:r>
                      <a:endParaRPr lang="zh-CN" sz="1400" kern="100" dirty="0">
                        <a:effectLst/>
                        <a:latin typeface="+mn-ea"/>
                        <a:ea typeface="+mn-ea"/>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87324766"/>
                  </a:ext>
                </a:extLst>
              </a:tr>
              <a:tr h="0">
                <a:tc vMerge="1">
                  <a:txBody>
                    <a:bodyPr/>
                    <a:lstStyle/>
                    <a:p>
                      <a:endParaRPr lang="zh-CN" altLang="en-US" dirty="0"/>
                    </a:p>
                  </a:txBody>
                  <a:tcPr/>
                </a:tc>
                <a:tc>
                  <a:txBody>
                    <a:bodyPr/>
                    <a:lstStyle/>
                    <a:p>
                      <a:pPr marL="38100" marR="38100" algn="r">
                        <a:lnSpc>
                          <a:spcPts val="1600"/>
                        </a:lnSpc>
                        <a:spcAft>
                          <a:spcPts val="0"/>
                        </a:spcAft>
                      </a:pPr>
                      <a:r>
                        <a:rPr lang="en-US" sz="1400" kern="0" dirty="0">
                          <a:effectLst/>
                          <a:latin typeface="+mn-ea"/>
                          <a:ea typeface="+mn-ea"/>
                        </a:rPr>
                        <a:t>123</a:t>
                      </a:r>
                      <a:endParaRPr lang="zh-CN" sz="1400" kern="100" dirty="0">
                        <a:effectLst/>
                        <a:latin typeface="+mn-ea"/>
                        <a:ea typeface="+mn-ea"/>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8100" marR="38100" algn="r">
                        <a:lnSpc>
                          <a:spcPts val="1600"/>
                        </a:lnSpc>
                        <a:spcAft>
                          <a:spcPts val="0"/>
                        </a:spcAft>
                      </a:pPr>
                      <a:r>
                        <a:rPr lang="en-US" sz="1400" kern="0" dirty="0">
                          <a:effectLst/>
                          <a:latin typeface="+mn-ea"/>
                          <a:ea typeface="+mn-ea"/>
                        </a:rPr>
                        <a:t>100.0</a:t>
                      </a:r>
                      <a:endParaRPr lang="zh-CN" sz="1400" kern="100" dirty="0">
                        <a:effectLst/>
                        <a:latin typeface="+mn-ea"/>
                        <a:ea typeface="+mn-ea"/>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257459125"/>
                  </a:ext>
                </a:extLst>
              </a:tr>
            </a:tbl>
          </a:graphicData>
        </a:graphic>
      </p:graphicFrame>
    </p:spTree>
    <p:extLst>
      <p:ext uri="{BB962C8B-B14F-4D97-AF65-F5344CB8AC3E}">
        <p14:creationId xmlns:p14="http://schemas.microsoft.com/office/powerpoint/2010/main" xmlns="" val="1006671853"/>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par>
                                <p:cTn id="24" presetID="22" presetClass="entr" presetSubtype="1"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par>
                                <p:cTn id="27" presetID="22" presetClass="entr" presetSubtype="1" fill="hold" grpId="0" nodeType="withEffect">
                                  <p:stCondLst>
                                    <p:cond delay="100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500"/>
                                        <p:tgtEl>
                                          <p:spTgt spid="25"/>
                                        </p:tgtEl>
                                      </p:cBhvr>
                                    </p:animEffect>
                                  </p:childTnLst>
                                </p:cTn>
                              </p:par>
                            </p:childTnLst>
                          </p:cTn>
                        </p:par>
                        <p:par>
                          <p:cTn id="34" fill="hold">
                            <p:stCondLst>
                              <p:cond delay="1500"/>
                            </p:stCondLst>
                            <p:childTnLst>
                              <p:par>
                                <p:cTn id="35" presetID="2" presetClass="entr" presetSubtype="2" fill="hold" grpId="0" nodeType="after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250" fill="hold"/>
                                        <p:tgtEl>
                                          <p:spTgt spid="50"/>
                                        </p:tgtEl>
                                        <p:attrNameLst>
                                          <p:attrName>ppt_x</p:attrName>
                                        </p:attrNameLst>
                                      </p:cBhvr>
                                      <p:tavLst>
                                        <p:tav tm="0">
                                          <p:val>
                                            <p:strVal val="1+#ppt_w/2"/>
                                          </p:val>
                                        </p:tav>
                                        <p:tav tm="100000">
                                          <p:val>
                                            <p:strVal val="#ppt_x"/>
                                          </p:val>
                                        </p:tav>
                                      </p:tavLst>
                                    </p:anim>
                                    <p:anim calcmode="lin" valueType="num">
                                      <p:cBhvr additive="base">
                                        <p:cTn id="38" dur="250" fill="hold"/>
                                        <p:tgtEl>
                                          <p:spTgt spid="50"/>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up)">
                                      <p:cBhvr>
                                        <p:cTn id="4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bldLvl="0" animBg="1"/>
      <p:bldP spid="23" grpId="0" animBg="1"/>
      <p:bldP spid="24" grpId="0" animBg="1"/>
      <p:bldP spid="50" grpId="0"/>
      <p:bldP spid="59"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ags/tag1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7"/>
</p:tagLst>
</file>

<file path=ppt/tags/tag1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ags/tag1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1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6"/>
</p:tagLst>
</file>

<file path=ppt/tags/tag1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24.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25.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26.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27.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28.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29.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31.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32.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0"/>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1"/>
</p:tagLst>
</file>

<file path=ppt/theme/theme1.xml><?xml version="1.0" encoding="utf-8"?>
<a:theme xmlns:a="http://schemas.openxmlformats.org/drawingml/2006/main" name="Office 主题​​">
  <a:themeElements>
    <a:clrScheme name="自定义 1145">
      <a:dk1>
        <a:sysClr val="windowText" lastClr="000000"/>
      </a:dk1>
      <a:lt1>
        <a:sysClr val="window" lastClr="FFFFFF"/>
      </a:lt1>
      <a:dk2>
        <a:srgbClr val="69676D"/>
      </a:dk2>
      <a:lt2>
        <a:srgbClr val="7F7F7F"/>
      </a:lt2>
      <a:accent1>
        <a:srgbClr val="139D5F"/>
      </a:accent1>
      <a:accent2>
        <a:srgbClr val="6BB1C9"/>
      </a:accent2>
      <a:accent3>
        <a:srgbClr val="139D5F"/>
      </a:accent3>
      <a:accent4>
        <a:srgbClr val="6BB1C9"/>
      </a:accent4>
      <a:accent5>
        <a:srgbClr val="139D5F"/>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821</Words>
  <Application>Microsoft Macintosh PowerPoint</Application>
  <PresentationFormat>全屏显示(16:9)</PresentationFormat>
  <Paragraphs>186</Paragraphs>
  <Slides>25</Slides>
  <Notes>14</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多彩年度工作总结</dc:title>
  <dc:creator>USER</dc:creator>
  <cp:lastModifiedBy>l</cp:lastModifiedBy>
  <cp:revision>430</cp:revision>
  <dcterms:created xsi:type="dcterms:W3CDTF">2014-11-09T01:07:00Z</dcterms:created>
  <dcterms:modified xsi:type="dcterms:W3CDTF">2018-06-11T07:08:23Z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