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0" r:id="rId4"/>
    <p:sldId id="313" r:id="rId5"/>
    <p:sldId id="279" r:id="rId6"/>
    <p:sldId id="298" r:id="rId7"/>
    <p:sldId id="287" r:id="rId8"/>
    <p:sldId id="299" r:id="rId9"/>
    <p:sldId id="308" r:id="rId10"/>
    <p:sldId id="309" r:id="rId11"/>
    <p:sldId id="300" r:id="rId12"/>
    <p:sldId id="314" r:id="rId13"/>
    <p:sldId id="302" r:id="rId14"/>
    <p:sldId id="306" r:id="rId15"/>
    <p:sldId id="307" r:id="rId16"/>
    <p:sldId id="303" r:id="rId17"/>
    <p:sldId id="304" r:id="rId18"/>
    <p:sldId id="305" r:id="rId19"/>
    <p:sldId id="310" r:id="rId20"/>
    <p:sldId id="315" r:id="rId21"/>
    <p:sldId id="311" r:id="rId22"/>
    <p:sldId id="278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4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5CB"/>
    <a:srgbClr val="DDD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8" autoAdjust="0"/>
    <p:restoredTop sz="94599"/>
  </p:normalViewPr>
  <p:slideViewPr>
    <p:cSldViewPr snapToGrid="0" snapToObjects="1">
      <p:cViewPr varScale="1">
        <p:scale>
          <a:sx n="64" d="100"/>
          <a:sy n="64" d="100"/>
        </p:scale>
        <p:origin x="558" y="66"/>
      </p:cViewPr>
      <p:guideLst>
        <p:guide orient="horz" pos="2284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C-432C-8B9B-791F919EE9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C-432C-8B9B-791F919EE9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C-432C-8B9B-791F919EE9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C-432C-8B9B-791F919EE9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EC-432C-8B9B-791F919EE9F6}"/>
              </c:ext>
            </c:extLst>
          </c:dPt>
          <c:cat>
            <c:strRef>
              <c:f>Sheet1!$A$9:$E$9</c:f>
              <c:strCache>
                <c:ptCount val="5"/>
                <c:pt idx="0">
                  <c:v>80前</c:v>
                </c:pt>
                <c:pt idx="1">
                  <c:v>80后</c:v>
                </c:pt>
                <c:pt idx="2">
                  <c:v>85后</c:v>
                </c:pt>
                <c:pt idx="3">
                  <c:v>90后</c:v>
                </c:pt>
                <c:pt idx="4">
                  <c:v>95后</c:v>
                </c:pt>
              </c:strCache>
            </c:strRef>
          </c:cat>
          <c:val>
            <c:numRef>
              <c:f>Sheet1!$A$10:$E$10</c:f>
              <c:numCache>
                <c:formatCode>General</c:formatCode>
                <c:ptCount val="5"/>
                <c:pt idx="0">
                  <c:v>15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EC-432C-8B9B-791F919EE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75480877724999"/>
          <c:y val="0.79779451039014504"/>
          <c:w val="0.59009146517410105"/>
          <c:h val="0.202205489609854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人均消费</a:t>
            </a:r>
            <a:r>
              <a:rPr lang="zh-CN" altLang="zh-CN" sz="1860" b="0" i="0" u="none" strike="noStrike" cap="none" baseline="0" dirty="0">
                <a:effectLst/>
              </a:rPr>
              <a:t>逐年</a:t>
            </a:r>
            <a:r>
              <a:rPr lang="zh-CN" altLang="en-US" dirty="0"/>
              <a:t>变化趋势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豆捞坊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85</c:v>
                </c:pt>
                <c:pt idx="1">
                  <c:v>110</c:v>
                </c:pt>
                <c:pt idx="2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70-446E-B178-AD5034B8D6C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列1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70-446E-B178-AD5034B8D6C0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列2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70-446E-B178-AD5034B8D6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-2097338976"/>
        <c:axId val="-2097335312"/>
      </c:lineChart>
      <c:dateAx>
        <c:axId val="-209733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7335312"/>
        <c:crosses val="autoZero"/>
        <c:auto val="0"/>
        <c:lblOffset val="100"/>
        <c:baseTimeUnit val="days"/>
      </c:dateAx>
      <c:valAx>
        <c:axId val="-2097335312"/>
        <c:scaling>
          <c:orientation val="minMax"/>
          <c:min val="6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73389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2954-4114-C344-A084-6ACC332ECC0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D9DBC-6EC7-6544-B31F-4A06519D82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56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刚刚我们已经大致得出了各个火锅品牌在消费者中知名度的排名，但是这也并不完全等同于消费者是否真的会选择该品牌火锅。当然其中的原因有很多，例如地理位置，生活收入，个人喜好等等。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三、</a:t>
            </a:r>
            <a:r>
              <a:rPr lang="zh-CN" altLang="zh-CN" dirty="0"/>
              <a:t>因人力成本是固定成本【通过工资形式支付，且短期内不会改变】</a:t>
            </a:r>
            <a:r>
              <a:rPr lang="en-US" altLang="zh-CN" dirty="0"/>
              <a:t>,</a:t>
            </a:r>
            <a:r>
              <a:rPr lang="zh-CN" altLang="zh-CN" dirty="0"/>
              <a:t>单个产品的盈利率（价格</a:t>
            </a:r>
            <a:r>
              <a:rPr lang="en-US" altLang="zh-CN" dirty="0"/>
              <a:t>/</a:t>
            </a:r>
            <a:r>
              <a:rPr lang="zh-CN" altLang="zh-CN" dirty="0"/>
              <a:t>原料成本）最高，因此销售量越大，盈利越多。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四、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房租倾向于签长约，短期内租金不变，原材料价格正常浮动，人力成本上升最快，工资提高，且越来越注重服务品质，雇佣的服务员越来越多——规模不经济：开店倾向于中等规模。</a:t>
            </a:r>
            <a:r>
              <a:rPr lang="zh-CN" altLang="zh-CN" dirty="0">
                <a:effectLst/>
              </a:rPr>
              <a:t> </a:t>
            </a:r>
            <a:endParaRPr lang="zh-CN" altLang="en-US" dirty="0">
              <a:effectLst/>
            </a:endParaRPr>
          </a:p>
          <a:p>
            <a:endParaRPr kumimoji="1" lang="zh-CN" altLang="en-US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>
                <a:effectLst/>
              </a:rPr>
              <a:t>五、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火锅市场已经是充分竞争市场，龙头企业有品牌效应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和大量的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回头客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举例：豆捞坊上海老店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多家，口碑好。进入杭州，需要的宣传成本较高，仅有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家分店。且海底捞占据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龙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头位置，吸引顾客流效应明显，其他火锅店更需要提高服务质量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错位竞争，开发未充分竞争市场，如国外市场等。</a:t>
            </a:r>
          </a:p>
          <a:p>
            <a:endParaRPr kumimoji="1"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三、</a:t>
            </a:r>
            <a:r>
              <a:rPr lang="zh-CN" altLang="zh-CN" dirty="0"/>
              <a:t>因人力成本是固定成本【通过工资形式支付，且短期内不会改变】</a:t>
            </a:r>
            <a:r>
              <a:rPr lang="en-US" altLang="zh-CN" dirty="0"/>
              <a:t>,</a:t>
            </a:r>
            <a:r>
              <a:rPr lang="zh-CN" altLang="zh-CN" dirty="0"/>
              <a:t>单个产品的盈利率（价格</a:t>
            </a:r>
            <a:r>
              <a:rPr lang="en-US" altLang="zh-CN" dirty="0"/>
              <a:t>/</a:t>
            </a:r>
            <a:r>
              <a:rPr lang="zh-CN" altLang="zh-CN" dirty="0"/>
              <a:t>原料成本）最高，因此销售量越大，盈利越多。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四、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房租倾向于签长约，短期内租金不变，原材料价格正常浮动，人力成本上升最快，工资提高，且越来越注重服务品质，雇佣的服务员越来越多——规模不经济：开店倾向于中等规模。</a:t>
            </a:r>
            <a:r>
              <a:rPr lang="zh-CN" altLang="zh-CN" dirty="0">
                <a:effectLst/>
              </a:rPr>
              <a:t> </a:t>
            </a:r>
            <a:endParaRPr lang="zh-CN" altLang="en-US" dirty="0">
              <a:effectLst/>
            </a:endParaRPr>
          </a:p>
          <a:p>
            <a:endParaRPr kumimoji="1" lang="zh-CN" altLang="en-US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>
                <a:effectLst/>
              </a:rPr>
              <a:t>五、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火锅市场已经是充分竞争市场，龙头企业有品牌效应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和大量的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回头客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举例：豆捞坊上海老店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多家，口碑好。进入杭州，需要的宣传成本较高，仅有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家分店。且海底捞占据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龙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头位置，吸引顾客流效应明显，其他火锅店更需要提高服务质量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错位竞争，开发未充分竞争市场，如国外市场等。</a:t>
            </a:r>
          </a:p>
          <a:p>
            <a:endParaRPr kumimoji="1"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4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杭州地区大学生中吃中档火锅人数最多，占比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；吃高档火锅人数占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34.78%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，吃低档火锅人数最少，占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15.22%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杭州地区大学生中吃中档火锅人数最多，占比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；吃高档火锅人数占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34.78%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，吃低档火锅人数最少，占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15.22%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杭州地区大学生中吃中档火锅人数最多，占比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；吃高档火锅人数占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34.78%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，吃低档火锅人数最少，占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15.22%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平均每月消费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次中高档火锅的大学生，平均的人均火锅消费金额为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元；平均每月消费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次中高档火锅的大学生，平均的人均火锅消费金额为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元，平均每月消费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次中高档火锅的大学生，平均的人均火锅消费金额为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元；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杭州地区大学生中吃中档火锅人数最多，占比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；吃高档火锅人数占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34.78%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，吃低档火锅人数最少，占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15.22%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09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活中，消费者不一定要选择火锅来填充自己的肚子；事实上消费者的选择还有很多，例如西餐、日料、烧烤、韩国菜、面馆、炒菜、快餐。在包括火锅在内的一共八种餐饮行业中，由于收入，喜好等的不同，消费者对于它们的偏好是有所差异的，并且这八种餐饮行业互为替代品，为了比较不同餐饮业的消费者偏好大小，我们设计了关于美食喜好程度排序的问卷。</a:t>
            </a:r>
            <a:r>
              <a:rPr lang="zh-CN" altLang="zh-CN" dirty="0">
                <a:effectLst/>
              </a:rPr>
              <a:t> </a:t>
            </a:r>
            <a:endParaRPr lang="zh-CN" altLang="en-US" dirty="0">
              <a:effectLst/>
            </a:endParaRPr>
          </a:p>
          <a:p>
            <a:endParaRPr kumimoji="1" lang="zh-CN" altLang="en-US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我们用分数的大小来表示其受欢迎程度（分数越高则越受欢迎）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第一项得分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等于第一张图中的百分比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第二项得分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等于第一张图中的百分比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可视为美食的基本分，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可视为美食在这个基本分上得到的附加分，于是利用如下公式计算总分：总分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=X*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1+Y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活中，消费者不一定要选择火锅来填充自己的肚子；事实上消费者的选择还有很多，例如西餐、日料、烧烤、韩国菜、面馆、炒菜、快餐。在包括火锅在内的一共八种餐饮行业中，由于收入，喜好等的不同，消费者对于它们的偏好是有所差异的，并且这八种餐饮行业互为替代品，为了比较不同餐饮业的消费者偏好大小，我们设计了关于美食喜好程度排序的问卷。</a:t>
            </a:r>
            <a:r>
              <a:rPr lang="zh-CN" altLang="zh-CN" dirty="0">
                <a:effectLst/>
              </a:rPr>
              <a:t> </a:t>
            </a:r>
            <a:endParaRPr lang="zh-CN" altLang="en-US" dirty="0">
              <a:effectLst/>
            </a:endParaRPr>
          </a:p>
          <a:p>
            <a:endParaRPr kumimoji="1" lang="zh-CN" altLang="en-US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我们用分数的大小来表示其受欢迎程度（分数越高则越受欢迎）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第一项得分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等于第一张图中的百分比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第二项得分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等于第一张图中的百分比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可视为美食的基本分，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可视为美食在这个基本分上得到的附加分，于是利用如下公式计算总分：总分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=X*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1+Y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活中，消费者不一定要选择火锅来填充自己的肚子；事实上消费者的选择还有很多，例如西餐、日料、烧烤、韩国菜、面馆、炒菜、快餐。在包括火锅在内的一共八种餐饮行业中，由于收入，喜好等的不同，消费者对于它们的偏好是有所差异的，并且这八种餐饮行业互为替代品，为了比较不同餐饮业的消费者偏好大小，我们设计了关于美食喜好程度排序的问卷。</a:t>
            </a:r>
            <a:r>
              <a:rPr lang="zh-CN" altLang="zh-CN" dirty="0">
                <a:effectLst/>
              </a:rPr>
              <a:t> </a:t>
            </a:r>
            <a:endParaRPr lang="zh-CN" altLang="en-US" dirty="0">
              <a:effectLst/>
            </a:endParaRPr>
          </a:p>
          <a:p>
            <a:endParaRPr kumimoji="1" lang="zh-CN" altLang="en-US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我们用分数的大小来表示其受欢迎程度（分数越高则越受欢迎）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第一项得分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等于第一张图中的百分比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第二项得分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等于第一张图中的百分比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可视为美食的基本分，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可视为美食在这个基本分上得到的附加分，于是利用如下公式计算总分：总分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=X*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1+Y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D9DBC-6EC7-6544-B31F-4A06519D82B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itchFamily="34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0">
            <a:blip r:embed="rId2"/>
            <a:srcRect/>
            <a:stretch>
              <a:fillRect b="-8189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191558" y="1895298"/>
            <a:ext cx="7289272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杭州地区大学生</a:t>
            </a:r>
            <a:endParaRPr lang="en-US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中高档火锅消费市场</a:t>
            </a:r>
            <a:endParaRPr lang="en-US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0" name="文本框 23"/>
          <p:cNvSpPr>
            <a:spLocks noChangeArrowheads="1"/>
          </p:cNvSpPr>
          <p:nvPr/>
        </p:nvSpPr>
        <p:spPr bwMode="auto">
          <a:xfrm>
            <a:off x="528638" y="3870325"/>
            <a:ext cx="661511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微观经济学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指导老师：李建琴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陈嘉烨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刘畅 李雯雯 马馨怡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张姗妮 赵茜仪 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Group 6"/>
          <p:cNvGrpSpPr/>
          <p:nvPr/>
        </p:nvGrpSpPr>
        <p:grpSpPr bwMode="auto">
          <a:xfrm>
            <a:off x="7762875" y="1222375"/>
            <a:ext cx="4351338" cy="3194050"/>
            <a:chOff x="0" y="0"/>
            <a:chExt cx="8460" cy="6208"/>
          </a:xfrm>
        </p:grpSpPr>
        <p:sp>
          <p:nvSpPr>
            <p:cNvPr id="1034" name="五边形 9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5" name="直角三角形 10"/>
            <p:cNvSpPr>
              <a:spLocks noChangeArrowheads="1"/>
            </p:cNvSpPr>
            <p:nvPr/>
          </p:nvSpPr>
          <p:spPr bwMode="auto">
            <a:xfrm>
              <a:off x="2263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6" name="五边形 12"/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7" name="直角三角形 13"/>
            <p:cNvSpPr>
              <a:spLocks noChangeArrowheads="1"/>
            </p:cNvSpPr>
            <p:nvPr/>
          </p:nvSpPr>
          <p:spPr bwMode="auto">
            <a:xfrm>
              <a:off x="5085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8" name="五边形 15"/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9" name="直角三角形 16"/>
            <p:cNvSpPr>
              <a:spLocks noChangeArrowheads="1"/>
            </p:cNvSpPr>
            <p:nvPr/>
          </p:nvSpPr>
          <p:spPr bwMode="auto">
            <a:xfrm>
              <a:off x="7910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1040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4" y="3424641"/>
            <a:ext cx="4080483" cy="12594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904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消费者分析：消费者类型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537883" y="1572706"/>
            <a:ext cx="11456894" cy="5106408"/>
            <a:chOff x="5395145" y="1731191"/>
            <a:chExt cx="7691576" cy="307802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583" y="1731191"/>
              <a:ext cx="4572000" cy="275539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5395145" y="4493827"/>
              <a:ext cx="7691576" cy="315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dirty="0"/>
                <a:t>吃</a:t>
              </a:r>
              <a:r>
                <a:rPr lang="zh-CN" altLang="en-US" sz="2800" dirty="0"/>
                <a:t>中高档</a:t>
              </a:r>
              <a:r>
                <a:rPr lang="zh-CN" altLang="zh-CN" sz="2800" dirty="0"/>
                <a:t>火锅大学生收入比例（平时吃火锅人均消费</a:t>
              </a:r>
              <a:r>
                <a:rPr lang="en-US" altLang="zh-CN" sz="2800" dirty="0"/>
                <a:t>80</a:t>
              </a:r>
              <a:r>
                <a:rPr lang="zh-CN" altLang="zh-CN" sz="2800" dirty="0"/>
                <a:t>元以</a:t>
              </a:r>
              <a:r>
                <a:rPr lang="zh-CN" altLang="en-US" sz="2800" dirty="0"/>
                <a:t>上</a:t>
              </a:r>
              <a:r>
                <a:rPr lang="zh-CN" altLang="zh-CN" sz="2800" dirty="0"/>
                <a:t>） </a:t>
              </a:r>
              <a:endParaRPr kumimoji="1"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1519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消费者分析：消费者需求曲线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80223" y="1461727"/>
            <a:ext cx="11099400" cy="5201036"/>
            <a:chOff x="680223" y="1461727"/>
            <a:chExt cx="11099400" cy="520103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337" y="1461727"/>
              <a:ext cx="9123326" cy="4677816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80223" y="6139543"/>
              <a:ext cx="1109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2800" dirty="0"/>
                <a:t>随着人均火锅消费价格的下降，大学生平均每月消费火锅次数增加 </a:t>
              </a:r>
              <a:endParaRPr kumimoji="1"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904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消费者分析：消费者类型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83812" y="2079811"/>
            <a:ext cx="8633489" cy="3938432"/>
            <a:chOff x="689805" y="1731191"/>
            <a:chExt cx="5270342" cy="224027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05" y="1731191"/>
              <a:ext cx="5270342" cy="196844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356839" y="3758169"/>
              <a:ext cx="3936274" cy="21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/>
                <a:t>杭州地区大学生</a:t>
              </a:r>
              <a:r>
                <a:rPr lang="zh-CN" altLang="zh-CN" sz="2400" dirty="0"/>
                <a:t>消费火锅类型比例 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98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904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消费者分析：消费者偏好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157081" y="1655833"/>
            <a:ext cx="10708481" cy="4936800"/>
            <a:chOff x="-485471" y="1826184"/>
            <a:chExt cx="7437055" cy="250789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5" y="1826184"/>
              <a:ext cx="6265932" cy="22534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-485471" y="4099550"/>
              <a:ext cx="7437055" cy="23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/>
                <a:t>消费者喜好餐厅类型比重统计结果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904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消费者分析：消费者偏好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1284566" y="1929862"/>
            <a:ext cx="9688234" cy="4401360"/>
            <a:chOff x="6395356" y="1826184"/>
            <a:chExt cx="5673640" cy="383690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357" y="1826184"/>
              <a:ext cx="5673639" cy="34344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文本框 6"/>
            <p:cNvSpPr txBox="1"/>
            <p:nvPr/>
          </p:nvSpPr>
          <p:spPr>
            <a:xfrm>
              <a:off x="6395356" y="5260627"/>
              <a:ext cx="5673639" cy="402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消费者</a:t>
              </a:r>
              <a:r>
                <a:rPr lang="zh-CN" altLang="zh-CN" sz="2400" dirty="0"/>
                <a:t>排第一的</a:t>
              </a:r>
              <a:r>
                <a:rPr lang="zh-CN" altLang="en-US" sz="2400" dirty="0"/>
                <a:t>餐厅类型比重</a:t>
              </a:r>
              <a:r>
                <a:rPr lang="zh-CN" altLang="zh-CN" sz="2400" dirty="0"/>
                <a:t> </a:t>
              </a:r>
              <a:endParaRPr kumimoji="1"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904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消费者分析：消费者偏好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8570" y="1981679"/>
          <a:ext cx="10291806" cy="319992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5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3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第一项得分（</a:t>
                      </a: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第二项得分（</a:t>
                      </a:r>
                      <a:r>
                        <a:rPr lang="en-US" sz="1400" kern="100">
                          <a:effectLst/>
                        </a:rPr>
                        <a:t>Y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总分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西餐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0.359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0.108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0.398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火锅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0.539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0.243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0.670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日料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0.487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0.243</a:t>
                      </a:r>
                      <a:endParaRPr lang="zh-CN" sz="1400" kern="100" dirty="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0.605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烧烤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0.410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0.0811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0.443</a:t>
                      </a:r>
                      <a:endParaRPr lang="zh-CN" sz="1400" kern="100" dirty="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韩国菜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0.308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0.0541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0.325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面馆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0.539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0.162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0.626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炒菜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0.410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0.108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0.454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快餐</a:t>
                      </a:r>
                      <a:endParaRPr lang="zh-CN" sz="1400" kern="100" dirty="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0.256</a:t>
                      </a:r>
                      <a:endParaRPr lang="zh-CN" sz="1400" kern="10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0.000</a:t>
                      </a:r>
                      <a:endParaRPr lang="zh-CN" sz="1400" kern="100" dirty="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0.256</a:t>
                      </a:r>
                      <a:endParaRPr lang="zh-CN" sz="1400" kern="100" dirty="0"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76237" y="5655237"/>
            <a:ext cx="1143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消费者偏好：火锅</a:t>
            </a:r>
            <a:r>
              <a:rPr lang="en-US" altLang="zh-CN" sz="3200" dirty="0"/>
              <a:t>&gt;</a:t>
            </a:r>
            <a:r>
              <a:rPr lang="zh-CN" altLang="zh-CN" sz="3200" dirty="0"/>
              <a:t>面馆</a:t>
            </a:r>
            <a:r>
              <a:rPr lang="en-US" altLang="zh-CN" sz="3200" dirty="0"/>
              <a:t>&gt;</a:t>
            </a:r>
            <a:r>
              <a:rPr lang="zh-CN" altLang="zh-CN" sz="3200" dirty="0"/>
              <a:t>日料</a:t>
            </a:r>
            <a:r>
              <a:rPr lang="en-US" altLang="zh-CN" sz="3200" dirty="0"/>
              <a:t>&gt;</a:t>
            </a:r>
            <a:r>
              <a:rPr lang="zh-CN" altLang="zh-CN" sz="3200" dirty="0"/>
              <a:t>炒菜</a:t>
            </a:r>
            <a:r>
              <a:rPr lang="en-US" altLang="zh-CN" sz="3200" dirty="0"/>
              <a:t>&gt;</a:t>
            </a:r>
            <a:r>
              <a:rPr lang="zh-CN" altLang="zh-CN" sz="3200" dirty="0"/>
              <a:t>烧烤</a:t>
            </a:r>
            <a:r>
              <a:rPr lang="en-US" altLang="zh-CN" sz="3200" dirty="0"/>
              <a:t>&gt;</a:t>
            </a:r>
            <a:r>
              <a:rPr lang="zh-CN" altLang="zh-CN" sz="3200" dirty="0"/>
              <a:t>西餐</a:t>
            </a:r>
            <a:r>
              <a:rPr lang="en-US" altLang="zh-CN" sz="3200" dirty="0"/>
              <a:t>&gt;</a:t>
            </a:r>
            <a:r>
              <a:rPr lang="zh-CN" altLang="zh-CN" sz="3200" dirty="0"/>
              <a:t>韩国菜</a:t>
            </a:r>
            <a:r>
              <a:rPr lang="en-US" altLang="zh-CN" sz="3200" dirty="0"/>
              <a:t>&gt;</a:t>
            </a:r>
            <a:r>
              <a:rPr lang="zh-CN" altLang="zh-CN" sz="3200" dirty="0"/>
              <a:t>快餐 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2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0712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消费者分析：需求价格弹性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1460632" y="2786131"/>
            <a:ext cx="9146187" cy="3923820"/>
            <a:chOff x="1522906" y="2100335"/>
            <a:chExt cx="9146187" cy="392382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337" y="2100335"/>
              <a:ext cx="9123326" cy="34006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522906" y="5500935"/>
              <a:ext cx="91461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2800" dirty="0"/>
                <a:t>火锅行业的需求弹性较小 </a:t>
              </a:r>
              <a:endParaRPr kumimoji="1" lang="zh-CN" altLang="en-US" sz="28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72063" y="1650379"/>
            <a:ext cx="9120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问题：当人均消费至少优惠多少元时，您平均每月会多吃一次火锅</a:t>
            </a:r>
            <a:r>
              <a:rPr lang="zh-CN" altLang="en-US" sz="2000" dirty="0"/>
              <a:t>？</a:t>
            </a:r>
          </a:p>
          <a:p>
            <a:r>
              <a:rPr lang="zh-CN" altLang="zh-CN" sz="2000" dirty="0"/>
              <a:t>如果这个数值较小，那么就说明消费者吃火锅的次数关于火锅的价格是敏感的，也就是火锅的需求价格弹性较大；</a:t>
            </a:r>
            <a:r>
              <a:rPr lang="zh-CN" altLang="en-US" sz="2000" dirty="0"/>
              <a:t>反之，说明</a:t>
            </a:r>
            <a:r>
              <a:rPr lang="zh-CN" altLang="zh-CN" sz="2000" dirty="0"/>
              <a:t>需求价格弹性较小。 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2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904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消费者分析：品牌知名度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0" y="1461727"/>
            <a:ext cx="12318600" cy="5265400"/>
            <a:chOff x="0" y="1461727"/>
            <a:chExt cx="12318600" cy="52654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233" y="1461727"/>
              <a:ext cx="7005533" cy="467781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0" y="6265462"/>
              <a:ext cx="1231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2400" dirty="0"/>
                <a:t>知名度排名：海底捞</a:t>
              </a:r>
              <a:r>
                <a:rPr lang="en-US" altLang="zh-CN" sz="2400" dirty="0"/>
                <a:t>&gt;</a:t>
              </a:r>
              <a:r>
                <a:rPr lang="zh-CN" altLang="zh-CN" sz="2400" dirty="0"/>
                <a:t>牛焱</a:t>
              </a:r>
              <a:r>
                <a:rPr lang="en-US" altLang="zh-CN" sz="2400" dirty="0"/>
                <a:t>&gt;</a:t>
              </a:r>
              <a:r>
                <a:rPr lang="zh-CN" altLang="zh-CN" sz="2400" dirty="0"/>
                <a:t>小龙坎</a:t>
              </a:r>
              <a:r>
                <a:rPr lang="en-US" altLang="zh-CN" sz="2400" dirty="0"/>
                <a:t>&gt;</a:t>
              </a:r>
              <a:r>
                <a:rPr lang="zh-CN" altLang="zh-CN" sz="2400" dirty="0"/>
                <a:t>捞王、德天肥牛</a:t>
              </a:r>
              <a:r>
                <a:rPr lang="en-US" altLang="zh-CN" sz="2400" dirty="0"/>
                <a:t>&gt;</a:t>
              </a:r>
              <a:r>
                <a:rPr lang="zh-CN" altLang="zh-CN" sz="2400" dirty="0"/>
                <a:t>哥老官</a:t>
              </a:r>
              <a:r>
                <a:rPr lang="en-US" altLang="zh-CN" sz="2400" dirty="0"/>
                <a:t>&gt;</a:t>
              </a:r>
              <a:r>
                <a:rPr lang="zh-CN" altLang="zh-CN" sz="2400" dirty="0"/>
                <a:t>湊湊</a:t>
              </a:r>
              <a:r>
                <a:rPr lang="en-US" altLang="zh-CN" sz="2400" dirty="0"/>
                <a:t>&gt;</a:t>
              </a:r>
              <a:r>
                <a:rPr lang="zh-CN" altLang="zh-CN" sz="2400" dirty="0"/>
                <a:t>纯味斑鱼府</a:t>
              </a:r>
              <a:r>
                <a:rPr lang="en-US" altLang="zh-CN" sz="2400" dirty="0"/>
                <a:t>&gt;</a:t>
              </a:r>
              <a:r>
                <a:rPr lang="zh-CN" altLang="zh-CN" sz="2400" dirty="0"/>
                <a:t>钜丰源 </a:t>
              </a:r>
              <a:endParaRPr kumimoji="1"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1519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消费者分析：消费者品牌选择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34434" y="1646428"/>
            <a:ext cx="13009848" cy="4998769"/>
            <a:chOff x="405836" y="1646428"/>
            <a:chExt cx="13009848" cy="499876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242" y="1646428"/>
              <a:ext cx="7920724" cy="4477849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405836" y="6245087"/>
              <a:ext cx="13009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dirty="0"/>
                <a:t>火锅品牌选择排名：海底捞</a:t>
              </a:r>
              <a:r>
                <a:rPr lang="en-US" altLang="zh-CN" sz="2000" dirty="0"/>
                <a:t>&gt;</a:t>
              </a:r>
              <a:r>
                <a:rPr lang="zh-CN" altLang="zh-CN" sz="2000" dirty="0"/>
                <a:t>牛焱</a:t>
              </a:r>
              <a:r>
                <a:rPr lang="en-US" altLang="zh-CN" sz="2000" dirty="0"/>
                <a:t>&gt;</a:t>
              </a:r>
              <a:r>
                <a:rPr lang="zh-CN" altLang="zh-CN" sz="2000" dirty="0"/>
                <a:t>捞王</a:t>
              </a:r>
              <a:r>
                <a:rPr lang="en-US" altLang="zh-CN" sz="2000" dirty="0"/>
                <a:t>&gt;</a:t>
              </a:r>
              <a:r>
                <a:rPr lang="zh-CN" altLang="zh-CN" sz="2000" dirty="0"/>
                <a:t>小龙坎</a:t>
              </a:r>
              <a:r>
                <a:rPr lang="en-US" altLang="zh-CN" sz="2000" dirty="0"/>
                <a:t>&gt;</a:t>
              </a:r>
              <a:r>
                <a:rPr lang="zh-CN" altLang="zh-CN" sz="2000" dirty="0"/>
                <a:t>哥老官</a:t>
              </a:r>
              <a:r>
                <a:rPr lang="en-US" altLang="zh-CN" sz="2000" dirty="0"/>
                <a:t>&gt;</a:t>
              </a:r>
              <a:r>
                <a:rPr lang="zh-CN" altLang="zh-CN" sz="2000" dirty="0"/>
                <a:t>湊湊、德天肥牛</a:t>
              </a:r>
              <a:r>
                <a:rPr lang="en-US" altLang="zh-CN" sz="2000" dirty="0"/>
                <a:t>&gt;</a:t>
              </a:r>
              <a:r>
                <a:rPr lang="zh-CN" altLang="zh-CN" sz="2000" dirty="0"/>
                <a:t>纯味斑鱼府、钜丰源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roup 14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4138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7184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3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4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5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6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7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8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4149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150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151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139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5057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生产者分析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9122" y="1642567"/>
            <a:ext cx="1067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三家比较有代表性的企业——海底捞【行业龙头】、牛焱【牛肉特色火锅】、豆捞坊【小锅】 </a:t>
            </a:r>
            <a:endParaRPr kumimoji="1" lang="zh-CN" altLang="en-US" sz="2000" dirty="0"/>
          </a:p>
        </p:txBody>
      </p:sp>
      <p:graphicFrame>
        <p:nvGraphicFramePr>
          <p:cNvPr id="3" name="图表 2"/>
          <p:cNvGraphicFramePr/>
          <p:nvPr/>
        </p:nvGraphicFramePr>
        <p:xfrm>
          <a:off x="2364795" y="2577125"/>
          <a:ext cx="6592561" cy="3736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9122" y="2104616"/>
            <a:ext cx="576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一、</a:t>
            </a:r>
            <a:r>
              <a:rPr lang="zh-CN" altLang="zh-CN" sz="2000" dirty="0"/>
              <a:t>商品价格及其预测分析 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7"/>
          <p:cNvGrpSpPr/>
          <p:nvPr/>
        </p:nvGrpSpPr>
        <p:grpSpPr bwMode="auto">
          <a:xfrm>
            <a:off x="962025" y="1735138"/>
            <a:ext cx="3698875" cy="3640137"/>
            <a:chOff x="0" y="0"/>
            <a:chExt cx="4846320" cy="4437330"/>
          </a:xfrm>
        </p:grpSpPr>
        <p:sp>
          <p:nvSpPr>
            <p:cNvPr id="2060" name="Freeform 5"/>
            <p:cNvSpPr>
              <a:spLocks noChangeArrowheads="1"/>
            </p:cNvSpPr>
            <p:nvPr/>
          </p:nvSpPr>
          <p:spPr bwMode="auto">
            <a:xfrm>
              <a:off x="400195" y="2192278"/>
              <a:ext cx="4446125" cy="738822"/>
            </a:xfrm>
            <a:custGeom>
              <a:avLst/>
              <a:gdLst>
                <a:gd name="T0" fmla="*/ 4297834 w 1709"/>
                <a:gd name="T1" fmla="*/ 738822 h 284"/>
                <a:gd name="T2" fmla="*/ 148291 w 1709"/>
                <a:gd name="T3" fmla="*/ 738822 h 284"/>
                <a:gd name="T4" fmla="*/ 0 w 1709"/>
                <a:gd name="T5" fmla="*/ 590537 h 284"/>
                <a:gd name="T6" fmla="*/ 0 w 1709"/>
                <a:gd name="T7" fmla="*/ 145683 h 284"/>
                <a:gd name="T8" fmla="*/ 148291 w 1709"/>
                <a:gd name="T9" fmla="*/ 0 h 284"/>
                <a:gd name="T10" fmla="*/ 4297834 w 1709"/>
                <a:gd name="T11" fmla="*/ 0 h 284"/>
                <a:gd name="T12" fmla="*/ 4446125 w 1709"/>
                <a:gd name="T13" fmla="*/ 145683 h 284"/>
                <a:gd name="T14" fmla="*/ 4446125 w 1709"/>
                <a:gd name="T15" fmla="*/ 590537 h 284"/>
                <a:gd name="T16" fmla="*/ 4297834 w 1709"/>
                <a:gd name="T17" fmla="*/ 738822 h 2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284"/>
                <a:gd name="T29" fmla="*/ 1709 w 1709"/>
                <a:gd name="T30" fmla="*/ 284 h 2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284">
                  <a:moveTo>
                    <a:pt x="1652" y="284"/>
                  </a:moveTo>
                  <a:cubicBezTo>
                    <a:pt x="57" y="284"/>
                    <a:pt x="57" y="284"/>
                    <a:pt x="57" y="284"/>
                  </a:cubicBezTo>
                  <a:cubicBezTo>
                    <a:pt x="26" y="284"/>
                    <a:pt x="0" y="258"/>
                    <a:pt x="0" y="22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83" y="0"/>
                    <a:pt x="1709" y="25"/>
                    <a:pt x="1709" y="56"/>
                  </a:cubicBezTo>
                  <a:cubicBezTo>
                    <a:pt x="1709" y="227"/>
                    <a:pt x="1709" y="227"/>
                    <a:pt x="1709" y="227"/>
                  </a:cubicBezTo>
                  <a:cubicBezTo>
                    <a:pt x="1709" y="258"/>
                    <a:pt x="1683" y="284"/>
                    <a:pt x="1652" y="284"/>
                  </a:cubicBez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400195" y="2561689"/>
              <a:ext cx="4446125" cy="369411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62" name="Freeform 7"/>
            <p:cNvSpPr>
              <a:spLocks noChangeArrowheads="1"/>
            </p:cNvSpPr>
            <p:nvPr/>
          </p:nvSpPr>
          <p:spPr bwMode="auto">
            <a:xfrm>
              <a:off x="931224" y="2237355"/>
              <a:ext cx="531029" cy="626679"/>
            </a:xfrm>
            <a:custGeom>
              <a:avLst/>
              <a:gdLst>
                <a:gd name="T0" fmla="*/ 484174 w 204"/>
                <a:gd name="T1" fmla="*/ 626679 h 241"/>
                <a:gd name="T2" fmla="*/ 46856 w 204"/>
                <a:gd name="T3" fmla="*/ 626679 h 241"/>
                <a:gd name="T4" fmla="*/ 0 w 204"/>
                <a:gd name="T5" fmla="*/ 579873 h 241"/>
                <a:gd name="T6" fmla="*/ 0 w 204"/>
                <a:gd name="T7" fmla="*/ 44206 h 241"/>
                <a:gd name="T8" fmla="*/ 46856 w 204"/>
                <a:gd name="T9" fmla="*/ 0 h 241"/>
                <a:gd name="T10" fmla="*/ 484174 w 204"/>
                <a:gd name="T11" fmla="*/ 0 h 241"/>
                <a:gd name="T12" fmla="*/ 531029 w 204"/>
                <a:gd name="T13" fmla="*/ 44206 h 241"/>
                <a:gd name="T14" fmla="*/ 531029 w 204"/>
                <a:gd name="T15" fmla="*/ 579873 h 241"/>
                <a:gd name="T16" fmla="*/ 484174 w 204"/>
                <a:gd name="T17" fmla="*/ 626679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1"/>
                <a:gd name="T29" fmla="*/ 204 w 204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1">
                  <a:moveTo>
                    <a:pt x="186" y="241"/>
                  </a:moveTo>
                  <a:cubicBezTo>
                    <a:pt x="18" y="241"/>
                    <a:pt x="18" y="241"/>
                    <a:pt x="18" y="241"/>
                  </a:cubicBezTo>
                  <a:cubicBezTo>
                    <a:pt x="8" y="241"/>
                    <a:pt x="0" y="233"/>
                    <a:pt x="0" y="2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7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4" y="233"/>
                    <a:pt x="196" y="241"/>
                    <a:pt x="18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8"/>
            <p:cNvSpPr>
              <a:spLocks noChangeArrowheads="1"/>
            </p:cNvSpPr>
            <p:nvPr/>
          </p:nvSpPr>
          <p:spPr bwMode="auto">
            <a:xfrm>
              <a:off x="0" y="2931100"/>
              <a:ext cx="4682504" cy="1134619"/>
            </a:xfrm>
            <a:custGeom>
              <a:avLst/>
              <a:gdLst>
                <a:gd name="T0" fmla="*/ 4461386 w 1800"/>
                <a:gd name="T1" fmla="*/ 1038333 h 436"/>
                <a:gd name="T2" fmla="*/ 4461386 w 1800"/>
                <a:gd name="T3" fmla="*/ 96286 h 436"/>
                <a:gd name="T4" fmla="*/ 4682504 w 1800"/>
                <a:gd name="T5" fmla="*/ 96286 h 436"/>
                <a:gd name="T6" fmla="*/ 4682504 w 1800"/>
                <a:gd name="T7" fmla="*/ 0 h 436"/>
                <a:gd name="T8" fmla="*/ 179496 w 1800"/>
                <a:gd name="T9" fmla="*/ 0 h 436"/>
                <a:gd name="T10" fmla="*/ 0 w 1800"/>
                <a:gd name="T11" fmla="*/ 176959 h 436"/>
                <a:gd name="T12" fmla="*/ 0 w 1800"/>
                <a:gd name="T13" fmla="*/ 957660 h 436"/>
                <a:gd name="T14" fmla="*/ 179496 w 1800"/>
                <a:gd name="T15" fmla="*/ 1134619 h 436"/>
                <a:gd name="T16" fmla="*/ 4682504 w 1800"/>
                <a:gd name="T17" fmla="*/ 1134619 h 436"/>
                <a:gd name="T18" fmla="*/ 4682504 w 1800"/>
                <a:gd name="T19" fmla="*/ 1038333 h 436"/>
                <a:gd name="T20" fmla="*/ 4461386 w 1800"/>
                <a:gd name="T21" fmla="*/ 1038333 h 4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0"/>
                <a:gd name="T34" fmla="*/ 0 h 436"/>
                <a:gd name="T35" fmla="*/ 1800 w 1800"/>
                <a:gd name="T36" fmla="*/ 436 h 4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0" h="436">
                  <a:moveTo>
                    <a:pt x="1715" y="399"/>
                  </a:moveTo>
                  <a:cubicBezTo>
                    <a:pt x="1715" y="37"/>
                    <a:pt x="1715" y="37"/>
                    <a:pt x="1715" y="37"/>
                  </a:cubicBezTo>
                  <a:cubicBezTo>
                    <a:pt x="1800" y="37"/>
                    <a:pt x="1800" y="37"/>
                    <a:pt x="1800" y="37"/>
                  </a:cubicBezTo>
                  <a:cubicBezTo>
                    <a:pt x="1800" y="0"/>
                    <a:pt x="1800" y="0"/>
                    <a:pt x="180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05"/>
                    <a:pt x="31" y="436"/>
                    <a:pt x="69" y="436"/>
                  </a:cubicBezTo>
                  <a:cubicBezTo>
                    <a:pt x="1800" y="436"/>
                    <a:pt x="1800" y="436"/>
                    <a:pt x="1800" y="436"/>
                  </a:cubicBezTo>
                  <a:cubicBezTo>
                    <a:pt x="1800" y="399"/>
                    <a:pt x="1800" y="399"/>
                    <a:pt x="1800" y="399"/>
                  </a:cubicBezTo>
                  <a:lnTo>
                    <a:pt x="1715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9"/>
            <p:cNvSpPr>
              <a:spLocks noChangeArrowheads="1"/>
            </p:cNvSpPr>
            <p:nvPr/>
          </p:nvSpPr>
          <p:spPr bwMode="auto">
            <a:xfrm>
              <a:off x="119839" y="3027851"/>
              <a:ext cx="4446125" cy="941118"/>
            </a:xfrm>
            <a:custGeom>
              <a:avLst/>
              <a:gdLst>
                <a:gd name="T0" fmla="*/ 4446125 w 1709"/>
                <a:gd name="T1" fmla="*/ 0 h 362"/>
                <a:gd name="T2" fmla="*/ 166502 w 1709"/>
                <a:gd name="T3" fmla="*/ 0 h 362"/>
                <a:gd name="T4" fmla="*/ 0 w 1709"/>
                <a:gd name="T5" fmla="*/ 145587 h 362"/>
                <a:gd name="T6" fmla="*/ 0 w 1709"/>
                <a:gd name="T7" fmla="*/ 792931 h 362"/>
                <a:gd name="T8" fmla="*/ 166502 w 1709"/>
                <a:gd name="T9" fmla="*/ 941118 h 362"/>
                <a:gd name="T10" fmla="*/ 4446125 w 1709"/>
                <a:gd name="T11" fmla="*/ 941118 h 362"/>
                <a:gd name="T12" fmla="*/ 4446125 w 1709"/>
                <a:gd name="T13" fmla="*/ 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362"/>
                <a:gd name="T23" fmla="*/ 1709 w 170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362">
                  <a:moveTo>
                    <a:pt x="170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5"/>
                    <a:pt x="0" y="56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36"/>
                    <a:pt x="29" y="362"/>
                    <a:pt x="64" y="362"/>
                  </a:cubicBezTo>
                  <a:cubicBezTo>
                    <a:pt x="1709" y="362"/>
                    <a:pt x="1709" y="362"/>
                    <a:pt x="1709" y="362"/>
                  </a:cubicBez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283655" y="3082822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66" name="Rectangle 11"/>
            <p:cNvSpPr>
              <a:spLocks noChangeArrowheads="1"/>
            </p:cNvSpPr>
            <p:nvPr/>
          </p:nvSpPr>
          <p:spPr bwMode="auto">
            <a:xfrm>
              <a:off x="283655" y="3155385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67" name="Rectangle 12"/>
            <p:cNvSpPr>
              <a:spLocks noChangeArrowheads="1"/>
            </p:cNvSpPr>
            <p:nvPr/>
          </p:nvSpPr>
          <p:spPr bwMode="auto">
            <a:xfrm>
              <a:off x="283655" y="3227948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68" name="Rectangle 13"/>
            <p:cNvSpPr>
              <a:spLocks noChangeArrowheads="1"/>
            </p:cNvSpPr>
            <p:nvPr/>
          </p:nvSpPr>
          <p:spPr bwMode="auto">
            <a:xfrm>
              <a:off x="283655" y="3303810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69" name="Rectangle 14"/>
            <p:cNvSpPr>
              <a:spLocks noChangeArrowheads="1"/>
            </p:cNvSpPr>
            <p:nvPr/>
          </p:nvSpPr>
          <p:spPr bwMode="auto">
            <a:xfrm>
              <a:off x="283655" y="3376373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70" name="Rectangle 15"/>
            <p:cNvSpPr>
              <a:spLocks noChangeArrowheads="1"/>
            </p:cNvSpPr>
            <p:nvPr/>
          </p:nvSpPr>
          <p:spPr bwMode="auto">
            <a:xfrm>
              <a:off x="283655" y="3448935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71" name="Rectangle 16"/>
            <p:cNvSpPr>
              <a:spLocks noChangeArrowheads="1"/>
            </p:cNvSpPr>
            <p:nvPr/>
          </p:nvSpPr>
          <p:spPr bwMode="auto">
            <a:xfrm>
              <a:off x="283655" y="3524796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72" name="Rectangle 17"/>
            <p:cNvSpPr>
              <a:spLocks noChangeArrowheads="1"/>
            </p:cNvSpPr>
            <p:nvPr/>
          </p:nvSpPr>
          <p:spPr bwMode="auto">
            <a:xfrm>
              <a:off x="283655" y="3597359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73" name="Rectangle 18"/>
            <p:cNvSpPr>
              <a:spLocks noChangeArrowheads="1"/>
            </p:cNvSpPr>
            <p:nvPr/>
          </p:nvSpPr>
          <p:spPr bwMode="auto">
            <a:xfrm>
              <a:off x="283655" y="3669922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74" name="Rectangle 19"/>
            <p:cNvSpPr>
              <a:spLocks noChangeArrowheads="1"/>
            </p:cNvSpPr>
            <p:nvPr/>
          </p:nvSpPr>
          <p:spPr bwMode="auto">
            <a:xfrm>
              <a:off x="283655" y="3745784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75" name="Rectangle 20"/>
            <p:cNvSpPr>
              <a:spLocks noChangeArrowheads="1"/>
            </p:cNvSpPr>
            <p:nvPr/>
          </p:nvSpPr>
          <p:spPr bwMode="auto">
            <a:xfrm>
              <a:off x="283655" y="3818346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76" name="Rectangle 21"/>
            <p:cNvSpPr>
              <a:spLocks noChangeArrowheads="1"/>
            </p:cNvSpPr>
            <p:nvPr/>
          </p:nvSpPr>
          <p:spPr bwMode="auto">
            <a:xfrm>
              <a:off x="283655" y="3890909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77" name="Freeform 22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964207"/>
            </a:xfrm>
            <a:custGeom>
              <a:avLst/>
              <a:gdLst>
                <a:gd name="T0" fmla="*/ 0 w 622"/>
                <a:gd name="T1" fmla="*/ 0 h 877"/>
                <a:gd name="T2" fmla="*/ 683850 w 622"/>
                <a:gd name="T3" fmla="*/ 0 h 877"/>
                <a:gd name="T4" fmla="*/ 683850 w 622"/>
                <a:gd name="T5" fmla="*/ 964207 h 877"/>
                <a:gd name="T6" fmla="*/ 343024 w 622"/>
                <a:gd name="T7" fmla="*/ 714635 h 877"/>
                <a:gd name="T8" fmla="*/ 0 w 622"/>
                <a:gd name="T9" fmla="*/ 964207 h 877"/>
                <a:gd name="T10" fmla="*/ 0 w 622"/>
                <a:gd name="T11" fmla="*/ 0 h 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877"/>
                <a:gd name="T20" fmla="*/ 622 w 622"/>
                <a:gd name="T21" fmla="*/ 877 h 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877">
                  <a:moveTo>
                    <a:pt x="0" y="0"/>
                  </a:moveTo>
                  <a:lnTo>
                    <a:pt x="622" y="0"/>
                  </a:lnTo>
                  <a:lnTo>
                    <a:pt x="622" y="877"/>
                  </a:lnTo>
                  <a:lnTo>
                    <a:pt x="312" y="650"/>
                  </a:lnTo>
                  <a:lnTo>
                    <a:pt x="0" y="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Rectangle 23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196800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79" name="Freeform 24"/>
            <p:cNvSpPr>
              <a:spLocks noChangeArrowheads="1"/>
            </p:cNvSpPr>
            <p:nvPr/>
          </p:nvSpPr>
          <p:spPr bwMode="auto">
            <a:xfrm>
              <a:off x="967505" y="2723307"/>
              <a:ext cx="458466" cy="101148"/>
            </a:xfrm>
            <a:custGeom>
              <a:avLst/>
              <a:gdLst>
                <a:gd name="T0" fmla="*/ 408973 w 176"/>
                <a:gd name="T1" fmla="*/ 0 h 39"/>
                <a:gd name="T2" fmla="*/ 49493 w 176"/>
                <a:gd name="T3" fmla="*/ 0 h 39"/>
                <a:gd name="T4" fmla="*/ 0 w 176"/>
                <a:gd name="T5" fmla="*/ 49277 h 39"/>
                <a:gd name="T6" fmla="*/ 0 w 176"/>
                <a:gd name="T7" fmla="*/ 51871 h 39"/>
                <a:gd name="T8" fmla="*/ 49493 w 176"/>
                <a:gd name="T9" fmla="*/ 101148 h 39"/>
                <a:gd name="T10" fmla="*/ 408973 w 176"/>
                <a:gd name="T11" fmla="*/ 101148 h 39"/>
                <a:gd name="T12" fmla="*/ 458466 w 176"/>
                <a:gd name="T13" fmla="*/ 51871 h 39"/>
                <a:gd name="T14" fmla="*/ 458466 w 176"/>
                <a:gd name="T15" fmla="*/ 49277 h 39"/>
                <a:gd name="T16" fmla="*/ 408973 w 176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39"/>
                <a:gd name="T29" fmla="*/ 176 w 17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39">
                  <a:moveTo>
                    <a:pt x="1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68" y="39"/>
                    <a:pt x="176" y="30"/>
                    <a:pt x="176" y="20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6" y="8"/>
                    <a:pt x="168" y="0"/>
                    <a:pt x="15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5"/>
            <p:cNvSpPr>
              <a:spLocks noChangeArrowheads="1"/>
            </p:cNvSpPr>
            <p:nvPr/>
          </p:nvSpPr>
          <p:spPr bwMode="auto">
            <a:xfrm>
              <a:off x="967505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6"/>
            <p:cNvSpPr>
              <a:spLocks noChangeArrowheads="1"/>
            </p:cNvSpPr>
            <p:nvPr/>
          </p:nvSpPr>
          <p:spPr bwMode="auto">
            <a:xfrm>
              <a:off x="105326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7"/>
            <p:cNvSpPr>
              <a:spLocks noChangeArrowheads="1"/>
            </p:cNvSpPr>
            <p:nvPr/>
          </p:nvSpPr>
          <p:spPr bwMode="auto">
            <a:xfrm>
              <a:off x="1146714" y="2291228"/>
              <a:ext cx="34083" cy="397996"/>
            </a:xfrm>
            <a:custGeom>
              <a:avLst/>
              <a:gdLst>
                <a:gd name="T0" fmla="*/ 18352 w 13"/>
                <a:gd name="T1" fmla="*/ 397996 h 153"/>
                <a:gd name="T2" fmla="*/ 18352 w 13"/>
                <a:gd name="T3" fmla="*/ 397996 h 153"/>
                <a:gd name="T4" fmla="*/ 0 w 13"/>
                <a:gd name="T5" fmla="*/ 379787 h 153"/>
                <a:gd name="T6" fmla="*/ 0 w 13"/>
                <a:gd name="T7" fmla="*/ 18209 h 153"/>
                <a:gd name="T8" fmla="*/ 18352 w 13"/>
                <a:gd name="T9" fmla="*/ 0 h 153"/>
                <a:gd name="T10" fmla="*/ 18352 w 13"/>
                <a:gd name="T11" fmla="*/ 0 h 153"/>
                <a:gd name="T12" fmla="*/ 34083 w 13"/>
                <a:gd name="T13" fmla="*/ 18209 h 153"/>
                <a:gd name="T14" fmla="*/ 34083 w 13"/>
                <a:gd name="T15" fmla="*/ 379787 h 153"/>
                <a:gd name="T16" fmla="*/ 18352 w 13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53"/>
                <a:gd name="T29" fmla="*/ 13 w 13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8"/>
            <p:cNvSpPr>
              <a:spLocks noChangeArrowheads="1"/>
            </p:cNvSpPr>
            <p:nvPr/>
          </p:nvSpPr>
          <p:spPr bwMode="auto">
            <a:xfrm>
              <a:off x="136550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9"/>
            <p:cNvSpPr>
              <a:spLocks noChangeArrowheads="1"/>
            </p:cNvSpPr>
            <p:nvPr/>
          </p:nvSpPr>
          <p:spPr bwMode="auto">
            <a:xfrm>
              <a:off x="626679" y="0"/>
              <a:ext cx="1550207" cy="2192278"/>
            </a:xfrm>
            <a:custGeom>
              <a:avLst/>
              <a:gdLst>
                <a:gd name="T0" fmla="*/ 1550207 w 1410"/>
                <a:gd name="T1" fmla="*/ 2192278 h 1994"/>
                <a:gd name="T2" fmla="*/ 0 w 1410"/>
                <a:gd name="T3" fmla="*/ 2192278 h 1994"/>
                <a:gd name="T4" fmla="*/ 0 w 1410"/>
                <a:gd name="T5" fmla="*/ 0 h 1994"/>
                <a:gd name="T6" fmla="*/ 1550207 w 1410"/>
                <a:gd name="T7" fmla="*/ 228683 h 1994"/>
                <a:gd name="T8" fmla="*/ 1550207 w 1410"/>
                <a:gd name="T9" fmla="*/ 2192278 h 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0"/>
                <a:gd name="T16" fmla="*/ 0 h 1994"/>
                <a:gd name="T17" fmla="*/ 1410 w 1410"/>
                <a:gd name="T18" fmla="*/ 1994 h 1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0" h="1994">
                  <a:moveTo>
                    <a:pt x="1410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410" y="208"/>
                  </a:lnTo>
                  <a:lnTo>
                    <a:pt x="1410" y="1994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0"/>
            <p:cNvSpPr>
              <a:spLocks noChangeArrowheads="1"/>
            </p:cNvSpPr>
            <p:nvPr/>
          </p:nvSpPr>
          <p:spPr bwMode="auto">
            <a:xfrm>
              <a:off x="790496" y="93453"/>
              <a:ext cx="1386391" cy="2098826"/>
            </a:xfrm>
            <a:custGeom>
              <a:avLst/>
              <a:gdLst>
                <a:gd name="T0" fmla="*/ 0 w 1261"/>
                <a:gd name="T1" fmla="*/ 0 h 1909"/>
                <a:gd name="T2" fmla="*/ 1386391 w 1261"/>
                <a:gd name="T3" fmla="*/ 218788 h 1909"/>
                <a:gd name="T4" fmla="*/ 1386391 w 1261"/>
                <a:gd name="T5" fmla="*/ 2098826 h 1909"/>
                <a:gd name="T6" fmla="*/ 0 w 1261"/>
                <a:gd name="T7" fmla="*/ 2098826 h 1909"/>
                <a:gd name="T8" fmla="*/ 0 w 1261"/>
                <a:gd name="T9" fmla="*/ 0 h 19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1909"/>
                <a:gd name="T17" fmla="*/ 1261 w 1261"/>
                <a:gd name="T18" fmla="*/ 1909 h 19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1909">
                  <a:moveTo>
                    <a:pt x="0" y="0"/>
                  </a:moveTo>
                  <a:lnTo>
                    <a:pt x="1261" y="199"/>
                  </a:lnTo>
                  <a:lnTo>
                    <a:pt x="1261" y="1909"/>
                  </a:lnTo>
                  <a:lnTo>
                    <a:pt x="0" y="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1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88" name="Rectangle 33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89" name="Rectangle 34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90" name="Rectangle 35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prstGeom prst="rect">
              <a:avLst/>
            </a:pr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91" name="Freeform 36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custGeom>
              <a:avLst/>
              <a:gdLst>
                <a:gd name="T0" fmla="*/ 101148 w 92"/>
                <a:gd name="T1" fmla="*/ 0 h 1909"/>
                <a:gd name="T2" fmla="*/ 0 w 92"/>
                <a:gd name="T3" fmla="*/ 0 h 1909"/>
                <a:gd name="T4" fmla="*/ 0 w 92"/>
                <a:gd name="T5" fmla="*/ 2098826 h 1909"/>
                <a:gd name="T6" fmla="*/ 101148 w 92"/>
                <a:gd name="T7" fmla="*/ 2098826 h 19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909"/>
                <a:gd name="T14" fmla="*/ 92 w 92"/>
                <a:gd name="T15" fmla="*/ 1909 h 19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909">
                  <a:moveTo>
                    <a:pt x="92" y="0"/>
                  </a:moveTo>
                  <a:lnTo>
                    <a:pt x="0" y="0"/>
                  </a:lnTo>
                  <a:lnTo>
                    <a:pt x="0" y="1909"/>
                  </a:lnTo>
                  <a:lnTo>
                    <a:pt x="92" y="19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Rectangle 37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solidFill>
              <a:srgbClr val="EC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93" name="Rectangle 38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94" name="Freeform 39"/>
            <p:cNvSpPr>
              <a:spLocks noChangeArrowheads="1"/>
            </p:cNvSpPr>
            <p:nvPr/>
          </p:nvSpPr>
          <p:spPr bwMode="auto">
            <a:xfrm>
              <a:off x="2320913" y="42328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0"/>
            <p:cNvSpPr>
              <a:spLocks noChangeArrowheads="1"/>
            </p:cNvSpPr>
            <p:nvPr/>
          </p:nvSpPr>
          <p:spPr bwMode="auto">
            <a:xfrm>
              <a:off x="2320913" y="512338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1"/>
            <p:cNvSpPr>
              <a:spLocks noChangeArrowheads="1"/>
            </p:cNvSpPr>
            <p:nvPr/>
          </p:nvSpPr>
          <p:spPr bwMode="auto">
            <a:xfrm>
              <a:off x="2320913" y="761910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6039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2"/>
            <p:cNvSpPr>
              <a:spLocks noChangeArrowheads="1"/>
            </p:cNvSpPr>
            <p:nvPr/>
          </p:nvSpPr>
          <p:spPr bwMode="auto">
            <a:xfrm>
              <a:off x="2320913" y="91033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3"/>
            <p:cNvSpPr>
              <a:spLocks noChangeArrowheads="1"/>
            </p:cNvSpPr>
            <p:nvPr/>
          </p:nvSpPr>
          <p:spPr bwMode="auto">
            <a:xfrm>
              <a:off x="2286830" y="1308330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4"/>
            <p:cNvSpPr>
              <a:spLocks noChangeArrowheads="1"/>
            </p:cNvSpPr>
            <p:nvPr/>
          </p:nvSpPr>
          <p:spPr bwMode="auto">
            <a:xfrm>
              <a:off x="2286830" y="142487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5"/>
            <p:cNvSpPr>
              <a:spLocks noChangeArrowheads="1"/>
            </p:cNvSpPr>
            <p:nvPr/>
          </p:nvSpPr>
          <p:spPr bwMode="auto">
            <a:xfrm>
              <a:off x="2286830" y="154251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6039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6039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10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6"/>
            <p:cNvSpPr>
              <a:spLocks noChangeArrowheads="1"/>
            </p:cNvSpPr>
            <p:nvPr/>
          </p:nvSpPr>
          <p:spPr bwMode="auto">
            <a:xfrm>
              <a:off x="2286830" y="1666747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7"/>
            <p:cNvSpPr>
              <a:spLocks noChangeArrowheads="1"/>
            </p:cNvSpPr>
            <p:nvPr/>
          </p:nvSpPr>
          <p:spPr bwMode="auto">
            <a:xfrm>
              <a:off x="918031" y="1576593"/>
              <a:ext cx="1161006" cy="131932"/>
            </a:xfrm>
            <a:custGeom>
              <a:avLst/>
              <a:gdLst>
                <a:gd name="T0" fmla="*/ 1137578 w 446"/>
                <a:gd name="T1" fmla="*/ 0 h 51"/>
                <a:gd name="T2" fmla="*/ 23428 w 446"/>
                <a:gd name="T3" fmla="*/ 77607 h 51"/>
                <a:gd name="T4" fmla="*/ 0 w 446"/>
                <a:gd name="T5" fmla="*/ 106063 h 51"/>
                <a:gd name="T6" fmla="*/ 23428 w 446"/>
                <a:gd name="T7" fmla="*/ 129345 h 51"/>
                <a:gd name="T8" fmla="*/ 1137578 w 446"/>
                <a:gd name="T9" fmla="*/ 46564 h 51"/>
                <a:gd name="T10" fmla="*/ 1161006 w 446"/>
                <a:gd name="T11" fmla="*/ 20695 h 51"/>
                <a:gd name="T12" fmla="*/ 1137578 w 446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0"/>
                  </a:moveTo>
                  <a:cubicBezTo>
                    <a:pt x="294" y="10"/>
                    <a:pt x="152" y="20"/>
                    <a:pt x="9" y="30"/>
                  </a:cubicBezTo>
                  <a:cubicBezTo>
                    <a:pt x="4" y="31"/>
                    <a:pt x="0" y="36"/>
                    <a:pt x="0" y="41"/>
                  </a:cubicBezTo>
                  <a:cubicBezTo>
                    <a:pt x="0" y="47"/>
                    <a:pt x="4" y="51"/>
                    <a:pt x="9" y="50"/>
                  </a:cubicBezTo>
                  <a:cubicBezTo>
                    <a:pt x="152" y="40"/>
                    <a:pt x="294" y="29"/>
                    <a:pt x="437" y="18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8"/>
            <p:cNvSpPr>
              <a:spLocks noChangeArrowheads="1"/>
            </p:cNvSpPr>
            <p:nvPr/>
          </p:nvSpPr>
          <p:spPr bwMode="auto">
            <a:xfrm>
              <a:off x="918031" y="1493036"/>
              <a:ext cx="1161006" cy="122038"/>
            </a:xfrm>
            <a:custGeom>
              <a:avLst/>
              <a:gdLst>
                <a:gd name="T0" fmla="*/ 1137578 w 446"/>
                <a:gd name="T1" fmla="*/ 2597 h 47"/>
                <a:gd name="T2" fmla="*/ 23428 w 446"/>
                <a:gd name="T3" fmla="*/ 67510 h 47"/>
                <a:gd name="T4" fmla="*/ 0 w 446"/>
                <a:gd name="T5" fmla="*/ 96072 h 47"/>
                <a:gd name="T6" fmla="*/ 23428 w 446"/>
                <a:gd name="T7" fmla="*/ 119441 h 47"/>
                <a:gd name="T8" fmla="*/ 1137578 w 446"/>
                <a:gd name="T9" fmla="*/ 46738 h 47"/>
                <a:gd name="T10" fmla="*/ 1161006 w 446"/>
                <a:gd name="T11" fmla="*/ 23369 h 47"/>
                <a:gd name="T12" fmla="*/ 1137578 w 446"/>
                <a:gd name="T13" fmla="*/ 259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7"/>
                <a:gd name="T23" fmla="*/ 446 w 44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7">
                  <a:moveTo>
                    <a:pt x="437" y="1"/>
                  </a:moveTo>
                  <a:cubicBezTo>
                    <a:pt x="294" y="9"/>
                    <a:pt x="152" y="18"/>
                    <a:pt x="9" y="26"/>
                  </a:cubicBezTo>
                  <a:cubicBezTo>
                    <a:pt x="4" y="26"/>
                    <a:pt x="0" y="31"/>
                    <a:pt x="0" y="37"/>
                  </a:cubicBezTo>
                  <a:cubicBezTo>
                    <a:pt x="0" y="42"/>
                    <a:pt x="4" y="47"/>
                    <a:pt x="9" y="46"/>
                  </a:cubicBezTo>
                  <a:cubicBezTo>
                    <a:pt x="152" y="37"/>
                    <a:pt x="294" y="28"/>
                    <a:pt x="437" y="18"/>
                  </a:cubicBezTo>
                  <a:cubicBezTo>
                    <a:pt x="442" y="18"/>
                    <a:pt x="446" y="14"/>
                    <a:pt x="446" y="9"/>
                  </a:cubicBezTo>
                  <a:cubicBezTo>
                    <a:pt x="446" y="4"/>
                    <a:pt x="442" y="0"/>
                    <a:pt x="437" y="1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49"/>
            <p:cNvSpPr>
              <a:spLocks noChangeArrowheads="1"/>
            </p:cNvSpPr>
            <p:nvPr/>
          </p:nvSpPr>
          <p:spPr bwMode="auto">
            <a:xfrm>
              <a:off x="918031" y="1261055"/>
              <a:ext cx="1161006" cy="85756"/>
            </a:xfrm>
            <a:custGeom>
              <a:avLst/>
              <a:gdLst>
                <a:gd name="T0" fmla="*/ 1137578 w 446"/>
                <a:gd name="T1" fmla="*/ 0 h 33"/>
                <a:gd name="T2" fmla="*/ 23428 w 446"/>
                <a:gd name="T3" fmla="*/ 33783 h 33"/>
                <a:gd name="T4" fmla="*/ 0 w 446"/>
                <a:gd name="T5" fmla="*/ 59769 h 33"/>
                <a:gd name="T6" fmla="*/ 23428 w 446"/>
                <a:gd name="T7" fmla="*/ 85756 h 33"/>
                <a:gd name="T8" fmla="*/ 1137578 w 446"/>
                <a:gd name="T9" fmla="*/ 44177 h 33"/>
                <a:gd name="T10" fmla="*/ 1161006 w 446"/>
                <a:gd name="T11" fmla="*/ 20789 h 33"/>
                <a:gd name="T12" fmla="*/ 1137578 w 446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3"/>
                <a:gd name="T23" fmla="*/ 446 w 44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3">
                  <a:moveTo>
                    <a:pt x="437" y="0"/>
                  </a:moveTo>
                  <a:cubicBezTo>
                    <a:pt x="294" y="4"/>
                    <a:pt x="152" y="8"/>
                    <a:pt x="9" y="13"/>
                  </a:cubicBezTo>
                  <a:cubicBezTo>
                    <a:pt x="4" y="13"/>
                    <a:pt x="0" y="17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52" y="28"/>
                    <a:pt x="294" y="22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3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0"/>
            <p:cNvSpPr>
              <a:spLocks noChangeArrowheads="1"/>
            </p:cNvSpPr>
            <p:nvPr/>
          </p:nvSpPr>
          <p:spPr bwMode="auto">
            <a:xfrm>
              <a:off x="918031" y="1123625"/>
              <a:ext cx="1161006" cy="67066"/>
            </a:xfrm>
            <a:custGeom>
              <a:avLst/>
              <a:gdLst>
                <a:gd name="T0" fmla="*/ 1137578 w 446"/>
                <a:gd name="T1" fmla="*/ 0 h 26"/>
                <a:gd name="T2" fmla="*/ 23428 w 446"/>
                <a:gd name="T3" fmla="*/ 12897 h 26"/>
                <a:gd name="T4" fmla="*/ 0 w 446"/>
                <a:gd name="T5" fmla="*/ 41271 h 26"/>
                <a:gd name="T6" fmla="*/ 23428 w 446"/>
                <a:gd name="T7" fmla="*/ 64487 h 26"/>
                <a:gd name="T8" fmla="*/ 1137578 w 446"/>
                <a:gd name="T9" fmla="*/ 43851 h 26"/>
                <a:gd name="T10" fmla="*/ 1161006 w 446"/>
                <a:gd name="T11" fmla="*/ 20636 h 26"/>
                <a:gd name="T12" fmla="*/ 1137578 w 44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26"/>
                <a:gd name="T23" fmla="*/ 446 w 44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26">
                  <a:moveTo>
                    <a:pt x="437" y="0"/>
                  </a:moveTo>
                  <a:cubicBezTo>
                    <a:pt x="294" y="2"/>
                    <a:pt x="152" y="3"/>
                    <a:pt x="9" y="5"/>
                  </a:cubicBezTo>
                  <a:cubicBezTo>
                    <a:pt x="4" y="5"/>
                    <a:pt x="0" y="10"/>
                    <a:pt x="0" y="16"/>
                  </a:cubicBezTo>
                  <a:cubicBezTo>
                    <a:pt x="0" y="21"/>
                    <a:pt x="4" y="26"/>
                    <a:pt x="9" y="25"/>
                  </a:cubicBezTo>
                  <a:cubicBezTo>
                    <a:pt x="152" y="23"/>
                    <a:pt x="294" y="20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1"/>
            <p:cNvSpPr>
              <a:spLocks noChangeArrowheads="1"/>
            </p:cNvSpPr>
            <p:nvPr/>
          </p:nvSpPr>
          <p:spPr bwMode="auto">
            <a:xfrm>
              <a:off x="889445" y="712435"/>
              <a:ext cx="1159907" cy="83557"/>
            </a:xfrm>
            <a:custGeom>
              <a:avLst/>
              <a:gdLst>
                <a:gd name="T0" fmla="*/ 1136501 w 446"/>
                <a:gd name="T1" fmla="*/ 39167 h 32"/>
                <a:gd name="T2" fmla="*/ 26007 w 446"/>
                <a:gd name="T3" fmla="*/ 0 h 32"/>
                <a:gd name="T4" fmla="*/ 0 w 446"/>
                <a:gd name="T5" fmla="*/ 26112 h 32"/>
                <a:gd name="T6" fmla="*/ 26007 w 446"/>
                <a:gd name="T7" fmla="*/ 52223 h 32"/>
                <a:gd name="T8" fmla="*/ 1136501 w 446"/>
                <a:gd name="T9" fmla="*/ 83557 h 32"/>
                <a:gd name="T10" fmla="*/ 1159907 w 446"/>
                <a:gd name="T11" fmla="*/ 62668 h 32"/>
                <a:gd name="T12" fmla="*/ 1136501 w 446"/>
                <a:gd name="T13" fmla="*/ 3916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2"/>
                <a:gd name="T23" fmla="*/ 446 w 44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2">
                  <a:moveTo>
                    <a:pt x="437" y="15"/>
                  </a:moveTo>
                  <a:cubicBezTo>
                    <a:pt x="294" y="10"/>
                    <a:pt x="152" y="5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2" y="24"/>
                    <a:pt x="294" y="28"/>
                    <a:pt x="437" y="32"/>
                  </a:cubicBezTo>
                  <a:cubicBezTo>
                    <a:pt x="442" y="32"/>
                    <a:pt x="446" y="29"/>
                    <a:pt x="446" y="24"/>
                  </a:cubicBezTo>
                  <a:cubicBezTo>
                    <a:pt x="446" y="19"/>
                    <a:pt x="442" y="15"/>
                    <a:pt x="437" y="1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2"/>
            <p:cNvSpPr>
              <a:spLocks noChangeArrowheads="1"/>
            </p:cNvSpPr>
            <p:nvPr/>
          </p:nvSpPr>
          <p:spPr bwMode="auto">
            <a:xfrm>
              <a:off x="889445" y="587100"/>
              <a:ext cx="1159907" cy="98949"/>
            </a:xfrm>
            <a:custGeom>
              <a:avLst/>
              <a:gdLst>
                <a:gd name="T0" fmla="*/ 1136501 w 446"/>
                <a:gd name="T1" fmla="*/ 52078 h 38"/>
                <a:gd name="T2" fmla="*/ 26007 w 446"/>
                <a:gd name="T3" fmla="*/ 0 h 38"/>
                <a:gd name="T4" fmla="*/ 0 w 446"/>
                <a:gd name="T5" fmla="*/ 23435 h 38"/>
                <a:gd name="T6" fmla="*/ 26007 w 446"/>
                <a:gd name="T7" fmla="*/ 52078 h 38"/>
                <a:gd name="T8" fmla="*/ 1136501 w 446"/>
                <a:gd name="T9" fmla="*/ 98949 h 38"/>
                <a:gd name="T10" fmla="*/ 1159907 w 446"/>
                <a:gd name="T11" fmla="*/ 75514 h 38"/>
                <a:gd name="T12" fmla="*/ 1136501 w 446"/>
                <a:gd name="T13" fmla="*/ 5207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8"/>
                <a:gd name="T23" fmla="*/ 446 w 44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8">
                  <a:moveTo>
                    <a:pt x="437" y="20"/>
                  </a:moveTo>
                  <a:cubicBezTo>
                    <a:pt x="294" y="13"/>
                    <a:pt x="152" y="7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26"/>
                    <a:pt x="294" y="32"/>
                    <a:pt x="437" y="38"/>
                  </a:cubicBezTo>
                  <a:cubicBezTo>
                    <a:pt x="442" y="38"/>
                    <a:pt x="446" y="34"/>
                    <a:pt x="446" y="29"/>
                  </a:cubicBezTo>
                  <a:cubicBezTo>
                    <a:pt x="446" y="25"/>
                    <a:pt x="442" y="20"/>
                    <a:pt x="437" y="2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3"/>
            <p:cNvSpPr>
              <a:spLocks noChangeArrowheads="1"/>
            </p:cNvSpPr>
            <p:nvPr/>
          </p:nvSpPr>
          <p:spPr bwMode="auto">
            <a:xfrm>
              <a:off x="889445" y="459565"/>
              <a:ext cx="1159907" cy="117640"/>
            </a:xfrm>
            <a:custGeom>
              <a:avLst/>
              <a:gdLst>
                <a:gd name="T0" fmla="*/ 1136501 w 446"/>
                <a:gd name="T1" fmla="*/ 70584 h 45"/>
                <a:gd name="T2" fmla="*/ 26007 w 446"/>
                <a:gd name="T3" fmla="*/ 0 h 45"/>
                <a:gd name="T4" fmla="*/ 0 w 446"/>
                <a:gd name="T5" fmla="*/ 26142 h 45"/>
                <a:gd name="T6" fmla="*/ 26007 w 446"/>
                <a:gd name="T7" fmla="*/ 54899 h 45"/>
                <a:gd name="T8" fmla="*/ 1136501 w 446"/>
                <a:gd name="T9" fmla="*/ 115026 h 45"/>
                <a:gd name="T10" fmla="*/ 1159907 w 446"/>
                <a:gd name="T11" fmla="*/ 94112 h 45"/>
                <a:gd name="T12" fmla="*/ 1136501 w 446"/>
                <a:gd name="T13" fmla="*/ 70584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5"/>
                <a:gd name="T23" fmla="*/ 446 w 44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5">
                  <a:moveTo>
                    <a:pt x="437" y="27"/>
                  </a:moveTo>
                  <a:cubicBezTo>
                    <a:pt x="294" y="18"/>
                    <a:pt x="152" y="9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1"/>
                  </a:cubicBezTo>
                  <a:cubicBezTo>
                    <a:pt x="152" y="29"/>
                    <a:pt x="294" y="36"/>
                    <a:pt x="437" y="44"/>
                  </a:cubicBezTo>
                  <a:cubicBezTo>
                    <a:pt x="442" y="45"/>
                    <a:pt x="446" y="41"/>
                    <a:pt x="446" y="36"/>
                  </a:cubicBezTo>
                  <a:cubicBezTo>
                    <a:pt x="446" y="31"/>
                    <a:pt x="442" y="27"/>
                    <a:pt x="437" y="27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4"/>
            <p:cNvSpPr>
              <a:spLocks noChangeArrowheads="1"/>
            </p:cNvSpPr>
            <p:nvPr/>
          </p:nvSpPr>
          <p:spPr bwMode="auto">
            <a:xfrm>
              <a:off x="889445" y="329831"/>
              <a:ext cx="1159907" cy="133032"/>
            </a:xfrm>
            <a:custGeom>
              <a:avLst/>
              <a:gdLst>
                <a:gd name="T0" fmla="*/ 1136501 w 446"/>
                <a:gd name="T1" fmla="*/ 86080 h 51"/>
                <a:gd name="T2" fmla="*/ 26007 w 446"/>
                <a:gd name="T3" fmla="*/ 0 h 51"/>
                <a:gd name="T4" fmla="*/ 0 w 446"/>
                <a:gd name="T5" fmla="*/ 23476 h 51"/>
                <a:gd name="T6" fmla="*/ 26007 w 446"/>
                <a:gd name="T7" fmla="*/ 52169 h 51"/>
                <a:gd name="T8" fmla="*/ 1136501 w 446"/>
                <a:gd name="T9" fmla="*/ 130424 h 51"/>
                <a:gd name="T10" fmla="*/ 1159907 w 446"/>
                <a:gd name="T11" fmla="*/ 109556 h 51"/>
                <a:gd name="T12" fmla="*/ 1136501 w 446"/>
                <a:gd name="T13" fmla="*/ 8608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33"/>
                  </a:moveTo>
                  <a:cubicBezTo>
                    <a:pt x="294" y="22"/>
                    <a:pt x="152" y="11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30"/>
                    <a:pt x="294" y="40"/>
                    <a:pt x="437" y="50"/>
                  </a:cubicBezTo>
                  <a:cubicBezTo>
                    <a:pt x="442" y="51"/>
                    <a:pt x="446" y="47"/>
                    <a:pt x="446" y="42"/>
                  </a:cubicBezTo>
                  <a:cubicBezTo>
                    <a:pt x="446" y="37"/>
                    <a:pt x="442" y="33"/>
                    <a:pt x="437" y="3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5"/>
            <p:cNvSpPr>
              <a:spLocks noChangeArrowheads="1"/>
            </p:cNvSpPr>
            <p:nvPr/>
          </p:nvSpPr>
          <p:spPr bwMode="auto">
            <a:xfrm>
              <a:off x="2187880" y="312240"/>
              <a:ext cx="98949" cy="1175299"/>
            </a:xfrm>
            <a:custGeom>
              <a:avLst/>
              <a:gdLst>
                <a:gd name="T0" fmla="*/ 0 w 90"/>
                <a:gd name="T1" fmla="*/ 0 h 1069"/>
                <a:gd name="T2" fmla="*/ 0 w 90"/>
                <a:gd name="T3" fmla="*/ 1175299 h 1069"/>
                <a:gd name="T4" fmla="*/ 49475 w 90"/>
                <a:gd name="T5" fmla="*/ 1136819 h 1069"/>
                <a:gd name="T6" fmla="*/ 98949 w 90"/>
                <a:gd name="T7" fmla="*/ 1175299 h 1069"/>
                <a:gd name="T8" fmla="*/ 98949 w 90"/>
                <a:gd name="T9" fmla="*/ 0 h 1069"/>
                <a:gd name="T10" fmla="*/ 0 w 90"/>
                <a:gd name="T11" fmla="*/ 0 h 10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069"/>
                <a:gd name="T20" fmla="*/ 90 w 90"/>
                <a:gd name="T21" fmla="*/ 1069 h 10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069">
                  <a:moveTo>
                    <a:pt x="0" y="0"/>
                  </a:moveTo>
                  <a:lnTo>
                    <a:pt x="0" y="1069"/>
                  </a:lnTo>
                  <a:lnTo>
                    <a:pt x="45" y="1034"/>
                  </a:lnTo>
                  <a:lnTo>
                    <a:pt x="90" y="1069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文本框 56"/>
            <p:cNvSpPr>
              <a:spLocks noChangeArrowheads="1"/>
            </p:cNvSpPr>
            <p:nvPr/>
          </p:nvSpPr>
          <p:spPr bwMode="auto">
            <a:xfrm>
              <a:off x="967505" y="3097115"/>
              <a:ext cx="38788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CONTENTS</a:t>
              </a:r>
            </a:p>
          </p:txBody>
        </p:sp>
      </p:grpSp>
      <p:pic>
        <p:nvPicPr>
          <p:cNvPr id="2051" name="Picture 5" descr="E:\Design Area\CSO\Processing\presentation\bizpro\asd\images\01_Main-Background_Light_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1831498"/>
            <a:ext cx="436260" cy="43626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571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6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933061"/>
            <a:ext cx="436260" cy="436260"/>
          </a:xfrm>
          <a:prstGeom prst="rect">
            <a:avLst/>
          </a:prstGeom>
          <a:blipFill dpi="0" rotWithShape="1">
            <a:blip r:embed="rId3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7" name="Picture 7" descr="E:\Design Area\CSO\Processing\presentation\bizpro\asd\images\01_Main-Background_Light_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2810987"/>
            <a:ext cx="441709" cy="441709"/>
          </a:xfrm>
          <a:prstGeom prst="rect">
            <a:avLst/>
          </a:prstGeom>
          <a:blipFill dpi="0" rotWithShape="1">
            <a:blip r:embed="rId3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8" name="Picture 10" descr="E:\Design Area\CSO\Processing\presentation\bizpro\asd\images\01_Main-Background_Light_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3817120"/>
            <a:ext cx="436260" cy="436260"/>
          </a:xfrm>
          <a:prstGeom prst="rect">
            <a:avLst/>
          </a:prstGeom>
          <a:blipFill dpi="0" rotWithShape="1">
            <a:blip r:embed="rId3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55" name="文本框 58"/>
          <p:cNvSpPr>
            <a:spLocks noChangeArrowheads="1"/>
          </p:cNvSpPr>
          <p:nvPr/>
        </p:nvSpPr>
        <p:spPr bwMode="auto">
          <a:xfrm>
            <a:off x="6578600" y="950692"/>
            <a:ext cx="54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市场界定</a:t>
            </a:r>
          </a:p>
        </p:txBody>
      </p:sp>
      <p:sp>
        <p:nvSpPr>
          <p:cNvPr id="2056" name="文本框 59"/>
          <p:cNvSpPr>
            <a:spLocks noChangeArrowheads="1"/>
          </p:cNvSpPr>
          <p:nvPr/>
        </p:nvSpPr>
        <p:spPr bwMode="auto">
          <a:xfrm>
            <a:off x="6578600" y="1829439"/>
            <a:ext cx="54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市场背景</a:t>
            </a:r>
            <a:endParaRPr lang="en-US" sz="2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7" name="文本框 60"/>
          <p:cNvSpPr>
            <a:spLocks noChangeArrowheads="1"/>
          </p:cNvSpPr>
          <p:nvPr/>
        </p:nvSpPr>
        <p:spPr bwMode="auto">
          <a:xfrm>
            <a:off x="6578600" y="2848057"/>
            <a:ext cx="54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8" name="文本框 61"/>
          <p:cNvSpPr>
            <a:spLocks noChangeArrowheads="1"/>
          </p:cNvSpPr>
          <p:nvPr/>
        </p:nvSpPr>
        <p:spPr bwMode="auto">
          <a:xfrm>
            <a:off x="6578600" y="3807625"/>
            <a:ext cx="54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消费者分析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3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37" y="5615191"/>
            <a:ext cx="436260" cy="436260"/>
          </a:xfrm>
          <a:prstGeom prst="rect">
            <a:avLst/>
          </a:prstGeom>
          <a:blipFill dpi="0" rotWithShape="1">
            <a:blip r:embed="rId3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4" name="文本框 58"/>
          <p:cNvSpPr>
            <a:spLocks noChangeArrowheads="1"/>
          </p:cNvSpPr>
          <p:nvPr/>
        </p:nvSpPr>
        <p:spPr bwMode="auto">
          <a:xfrm>
            <a:off x="6578599" y="5651341"/>
            <a:ext cx="54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市场总体分析</a:t>
            </a:r>
          </a:p>
        </p:txBody>
      </p:sp>
      <p:pic>
        <p:nvPicPr>
          <p:cNvPr id="67" name="Picture 5" descr="E:\Design Area\CSO\Processing\presentation\bizpro\asd\images\01_Main-Background_Light_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73" y="4716155"/>
            <a:ext cx="436260" cy="43626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571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9" name="文本框 61"/>
          <p:cNvSpPr>
            <a:spLocks noChangeArrowheads="1"/>
          </p:cNvSpPr>
          <p:nvPr/>
        </p:nvSpPr>
        <p:spPr bwMode="auto">
          <a:xfrm>
            <a:off x="6578598" y="4743814"/>
            <a:ext cx="54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生产者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roup 14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4138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7184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3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4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5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6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7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8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4149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150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151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139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5057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生产者分析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10617" y="1938362"/>
            <a:ext cx="101323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/>
              <a:t>二、</a:t>
            </a:r>
            <a:r>
              <a:rPr lang="zh-CN" altLang="zh-CN" sz="3200" b="1" dirty="0"/>
              <a:t>竞争对手及其市场份额</a:t>
            </a:r>
            <a:endParaRPr lang="zh-CN" altLang="en-US" sz="3200" b="1" dirty="0"/>
          </a:p>
          <a:p>
            <a:r>
              <a:rPr lang="zh-CN" altLang="zh-CN" sz="2400" dirty="0"/>
              <a:t>海底捞、捞王、豆捞坊、牛焱、凑凑火锅等。充分竞争市场，可替代性较强，龙头企业占</a:t>
            </a:r>
            <a:r>
              <a:rPr lang="en-US" altLang="zh-CN" sz="2400" dirty="0"/>
              <a:t>20%</a:t>
            </a:r>
            <a:r>
              <a:rPr lang="zh-CN" altLang="zh-CN" sz="2400" dirty="0"/>
              <a:t>左右。</a:t>
            </a:r>
          </a:p>
          <a:p>
            <a:pPr lvl="0"/>
            <a:endParaRPr lang="zh-CN" altLang="zh-CN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110616" y="3213573"/>
            <a:ext cx="10132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三、</a:t>
            </a:r>
            <a:r>
              <a:rPr lang="zh-CN" altLang="zh-CN" sz="3200" b="1" dirty="0"/>
              <a:t>主要盈利产品</a:t>
            </a:r>
            <a:endParaRPr lang="zh-CN" altLang="en-US" sz="3200" b="1" dirty="0"/>
          </a:p>
          <a:p>
            <a:r>
              <a:rPr lang="zh-CN" altLang="zh-CN" sz="2400" dirty="0"/>
              <a:t>酒水、鲜榨果汁、手工虾滑等需要加工的商品</a:t>
            </a:r>
            <a:r>
              <a:rPr lang="zh-CN" altLang="en-US" sz="2400" dirty="0"/>
              <a:t>。</a:t>
            </a:r>
          </a:p>
          <a:p>
            <a:pPr lvl="0"/>
            <a:endParaRPr lang="zh-CN" altLang="zh-CN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110616" y="4211361"/>
            <a:ext cx="10132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四、</a:t>
            </a:r>
            <a:r>
              <a:rPr lang="zh-CN" altLang="zh-CN" sz="3200" b="1" dirty="0"/>
              <a:t>生产成本分析 </a:t>
            </a:r>
            <a:endParaRPr lang="zh-CN" altLang="en-US" sz="3200" b="1" dirty="0"/>
          </a:p>
          <a:p>
            <a:r>
              <a:rPr lang="zh-CN" altLang="zh-CN" sz="2400" dirty="0"/>
              <a:t>成本主要是人力成本、原材料及房租。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10615" y="5152506"/>
            <a:ext cx="10132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五、</a:t>
            </a:r>
            <a:r>
              <a:rPr lang="zh-CN" altLang="zh-CN" sz="3200" b="1" dirty="0"/>
              <a:t>进入壁垒  </a:t>
            </a:r>
            <a:endParaRPr lang="zh-CN" altLang="en-US" sz="3200" b="1" dirty="0"/>
          </a:p>
          <a:p>
            <a:r>
              <a:rPr lang="zh-CN" altLang="en-US" sz="2400" dirty="0"/>
              <a:t>大品牌存在规模效应，竞争优势较明显</a:t>
            </a:r>
          </a:p>
        </p:txBody>
      </p:sp>
    </p:spTree>
    <p:extLst>
      <p:ext uri="{BB962C8B-B14F-4D97-AF65-F5344CB8AC3E}">
        <p14:creationId xmlns:p14="http://schemas.microsoft.com/office/powerpoint/2010/main" val="11935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roup 14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4138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7184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2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3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4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5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6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7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8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4149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150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151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139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5865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市场总体分析</a:t>
              </a:r>
              <a:endPara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6376" y="1639019"/>
            <a:ext cx="1004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市场分析分季节进行</a:t>
            </a:r>
            <a:r>
              <a:rPr kumimoji="1" lang="en-US" altLang="zh-CN" sz="2400" dirty="0"/>
              <a:t>——</a:t>
            </a:r>
            <a:r>
              <a:rPr lang="zh-CN" altLang="en-US" sz="2400" dirty="0"/>
              <a:t>淡季供过于求，旺季供不应求。</a:t>
            </a:r>
            <a:endParaRPr kumimoji="1" lang="zh-CN" altLang="en-US" sz="2400" dirty="0"/>
          </a:p>
        </p:txBody>
      </p:sp>
      <p:grpSp>
        <p:nvGrpSpPr>
          <p:cNvPr id="5" name="组 4"/>
          <p:cNvGrpSpPr/>
          <p:nvPr/>
        </p:nvGrpSpPr>
        <p:grpSpPr>
          <a:xfrm>
            <a:off x="144115" y="2459830"/>
            <a:ext cx="11182509" cy="3686472"/>
            <a:chOff x="420161" y="2321806"/>
            <a:chExt cx="11182509" cy="368647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615" y="2321807"/>
              <a:ext cx="4364966" cy="327372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161" y="5595531"/>
              <a:ext cx="5365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冬天是火锅旺季，尤其是麻辣火锅</a:t>
              </a:r>
            </a:p>
          </p:txBody>
        </p:sp>
        <p:pic>
          <p:nvPicPr>
            <p:cNvPr id="1026" name="Picture 2" descr="https://encrypted-tbn0.gstatic.com/images?q=tbn:ANd9GcQ4UTXOm4_WlO0PkCo-W5mKQUWADuyGAtcDDcYMSV9kFzJbMTHyI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321806"/>
              <a:ext cx="5506670" cy="327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6166520" y="5608168"/>
              <a:ext cx="5365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很多火锅店在夏天则稍显冷清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1">
            <a:blip r:embed="rId2"/>
            <a:srcRect/>
            <a:stretch>
              <a:fillRect b="-818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1" name="文本框 22"/>
          <p:cNvSpPr>
            <a:spLocks noChangeArrowheads="1"/>
          </p:cNvSpPr>
          <p:nvPr/>
        </p:nvSpPr>
        <p:spPr bwMode="auto">
          <a:xfrm>
            <a:off x="390525" y="1936750"/>
            <a:ext cx="6613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谢谢聆听</a:t>
            </a:r>
          </a:p>
        </p:txBody>
      </p:sp>
      <p:sp>
        <p:nvSpPr>
          <p:cNvPr id="19463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4" name="Group 6"/>
          <p:cNvGrpSpPr/>
          <p:nvPr/>
        </p:nvGrpSpPr>
        <p:grpSpPr bwMode="auto">
          <a:xfrm>
            <a:off x="7065963" y="1198563"/>
            <a:ext cx="4892675" cy="3451225"/>
            <a:chOff x="0" y="0"/>
            <a:chExt cx="8420" cy="6208"/>
          </a:xfrm>
        </p:grpSpPr>
        <p:sp>
          <p:nvSpPr>
            <p:cNvPr id="19465" name="五边形 9"/>
            <p:cNvSpPr>
              <a:spLocks noChangeArrowheads="1"/>
            </p:cNvSpPr>
            <p:nvPr/>
          </p:nvSpPr>
          <p:spPr bwMode="auto">
            <a:xfrm rot="5400000">
              <a:off x="-1989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6" name="五边形 12"/>
            <p:cNvSpPr>
              <a:spLocks noChangeArrowheads="1"/>
            </p:cNvSpPr>
            <p:nvPr/>
          </p:nvSpPr>
          <p:spPr bwMode="auto">
            <a:xfrm rot="5400000">
              <a:off x="834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7" name="五边形 15"/>
            <p:cNvSpPr>
              <a:spLocks noChangeArrowheads="1"/>
            </p:cNvSpPr>
            <p:nvPr/>
          </p:nvSpPr>
          <p:spPr bwMode="auto">
            <a:xfrm rot="5400000">
              <a:off x="3656" y="1986"/>
              <a:ext cx="6208" cy="2233"/>
            </a:xfrm>
            <a:prstGeom prst="homePlate">
              <a:avLst>
                <a:gd name="adj" fmla="val 6950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9468" name="Group 10"/>
            <p:cNvGrpSpPr/>
            <p:nvPr/>
          </p:nvGrpSpPr>
          <p:grpSpPr bwMode="auto">
            <a:xfrm>
              <a:off x="100" y="0"/>
              <a:ext cx="8320" cy="3687"/>
              <a:chOff x="0" y="0"/>
              <a:chExt cx="8320" cy="3687"/>
            </a:xfrm>
          </p:grpSpPr>
          <p:sp>
            <p:nvSpPr>
              <p:cNvPr id="19469" name="直角三角形 10"/>
              <p:cNvSpPr>
                <a:spLocks noChangeArrowheads="1"/>
              </p:cNvSpPr>
              <p:nvPr/>
            </p:nvSpPr>
            <p:spPr bwMode="auto">
              <a:xfrm>
                <a:off x="2130" y="0"/>
                <a:ext cx="543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0" name="直角三角形 13"/>
              <p:cNvSpPr>
                <a:spLocks noChangeArrowheads="1"/>
              </p:cNvSpPr>
              <p:nvPr/>
            </p:nvSpPr>
            <p:spPr bwMode="auto">
              <a:xfrm>
                <a:off x="4953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1" name="直角三角形 16"/>
              <p:cNvSpPr>
                <a:spLocks noChangeArrowheads="1"/>
              </p:cNvSpPr>
              <p:nvPr/>
            </p:nvSpPr>
            <p:spPr bwMode="auto">
              <a:xfrm>
                <a:off x="7778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9472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25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3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8" name="文本框 23"/>
          <p:cNvSpPr>
            <a:spLocks noChangeArrowheads="1"/>
          </p:cNvSpPr>
          <p:nvPr/>
        </p:nvSpPr>
        <p:spPr bwMode="auto">
          <a:xfrm>
            <a:off x="528638" y="3870325"/>
            <a:ext cx="661511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微观经济学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指导老师：李建琴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陈嘉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烨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刘畅 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雯雯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马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馨怡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张姗妮 赵茜仪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7" name="Group 5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8201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11271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2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6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7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8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9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10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11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8212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8213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8214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202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249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市场界定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45614" y="1856838"/>
            <a:ext cx="53106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中高档的火</a:t>
            </a:r>
            <a:r>
              <a:rPr lang="zh-CN" altLang="zh-CN" sz="2800" dirty="0" smtClean="0"/>
              <a:t>锅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界</a:t>
            </a:r>
            <a:r>
              <a:rPr lang="zh-CN" altLang="zh-CN" sz="2400" dirty="0"/>
              <a:t>定 </a:t>
            </a:r>
            <a:endParaRPr lang="en-US" altLang="zh-CN" sz="2400" dirty="0"/>
          </a:p>
          <a:p>
            <a:r>
              <a:rPr lang="zh-CN" altLang="zh-CN" sz="2400" dirty="0"/>
              <a:t>中档</a:t>
            </a:r>
            <a:r>
              <a:rPr lang="en-US" altLang="zh-CN" sz="2400" dirty="0"/>
              <a:t>80-100</a:t>
            </a:r>
            <a:r>
              <a:rPr lang="zh-CN" altLang="zh-CN" sz="2400" dirty="0"/>
              <a:t>￥</a:t>
            </a:r>
            <a:r>
              <a:rPr lang="en-US" altLang="zh-CN" sz="2400" dirty="0"/>
              <a:t>/</a:t>
            </a:r>
            <a:r>
              <a:rPr lang="zh-CN" altLang="zh-CN" sz="2400" dirty="0"/>
              <a:t>单人每次</a:t>
            </a:r>
          </a:p>
          <a:p>
            <a:r>
              <a:rPr lang="zh-CN" altLang="zh-CN" sz="2400" dirty="0"/>
              <a:t>高档＞</a:t>
            </a:r>
            <a:r>
              <a:rPr lang="en-US" altLang="zh-CN" sz="2400" dirty="0"/>
              <a:t>100</a:t>
            </a:r>
            <a:r>
              <a:rPr lang="zh-CN" altLang="zh-CN" sz="2400" dirty="0"/>
              <a:t>￥</a:t>
            </a:r>
            <a:r>
              <a:rPr lang="en-US" altLang="zh-CN" sz="2400" dirty="0"/>
              <a:t>/</a:t>
            </a:r>
            <a:r>
              <a:rPr lang="zh-CN" altLang="zh-CN" sz="2400" dirty="0"/>
              <a:t>单人每次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0" y="1846936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按</a:t>
            </a:r>
            <a:r>
              <a:rPr lang="zh-C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照经营模式划分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849" y="2940732"/>
            <a:ext cx="3311934" cy="356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7" name="Group 5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8201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11271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6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7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8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9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10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11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8212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8213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8214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202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291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pic>
        <p:nvPicPr>
          <p:cNvPr id="16" name="图片 15" descr="http://www.199it.com/wp-content/uploads/2017/05/1494418347-5421-47tkywnarsrtzj57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83" y="1456865"/>
            <a:ext cx="7562335" cy="52232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矩形 25"/>
          <p:cNvSpPr>
            <a:spLocks noChangeArrowheads="1"/>
          </p:cNvSpPr>
          <p:nvPr/>
        </p:nvSpPr>
        <p:spPr bwMode="auto">
          <a:xfrm>
            <a:off x="1110615" y="577697"/>
            <a:ext cx="2698115" cy="70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市场背景</a:t>
            </a:r>
            <a:endParaRPr 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92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2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249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市场背景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54561" y="1563815"/>
            <a:ext cx="106266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zh-CN" sz="2800" dirty="0"/>
              <a:t>火锅渗透率高，增长比较稳定。</a:t>
            </a:r>
            <a:endParaRPr lang="en-US" altLang="zh-CN" sz="2800" dirty="0"/>
          </a:p>
          <a:p>
            <a:pPr marL="285750" indent="-285750">
              <a:buFont typeface="Wingdings" charset="2"/>
              <a:buChar char="l"/>
            </a:pPr>
            <a:r>
              <a:rPr lang="zh-CN" altLang="zh-CN" sz="2800" dirty="0"/>
              <a:t>火锅利润率高于行业平均，火锅企平均单店利润居各业态之首。 </a:t>
            </a:r>
          </a:p>
        </p:txBody>
      </p:sp>
      <p:pic>
        <p:nvPicPr>
          <p:cNvPr id="16" name="图片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8" y="2662677"/>
            <a:ext cx="4710241" cy="32479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861408" y="5865367"/>
            <a:ext cx="255711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传统火锅市场规模</a:t>
            </a:r>
            <a:r>
              <a:rPr lang="en-US" altLang="zh-CN" dirty="0"/>
              <a:t>/</a:t>
            </a:r>
            <a:r>
              <a:rPr lang="zh-CN" altLang="zh-CN" dirty="0"/>
              <a:t>亿元</a:t>
            </a:r>
          </a:p>
          <a:p>
            <a:pPr algn="just">
              <a:spcAft>
                <a:spcPts val="0"/>
              </a:spcAft>
            </a:pPr>
            <a:endParaRPr lang="zh-CN" altLang="zh-CN" sz="1600" kern="100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18" name="图片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96" y="2662677"/>
            <a:ext cx="4906573" cy="32479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8"/>
          <p:cNvSpPr/>
          <p:nvPr/>
        </p:nvSpPr>
        <p:spPr>
          <a:xfrm>
            <a:off x="7882575" y="6126977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MicrosoftYaHei"/>
                <a:cs typeface="Times New Roman" pitchFamily="18" charset="0"/>
              </a:rPr>
              <a:t>火锅连锁店市场规模</a:t>
            </a:r>
            <a:r>
              <a:rPr lang="en-US" altLang="zh-CN" kern="100" dirty="0">
                <a:solidFill>
                  <a:srgbClr val="000000"/>
                </a:solidFill>
                <a:latin typeface="MicrosoftYaHei"/>
                <a:cs typeface="Times New Roman" pitchFamily="18" charset="0"/>
              </a:rPr>
              <a:t>/</a:t>
            </a:r>
            <a:r>
              <a:rPr lang="zh-CN" altLang="zh-CN" kern="100" dirty="0">
                <a:solidFill>
                  <a:srgbClr val="000000"/>
                </a:solidFill>
                <a:latin typeface="MicrosoftYaHei"/>
                <a:cs typeface="Times New Roman" pitchFamily="18" charset="0"/>
              </a:rPr>
              <a:t>亿元</a:t>
            </a:r>
            <a:endParaRPr lang="zh-CN" altLang="zh-CN" sz="1600" kern="1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2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249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市场背景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54561" y="1563815"/>
            <a:ext cx="883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zh-CN" sz="2800" dirty="0"/>
              <a:t>阿里数据显示，即食火锅俨然已成为方便食品新贵</a:t>
            </a:r>
            <a:r>
              <a:rPr lang="zh-CN" altLang="en-US" sz="2800" dirty="0"/>
              <a:t>。</a:t>
            </a:r>
            <a:r>
              <a:rPr lang="zh-CN" altLang="zh-CN" sz="2800" dirty="0"/>
              <a:t> </a:t>
            </a:r>
          </a:p>
        </p:txBody>
      </p:sp>
      <p:pic>
        <p:nvPicPr>
          <p:cNvPr id="21" name="图片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94" y="2614337"/>
            <a:ext cx="4882412" cy="29338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图表 21"/>
          <p:cNvGraphicFramePr/>
          <p:nvPr/>
        </p:nvGraphicFramePr>
        <p:xfrm>
          <a:off x="6466702" y="2674355"/>
          <a:ext cx="5025082" cy="2873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矩形 4"/>
          <p:cNvSpPr/>
          <p:nvPr/>
        </p:nvSpPr>
        <p:spPr>
          <a:xfrm>
            <a:off x="1110615" y="5935533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424242"/>
                </a:solidFill>
                <a:latin typeface="微软雅黑" pitchFamily="34" charset="-122"/>
                <a:cs typeface="Times New Roman" pitchFamily="18" charset="0"/>
              </a:rPr>
              <a:t>2017.09-2017.11</a:t>
            </a:r>
            <a:r>
              <a:rPr lang="zh-CN" altLang="zh-CN" kern="100" dirty="0">
                <a:solidFill>
                  <a:srgbClr val="424242"/>
                </a:solidFill>
                <a:latin typeface="Calibri" pitchFamily="34" charset="0"/>
                <a:ea typeface="微软雅黑" pitchFamily="34" charset="-122"/>
                <a:cs typeface="Times New Roman" pitchFamily="18" charset="0"/>
              </a:rPr>
              <a:t>线上即食火锅销售额</a:t>
            </a:r>
            <a:endParaRPr lang="zh-CN" altLang="zh-CN" sz="1200" kern="1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8781" y="5766172"/>
            <a:ext cx="3818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424242"/>
                </a:solidFill>
                <a:latin typeface="微软雅黑" pitchFamily="34" charset="-122"/>
                <a:cs typeface="Times New Roman" pitchFamily="18" charset="0"/>
              </a:rPr>
              <a:t>2017.09</a:t>
            </a:r>
            <a:r>
              <a:rPr lang="zh-CN" altLang="zh-CN" kern="100" dirty="0">
                <a:solidFill>
                  <a:srgbClr val="424242"/>
                </a:solidFill>
                <a:latin typeface="Calibri" pitchFamily="34" charset="0"/>
                <a:ea typeface="微软雅黑" pitchFamily="34" charset="-122"/>
                <a:cs typeface="Times New Roman" pitchFamily="18" charset="0"/>
              </a:rPr>
              <a:t>线上即食火锅购买人数占比</a:t>
            </a:r>
            <a:endParaRPr lang="zh-CN" altLang="zh-CN" sz="1200" kern="1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2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249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研究方法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94" y="1659067"/>
            <a:ext cx="8889407" cy="4840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904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消费者分析：消费者类型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83812" y="2079811"/>
            <a:ext cx="8633489" cy="3938432"/>
            <a:chOff x="689805" y="1731191"/>
            <a:chExt cx="5270342" cy="224027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05" y="1731191"/>
              <a:ext cx="5270342" cy="196844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356839" y="3758169"/>
              <a:ext cx="3936274" cy="21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/>
                <a:t>杭州地区大学生</a:t>
              </a:r>
              <a:r>
                <a:rPr lang="zh-CN" altLang="zh-CN" sz="2400" dirty="0"/>
                <a:t>消费火锅类型比例 </a:t>
              </a:r>
              <a:endParaRPr kumimoji="1"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0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8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0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4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8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904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消费者分析：消费者类型</a:t>
              </a:r>
              <a:endParaRPr 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92585" y="1673109"/>
            <a:ext cx="11406829" cy="5006561"/>
            <a:chOff x="377390" y="3931406"/>
            <a:chExt cx="6066401" cy="26625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227" y="3931406"/>
              <a:ext cx="3919728" cy="225552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77390" y="6283008"/>
              <a:ext cx="6066401" cy="31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3200" dirty="0"/>
                <a:t>吃低档火锅大学生收入比例（平时吃火锅人均消费</a:t>
              </a:r>
              <a:r>
                <a:rPr lang="en-US" altLang="zh-CN" sz="3200" dirty="0"/>
                <a:t>80</a:t>
              </a:r>
              <a:r>
                <a:rPr lang="zh-CN" altLang="zh-CN" sz="3200" dirty="0"/>
                <a:t>元以下） </a:t>
              </a:r>
              <a:endParaRPr kumimoji="1" lang="zh-CN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0645A"/>
      </a:accent1>
      <a:accent2>
        <a:srgbClr val="F4C96A"/>
      </a:accent2>
      <a:accent3>
        <a:srgbClr val="FFFFFF"/>
      </a:accent3>
      <a:accent4>
        <a:srgbClr val="000000"/>
      </a:accent4>
      <a:accent5>
        <a:srgbClr val="EDB8B5"/>
      </a:accent5>
      <a:accent6>
        <a:srgbClr val="DDB65F"/>
      </a:accent6>
      <a:hlink>
        <a:srgbClr val="5F5F5F"/>
      </a:hlink>
      <a:folHlink>
        <a:srgbClr val="919191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2883</Words>
  <Application>Microsoft Office PowerPoint</Application>
  <PresentationFormat>宽屏</PresentationFormat>
  <Paragraphs>159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MicrosoftYaHei</vt:lpstr>
      <vt:lpstr>DengXian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 wen</cp:lastModifiedBy>
  <cp:revision>37</cp:revision>
  <dcterms:created xsi:type="dcterms:W3CDTF">1900-01-01T00:00:00Z</dcterms:created>
  <dcterms:modified xsi:type="dcterms:W3CDTF">2018-06-04T05:16:51Z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2052-8.5.1</vt:lpwstr>
  </property>
</Properties>
</file>