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8" r:id="rId3"/>
    <p:sldId id="279" r:id="rId4"/>
    <p:sldId id="296" r:id="rId5"/>
    <p:sldId id="298" r:id="rId6"/>
    <p:sldId id="299" r:id="rId7"/>
    <p:sldId id="300" r:id="rId8"/>
    <p:sldId id="301" r:id="rId9"/>
    <p:sldId id="302" r:id="rId10"/>
    <p:sldId id="303" r:id="rId11"/>
    <p:sldId id="282" r:id="rId12"/>
    <p:sldId id="304" r:id="rId13"/>
    <p:sldId id="305" r:id="rId14"/>
    <p:sldId id="311" r:id="rId15"/>
    <p:sldId id="316" r:id="rId16"/>
    <p:sldId id="317" r:id="rId17"/>
    <p:sldId id="313" r:id="rId18"/>
    <p:sldId id="306" r:id="rId19"/>
    <p:sldId id="307" r:id="rId20"/>
    <p:sldId id="308" r:id="rId21"/>
    <p:sldId id="309" r:id="rId22"/>
    <p:sldId id="314" r:id="rId23"/>
    <p:sldId id="315" r:id="rId24"/>
    <p:sldId id="287" r:id="rId25"/>
    <p:sldId id="288" r:id="rId26"/>
    <p:sldId id="318" r:id="rId27"/>
    <p:sldId id="319" r:id="rId28"/>
    <p:sldId id="29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3#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4">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681F538-5349-4E59-83D4-A9A146CA3B3C}" type="doc">
      <dgm:prSet loTypeId="urn:microsoft.com/office/officeart/2005/8/layout/pyramid2#3" loCatId="pyramid" qsTypeId="urn:microsoft.com/office/officeart/2005/8/quickstyle/simple3#5" qsCatId="3D" csTypeId="urn:microsoft.com/office/officeart/2005/8/colors/accent3_3#3" csCatId="accent1"/>
      <dgm:spPr/>
      <dgm:t>
        <a:bodyPr/>
        <a:lstStyle/>
        <a:p>
          <a:endParaRPr lang="zh-CN" altLang="en-US"/>
        </a:p>
      </dgm:t>
    </dgm:pt>
    <dgm:pt modelId="{D43CF5CC-5A8C-4EFE-A5C8-17817962BE89}">
      <dgm:prSet phldr="0" custT="1"/>
      <dgm:spPr/>
      <dgm:t>
        <a:bodyPr vert="horz" wrap="square"/>
        <a:lstStyle/>
        <a:p>
          <a:pPr algn="l"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寡头的含义及其原因</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597BEBB7-DD6C-4310-94CF-E0AB54D19131}" type="parTrans" cxnId="{ABC58F25-A23E-47C7-8D40-DEE8EAE62AAC}">
      <dgm:prSet/>
      <dgm:spPr/>
      <dgm:t>
        <a:bodyPr/>
        <a:lstStyle/>
        <a:p>
          <a:pPr algn="l"/>
          <a:endParaRPr lang="zh-CN" altLang="en-US" sz="2800" b="0"/>
        </a:p>
      </dgm:t>
    </dgm:pt>
    <dgm:pt modelId="{8F42E839-D488-4EC9-B18D-A4A7ED100995}" type="sibTrans" cxnId="{ABC58F25-A23E-47C7-8D40-DEE8EAE62AAC}">
      <dgm:prSet/>
      <dgm:spPr/>
      <dgm:t>
        <a:bodyPr/>
        <a:lstStyle/>
        <a:p>
          <a:pPr algn="l"/>
          <a:endParaRPr lang="zh-CN" altLang="en-US" sz="2800" b="0"/>
        </a:p>
      </dgm:t>
    </dgm:pt>
    <dgm:pt modelId="{66E6FC4B-2758-4106-A0B0-1E45514F94A6}">
      <dgm:prSet phldr="0" custT="1"/>
      <dgm:spPr/>
      <dgm:t>
        <a:bodyPr vert="horz" wrap="square"/>
        <a:lstStyle/>
        <a:p>
          <a:pPr algn="l"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古诺模型</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3EC1EF14-DF44-4FE8-80FD-3736C71BD30D}" type="parTrans" cxnId="{5C098240-99B3-47FD-9F31-0562C9AC59AC}">
      <dgm:prSet/>
      <dgm:spPr/>
      <dgm:t>
        <a:bodyPr/>
        <a:lstStyle/>
        <a:p>
          <a:pPr algn="l"/>
          <a:endParaRPr lang="zh-CN" altLang="en-US" sz="2800" b="0"/>
        </a:p>
      </dgm:t>
    </dgm:pt>
    <dgm:pt modelId="{1DA33BFC-141B-4F9F-A01C-7F36DE57C779}" type="sibTrans" cxnId="{5C098240-99B3-47FD-9F31-0562C9AC59AC}">
      <dgm:prSet/>
      <dgm:spPr/>
      <dgm:t>
        <a:bodyPr/>
        <a:lstStyle/>
        <a:p>
          <a:pPr algn="l"/>
          <a:endParaRPr lang="zh-CN" altLang="en-US" sz="2800" b="0"/>
        </a:p>
      </dgm:t>
    </dgm:pt>
    <dgm:pt modelId="{E8B8A22B-CC55-445D-BA26-65B615DD10E1}">
      <dgm:prSet phldr="0" custT="1"/>
      <dgm:spPr/>
      <dgm:t>
        <a:bodyPr vert="horz" wrap="square"/>
        <a:lstStyl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价格领袖模型</a:t>
          </a:r>
          <a:endParaRPr lang="en-US" sz="2400" b="0" dirty="0">
            <a:latin typeface="微软雅黑" panose="020B0503020204020204" pitchFamily="34" charset="-122"/>
            <a:ea typeface="微软雅黑" panose="020B0503020204020204" pitchFamily="34" charset="-122"/>
          </a:endParaRPr>
        </a:p>
      </dgm:t>
    </dgm:pt>
    <dgm:pt modelId="{AE53EEDE-D95A-4772-A3E7-3DF4A5EC15FB}" type="parTrans" cxnId="{7BA78498-00C9-4C1B-9BA5-977CDB48087E}">
      <dgm:prSet/>
      <dgm:spPr/>
      <dgm:t>
        <a:bodyPr/>
        <a:lstStyle/>
        <a:p>
          <a:pPr algn="l"/>
          <a:endParaRPr lang="zh-CN" altLang="en-US" sz="2800" b="0"/>
        </a:p>
      </dgm:t>
    </dgm:pt>
    <dgm:pt modelId="{E71989AD-B7BE-48D2-86A4-A17248BBB15F}" type="sibTrans" cxnId="{7BA78498-00C9-4C1B-9BA5-977CDB48087E}">
      <dgm:prSet/>
      <dgm:spPr/>
      <dgm:t>
        <a:bodyPr/>
        <a:lstStyle/>
        <a:p>
          <a:pPr algn="l"/>
          <a:endParaRPr lang="zh-CN" altLang="en-US" sz="2800" b="0"/>
        </a:p>
      </dgm:t>
    </dgm:pt>
    <dgm:pt modelId="{7A27EBEF-A706-41E6-BD1D-4D101737C971}">
      <dgm:prSet phldr="0" custT="1"/>
      <dgm:spPr/>
      <dgm:t>
        <a:bodyPr vert="horz" wrap="square"/>
        <a:lstStyl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斯威齐模型</a:t>
          </a:r>
          <a:endParaRPr lang="en-US" sz="2400" b="0" dirty="0">
            <a:latin typeface="微软雅黑" panose="020B0503020204020204" pitchFamily="34" charset="-122"/>
            <a:ea typeface="微软雅黑" panose="020B0503020204020204" pitchFamily="34" charset="-122"/>
          </a:endParaRPr>
        </a:p>
      </dgm:t>
    </dgm:pt>
    <dgm:pt modelId="{A3E40DA1-6032-4862-A6A6-6BDBFAD4421C}" type="parTrans" cxnId="{3199E506-F29E-49E2-9F9F-754AD2E0C374}">
      <dgm:prSet/>
      <dgm:spPr/>
      <dgm:t>
        <a:bodyPr/>
        <a:lstStyle/>
        <a:p>
          <a:pPr algn="l"/>
          <a:endParaRPr lang="zh-CN" altLang="en-US" sz="2800" b="0"/>
        </a:p>
      </dgm:t>
    </dgm:pt>
    <dgm:pt modelId="{8E77851E-73A5-47D5-A1A2-6C94DB7046F7}" type="sibTrans" cxnId="{3199E506-F29E-49E2-9F9F-754AD2E0C374}">
      <dgm:prSet/>
      <dgm:spPr/>
      <dgm:t>
        <a:bodyPr/>
        <a:lstStyle/>
        <a:p>
          <a:pPr algn="l"/>
          <a:endParaRPr lang="zh-CN" altLang="en-US" sz="2800" b="0"/>
        </a:p>
      </dgm:t>
    </dgm:pt>
    <dgm:pt modelId="{7F7EE4CE-FAC5-4F9D-BC8D-9B7961A55DDF}">
      <dgm:prSet phldr="0" custT="1"/>
      <dgm:spPr/>
      <dgm:t>
        <a:bodyPr vert="horz" wrap="square"/>
        <a:lstStyl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rPr>
            <a:t>勾结和卡特尔</a:t>
          </a:r>
          <a:endParaRPr lang="zh-CN" altLang="en-US" sz="2400" b="0" dirty="0">
            <a:latin typeface="微软雅黑" panose="020B0503020204020204" pitchFamily="34" charset="-122"/>
            <a:ea typeface="微软雅黑" panose="020B0503020204020204" pitchFamily="34" charset="-122"/>
          </a:endParaRPr>
        </a:p>
      </dgm:t>
    </dgm:pt>
    <dgm:pt modelId="{340A9BCD-6E4F-4F7C-86B4-0A61656A27BE}" type="parTrans" cxnId="{CA533624-BD30-40FF-A93D-45151F3EA165}">
      <dgm:prSet/>
      <dgm:spPr/>
      <dgm:t>
        <a:bodyPr/>
        <a:lstStyle/>
        <a:p>
          <a:pPr algn="l"/>
          <a:endParaRPr lang="zh-CN" altLang="en-US" sz="2800" b="0"/>
        </a:p>
      </dgm:t>
    </dgm:pt>
    <dgm:pt modelId="{8BE6D6A8-F310-4BD8-846F-D0FB23FE37B1}" type="sibTrans" cxnId="{CA533624-BD30-40FF-A93D-45151F3EA165}">
      <dgm:prSet/>
      <dgm:spPr/>
      <dgm:t>
        <a:bodyPr/>
        <a:lstStyle/>
        <a:p>
          <a:pPr algn="l"/>
          <a:endParaRPr lang="zh-CN" altLang="en-US" sz="2800" b="0"/>
        </a:p>
      </dgm:t>
    </dgm:pt>
    <dgm:pt modelId="{080E19E5-887F-48A1-AEBB-DC8EC9D50FBA}" type="pres">
      <dgm:prSet presAssocID="{9681F538-5349-4E59-83D4-A9A146CA3B3C}" presName="compositeShape" presStyleCnt="0">
        <dgm:presLayoutVars>
          <dgm:dir/>
          <dgm:resizeHandles/>
        </dgm:presLayoutVars>
      </dgm:prSet>
      <dgm:spPr/>
      <dgm:t>
        <a:bodyPr/>
        <a:lstStyle/>
        <a:p>
          <a:endParaRPr lang="zh-CN" altLang="en-US"/>
        </a:p>
      </dgm:t>
    </dgm:pt>
    <dgm:pt modelId="{455CE164-C967-4788-A11D-34C5F47477DD}" type="pres">
      <dgm:prSet presAssocID="{9681F538-5349-4E59-83D4-A9A146CA3B3C}" presName="pyramid" presStyleLbl="node1" presStyleIdx="0" presStyleCnt="1"/>
      <dgm:spPr/>
    </dgm:pt>
    <dgm:pt modelId="{BCCFD4B4-B4E1-41DB-845F-D7222F520AF8}" type="pres">
      <dgm:prSet presAssocID="{9681F538-5349-4E59-83D4-A9A146CA3B3C}" presName="theList" presStyleCnt="0"/>
      <dgm:spPr/>
    </dgm:pt>
    <dgm:pt modelId="{3C6D83C6-BCA6-4AE6-8E70-ED35F984AB45}" type="pres">
      <dgm:prSet presAssocID="{D43CF5CC-5A8C-4EFE-A5C8-17817962BE89}" presName="aNode" presStyleLbl="fgAcc1" presStyleIdx="0" presStyleCnt="5">
        <dgm:presLayoutVars>
          <dgm:bulletEnabled val="1"/>
        </dgm:presLayoutVars>
      </dgm:prSet>
      <dgm:spPr/>
      <dgm:t>
        <a:bodyPr/>
        <a:lstStyle/>
        <a:p>
          <a:endParaRPr lang="zh-CN" altLang="en-US"/>
        </a:p>
      </dgm:t>
    </dgm:pt>
    <dgm:pt modelId="{76FFEEF3-F2D0-4CC0-A433-ECDA0D76C00D}" type="pres">
      <dgm:prSet presAssocID="{D43CF5CC-5A8C-4EFE-A5C8-17817962BE89}" presName="aSpace" presStyleCnt="0"/>
      <dgm:spPr/>
    </dgm:pt>
    <dgm:pt modelId="{28C28B94-361E-4766-933A-7FCD7CAC1BA1}" type="pres">
      <dgm:prSet presAssocID="{66E6FC4B-2758-4106-A0B0-1E45514F94A6}" presName="aNode" presStyleLbl="fgAcc1" presStyleIdx="1" presStyleCnt="5">
        <dgm:presLayoutVars>
          <dgm:bulletEnabled val="1"/>
        </dgm:presLayoutVars>
      </dgm:prSet>
      <dgm:spPr/>
      <dgm:t>
        <a:bodyPr/>
        <a:lstStyle/>
        <a:p>
          <a:endParaRPr lang="zh-CN" altLang="en-US"/>
        </a:p>
      </dgm:t>
    </dgm:pt>
    <dgm:pt modelId="{DDA2BB30-5E00-4BC5-8903-BC16844AAA02}" type="pres">
      <dgm:prSet presAssocID="{66E6FC4B-2758-4106-A0B0-1E45514F94A6}" presName="aSpace" presStyleCnt="0"/>
      <dgm:spPr/>
    </dgm:pt>
    <dgm:pt modelId="{DDA7EC93-5F2D-4A99-8FD9-CF40F7686136}" type="pres">
      <dgm:prSet presAssocID="{E8B8A22B-CC55-445D-BA26-65B615DD10E1}" presName="aNode" presStyleLbl="fgAcc1" presStyleIdx="2" presStyleCnt="5">
        <dgm:presLayoutVars>
          <dgm:bulletEnabled val="1"/>
        </dgm:presLayoutVars>
      </dgm:prSet>
      <dgm:spPr/>
      <dgm:t>
        <a:bodyPr/>
        <a:lstStyle/>
        <a:p>
          <a:endParaRPr lang="zh-CN" altLang="en-US"/>
        </a:p>
      </dgm:t>
    </dgm:pt>
    <dgm:pt modelId="{D7E7B241-52D4-4BC5-9810-4E6BC9D603E8}" type="pres">
      <dgm:prSet presAssocID="{E8B8A22B-CC55-445D-BA26-65B615DD10E1}" presName="aSpace" presStyleCnt="0"/>
      <dgm:spPr/>
    </dgm:pt>
    <dgm:pt modelId="{929EC7CC-A122-4C58-BD60-FD2BD3C4B9D0}" type="pres">
      <dgm:prSet presAssocID="{7A27EBEF-A706-41E6-BD1D-4D101737C971}" presName="aNode" presStyleLbl="fgAcc1" presStyleIdx="3" presStyleCnt="5">
        <dgm:presLayoutVars>
          <dgm:bulletEnabled val="1"/>
        </dgm:presLayoutVars>
      </dgm:prSet>
      <dgm:spPr/>
      <dgm:t>
        <a:bodyPr/>
        <a:lstStyle/>
        <a:p>
          <a:endParaRPr lang="zh-CN" altLang="en-US"/>
        </a:p>
      </dgm:t>
    </dgm:pt>
    <dgm:pt modelId="{C19310AF-A633-428E-9C9F-D9FAD39C63C8}" type="pres">
      <dgm:prSet presAssocID="{7A27EBEF-A706-41E6-BD1D-4D101737C971}" presName="aSpace" presStyleCnt="0"/>
      <dgm:spPr/>
    </dgm:pt>
    <dgm:pt modelId="{EBF13096-5C28-4DC2-B107-5445A971264D}" type="pres">
      <dgm:prSet presAssocID="{7F7EE4CE-FAC5-4F9D-BC8D-9B7961A55DDF}" presName="aNode" presStyleLbl="fgAcc1" presStyleIdx="4" presStyleCnt="5">
        <dgm:presLayoutVars>
          <dgm:bulletEnabled val="1"/>
        </dgm:presLayoutVars>
      </dgm:prSet>
      <dgm:spPr/>
      <dgm:t>
        <a:bodyPr/>
        <a:lstStyle/>
        <a:p>
          <a:endParaRPr lang="zh-CN" altLang="en-US"/>
        </a:p>
      </dgm:t>
    </dgm:pt>
    <dgm:pt modelId="{22AB98FF-E8E7-4034-83C0-522D25B7217C}" type="pres">
      <dgm:prSet presAssocID="{7F7EE4CE-FAC5-4F9D-BC8D-9B7961A55DDF}" presName="aSpace" presStyleCnt="0"/>
      <dgm:spPr/>
    </dgm:pt>
  </dgm:ptLst>
  <dgm:cxnLst>
    <dgm:cxn modelId="{5C098240-99B3-47FD-9F31-0562C9AC59AC}" srcId="{9681F538-5349-4E59-83D4-A9A146CA3B3C}" destId="{66E6FC4B-2758-4106-A0B0-1E45514F94A6}" srcOrd="1" destOrd="0" parTransId="{3EC1EF14-DF44-4FE8-80FD-3736C71BD30D}" sibTransId="{1DA33BFC-141B-4F9F-A01C-7F36DE57C779}"/>
    <dgm:cxn modelId="{F19F1C84-AF97-44D6-AF14-06CBF0FCDFD4}" type="presOf" srcId="{9681F538-5349-4E59-83D4-A9A146CA3B3C}" destId="{080E19E5-887F-48A1-AEBB-DC8EC9D50FBA}" srcOrd="0" destOrd="0" presId="urn:microsoft.com/office/officeart/2005/8/layout/pyramid2#3"/>
    <dgm:cxn modelId="{0F23AFC2-2E00-4F70-B972-58ACD6FE27EE}" type="presOf" srcId="{66E6FC4B-2758-4106-A0B0-1E45514F94A6}" destId="{28C28B94-361E-4766-933A-7FCD7CAC1BA1}" srcOrd="0" destOrd="0" presId="urn:microsoft.com/office/officeart/2005/8/layout/pyramid2#3"/>
    <dgm:cxn modelId="{BDA4F5A5-F5E9-44E1-81C0-40EE44D7B541}" type="presOf" srcId="{7A27EBEF-A706-41E6-BD1D-4D101737C971}" destId="{929EC7CC-A122-4C58-BD60-FD2BD3C4B9D0}" srcOrd="0" destOrd="0" presId="urn:microsoft.com/office/officeart/2005/8/layout/pyramid2#3"/>
    <dgm:cxn modelId="{081EF006-43BD-47BE-AF68-FB739F7FC40A}" type="presOf" srcId="{D43CF5CC-5A8C-4EFE-A5C8-17817962BE89}" destId="{3C6D83C6-BCA6-4AE6-8E70-ED35F984AB45}" srcOrd="0" destOrd="0" presId="urn:microsoft.com/office/officeart/2005/8/layout/pyramid2#3"/>
    <dgm:cxn modelId="{862AE17F-FD19-454E-A203-87777782F820}" type="presOf" srcId="{7F7EE4CE-FAC5-4F9D-BC8D-9B7961A55DDF}" destId="{EBF13096-5C28-4DC2-B107-5445A971264D}" srcOrd="0" destOrd="0" presId="urn:microsoft.com/office/officeart/2005/8/layout/pyramid2#3"/>
    <dgm:cxn modelId="{7BA78498-00C9-4C1B-9BA5-977CDB48087E}" srcId="{9681F538-5349-4E59-83D4-A9A146CA3B3C}" destId="{E8B8A22B-CC55-445D-BA26-65B615DD10E1}" srcOrd="2" destOrd="0" parTransId="{AE53EEDE-D95A-4772-A3E7-3DF4A5EC15FB}" sibTransId="{E71989AD-B7BE-48D2-86A4-A17248BBB15F}"/>
    <dgm:cxn modelId="{ABC58F25-A23E-47C7-8D40-DEE8EAE62AAC}" srcId="{9681F538-5349-4E59-83D4-A9A146CA3B3C}" destId="{D43CF5CC-5A8C-4EFE-A5C8-17817962BE89}" srcOrd="0" destOrd="0" parTransId="{597BEBB7-DD6C-4310-94CF-E0AB54D19131}" sibTransId="{8F42E839-D488-4EC9-B18D-A4A7ED100995}"/>
    <dgm:cxn modelId="{3199E506-F29E-49E2-9F9F-754AD2E0C374}" srcId="{9681F538-5349-4E59-83D4-A9A146CA3B3C}" destId="{7A27EBEF-A706-41E6-BD1D-4D101737C971}" srcOrd="3" destOrd="0" parTransId="{A3E40DA1-6032-4862-A6A6-6BDBFAD4421C}" sibTransId="{8E77851E-73A5-47D5-A1A2-6C94DB7046F7}"/>
    <dgm:cxn modelId="{CBAA4703-4855-4EA7-9955-2FC6677FF85F}" type="presOf" srcId="{E8B8A22B-CC55-445D-BA26-65B615DD10E1}" destId="{DDA7EC93-5F2D-4A99-8FD9-CF40F7686136}" srcOrd="0" destOrd="0" presId="urn:microsoft.com/office/officeart/2005/8/layout/pyramid2#3"/>
    <dgm:cxn modelId="{CA533624-BD30-40FF-A93D-45151F3EA165}" srcId="{9681F538-5349-4E59-83D4-A9A146CA3B3C}" destId="{7F7EE4CE-FAC5-4F9D-BC8D-9B7961A55DDF}" srcOrd="4" destOrd="0" parTransId="{340A9BCD-6E4F-4F7C-86B4-0A61656A27BE}" sibTransId="{8BE6D6A8-F310-4BD8-846F-D0FB23FE37B1}"/>
    <dgm:cxn modelId="{97CBEF41-CA09-43E7-B105-D5FA0E0330FC}" type="presParOf" srcId="{080E19E5-887F-48A1-AEBB-DC8EC9D50FBA}" destId="{455CE164-C967-4788-A11D-34C5F47477DD}" srcOrd="0" destOrd="0" presId="urn:microsoft.com/office/officeart/2005/8/layout/pyramid2#3"/>
    <dgm:cxn modelId="{24E010AC-93FC-40DA-85D4-4B94265D79F1}" type="presParOf" srcId="{080E19E5-887F-48A1-AEBB-DC8EC9D50FBA}" destId="{BCCFD4B4-B4E1-41DB-845F-D7222F520AF8}" srcOrd="1" destOrd="0" presId="urn:microsoft.com/office/officeart/2005/8/layout/pyramid2#3"/>
    <dgm:cxn modelId="{C075A3DA-A0A4-42A0-91A8-4923184E9270}" type="presParOf" srcId="{BCCFD4B4-B4E1-41DB-845F-D7222F520AF8}" destId="{3C6D83C6-BCA6-4AE6-8E70-ED35F984AB45}" srcOrd="0" destOrd="0" presId="urn:microsoft.com/office/officeart/2005/8/layout/pyramid2#3"/>
    <dgm:cxn modelId="{E8EFFFA2-A338-40E7-B7D4-BE071D32C276}" type="presParOf" srcId="{BCCFD4B4-B4E1-41DB-845F-D7222F520AF8}" destId="{76FFEEF3-F2D0-4CC0-A433-ECDA0D76C00D}" srcOrd="1" destOrd="0" presId="urn:microsoft.com/office/officeart/2005/8/layout/pyramid2#3"/>
    <dgm:cxn modelId="{EEB13C85-56DE-4C73-A0CF-C69859C54233}" type="presParOf" srcId="{BCCFD4B4-B4E1-41DB-845F-D7222F520AF8}" destId="{28C28B94-361E-4766-933A-7FCD7CAC1BA1}" srcOrd="2" destOrd="0" presId="urn:microsoft.com/office/officeart/2005/8/layout/pyramid2#3"/>
    <dgm:cxn modelId="{CE6A239D-D59B-4574-BAA7-874E7955D3BF}" type="presParOf" srcId="{BCCFD4B4-B4E1-41DB-845F-D7222F520AF8}" destId="{DDA2BB30-5E00-4BC5-8903-BC16844AAA02}" srcOrd="3" destOrd="0" presId="urn:microsoft.com/office/officeart/2005/8/layout/pyramid2#3"/>
    <dgm:cxn modelId="{E2B378DF-39C8-49AC-B993-FB79862C1E84}" type="presParOf" srcId="{BCCFD4B4-B4E1-41DB-845F-D7222F520AF8}" destId="{DDA7EC93-5F2D-4A99-8FD9-CF40F7686136}" srcOrd="4" destOrd="0" presId="urn:microsoft.com/office/officeart/2005/8/layout/pyramid2#3"/>
    <dgm:cxn modelId="{3A9DEFB9-46F8-4035-AD8B-5545234718CF}" type="presParOf" srcId="{BCCFD4B4-B4E1-41DB-845F-D7222F520AF8}" destId="{D7E7B241-52D4-4BC5-9810-4E6BC9D603E8}" srcOrd="5" destOrd="0" presId="urn:microsoft.com/office/officeart/2005/8/layout/pyramid2#3"/>
    <dgm:cxn modelId="{28ABC616-A12E-48E9-A250-EC4C39314B2E}" type="presParOf" srcId="{BCCFD4B4-B4E1-41DB-845F-D7222F520AF8}" destId="{929EC7CC-A122-4C58-BD60-FD2BD3C4B9D0}" srcOrd="6" destOrd="0" presId="urn:microsoft.com/office/officeart/2005/8/layout/pyramid2#3"/>
    <dgm:cxn modelId="{F1DDD191-A369-40B3-A347-7E91D714F25E}" type="presParOf" srcId="{BCCFD4B4-B4E1-41DB-845F-D7222F520AF8}" destId="{C19310AF-A633-428E-9C9F-D9FAD39C63C8}" srcOrd="7" destOrd="0" presId="urn:microsoft.com/office/officeart/2005/8/layout/pyramid2#3"/>
    <dgm:cxn modelId="{604E69F0-64A5-403C-9234-FF9F5DE20D3E}" type="presParOf" srcId="{BCCFD4B4-B4E1-41DB-845F-D7222F520AF8}" destId="{EBF13096-5C28-4DC2-B107-5445A971264D}" srcOrd="8" destOrd="0" presId="urn:microsoft.com/office/officeart/2005/8/layout/pyramid2#3"/>
    <dgm:cxn modelId="{6ECD0FEF-E0FF-49F5-AAF1-0781F3276B35}" type="presParOf" srcId="{BCCFD4B4-B4E1-41DB-845F-D7222F520AF8}" destId="{22AB98FF-E8E7-4034-83C0-522D25B7217C}" srcOrd="9" destOrd="0" presId="urn:microsoft.com/office/officeart/2005/8/layout/pyramid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E0076-31AF-4107-ADE5-5D7550977FF9}" type="doc">
      <dgm:prSet loTypeId="urn:microsoft.com/office/officeart/2005/8/layout/pyramid2#4" loCatId="pyramid" qsTypeId="urn:microsoft.com/office/officeart/2005/8/quickstyle/simple3#6" qsCatId="3D" csTypeId="urn:microsoft.com/office/officeart/2005/8/colors/accent3_3#4" csCatId="accent1"/>
      <dgm:spPr/>
      <dgm:t>
        <a:bodyPr/>
        <a:lstStyle/>
        <a:p>
          <a:endParaRPr lang="zh-CN" altLang="en-US"/>
        </a:p>
      </dgm:t>
    </dgm:pt>
    <dgm:pt modelId="{F7BBB3B7-9FF4-4BDE-AB24-55161A297416}">
      <dgm:prSet phldr="0" custT="1"/>
      <dgm:spPr/>
      <dgm:t>
        <a:bodyPr vert="horz" wrap="square"/>
        <a:lstStyl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cs typeface="微软雅黑" panose="020B0503020204020204" pitchFamily="34" charset="-122"/>
            </a:rPr>
            <a:t>    </a:t>
          </a: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博弈模型</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9FD44803-95D7-4954-B72A-FE5F9E7010FA}" type="parTrans" cxnId="{2B334399-4376-4A78-9E3C-CBECE3F3E7D5}">
      <dgm:prSet/>
      <dgm:spPr/>
      <dgm:t>
        <a:bodyPr/>
        <a:lstStyle/>
        <a:p>
          <a:pPr algn="l"/>
          <a:endParaRPr lang="zh-CN" altLang="en-US" sz="2000" b="0"/>
        </a:p>
      </dgm:t>
    </dgm:pt>
    <dgm:pt modelId="{56848A49-54C7-4455-8DE4-0EB5A4C2BE31}" type="sibTrans" cxnId="{2B334399-4376-4A78-9E3C-CBECE3F3E7D5}">
      <dgm:prSet/>
      <dgm:spPr/>
      <dgm:t>
        <a:bodyPr/>
        <a:lstStyle/>
        <a:p>
          <a:pPr algn="l"/>
          <a:endParaRPr lang="zh-CN" altLang="en-US" sz="2000" b="0"/>
        </a:p>
      </dgm:t>
    </dgm:pt>
    <dgm:pt modelId="{AB6545BD-9879-4F9B-8CF9-550CDE870DA3}">
      <dgm:prSet phldr="0" custT="1"/>
      <dgm:spPr/>
      <dgm:t>
        <a:bodyPr vert="horz" wrap="square"/>
        <a:lstStyl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纳什均衡</a:t>
          </a:r>
          <a:endParaRPr lang="en-US" sz="2400" b="0" dirty="0">
            <a:latin typeface="微软雅黑" panose="020B0503020204020204" pitchFamily="34" charset="-122"/>
            <a:ea typeface="微软雅黑" panose="020B0503020204020204" pitchFamily="34" charset="-122"/>
          </a:endParaRPr>
        </a:p>
      </dgm:t>
    </dgm:pt>
    <dgm:pt modelId="{989D7871-295D-4991-A1EC-D49D437C1015}" type="parTrans" cxnId="{C8EEFDCF-8522-4484-877B-5E14E43075DA}">
      <dgm:prSet/>
      <dgm:spPr/>
      <dgm:t>
        <a:bodyPr/>
        <a:lstStyle/>
        <a:p>
          <a:pPr algn="l"/>
          <a:endParaRPr lang="zh-CN" altLang="en-US" sz="2000" b="0"/>
        </a:p>
      </dgm:t>
    </dgm:pt>
    <dgm:pt modelId="{36DE10C9-9160-447C-9B7C-9D407CBC0DDA}" type="sibTrans" cxnId="{C8EEFDCF-8522-4484-877B-5E14E43075DA}">
      <dgm:prSet/>
      <dgm:spPr/>
      <dgm:t>
        <a:bodyPr/>
        <a:lstStyle/>
        <a:p>
          <a:pPr algn="l"/>
          <a:endParaRPr lang="zh-CN" altLang="en-US" sz="2000" b="0"/>
        </a:p>
      </dgm:t>
    </dgm:pt>
    <dgm:pt modelId="{0D6E1E1D-0129-4EA5-8715-8341FF8CAFDD}">
      <dgm:prSet phldr="0" custT="1"/>
      <dgm:spPr/>
      <dgm:t>
        <a:bodyPr vert="horz" wrap="square"/>
        <a:lstStyl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博弈分析的简单应用</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746BFE64-749E-4902-AECA-130BBDC33663}" type="parTrans" cxnId="{A73CA269-1A9D-41B6-B6CD-8E45123FDCE4}">
      <dgm:prSet/>
      <dgm:spPr/>
      <dgm:t>
        <a:bodyPr/>
        <a:lstStyle/>
        <a:p>
          <a:pPr algn="l"/>
          <a:endParaRPr lang="zh-CN" altLang="en-US" sz="2000" b="0"/>
        </a:p>
      </dgm:t>
    </dgm:pt>
    <dgm:pt modelId="{7F71F964-ADC9-40FC-B6B0-B9F924F7CD09}" type="sibTrans" cxnId="{A73CA269-1A9D-41B6-B6CD-8E45123FDCE4}">
      <dgm:prSet/>
      <dgm:spPr/>
      <dgm:t>
        <a:bodyPr/>
        <a:lstStyle/>
        <a:p>
          <a:pPr algn="l"/>
          <a:endParaRPr lang="zh-CN" altLang="en-US" sz="2000" b="0"/>
        </a:p>
      </dgm:t>
    </dgm:pt>
    <dgm:pt modelId="{4B270B32-95FC-4F4B-8F52-D051810AF01C}" type="pres">
      <dgm:prSet presAssocID="{CE0E0076-31AF-4107-ADE5-5D7550977FF9}" presName="compositeShape" presStyleCnt="0">
        <dgm:presLayoutVars>
          <dgm:dir/>
          <dgm:resizeHandles/>
        </dgm:presLayoutVars>
      </dgm:prSet>
      <dgm:spPr/>
      <dgm:t>
        <a:bodyPr/>
        <a:lstStyle/>
        <a:p>
          <a:endParaRPr lang="zh-CN" altLang="en-US"/>
        </a:p>
      </dgm:t>
    </dgm:pt>
    <dgm:pt modelId="{D83F4F61-3F14-44B7-A279-25F17CA89473}" type="pres">
      <dgm:prSet presAssocID="{CE0E0076-31AF-4107-ADE5-5D7550977FF9}" presName="pyramid" presStyleLbl="node1" presStyleIdx="0" presStyleCnt="1"/>
      <dgm:spPr/>
    </dgm:pt>
    <dgm:pt modelId="{E44B031B-DFB4-463A-B1D7-3E166A01AF6E}" type="pres">
      <dgm:prSet presAssocID="{CE0E0076-31AF-4107-ADE5-5D7550977FF9}" presName="theList" presStyleCnt="0"/>
      <dgm:spPr/>
    </dgm:pt>
    <dgm:pt modelId="{B7534CFB-5F33-4202-B73C-7F914732475E}" type="pres">
      <dgm:prSet presAssocID="{F7BBB3B7-9FF4-4BDE-AB24-55161A297416}" presName="aNode" presStyleLbl="fgAcc1" presStyleIdx="0" presStyleCnt="3">
        <dgm:presLayoutVars>
          <dgm:bulletEnabled val="1"/>
        </dgm:presLayoutVars>
      </dgm:prSet>
      <dgm:spPr/>
      <dgm:t>
        <a:bodyPr/>
        <a:lstStyle/>
        <a:p>
          <a:endParaRPr lang="zh-CN" altLang="en-US"/>
        </a:p>
      </dgm:t>
    </dgm:pt>
    <dgm:pt modelId="{34FE4CED-18E3-45B3-93D4-568B45290DC7}" type="pres">
      <dgm:prSet presAssocID="{F7BBB3B7-9FF4-4BDE-AB24-55161A297416}" presName="aSpace" presStyleCnt="0"/>
      <dgm:spPr/>
    </dgm:pt>
    <dgm:pt modelId="{5A914CE6-39ED-4D93-BDCD-E0F955194118}" type="pres">
      <dgm:prSet presAssocID="{AB6545BD-9879-4F9B-8CF9-550CDE870DA3}" presName="aNode" presStyleLbl="fgAcc1" presStyleIdx="1" presStyleCnt="3">
        <dgm:presLayoutVars>
          <dgm:bulletEnabled val="1"/>
        </dgm:presLayoutVars>
      </dgm:prSet>
      <dgm:spPr/>
      <dgm:t>
        <a:bodyPr/>
        <a:lstStyle/>
        <a:p>
          <a:endParaRPr lang="zh-CN" altLang="en-US"/>
        </a:p>
      </dgm:t>
    </dgm:pt>
    <dgm:pt modelId="{A5032759-3699-4640-A007-CEE20E5A5A1B}" type="pres">
      <dgm:prSet presAssocID="{AB6545BD-9879-4F9B-8CF9-550CDE870DA3}" presName="aSpace" presStyleCnt="0"/>
      <dgm:spPr/>
    </dgm:pt>
    <dgm:pt modelId="{236B1EB9-BFA3-416C-8535-52782EF0423C}" type="pres">
      <dgm:prSet presAssocID="{0D6E1E1D-0129-4EA5-8715-8341FF8CAFDD}" presName="aNode" presStyleLbl="fgAcc1" presStyleIdx="2" presStyleCnt="3">
        <dgm:presLayoutVars>
          <dgm:bulletEnabled val="1"/>
        </dgm:presLayoutVars>
      </dgm:prSet>
      <dgm:spPr/>
      <dgm:t>
        <a:bodyPr/>
        <a:lstStyle/>
        <a:p>
          <a:endParaRPr lang="zh-CN" altLang="en-US"/>
        </a:p>
      </dgm:t>
    </dgm:pt>
    <dgm:pt modelId="{BB8EADA9-5408-428C-BD7B-51D3400879BE}" type="pres">
      <dgm:prSet presAssocID="{0D6E1E1D-0129-4EA5-8715-8341FF8CAFDD}" presName="aSpace" presStyleCnt="0"/>
      <dgm:spPr/>
    </dgm:pt>
  </dgm:ptLst>
  <dgm:cxnLst>
    <dgm:cxn modelId="{2B334399-4376-4A78-9E3C-CBECE3F3E7D5}" srcId="{CE0E0076-31AF-4107-ADE5-5D7550977FF9}" destId="{F7BBB3B7-9FF4-4BDE-AB24-55161A297416}" srcOrd="0" destOrd="0" parTransId="{9FD44803-95D7-4954-B72A-FE5F9E7010FA}" sibTransId="{56848A49-54C7-4455-8DE4-0EB5A4C2BE31}"/>
    <dgm:cxn modelId="{A73CA269-1A9D-41B6-B6CD-8E45123FDCE4}" srcId="{CE0E0076-31AF-4107-ADE5-5D7550977FF9}" destId="{0D6E1E1D-0129-4EA5-8715-8341FF8CAFDD}" srcOrd="2" destOrd="0" parTransId="{746BFE64-749E-4902-AECA-130BBDC33663}" sibTransId="{7F71F964-ADC9-40FC-B6B0-B9F924F7CD09}"/>
    <dgm:cxn modelId="{5B3E7BEA-C9C1-49CF-8038-79E3571F9F1C}" type="presOf" srcId="{0D6E1E1D-0129-4EA5-8715-8341FF8CAFDD}" destId="{236B1EB9-BFA3-416C-8535-52782EF0423C}" srcOrd="0" destOrd="0" presId="urn:microsoft.com/office/officeart/2005/8/layout/pyramid2#4"/>
    <dgm:cxn modelId="{EB4C71C1-3FDB-4210-899E-7AAD214C1F5F}" type="presOf" srcId="{AB6545BD-9879-4F9B-8CF9-550CDE870DA3}" destId="{5A914CE6-39ED-4D93-BDCD-E0F955194118}" srcOrd="0" destOrd="0" presId="urn:microsoft.com/office/officeart/2005/8/layout/pyramid2#4"/>
    <dgm:cxn modelId="{78EFEB4E-A0A7-49CF-AF89-395C6E1E04CA}" type="presOf" srcId="{F7BBB3B7-9FF4-4BDE-AB24-55161A297416}" destId="{B7534CFB-5F33-4202-B73C-7F914732475E}" srcOrd="0" destOrd="0" presId="urn:microsoft.com/office/officeart/2005/8/layout/pyramid2#4"/>
    <dgm:cxn modelId="{C8EEFDCF-8522-4484-877B-5E14E43075DA}" srcId="{CE0E0076-31AF-4107-ADE5-5D7550977FF9}" destId="{AB6545BD-9879-4F9B-8CF9-550CDE870DA3}" srcOrd="1" destOrd="0" parTransId="{989D7871-295D-4991-A1EC-D49D437C1015}" sibTransId="{36DE10C9-9160-447C-9B7C-9D407CBC0DDA}"/>
    <dgm:cxn modelId="{D72797E7-75FD-41A1-B5F9-B84C30C75CD9}" type="presOf" srcId="{CE0E0076-31AF-4107-ADE5-5D7550977FF9}" destId="{4B270B32-95FC-4F4B-8F52-D051810AF01C}" srcOrd="0" destOrd="0" presId="urn:microsoft.com/office/officeart/2005/8/layout/pyramid2#4"/>
    <dgm:cxn modelId="{C1E4CDB6-9C88-4AD0-BF9C-D0688EB62DEF}" type="presParOf" srcId="{4B270B32-95FC-4F4B-8F52-D051810AF01C}" destId="{D83F4F61-3F14-44B7-A279-25F17CA89473}" srcOrd="0" destOrd="0" presId="urn:microsoft.com/office/officeart/2005/8/layout/pyramid2#4"/>
    <dgm:cxn modelId="{83C3AF7A-5D3B-49CC-B815-3AC3A1C21CBA}" type="presParOf" srcId="{4B270B32-95FC-4F4B-8F52-D051810AF01C}" destId="{E44B031B-DFB4-463A-B1D7-3E166A01AF6E}" srcOrd="1" destOrd="0" presId="urn:microsoft.com/office/officeart/2005/8/layout/pyramid2#4"/>
    <dgm:cxn modelId="{7E908B7C-BA9C-4C34-98F4-950450E23D49}" type="presParOf" srcId="{E44B031B-DFB4-463A-B1D7-3E166A01AF6E}" destId="{B7534CFB-5F33-4202-B73C-7F914732475E}" srcOrd="0" destOrd="0" presId="urn:microsoft.com/office/officeart/2005/8/layout/pyramid2#4"/>
    <dgm:cxn modelId="{7BFBA10D-C79B-4CC0-9F6E-C324F3F14FAC}" type="presParOf" srcId="{E44B031B-DFB4-463A-B1D7-3E166A01AF6E}" destId="{34FE4CED-18E3-45B3-93D4-568B45290DC7}" srcOrd="1" destOrd="0" presId="urn:microsoft.com/office/officeart/2005/8/layout/pyramid2#4"/>
    <dgm:cxn modelId="{7BC4C677-E04F-4A71-96F9-617230CA21CF}" type="presParOf" srcId="{E44B031B-DFB4-463A-B1D7-3E166A01AF6E}" destId="{5A914CE6-39ED-4D93-BDCD-E0F955194118}" srcOrd="2" destOrd="0" presId="urn:microsoft.com/office/officeart/2005/8/layout/pyramid2#4"/>
    <dgm:cxn modelId="{1C70272B-761A-42DA-B1CF-6F9C9798A1DD}" type="presParOf" srcId="{E44B031B-DFB4-463A-B1D7-3E166A01AF6E}" destId="{A5032759-3699-4640-A007-CEE20E5A5A1B}" srcOrd="3" destOrd="0" presId="urn:microsoft.com/office/officeart/2005/8/layout/pyramid2#4"/>
    <dgm:cxn modelId="{6D0E3ED6-F0A9-4D1F-B9CD-417B96DC13CC}" type="presParOf" srcId="{E44B031B-DFB4-463A-B1D7-3E166A01AF6E}" destId="{236B1EB9-BFA3-416C-8535-52782EF0423C}" srcOrd="4" destOrd="0" presId="urn:microsoft.com/office/officeart/2005/8/layout/pyramid2#4"/>
    <dgm:cxn modelId="{C0B4B21E-56B7-4CBB-8EB4-7A600B6EEB7E}" type="presParOf" srcId="{E44B031B-DFB4-463A-B1D7-3E166A01AF6E}" destId="{BB8EADA9-5408-428C-BD7B-51D3400879BE}" srcOrd="5" destOrd="0" presId="urn:microsoft.com/office/officeart/2005/8/layout/pyramid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CE164-C967-4788-A11D-34C5F47477DD}">
      <dsp:nvSpPr>
        <dsp:cNvPr id="0" name=""/>
        <dsp:cNvSpPr/>
      </dsp:nvSpPr>
      <dsp:spPr>
        <a:xfrm>
          <a:off x="2475744" y="0"/>
          <a:ext cx="4838357" cy="4838357"/>
        </a:xfrm>
        <a:prstGeom prst="triangle">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C6D83C6-BCA6-4AE6-8E70-ED35F984AB45}">
      <dsp:nvSpPr>
        <dsp:cNvPr id="0" name=""/>
        <dsp:cNvSpPr/>
      </dsp:nvSpPr>
      <dsp:spPr bwMode="white">
        <a:xfrm>
          <a:off x="4894923" y="484308"/>
          <a:ext cx="3144932" cy="687953"/>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寡头的含义及其原因</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4928506" y="517891"/>
        <a:ext cx="3077766" cy="620787"/>
      </dsp:txXfrm>
    </dsp:sp>
    <dsp:sp modelId="{28C28B94-361E-4766-933A-7FCD7CAC1BA1}">
      <dsp:nvSpPr>
        <dsp:cNvPr id="0" name=""/>
        <dsp:cNvSpPr/>
      </dsp:nvSpPr>
      <dsp:spPr bwMode="white">
        <a:xfrm>
          <a:off x="4894923" y="1258256"/>
          <a:ext cx="3144932" cy="687953"/>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477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       古诺模型</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4928506" y="1291839"/>
        <a:ext cx="3077766" cy="620787"/>
      </dsp:txXfrm>
    </dsp:sp>
    <dsp:sp modelId="{DDA7EC93-5F2D-4A99-8FD9-CF40F7686136}">
      <dsp:nvSpPr>
        <dsp:cNvPr id="0" name=""/>
        <dsp:cNvSpPr/>
      </dsp:nvSpPr>
      <dsp:spPr bwMode="white">
        <a:xfrm>
          <a:off x="4894923" y="2032204"/>
          <a:ext cx="3144932" cy="687953"/>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954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en-US" altLang="zh-CN" sz="2400" b="0" kern="1200" dirty="0" smtClean="0">
              <a:latin typeface="微软雅黑" panose="020B0503020204020204" pitchFamily="34" charset="-122"/>
              <a:ea typeface="微软雅黑" panose="020B0503020204020204" pitchFamily="34" charset="-122"/>
            </a:rPr>
            <a:t>    </a:t>
          </a:r>
          <a:r>
            <a:rPr lang="zh-CN" sz="2400" b="0" kern="1200" dirty="0" smtClean="0">
              <a:latin typeface="微软雅黑" panose="020B0503020204020204" pitchFamily="34" charset="-122"/>
              <a:ea typeface="微软雅黑" panose="020B0503020204020204" pitchFamily="34" charset="-122"/>
            </a:rPr>
            <a:t>价格领袖模型</a:t>
          </a:r>
          <a:endParaRPr lang="en-US" sz="2400" b="0" kern="1200" dirty="0">
            <a:latin typeface="微软雅黑" panose="020B0503020204020204" pitchFamily="34" charset="-122"/>
            <a:ea typeface="微软雅黑" panose="020B0503020204020204" pitchFamily="34" charset="-122"/>
          </a:endParaRPr>
        </a:p>
      </dsp:txBody>
      <dsp:txXfrm>
        <a:off x="4928506" y="2065787"/>
        <a:ext cx="3077766" cy="620787"/>
      </dsp:txXfrm>
    </dsp:sp>
    <dsp:sp modelId="{929EC7CC-A122-4C58-BD60-FD2BD3C4B9D0}">
      <dsp:nvSpPr>
        <dsp:cNvPr id="0" name=""/>
        <dsp:cNvSpPr/>
      </dsp:nvSpPr>
      <dsp:spPr bwMode="white">
        <a:xfrm>
          <a:off x="4894923" y="2806152"/>
          <a:ext cx="3144932" cy="687953"/>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431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en-US" altLang="zh-CN" sz="2400" b="0" kern="1200" dirty="0" smtClean="0">
              <a:latin typeface="微软雅黑" panose="020B0503020204020204" pitchFamily="34" charset="-122"/>
              <a:ea typeface="微软雅黑" panose="020B0503020204020204" pitchFamily="34" charset="-122"/>
            </a:rPr>
            <a:t>      </a:t>
          </a:r>
          <a:r>
            <a:rPr lang="zh-CN" sz="2400" b="0" kern="1200" dirty="0" smtClean="0">
              <a:latin typeface="微软雅黑" panose="020B0503020204020204" pitchFamily="34" charset="-122"/>
              <a:ea typeface="微软雅黑" panose="020B0503020204020204" pitchFamily="34" charset="-122"/>
            </a:rPr>
            <a:t>斯威齐模型</a:t>
          </a:r>
          <a:endParaRPr lang="en-US" sz="2400" b="0" kern="1200" dirty="0">
            <a:latin typeface="微软雅黑" panose="020B0503020204020204" pitchFamily="34" charset="-122"/>
            <a:ea typeface="微软雅黑" panose="020B0503020204020204" pitchFamily="34" charset="-122"/>
          </a:endParaRPr>
        </a:p>
      </dsp:txBody>
      <dsp:txXfrm>
        <a:off x="4928506" y="2839735"/>
        <a:ext cx="3077766" cy="620787"/>
      </dsp:txXfrm>
    </dsp:sp>
    <dsp:sp modelId="{EBF13096-5C28-4DC2-B107-5445A971264D}">
      <dsp:nvSpPr>
        <dsp:cNvPr id="0" name=""/>
        <dsp:cNvSpPr/>
      </dsp:nvSpPr>
      <dsp:spPr bwMode="white">
        <a:xfrm>
          <a:off x="4894923" y="3580100"/>
          <a:ext cx="3144932" cy="687953"/>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90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en-US" altLang="zh-CN" sz="2400" b="0" kern="1200" dirty="0" smtClean="0">
              <a:latin typeface="微软雅黑" panose="020B0503020204020204" pitchFamily="34" charset="-122"/>
              <a:ea typeface="微软雅黑" panose="020B0503020204020204" pitchFamily="34" charset="-122"/>
            </a:rPr>
            <a:t>     </a:t>
          </a:r>
          <a:r>
            <a:rPr lang="zh-CN" altLang="en-US" sz="2400" b="0" kern="1200" dirty="0" smtClean="0">
              <a:latin typeface="微软雅黑" panose="020B0503020204020204" pitchFamily="34" charset="-122"/>
              <a:ea typeface="微软雅黑" panose="020B0503020204020204" pitchFamily="34" charset="-122"/>
            </a:rPr>
            <a:t>勾结和卡特尔</a:t>
          </a:r>
          <a:endParaRPr lang="zh-CN" altLang="en-US" sz="2400" b="0" kern="1200" dirty="0">
            <a:latin typeface="微软雅黑" panose="020B0503020204020204" pitchFamily="34" charset="-122"/>
            <a:ea typeface="微软雅黑" panose="020B0503020204020204" pitchFamily="34" charset="-122"/>
          </a:endParaRPr>
        </a:p>
      </dsp:txBody>
      <dsp:txXfrm>
        <a:off x="4928506" y="3613683"/>
        <a:ext cx="3077766" cy="620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F4F61-3F14-44B7-A279-25F17CA89473}">
      <dsp:nvSpPr>
        <dsp:cNvPr id="0" name=""/>
        <dsp:cNvSpPr/>
      </dsp:nvSpPr>
      <dsp:spPr>
        <a:xfrm>
          <a:off x="2464904" y="0"/>
          <a:ext cx="4857210" cy="4857210"/>
        </a:xfrm>
        <a:prstGeom prst="triangle">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534CFB-5F33-4202-B73C-7F914732475E}">
      <dsp:nvSpPr>
        <dsp:cNvPr id="0" name=""/>
        <dsp:cNvSpPr/>
      </dsp:nvSpPr>
      <dsp:spPr bwMode="white">
        <a:xfrm>
          <a:off x="4893509" y="488329"/>
          <a:ext cx="3157186" cy="1149792"/>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en-US" altLang="zh-CN" sz="2400" b="0" kern="1200" dirty="0" smtClean="0">
              <a:latin typeface="微软雅黑" panose="020B0503020204020204" pitchFamily="34" charset="-122"/>
              <a:ea typeface="微软雅黑" panose="020B0503020204020204" pitchFamily="34" charset="-122"/>
              <a:cs typeface="微软雅黑" panose="020B0503020204020204" pitchFamily="34" charset="-122"/>
            </a:rPr>
            <a:t>    </a:t>
          </a:r>
        </a:p>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       博弈模型</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4949637" y="544457"/>
        <a:ext cx="3044930" cy="1037536"/>
      </dsp:txXfrm>
    </dsp:sp>
    <dsp:sp modelId="{5A914CE6-39ED-4D93-BDCD-E0F955194118}">
      <dsp:nvSpPr>
        <dsp:cNvPr id="0" name=""/>
        <dsp:cNvSpPr/>
      </dsp:nvSpPr>
      <dsp:spPr bwMode="white">
        <a:xfrm>
          <a:off x="4893509" y="1781846"/>
          <a:ext cx="3157186" cy="1149792"/>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954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en-US" altLang="zh-CN" sz="2400" b="0" kern="1200" dirty="0" smtClean="0">
              <a:latin typeface="微软雅黑" panose="020B0503020204020204" pitchFamily="34" charset="-122"/>
              <a:ea typeface="微软雅黑" panose="020B0503020204020204" pitchFamily="34" charset="-122"/>
            </a:rPr>
            <a:t>       </a:t>
          </a:r>
          <a:r>
            <a:rPr lang="zh-CN" sz="2400" b="0" kern="1200" dirty="0" smtClean="0">
              <a:latin typeface="微软雅黑" panose="020B0503020204020204" pitchFamily="34" charset="-122"/>
              <a:ea typeface="微软雅黑" panose="020B0503020204020204" pitchFamily="34" charset="-122"/>
            </a:rPr>
            <a:t>纳什均衡</a:t>
          </a:r>
          <a:endParaRPr lang="en-US" sz="2400" b="0" kern="1200" dirty="0">
            <a:latin typeface="微软雅黑" panose="020B0503020204020204" pitchFamily="34" charset="-122"/>
            <a:ea typeface="微软雅黑" panose="020B0503020204020204" pitchFamily="34" charset="-122"/>
          </a:endParaRPr>
        </a:p>
      </dsp:txBody>
      <dsp:txXfrm>
        <a:off x="4949637" y="1837974"/>
        <a:ext cx="3044930" cy="1037536"/>
      </dsp:txXfrm>
    </dsp:sp>
    <dsp:sp modelId="{236B1EB9-BFA3-416C-8535-52782EF0423C}">
      <dsp:nvSpPr>
        <dsp:cNvPr id="0" name=""/>
        <dsp:cNvSpPr/>
      </dsp:nvSpPr>
      <dsp:spPr bwMode="white">
        <a:xfrm>
          <a:off x="4893509" y="3075363"/>
          <a:ext cx="3157186" cy="1149792"/>
        </a:xfrm>
        <a:prstGeom prst="roundRect">
          <a:avLst/>
        </a:prstGeom>
        <a:solidFill>
          <a:schemeClr val="lt1">
            <a:alpha val="90000"/>
            <a:hueOff val="0"/>
            <a:satOff val="0"/>
            <a:lumOff val="0"/>
            <a:alphaOff val="0"/>
          </a:schemeClr>
        </a:solidFill>
        <a:ln w="6350" cap="flat" cmpd="sng" algn="ctr">
          <a:solidFill>
            <a:schemeClr val="accent3">
              <a:shade val="80000"/>
              <a:hueOff val="0"/>
              <a:satOff val="0"/>
              <a:lumOff val="190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博弈分析的简单应用</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4949637" y="3131491"/>
        <a:ext cx="3044930" cy="103753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3">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4">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71500-BB91-4A16-B1DC-478E3AAAE89F}" type="datetimeFigureOut">
              <a:rPr lang="zh-CN" altLang="en-US" smtClean="0"/>
              <a:t>2022/11/21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46C27-CB2F-4810-8501-CEFF6864E074}" type="slidenum">
              <a:rPr lang="zh-CN" altLang="en-US" smtClean="0"/>
              <a:t>‹#›</a:t>
            </a:fld>
            <a:endParaRPr lang="zh-CN" altLang="en-US"/>
          </a:p>
        </p:txBody>
      </p:sp>
    </p:spTree>
    <p:extLst>
      <p:ext uri="{BB962C8B-B14F-4D97-AF65-F5344CB8AC3E}">
        <p14:creationId xmlns:p14="http://schemas.microsoft.com/office/powerpoint/2010/main" val="71866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p:txBody>
          <a:bodyPr wrap="square" lIns="91440" tIns="45720" rIns="91440" bIns="45720" anchor="t"/>
          <a:lstStyle/>
          <a:p>
            <a:pPr lvl="0"/>
            <a:endParaRPr lang="zh-CN" altLang="en-US" dirty="0">
              <a:ea typeface="等线" pitchFamily="2" charset="-122"/>
            </a:endParaRPr>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sz="1200" dirty="0">
                <a:solidFill>
                  <a:srgbClr val="000000"/>
                </a:solidFill>
                <a:latin typeface="等线" pitchFamily="2" charset="-122"/>
                <a:ea typeface="等线" pitchFamily="2" charset="-122"/>
              </a:rPr>
              <a:t>1</a:t>
            </a:fld>
            <a:endParaRPr lang="zh-CN" altLang="en-US" sz="1200" dirty="0">
              <a:solidFill>
                <a:srgbClr val="000000"/>
              </a:solidFill>
              <a:latin typeface="等线" pitchFamily="2" charset="-122"/>
              <a:ea typeface="等线" pitchFamily="2" charset="-122"/>
            </a:endParaRPr>
          </a:p>
        </p:txBody>
      </p:sp>
    </p:spTree>
    <p:extLst>
      <p:ext uri="{BB962C8B-B14F-4D97-AF65-F5344CB8AC3E}">
        <p14:creationId xmlns:p14="http://schemas.microsoft.com/office/powerpoint/2010/main" val="146699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a:solidFill>
              <a:srgbClr val="000000"/>
            </a:solidFill>
            <a:miter/>
          </a:ln>
        </p:spPr>
      </p:sp>
      <p:sp>
        <p:nvSpPr>
          <p:cNvPr id="5529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5529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a:buFont typeface="Arial" panose="020B0604020202020204" pitchFamily="34" charset="0"/>
            </a:pPr>
            <a:fld id="{9A0DB2DC-4C9A-4742-B13C-FB6460FD3503}" type="slidenum">
              <a:rPr lang="zh-CN" altLang="en-US" sz="1200" dirty="0">
                <a:latin typeface="等线" pitchFamily="2" charset="-122"/>
                <a:ea typeface="等线" pitchFamily="2" charset="-122"/>
              </a:rPr>
              <a:t>3</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91951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a:ln>
            <a:solidFill>
              <a:srgbClr val="000000"/>
            </a:solidFill>
            <a:miter/>
          </a:ln>
        </p:spPr>
      </p:sp>
      <p:sp>
        <p:nvSpPr>
          <p:cNvPr id="61442"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144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11</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290461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a:ln>
            <a:solidFill>
              <a:srgbClr val="000000"/>
            </a:solidFill>
            <a:miter/>
          </a:ln>
        </p:spPr>
      </p:sp>
      <p:sp>
        <p:nvSpPr>
          <p:cNvPr id="65538"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55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14</a:t>
            </a:fld>
            <a:endPar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5062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a:ln>
            <a:solidFill>
              <a:srgbClr val="000000"/>
            </a:solidFill>
            <a:miter/>
          </a:ln>
        </p:spPr>
      </p:sp>
      <p:sp>
        <p:nvSpPr>
          <p:cNvPr id="69634"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696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17</a:t>
            </a:fld>
            <a:endParaRPr kumimoji="0" lang="zh-CN" altLang="en-US" sz="12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616709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a:ln>
            <a:solidFill>
              <a:srgbClr val="000000"/>
            </a:solidFill>
            <a:miter/>
          </a:ln>
        </p:spPr>
      </p:sp>
      <p:sp>
        <p:nvSpPr>
          <p:cNvPr id="73730"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7373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25</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107042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noTextEdit="1"/>
          </p:cNvSpPr>
          <p:nvPr>
            <p:ph type="sldImg"/>
          </p:nvPr>
        </p:nvSpPr>
        <p:spPr>
          <a:ln>
            <a:solidFill>
              <a:srgbClr val="000000"/>
            </a:solidFill>
            <a:miter/>
          </a:ln>
        </p:spPr>
      </p:sp>
      <p:sp>
        <p:nvSpPr>
          <p:cNvPr id="77826" name="备注占位符 2"/>
          <p:cNvSpPr>
            <a:spLocks noGrp="1"/>
          </p:cNvSpPr>
          <p:nvPr>
            <p:ph type="body"/>
          </p:nvPr>
        </p:nvSpPr>
        <p:spPr/>
        <p:txBody>
          <a:bodyPr wrap="square" lIns="91440" tIns="45720" rIns="91440" bIns="45720" anchor="t"/>
          <a:lstStyle/>
          <a:p>
            <a:pPr lvl="0" eaLnBrk="1" hangingPunct="1"/>
            <a:endParaRPr lang="zh-CN" altLang="en-US" dirty="0">
              <a:ea typeface="等线" pitchFamily="2" charset="-122"/>
            </a:endParaRPr>
          </a:p>
        </p:txBody>
      </p:sp>
      <p:sp>
        <p:nvSpPr>
          <p:cNvPr id="7782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algn="r" eaLnBrk="1" hangingPunct="1">
              <a:buFont typeface="Arial" panose="020B0604020202020204" pitchFamily="34" charset="0"/>
            </a:pPr>
            <a:fld id="{9A0DB2DC-4C9A-4742-B13C-FB6460FD3503}" type="slidenum">
              <a:rPr lang="zh-CN" altLang="en-US" sz="1200" dirty="0">
                <a:latin typeface="等线" pitchFamily="2" charset="-122"/>
                <a:ea typeface="等线" pitchFamily="2" charset="-122"/>
              </a:rPr>
              <a:t>28</a:t>
            </a:fld>
            <a:endParaRPr lang="zh-CN" altLang="en-US" sz="1200" dirty="0">
              <a:latin typeface="等线" pitchFamily="2" charset="-122"/>
              <a:ea typeface="等线" pitchFamily="2" charset="-122"/>
            </a:endParaRPr>
          </a:p>
        </p:txBody>
      </p:sp>
    </p:spTree>
    <p:extLst>
      <p:ext uri="{BB962C8B-B14F-4D97-AF65-F5344CB8AC3E}">
        <p14:creationId xmlns:p14="http://schemas.microsoft.com/office/powerpoint/2010/main" val="311522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6467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71462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84022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83155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66098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64365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611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36842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6748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221198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2BFE2-3549-4BAA-BF9A-70ACBD4E1CAE}" type="datetimeFigureOut">
              <a:rPr lang="zh-CN" altLang="en-US" smtClean="0"/>
              <a:t>2022/11/21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342498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2BFE2-3549-4BAA-BF9A-70ACBD4E1CAE}" type="datetimeFigureOut">
              <a:rPr lang="zh-CN" altLang="en-US" smtClean="0"/>
              <a:t>2022/11/21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AF0D4-9BC0-4084-AA88-F6F0A0061E43}" type="slidenum">
              <a:rPr lang="zh-CN" altLang="en-US" smtClean="0"/>
              <a:t>‹#›</a:t>
            </a:fld>
            <a:endParaRPr lang="zh-CN" altLang="en-US"/>
          </a:p>
        </p:txBody>
      </p:sp>
    </p:spTree>
    <p:extLst>
      <p:ext uri="{BB962C8B-B14F-4D97-AF65-F5344CB8AC3E}">
        <p14:creationId xmlns:p14="http://schemas.microsoft.com/office/powerpoint/2010/main" val="181214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a:xfrm>
            <a:off x="1358106" y="2152382"/>
            <a:ext cx="9144000" cy="2387600"/>
          </a:xfrm>
        </p:spPr>
        <p:txBody>
          <a:bodyPr vert="horz" wrap="square" lIns="91440" tIns="45720" rIns="91440" bIns="45720" anchor="b">
            <a:normAutofit fontScale="90000"/>
          </a:bodyPr>
          <a:lstStyle/>
          <a:p>
            <a:pPr eaLnBrk="1" hangingPunct="1">
              <a:buClrTx/>
              <a:buSzTx/>
              <a:buFontTx/>
            </a:pPr>
            <a:r>
              <a:rPr lang="zh-CN" altLang="en-US" sz="4400" kern="1200" dirty="0" smtClean="0">
                <a:solidFill>
                  <a:srgbClr val="002060"/>
                </a:solidFill>
                <a:latin typeface="黑体" panose="02010609060101010101" pitchFamily="49" charset="-122"/>
                <a:ea typeface="黑体" panose="02010609060101010101" pitchFamily="49" charset="-122"/>
              </a:rPr>
              <a:t>第</a:t>
            </a:r>
            <a:r>
              <a:rPr lang="zh-CN" altLang="en-US" sz="4400" dirty="0">
                <a:solidFill>
                  <a:srgbClr val="002060"/>
                </a:solidFill>
                <a:latin typeface="黑体" panose="02010609060101010101" pitchFamily="49" charset="-122"/>
                <a:ea typeface="黑体" panose="02010609060101010101" pitchFamily="49" charset="-122"/>
              </a:rPr>
              <a:t>十</a:t>
            </a:r>
            <a:r>
              <a:rPr lang="zh-CN" altLang="en-US" sz="4400" dirty="0" smtClean="0">
                <a:solidFill>
                  <a:srgbClr val="002060"/>
                </a:solidFill>
                <a:latin typeface="黑体" panose="02010609060101010101" pitchFamily="49" charset="-122"/>
                <a:ea typeface="黑体" panose="02010609060101010101" pitchFamily="49" charset="-122"/>
              </a:rPr>
              <a:t>讲</a:t>
            </a:r>
            <a:r>
              <a:rPr lang="zh-CN" altLang="en-US" sz="4400" kern="1200" dirty="0" smtClean="0">
                <a:solidFill>
                  <a:srgbClr val="002060"/>
                </a:solidFill>
                <a:latin typeface="黑体" panose="02010609060101010101" pitchFamily="49" charset="-122"/>
                <a:ea typeface="黑体" panose="02010609060101010101" pitchFamily="49" charset="-122"/>
              </a:rPr>
              <a:t>   </a:t>
            </a:r>
            <a:r>
              <a:rPr lang="zh-CN" altLang="en-US" sz="4400" kern="1200" dirty="0">
                <a:solidFill>
                  <a:srgbClr val="002060"/>
                </a:solidFill>
                <a:latin typeface="黑体" panose="02010609060101010101" pitchFamily="49" charset="-122"/>
                <a:ea typeface="黑体" panose="02010609060101010101" pitchFamily="49" charset="-122"/>
              </a:rPr>
              <a:t>不完全竞争</a:t>
            </a:r>
            <a:r>
              <a:rPr lang="zh-CN" altLang="en-US" sz="4400" kern="1200" dirty="0" smtClean="0">
                <a:solidFill>
                  <a:srgbClr val="002060"/>
                </a:solidFill>
                <a:latin typeface="黑体" panose="02010609060101010101" pitchFamily="49" charset="-122"/>
                <a:ea typeface="黑体" panose="02010609060101010101" pitchFamily="49" charset="-122"/>
              </a:rPr>
              <a:t>市场：</a:t>
            </a:r>
            <a:r>
              <a:rPr lang="en-US" altLang="zh-CN" sz="4400" kern="1200" dirty="0" smtClean="0">
                <a:solidFill>
                  <a:srgbClr val="002060"/>
                </a:solidFill>
                <a:latin typeface="黑体" panose="02010609060101010101" pitchFamily="49" charset="-122"/>
                <a:ea typeface="黑体" panose="02010609060101010101" pitchFamily="49" charset="-122"/>
              </a:rPr>
              <a:t/>
            </a:r>
            <a:br>
              <a:rPr lang="en-US" altLang="zh-CN" sz="4400" kern="1200" dirty="0" smtClean="0">
                <a:solidFill>
                  <a:srgbClr val="002060"/>
                </a:solidFill>
                <a:latin typeface="黑体" panose="02010609060101010101" pitchFamily="49" charset="-122"/>
                <a:ea typeface="黑体" panose="02010609060101010101" pitchFamily="49" charset="-122"/>
              </a:rPr>
            </a:br>
            <a:r>
              <a:rPr lang="en-US" altLang="zh-CN" sz="4400" dirty="0">
                <a:solidFill>
                  <a:srgbClr val="002060"/>
                </a:solidFill>
                <a:latin typeface="黑体" panose="02010609060101010101" pitchFamily="49" charset="-122"/>
                <a:ea typeface="黑体" panose="02010609060101010101" pitchFamily="49" charset="-122"/>
              </a:rPr>
              <a:t/>
            </a:r>
            <a:br>
              <a:rPr lang="en-US" altLang="zh-CN" sz="4400" dirty="0">
                <a:solidFill>
                  <a:srgbClr val="002060"/>
                </a:solidFill>
                <a:latin typeface="黑体" panose="02010609060101010101" pitchFamily="49" charset="-122"/>
                <a:ea typeface="黑体" panose="02010609060101010101" pitchFamily="49" charset="-122"/>
              </a:rPr>
            </a:br>
            <a:r>
              <a:rPr lang="zh-CN" altLang="en-US" sz="4400" dirty="0" smtClean="0">
                <a:solidFill>
                  <a:srgbClr val="002060"/>
                </a:solidFill>
                <a:latin typeface="黑体" panose="02010609060101010101" pitchFamily="49" charset="-122"/>
                <a:ea typeface="黑体" panose="02010609060101010101" pitchFamily="49" charset="-122"/>
              </a:rPr>
              <a:t>寡头与博弈论简介</a:t>
            </a:r>
            <a:r>
              <a:rPr lang="zh-CN" altLang="en-US" kern="1200" dirty="0">
                <a:solidFill>
                  <a:srgbClr val="002060"/>
                </a:solidFill>
                <a:latin typeface="华文行楷" panose="02010800040101010101" pitchFamily="2" charset="-122"/>
                <a:ea typeface="华文行楷" panose="02010800040101010101" pitchFamily="2" charset="-122"/>
                <a:cs typeface="+mj-cs"/>
              </a:rPr>
              <a:t/>
            </a:r>
            <a:br>
              <a:rPr lang="zh-CN" altLang="en-US" kern="1200" dirty="0">
                <a:solidFill>
                  <a:srgbClr val="002060"/>
                </a:solidFill>
                <a:latin typeface="华文行楷" panose="02010800040101010101" pitchFamily="2" charset="-122"/>
                <a:ea typeface="华文行楷" panose="02010800040101010101" pitchFamily="2" charset="-122"/>
                <a:cs typeface="+mj-cs"/>
              </a:rPr>
            </a:br>
            <a:endParaRPr lang="zh-CN" altLang="en-US" kern="1200" dirty="0">
              <a:latin typeface="+mj-lt"/>
              <a:ea typeface="等线 Light" pitchFamily="2" charset="-122"/>
              <a:cs typeface="+mj-cs"/>
            </a:endParaRPr>
          </a:p>
        </p:txBody>
      </p:sp>
      <p:sp>
        <p:nvSpPr>
          <p:cNvPr id="10243" name="文本框 2"/>
          <p:cNvSpPr txBox="1"/>
          <p:nvPr/>
        </p:nvSpPr>
        <p:spPr>
          <a:xfrm>
            <a:off x="9018588" y="560388"/>
            <a:ext cx="2967037" cy="306705"/>
          </a:xfrm>
          <a:prstGeom prst="rect">
            <a:avLst/>
          </a:prstGeom>
          <a:noFill/>
          <a:ln w="9525">
            <a:noFill/>
          </a:ln>
        </p:spPr>
        <p:txBody>
          <a:bodyPr anchor="t">
            <a:spAutoFit/>
          </a:bodyPr>
          <a:lstStyle/>
          <a:p>
            <a:r>
              <a:rPr lang="zh-CN" altLang="en-US" sz="1400" i="1" dirty="0">
                <a:solidFill>
                  <a:srgbClr val="000000"/>
                </a:solidFill>
                <a:latin typeface="微软雅黑" panose="020B0503020204020204" pitchFamily="34" charset="-122"/>
                <a:ea typeface="微软雅黑" panose="020B0503020204020204" pitchFamily="34" charset="-122"/>
              </a:rPr>
              <a:t>马工程</a:t>
            </a:r>
            <a:r>
              <a:rPr lang="en-US" altLang="zh-CN" sz="1400" i="1" dirty="0">
                <a:solidFill>
                  <a:srgbClr val="000000"/>
                </a:solidFill>
                <a:latin typeface="微软雅黑" panose="020B0503020204020204" pitchFamily="34" charset="-122"/>
                <a:ea typeface="微软雅黑" panose="020B0503020204020204" pitchFamily="34" charset="-122"/>
              </a:rPr>
              <a:t>《</a:t>
            </a:r>
            <a:r>
              <a:rPr lang="zh-CN" altLang="en-US" sz="1400" i="1" dirty="0">
                <a:solidFill>
                  <a:srgbClr val="000000"/>
                </a:solidFill>
                <a:latin typeface="微软雅黑" panose="020B0503020204020204" pitchFamily="34" charset="-122"/>
                <a:ea typeface="微软雅黑" panose="020B0503020204020204" pitchFamily="34" charset="-122"/>
              </a:rPr>
              <a:t>西方经济学</a:t>
            </a:r>
            <a:r>
              <a:rPr lang="en-US" altLang="zh-CN" sz="1400" i="1" dirty="0">
                <a:solidFill>
                  <a:srgbClr val="000000"/>
                </a:solidFill>
                <a:latin typeface="微软雅黑" panose="020B0503020204020204" pitchFamily="34" charset="-122"/>
                <a:ea typeface="微软雅黑" panose="020B0503020204020204" pitchFamily="34" charset="-122"/>
              </a:rPr>
              <a:t>》</a:t>
            </a:r>
            <a:r>
              <a:rPr lang="zh-CN" altLang="en-US" sz="1400" i="1" dirty="0">
                <a:solidFill>
                  <a:srgbClr val="000000"/>
                </a:solidFill>
                <a:latin typeface="微软雅黑" panose="020B0503020204020204" pitchFamily="34" charset="-122"/>
                <a:ea typeface="微软雅黑" panose="020B0503020204020204" pitchFamily="34" charset="-122"/>
              </a:rPr>
              <a:t>第二版</a:t>
            </a:r>
          </a:p>
        </p:txBody>
      </p:sp>
      <p:sp>
        <p:nvSpPr>
          <p:cNvPr id="4" name="文本占位符 3"/>
          <p:cNvSpPr>
            <a:spLocks noGrp="1"/>
          </p:cNvSpPr>
          <p:nvPr/>
        </p:nvSpPr>
        <p:spPr>
          <a:xfrm>
            <a:off x="231956" y="6227740"/>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18843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Line 9"/>
          <p:cNvSpPr>
            <a:spLocks noChangeShapeType="1"/>
          </p:cNvSpPr>
          <p:nvPr/>
        </p:nvSpPr>
        <p:spPr bwMode="auto">
          <a:xfrm>
            <a:off x="4656138" y="3883026"/>
            <a:ext cx="0" cy="1490663"/>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23" name="日期占位符 3"/>
          <p:cNvSpPr>
            <a:spLocks noGrp="1"/>
          </p:cNvSpPr>
          <p:nvPr>
            <p:ph type="dt" sz="half" idx="10"/>
          </p:nvPr>
        </p:nvSpPr>
        <p:spPr/>
        <p:txBody>
          <a:bodyPr/>
          <a:lstStyle/>
          <a:p>
            <a:pPr fontAlgn="base">
              <a:spcBef>
                <a:spcPct val="0"/>
              </a:spcBef>
              <a:spcAft>
                <a:spcPct val="0"/>
              </a:spcAft>
              <a:defRPr/>
            </a:pPr>
            <a:fld id="{EEBF077B-8D7A-4F68-BFB9-206AC12CD3E3}" type="datetime1">
              <a:rPr lang="zh-CN" altLang="en-US">
                <a:solidFill>
                  <a:srgbClr val="04617B">
                    <a:shade val="90000"/>
                  </a:srgbClr>
                </a:solidFill>
              </a:rPr>
              <a:pPr fontAlgn="base">
                <a:spcBef>
                  <a:spcPct val="0"/>
                </a:spcBef>
                <a:spcAft>
                  <a:spcPct val="0"/>
                </a:spcAft>
                <a:defRPr/>
              </a:pPr>
              <a:t>2022/11/21</a:t>
            </a:fld>
            <a:endParaRPr lang="en-US" altLang="zh-CN">
              <a:solidFill>
                <a:srgbClr val="04617B">
                  <a:shade val="90000"/>
                </a:srgbClr>
              </a:solidFill>
            </a:endParaRPr>
          </a:p>
        </p:txBody>
      </p:sp>
      <p:sp>
        <p:nvSpPr>
          <p:cNvPr id="4915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549C4CFE-F387-4185-8051-88B178B74725}"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10</a:t>
            </a:fld>
            <a:endParaRPr lang="en-US" altLang="zh-CN" sz="1200">
              <a:solidFill>
                <a:srgbClr val="045C75"/>
              </a:solidFill>
              <a:latin typeface="Times New Roman" panose="02020603050405020304" pitchFamily="18" charset="0"/>
            </a:endParaRPr>
          </a:p>
        </p:txBody>
      </p:sp>
      <p:sp>
        <p:nvSpPr>
          <p:cNvPr id="49157" name="Line 4"/>
          <p:cNvSpPr>
            <a:spLocks noChangeShapeType="1"/>
          </p:cNvSpPr>
          <p:nvPr/>
        </p:nvSpPr>
        <p:spPr bwMode="auto">
          <a:xfrm>
            <a:off x="4044950" y="5373688"/>
            <a:ext cx="4419600" cy="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49158" name="Line 5"/>
          <p:cNvSpPr>
            <a:spLocks noChangeShapeType="1"/>
          </p:cNvSpPr>
          <p:nvPr/>
        </p:nvSpPr>
        <p:spPr bwMode="auto">
          <a:xfrm>
            <a:off x="3987800" y="3886200"/>
            <a:ext cx="3348038" cy="1487488"/>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49159" name="Text Box 6"/>
          <p:cNvSpPr txBox="1">
            <a:spLocks noChangeArrowheads="1"/>
          </p:cNvSpPr>
          <p:nvPr/>
        </p:nvSpPr>
        <p:spPr bwMode="auto">
          <a:xfrm>
            <a:off x="3359150" y="53355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2400">
                <a:solidFill>
                  <a:prstClr val="black"/>
                </a:solidFill>
                <a:latin typeface="Times New Roman" panose="02020603050405020304" pitchFamily="18" charset="0"/>
              </a:rPr>
              <a:t>O</a:t>
            </a:r>
          </a:p>
        </p:txBody>
      </p:sp>
      <p:sp>
        <p:nvSpPr>
          <p:cNvPr id="34823" name="Line 9"/>
          <p:cNvSpPr>
            <a:spLocks noChangeShapeType="1"/>
          </p:cNvSpPr>
          <p:nvPr/>
        </p:nvSpPr>
        <p:spPr bwMode="auto">
          <a:xfrm>
            <a:off x="4940300" y="4324350"/>
            <a:ext cx="0" cy="1049338"/>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34824" name="Line 10"/>
          <p:cNvSpPr>
            <a:spLocks noChangeShapeType="1"/>
          </p:cNvSpPr>
          <p:nvPr/>
        </p:nvSpPr>
        <p:spPr bwMode="auto">
          <a:xfrm flipH="1" flipV="1">
            <a:off x="3924300" y="4305300"/>
            <a:ext cx="990600" cy="3810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49162" name="Line 16"/>
          <p:cNvSpPr>
            <a:spLocks noChangeShapeType="1"/>
          </p:cNvSpPr>
          <p:nvPr/>
        </p:nvSpPr>
        <p:spPr bwMode="auto">
          <a:xfrm flipH="1" flipV="1">
            <a:off x="3962400" y="2420938"/>
            <a:ext cx="38100" cy="295275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49163" name="Text Box 20"/>
          <p:cNvSpPr txBox="1">
            <a:spLocks noChangeArrowheads="1"/>
          </p:cNvSpPr>
          <p:nvPr/>
        </p:nvSpPr>
        <p:spPr bwMode="auto">
          <a:xfrm>
            <a:off x="3430588" y="2147888"/>
            <a:ext cx="563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2400">
                <a:solidFill>
                  <a:prstClr val="black"/>
                </a:solidFill>
                <a:latin typeface="Times New Roman" panose="02020603050405020304" pitchFamily="18" charset="0"/>
              </a:rPr>
              <a:t>Q</a:t>
            </a:r>
            <a:r>
              <a:rPr kumimoji="1" lang="en-US" altLang="zh-CN" sz="2400" baseline="-25000">
                <a:solidFill>
                  <a:prstClr val="black"/>
                </a:solidFill>
                <a:latin typeface="Times New Roman" panose="02020603050405020304" pitchFamily="18" charset="0"/>
              </a:rPr>
              <a:t>A</a:t>
            </a:r>
          </a:p>
        </p:txBody>
      </p:sp>
      <p:sp>
        <p:nvSpPr>
          <p:cNvPr id="49164" name="Text Box 22"/>
          <p:cNvSpPr txBox="1">
            <a:spLocks noChangeArrowheads="1"/>
          </p:cNvSpPr>
          <p:nvPr/>
        </p:nvSpPr>
        <p:spPr bwMode="auto">
          <a:xfrm>
            <a:off x="4735513" y="5419725"/>
            <a:ext cx="6461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1600">
                <a:solidFill>
                  <a:prstClr val="black"/>
                </a:solidFill>
                <a:latin typeface="Times New Roman" panose="02020603050405020304" pitchFamily="18" charset="0"/>
              </a:rPr>
              <a:t>H/3a</a:t>
            </a:r>
          </a:p>
        </p:txBody>
      </p:sp>
      <p:sp>
        <p:nvSpPr>
          <p:cNvPr id="49165" name="Text Box 20"/>
          <p:cNvSpPr txBox="1">
            <a:spLocks noChangeArrowheads="1"/>
          </p:cNvSpPr>
          <p:nvPr/>
        </p:nvSpPr>
        <p:spPr bwMode="auto">
          <a:xfrm>
            <a:off x="8362950" y="52371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2400">
                <a:solidFill>
                  <a:prstClr val="black"/>
                </a:solidFill>
                <a:latin typeface="Times New Roman" panose="02020603050405020304" pitchFamily="18" charset="0"/>
              </a:rPr>
              <a:t>Q</a:t>
            </a:r>
            <a:r>
              <a:rPr kumimoji="1" lang="en-US" altLang="zh-CN" sz="2400" baseline="-25000">
                <a:solidFill>
                  <a:prstClr val="black"/>
                </a:solidFill>
                <a:latin typeface="Times New Roman" panose="02020603050405020304" pitchFamily="18" charset="0"/>
              </a:rPr>
              <a:t>B</a:t>
            </a:r>
          </a:p>
        </p:txBody>
      </p:sp>
      <p:sp>
        <p:nvSpPr>
          <p:cNvPr id="49166" name="Text Box 20"/>
          <p:cNvSpPr txBox="1">
            <a:spLocks noChangeArrowheads="1"/>
          </p:cNvSpPr>
          <p:nvPr/>
        </p:nvSpPr>
        <p:spPr bwMode="auto">
          <a:xfrm>
            <a:off x="3349626" y="3713164"/>
            <a:ext cx="631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1600">
                <a:solidFill>
                  <a:prstClr val="black"/>
                </a:solidFill>
                <a:latin typeface="Times New Roman" panose="02020603050405020304" pitchFamily="18" charset="0"/>
              </a:rPr>
              <a:t>H/2a</a:t>
            </a:r>
            <a:endParaRPr kumimoji="1" lang="en-US" altLang="zh-CN" sz="1600" baseline="-25000">
              <a:solidFill>
                <a:prstClr val="black"/>
              </a:solidFill>
              <a:latin typeface="Times New Roman" panose="02020603050405020304" pitchFamily="18" charset="0"/>
            </a:endParaRPr>
          </a:p>
        </p:txBody>
      </p:sp>
      <p:sp>
        <p:nvSpPr>
          <p:cNvPr id="49167" name="Text Box 12"/>
          <p:cNvSpPr txBox="1">
            <a:spLocks noChangeArrowheads="1"/>
          </p:cNvSpPr>
          <p:nvPr/>
        </p:nvSpPr>
        <p:spPr bwMode="auto">
          <a:xfrm>
            <a:off x="7121525" y="5434014"/>
            <a:ext cx="5921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1600">
                <a:solidFill>
                  <a:prstClr val="black"/>
                </a:solidFill>
                <a:latin typeface="Times New Roman" panose="02020603050405020304" pitchFamily="18" charset="0"/>
              </a:rPr>
              <a:t>H/a</a:t>
            </a:r>
          </a:p>
        </p:txBody>
      </p:sp>
      <p:sp>
        <p:nvSpPr>
          <p:cNvPr id="49168" name="Line 5"/>
          <p:cNvSpPr>
            <a:spLocks noChangeShapeType="1"/>
          </p:cNvSpPr>
          <p:nvPr/>
        </p:nvSpPr>
        <p:spPr bwMode="auto">
          <a:xfrm>
            <a:off x="3987801" y="2743200"/>
            <a:ext cx="1624013" cy="2630488"/>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49169" name="Text Box 20"/>
          <p:cNvSpPr txBox="1">
            <a:spLocks noChangeArrowheads="1"/>
          </p:cNvSpPr>
          <p:nvPr/>
        </p:nvSpPr>
        <p:spPr bwMode="auto">
          <a:xfrm>
            <a:off x="5381625" y="5438775"/>
            <a:ext cx="642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1600">
                <a:solidFill>
                  <a:prstClr val="black"/>
                </a:solidFill>
                <a:latin typeface="Times New Roman" panose="02020603050405020304" pitchFamily="18" charset="0"/>
              </a:rPr>
              <a:t>H/2a</a:t>
            </a:r>
          </a:p>
        </p:txBody>
      </p:sp>
      <p:sp>
        <p:nvSpPr>
          <p:cNvPr id="49170" name="Text Box 12"/>
          <p:cNvSpPr txBox="1">
            <a:spLocks noChangeArrowheads="1"/>
          </p:cNvSpPr>
          <p:nvPr/>
        </p:nvSpPr>
        <p:spPr bwMode="auto">
          <a:xfrm>
            <a:off x="3433764" y="2655889"/>
            <a:ext cx="5921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1600">
                <a:solidFill>
                  <a:prstClr val="black"/>
                </a:solidFill>
                <a:latin typeface="Times New Roman" panose="02020603050405020304" pitchFamily="18" charset="0"/>
              </a:rPr>
              <a:t>H/a</a:t>
            </a:r>
          </a:p>
        </p:txBody>
      </p:sp>
      <p:sp>
        <p:nvSpPr>
          <p:cNvPr id="49171" name="Text Box 22"/>
          <p:cNvSpPr txBox="1">
            <a:spLocks noChangeArrowheads="1"/>
          </p:cNvSpPr>
          <p:nvPr/>
        </p:nvSpPr>
        <p:spPr bwMode="auto">
          <a:xfrm>
            <a:off x="4914901" y="3897313"/>
            <a:ext cx="46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2400">
                <a:solidFill>
                  <a:prstClr val="black"/>
                </a:solidFill>
                <a:latin typeface="Times New Roman" panose="02020603050405020304" pitchFamily="18" charset="0"/>
              </a:rPr>
              <a:t>E</a:t>
            </a:r>
          </a:p>
        </p:txBody>
      </p:sp>
      <p:sp>
        <p:nvSpPr>
          <p:cNvPr id="49172" name="Text Box 22"/>
          <p:cNvSpPr txBox="1">
            <a:spLocks noChangeArrowheads="1"/>
          </p:cNvSpPr>
          <p:nvPr/>
        </p:nvSpPr>
        <p:spPr bwMode="auto">
          <a:xfrm>
            <a:off x="3349626" y="4184650"/>
            <a:ext cx="70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1600">
                <a:solidFill>
                  <a:prstClr val="black"/>
                </a:solidFill>
                <a:latin typeface="Times New Roman" panose="02020603050405020304" pitchFamily="18" charset="0"/>
              </a:rPr>
              <a:t>H/3a</a:t>
            </a:r>
          </a:p>
        </p:txBody>
      </p:sp>
      <p:sp>
        <p:nvSpPr>
          <p:cNvPr id="49173" name="Text Box 22"/>
          <p:cNvSpPr txBox="1">
            <a:spLocks noChangeArrowheads="1"/>
          </p:cNvSpPr>
          <p:nvPr/>
        </p:nvSpPr>
        <p:spPr bwMode="auto">
          <a:xfrm>
            <a:off x="6172201" y="4354513"/>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2400">
                <a:solidFill>
                  <a:prstClr val="black"/>
                </a:solidFill>
                <a:latin typeface="Times New Roman" panose="02020603050405020304" pitchFamily="18" charset="0"/>
              </a:rPr>
              <a:t>R</a:t>
            </a:r>
            <a:r>
              <a:rPr kumimoji="1" lang="en-US" altLang="zh-CN" sz="2400" baseline="-25000">
                <a:solidFill>
                  <a:prstClr val="black"/>
                </a:solidFill>
                <a:latin typeface="Times New Roman" panose="02020603050405020304" pitchFamily="18" charset="0"/>
              </a:rPr>
              <a:t>A</a:t>
            </a:r>
          </a:p>
        </p:txBody>
      </p:sp>
      <p:sp>
        <p:nvSpPr>
          <p:cNvPr id="49174" name="Text Box 22"/>
          <p:cNvSpPr txBox="1">
            <a:spLocks noChangeArrowheads="1"/>
          </p:cNvSpPr>
          <p:nvPr/>
        </p:nvSpPr>
        <p:spPr bwMode="auto">
          <a:xfrm>
            <a:off x="4632326" y="3141664"/>
            <a:ext cx="887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50000"/>
              </a:spcBef>
              <a:spcAft>
                <a:spcPct val="0"/>
              </a:spcAft>
              <a:buClrTx/>
              <a:buSzTx/>
              <a:buNone/>
            </a:pPr>
            <a:r>
              <a:rPr kumimoji="1" lang="en-US" altLang="zh-CN" sz="2400">
                <a:solidFill>
                  <a:prstClr val="black"/>
                </a:solidFill>
                <a:latin typeface="Times New Roman" panose="02020603050405020304" pitchFamily="18" charset="0"/>
              </a:rPr>
              <a:t>R</a:t>
            </a:r>
            <a:r>
              <a:rPr kumimoji="1" lang="en-US" altLang="zh-CN" sz="2400" baseline="-25000">
                <a:solidFill>
                  <a:prstClr val="black"/>
                </a:solidFill>
                <a:latin typeface="Times New Roman" panose="02020603050405020304" pitchFamily="18" charset="0"/>
              </a:rPr>
              <a:t>B</a:t>
            </a:r>
          </a:p>
        </p:txBody>
      </p:sp>
      <p:pic>
        <p:nvPicPr>
          <p:cNvPr id="49175"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1" y="1380331"/>
            <a:ext cx="3894014" cy="1678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cxnSp>
        <p:nvCxnSpPr>
          <p:cNvPr id="3" name="直接箭头连接符 2"/>
          <p:cNvCxnSpPr/>
          <p:nvPr/>
        </p:nvCxnSpPr>
        <p:spPr>
          <a:xfrm>
            <a:off x="4011614" y="3883025"/>
            <a:ext cx="644525" cy="14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32325" y="3897313"/>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632325" y="4149725"/>
            <a:ext cx="166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3781425" y="2984500"/>
            <a:ext cx="285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fontAlgn="base">
              <a:spcBef>
                <a:spcPct val="0"/>
              </a:spcBef>
              <a:spcAft>
                <a:spcPct val="0"/>
              </a:spcAft>
              <a:buClrTx/>
              <a:buSzTx/>
              <a:buNone/>
            </a:pPr>
            <a:r>
              <a:rPr kumimoji="1" lang="en-US" altLang="zh-CN" sz="7200">
                <a:solidFill>
                  <a:srgbClr val="FF00FF"/>
                </a:solidFill>
                <a:latin typeface="Times New Roman" panose="02020603050405020304" pitchFamily="18" charset="0"/>
              </a:rPr>
              <a:t>.</a:t>
            </a:r>
            <a:endParaRPr kumimoji="1" lang="zh-CN" altLang="en-US" sz="7200">
              <a:solidFill>
                <a:srgbClr val="FF00FF"/>
              </a:solidFill>
              <a:latin typeface="Times New Roman" panose="02020603050405020304" pitchFamily="18" charset="0"/>
            </a:endParaRPr>
          </a:p>
        </p:txBody>
      </p:sp>
      <p:sp>
        <p:nvSpPr>
          <p:cNvPr id="39" name="Line 10"/>
          <p:cNvSpPr>
            <a:spLocks noChangeShapeType="1"/>
          </p:cNvSpPr>
          <p:nvPr/>
        </p:nvSpPr>
        <p:spPr bwMode="auto">
          <a:xfrm flipH="1" flipV="1">
            <a:off x="3981451" y="4125913"/>
            <a:ext cx="650875" cy="3810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41" name="Line 9"/>
          <p:cNvSpPr>
            <a:spLocks noChangeShapeType="1"/>
          </p:cNvSpPr>
          <p:nvPr/>
        </p:nvSpPr>
        <p:spPr bwMode="auto">
          <a:xfrm flipH="1">
            <a:off x="4786313" y="4144964"/>
            <a:ext cx="12700" cy="1228725"/>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a:solidFill>
                <a:srgbClr val="FF00FF"/>
              </a:solidFill>
              <a:latin typeface="Times New Roman" panose="02020603050405020304" pitchFamily="18" charset="0"/>
              <a:ea typeface="宋体" panose="02010600030101010101" pitchFamily="2" charset="-122"/>
            </a:endParaRPr>
          </a:p>
        </p:txBody>
      </p:sp>
      <p:sp>
        <p:nvSpPr>
          <p:cNvPr id="42" name="TextBox 41"/>
          <p:cNvSpPr txBox="1">
            <a:spLocks noChangeArrowheads="1"/>
          </p:cNvSpPr>
          <p:nvPr/>
        </p:nvSpPr>
        <p:spPr bwMode="auto">
          <a:xfrm>
            <a:off x="4772025" y="3446463"/>
            <a:ext cx="285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fontAlgn="base">
              <a:spcBef>
                <a:spcPct val="0"/>
              </a:spcBef>
              <a:spcAft>
                <a:spcPct val="0"/>
              </a:spcAft>
              <a:buClrTx/>
              <a:buSzTx/>
              <a:buNone/>
            </a:pPr>
            <a:r>
              <a:rPr kumimoji="1" lang="en-US" altLang="zh-CN" sz="7200">
                <a:solidFill>
                  <a:srgbClr val="FF00FF"/>
                </a:solidFill>
                <a:latin typeface="Times New Roman" panose="02020603050405020304" pitchFamily="18" charset="0"/>
              </a:rPr>
              <a:t>.</a:t>
            </a:r>
            <a:endParaRPr kumimoji="1" lang="zh-CN" altLang="en-US" sz="7200">
              <a:solidFill>
                <a:srgbClr val="FF00FF"/>
              </a:solidFill>
              <a:latin typeface="Times New Roman" panose="02020603050405020304" pitchFamily="18" charset="0"/>
            </a:endParaRPr>
          </a:p>
        </p:txBody>
      </p:sp>
    </p:spTree>
    <p:extLst>
      <p:ext uri="{BB962C8B-B14F-4D97-AF65-F5344CB8AC3E}">
        <p14:creationId xmlns:p14="http://schemas.microsoft.com/office/powerpoint/2010/main" val="4022071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48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102666" y="1628022"/>
            <a:ext cx="5745218" cy="4779881"/>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6138"/>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价格领袖模型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0421" name="文本框 2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60" name="矩形 59"/>
          <p:cNvSpPr/>
          <p:nvPr/>
        </p:nvSpPr>
        <p:spPr>
          <a:xfrm>
            <a:off x="4976813" y="6523038"/>
            <a:ext cx="184150" cy="58420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066CC"/>
              </a:solidFill>
              <a:effectLst>
                <a:outerShdw blurRad="38100" dist="38100" dir="2700000" algn="tl">
                  <a:srgbClr val="C0C0C0"/>
                </a:outerShdw>
              </a:effectLst>
              <a:uLnTx/>
              <a:uFillTx/>
              <a:latin typeface="+mn-lt"/>
              <a:ea typeface="华文中宋" panose="02010600040101010101" pitchFamily="2" charset="-122"/>
              <a:cs typeface="+mn-cs"/>
            </a:endParaRPr>
          </a:p>
        </p:txBody>
      </p:sp>
      <p:sp>
        <p:nvSpPr>
          <p:cNvPr id="60423" name="文本框 7"/>
          <p:cNvSpPr txBox="1"/>
          <p:nvPr/>
        </p:nvSpPr>
        <p:spPr>
          <a:xfrm>
            <a:off x="474785" y="2395736"/>
            <a:ext cx="4246685" cy="400110"/>
          </a:xfrm>
          <a:prstGeom prst="rect">
            <a:avLst/>
          </a:prstGeom>
          <a:noFill/>
          <a:ln w="9525">
            <a:noFill/>
          </a:ln>
        </p:spPr>
        <p:txBody>
          <a:bodyPr wrap="square" anchor="t">
            <a:spAutoFit/>
          </a:bodyPr>
          <a:lstStyle/>
          <a:p>
            <a:pPr>
              <a:buFont typeface="Arial" panose="020B0604020202020204" pitchFamily="34" charset="0"/>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支配性企业的利润最大化产量 </a:t>
            </a:r>
            <a:r>
              <a:rPr lang="en-US" altLang="zh-CN"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Q</a:t>
            </a:r>
            <a:r>
              <a:rPr lang="en-US" altLang="zh-CN" sz="2000" dirty="0">
                <a:solidFill>
                  <a:schemeClr val="accent1"/>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p:txBody>
      </p:sp>
      <p:pic>
        <p:nvPicPr>
          <p:cNvPr id="60424" name="图片 897" descr="E:\XXWWJJ\TL\西方经济学上册\转曲-西方经济学（上册）图稿-20180521-二改发排\5-18.eps"/>
          <p:cNvPicPr>
            <a:picLocks noChangeAspect="1"/>
          </p:cNvPicPr>
          <p:nvPr/>
        </p:nvPicPr>
        <p:blipFill>
          <a:blip r:embed="rId4"/>
          <a:stretch>
            <a:fillRect/>
          </a:stretch>
        </p:blipFill>
        <p:spPr>
          <a:xfrm>
            <a:off x="5315293" y="1939291"/>
            <a:ext cx="5029145" cy="4187927"/>
          </a:xfrm>
          <a:prstGeom prst="rect">
            <a:avLst/>
          </a:prstGeom>
          <a:noFill/>
          <a:ln w="9525">
            <a:noFill/>
          </a:ln>
        </p:spPr>
      </p:pic>
      <p:sp>
        <p:nvSpPr>
          <p:cNvPr id="60427" name="文本框 99"/>
          <p:cNvSpPr txBox="1"/>
          <p:nvPr/>
        </p:nvSpPr>
        <p:spPr>
          <a:xfrm>
            <a:off x="5496719" y="6488668"/>
            <a:ext cx="5080000" cy="369332"/>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价格领袖模型</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60428" name="文本框 8"/>
          <p:cNvSpPr txBox="1"/>
          <p:nvPr/>
        </p:nvSpPr>
        <p:spPr>
          <a:xfrm>
            <a:off x="2027237" y="4052511"/>
            <a:ext cx="3741738" cy="460375"/>
          </a:xfrm>
          <a:prstGeom prst="rect">
            <a:avLst/>
          </a:prstGeom>
          <a:noFill/>
          <a:ln w="9525">
            <a:noFill/>
          </a:ln>
        </p:spPr>
        <p:txBody>
          <a:bodyPr wrap="square" anchor="t">
            <a:spAutoFit/>
          </a:bodyPr>
          <a:lstStyle/>
          <a:p>
            <a:pPr eaLnBrk="0" hangingPunct="0"/>
            <a:r>
              <a:rPr lang="en-US" altLang="zh-CN" sz="2400" dirty="0">
                <a:solidFill>
                  <a:srgbClr val="FF0000"/>
                </a:solidFill>
                <a:latin typeface="微软雅黑" panose="020B0503020204020204" pitchFamily="34" charset="-122"/>
                <a:ea typeface="微软雅黑" panose="020B0503020204020204" pitchFamily="34" charset="-122"/>
              </a:rPr>
              <a:t>MR=MC</a:t>
            </a:r>
          </a:p>
        </p:txBody>
      </p:sp>
      <p:sp>
        <p:nvSpPr>
          <p:cNvPr id="15" name="棱台 14"/>
          <p:cNvSpPr/>
          <p:nvPr/>
        </p:nvSpPr>
        <p:spPr>
          <a:xfrm>
            <a:off x="927894" y="3463753"/>
            <a:ext cx="3671326" cy="1429643"/>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129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idx="1"/>
          </p:nvPr>
        </p:nvSpPr>
        <p:spPr>
          <a:xfrm>
            <a:off x="1976438" y="981075"/>
            <a:ext cx="8229600" cy="4389438"/>
          </a:xfrm>
        </p:spPr>
        <p:txBody>
          <a:bodyPr>
            <a:normAutofit fontScale="92500" lnSpcReduction="20000"/>
          </a:bodyPr>
          <a:lstStyle/>
          <a:p>
            <a:pPr algn="just" eaLnBrk="1" hangingPunct="1">
              <a:buFont typeface="Wingdings" panose="05000000000000000000" pitchFamily="2" charset="2"/>
              <a:buChar char="n"/>
            </a:pPr>
            <a:r>
              <a:rPr lang="zh-CN" altLang="en-US" sz="3600" b="1" dirty="0"/>
              <a:t>斯威齐模型</a:t>
            </a:r>
            <a:r>
              <a:rPr lang="en-US" altLang="zh-CN" sz="3600" b="1" dirty="0"/>
              <a:t>(</a:t>
            </a:r>
            <a:r>
              <a:rPr lang="en-US" altLang="zh-CN" sz="3600" b="1" dirty="0" err="1"/>
              <a:t>Sweezy</a:t>
            </a:r>
            <a:r>
              <a:rPr lang="zh-CN" altLang="en-US" sz="3600" b="1" dirty="0"/>
              <a:t>，</a:t>
            </a:r>
            <a:r>
              <a:rPr lang="en-US" altLang="zh-CN" sz="3600" b="1" dirty="0"/>
              <a:t>1939)</a:t>
            </a:r>
          </a:p>
          <a:p>
            <a:pPr algn="just" eaLnBrk="1" hangingPunct="1"/>
            <a:endParaRPr lang="en-US" altLang="zh-CN" dirty="0" smtClean="0"/>
          </a:p>
          <a:p>
            <a:pPr algn="just" eaLnBrk="1" hangingPunct="1">
              <a:lnSpc>
                <a:spcPct val="150000"/>
              </a:lnSpc>
            </a:pPr>
            <a:r>
              <a:rPr lang="zh-CN" altLang="en-US" dirty="0" smtClean="0"/>
              <a:t>假设：</a:t>
            </a:r>
            <a:r>
              <a:rPr lang="zh-CN" altLang="en-US" dirty="0" smtClean="0">
                <a:ea typeface="楷体_GB2312" pitchFamily="49" charset="-122"/>
              </a:rPr>
              <a:t>如果一厂商提价，其他厂商不会跟着提价，因而提价厂商的销售量减少很多；如果一厂商降价，其他厂商也降价，因而降价厂商的销售量增加有限。</a:t>
            </a:r>
            <a:endParaRPr lang="en-US" altLang="zh-CN" dirty="0" smtClean="0">
              <a:ea typeface="楷体_GB2312" pitchFamily="49" charset="-122"/>
            </a:endParaRPr>
          </a:p>
          <a:p>
            <a:pPr algn="just" eaLnBrk="1" hangingPunct="1">
              <a:lnSpc>
                <a:spcPct val="150000"/>
              </a:lnSpc>
            </a:pPr>
            <a:endParaRPr lang="zh-CN" altLang="en-US" dirty="0" smtClean="0"/>
          </a:p>
          <a:p>
            <a:pPr algn="just" eaLnBrk="1" hangingPunct="1">
              <a:lnSpc>
                <a:spcPct val="150000"/>
              </a:lnSpc>
            </a:pPr>
            <a:r>
              <a:rPr lang="zh-CN" altLang="en-US" dirty="0" smtClean="0"/>
              <a:t>结论：</a:t>
            </a:r>
            <a:r>
              <a:rPr lang="zh-CN" altLang="en-US" dirty="0" smtClean="0">
                <a:ea typeface="楷体_GB2312" pitchFamily="49" charset="-122"/>
              </a:rPr>
              <a:t>弯折的需求曲线</a:t>
            </a:r>
            <a:r>
              <a:rPr lang="en-US" altLang="zh-CN" dirty="0" smtClean="0">
                <a:latin typeface="Times New Roman" panose="02020603050405020304" pitchFamily="18" charset="0"/>
                <a:ea typeface="楷体_GB2312" pitchFamily="49" charset="-122"/>
                <a:cs typeface="Times New Roman" panose="02020603050405020304" pitchFamily="18" charset="0"/>
              </a:rPr>
              <a:t>→</a:t>
            </a:r>
            <a:r>
              <a:rPr lang="zh-CN" altLang="en-US" dirty="0" smtClean="0">
                <a:ea typeface="楷体_GB2312" pitchFamily="49" charset="-122"/>
              </a:rPr>
              <a:t>间断的边际收益曲线</a:t>
            </a:r>
            <a:r>
              <a:rPr lang="en-US" altLang="zh-CN" dirty="0" smtClean="0">
                <a:latin typeface="Times New Roman" panose="02020603050405020304" pitchFamily="18" charset="0"/>
                <a:ea typeface="楷体_GB2312" pitchFamily="49" charset="-122"/>
              </a:rPr>
              <a:t>→</a:t>
            </a:r>
            <a:r>
              <a:rPr lang="zh-CN" altLang="en-US" dirty="0" smtClean="0">
                <a:ea typeface="楷体_GB2312" pitchFamily="49" charset="-122"/>
              </a:rPr>
              <a:t>价格刚性。</a:t>
            </a:r>
            <a:endParaRPr lang="zh-CN" altLang="en-US" dirty="0" smtClean="0"/>
          </a:p>
          <a:p>
            <a:pPr eaLnBrk="1" hangingPunct="1"/>
            <a:endParaRPr lang="en-US" altLang="zh-CN" dirty="0" smtClean="0"/>
          </a:p>
        </p:txBody>
      </p:sp>
      <p:sp>
        <p:nvSpPr>
          <p:cNvPr id="5" name="日期占位符 3"/>
          <p:cNvSpPr>
            <a:spLocks noGrp="1"/>
          </p:cNvSpPr>
          <p:nvPr>
            <p:ph type="dt" sz="quarter" idx="10"/>
          </p:nvPr>
        </p:nvSpPr>
        <p:spPr/>
        <p:txBody>
          <a:bodyPr/>
          <a:lstStyle/>
          <a:p>
            <a:pPr>
              <a:defRPr/>
            </a:pPr>
            <a:fld id="{08DBFD69-77EF-4BF5-868D-B48EEA833F3B}" type="datetime1">
              <a:rPr lang="zh-CN" altLang="en-US"/>
              <a:pPr>
                <a:defRPr/>
              </a:pPr>
              <a:t>2022/11/21</a:t>
            </a:fld>
            <a:endParaRPr lang="en-US" altLang="zh-CN"/>
          </a:p>
        </p:txBody>
      </p:sp>
      <p:sp>
        <p:nvSpPr>
          <p:cNvPr id="532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C3786EAA-CD2F-4EDA-97D0-B026AAAD3A79}" type="slidenum">
              <a:rPr lang="en-US" altLang="zh-CN" sz="1200">
                <a:solidFill>
                  <a:srgbClr val="045C75"/>
                </a:solidFill>
                <a:latin typeface="Times New Roman" panose="02020603050405020304" pitchFamily="18" charset="0"/>
              </a:rPr>
              <a:pPr>
                <a:spcBef>
                  <a:spcPct val="0"/>
                </a:spcBef>
                <a:buClrTx/>
                <a:buSzTx/>
                <a:buFontTx/>
                <a:buNone/>
              </a:pPr>
              <a:t>12</a:t>
            </a:fld>
            <a:endParaRPr lang="en-US" altLang="zh-CN" sz="1200">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31799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fade">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250">
                                            <p:txEl>
                                              <p:pRg st="2" end="2"/>
                                            </p:txEl>
                                          </p:spTgt>
                                        </p:tgtEl>
                                        <p:attrNameLst>
                                          <p:attrName>style.visibility</p:attrName>
                                        </p:attrNameLst>
                                      </p:cBhvr>
                                      <p:to>
                                        <p:strVal val="visible"/>
                                      </p:to>
                                    </p:set>
                                    <p:animEffect transition="in" filter="fade">
                                      <p:cBhvr>
                                        <p:cTn id="12" dur="500"/>
                                        <p:tgtEl>
                                          <p:spTgt spid="532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250">
                                            <p:txEl>
                                              <p:pRg st="4" end="4"/>
                                            </p:txEl>
                                          </p:spTgt>
                                        </p:tgtEl>
                                        <p:attrNameLst>
                                          <p:attrName>style.visibility</p:attrName>
                                        </p:attrNameLst>
                                      </p:cBhvr>
                                      <p:to>
                                        <p:strVal val="visible"/>
                                      </p:to>
                                    </p:set>
                                    <p:animEffect transition="in" filter="fade">
                                      <p:cBhvr>
                                        <p:cTn id="17"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2667000" y="876300"/>
            <a:ext cx="7772400" cy="609600"/>
          </a:xfrm>
        </p:spPr>
        <p:txBody>
          <a:bodyPr/>
          <a:lstStyle/>
          <a:p>
            <a:pPr eaLnBrk="1" hangingPunct="1"/>
            <a:r>
              <a:rPr lang="zh-CN" altLang="en-US" sz="3600"/>
              <a:t>斯威齐模型</a:t>
            </a:r>
            <a:r>
              <a:rPr lang="en-US" altLang="zh-CN" sz="3600"/>
              <a:t>(</a:t>
            </a:r>
            <a:r>
              <a:rPr lang="zh-CN" altLang="en-US" sz="3600"/>
              <a:t>图示</a:t>
            </a:r>
            <a:r>
              <a:rPr lang="en-US" altLang="zh-CN" sz="3600"/>
              <a:t>)</a:t>
            </a:r>
          </a:p>
        </p:txBody>
      </p:sp>
      <p:sp>
        <p:nvSpPr>
          <p:cNvPr id="54275" name="Rectangle 3"/>
          <p:cNvSpPr>
            <a:spLocks noGrp="1"/>
          </p:cNvSpPr>
          <p:nvPr>
            <p:ph idx="1"/>
          </p:nvPr>
        </p:nvSpPr>
        <p:spPr/>
        <p:txBody>
          <a:bodyPr/>
          <a:lstStyle/>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p:txBody>
      </p:sp>
      <p:sp>
        <p:nvSpPr>
          <p:cNvPr id="37" name="日期占位符 3"/>
          <p:cNvSpPr>
            <a:spLocks noGrp="1"/>
          </p:cNvSpPr>
          <p:nvPr>
            <p:ph type="dt" sz="quarter" idx="10"/>
          </p:nvPr>
        </p:nvSpPr>
        <p:spPr/>
        <p:txBody>
          <a:bodyPr/>
          <a:lstStyle/>
          <a:p>
            <a:pPr>
              <a:defRPr/>
            </a:pPr>
            <a:fld id="{487BB23A-1C71-42F5-923A-6F6505DDE18D}" type="datetime1">
              <a:rPr lang="zh-CN" altLang="en-US"/>
              <a:pPr>
                <a:defRPr/>
              </a:pPr>
              <a:t>2022/11/21</a:t>
            </a:fld>
            <a:endParaRPr lang="en-US" altLang="zh-CN"/>
          </a:p>
        </p:txBody>
      </p:sp>
      <p:sp>
        <p:nvSpPr>
          <p:cNvPr id="542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A2D14283-B716-4EE7-BF58-616484A306A2}" type="slidenum">
              <a:rPr lang="en-US" altLang="zh-CN" sz="1200">
                <a:solidFill>
                  <a:srgbClr val="045C75"/>
                </a:solidFill>
                <a:latin typeface="Times New Roman" panose="02020603050405020304" pitchFamily="18" charset="0"/>
              </a:rPr>
              <a:pPr>
                <a:spcBef>
                  <a:spcPct val="0"/>
                </a:spcBef>
                <a:buClrTx/>
                <a:buSzTx/>
                <a:buFontTx/>
                <a:buNone/>
              </a:pPr>
              <a:t>13</a:t>
            </a:fld>
            <a:endParaRPr lang="en-US" altLang="zh-CN" sz="1200">
              <a:solidFill>
                <a:srgbClr val="045C75"/>
              </a:solidFill>
              <a:latin typeface="Times New Roman" panose="02020603050405020304" pitchFamily="18" charset="0"/>
            </a:endParaRPr>
          </a:p>
        </p:txBody>
      </p:sp>
      <p:sp>
        <p:nvSpPr>
          <p:cNvPr id="54278" name="Line 4"/>
          <p:cNvSpPr>
            <a:spLocks noChangeShapeType="1"/>
          </p:cNvSpPr>
          <p:nvPr/>
        </p:nvSpPr>
        <p:spPr bwMode="auto">
          <a:xfrm>
            <a:off x="3886200" y="2057400"/>
            <a:ext cx="0" cy="33528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279" name="Line 5"/>
          <p:cNvSpPr>
            <a:spLocks noChangeShapeType="1"/>
          </p:cNvSpPr>
          <p:nvPr/>
        </p:nvSpPr>
        <p:spPr bwMode="auto">
          <a:xfrm>
            <a:off x="3886200" y="5410200"/>
            <a:ext cx="4419600" cy="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68" name="Line 6"/>
          <p:cNvSpPr>
            <a:spLocks noChangeShapeType="1"/>
          </p:cNvSpPr>
          <p:nvPr/>
        </p:nvSpPr>
        <p:spPr bwMode="auto">
          <a:xfrm>
            <a:off x="5410200" y="3124200"/>
            <a:ext cx="1219200" cy="1219200"/>
          </a:xfrm>
          <a:prstGeom prst="line">
            <a:avLst/>
          </a:prstGeom>
          <a:noFill/>
          <a:ln w="38100" cap="sq">
            <a:solidFill>
              <a:srgbClr val="0070C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69" name="Line 7"/>
          <p:cNvSpPr>
            <a:spLocks noChangeShapeType="1"/>
          </p:cNvSpPr>
          <p:nvPr/>
        </p:nvSpPr>
        <p:spPr bwMode="auto">
          <a:xfrm>
            <a:off x="5334000" y="3124200"/>
            <a:ext cx="1752600" cy="533400"/>
          </a:xfrm>
          <a:prstGeom prst="line">
            <a:avLst/>
          </a:prstGeom>
          <a:noFill/>
          <a:ln w="38100">
            <a:solidFill>
              <a:schemeClr val="tx1"/>
            </a:solidFill>
            <a:prstDash val="sysDot"/>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70" name="Line 8"/>
          <p:cNvSpPr>
            <a:spLocks noChangeShapeType="1"/>
          </p:cNvSpPr>
          <p:nvPr/>
        </p:nvSpPr>
        <p:spPr bwMode="auto">
          <a:xfrm flipH="1" flipV="1">
            <a:off x="4648200" y="2362200"/>
            <a:ext cx="762000" cy="762000"/>
          </a:xfrm>
          <a:prstGeom prst="line">
            <a:avLst/>
          </a:prstGeom>
          <a:noFill/>
          <a:ln w="38100">
            <a:solidFill>
              <a:schemeClr val="tx1"/>
            </a:solidFill>
            <a:prstDash val="sysDot"/>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71" name="Line 9"/>
          <p:cNvSpPr>
            <a:spLocks noChangeShapeType="1"/>
          </p:cNvSpPr>
          <p:nvPr/>
        </p:nvSpPr>
        <p:spPr bwMode="auto">
          <a:xfrm flipH="1" flipV="1">
            <a:off x="3886200" y="2667000"/>
            <a:ext cx="1524000" cy="457200"/>
          </a:xfrm>
          <a:prstGeom prst="line">
            <a:avLst/>
          </a:prstGeom>
          <a:noFill/>
          <a:ln w="38100" cap="sq">
            <a:solidFill>
              <a:srgbClr val="0070C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284" name="Text Box 10"/>
          <p:cNvSpPr txBox="1">
            <a:spLocks noChangeArrowheads="1"/>
          </p:cNvSpPr>
          <p:nvPr/>
        </p:nvSpPr>
        <p:spPr bwMode="auto">
          <a:xfrm>
            <a:off x="3429000" y="5334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O</a:t>
            </a:r>
          </a:p>
        </p:txBody>
      </p:sp>
      <p:sp>
        <p:nvSpPr>
          <p:cNvPr id="54285" name="Text Box 11"/>
          <p:cNvSpPr txBox="1">
            <a:spLocks noChangeArrowheads="1"/>
          </p:cNvSpPr>
          <p:nvPr/>
        </p:nvSpPr>
        <p:spPr bwMode="auto">
          <a:xfrm>
            <a:off x="8305800" y="54276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Q</a:t>
            </a:r>
          </a:p>
        </p:txBody>
      </p:sp>
      <p:sp>
        <p:nvSpPr>
          <p:cNvPr id="54286" name="Text Box 12"/>
          <p:cNvSpPr txBox="1">
            <a:spLocks noChangeArrowheads="1"/>
          </p:cNvSpPr>
          <p:nvPr/>
        </p:nvSpPr>
        <p:spPr bwMode="auto">
          <a:xfrm>
            <a:off x="3505200" y="1905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a:t>
            </a:r>
          </a:p>
        </p:txBody>
      </p:sp>
      <p:sp>
        <p:nvSpPr>
          <p:cNvPr id="40975" name="Text Box 13"/>
          <p:cNvSpPr txBox="1">
            <a:spLocks noChangeArrowheads="1"/>
          </p:cNvSpPr>
          <p:nvPr/>
        </p:nvSpPr>
        <p:spPr bwMode="auto">
          <a:xfrm>
            <a:off x="3505200" y="23622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A</a:t>
            </a:r>
          </a:p>
        </p:txBody>
      </p:sp>
      <p:sp>
        <p:nvSpPr>
          <p:cNvPr id="40976" name="Text Box 14"/>
          <p:cNvSpPr txBox="1">
            <a:spLocks noChangeArrowheads="1"/>
          </p:cNvSpPr>
          <p:nvPr/>
        </p:nvSpPr>
        <p:spPr bwMode="auto">
          <a:xfrm>
            <a:off x="5334000" y="27432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F</a:t>
            </a:r>
          </a:p>
        </p:txBody>
      </p:sp>
      <p:sp>
        <p:nvSpPr>
          <p:cNvPr id="40977" name="Text Box 15"/>
          <p:cNvSpPr txBox="1">
            <a:spLocks noChangeArrowheads="1"/>
          </p:cNvSpPr>
          <p:nvPr/>
        </p:nvSpPr>
        <p:spPr bwMode="auto">
          <a:xfrm>
            <a:off x="6629400" y="41148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D</a:t>
            </a:r>
          </a:p>
        </p:txBody>
      </p:sp>
      <p:sp>
        <p:nvSpPr>
          <p:cNvPr id="40978" name="Text Box 16"/>
          <p:cNvSpPr txBox="1">
            <a:spLocks noChangeArrowheads="1"/>
          </p:cNvSpPr>
          <p:nvPr/>
        </p:nvSpPr>
        <p:spPr bwMode="auto">
          <a:xfrm>
            <a:off x="7010400" y="34290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B</a:t>
            </a:r>
          </a:p>
        </p:txBody>
      </p:sp>
      <p:sp>
        <p:nvSpPr>
          <p:cNvPr id="40979" name="Text Box 17"/>
          <p:cNvSpPr txBox="1">
            <a:spLocks noChangeArrowheads="1"/>
          </p:cNvSpPr>
          <p:nvPr/>
        </p:nvSpPr>
        <p:spPr bwMode="auto">
          <a:xfrm>
            <a:off x="4419600" y="1963739"/>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C</a:t>
            </a:r>
          </a:p>
        </p:txBody>
      </p:sp>
      <p:sp>
        <p:nvSpPr>
          <p:cNvPr id="40980" name="Line 18"/>
          <p:cNvSpPr>
            <a:spLocks noChangeShapeType="1"/>
          </p:cNvSpPr>
          <p:nvPr/>
        </p:nvSpPr>
        <p:spPr bwMode="auto">
          <a:xfrm>
            <a:off x="3886200" y="2667000"/>
            <a:ext cx="1524000" cy="12192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1" name="Line 19"/>
          <p:cNvSpPr>
            <a:spLocks noChangeShapeType="1"/>
          </p:cNvSpPr>
          <p:nvPr/>
        </p:nvSpPr>
        <p:spPr bwMode="auto">
          <a:xfrm>
            <a:off x="5410200" y="4419600"/>
            <a:ext cx="609600" cy="9144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2" name="Line 20"/>
          <p:cNvSpPr>
            <a:spLocks noChangeShapeType="1"/>
          </p:cNvSpPr>
          <p:nvPr/>
        </p:nvSpPr>
        <p:spPr bwMode="auto">
          <a:xfrm>
            <a:off x="5410200" y="3124200"/>
            <a:ext cx="0" cy="76200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3" name="Line 21"/>
          <p:cNvSpPr>
            <a:spLocks noChangeShapeType="1"/>
          </p:cNvSpPr>
          <p:nvPr/>
        </p:nvSpPr>
        <p:spPr bwMode="auto">
          <a:xfrm>
            <a:off x="5410200" y="3886200"/>
            <a:ext cx="0" cy="533400"/>
          </a:xfrm>
          <a:prstGeom prst="line">
            <a:avLst/>
          </a:prstGeom>
          <a:noFill/>
          <a:ln w="57150">
            <a:solidFill>
              <a:srgbClr val="CC00FF"/>
            </a:solidFill>
            <a:prstDash val="sysDot"/>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4" name="Line 22"/>
          <p:cNvSpPr>
            <a:spLocks noChangeShapeType="1"/>
          </p:cNvSpPr>
          <p:nvPr/>
        </p:nvSpPr>
        <p:spPr bwMode="auto">
          <a:xfrm>
            <a:off x="5410200" y="4419600"/>
            <a:ext cx="0" cy="99060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5" name="Line 23"/>
          <p:cNvSpPr>
            <a:spLocks noChangeShapeType="1"/>
          </p:cNvSpPr>
          <p:nvPr/>
        </p:nvSpPr>
        <p:spPr bwMode="auto">
          <a:xfrm flipH="1">
            <a:off x="3886200" y="3124200"/>
            <a:ext cx="15240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6" name="Text Box 24"/>
          <p:cNvSpPr txBox="1">
            <a:spLocks noChangeArrowheads="1"/>
          </p:cNvSpPr>
          <p:nvPr/>
        </p:nvSpPr>
        <p:spPr bwMode="auto">
          <a:xfrm>
            <a:off x="3505200" y="2895600"/>
            <a:ext cx="38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P</a:t>
            </a:r>
            <a:r>
              <a:rPr lang="en-US" altLang="zh-CN" sz="1600" baseline="-25000">
                <a:latin typeface="Times New Roman" panose="02020603050405020304" pitchFamily="18" charset="0"/>
              </a:rPr>
              <a:t>0</a:t>
            </a:r>
          </a:p>
        </p:txBody>
      </p:sp>
      <p:sp>
        <p:nvSpPr>
          <p:cNvPr id="40987" name="Text Box 25"/>
          <p:cNvSpPr txBox="1">
            <a:spLocks noChangeArrowheads="1"/>
          </p:cNvSpPr>
          <p:nvPr/>
        </p:nvSpPr>
        <p:spPr bwMode="auto">
          <a:xfrm>
            <a:off x="5181600" y="5486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Q</a:t>
            </a:r>
            <a:r>
              <a:rPr lang="en-US" altLang="zh-CN" sz="1600" baseline="-25000">
                <a:latin typeface="Times New Roman" panose="02020603050405020304" pitchFamily="18" charset="0"/>
              </a:rPr>
              <a:t>0</a:t>
            </a:r>
          </a:p>
        </p:txBody>
      </p:sp>
      <p:sp>
        <p:nvSpPr>
          <p:cNvPr id="40988" name="Text Box 26"/>
          <p:cNvSpPr txBox="1">
            <a:spLocks noChangeArrowheads="1"/>
          </p:cNvSpPr>
          <p:nvPr/>
        </p:nvSpPr>
        <p:spPr bwMode="auto">
          <a:xfrm>
            <a:off x="6019800" y="48768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MR</a:t>
            </a:r>
            <a:r>
              <a:rPr lang="en-US" altLang="zh-CN" sz="1600" baseline="-25000">
                <a:latin typeface="Times New Roman" panose="02020603050405020304" pitchFamily="18" charset="0"/>
              </a:rPr>
              <a:t>2</a:t>
            </a:r>
          </a:p>
        </p:txBody>
      </p:sp>
      <p:sp>
        <p:nvSpPr>
          <p:cNvPr id="40989" name="Text Box 27"/>
          <p:cNvSpPr txBox="1">
            <a:spLocks noChangeArrowheads="1"/>
          </p:cNvSpPr>
          <p:nvPr/>
        </p:nvSpPr>
        <p:spPr bwMode="auto">
          <a:xfrm>
            <a:off x="4495800" y="3581400"/>
            <a:ext cx="137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MR</a:t>
            </a:r>
            <a:r>
              <a:rPr lang="en-US" altLang="zh-CN" sz="1600" baseline="-25000">
                <a:latin typeface="Times New Roman" panose="02020603050405020304" pitchFamily="18" charset="0"/>
              </a:rPr>
              <a:t>1</a:t>
            </a:r>
          </a:p>
        </p:txBody>
      </p:sp>
      <p:sp>
        <p:nvSpPr>
          <p:cNvPr id="40990" name="Text Box 28"/>
          <p:cNvSpPr txBox="1">
            <a:spLocks noChangeArrowheads="1"/>
          </p:cNvSpPr>
          <p:nvPr/>
        </p:nvSpPr>
        <p:spPr bwMode="auto">
          <a:xfrm>
            <a:off x="5334000" y="3624264"/>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a:t>
            </a:r>
          </a:p>
        </p:txBody>
      </p:sp>
      <p:sp>
        <p:nvSpPr>
          <p:cNvPr id="40991" name="Text Box 29"/>
          <p:cNvSpPr txBox="1">
            <a:spLocks noChangeArrowheads="1"/>
          </p:cNvSpPr>
          <p:nvPr/>
        </p:nvSpPr>
        <p:spPr bwMode="auto">
          <a:xfrm>
            <a:off x="5410200" y="42672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N</a:t>
            </a:r>
          </a:p>
        </p:txBody>
      </p:sp>
      <p:sp>
        <p:nvSpPr>
          <p:cNvPr id="227359" name="Freeform 31"/>
          <p:cNvSpPr>
            <a:spLocks/>
          </p:cNvSpPr>
          <p:nvPr/>
        </p:nvSpPr>
        <p:spPr bwMode="auto">
          <a:xfrm>
            <a:off x="4419600" y="2849563"/>
            <a:ext cx="1905000" cy="1371600"/>
          </a:xfrm>
          <a:custGeom>
            <a:avLst/>
            <a:gdLst>
              <a:gd name="T0" fmla="*/ 0 w 1200"/>
              <a:gd name="T1" fmla="*/ 2147483646 h 864"/>
              <a:gd name="T2" fmla="*/ 2147483646 w 1200"/>
              <a:gd name="T3" fmla="*/ 2147483646 h 864"/>
              <a:gd name="T4" fmla="*/ 2147483646 w 1200"/>
              <a:gd name="T5" fmla="*/ 2147483646 h 864"/>
              <a:gd name="T6" fmla="*/ 2147483646 w 1200"/>
              <a:gd name="T7" fmla="*/ 2147483646 h 864"/>
              <a:gd name="T8" fmla="*/ 2147483646 w 1200"/>
              <a:gd name="T9" fmla="*/ 2147483646 h 864"/>
              <a:gd name="T10" fmla="*/ 2147483646 w 1200"/>
              <a:gd name="T11" fmla="*/ 2147483646 h 864"/>
              <a:gd name="T12" fmla="*/ 2147483646 w 1200"/>
              <a:gd name="T13" fmla="*/ 0 h 8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864">
                <a:moveTo>
                  <a:pt x="0" y="864"/>
                </a:moveTo>
                <a:cubicBezTo>
                  <a:pt x="132" y="860"/>
                  <a:pt x="264" y="856"/>
                  <a:pt x="384" y="816"/>
                </a:cubicBezTo>
                <a:cubicBezTo>
                  <a:pt x="504" y="776"/>
                  <a:pt x="640" y="680"/>
                  <a:pt x="720" y="624"/>
                </a:cubicBezTo>
                <a:cubicBezTo>
                  <a:pt x="800" y="568"/>
                  <a:pt x="816" y="536"/>
                  <a:pt x="864" y="480"/>
                </a:cubicBezTo>
                <a:cubicBezTo>
                  <a:pt x="912" y="424"/>
                  <a:pt x="968" y="344"/>
                  <a:pt x="1008" y="288"/>
                </a:cubicBezTo>
                <a:cubicBezTo>
                  <a:pt x="1048" y="232"/>
                  <a:pt x="1072" y="192"/>
                  <a:pt x="1104" y="144"/>
                </a:cubicBezTo>
                <a:cubicBezTo>
                  <a:pt x="1136" y="96"/>
                  <a:pt x="1184" y="24"/>
                  <a:pt x="1200" y="0"/>
                </a:cubicBezTo>
              </a:path>
            </a:pathLst>
          </a:custGeom>
          <a:noFill/>
          <a:ln w="28575" cap="sq" cmpd="sng">
            <a:solidFill>
              <a:srgbClr val="FF0000"/>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0" name="Freeform 32"/>
          <p:cNvSpPr>
            <a:spLocks/>
          </p:cNvSpPr>
          <p:nvPr/>
        </p:nvSpPr>
        <p:spPr bwMode="auto">
          <a:xfrm>
            <a:off x="4495800" y="2971800"/>
            <a:ext cx="1905000" cy="1371600"/>
          </a:xfrm>
          <a:custGeom>
            <a:avLst/>
            <a:gdLst>
              <a:gd name="T0" fmla="*/ 0 w 1200"/>
              <a:gd name="T1" fmla="*/ 2147483646 h 864"/>
              <a:gd name="T2" fmla="*/ 2147483646 w 1200"/>
              <a:gd name="T3" fmla="*/ 2147483646 h 864"/>
              <a:gd name="T4" fmla="*/ 2147483646 w 1200"/>
              <a:gd name="T5" fmla="*/ 2147483646 h 864"/>
              <a:gd name="T6" fmla="*/ 2147483646 w 1200"/>
              <a:gd name="T7" fmla="*/ 2147483646 h 864"/>
              <a:gd name="T8" fmla="*/ 2147483646 w 1200"/>
              <a:gd name="T9" fmla="*/ 2147483646 h 864"/>
              <a:gd name="T10" fmla="*/ 2147483646 w 1200"/>
              <a:gd name="T11" fmla="*/ 2147483646 h 864"/>
              <a:gd name="T12" fmla="*/ 2147483646 w 1200"/>
              <a:gd name="T13" fmla="*/ 0 h 8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864">
                <a:moveTo>
                  <a:pt x="0" y="864"/>
                </a:moveTo>
                <a:cubicBezTo>
                  <a:pt x="132" y="860"/>
                  <a:pt x="264" y="856"/>
                  <a:pt x="384" y="816"/>
                </a:cubicBezTo>
                <a:cubicBezTo>
                  <a:pt x="504" y="776"/>
                  <a:pt x="640" y="680"/>
                  <a:pt x="720" y="624"/>
                </a:cubicBezTo>
                <a:cubicBezTo>
                  <a:pt x="800" y="568"/>
                  <a:pt x="816" y="536"/>
                  <a:pt x="864" y="480"/>
                </a:cubicBezTo>
                <a:cubicBezTo>
                  <a:pt x="912" y="424"/>
                  <a:pt x="968" y="344"/>
                  <a:pt x="1008" y="288"/>
                </a:cubicBezTo>
                <a:cubicBezTo>
                  <a:pt x="1048" y="232"/>
                  <a:pt x="1072" y="192"/>
                  <a:pt x="1104" y="144"/>
                </a:cubicBezTo>
                <a:cubicBezTo>
                  <a:pt x="1136" y="96"/>
                  <a:pt x="1184" y="24"/>
                  <a:pt x="1200" y="0"/>
                </a:cubicBezTo>
              </a:path>
            </a:pathLst>
          </a:custGeom>
          <a:noFill/>
          <a:ln w="28575" cap="sq" cmpd="sng">
            <a:solidFill>
              <a:srgbClr val="FF0000"/>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1" name="Freeform 33"/>
          <p:cNvSpPr>
            <a:spLocks/>
          </p:cNvSpPr>
          <p:nvPr/>
        </p:nvSpPr>
        <p:spPr bwMode="auto">
          <a:xfrm>
            <a:off x="4495800" y="3276600"/>
            <a:ext cx="1905000" cy="1371600"/>
          </a:xfrm>
          <a:custGeom>
            <a:avLst/>
            <a:gdLst>
              <a:gd name="T0" fmla="*/ 0 w 1200"/>
              <a:gd name="T1" fmla="*/ 2147483646 h 864"/>
              <a:gd name="T2" fmla="*/ 2147483646 w 1200"/>
              <a:gd name="T3" fmla="*/ 2147483646 h 864"/>
              <a:gd name="T4" fmla="*/ 2147483646 w 1200"/>
              <a:gd name="T5" fmla="*/ 2147483646 h 864"/>
              <a:gd name="T6" fmla="*/ 2147483646 w 1200"/>
              <a:gd name="T7" fmla="*/ 2147483646 h 864"/>
              <a:gd name="T8" fmla="*/ 2147483646 w 1200"/>
              <a:gd name="T9" fmla="*/ 2147483646 h 864"/>
              <a:gd name="T10" fmla="*/ 2147483646 w 1200"/>
              <a:gd name="T11" fmla="*/ 2147483646 h 864"/>
              <a:gd name="T12" fmla="*/ 2147483646 w 1200"/>
              <a:gd name="T13" fmla="*/ 0 h 8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864">
                <a:moveTo>
                  <a:pt x="0" y="864"/>
                </a:moveTo>
                <a:cubicBezTo>
                  <a:pt x="132" y="860"/>
                  <a:pt x="264" y="856"/>
                  <a:pt x="384" y="816"/>
                </a:cubicBezTo>
                <a:cubicBezTo>
                  <a:pt x="504" y="776"/>
                  <a:pt x="640" y="680"/>
                  <a:pt x="720" y="624"/>
                </a:cubicBezTo>
                <a:cubicBezTo>
                  <a:pt x="800" y="568"/>
                  <a:pt x="816" y="536"/>
                  <a:pt x="864" y="480"/>
                </a:cubicBezTo>
                <a:cubicBezTo>
                  <a:pt x="912" y="424"/>
                  <a:pt x="968" y="344"/>
                  <a:pt x="1008" y="288"/>
                </a:cubicBezTo>
                <a:cubicBezTo>
                  <a:pt x="1048" y="232"/>
                  <a:pt x="1072" y="192"/>
                  <a:pt x="1104" y="144"/>
                </a:cubicBezTo>
                <a:cubicBezTo>
                  <a:pt x="1136" y="96"/>
                  <a:pt x="1184" y="24"/>
                  <a:pt x="1200" y="0"/>
                </a:cubicBezTo>
              </a:path>
            </a:pathLst>
          </a:custGeom>
          <a:noFill/>
          <a:ln w="28575" cap="sq" cmpd="sng">
            <a:solidFill>
              <a:srgbClr val="FF0000"/>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2" name="Text Box 34"/>
          <p:cNvSpPr txBox="1">
            <a:spLocks noChangeArrowheads="1"/>
          </p:cNvSpPr>
          <p:nvPr/>
        </p:nvSpPr>
        <p:spPr bwMode="auto">
          <a:xfrm>
            <a:off x="6197600" y="2511425"/>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MC</a:t>
            </a:r>
            <a:r>
              <a:rPr lang="en-US" altLang="zh-CN" sz="1600" baseline="-25000">
                <a:latin typeface="Times New Roman" panose="02020603050405020304" pitchFamily="18" charset="0"/>
              </a:rPr>
              <a:t>1</a:t>
            </a:r>
          </a:p>
        </p:txBody>
      </p:sp>
      <p:sp>
        <p:nvSpPr>
          <p:cNvPr id="227363" name="Text Box 35"/>
          <p:cNvSpPr txBox="1">
            <a:spLocks noChangeArrowheads="1"/>
          </p:cNvSpPr>
          <p:nvPr/>
        </p:nvSpPr>
        <p:spPr bwMode="auto">
          <a:xfrm>
            <a:off x="6400800" y="2743200"/>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MC</a:t>
            </a:r>
            <a:r>
              <a:rPr lang="en-US" altLang="zh-CN" sz="1600" baseline="-25000">
                <a:latin typeface="Times New Roman" panose="02020603050405020304" pitchFamily="18" charset="0"/>
              </a:rPr>
              <a:t>2</a:t>
            </a:r>
          </a:p>
        </p:txBody>
      </p:sp>
      <p:sp>
        <p:nvSpPr>
          <p:cNvPr id="227364" name="Text Box 36"/>
          <p:cNvSpPr txBox="1">
            <a:spLocks noChangeArrowheads="1"/>
          </p:cNvSpPr>
          <p:nvPr/>
        </p:nvSpPr>
        <p:spPr bwMode="auto">
          <a:xfrm>
            <a:off x="6477000" y="30480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MC</a:t>
            </a:r>
            <a:r>
              <a:rPr lang="en-US" altLang="zh-CN" sz="1600" baseline="-25000">
                <a:latin typeface="Times New Roman" panose="02020603050405020304" pitchFamily="18" charset="0"/>
              </a:rPr>
              <a:t>3</a:t>
            </a:r>
          </a:p>
        </p:txBody>
      </p:sp>
    </p:spTree>
    <p:extLst>
      <p:ext uri="{BB962C8B-B14F-4D97-AF65-F5344CB8AC3E}">
        <p14:creationId xmlns:p14="http://schemas.microsoft.com/office/powerpoint/2010/main" val="117419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8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9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9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9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73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3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09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98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9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9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98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273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3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736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736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0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5" grpId="0"/>
      <p:bldP spid="40976" grpId="0"/>
      <p:bldP spid="40977" grpId="0"/>
      <p:bldP spid="40978" grpId="0"/>
      <p:bldP spid="40979" grpId="0"/>
      <p:bldP spid="40986" grpId="0"/>
      <p:bldP spid="40987" grpId="0"/>
      <p:bldP spid="40988" grpId="0"/>
      <p:bldP spid="40989" grpId="0"/>
      <p:bldP spid="40990" grpId="0"/>
      <p:bldP spid="40991" grpId="0"/>
      <p:bldP spid="227362" grpId="0"/>
      <p:bldP spid="227363" grpId="0"/>
      <p:bldP spid="227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29"/>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勾结和卡特尔</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4517" name="文本框 60"/>
          <p:cNvSpPr txBox="1"/>
          <p:nvPr/>
        </p:nvSpPr>
        <p:spPr>
          <a:xfrm>
            <a:off x="9093200" y="669925"/>
            <a:ext cx="2967038" cy="306705"/>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p>
        </p:txBody>
      </p:sp>
      <p:sp>
        <p:nvSpPr>
          <p:cNvPr id="64518" name="文本框 87"/>
          <p:cNvSpPr txBox="1"/>
          <p:nvPr/>
        </p:nvSpPr>
        <p:spPr>
          <a:xfrm>
            <a:off x="2366963" y="6258701"/>
            <a:ext cx="841375" cy="369888"/>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17" name="Rectangle 9" descr="5%"/>
          <p:cNvSpPr>
            <a:spLocks noChangeArrowheads="1"/>
          </p:cNvSpPr>
          <p:nvPr/>
        </p:nvSpPr>
        <p:spPr bwMode="auto">
          <a:xfrm>
            <a:off x="1544907" y="1037703"/>
            <a:ext cx="3119438" cy="550863"/>
          </a:xfrm>
          <a:prstGeom prst="rect">
            <a:avLst/>
          </a:prstGeom>
          <a:noFill/>
          <a:ln>
            <a:noFill/>
          </a:ln>
          <a:effectLst>
            <a:prstShdw prst="shdw17" dist="17961" dir="2700000">
              <a:srgbClr val="CC0000"/>
            </a:prstShdw>
          </a:effectLst>
        </p:spPr>
        <p:txBody>
          <a:bodyPr lIns="18000" tIns="46800" rIns="18000" bIns="46800" anchor="ctr"/>
          <a:lstStyle/>
          <a:p>
            <a:pPr marL="0" marR="0" lvl="0" indent="0" algn="dist"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9003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勾结性寡头市场模型</a:t>
            </a:r>
          </a:p>
        </p:txBody>
      </p:sp>
      <p:grpSp>
        <p:nvGrpSpPr>
          <p:cNvPr id="2" name="Group 22"/>
          <p:cNvGrpSpPr/>
          <p:nvPr/>
        </p:nvGrpSpPr>
        <p:grpSpPr>
          <a:xfrm>
            <a:off x="2387600" y="1829745"/>
            <a:ext cx="6591300" cy="2106613"/>
            <a:chOff x="576" y="816"/>
            <a:chExt cx="4152" cy="1327"/>
          </a:xfrm>
        </p:grpSpPr>
        <p:sp>
          <p:nvSpPr>
            <p:cNvPr id="64521" name="Rectangle 10"/>
            <p:cNvSpPr/>
            <p:nvPr/>
          </p:nvSpPr>
          <p:spPr>
            <a:xfrm>
              <a:off x="606" y="873"/>
              <a:ext cx="1104" cy="336"/>
            </a:xfrm>
            <a:prstGeom prst="rect">
              <a:avLst/>
            </a:prstGeom>
            <a:noFill/>
            <a:ln w="9525">
              <a:noFill/>
            </a:ln>
          </p:spPr>
          <p:txBody>
            <a:bodyPr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公开勾结</a:t>
              </a:r>
            </a:p>
          </p:txBody>
        </p:sp>
        <p:sp>
          <p:nvSpPr>
            <p:cNvPr id="20" name="Rectangle 11"/>
            <p:cNvSpPr>
              <a:spLocks noChangeArrowheads="1"/>
            </p:cNvSpPr>
            <p:nvPr/>
          </p:nvSpPr>
          <p:spPr bwMode="auto">
            <a:xfrm>
              <a:off x="624" y="1296"/>
              <a:ext cx="816" cy="336"/>
            </a:xfrm>
            <a:prstGeom prst="rect">
              <a:avLst/>
            </a:prstGeom>
            <a:noFill/>
            <a:ln>
              <a:noFill/>
            </a:ln>
            <a:effectLst/>
          </p:spPr>
          <p:txBody>
            <a:bodyPr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卡特尔</a:t>
              </a:r>
            </a:p>
          </p:txBody>
        </p:sp>
        <p:sp>
          <p:nvSpPr>
            <p:cNvPr id="21" name="Rectangle 12"/>
            <p:cNvSpPr>
              <a:spLocks noChangeArrowheads="1"/>
            </p:cNvSpPr>
            <p:nvPr/>
          </p:nvSpPr>
          <p:spPr bwMode="auto">
            <a:xfrm>
              <a:off x="1776" y="816"/>
              <a:ext cx="2640" cy="960"/>
            </a:xfrm>
            <a:prstGeom prst="rect">
              <a:avLst/>
            </a:prstGeom>
            <a:noFill/>
            <a:ln>
              <a:noFill/>
            </a:ln>
            <a:effec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381000" algn="l" defTabSz="457200" rtl="0" eaLnBrk="1" fontAlgn="auto" latinLnBrk="0" hangingPunct="1">
                <a:lnSpc>
                  <a:spcPct val="15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  为了</a:t>
              </a:r>
              <a:r>
                <a:rPr kumimoji="1" lang="zh-CN" altLang="en-US" sz="20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维持较高价格通过明确协议正式勾结在一起的一群</a:t>
              </a:r>
              <a:r>
                <a:rPr kumimoji="1" lang="zh-CN" altLang="en-US" sz="20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厂商。</a:t>
              </a:r>
              <a:endParaRPr kumimoji="1" lang="zh-CN" altLang="en-US" sz="20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38100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1" lang="zh-CN" altLang="en-US"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制定统一的价格</a:t>
              </a:r>
            </a:p>
            <a:p>
              <a:pPr marL="0" marR="0" lvl="0" indent="381000" algn="l" defTabSz="4572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1" lang="zh-CN" altLang="en-US"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分配产量</a:t>
              </a:r>
            </a:p>
          </p:txBody>
        </p:sp>
        <p:sp>
          <p:nvSpPr>
            <p:cNvPr id="22" name="Rectangle 14"/>
            <p:cNvSpPr>
              <a:spLocks noChangeArrowheads="1"/>
            </p:cNvSpPr>
            <p:nvPr/>
          </p:nvSpPr>
          <p:spPr bwMode="auto">
            <a:xfrm>
              <a:off x="1752" y="1951"/>
              <a:ext cx="2976" cy="192"/>
            </a:xfrm>
            <a:prstGeom prst="rect">
              <a:avLst/>
            </a:prstGeom>
            <a:noFill/>
            <a:ln>
              <a:noFill/>
            </a:ln>
          </p:spPr>
          <p:txBody>
            <a:bodyPr wrap="none" lIns="90000" tIns="46800" rIns="90000" bIns="46800" anchor="ct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MC</a:t>
              </a:r>
              <a:r>
                <a:rPr kumimoji="0" lang="en-US" altLang="zh-CN" sz="2000" b="0" i="0" u="none" strike="noStrike" kern="1200" cap="none" spc="0" normalizeH="0" baseline="-2500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MC</a:t>
              </a:r>
              <a:r>
                <a:rPr kumimoji="0" lang="en-US" altLang="zh-CN" sz="2000" b="0" i="0" u="none" strike="noStrike" kern="1200" cap="none" spc="0" normalizeH="0" baseline="-2500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Calibri" panose="020F0502020204030204" pitchFamily="34" charset="0"/>
                  <a:ea typeface="华文新魏" panose="02010800040101010101" pitchFamily="2" charset="-122"/>
                  <a:cs typeface="+mn-cs"/>
                </a:rPr>
                <a:t>……</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MC</a:t>
              </a:r>
              <a:r>
                <a:rPr kumimoji="0" lang="en-US" altLang="zh-CN" sz="2000" b="0" i="0" u="none" strike="noStrike" kern="1200" cap="none" spc="0" normalizeH="0" baseline="-2500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N</a:t>
              </a:r>
              <a:r>
                <a:rPr kumimoji="0" lang="en-US" altLang="zh-CN" sz="2000" b="0"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 MC = MR</a:t>
              </a:r>
            </a:p>
          </p:txBody>
        </p:sp>
        <p:sp>
          <p:nvSpPr>
            <p:cNvPr id="23" name="Line 16"/>
            <p:cNvSpPr>
              <a:spLocks noChangeShapeType="1"/>
            </p:cNvSpPr>
            <p:nvPr/>
          </p:nvSpPr>
          <p:spPr bwMode="auto">
            <a:xfrm>
              <a:off x="576" y="1296"/>
              <a:ext cx="912" cy="0"/>
            </a:xfrm>
            <a:prstGeom prst="line">
              <a:avLst/>
            </a:prstGeom>
            <a:noFill/>
            <a:ln w="9525">
              <a:solidFill>
                <a:schemeClr val="tx1"/>
              </a:solidFill>
              <a:round/>
            </a:ln>
            <a:effectLst>
              <a:prstShdw prst="shdw17" dist="17961" dir="2700000">
                <a:schemeClr val="tx1">
                  <a:gamma/>
                  <a:shade val="60000"/>
                  <a:invGamma/>
                </a:schemeClr>
              </a:prstShdw>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3" name="Group 24"/>
          <p:cNvGrpSpPr/>
          <p:nvPr/>
        </p:nvGrpSpPr>
        <p:grpSpPr>
          <a:xfrm>
            <a:off x="2235200" y="4412177"/>
            <a:ext cx="6477000" cy="1828800"/>
            <a:chOff x="816" y="2640"/>
            <a:chExt cx="4080" cy="1152"/>
          </a:xfrm>
        </p:grpSpPr>
        <p:sp>
          <p:nvSpPr>
            <p:cNvPr id="64527" name="Rectangle 17"/>
            <p:cNvSpPr/>
            <p:nvPr/>
          </p:nvSpPr>
          <p:spPr>
            <a:xfrm>
              <a:off x="816" y="2736"/>
              <a:ext cx="1248" cy="336"/>
            </a:xfrm>
            <a:prstGeom prst="rect">
              <a:avLst/>
            </a:prstGeom>
            <a:noFill/>
            <a:ln w="9525">
              <a:noFill/>
            </a:ln>
          </p:spPr>
          <p:txBody>
            <a:bodyPr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9900"/>
                  </a:solidFill>
                  <a:effectLst/>
                  <a:uLnTx/>
                  <a:uFillTx/>
                  <a:latin typeface="微软雅黑" panose="020B0503020204020204" pitchFamily="34" charset="-122"/>
                  <a:ea typeface="微软雅黑" panose="020B0503020204020204" pitchFamily="34" charset="-122"/>
                  <a:cs typeface="+mn-cs"/>
                </a:rPr>
                <a:t>非公开勾结</a:t>
              </a:r>
            </a:p>
          </p:txBody>
        </p:sp>
        <p:sp>
          <p:nvSpPr>
            <p:cNvPr id="26" name="Rectangle 18"/>
            <p:cNvSpPr>
              <a:spLocks noChangeArrowheads="1"/>
            </p:cNvSpPr>
            <p:nvPr/>
          </p:nvSpPr>
          <p:spPr bwMode="auto">
            <a:xfrm>
              <a:off x="816" y="3222"/>
              <a:ext cx="1008" cy="336"/>
            </a:xfrm>
            <a:prstGeom prst="rect">
              <a:avLst/>
            </a:prstGeom>
            <a:noFill/>
            <a:ln>
              <a:noFill/>
            </a:ln>
            <a:effectLst/>
          </p:spPr>
          <p:txBody>
            <a:bodyPr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价格领导</a:t>
              </a:r>
            </a:p>
          </p:txBody>
        </p:sp>
        <p:sp>
          <p:nvSpPr>
            <p:cNvPr id="64529" name="Line 19"/>
            <p:cNvSpPr/>
            <p:nvPr/>
          </p:nvSpPr>
          <p:spPr>
            <a:xfrm>
              <a:off x="849" y="3141"/>
              <a:ext cx="912" cy="0"/>
            </a:xfrm>
            <a:prstGeom prst="line">
              <a:avLst/>
            </a:prstGeom>
            <a:ln w="9525" cap="flat" cmpd="sng">
              <a:solidFill>
                <a:srgbClr val="009900"/>
              </a:solidFill>
              <a:prstDash val="solid"/>
              <a:round/>
              <a:headEnd type="none" w="med" len="med"/>
              <a:tailEnd type="none" w="med" len="med"/>
            </a:ln>
            <a:effectLst>
              <a:prstShdw prst="shdw17" dist="17961" dir="2699999">
                <a:srgbClr val="005C00"/>
              </a:prstShdw>
            </a:effectLst>
          </p:spPr>
        </p:sp>
        <p:sp>
          <p:nvSpPr>
            <p:cNvPr id="28" name="Rectangle 20"/>
            <p:cNvSpPr>
              <a:spLocks noChangeArrowheads="1"/>
            </p:cNvSpPr>
            <p:nvPr/>
          </p:nvSpPr>
          <p:spPr bwMode="auto">
            <a:xfrm>
              <a:off x="2256" y="2640"/>
              <a:ext cx="2640" cy="1152"/>
            </a:xfrm>
            <a:prstGeom prst="rect">
              <a:avLst/>
            </a:prstGeom>
            <a:noFill/>
            <a:ln>
              <a:noFill/>
            </a:ln>
            <a:effectLst/>
          </p:spPr>
          <p:txBody>
            <a:bodyPr lIns="90000" tIns="46800" rIns="90000" bIns="46800" anchor="ctr"/>
            <a:lstStyle>
              <a:lvl1pPr indent="38100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381000" algn="l" defTabSz="457200" rtl="0" eaLnBrk="1" fontAlgn="auto" latinLnBrk="0" hangingPunct="1">
                <a:lnSpc>
                  <a:spcPct val="15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  由</a:t>
              </a:r>
              <a:r>
                <a:rPr kumimoji="1" lang="zh-CN" altLang="en-US" sz="2000" b="0" i="0" u="none" strike="noStrike" kern="1200" cap="none" spc="0" normalizeH="0" baseline="0" noProof="0" dirty="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一家厂商制定价格，其他厂商均按照此价格</a:t>
              </a:r>
              <a:r>
                <a:rPr kumimoji="1" lang="zh-CN" altLang="en-US" sz="2000" b="0" i="0" u="none" strike="noStrike" kern="1200" cap="none" spc="0" normalizeH="0" baseline="0" noProof="0" dirty="0" smtClean="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销售。</a:t>
              </a:r>
              <a:endParaRPr kumimoji="1" lang="zh-CN" altLang="en-US" sz="2000" b="0" i="0" u="none" strike="noStrike" kern="1200" cap="none" spc="0" normalizeH="0" baseline="0" noProof="0" dirty="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a:p>
              <a:pPr marL="0" marR="0" lvl="0" indent="381000" algn="l" defTabSz="457200" rtl="0" eaLnBrk="1" fontAlgn="auto" latinLnBrk="0" hangingPunct="1">
                <a:lnSpc>
                  <a:spcPct val="150000"/>
                </a:lnSpc>
                <a:spcBef>
                  <a:spcPts val="0"/>
                </a:spcBef>
                <a:spcAft>
                  <a:spcPts val="0"/>
                </a:spcAft>
                <a:buClrTx/>
                <a:buSzTx/>
                <a:buFontTx/>
                <a:buChar char="•"/>
                <a:tabLst/>
                <a:defRPr/>
              </a:pPr>
              <a:r>
                <a:rPr kumimoji="1" lang="zh-CN" altLang="en-US" sz="20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支配型价格领先制</a:t>
              </a:r>
            </a:p>
            <a:p>
              <a:pPr marL="0" marR="0" lvl="0" indent="381000" algn="l" defTabSz="457200" rtl="0" eaLnBrk="1" fontAlgn="auto" latinLnBrk="0" hangingPunct="1">
                <a:lnSpc>
                  <a:spcPct val="150000"/>
                </a:lnSpc>
                <a:spcBef>
                  <a:spcPts val="0"/>
                </a:spcBef>
                <a:spcAft>
                  <a:spcPts val="0"/>
                </a:spcAft>
                <a:buClrTx/>
                <a:buSzTx/>
                <a:buFontTx/>
                <a:buChar char="•"/>
                <a:tabLst/>
                <a:defRPr/>
              </a:pPr>
              <a:r>
                <a:rPr kumimoji="1" lang="zh-CN" altLang="en-US" sz="20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晴雨表型价格领先制</a:t>
              </a:r>
            </a:p>
            <a:p>
              <a:pPr marL="0" marR="0" lvl="0" indent="381000" algn="l" defTabSz="457200" rtl="0" eaLnBrk="1" fontAlgn="auto" latinLnBrk="0" hangingPunct="1">
                <a:lnSpc>
                  <a:spcPct val="150000"/>
                </a:lnSpc>
                <a:spcBef>
                  <a:spcPts val="0"/>
                </a:spcBef>
                <a:spcAft>
                  <a:spcPts val="0"/>
                </a:spcAft>
                <a:buClrTx/>
                <a:buSzTx/>
                <a:buFontTx/>
                <a:buChar char="•"/>
                <a:tabLst/>
                <a:defRPr/>
              </a:pPr>
              <a:r>
                <a:rPr kumimoji="1" lang="zh-CN" altLang="en-US" sz="20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低成本型价格领先制 </a:t>
              </a:r>
            </a:p>
          </p:txBody>
        </p:sp>
      </p:grpSp>
      <p:pic>
        <p:nvPicPr>
          <p:cNvPr id="64531" name="Picture 38" descr="j0298653"/>
          <p:cNvPicPr>
            <a:picLocks noChangeAspect="1"/>
          </p:cNvPicPr>
          <p:nvPr/>
        </p:nvPicPr>
        <p:blipFill>
          <a:blip r:embed="rId3"/>
          <a:stretch>
            <a:fillRect/>
          </a:stretch>
        </p:blipFill>
        <p:spPr>
          <a:xfrm>
            <a:off x="301625" y="3158906"/>
            <a:ext cx="1781175" cy="2441575"/>
          </a:xfrm>
          <a:prstGeom prst="rect">
            <a:avLst/>
          </a:prstGeom>
          <a:noFill/>
          <a:ln w="9525">
            <a:noFill/>
          </a:ln>
        </p:spPr>
      </p:pic>
      <p:cxnSp>
        <p:nvCxnSpPr>
          <p:cNvPr id="24" name="直接连接符 23"/>
          <p:cNvCxnSpPr/>
          <p:nvPr/>
        </p:nvCxnSpPr>
        <p:spPr>
          <a:xfrm>
            <a:off x="1336431" y="4097453"/>
            <a:ext cx="8862646" cy="29017"/>
          </a:xfrm>
          <a:prstGeom prst="line">
            <a:avLst/>
          </a:prstGeom>
          <a:ln w="28575">
            <a:solidFill>
              <a:srgbClr val="C9923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24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idx="1"/>
          </p:nvPr>
        </p:nvSpPr>
        <p:spPr>
          <a:xfrm>
            <a:off x="1981200" y="908050"/>
            <a:ext cx="8229600" cy="5113338"/>
          </a:xfrm>
        </p:spPr>
        <p:txBody>
          <a:bodyPr>
            <a:normAutofit fontScale="92500" lnSpcReduction="10000"/>
          </a:bodyPr>
          <a:lstStyle/>
          <a:p>
            <a:pPr eaLnBrk="1" hangingPunct="1">
              <a:lnSpc>
                <a:spcPct val="90000"/>
              </a:lnSpc>
              <a:buFont typeface="Wingdings" panose="05000000000000000000" pitchFamily="2" charset="2"/>
              <a:buChar char="n"/>
            </a:pPr>
            <a:r>
              <a:rPr lang="zh-CN" altLang="en-US" sz="3200" b="1" dirty="0"/>
              <a:t>寡头垄断厂商的勾结与定价策略</a:t>
            </a:r>
          </a:p>
          <a:p>
            <a:pPr eaLnBrk="1" hangingPunct="1">
              <a:lnSpc>
                <a:spcPct val="150000"/>
              </a:lnSpc>
            </a:pPr>
            <a:r>
              <a:rPr lang="zh-CN" altLang="en-US" dirty="0"/>
              <a:t>卡特尔</a:t>
            </a:r>
            <a:r>
              <a:rPr lang="en-US" altLang="zh-CN" dirty="0"/>
              <a:t>(Cartel)</a:t>
            </a:r>
            <a:r>
              <a:rPr lang="zh-CN" altLang="en-US" dirty="0"/>
              <a:t>：同一行业的少数几家厂商为增进共同利益而采取一致行动的集团或组织。如石油输出国组织（</a:t>
            </a:r>
            <a:r>
              <a:rPr lang="en-US" altLang="zh-CN" dirty="0">
                <a:solidFill>
                  <a:srgbClr val="FF0000"/>
                </a:solidFill>
              </a:rPr>
              <a:t>OPEC</a:t>
            </a:r>
            <a:r>
              <a:rPr lang="zh-CN" altLang="en-US" dirty="0"/>
              <a:t>）（</a:t>
            </a:r>
            <a:r>
              <a:rPr lang="en-US" altLang="zh-CN" dirty="0"/>
              <a:t>1960</a:t>
            </a:r>
            <a:r>
              <a:rPr lang="zh-CN" altLang="en-US" dirty="0"/>
              <a:t>：伊朗、伊拉克、科威特、沙特、委内瑞拉）（</a:t>
            </a:r>
            <a:r>
              <a:rPr lang="en-US" altLang="zh-CN" dirty="0"/>
              <a:t>1973-1985</a:t>
            </a:r>
            <a:r>
              <a:rPr lang="zh-CN" altLang="en-US" dirty="0"/>
              <a:t>：</a:t>
            </a:r>
            <a:r>
              <a:rPr lang="en-US" altLang="zh-CN" dirty="0"/>
              <a:t>$3--$35</a:t>
            </a:r>
            <a:r>
              <a:rPr lang="zh-CN" altLang="en-US" dirty="0"/>
              <a:t>）。</a:t>
            </a:r>
            <a:endParaRPr lang="en-US" altLang="zh-CN" dirty="0"/>
          </a:p>
          <a:p>
            <a:pPr eaLnBrk="1" hangingPunct="1">
              <a:lnSpc>
                <a:spcPct val="150000"/>
              </a:lnSpc>
              <a:buFont typeface="Wingdings 2" panose="05020102010507070707" pitchFamily="18" charset="2"/>
              <a:buNone/>
            </a:pPr>
            <a:endParaRPr lang="en-US" altLang="zh-CN" sz="1000" dirty="0"/>
          </a:p>
          <a:p>
            <a:pPr eaLnBrk="1" hangingPunct="1">
              <a:lnSpc>
                <a:spcPct val="150000"/>
              </a:lnSpc>
            </a:pPr>
            <a:r>
              <a:rPr lang="zh-CN" altLang="en-US" dirty="0"/>
              <a:t>卡特尔成功条件：</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）对产品的总需求弹性不能很大；（</a:t>
            </a:r>
            <a:r>
              <a:rPr lang="en-US" altLang="zh-CN" dirty="0">
                <a:sym typeface="Wingdings" panose="05000000000000000000" pitchFamily="2" charset="2"/>
              </a:rPr>
              <a:t>2</a:t>
            </a:r>
            <a:r>
              <a:rPr lang="zh-CN" altLang="en-US" dirty="0">
                <a:sym typeface="Wingdings" panose="05000000000000000000" pitchFamily="2" charset="2"/>
              </a:rPr>
              <a:t>）该卡特尔必须几乎控制所有的世界供给；（</a:t>
            </a:r>
            <a:r>
              <a:rPr lang="en-US" altLang="zh-CN" dirty="0">
                <a:sym typeface="Wingdings" panose="05000000000000000000" pitchFamily="2" charset="2"/>
              </a:rPr>
              <a:t>3</a:t>
            </a:r>
            <a:r>
              <a:rPr lang="zh-CN" altLang="en-US" dirty="0">
                <a:sym typeface="Wingdings" panose="05000000000000000000" pitchFamily="2" charset="2"/>
              </a:rPr>
              <a:t>）卡特尔成员必须能够共同遵守协定。</a:t>
            </a:r>
            <a:endParaRPr lang="en-US" altLang="zh-CN" dirty="0"/>
          </a:p>
          <a:p>
            <a:pPr eaLnBrk="1" hangingPunct="1">
              <a:lnSpc>
                <a:spcPct val="90000"/>
              </a:lnSpc>
              <a:buFont typeface="Wingdings" panose="05000000000000000000" pitchFamily="2" charset="2"/>
              <a:buNone/>
            </a:pPr>
            <a:endParaRPr lang="en-US" altLang="zh-CN" dirty="0"/>
          </a:p>
        </p:txBody>
      </p:sp>
      <p:sp>
        <p:nvSpPr>
          <p:cNvPr id="5" name="日期占位符 3">
            <a:extLst/>
          </p:cNvPr>
          <p:cNvSpPr>
            <a:spLocks noGrp="1"/>
          </p:cNvSpPr>
          <p:nvPr>
            <p:ph type="dt" sz="quarter" idx="10"/>
          </p:nvPr>
        </p:nvSpPr>
        <p:spPr/>
        <p:txBody>
          <a:bodyPr/>
          <a:lstStyle/>
          <a:p>
            <a:pPr>
              <a:defRPr/>
            </a:pPr>
            <a:fld id="{2101D000-F5A3-4555-903B-85475522458D}" type="datetime1">
              <a:rPr lang="zh-CN" altLang="en-US"/>
              <a:pPr>
                <a:defRPr/>
              </a:pPr>
              <a:t>2022/11/21</a:t>
            </a:fld>
            <a:endParaRPr lang="en-US" altLang="zh-CN"/>
          </a:p>
        </p:txBody>
      </p:sp>
      <p:sp>
        <p:nvSpPr>
          <p:cNvPr id="563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E1FE91C4-E1A2-4782-A64D-5A8167C159BD}" type="slidenum">
              <a:rPr lang="en-US" altLang="zh-CN" sz="1200">
                <a:solidFill>
                  <a:srgbClr val="045C75"/>
                </a:solidFill>
                <a:latin typeface="Times New Roman" panose="02020603050405020304" pitchFamily="18" charset="0"/>
              </a:rPr>
              <a:pPr>
                <a:spcBef>
                  <a:spcPct val="0"/>
                </a:spcBef>
                <a:buClrTx/>
                <a:buSzTx/>
                <a:buFontTx/>
                <a:buNone/>
              </a:pPr>
              <a:t>15</a:t>
            </a:fld>
            <a:endParaRPr lang="en-US" altLang="zh-CN" sz="1200">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14891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21">
                                            <p:txEl>
                                              <p:pRg st="0" end="0"/>
                                            </p:txEl>
                                          </p:spTgt>
                                        </p:tgtEl>
                                        <p:attrNameLst>
                                          <p:attrName>style.visibility</p:attrName>
                                        </p:attrNameLst>
                                      </p:cBhvr>
                                      <p:to>
                                        <p:strVal val="visible"/>
                                      </p:to>
                                    </p:set>
                                    <p:animEffect transition="in" filter="fade">
                                      <p:cBhvr>
                                        <p:cTn id="7" dur="500"/>
                                        <p:tgtEl>
                                          <p:spTgt spid="563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321">
                                            <p:txEl>
                                              <p:pRg st="1" end="1"/>
                                            </p:txEl>
                                          </p:spTgt>
                                        </p:tgtEl>
                                        <p:attrNameLst>
                                          <p:attrName>style.visibility</p:attrName>
                                        </p:attrNameLst>
                                      </p:cBhvr>
                                      <p:to>
                                        <p:strVal val="visible"/>
                                      </p:to>
                                    </p:set>
                                    <p:animEffect transition="in" filter="fade">
                                      <p:cBhvr>
                                        <p:cTn id="12" dur="500"/>
                                        <p:tgtEl>
                                          <p:spTgt spid="563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321">
                                            <p:txEl>
                                              <p:pRg st="3" end="3"/>
                                            </p:txEl>
                                          </p:spTgt>
                                        </p:tgtEl>
                                        <p:attrNameLst>
                                          <p:attrName>style.visibility</p:attrName>
                                        </p:attrNameLst>
                                      </p:cBhvr>
                                      <p:to>
                                        <p:strVal val="visible"/>
                                      </p:to>
                                    </p:set>
                                    <p:animEffect transition="in" filter="fade">
                                      <p:cBhvr>
                                        <p:cTn id="17" dur="500"/>
                                        <p:tgtEl>
                                          <p:spTgt spid="563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1981200" y="333375"/>
            <a:ext cx="8229600" cy="1143000"/>
          </a:xfrm>
        </p:spPr>
        <p:txBody>
          <a:bodyPr/>
          <a:lstStyle/>
          <a:p>
            <a:r>
              <a:rPr lang="zh-CN" altLang="en-US" smtClean="0"/>
              <a:t>卡特尔与古诺竞争的区别</a:t>
            </a:r>
          </a:p>
        </p:txBody>
      </p:sp>
      <p:sp>
        <p:nvSpPr>
          <p:cNvPr id="3" name="内容占位符 2">
            <a:extLst/>
          </p:cNvPr>
          <p:cNvSpPr>
            <a:spLocks noGrp="1" noRot="1" noChangeAspect="1" noMove="1" noResize="1" noEditPoints="1" noAdjustHandles="1" noChangeArrowheads="1" noChangeShapeType="1" noTextEdit="1"/>
          </p:cNvSpPr>
          <p:nvPr>
            <p:ph idx="1"/>
          </p:nvPr>
        </p:nvSpPr>
        <p:spPr>
          <a:xfrm>
            <a:off x="1981200" y="1772817"/>
            <a:ext cx="8229600" cy="4551784"/>
          </a:xfrm>
          <a:blipFill>
            <a:blip r:embed="rId2"/>
            <a:stretch>
              <a:fillRect l="-889" t="-1071"/>
            </a:stretch>
          </a:blipFill>
          <a:extLst>
            <a:ext uri="{FAA26D3D-D897-4be2-8F04-BA451C77F1D7}">
              <ma14:placeholderFlag xmlns:ma14="http://schemas.microsoft.com/office/mac/drawingml/2011/main" xmlns="" val="1"/>
            </a:ext>
          </a:extLst>
        </p:spPr>
        <p:txBody>
          <a:bodyPr/>
          <a:lstStyle/>
          <a:p>
            <a:pPr>
              <a:defRPr/>
            </a:pPr>
            <a:r>
              <a:rPr lang="zh-CN" altLang="en-US">
                <a:noFill/>
              </a:rPr>
              <a:t> </a:t>
            </a:r>
          </a:p>
        </p:txBody>
      </p:sp>
      <p:sp>
        <p:nvSpPr>
          <p:cNvPr id="4" name="日期占位符 3">
            <a:extLst/>
          </p:cNvPr>
          <p:cNvSpPr>
            <a:spLocks noGrp="1"/>
          </p:cNvSpPr>
          <p:nvPr>
            <p:ph type="dt" sz="quarter" idx="10"/>
          </p:nvPr>
        </p:nvSpPr>
        <p:spPr/>
        <p:txBody>
          <a:bodyPr/>
          <a:lstStyle/>
          <a:p>
            <a:pPr>
              <a:defRPr/>
            </a:pPr>
            <a:fld id="{99FF1E96-56A0-4545-953F-BEB2E7E7DBDF}" type="datetime1">
              <a:rPr lang="zh-CN" altLang="en-US" smtClean="0"/>
              <a:pPr>
                <a:defRPr/>
              </a:pPr>
              <a:t>2022/11/21</a:t>
            </a:fld>
            <a:endParaRPr lang="en-US" altLang="zh-CN"/>
          </a:p>
        </p:txBody>
      </p:sp>
      <p:sp>
        <p:nvSpPr>
          <p:cNvPr id="57348"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fld id="{E389243C-91C8-43AC-B7EF-49A9B5AF9A49}" type="slidenum">
              <a:rPr kumimoji="0" lang="en-US" altLang="zh-CN" sz="1200">
                <a:solidFill>
                  <a:srgbClr val="045C75"/>
                </a:solidFill>
              </a:rPr>
              <a:pPr/>
              <a:t>16</a:t>
            </a:fld>
            <a:endParaRPr kumimoji="0" lang="en-US" altLang="zh-CN" sz="1200">
              <a:solidFill>
                <a:srgbClr val="045C75"/>
              </a:solidFill>
            </a:endParaRPr>
          </a:p>
        </p:txBody>
      </p:sp>
    </p:spTree>
    <p:extLst>
      <p:ext uri="{BB962C8B-B14F-4D97-AF65-F5344CB8AC3E}">
        <p14:creationId xmlns:p14="http://schemas.microsoft.com/office/powerpoint/2010/main" val="3791538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descr="10%"/>
          <p:cNvSpPr>
            <a:spLocks noChangeArrowheads="1"/>
          </p:cNvSpPr>
          <p:nvPr/>
        </p:nvSpPr>
        <p:spPr bwMode="auto">
          <a:xfrm>
            <a:off x="5624334" y="2042014"/>
            <a:ext cx="4853166" cy="4218109"/>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9" name="图片 28"/>
          <p:cNvPicPr>
            <a:picLocks noChangeAspect="1"/>
          </p:cNvPicPr>
          <p:nvPr/>
        </p:nvPicPr>
        <p:blipFill>
          <a:blip r:embed="rId3"/>
          <a:stretch>
            <a:fillRect/>
          </a:stretch>
        </p:blipFill>
        <p:spPr>
          <a:xfrm>
            <a:off x="1544907" y="2042722"/>
            <a:ext cx="3955240" cy="4217401"/>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勾结和卡特尔</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68613" name="文本框 60"/>
          <p:cNvSpPr txBox="1"/>
          <p:nvPr/>
        </p:nvSpPr>
        <p:spPr>
          <a:xfrm>
            <a:off x="9093200" y="669925"/>
            <a:ext cx="2967038" cy="306705"/>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p>
        </p:txBody>
      </p:sp>
      <p:grpSp>
        <p:nvGrpSpPr>
          <p:cNvPr id="68614" name="Group 3"/>
          <p:cNvGrpSpPr/>
          <p:nvPr/>
        </p:nvGrpSpPr>
        <p:grpSpPr>
          <a:xfrm>
            <a:off x="2108200" y="2624138"/>
            <a:ext cx="3048000" cy="2590800"/>
            <a:chOff x="4500" y="3156"/>
            <a:chExt cx="2700" cy="2028"/>
          </a:xfrm>
        </p:grpSpPr>
        <p:sp>
          <p:nvSpPr>
            <p:cNvPr id="68615" name="Line 4"/>
            <p:cNvSpPr/>
            <p:nvPr/>
          </p:nvSpPr>
          <p:spPr>
            <a:xfrm>
              <a:off x="4500" y="5184"/>
              <a:ext cx="2700" cy="0"/>
            </a:xfrm>
            <a:prstGeom prst="line">
              <a:avLst/>
            </a:prstGeom>
            <a:ln w="28575" cap="flat" cmpd="sng">
              <a:solidFill>
                <a:schemeClr val="tx1"/>
              </a:solidFill>
              <a:prstDash val="solid"/>
              <a:round/>
              <a:headEnd type="none" w="med" len="med"/>
              <a:tailEnd type="none" w="med" len="med"/>
            </a:ln>
          </p:spPr>
        </p:sp>
        <p:sp>
          <p:nvSpPr>
            <p:cNvPr id="68616" name="Line 5"/>
            <p:cNvSpPr/>
            <p:nvPr/>
          </p:nvSpPr>
          <p:spPr>
            <a:xfrm>
              <a:off x="4500" y="4114"/>
              <a:ext cx="1688" cy="0"/>
            </a:xfrm>
            <a:prstGeom prst="line">
              <a:avLst/>
            </a:prstGeom>
            <a:ln w="28575" cap="flat" cmpd="sng">
              <a:solidFill>
                <a:schemeClr val="tx1"/>
              </a:solidFill>
              <a:prstDash val="sysDot"/>
              <a:round/>
              <a:headEnd type="none" w="med" len="med"/>
              <a:tailEnd type="none" w="med" len="med"/>
            </a:ln>
          </p:spPr>
        </p:sp>
        <p:sp>
          <p:nvSpPr>
            <p:cNvPr id="68617" name="Line 6"/>
            <p:cNvSpPr/>
            <p:nvPr/>
          </p:nvSpPr>
          <p:spPr>
            <a:xfrm>
              <a:off x="4500" y="3936"/>
              <a:ext cx="1013" cy="0"/>
            </a:xfrm>
            <a:prstGeom prst="line">
              <a:avLst/>
            </a:prstGeom>
            <a:ln w="28575" cap="flat" cmpd="sng">
              <a:solidFill>
                <a:schemeClr val="tx1"/>
              </a:solidFill>
              <a:prstDash val="sysDot"/>
              <a:round/>
              <a:headEnd type="none" w="med" len="med"/>
              <a:tailEnd type="none" w="med" len="med"/>
            </a:ln>
          </p:spPr>
        </p:sp>
        <p:sp>
          <p:nvSpPr>
            <p:cNvPr id="68618" name="Line 7"/>
            <p:cNvSpPr/>
            <p:nvPr/>
          </p:nvSpPr>
          <p:spPr>
            <a:xfrm>
              <a:off x="5580" y="3936"/>
              <a:ext cx="0" cy="1248"/>
            </a:xfrm>
            <a:prstGeom prst="line">
              <a:avLst/>
            </a:prstGeom>
            <a:ln w="28575" cap="rnd" cmpd="sng">
              <a:solidFill>
                <a:schemeClr val="tx1"/>
              </a:solidFill>
              <a:prstDash val="sysDot"/>
              <a:round/>
              <a:headEnd type="none" w="med" len="med"/>
              <a:tailEnd type="none" w="med" len="med"/>
            </a:ln>
          </p:spPr>
        </p:sp>
        <p:sp>
          <p:nvSpPr>
            <p:cNvPr id="68619" name="Line 8"/>
            <p:cNvSpPr/>
            <p:nvPr/>
          </p:nvSpPr>
          <p:spPr>
            <a:xfrm>
              <a:off x="4680" y="3624"/>
              <a:ext cx="2340" cy="780"/>
            </a:xfrm>
            <a:prstGeom prst="line">
              <a:avLst/>
            </a:prstGeom>
            <a:ln w="76200" cap="flat" cmpd="sng">
              <a:solidFill>
                <a:schemeClr val="tx1"/>
              </a:solidFill>
              <a:prstDash val="solid"/>
              <a:round/>
              <a:headEnd type="none" w="med" len="med"/>
              <a:tailEnd type="none" w="med" len="med"/>
            </a:ln>
          </p:spPr>
        </p:sp>
        <p:sp>
          <p:nvSpPr>
            <p:cNvPr id="68620" name="Line 9"/>
            <p:cNvSpPr/>
            <p:nvPr/>
          </p:nvSpPr>
          <p:spPr>
            <a:xfrm>
              <a:off x="4500" y="3156"/>
              <a:ext cx="0" cy="2028"/>
            </a:xfrm>
            <a:prstGeom prst="line">
              <a:avLst/>
            </a:prstGeom>
            <a:ln w="28575" cap="flat" cmpd="sng">
              <a:solidFill>
                <a:schemeClr val="tx1"/>
              </a:solidFill>
              <a:prstDash val="solid"/>
              <a:round/>
              <a:headEnd type="none" w="med" len="med"/>
              <a:tailEnd type="none" w="med" len="med"/>
            </a:ln>
          </p:spPr>
        </p:sp>
        <p:sp>
          <p:nvSpPr>
            <p:cNvPr id="68621" name="Line 10"/>
            <p:cNvSpPr/>
            <p:nvPr/>
          </p:nvSpPr>
          <p:spPr>
            <a:xfrm>
              <a:off x="6120" y="4092"/>
              <a:ext cx="0" cy="1092"/>
            </a:xfrm>
            <a:prstGeom prst="line">
              <a:avLst/>
            </a:prstGeom>
            <a:ln w="28575" cap="rnd" cmpd="sng">
              <a:solidFill>
                <a:schemeClr val="tx1"/>
              </a:solidFill>
              <a:prstDash val="sysDot"/>
              <a:round/>
              <a:headEnd type="none" w="med" len="med"/>
              <a:tailEnd type="none" w="med" len="med"/>
            </a:ln>
          </p:spPr>
        </p:sp>
      </p:grpSp>
      <p:sp>
        <p:nvSpPr>
          <p:cNvPr id="68622" name="Text Box 11"/>
          <p:cNvSpPr txBox="1"/>
          <p:nvPr/>
        </p:nvSpPr>
        <p:spPr>
          <a:xfrm>
            <a:off x="1651000" y="3309938"/>
            <a:ext cx="4572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rPr>
              <a:t>0</a:t>
            </a:r>
          </a:p>
        </p:txBody>
      </p:sp>
      <p:sp>
        <p:nvSpPr>
          <p:cNvPr id="68623" name="Text Box 12"/>
          <p:cNvSpPr txBox="1"/>
          <p:nvPr/>
        </p:nvSpPr>
        <p:spPr>
          <a:xfrm>
            <a:off x="1651000" y="3614738"/>
            <a:ext cx="4572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rPr>
              <a:t>1</a:t>
            </a:r>
          </a:p>
        </p:txBody>
      </p:sp>
      <p:sp>
        <p:nvSpPr>
          <p:cNvPr id="68624" name="Text Box 13"/>
          <p:cNvSpPr txBox="1"/>
          <p:nvPr/>
        </p:nvSpPr>
        <p:spPr>
          <a:xfrm>
            <a:off x="1803400" y="2360613"/>
            <a:ext cx="4572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P</a:t>
            </a:r>
            <a:r>
              <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rPr>
              <a:t> </a:t>
            </a:r>
          </a:p>
        </p:txBody>
      </p:sp>
      <p:sp>
        <p:nvSpPr>
          <p:cNvPr id="68625" name="Text Box 14"/>
          <p:cNvSpPr txBox="1"/>
          <p:nvPr/>
        </p:nvSpPr>
        <p:spPr>
          <a:xfrm>
            <a:off x="3098800" y="5214938"/>
            <a:ext cx="6096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rPr>
              <a:t>0</a:t>
            </a:r>
          </a:p>
        </p:txBody>
      </p:sp>
      <p:sp>
        <p:nvSpPr>
          <p:cNvPr id="68626" name="Text Box 15"/>
          <p:cNvSpPr txBox="1"/>
          <p:nvPr/>
        </p:nvSpPr>
        <p:spPr>
          <a:xfrm>
            <a:off x="3556000" y="5214938"/>
            <a:ext cx="6096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rPr>
              <a:t>1</a:t>
            </a:r>
          </a:p>
        </p:txBody>
      </p:sp>
      <p:sp>
        <p:nvSpPr>
          <p:cNvPr id="68627" name="Text Box 16"/>
          <p:cNvSpPr txBox="1"/>
          <p:nvPr/>
        </p:nvSpPr>
        <p:spPr>
          <a:xfrm>
            <a:off x="4927600" y="5214938"/>
            <a:ext cx="6096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Q</a:t>
            </a:r>
            <a:r>
              <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rPr>
              <a:t> </a:t>
            </a:r>
          </a:p>
        </p:txBody>
      </p:sp>
      <p:sp>
        <p:nvSpPr>
          <p:cNvPr id="68628" name="Text Box 17"/>
          <p:cNvSpPr txBox="1"/>
          <p:nvPr/>
        </p:nvSpPr>
        <p:spPr>
          <a:xfrm>
            <a:off x="1803400" y="5138738"/>
            <a:ext cx="6096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0</a:t>
            </a:r>
            <a:endPar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68629" name="Text Box 18"/>
          <p:cNvSpPr txBox="1"/>
          <p:nvPr/>
        </p:nvSpPr>
        <p:spPr>
          <a:xfrm>
            <a:off x="4927600" y="3995738"/>
            <a:ext cx="609600" cy="368300"/>
          </a:xfrm>
          <a:prstGeom prst="rect">
            <a:avLst/>
          </a:prstGeom>
          <a:noFill/>
          <a:ln w="9525">
            <a:noFill/>
          </a:ln>
        </p:spPr>
        <p:txBody>
          <a:bodyPr anchor="t">
            <a:spAutoFit/>
          </a:bodyPr>
          <a:lstStyle/>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rPr>
              <a:t>d</a:t>
            </a:r>
            <a:r>
              <a:rPr kumimoji="0" lang="en-US" altLang="zh-CN" sz="1800" b="0" i="0" u="none" strike="noStrike" kern="1200" cap="none" spc="0" normalizeH="0" baseline="-25000" noProof="0" dirty="0">
                <a:ln>
                  <a:noFill/>
                </a:ln>
                <a:solidFill>
                  <a:prstClr val="black"/>
                </a:solidFill>
                <a:effectLst/>
                <a:uLnTx/>
                <a:uFillTx/>
                <a:latin typeface="Calibri" panose="020F0502020204030204" pitchFamily="34" charset="0"/>
                <a:ea typeface="等线" pitchFamily="2" charset="-122"/>
                <a:cs typeface="+mn-cs"/>
              </a:rPr>
              <a:t> </a:t>
            </a:r>
          </a:p>
        </p:txBody>
      </p:sp>
      <p:sp>
        <p:nvSpPr>
          <p:cNvPr id="68630" name="Oval 21"/>
          <p:cNvSpPr/>
          <p:nvPr/>
        </p:nvSpPr>
        <p:spPr>
          <a:xfrm>
            <a:off x="3835400" y="3768725"/>
            <a:ext cx="152400" cy="152400"/>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68631" name="Oval 22"/>
          <p:cNvSpPr/>
          <p:nvPr/>
        </p:nvSpPr>
        <p:spPr>
          <a:xfrm>
            <a:off x="3251200" y="3560763"/>
            <a:ext cx="152400" cy="152400"/>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等线" pitchFamily="2" charset="-122"/>
              <a:cs typeface="+mn-cs"/>
            </a:endParaRPr>
          </a:p>
        </p:txBody>
      </p:sp>
      <p:sp>
        <p:nvSpPr>
          <p:cNvPr id="2" name="矩形 1"/>
          <p:cNvSpPr/>
          <p:nvPr/>
        </p:nvSpPr>
        <p:spPr>
          <a:xfrm>
            <a:off x="5638800" y="2744944"/>
            <a:ext cx="4756150" cy="3351046"/>
          </a:xfrm>
          <a:prstGeom prst="rect">
            <a:avLst/>
          </a:prstGeom>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假定其他企业均坚持卡特尔价格，则某个企业改变价格时，则某个企业改变价格时其需求曲线将有相当大的弹性，因此，该企业稍微降低价格就可以大大增加销售量，从而获得更多的利润。</a:t>
            </a:r>
          </a:p>
        </p:txBody>
      </p:sp>
      <p:sp>
        <p:nvSpPr>
          <p:cNvPr id="3" name="文本框 2"/>
          <p:cNvSpPr txBox="1">
            <a:spLocks noChangeArrowheads="1"/>
          </p:cNvSpPr>
          <p:nvPr/>
        </p:nvSpPr>
        <p:spPr bwMode="auto">
          <a:xfrm>
            <a:off x="1485900" y="1266685"/>
            <a:ext cx="8305800" cy="769441"/>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卡特尔的不稳定性 ：</a:t>
            </a: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卡特尔最大问题就是它的不稳定性。</a:t>
            </a:r>
            <a:endParaRPr kumimoji="0" lang="en-US" altLang="zh-CN"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endParaRPr>
          </a:p>
        </p:txBody>
      </p:sp>
      <p:sp>
        <p:nvSpPr>
          <p:cNvPr id="7" name="文本框 6"/>
          <p:cNvSpPr txBox="1">
            <a:spLocks noChangeArrowheads="1"/>
          </p:cNvSpPr>
          <p:nvPr/>
        </p:nvSpPr>
        <p:spPr bwMode="auto">
          <a:xfrm>
            <a:off x="5537200" y="2008559"/>
            <a:ext cx="3303588" cy="954107"/>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不稳定性根源在于：</a:t>
            </a:r>
            <a:endParaRPr kumimoji="0"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81807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967154" y="389732"/>
            <a:ext cx="8229600" cy="868363"/>
          </a:xfrm>
        </p:spPr>
        <p:txBody>
          <a:bodyPr/>
          <a:lstStyle/>
          <a:p>
            <a:pPr eaLnBrk="1" hangingPunct="1"/>
            <a:r>
              <a:rPr lang="zh-CN" altLang="en-US" sz="4000" dirty="0"/>
              <a:t>四、不完全竞争市场的效率与比较</a:t>
            </a:r>
          </a:p>
        </p:txBody>
      </p:sp>
      <p:sp>
        <p:nvSpPr>
          <p:cNvPr id="61443" name="Rectangle 4"/>
          <p:cNvSpPr>
            <a:spLocks noGrp="1"/>
          </p:cNvSpPr>
          <p:nvPr>
            <p:ph idx="1"/>
          </p:nvPr>
        </p:nvSpPr>
        <p:spPr>
          <a:xfrm>
            <a:off x="1917700" y="1412875"/>
            <a:ext cx="8229600" cy="4859338"/>
          </a:xfrm>
        </p:spPr>
        <p:txBody>
          <a:bodyPr/>
          <a:lstStyle/>
          <a:p>
            <a:pPr eaLnBrk="1" hangingPunct="1">
              <a:buFont typeface="Wingdings" panose="05000000000000000000" pitchFamily="2" charset="2"/>
              <a:buChar char="n"/>
            </a:pPr>
            <a:r>
              <a:rPr lang="zh-CN" altLang="en-US" sz="2400" b="1"/>
              <a:t>完全垄断与完全竞争的比较</a:t>
            </a:r>
            <a:endParaRPr lang="en-US" altLang="zh-CN" sz="2400" b="1"/>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29" name="日期占位符 3"/>
          <p:cNvSpPr>
            <a:spLocks noGrp="1"/>
          </p:cNvSpPr>
          <p:nvPr>
            <p:ph type="dt" sz="quarter" idx="10"/>
          </p:nvPr>
        </p:nvSpPr>
        <p:spPr/>
        <p:txBody>
          <a:bodyPr/>
          <a:lstStyle/>
          <a:p>
            <a:pPr>
              <a:defRPr/>
            </a:pPr>
            <a:fld id="{B9F95ACE-4D81-4E36-A2F4-A590326EC0F5}" type="datetime1">
              <a:rPr lang="zh-CN" altLang="en-US"/>
              <a:pPr>
                <a:defRPr/>
              </a:pPr>
              <a:t>2022/11/21</a:t>
            </a:fld>
            <a:endParaRPr lang="en-US" altLang="zh-CN"/>
          </a:p>
        </p:txBody>
      </p:sp>
      <p:sp>
        <p:nvSpPr>
          <p:cNvPr id="614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B621C3B2-FCDD-4076-B74A-20CED997A6BC}" type="slidenum">
              <a:rPr lang="en-US" altLang="zh-CN" sz="1200">
                <a:solidFill>
                  <a:srgbClr val="045C75"/>
                </a:solidFill>
                <a:latin typeface="Times New Roman" panose="02020603050405020304" pitchFamily="18" charset="0"/>
              </a:rPr>
              <a:pPr>
                <a:spcBef>
                  <a:spcPct val="0"/>
                </a:spcBef>
                <a:buClrTx/>
                <a:buSzTx/>
                <a:buFontTx/>
                <a:buNone/>
              </a:pPr>
              <a:t>18</a:t>
            </a:fld>
            <a:endParaRPr lang="en-US" altLang="zh-CN" sz="1200">
              <a:solidFill>
                <a:srgbClr val="045C75"/>
              </a:solidFill>
              <a:latin typeface="Times New Roman" panose="02020603050405020304" pitchFamily="18" charset="0"/>
            </a:endParaRPr>
          </a:p>
        </p:txBody>
      </p:sp>
      <p:sp>
        <p:nvSpPr>
          <p:cNvPr id="61446" name="Line 6"/>
          <p:cNvSpPr>
            <a:spLocks noChangeShapeType="1"/>
          </p:cNvSpPr>
          <p:nvPr/>
        </p:nvSpPr>
        <p:spPr bwMode="auto">
          <a:xfrm>
            <a:off x="3886200" y="2057400"/>
            <a:ext cx="0" cy="342900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47" name="Line 7"/>
          <p:cNvSpPr>
            <a:spLocks noChangeShapeType="1"/>
          </p:cNvSpPr>
          <p:nvPr/>
        </p:nvSpPr>
        <p:spPr bwMode="auto">
          <a:xfrm>
            <a:off x="3886200" y="5486400"/>
            <a:ext cx="4953000"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48" name="Line 10"/>
          <p:cNvSpPr>
            <a:spLocks noChangeShapeType="1"/>
          </p:cNvSpPr>
          <p:nvPr/>
        </p:nvSpPr>
        <p:spPr bwMode="auto">
          <a:xfrm>
            <a:off x="4876800" y="3657600"/>
            <a:ext cx="0" cy="175260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49" name="Line 11"/>
          <p:cNvSpPr>
            <a:spLocks noChangeShapeType="1"/>
          </p:cNvSpPr>
          <p:nvPr/>
        </p:nvSpPr>
        <p:spPr bwMode="auto">
          <a:xfrm flipH="1">
            <a:off x="3886200" y="3644900"/>
            <a:ext cx="9906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50" name="Text Box 12"/>
          <p:cNvSpPr txBox="1">
            <a:spLocks noChangeArrowheads="1"/>
          </p:cNvSpPr>
          <p:nvPr/>
        </p:nvSpPr>
        <p:spPr bwMode="auto">
          <a:xfrm>
            <a:off x="3429000" y="5257801"/>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O</a:t>
            </a:r>
          </a:p>
        </p:txBody>
      </p:sp>
      <p:sp>
        <p:nvSpPr>
          <p:cNvPr id="61451" name="Text Box 13"/>
          <p:cNvSpPr txBox="1">
            <a:spLocks noChangeArrowheads="1"/>
          </p:cNvSpPr>
          <p:nvPr/>
        </p:nvSpPr>
        <p:spPr bwMode="auto">
          <a:xfrm>
            <a:off x="8763000" y="5257801"/>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Q</a:t>
            </a:r>
          </a:p>
        </p:txBody>
      </p:sp>
      <p:sp>
        <p:nvSpPr>
          <p:cNvPr id="61452" name="Text Box 14"/>
          <p:cNvSpPr txBox="1">
            <a:spLocks noChangeArrowheads="1"/>
          </p:cNvSpPr>
          <p:nvPr/>
        </p:nvSpPr>
        <p:spPr bwMode="auto">
          <a:xfrm>
            <a:off x="3390900" y="19192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dirty="0" smtClean="0">
                <a:latin typeface="Times New Roman" panose="02020603050405020304" pitchFamily="18" charset="0"/>
              </a:rPr>
              <a:t>p</a:t>
            </a:r>
            <a:endParaRPr lang="en-US" altLang="zh-CN" sz="2800" dirty="0">
              <a:latin typeface="Times New Roman" panose="02020603050405020304" pitchFamily="18" charset="0"/>
            </a:endParaRPr>
          </a:p>
        </p:txBody>
      </p:sp>
      <p:sp>
        <p:nvSpPr>
          <p:cNvPr id="61453" name="Text Box 15"/>
          <p:cNvSpPr txBox="1">
            <a:spLocks noChangeArrowheads="1"/>
          </p:cNvSpPr>
          <p:nvPr/>
        </p:nvSpPr>
        <p:spPr bwMode="auto">
          <a:xfrm>
            <a:off x="6553200" y="4724401"/>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D(AR)</a:t>
            </a:r>
          </a:p>
        </p:txBody>
      </p:sp>
      <p:sp>
        <p:nvSpPr>
          <p:cNvPr id="61454" name="Text Box 16"/>
          <p:cNvSpPr txBox="1">
            <a:spLocks noChangeArrowheads="1"/>
          </p:cNvSpPr>
          <p:nvPr/>
        </p:nvSpPr>
        <p:spPr bwMode="auto">
          <a:xfrm>
            <a:off x="5410200" y="4876801"/>
            <a:ext cx="95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MR</a:t>
            </a:r>
          </a:p>
        </p:txBody>
      </p:sp>
      <p:sp>
        <p:nvSpPr>
          <p:cNvPr id="61455" name="Text Box 17"/>
          <p:cNvSpPr txBox="1">
            <a:spLocks noChangeArrowheads="1"/>
          </p:cNvSpPr>
          <p:nvPr/>
        </p:nvSpPr>
        <p:spPr bwMode="auto">
          <a:xfrm>
            <a:off x="6400800" y="2438401"/>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LAC</a:t>
            </a:r>
          </a:p>
        </p:txBody>
      </p:sp>
      <p:sp>
        <p:nvSpPr>
          <p:cNvPr id="61456" name="Text Box 18"/>
          <p:cNvSpPr txBox="1">
            <a:spLocks noChangeArrowheads="1"/>
          </p:cNvSpPr>
          <p:nvPr/>
        </p:nvSpPr>
        <p:spPr bwMode="auto">
          <a:xfrm>
            <a:off x="5105400" y="2438401"/>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LMC</a:t>
            </a:r>
          </a:p>
        </p:txBody>
      </p:sp>
      <p:sp>
        <p:nvSpPr>
          <p:cNvPr id="61457" name="Text Box 19"/>
          <p:cNvSpPr txBox="1">
            <a:spLocks noChangeArrowheads="1"/>
          </p:cNvSpPr>
          <p:nvPr/>
        </p:nvSpPr>
        <p:spPr bwMode="auto">
          <a:xfrm>
            <a:off x="5276850" y="4319589"/>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pPr>
            <a:r>
              <a:rPr lang="en-US" altLang="zh-CN" sz="1800">
                <a:latin typeface="Times New Roman" panose="02020603050405020304" pitchFamily="18" charset="0"/>
              </a:rPr>
              <a:t>E</a:t>
            </a:r>
          </a:p>
        </p:txBody>
      </p:sp>
      <p:sp>
        <p:nvSpPr>
          <p:cNvPr id="61458" name="Text Box 20"/>
          <p:cNvSpPr txBox="1">
            <a:spLocks noChangeArrowheads="1"/>
          </p:cNvSpPr>
          <p:nvPr/>
        </p:nvSpPr>
        <p:spPr bwMode="auto">
          <a:xfrm>
            <a:off x="4572000" y="548640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Q</a:t>
            </a:r>
            <a:r>
              <a:rPr lang="en-US" altLang="zh-CN" sz="2800" baseline="-25000">
                <a:latin typeface="Times New Roman" panose="02020603050405020304" pitchFamily="18" charset="0"/>
              </a:rPr>
              <a:t>M</a:t>
            </a:r>
          </a:p>
        </p:txBody>
      </p:sp>
      <p:sp>
        <p:nvSpPr>
          <p:cNvPr id="61459" name="Text Box 21"/>
          <p:cNvSpPr txBox="1">
            <a:spLocks noChangeArrowheads="1"/>
          </p:cNvSpPr>
          <p:nvPr/>
        </p:nvSpPr>
        <p:spPr bwMode="auto">
          <a:xfrm>
            <a:off x="3276600" y="327660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P</a:t>
            </a:r>
            <a:r>
              <a:rPr lang="en-US" altLang="zh-CN" sz="2800" baseline="-25000">
                <a:latin typeface="Times New Roman" panose="02020603050405020304" pitchFamily="18" charset="0"/>
              </a:rPr>
              <a:t>M</a:t>
            </a:r>
          </a:p>
        </p:txBody>
      </p:sp>
      <p:sp>
        <p:nvSpPr>
          <p:cNvPr id="61460" name="Text Box 22"/>
          <p:cNvSpPr txBox="1">
            <a:spLocks noChangeArrowheads="1"/>
          </p:cNvSpPr>
          <p:nvPr/>
        </p:nvSpPr>
        <p:spPr bwMode="auto">
          <a:xfrm>
            <a:off x="4667250" y="32766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pPr>
            <a:r>
              <a:rPr lang="en-US" altLang="zh-CN" sz="1800">
                <a:latin typeface="Times New Roman" panose="02020603050405020304" pitchFamily="18" charset="0"/>
              </a:rPr>
              <a:t>F</a:t>
            </a:r>
          </a:p>
        </p:txBody>
      </p:sp>
      <p:sp>
        <p:nvSpPr>
          <p:cNvPr id="61461" name="Line 23"/>
          <p:cNvSpPr>
            <a:spLocks noChangeShapeType="1"/>
          </p:cNvSpPr>
          <p:nvPr/>
        </p:nvSpPr>
        <p:spPr bwMode="auto">
          <a:xfrm>
            <a:off x="3886200" y="2957514"/>
            <a:ext cx="2667000" cy="1881187"/>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62" name="Line 24"/>
          <p:cNvSpPr>
            <a:spLocks noChangeShapeType="1"/>
          </p:cNvSpPr>
          <p:nvPr/>
        </p:nvSpPr>
        <p:spPr bwMode="auto">
          <a:xfrm>
            <a:off x="3886200" y="2971800"/>
            <a:ext cx="1219200" cy="22860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86745" name="Line 25"/>
          <p:cNvSpPr>
            <a:spLocks noChangeShapeType="1"/>
          </p:cNvSpPr>
          <p:nvPr/>
        </p:nvSpPr>
        <p:spPr bwMode="auto">
          <a:xfrm>
            <a:off x="3886200" y="4292600"/>
            <a:ext cx="3200400"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746" name="Line 26"/>
          <p:cNvSpPr>
            <a:spLocks noChangeShapeType="1"/>
          </p:cNvSpPr>
          <p:nvPr/>
        </p:nvSpPr>
        <p:spPr bwMode="auto">
          <a:xfrm>
            <a:off x="5410200" y="4279900"/>
            <a:ext cx="0" cy="120650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747" name="Text Box 27"/>
          <p:cNvSpPr txBox="1">
            <a:spLocks noChangeArrowheads="1"/>
          </p:cNvSpPr>
          <p:nvPr/>
        </p:nvSpPr>
        <p:spPr bwMode="auto">
          <a:xfrm>
            <a:off x="7086600" y="3657601"/>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rPr>
              <a:t>d(AR</a:t>
            </a:r>
            <a:r>
              <a:rPr lang="zh-CN" altLang="en-US" sz="28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MR)</a:t>
            </a:r>
          </a:p>
        </p:txBody>
      </p:sp>
      <p:sp>
        <p:nvSpPr>
          <p:cNvPr id="286748" name="Text Box 28"/>
          <p:cNvSpPr txBox="1">
            <a:spLocks noChangeArrowheads="1"/>
          </p:cNvSpPr>
          <p:nvPr/>
        </p:nvSpPr>
        <p:spPr bwMode="auto">
          <a:xfrm>
            <a:off x="5181600" y="548640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rPr>
              <a:t>Q*</a:t>
            </a:r>
          </a:p>
        </p:txBody>
      </p:sp>
      <p:sp>
        <p:nvSpPr>
          <p:cNvPr id="286749" name="Text Box 29"/>
          <p:cNvSpPr txBox="1">
            <a:spLocks noChangeArrowheads="1"/>
          </p:cNvSpPr>
          <p:nvPr/>
        </p:nvSpPr>
        <p:spPr bwMode="auto">
          <a:xfrm>
            <a:off x="3263900" y="4003675"/>
            <a:ext cx="60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solidFill>
                  <a:schemeClr val="tx2"/>
                </a:solidFill>
                <a:latin typeface="Times New Roman" panose="02020603050405020304" pitchFamily="18" charset="0"/>
              </a:rPr>
              <a:t>P*</a:t>
            </a:r>
          </a:p>
        </p:txBody>
      </p:sp>
      <p:sp>
        <p:nvSpPr>
          <p:cNvPr id="61468" name="Arc 18"/>
          <p:cNvSpPr>
            <a:spLocks/>
          </p:cNvSpPr>
          <p:nvPr/>
        </p:nvSpPr>
        <p:spPr bwMode="auto">
          <a:xfrm flipV="1">
            <a:off x="4511675" y="2957514"/>
            <a:ext cx="1238250" cy="1881187"/>
          </a:xfrm>
          <a:custGeom>
            <a:avLst/>
            <a:gdLst>
              <a:gd name="T0" fmla="*/ 0 w 24495"/>
              <a:gd name="T1" fmla="*/ 2147483646 h 21600"/>
              <a:gd name="T2" fmla="*/ 2147483646 w 24495"/>
              <a:gd name="T3" fmla="*/ 2147483646 h 21600"/>
              <a:gd name="T4" fmla="*/ 2147483646 w 24495"/>
              <a:gd name="T5" fmla="*/ 2147483646 h 21600"/>
              <a:gd name="T6" fmla="*/ 0 60000 65536"/>
              <a:gd name="T7" fmla="*/ 0 60000 65536"/>
              <a:gd name="T8" fmla="*/ 0 60000 65536"/>
            </a:gdLst>
            <a:ahLst/>
            <a:cxnLst>
              <a:cxn ang="T6">
                <a:pos x="T0" y="T1"/>
              </a:cxn>
              <a:cxn ang="T7">
                <a:pos x="T2" y="T3"/>
              </a:cxn>
              <a:cxn ang="T8">
                <a:pos x="T4" y="T5"/>
              </a:cxn>
            </a:cxnLst>
            <a:rect l="0" t="0" r="r" b="b"/>
            <a:pathLst>
              <a:path w="24495" h="21600" fill="none" extrusionOk="0">
                <a:moveTo>
                  <a:pt x="0" y="195"/>
                </a:moveTo>
                <a:cubicBezTo>
                  <a:pt x="960" y="65"/>
                  <a:pt x="1928" y="-1"/>
                  <a:pt x="2897" y="0"/>
                </a:cubicBezTo>
                <a:cubicBezTo>
                  <a:pt x="14707" y="0"/>
                  <a:pt x="24328" y="9485"/>
                  <a:pt x="24494" y="21295"/>
                </a:cubicBezTo>
              </a:path>
              <a:path w="24495" h="21600" stroke="0" extrusionOk="0">
                <a:moveTo>
                  <a:pt x="0" y="195"/>
                </a:moveTo>
                <a:cubicBezTo>
                  <a:pt x="960" y="65"/>
                  <a:pt x="1928" y="-1"/>
                  <a:pt x="2897" y="0"/>
                </a:cubicBezTo>
                <a:cubicBezTo>
                  <a:pt x="14707" y="0"/>
                  <a:pt x="24328" y="9485"/>
                  <a:pt x="24494" y="21295"/>
                </a:cubicBezTo>
                <a:lnTo>
                  <a:pt x="2897" y="21600"/>
                </a:lnTo>
                <a:lnTo>
                  <a:pt x="0" y="195"/>
                </a:lnTo>
                <a:close/>
              </a:path>
            </a:pathLst>
          </a:custGeom>
          <a:noFill/>
          <a:ln w="1905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9" name="Arc 15"/>
          <p:cNvSpPr>
            <a:spLocks/>
          </p:cNvSpPr>
          <p:nvPr/>
        </p:nvSpPr>
        <p:spPr bwMode="auto">
          <a:xfrm rot="7177224">
            <a:off x="4681538" y="2574926"/>
            <a:ext cx="1701800" cy="1984375"/>
          </a:xfrm>
          <a:custGeom>
            <a:avLst/>
            <a:gdLst>
              <a:gd name="T0" fmla="*/ 0 w 21600"/>
              <a:gd name="T1" fmla="*/ 0 h 32501"/>
              <a:gd name="T2" fmla="*/ 2147483646 w 21600"/>
              <a:gd name="T3" fmla="*/ 2147483646 h 32501"/>
              <a:gd name="T4" fmla="*/ 0 w 21600"/>
              <a:gd name="T5" fmla="*/ 2147483646 h 32501"/>
              <a:gd name="T6" fmla="*/ 0 60000 65536"/>
              <a:gd name="T7" fmla="*/ 0 60000 65536"/>
              <a:gd name="T8" fmla="*/ 0 60000 65536"/>
            </a:gdLst>
            <a:ahLst/>
            <a:cxnLst>
              <a:cxn ang="T6">
                <a:pos x="T0" y="T1"/>
              </a:cxn>
              <a:cxn ang="T7">
                <a:pos x="T2" y="T3"/>
              </a:cxn>
              <a:cxn ang="T8">
                <a:pos x="T4" y="T5"/>
              </a:cxn>
            </a:cxnLst>
            <a:rect l="0" t="0" r="r" b="b"/>
            <a:pathLst>
              <a:path w="21600" h="32501" fill="none" extrusionOk="0">
                <a:moveTo>
                  <a:pt x="-1" y="0"/>
                </a:moveTo>
                <a:cubicBezTo>
                  <a:pt x="11929" y="0"/>
                  <a:pt x="21600" y="9670"/>
                  <a:pt x="21600" y="21600"/>
                </a:cubicBezTo>
                <a:cubicBezTo>
                  <a:pt x="21600" y="25431"/>
                  <a:pt x="20581" y="29193"/>
                  <a:pt x="18647" y="32500"/>
                </a:cubicBezTo>
              </a:path>
              <a:path w="21600" h="32501" stroke="0" extrusionOk="0">
                <a:moveTo>
                  <a:pt x="-1" y="0"/>
                </a:moveTo>
                <a:cubicBezTo>
                  <a:pt x="11929" y="0"/>
                  <a:pt x="21600" y="9670"/>
                  <a:pt x="21600" y="21600"/>
                </a:cubicBezTo>
                <a:cubicBezTo>
                  <a:pt x="21600" y="25431"/>
                  <a:pt x="20581" y="29193"/>
                  <a:pt x="18647" y="32500"/>
                </a:cubicBezTo>
                <a:lnTo>
                  <a:pt x="0" y="21600"/>
                </a:lnTo>
                <a:lnTo>
                  <a:pt x="-1" y="0"/>
                </a:lnTo>
                <a:close/>
              </a:path>
            </a:pathLst>
          </a:custGeom>
          <a:noFill/>
          <a:ln w="19050" cap="sq">
            <a:solidFill>
              <a:srgbClr val="D6009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99038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45"/>
                                        </p:tgtEl>
                                        <p:attrNameLst>
                                          <p:attrName>style.visibility</p:attrName>
                                        </p:attrNameLst>
                                      </p:cBhvr>
                                      <p:to>
                                        <p:strVal val="visible"/>
                                      </p:to>
                                    </p:set>
                                    <p:anim calcmode="lin" valueType="num">
                                      <p:cBhvr additive="base">
                                        <p:cTn id="7" dur="500" fill="hold"/>
                                        <p:tgtEl>
                                          <p:spTgt spid="286745"/>
                                        </p:tgtEl>
                                        <p:attrNameLst>
                                          <p:attrName>ppt_x</p:attrName>
                                        </p:attrNameLst>
                                      </p:cBhvr>
                                      <p:tavLst>
                                        <p:tav tm="0">
                                          <p:val>
                                            <p:strVal val="0-#ppt_w/2"/>
                                          </p:val>
                                        </p:tav>
                                        <p:tav tm="100000">
                                          <p:val>
                                            <p:strVal val="#ppt_x"/>
                                          </p:val>
                                        </p:tav>
                                      </p:tavLst>
                                    </p:anim>
                                    <p:anim calcmode="lin" valueType="num">
                                      <p:cBhvr additive="base">
                                        <p:cTn id="8" dur="500" fill="hold"/>
                                        <p:tgtEl>
                                          <p:spTgt spid="2867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46"/>
                                        </p:tgtEl>
                                        <p:attrNameLst>
                                          <p:attrName>style.visibility</p:attrName>
                                        </p:attrNameLst>
                                      </p:cBhvr>
                                      <p:to>
                                        <p:strVal val="visible"/>
                                      </p:to>
                                    </p:set>
                                    <p:anim calcmode="lin" valueType="num">
                                      <p:cBhvr additive="base">
                                        <p:cTn id="13" dur="500" fill="hold"/>
                                        <p:tgtEl>
                                          <p:spTgt spid="286746"/>
                                        </p:tgtEl>
                                        <p:attrNameLst>
                                          <p:attrName>ppt_x</p:attrName>
                                        </p:attrNameLst>
                                      </p:cBhvr>
                                      <p:tavLst>
                                        <p:tav tm="0">
                                          <p:val>
                                            <p:strVal val="0-#ppt_w/2"/>
                                          </p:val>
                                        </p:tav>
                                        <p:tav tm="100000">
                                          <p:val>
                                            <p:strVal val="#ppt_x"/>
                                          </p:val>
                                        </p:tav>
                                      </p:tavLst>
                                    </p:anim>
                                    <p:anim calcmode="lin" valueType="num">
                                      <p:cBhvr additive="base">
                                        <p:cTn id="14" dur="500" fill="hold"/>
                                        <p:tgtEl>
                                          <p:spTgt spid="2867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47"/>
                                        </p:tgtEl>
                                        <p:attrNameLst>
                                          <p:attrName>style.visibility</p:attrName>
                                        </p:attrNameLst>
                                      </p:cBhvr>
                                      <p:to>
                                        <p:strVal val="visible"/>
                                      </p:to>
                                    </p:set>
                                    <p:anim calcmode="lin" valueType="num">
                                      <p:cBhvr additive="base">
                                        <p:cTn id="19" dur="500" fill="hold"/>
                                        <p:tgtEl>
                                          <p:spTgt spid="286747"/>
                                        </p:tgtEl>
                                        <p:attrNameLst>
                                          <p:attrName>ppt_x</p:attrName>
                                        </p:attrNameLst>
                                      </p:cBhvr>
                                      <p:tavLst>
                                        <p:tav tm="0">
                                          <p:val>
                                            <p:strVal val="0-#ppt_w/2"/>
                                          </p:val>
                                        </p:tav>
                                        <p:tav tm="100000">
                                          <p:val>
                                            <p:strVal val="#ppt_x"/>
                                          </p:val>
                                        </p:tav>
                                      </p:tavLst>
                                    </p:anim>
                                    <p:anim calcmode="lin" valueType="num">
                                      <p:cBhvr additive="base">
                                        <p:cTn id="20" dur="500" fill="hold"/>
                                        <p:tgtEl>
                                          <p:spTgt spid="2867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48"/>
                                        </p:tgtEl>
                                        <p:attrNameLst>
                                          <p:attrName>style.visibility</p:attrName>
                                        </p:attrNameLst>
                                      </p:cBhvr>
                                      <p:to>
                                        <p:strVal val="visible"/>
                                      </p:to>
                                    </p:set>
                                    <p:anim calcmode="lin" valueType="num">
                                      <p:cBhvr additive="base">
                                        <p:cTn id="25" dur="500" fill="hold"/>
                                        <p:tgtEl>
                                          <p:spTgt spid="286748"/>
                                        </p:tgtEl>
                                        <p:attrNameLst>
                                          <p:attrName>ppt_x</p:attrName>
                                        </p:attrNameLst>
                                      </p:cBhvr>
                                      <p:tavLst>
                                        <p:tav tm="0">
                                          <p:val>
                                            <p:strVal val="0-#ppt_w/2"/>
                                          </p:val>
                                        </p:tav>
                                        <p:tav tm="100000">
                                          <p:val>
                                            <p:strVal val="#ppt_x"/>
                                          </p:val>
                                        </p:tav>
                                      </p:tavLst>
                                    </p:anim>
                                    <p:anim calcmode="lin" valueType="num">
                                      <p:cBhvr additive="base">
                                        <p:cTn id="26" dur="500" fill="hold"/>
                                        <p:tgtEl>
                                          <p:spTgt spid="2867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49"/>
                                        </p:tgtEl>
                                        <p:attrNameLst>
                                          <p:attrName>style.visibility</p:attrName>
                                        </p:attrNameLst>
                                      </p:cBhvr>
                                      <p:to>
                                        <p:strVal val="visible"/>
                                      </p:to>
                                    </p:set>
                                    <p:anim calcmode="lin" valueType="num">
                                      <p:cBhvr additive="base">
                                        <p:cTn id="31" dur="500" fill="hold"/>
                                        <p:tgtEl>
                                          <p:spTgt spid="286749"/>
                                        </p:tgtEl>
                                        <p:attrNameLst>
                                          <p:attrName>ppt_x</p:attrName>
                                        </p:attrNameLst>
                                      </p:cBhvr>
                                      <p:tavLst>
                                        <p:tav tm="0">
                                          <p:val>
                                            <p:strVal val="0-#ppt_w/2"/>
                                          </p:val>
                                        </p:tav>
                                        <p:tav tm="100000">
                                          <p:val>
                                            <p:strVal val="#ppt_x"/>
                                          </p:val>
                                        </p:tav>
                                      </p:tavLst>
                                    </p:anim>
                                    <p:anim calcmode="lin" valueType="num">
                                      <p:cBhvr additive="base">
                                        <p:cTn id="32" dur="500" fill="hold"/>
                                        <p:tgtEl>
                                          <p:spTgt spid="286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7" grpId="0" autoUpdateAnimBg="0"/>
      <p:bldP spid="286748" grpId="0" autoUpdateAnimBg="0"/>
      <p:bldP spid="28674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a:off x="2895601" y="1943100"/>
            <a:ext cx="4856163" cy="2382838"/>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0000"/>
              </a:solidFill>
            </a:endParaRPr>
          </a:p>
        </p:txBody>
      </p:sp>
      <p:sp>
        <p:nvSpPr>
          <p:cNvPr id="2" name="直角三角形 1"/>
          <p:cNvSpPr/>
          <p:nvPr/>
        </p:nvSpPr>
        <p:spPr>
          <a:xfrm>
            <a:off x="2913064" y="1943100"/>
            <a:ext cx="2344737" cy="11049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7108" name="Rectangle 12" descr="窄横线"/>
          <p:cNvSpPr>
            <a:spLocks noChangeArrowheads="1"/>
          </p:cNvSpPr>
          <p:nvPr/>
        </p:nvSpPr>
        <p:spPr bwMode="auto">
          <a:xfrm>
            <a:off x="2903538" y="3048000"/>
            <a:ext cx="2362200" cy="1295400"/>
          </a:xfrm>
          <a:prstGeom prst="rect">
            <a:avLst/>
          </a:prstGeom>
          <a:blipFill dpi="0" rotWithShape="0">
            <a:blip r:embed="rId2"/>
            <a:srcRect/>
            <a:tile tx="0" ty="0" sx="100000" sy="100000" flip="none" algn="tl"/>
          </a:blipFill>
          <a:ln w="12700" cap="sq">
            <a:solidFill>
              <a:schemeClr val="tx1"/>
            </a:solidFill>
            <a:miter lim="800000"/>
            <a:headEnd type="none" w="sm" len="sm"/>
            <a:tailEnd type="none" w="sm" len="sm"/>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r" eaLnBrk="1" hangingPunct="1">
              <a:spcBef>
                <a:spcPct val="0"/>
              </a:spcBef>
              <a:buClrTx/>
              <a:buSzTx/>
              <a:buFontTx/>
              <a:buNone/>
            </a:pPr>
            <a:endParaRPr lang="zh-CN" altLang="en-US" sz="2400">
              <a:solidFill>
                <a:srgbClr val="FF00FF"/>
              </a:solidFill>
              <a:latin typeface="Times New Roman" panose="02020603050405020304" pitchFamily="18" charset="0"/>
            </a:endParaRPr>
          </a:p>
        </p:txBody>
      </p:sp>
      <p:sp>
        <p:nvSpPr>
          <p:cNvPr id="62469" name="Rectangle 2"/>
          <p:cNvSpPr>
            <a:spLocks noGrp="1"/>
          </p:cNvSpPr>
          <p:nvPr>
            <p:ph type="title"/>
          </p:nvPr>
        </p:nvSpPr>
        <p:spPr>
          <a:xfrm>
            <a:off x="2636838" y="809626"/>
            <a:ext cx="7772400" cy="542925"/>
          </a:xfrm>
        </p:spPr>
        <p:txBody>
          <a:bodyPr/>
          <a:lstStyle/>
          <a:p>
            <a:pPr eaLnBrk="1" hangingPunct="1"/>
            <a:r>
              <a:rPr lang="zh-CN" altLang="en-US" sz="2800"/>
              <a:t>垄断的效率损失</a:t>
            </a:r>
          </a:p>
        </p:txBody>
      </p:sp>
      <p:sp>
        <p:nvSpPr>
          <p:cNvPr id="26" name="日期占位符 3"/>
          <p:cNvSpPr>
            <a:spLocks noGrp="1"/>
          </p:cNvSpPr>
          <p:nvPr>
            <p:ph type="dt" sz="quarter" idx="10"/>
          </p:nvPr>
        </p:nvSpPr>
        <p:spPr/>
        <p:txBody>
          <a:bodyPr/>
          <a:lstStyle/>
          <a:p>
            <a:pPr>
              <a:defRPr/>
            </a:pPr>
            <a:fld id="{64018C3A-EF34-4153-89FE-96AE954A7366}" type="datetime1">
              <a:rPr lang="zh-CN" altLang="en-US"/>
              <a:pPr>
                <a:defRPr/>
              </a:pPr>
              <a:t>2022/11/21</a:t>
            </a:fld>
            <a:endParaRPr lang="en-US" altLang="zh-CN"/>
          </a:p>
        </p:txBody>
      </p:sp>
      <p:sp>
        <p:nvSpPr>
          <p:cNvPr id="624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B018EA7C-6503-45E6-A974-E1DE55844193}" type="slidenum">
              <a:rPr lang="en-US" altLang="zh-CN" sz="1200">
                <a:solidFill>
                  <a:srgbClr val="045C75"/>
                </a:solidFill>
                <a:latin typeface="Times New Roman" panose="02020603050405020304" pitchFamily="18" charset="0"/>
              </a:rPr>
              <a:pPr>
                <a:spcBef>
                  <a:spcPct val="0"/>
                </a:spcBef>
                <a:buClrTx/>
                <a:buSzTx/>
                <a:buFontTx/>
                <a:buNone/>
              </a:pPr>
              <a:t>19</a:t>
            </a:fld>
            <a:endParaRPr lang="en-US" altLang="zh-CN" sz="1200">
              <a:solidFill>
                <a:srgbClr val="045C75"/>
              </a:solidFill>
              <a:latin typeface="Times New Roman" panose="02020603050405020304" pitchFamily="18" charset="0"/>
            </a:endParaRPr>
          </a:p>
        </p:txBody>
      </p:sp>
      <p:sp>
        <p:nvSpPr>
          <p:cNvPr id="62472" name="Line 4"/>
          <p:cNvSpPr>
            <a:spLocks noChangeShapeType="1"/>
          </p:cNvSpPr>
          <p:nvPr/>
        </p:nvSpPr>
        <p:spPr bwMode="auto">
          <a:xfrm>
            <a:off x="2895600" y="1676400"/>
            <a:ext cx="0" cy="3581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3" name="Line 5"/>
          <p:cNvSpPr>
            <a:spLocks noChangeShapeType="1"/>
          </p:cNvSpPr>
          <p:nvPr/>
        </p:nvSpPr>
        <p:spPr bwMode="auto">
          <a:xfrm>
            <a:off x="2895600" y="5257800"/>
            <a:ext cx="6477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6"/>
          <p:cNvSpPr>
            <a:spLocks noChangeShapeType="1"/>
          </p:cNvSpPr>
          <p:nvPr/>
        </p:nvSpPr>
        <p:spPr bwMode="auto">
          <a:xfrm>
            <a:off x="2895600" y="1905000"/>
            <a:ext cx="6324600" cy="31242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8"/>
          <p:cNvSpPr>
            <a:spLocks noChangeShapeType="1"/>
          </p:cNvSpPr>
          <p:nvPr/>
        </p:nvSpPr>
        <p:spPr bwMode="auto">
          <a:xfrm>
            <a:off x="2895600" y="4343400"/>
            <a:ext cx="6019800"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6" name="Line 9"/>
          <p:cNvSpPr>
            <a:spLocks noChangeShapeType="1"/>
          </p:cNvSpPr>
          <p:nvPr/>
        </p:nvSpPr>
        <p:spPr bwMode="auto">
          <a:xfrm>
            <a:off x="7848600" y="4343400"/>
            <a:ext cx="0" cy="9144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Line 10"/>
          <p:cNvSpPr>
            <a:spLocks noChangeShapeType="1"/>
          </p:cNvSpPr>
          <p:nvPr/>
        </p:nvSpPr>
        <p:spPr bwMode="auto">
          <a:xfrm>
            <a:off x="5257800" y="3048000"/>
            <a:ext cx="0" cy="22098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11"/>
          <p:cNvSpPr>
            <a:spLocks noChangeShapeType="1"/>
          </p:cNvSpPr>
          <p:nvPr/>
        </p:nvSpPr>
        <p:spPr bwMode="auto">
          <a:xfrm>
            <a:off x="2895600" y="3048000"/>
            <a:ext cx="2362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Text Box 14"/>
          <p:cNvSpPr txBox="1">
            <a:spLocks noChangeArrowheads="1"/>
          </p:cNvSpPr>
          <p:nvPr/>
        </p:nvSpPr>
        <p:spPr bwMode="auto">
          <a:xfrm>
            <a:off x="2362201" y="2784475"/>
            <a:ext cx="55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P</a:t>
            </a:r>
            <a:r>
              <a:rPr lang="en-US" altLang="zh-CN" sz="2000">
                <a:latin typeface="Times New Roman" panose="02020603050405020304" pitchFamily="18" charset="0"/>
              </a:rPr>
              <a:t>m</a:t>
            </a:r>
            <a:endParaRPr lang="en-US" altLang="zh-CN" sz="2400">
              <a:latin typeface="Times New Roman" panose="02020603050405020304" pitchFamily="18" charset="0"/>
            </a:endParaRPr>
          </a:p>
        </p:txBody>
      </p:sp>
      <p:sp>
        <p:nvSpPr>
          <p:cNvPr id="62480" name="Text Box 16"/>
          <p:cNvSpPr txBox="1">
            <a:spLocks noChangeArrowheads="1"/>
          </p:cNvSpPr>
          <p:nvPr/>
        </p:nvSpPr>
        <p:spPr bwMode="auto">
          <a:xfrm>
            <a:off x="5095875" y="5257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Qm</a:t>
            </a:r>
          </a:p>
        </p:txBody>
      </p:sp>
      <p:sp>
        <p:nvSpPr>
          <p:cNvPr id="62481" name="Text Box 18"/>
          <p:cNvSpPr txBox="1">
            <a:spLocks noChangeArrowheads="1"/>
          </p:cNvSpPr>
          <p:nvPr/>
        </p:nvSpPr>
        <p:spPr bwMode="auto">
          <a:xfrm>
            <a:off x="8899526" y="4079876"/>
            <a:ext cx="663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MC</a:t>
            </a:r>
          </a:p>
        </p:txBody>
      </p:sp>
      <p:sp>
        <p:nvSpPr>
          <p:cNvPr id="62482" name="Text Box 21"/>
          <p:cNvSpPr txBox="1">
            <a:spLocks noChangeArrowheads="1"/>
          </p:cNvSpPr>
          <p:nvPr/>
        </p:nvSpPr>
        <p:spPr bwMode="auto">
          <a:xfrm>
            <a:off x="5257800" y="2133601"/>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垄断利润</a:t>
            </a:r>
          </a:p>
        </p:txBody>
      </p:sp>
      <p:sp>
        <p:nvSpPr>
          <p:cNvPr id="62483" name="Line 22"/>
          <p:cNvSpPr>
            <a:spLocks noChangeShapeType="1"/>
          </p:cNvSpPr>
          <p:nvPr/>
        </p:nvSpPr>
        <p:spPr bwMode="auto">
          <a:xfrm flipV="1">
            <a:off x="3962400" y="2514600"/>
            <a:ext cx="1676400" cy="1066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Text Box 23"/>
          <p:cNvSpPr txBox="1">
            <a:spLocks noChangeArrowheads="1"/>
          </p:cNvSpPr>
          <p:nvPr/>
        </p:nvSpPr>
        <p:spPr bwMode="auto">
          <a:xfrm>
            <a:off x="5775326" y="4689475"/>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MR</a:t>
            </a:r>
          </a:p>
        </p:txBody>
      </p:sp>
      <p:sp>
        <p:nvSpPr>
          <p:cNvPr id="62485" name="Text Box 24"/>
          <p:cNvSpPr txBox="1">
            <a:spLocks noChangeArrowheads="1"/>
          </p:cNvSpPr>
          <p:nvPr/>
        </p:nvSpPr>
        <p:spPr bwMode="auto">
          <a:xfrm>
            <a:off x="9144001" y="4800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D</a:t>
            </a:r>
          </a:p>
        </p:txBody>
      </p:sp>
      <p:sp>
        <p:nvSpPr>
          <p:cNvPr id="62486" name="Text Box 25"/>
          <p:cNvSpPr txBox="1">
            <a:spLocks noChangeArrowheads="1"/>
          </p:cNvSpPr>
          <p:nvPr/>
        </p:nvSpPr>
        <p:spPr bwMode="auto">
          <a:xfrm>
            <a:off x="9448801" y="5334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Q</a:t>
            </a:r>
          </a:p>
        </p:txBody>
      </p:sp>
      <p:sp>
        <p:nvSpPr>
          <p:cNvPr id="62487" name="Text Box 26"/>
          <p:cNvSpPr txBox="1">
            <a:spLocks noChangeArrowheads="1"/>
          </p:cNvSpPr>
          <p:nvPr/>
        </p:nvSpPr>
        <p:spPr bwMode="auto">
          <a:xfrm>
            <a:off x="2438401" y="1371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P</a:t>
            </a:r>
          </a:p>
        </p:txBody>
      </p:sp>
      <p:sp>
        <p:nvSpPr>
          <p:cNvPr id="62488" name="Text Box 28"/>
          <p:cNvSpPr txBox="1">
            <a:spLocks noChangeArrowheads="1"/>
          </p:cNvSpPr>
          <p:nvPr/>
        </p:nvSpPr>
        <p:spPr bwMode="auto">
          <a:xfrm>
            <a:off x="2514601" y="5181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O</a:t>
            </a:r>
          </a:p>
        </p:txBody>
      </p:sp>
      <p:sp>
        <p:nvSpPr>
          <p:cNvPr id="62489" name="Text Box 28"/>
          <p:cNvSpPr txBox="1">
            <a:spLocks noChangeArrowheads="1"/>
          </p:cNvSpPr>
          <p:nvPr/>
        </p:nvSpPr>
        <p:spPr bwMode="auto">
          <a:xfrm>
            <a:off x="2360614" y="4094163"/>
            <a:ext cx="509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P*</a:t>
            </a:r>
          </a:p>
        </p:txBody>
      </p:sp>
      <p:sp>
        <p:nvSpPr>
          <p:cNvPr id="62490" name="Text Box 16"/>
          <p:cNvSpPr txBox="1">
            <a:spLocks noChangeArrowheads="1"/>
          </p:cNvSpPr>
          <p:nvPr/>
        </p:nvSpPr>
        <p:spPr bwMode="auto">
          <a:xfrm>
            <a:off x="7567614" y="5334001"/>
            <a:ext cx="56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Q*</a:t>
            </a:r>
          </a:p>
        </p:txBody>
      </p:sp>
      <p:sp>
        <p:nvSpPr>
          <p:cNvPr id="62491" name="Line 22"/>
          <p:cNvSpPr>
            <a:spLocks noChangeShapeType="1"/>
          </p:cNvSpPr>
          <p:nvPr/>
        </p:nvSpPr>
        <p:spPr bwMode="auto">
          <a:xfrm flipV="1">
            <a:off x="6356350" y="2895600"/>
            <a:ext cx="1676400" cy="1066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Text Box 21"/>
          <p:cNvSpPr txBox="1">
            <a:spLocks noChangeArrowheads="1"/>
          </p:cNvSpPr>
          <p:nvPr/>
        </p:nvSpPr>
        <p:spPr bwMode="auto">
          <a:xfrm>
            <a:off x="7848601" y="2286001"/>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净损失</a:t>
            </a:r>
          </a:p>
        </p:txBody>
      </p:sp>
      <p:sp>
        <p:nvSpPr>
          <p:cNvPr id="62493" name="Line 7"/>
          <p:cNvSpPr>
            <a:spLocks noChangeShapeType="1"/>
          </p:cNvSpPr>
          <p:nvPr/>
        </p:nvSpPr>
        <p:spPr bwMode="auto">
          <a:xfrm>
            <a:off x="2895600" y="1905000"/>
            <a:ext cx="2971800" cy="30480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4" name="Text Box 28"/>
          <p:cNvSpPr txBox="1">
            <a:spLocks noChangeArrowheads="1"/>
          </p:cNvSpPr>
          <p:nvPr/>
        </p:nvSpPr>
        <p:spPr bwMode="auto">
          <a:xfrm>
            <a:off x="4800601" y="4343401"/>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E</a:t>
            </a:r>
          </a:p>
        </p:txBody>
      </p:sp>
      <p:sp>
        <p:nvSpPr>
          <p:cNvPr id="62495" name="Text Box 28"/>
          <p:cNvSpPr txBox="1">
            <a:spLocks noChangeArrowheads="1"/>
          </p:cNvSpPr>
          <p:nvPr/>
        </p:nvSpPr>
        <p:spPr bwMode="auto">
          <a:xfrm>
            <a:off x="5324475" y="2671763"/>
            <a:ext cx="38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B</a:t>
            </a:r>
          </a:p>
        </p:txBody>
      </p:sp>
      <p:sp>
        <p:nvSpPr>
          <p:cNvPr id="62496" name="Text Box 28"/>
          <p:cNvSpPr txBox="1">
            <a:spLocks noChangeArrowheads="1"/>
          </p:cNvSpPr>
          <p:nvPr/>
        </p:nvSpPr>
        <p:spPr bwMode="auto">
          <a:xfrm>
            <a:off x="7837489" y="3852864"/>
            <a:ext cx="390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rPr>
              <a:t>C</a:t>
            </a:r>
          </a:p>
        </p:txBody>
      </p:sp>
    </p:spTree>
    <p:extLst>
      <p:ext uri="{BB962C8B-B14F-4D97-AF65-F5344CB8AC3E}">
        <p14:creationId xmlns:p14="http://schemas.microsoft.com/office/powerpoint/2010/main" val="720079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7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6058" y="91742"/>
            <a:ext cx="10137742"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第三节   寡头</a:t>
            </a:r>
            <a:endParaRPr lang="zh-CN" altLang="en-US" dirty="0"/>
          </a:p>
        </p:txBody>
      </p:sp>
      <p:graphicFrame>
        <p:nvGraphicFramePr>
          <p:cNvPr id="4" name="内容占位符 3"/>
          <p:cNvGraphicFramePr>
            <a:graphicFrameLocks noGrp="1"/>
          </p:cNvGraphicFramePr>
          <p:nvPr>
            <p:ph idx="1"/>
          </p:nvPr>
        </p:nvGraphicFramePr>
        <p:xfrm>
          <a:off x="838200" y="1338606"/>
          <a:ext cx="10515600" cy="4838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838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2"/>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Tree>
    <p:extLst>
      <p:ext uri="{BB962C8B-B14F-4D97-AF65-F5344CB8AC3E}">
        <p14:creationId xmlns:p14="http://schemas.microsoft.com/office/powerpoint/2010/main" val="6943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p:cNvSpPr>
          <p:nvPr>
            <p:ph idx="1"/>
          </p:nvPr>
        </p:nvSpPr>
        <p:spPr>
          <a:xfrm>
            <a:off x="1981200" y="908050"/>
            <a:ext cx="8229600" cy="5416550"/>
          </a:xfrm>
        </p:spPr>
        <p:txBody>
          <a:bodyPr/>
          <a:lstStyle/>
          <a:p>
            <a:pPr eaLnBrk="1" hangingPunct="1">
              <a:buFont typeface="Wingdings" panose="05000000000000000000" pitchFamily="2" charset="2"/>
              <a:buChar char="n"/>
            </a:pPr>
            <a:r>
              <a:rPr lang="zh-CN" altLang="en-US" smtClean="0"/>
              <a:t>垄断竞争与完全竞争的比较</a:t>
            </a:r>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29" name="日期占位符 3"/>
          <p:cNvSpPr>
            <a:spLocks noGrp="1"/>
          </p:cNvSpPr>
          <p:nvPr>
            <p:ph type="dt" sz="quarter" idx="10"/>
          </p:nvPr>
        </p:nvSpPr>
        <p:spPr/>
        <p:txBody>
          <a:bodyPr/>
          <a:lstStyle/>
          <a:p>
            <a:pPr>
              <a:defRPr/>
            </a:pPr>
            <a:fld id="{B9F95ACE-4D81-4E36-A2F4-A590326EC0F5}" type="datetime1">
              <a:rPr lang="zh-CN" altLang="en-US"/>
              <a:pPr>
                <a:defRPr/>
              </a:pPr>
              <a:t>2022/11/21</a:t>
            </a:fld>
            <a:endParaRPr lang="en-US" altLang="zh-CN"/>
          </a:p>
        </p:txBody>
      </p:sp>
      <p:sp>
        <p:nvSpPr>
          <p:cNvPr id="634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26A92231-A722-48A3-8936-385A1B593F67}" type="slidenum">
              <a:rPr lang="en-US" altLang="zh-CN" sz="1200">
                <a:solidFill>
                  <a:srgbClr val="045C75"/>
                </a:solidFill>
                <a:latin typeface="Times New Roman" panose="02020603050405020304" pitchFamily="18" charset="0"/>
              </a:rPr>
              <a:pPr>
                <a:spcBef>
                  <a:spcPct val="0"/>
                </a:spcBef>
                <a:buClrTx/>
                <a:buSzTx/>
                <a:buFontTx/>
                <a:buNone/>
              </a:pPr>
              <a:t>20</a:t>
            </a:fld>
            <a:endParaRPr lang="en-US" altLang="zh-CN" sz="1200">
              <a:solidFill>
                <a:srgbClr val="045C75"/>
              </a:solidFill>
              <a:latin typeface="Times New Roman" panose="02020603050405020304" pitchFamily="18" charset="0"/>
            </a:endParaRPr>
          </a:p>
        </p:txBody>
      </p:sp>
      <p:sp>
        <p:nvSpPr>
          <p:cNvPr id="63493" name="Line 6"/>
          <p:cNvSpPr>
            <a:spLocks noChangeShapeType="1"/>
          </p:cNvSpPr>
          <p:nvPr/>
        </p:nvSpPr>
        <p:spPr bwMode="auto">
          <a:xfrm>
            <a:off x="3886200" y="2057400"/>
            <a:ext cx="0" cy="342900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494" name="Line 7"/>
          <p:cNvSpPr>
            <a:spLocks noChangeShapeType="1"/>
          </p:cNvSpPr>
          <p:nvPr/>
        </p:nvSpPr>
        <p:spPr bwMode="auto">
          <a:xfrm>
            <a:off x="3886200" y="5486400"/>
            <a:ext cx="4953000"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495" name="Freeform 8"/>
          <p:cNvSpPr>
            <a:spLocks/>
          </p:cNvSpPr>
          <p:nvPr/>
        </p:nvSpPr>
        <p:spPr bwMode="auto">
          <a:xfrm>
            <a:off x="4343400" y="2819400"/>
            <a:ext cx="2082800" cy="1003300"/>
          </a:xfrm>
          <a:custGeom>
            <a:avLst/>
            <a:gdLst>
              <a:gd name="T0" fmla="*/ 0 w 1312"/>
              <a:gd name="T1" fmla="*/ 2147483646 h 632"/>
              <a:gd name="T2" fmla="*/ 2147483646 w 1312"/>
              <a:gd name="T3" fmla="*/ 2147483646 h 632"/>
              <a:gd name="T4" fmla="*/ 2147483646 w 1312"/>
              <a:gd name="T5" fmla="*/ 2147483646 h 632"/>
              <a:gd name="T6" fmla="*/ 2147483646 w 1312"/>
              <a:gd name="T7" fmla="*/ 2147483646 h 632"/>
              <a:gd name="T8" fmla="*/ 2147483646 w 1312"/>
              <a:gd name="T9" fmla="*/ 2147483646 h 632"/>
              <a:gd name="T10" fmla="*/ 2147483646 w 1312"/>
              <a:gd name="T11" fmla="*/ 2147483646 h 632"/>
              <a:gd name="T12" fmla="*/ 2147483646 w 1312"/>
              <a:gd name="T13" fmla="*/ 2147483646 h 632"/>
              <a:gd name="T14" fmla="*/ 2147483646 w 1312"/>
              <a:gd name="T15" fmla="*/ 2147483646 h 632"/>
              <a:gd name="T16" fmla="*/ 2147483646 w 1312"/>
              <a:gd name="T17" fmla="*/ 0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2" h="632">
                <a:moveTo>
                  <a:pt x="0" y="48"/>
                </a:moveTo>
                <a:cubicBezTo>
                  <a:pt x="28" y="112"/>
                  <a:pt x="56" y="176"/>
                  <a:pt x="96" y="240"/>
                </a:cubicBezTo>
                <a:cubicBezTo>
                  <a:pt x="136" y="304"/>
                  <a:pt x="176" y="376"/>
                  <a:pt x="240" y="432"/>
                </a:cubicBezTo>
                <a:cubicBezTo>
                  <a:pt x="304" y="488"/>
                  <a:pt x="400" y="544"/>
                  <a:pt x="480" y="576"/>
                </a:cubicBezTo>
                <a:cubicBezTo>
                  <a:pt x="560" y="608"/>
                  <a:pt x="632" y="632"/>
                  <a:pt x="720" y="624"/>
                </a:cubicBezTo>
                <a:cubicBezTo>
                  <a:pt x="808" y="616"/>
                  <a:pt x="928" y="576"/>
                  <a:pt x="1008" y="528"/>
                </a:cubicBezTo>
                <a:cubicBezTo>
                  <a:pt x="1088" y="480"/>
                  <a:pt x="1152" y="408"/>
                  <a:pt x="1200" y="336"/>
                </a:cubicBezTo>
                <a:cubicBezTo>
                  <a:pt x="1248" y="264"/>
                  <a:pt x="1280" y="152"/>
                  <a:pt x="1296" y="96"/>
                </a:cubicBezTo>
                <a:cubicBezTo>
                  <a:pt x="1312" y="40"/>
                  <a:pt x="1296" y="16"/>
                  <a:pt x="1296" y="0"/>
                </a:cubicBezTo>
              </a:path>
            </a:pathLst>
          </a:custGeom>
          <a:noFill/>
          <a:ln w="38100" cap="sq" cmpd="sng">
            <a:solidFill>
              <a:srgbClr val="FF99FF"/>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6" name="Freeform 9"/>
          <p:cNvSpPr>
            <a:spLocks/>
          </p:cNvSpPr>
          <p:nvPr/>
        </p:nvSpPr>
        <p:spPr bwMode="auto">
          <a:xfrm>
            <a:off x="4038600" y="2895600"/>
            <a:ext cx="1600200" cy="1498600"/>
          </a:xfrm>
          <a:custGeom>
            <a:avLst/>
            <a:gdLst>
              <a:gd name="T0" fmla="*/ 0 w 1008"/>
              <a:gd name="T1" fmla="*/ 2147483646 h 944"/>
              <a:gd name="T2" fmla="*/ 2147483646 w 1008"/>
              <a:gd name="T3" fmla="*/ 2147483646 h 944"/>
              <a:gd name="T4" fmla="*/ 2147483646 w 1008"/>
              <a:gd name="T5" fmla="*/ 2147483646 h 944"/>
              <a:gd name="T6" fmla="*/ 2147483646 w 1008"/>
              <a:gd name="T7" fmla="*/ 2147483646 h 944"/>
              <a:gd name="T8" fmla="*/ 2147483646 w 1008"/>
              <a:gd name="T9" fmla="*/ 2147483646 h 944"/>
              <a:gd name="T10" fmla="*/ 2147483646 w 1008"/>
              <a:gd name="T11" fmla="*/ 2147483646 h 944"/>
              <a:gd name="T12" fmla="*/ 2147483646 w 1008"/>
              <a:gd name="T13" fmla="*/ 2147483646 h 944"/>
              <a:gd name="T14" fmla="*/ 2147483646 w 1008"/>
              <a:gd name="T15" fmla="*/ 0 h 9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8" h="944">
                <a:moveTo>
                  <a:pt x="0" y="720"/>
                </a:moveTo>
                <a:cubicBezTo>
                  <a:pt x="64" y="776"/>
                  <a:pt x="128" y="832"/>
                  <a:pt x="192" y="864"/>
                </a:cubicBezTo>
                <a:cubicBezTo>
                  <a:pt x="256" y="896"/>
                  <a:pt x="312" y="904"/>
                  <a:pt x="384" y="912"/>
                </a:cubicBezTo>
                <a:cubicBezTo>
                  <a:pt x="456" y="920"/>
                  <a:pt x="552" y="944"/>
                  <a:pt x="624" y="912"/>
                </a:cubicBezTo>
                <a:cubicBezTo>
                  <a:pt x="696" y="880"/>
                  <a:pt x="768" y="792"/>
                  <a:pt x="816" y="720"/>
                </a:cubicBezTo>
                <a:cubicBezTo>
                  <a:pt x="864" y="648"/>
                  <a:pt x="888" y="560"/>
                  <a:pt x="912" y="480"/>
                </a:cubicBezTo>
                <a:cubicBezTo>
                  <a:pt x="936" y="400"/>
                  <a:pt x="944" y="320"/>
                  <a:pt x="960" y="240"/>
                </a:cubicBezTo>
                <a:cubicBezTo>
                  <a:pt x="976" y="160"/>
                  <a:pt x="1000" y="40"/>
                  <a:pt x="1008" y="0"/>
                </a:cubicBezTo>
              </a:path>
            </a:pathLst>
          </a:custGeom>
          <a:noFill/>
          <a:ln w="38100" cap="sq" cmpd="sng">
            <a:solidFill>
              <a:srgbClr val="FF0000"/>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497" name="Line 10"/>
          <p:cNvSpPr>
            <a:spLocks noChangeShapeType="1"/>
          </p:cNvSpPr>
          <p:nvPr/>
        </p:nvSpPr>
        <p:spPr bwMode="auto">
          <a:xfrm>
            <a:off x="4876800" y="3657600"/>
            <a:ext cx="0" cy="175260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498" name="Line 11"/>
          <p:cNvSpPr>
            <a:spLocks noChangeShapeType="1"/>
          </p:cNvSpPr>
          <p:nvPr/>
        </p:nvSpPr>
        <p:spPr bwMode="auto">
          <a:xfrm flipH="1">
            <a:off x="3886200" y="3644900"/>
            <a:ext cx="9906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499" name="Text Box 12"/>
          <p:cNvSpPr txBox="1">
            <a:spLocks noChangeArrowheads="1"/>
          </p:cNvSpPr>
          <p:nvPr/>
        </p:nvSpPr>
        <p:spPr bwMode="auto">
          <a:xfrm>
            <a:off x="3429000" y="5257801"/>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O</a:t>
            </a:r>
          </a:p>
        </p:txBody>
      </p:sp>
      <p:sp>
        <p:nvSpPr>
          <p:cNvPr id="63500" name="Text Box 13"/>
          <p:cNvSpPr txBox="1">
            <a:spLocks noChangeArrowheads="1"/>
          </p:cNvSpPr>
          <p:nvPr/>
        </p:nvSpPr>
        <p:spPr bwMode="auto">
          <a:xfrm>
            <a:off x="8763000" y="5257801"/>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Q</a:t>
            </a:r>
          </a:p>
        </p:txBody>
      </p:sp>
      <p:sp>
        <p:nvSpPr>
          <p:cNvPr id="63501" name="Text Box 14"/>
          <p:cNvSpPr txBox="1">
            <a:spLocks noChangeArrowheads="1"/>
          </p:cNvSpPr>
          <p:nvPr/>
        </p:nvSpPr>
        <p:spPr bwMode="auto">
          <a:xfrm>
            <a:off x="3429000" y="1828801"/>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dirty="0" smtClean="0">
                <a:latin typeface="Times New Roman" panose="02020603050405020304" pitchFamily="18" charset="0"/>
              </a:rPr>
              <a:t>p</a:t>
            </a:r>
            <a:endParaRPr lang="en-US" altLang="zh-CN" sz="2800" dirty="0">
              <a:latin typeface="Times New Roman" panose="02020603050405020304" pitchFamily="18" charset="0"/>
            </a:endParaRPr>
          </a:p>
        </p:txBody>
      </p:sp>
      <p:sp>
        <p:nvSpPr>
          <p:cNvPr id="63502" name="Text Box 15"/>
          <p:cNvSpPr txBox="1">
            <a:spLocks noChangeArrowheads="1"/>
          </p:cNvSpPr>
          <p:nvPr/>
        </p:nvSpPr>
        <p:spPr bwMode="auto">
          <a:xfrm>
            <a:off x="6553200" y="47244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latin typeface="Times New Roman" panose="02020603050405020304" pitchFamily="18" charset="0"/>
              </a:rPr>
              <a:t>d(AR)</a:t>
            </a:r>
          </a:p>
        </p:txBody>
      </p:sp>
      <p:sp>
        <p:nvSpPr>
          <p:cNvPr id="63503" name="Text Box 16"/>
          <p:cNvSpPr txBox="1">
            <a:spLocks noChangeArrowheads="1"/>
          </p:cNvSpPr>
          <p:nvPr/>
        </p:nvSpPr>
        <p:spPr bwMode="auto">
          <a:xfrm>
            <a:off x="5410200" y="48768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latin typeface="Times New Roman" panose="02020603050405020304" pitchFamily="18" charset="0"/>
              </a:rPr>
              <a:t>MR</a:t>
            </a:r>
          </a:p>
        </p:txBody>
      </p:sp>
      <p:sp>
        <p:nvSpPr>
          <p:cNvPr id="63504" name="Text Box 17"/>
          <p:cNvSpPr txBox="1">
            <a:spLocks noChangeArrowheads="1"/>
          </p:cNvSpPr>
          <p:nvPr/>
        </p:nvSpPr>
        <p:spPr bwMode="auto">
          <a:xfrm>
            <a:off x="6400800" y="24384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latin typeface="Times New Roman" panose="02020603050405020304" pitchFamily="18" charset="0"/>
              </a:rPr>
              <a:t>LAC</a:t>
            </a:r>
          </a:p>
        </p:txBody>
      </p:sp>
      <p:sp>
        <p:nvSpPr>
          <p:cNvPr id="63505" name="Text Box 18"/>
          <p:cNvSpPr txBox="1">
            <a:spLocks noChangeArrowheads="1"/>
          </p:cNvSpPr>
          <p:nvPr/>
        </p:nvSpPr>
        <p:spPr bwMode="auto">
          <a:xfrm>
            <a:off x="5105400" y="24384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latin typeface="Times New Roman" panose="02020603050405020304" pitchFamily="18" charset="0"/>
              </a:rPr>
              <a:t>LMC</a:t>
            </a:r>
          </a:p>
        </p:txBody>
      </p:sp>
      <p:sp>
        <p:nvSpPr>
          <p:cNvPr id="63506" name="Text Box 19"/>
          <p:cNvSpPr txBox="1">
            <a:spLocks noChangeArrowheads="1"/>
          </p:cNvSpPr>
          <p:nvPr/>
        </p:nvSpPr>
        <p:spPr bwMode="auto">
          <a:xfrm>
            <a:off x="4419600" y="42672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pPr>
            <a:r>
              <a:rPr lang="en-US" altLang="zh-CN" sz="1800">
                <a:latin typeface="Times New Roman" panose="02020603050405020304" pitchFamily="18" charset="0"/>
              </a:rPr>
              <a:t>E</a:t>
            </a:r>
          </a:p>
        </p:txBody>
      </p:sp>
      <p:sp>
        <p:nvSpPr>
          <p:cNvPr id="63507" name="Text Box 20"/>
          <p:cNvSpPr txBox="1">
            <a:spLocks noChangeArrowheads="1"/>
          </p:cNvSpPr>
          <p:nvPr/>
        </p:nvSpPr>
        <p:spPr bwMode="auto">
          <a:xfrm>
            <a:off x="4572000" y="552132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latin typeface="Times New Roman" panose="02020603050405020304" pitchFamily="18" charset="0"/>
              </a:rPr>
              <a:t>Q</a:t>
            </a:r>
            <a:r>
              <a:rPr lang="en-US" altLang="zh-CN" sz="1800" baseline="-25000">
                <a:latin typeface="Times New Roman" panose="02020603050405020304" pitchFamily="18" charset="0"/>
              </a:rPr>
              <a:t>mc</a:t>
            </a:r>
          </a:p>
        </p:txBody>
      </p:sp>
      <p:sp>
        <p:nvSpPr>
          <p:cNvPr id="63508" name="Text Box 21"/>
          <p:cNvSpPr txBox="1">
            <a:spLocks noChangeArrowheads="1"/>
          </p:cNvSpPr>
          <p:nvPr/>
        </p:nvSpPr>
        <p:spPr bwMode="auto">
          <a:xfrm>
            <a:off x="3276600" y="3384550"/>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latin typeface="Times New Roman" panose="02020603050405020304" pitchFamily="18" charset="0"/>
              </a:rPr>
              <a:t>P</a:t>
            </a:r>
            <a:r>
              <a:rPr lang="en-US" altLang="zh-CN" sz="1800" baseline="-25000">
                <a:latin typeface="Times New Roman" panose="02020603050405020304" pitchFamily="18" charset="0"/>
              </a:rPr>
              <a:t>mc</a:t>
            </a:r>
          </a:p>
        </p:txBody>
      </p:sp>
      <p:sp>
        <p:nvSpPr>
          <p:cNvPr id="63509" name="Text Box 22"/>
          <p:cNvSpPr txBox="1">
            <a:spLocks noChangeArrowheads="1"/>
          </p:cNvSpPr>
          <p:nvPr/>
        </p:nvSpPr>
        <p:spPr bwMode="auto">
          <a:xfrm>
            <a:off x="4686300" y="3211514"/>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pPr>
            <a:r>
              <a:rPr lang="en-US" altLang="zh-CN" sz="1800">
                <a:latin typeface="Times New Roman" panose="02020603050405020304" pitchFamily="18" charset="0"/>
              </a:rPr>
              <a:t>F</a:t>
            </a:r>
          </a:p>
        </p:txBody>
      </p:sp>
      <p:sp>
        <p:nvSpPr>
          <p:cNvPr id="63510" name="Line 23"/>
          <p:cNvSpPr>
            <a:spLocks noChangeShapeType="1"/>
          </p:cNvSpPr>
          <p:nvPr/>
        </p:nvSpPr>
        <p:spPr bwMode="auto">
          <a:xfrm>
            <a:off x="3886200" y="2971800"/>
            <a:ext cx="2667000" cy="18288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3511" name="Line 24"/>
          <p:cNvSpPr>
            <a:spLocks noChangeShapeType="1"/>
          </p:cNvSpPr>
          <p:nvPr/>
        </p:nvSpPr>
        <p:spPr bwMode="auto">
          <a:xfrm>
            <a:off x="3886200" y="2971800"/>
            <a:ext cx="1600200" cy="2209800"/>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86745" name="Line 25"/>
          <p:cNvSpPr>
            <a:spLocks noChangeShapeType="1"/>
          </p:cNvSpPr>
          <p:nvPr/>
        </p:nvSpPr>
        <p:spPr bwMode="auto">
          <a:xfrm>
            <a:off x="3886200" y="3822700"/>
            <a:ext cx="32004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746" name="Line 26"/>
          <p:cNvSpPr>
            <a:spLocks noChangeShapeType="1"/>
          </p:cNvSpPr>
          <p:nvPr/>
        </p:nvSpPr>
        <p:spPr bwMode="auto">
          <a:xfrm>
            <a:off x="5410200" y="3810000"/>
            <a:ext cx="0" cy="167640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747" name="Text Box 27"/>
          <p:cNvSpPr txBox="1">
            <a:spLocks noChangeArrowheads="1"/>
          </p:cNvSpPr>
          <p:nvPr/>
        </p:nvSpPr>
        <p:spPr bwMode="auto">
          <a:xfrm>
            <a:off x="7086600" y="3657600"/>
            <a:ext cx="1530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solidFill>
                  <a:schemeClr val="tx2"/>
                </a:solidFill>
                <a:latin typeface="Times New Roman" panose="02020603050405020304" pitchFamily="18" charset="0"/>
              </a:rPr>
              <a:t>d(AR</a:t>
            </a:r>
            <a:r>
              <a:rPr lang="zh-CN" altLang="en-US" sz="1800">
                <a:solidFill>
                  <a:schemeClr val="tx2"/>
                </a:solidFill>
                <a:latin typeface="Times New Roman" panose="02020603050405020304" pitchFamily="18" charset="0"/>
              </a:rPr>
              <a:t>、</a:t>
            </a:r>
            <a:r>
              <a:rPr lang="en-US" altLang="zh-CN" sz="1800">
                <a:solidFill>
                  <a:schemeClr val="tx2"/>
                </a:solidFill>
                <a:latin typeface="Times New Roman" panose="02020603050405020304" pitchFamily="18" charset="0"/>
              </a:rPr>
              <a:t>MR)</a:t>
            </a:r>
          </a:p>
        </p:txBody>
      </p:sp>
      <p:sp>
        <p:nvSpPr>
          <p:cNvPr id="286748" name="Text Box 28"/>
          <p:cNvSpPr txBox="1">
            <a:spLocks noChangeArrowheads="1"/>
          </p:cNvSpPr>
          <p:nvPr/>
        </p:nvSpPr>
        <p:spPr bwMode="auto">
          <a:xfrm>
            <a:off x="5181600" y="5553075"/>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solidFill>
                  <a:schemeClr val="tx2"/>
                </a:solidFill>
                <a:latin typeface="Times New Roman" panose="02020603050405020304" pitchFamily="18" charset="0"/>
              </a:rPr>
              <a:t>Q*</a:t>
            </a:r>
          </a:p>
        </p:txBody>
      </p:sp>
      <p:sp>
        <p:nvSpPr>
          <p:cNvPr id="286749" name="Text Box 29"/>
          <p:cNvSpPr txBox="1">
            <a:spLocks noChangeArrowheads="1"/>
          </p:cNvSpPr>
          <p:nvPr/>
        </p:nvSpPr>
        <p:spPr bwMode="auto">
          <a:xfrm>
            <a:off x="3276600" y="375285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800">
                <a:solidFill>
                  <a:schemeClr val="tx2"/>
                </a:solidFill>
                <a:latin typeface="Times New Roman" panose="02020603050405020304" pitchFamily="18" charset="0"/>
              </a:rPr>
              <a:t>P*</a:t>
            </a:r>
          </a:p>
        </p:txBody>
      </p:sp>
      <p:sp>
        <p:nvSpPr>
          <p:cNvPr id="63517" name="Line 25"/>
          <p:cNvSpPr>
            <a:spLocks noChangeShapeType="1"/>
          </p:cNvSpPr>
          <p:nvPr/>
        </p:nvSpPr>
        <p:spPr bwMode="auto">
          <a:xfrm>
            <a:off x="4584700" y="2895600"/>
            <a:ext cx="800100" cy="19050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18" name="Text Box 22"/>
          <p:cNvSpPr txBox="1">
            <a:spLocks noChangeArrowheads="1"/>
          </p:cNvSpPr>
          <p:nvPr/>
        </p:nvSpPr>
        <p:spPr bwMode="auto">
          <a:xfrm>
            <a:off x="4279900" y="24384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pPr>
            <a:r>
              <a:rPr lang="en-US" altLang="zh-CN" sz="1800">
                <a:latin typeface="Times New Roman" panose="02020603050405020304" pitchFamily="18" charset="0"/>
              </a:rPr>
              <a:t>D</a:t>
            </a:r>
          </a:p>
        </p:txBody>
      </p:sp>
    </p:spTree>
    <p:extLst>
      <p:ext uri="{BB962C8B-B14F-4D97-AF65-F5344CB8AC3E}">
        <p14:creationId xmlns:p14="http://schemas.microsoft.com/office/powerpoint/2010/main" val="3379273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45"/>
                                        </p:tgtEl>
                                        <p:attrNameLst>
                                          <p:attrName>style.visibility</p:attrName>
                                        </p:attrNameLst>
                                      </p:cBhvr>
                                      <p:to>
                                        <p:strVal val="visible"/>
                                      </p:to>
                                    </p:set>
                                    <p:anim calcmode="lin" valueType="num">
                                      <p:cBhvr additive="base">
                                        <p:cTn id="7" dur="500" fill="hold"/>
                                        <p:tgtEl>
                                          <p:spTgt spid="286745"/>
                                        </p:tgtEl>
                                        <p:attrNameLst>
                                          <p:attrName>ppt_x</p:attrName>
                                        </p:attrNameLst>
                                      </p:cBhvr>
                                      <p:tavLst>
                                        <p:tav tm="0">
                                          <p:val>
                                            <p:strVal val="0-#ppt_w/2"/>
                                          </p:val>
                                        </p:tav>
                                        <p:tav tm="100000">
                                          <p:val>
                                            <p:strVal val="#ppt_x"/>
                                          </p:val>
                                        </p:tav>
                                      </p:tavLst>
                                    </p:anim>
                                    <p:anim calcmode="lin" valueType="num">
                                      <p:cBhvr additive="base">
                                        <p:cTn id="8" dur="500" fill="hold"/>
                                        <p:tgtEl>
                                          <p:spTgt spid="2867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46"/>
                                        </p:tgtEl>
                                        <p:attrNameLst>
                                          <p:attrName>style.visibility</p:attrName>
                                        </p:attrNameLst>
                                      </p:cBhvr>
                                      <p:to>
                                        <p:strVal val="visible"/>
                                      </p:to>
                                    </p:set>
                                    <p:anim calcmode="lin" valueType="num">
                                      <p:cBhvr additive="base">
                                        <p:cTn id="13" dur="500" fill="hold"/>
                                        <p:tgtEl>
                                          <p:spTgt spid="286746"/>
                                        </p:tgtEl>
                                        <p:attrNameLst>
                                          <p:attrName>ppt_x</p:attrName>
                                        </p:attrNameLst>
                                      </p:cBhvr>
                                      <p:tavLst>
                                        <p:tav tm="0">
                                          <p:val>
                                            <p:strVal val="0-#ppt_w/2"/>
                                          </p:val>
                                        </p:tav>
                                        <p:tav tm="100000">
                                          <p:val>
                                            <p:strVal val="#ppt_x"/>
                                          </p:val>
                                        </p:tav>
                                      </p:tavLst>
                                    </p:anim>
                                    <p:anim calcmode="lin" valueType="num">
                                      <p:cBhvr additive="base">
                                        <p:cTn id="14" dur="500" fill="hold"/>
                                        <p:tgtEl>
                                          <p:spTgt spid="2867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47"/>
                                        </p:tgtEl>
                                        <p:attrNameLst>
                                          <p:attrName>style.visibility</p:attrName>
                                        </p:attrNameLst>
                                      </p:cBhvr>
                                      <p:to>
                                        <p:strVal val="visible"/>
                                      </p:to>
                                    </p:set>
                                    <p:anim calcmode="lin" valueType="num">
                                      <p:cBhvr additive="base">
                                        <p:cTn id="19" dur="500" fill="hold"/>
                                        <p:tgtEl>
                                          <p:spTgt spid="286747"/>
                                        </p:tgtEl>
                                        <p:attrNameLst>
                                          <p:attrName>ppt_x</p:attrName>
                                        </p:attrNameLst>
                                      </p:cBhvr>
                                      <p:tavLst>
                                        <p:tav tm="0">
                                          <p:val>
                                            <p:strVal val="0-#ppt_w/2"/>
                                          </p:val>
                                        </p:tav>
                                        <p:tav tm="100000">
                                          <p:val>
                                            <p:strVal val="#ppt_x"/>
                                          </p:val>
                                        </p:tav>
                                      </p:tavLst>
                                    </p:anim>
                                    <p:anim calcmode="lin" valueType="num">
                                      <p:cBhvr additive="base">
                                        <p:cTn id="20" dur="500" fill="hold"/>
                                        <p:tgtEl>
                                          <p:spTgt spid="2867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48"/>
                                        </p:tgtEl>
                                        <p:attrNameLst>
                                          <p:attrName>style.visibility</p:attrName>
                                        </p:attrNameLst>
                                      </p:cBhvr>
                                      <p:to>
                                        <p:strVal val="visible"/>
                                      </p:to>
                                    </p:set>
                                    <p:anim calcmode="lin" valueType="num">
                                      <p:cBhvr additive="base">
                                        <p:cTn id="25" dur="500" fill="hold"/>
                                        <p:tgtEl>
                                          <p:spTgt spid="286748"/>
                                        </p:tgtEl>
                                        <p:attrNameLst>
                                          <p:attrName>ppt_x</p:attrName>
                                        </p:attrNameLst>
                                      </p:cBhvr>
                                      <p:tavLst>
                                        <p:tav tm="0">
                                          <p:val>
                                            <p:strVal val="0-#ppt_w/2"/>
                                          </p:val>
                                        </p:tav>
                                        <p:tav tm="100000">
                                          <p:val>
                                            <p:strVal val="#ppt_x"/>
                                          </p:val>
                                        </p:tav>
                                      </p:tavLst>
                                    </p:anim>
                                    <p:anim calcmode="lin" valueType="num">
                                      <p:cBhvr additive="base">
                                        <p:cTn id="26" dur="500" fill="hold"/>
                                        <p:tgtEl>
                                          <p:spTgt spid="2867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49"/>
                                        </p:tgtEl>
                                        <p:attrNameLst>
                                          <p:attrName>style.visibility</p:attrName>
                                        </p:attrNameLst>
                                      </p:cBhvr>
                                      <p:to>
                                        <p:strVal val="visible"/>
                                      </p:to>
                                    </p:set>
                                    <p:anim calcmode="lin" valueType="num">
                                      <p:cBhvr additive="base">
                                        <p:cTn id="31" dur="500" fill="hold"/>
                                        <p:tgtEl>
                                          <p:spTgt spid="286749"/>
                                        </p:tgtEl>
                                        <p:attrNameLst>
                                          <p:attrName>ppt_x</p:attrName>
                                        </p:attrNameLst>
                                      </p:cBhvr>
                                      <p:tavLst>
                                        <p:tav tm="0">
                                          <p:val>
                                            <p:strVal val="0-#ppt_w/2"/>
                                          </p:val>
                                        </p:tav>
                                        <p:tav tm="100000">
                                          <p:val>
                                            <p:strVal val="#ppt_x"/>
                                          </p:val>
                                        </p:tav>
                                      </p:tavLst>
                                    </p:anim>
                                    <p:anim calcmode="lin" valueType="num">
                                      <p:cBhvr additive="base">
                                        <p:cTn id="32" dur="500" fill="hold"/>
                                        <p:tgtEl>
                                          <p:spTgt spid="286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7" grpId="0" autoUpdateAnimBg="0"/>
      <p:bldP spid="286748" grpId="0" autoUpdateAnimBg="0"/>
      <p:bldP spid="28674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p:cNvSpPr>
          <p:nvPr>
            <p:ph idx="1"/>
          </p:nvPr>
        </p:nvSpPr>
        <p:spPr>
          <a:xfrm>
            <a:off x="2247900" y="1044576"/>
            <a:ext cx="8229600" cy="4899025"/>
          </a:xfrm>
        </p:spPr>
        <p:txBody>
          <a:bodyPr/>
          <a:lstStyle/>
          <a:p>
            <a:pPr eaLnBrk="1" hangingPunct="1">
              <a:buFont typeface="Wingdings" panose="05000000000000000000" pitchFamily="2" charset="2"/>
              <a:buChar char="n"/>
            </a:pPr>
            <a:r>
              <a:rPr lang="zh-CN" altLang="en-US" sz="2400" b="1"/>
              <a:t>完全垄断与垄断竞争的比较</a:t>
            </a:r>
            <a:endParaRPr lang="en-US" altLang="zh-CN" sz="2400" b="1"/>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29" name="日期占位符 3"/>
          <p:cNvSpPr>
            <a:spLocks noGrp="1"/>
          </p:cNvSpPr>
          <p:nvPr>
            <p:ph type="dt" sz="quarter" idx="10"/>
          </p:nvPr>
        </p:nvSpPr>
        <p:spPr/>
        <p:txBody>
          <a:bodyPr/>
          <a:lstStyle/>
          <a:p>
            <a:pPr>
              <a:defRPr/>
            </a:pPr>
            <a:fld id="{B9F95ACE-4D81-4E36-A2F4-A590326EC0F5}" type="datetime1">
              <a:rPr lang="zh-CN" altLang="en-US"/>
              <a:pPr>
                <a:defRPr/>
              </a:pPr>
              <a:t>2022/11/21</a:t>
            </a:fld>
            <a:endParaRPr lang="en-US" altLang="zh-CN"/>
          </a:p>
        </p:txBody>
      </p:sp>
      <p:sp>
        <p:nvSpPr>
          <p:cNvPr id="6451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3197A167-2069-4A7C-AB2D-D2F2365BB397}" type="slidenum">
              <a:rPr lang="en-US" altLang="zh-CN" sz="1200">
                <a:solidFill>
                  <a:srgbClr val="045C75"/>
                </a:solidFill>
                <a:latin typeface="Times New Roman" panose="02020603050405020304" pitchFamily="18" charset="0"/>
              </a:rPr>
              <a:pPr>
                <a:spcBef>
                  <a:spcPct val="0"/>
                </a:spcBef>
                <a:buClrTx/>
                <a:buSzTx/>
                <a:buFontTx/>
                <a:buNone/>
              </a:pPr>
              <a:t>21</a:t>
            </a:fld>
            <a:endParaRPr lang="en-US" altLang="zh-CN" sz="1200">
              <a:solidFill>
                <a:srgbClr val="045C75"/>
              </a:solidFill>
              <a:latin typeface="Times New Roman" panose="02020603050405020304" pitchFamily="18" charset="0"/>
            </a:endParaRPr>
          </a:p>
        </p:txBody>
      </p:sp>
      <p:sp>
        <p:nvSpPr>
          <p:cNvPr id="64517" name="Line 6"/>
          <p:cNvSpPr>
            <a:spLocks noChangeShapeType="1"/>
          </p:cNvSpPr>
          <p:nvPr/>
        </p:nvSpPr>
        <p:spPr bwMode="auto">
          <a:xfrm>
            <a:off x="3886200" y="2057400"/>
            <a:ext cx="0" cy="342900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18" name="Line 7"/>
          <p:cNvSpPr>
            <a:spLocks noChangeShapeType="1"/>
          </p:cNvSpPr>
          <p:nvPr/>
        </p:nvSpPr>
        <p:spPr bwMode="auto">
          <a:xfrm>
            <a:off x="3886200" y="5486400"/>
            <a:ext cx="4953000"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19" name="Line 10"/>
          <p:cNvSpPr>
            <a:spLocks noChangeShapeType="1"/>
          </p:cNvSpPr>
          <p:nvPr/>
        </p:nvSpPr>
        <p:spPr bwMode="auto">
          <a:xfrm flipH="1">
            <a:off x="4889500" y="3213101"/>
            <a:ext cx="0" cy="2257425"/>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20" name="Line 11"/>
          <p:cNvSpPr>
            <a:spLocks noChangeShapeType="1"/>
          </p:cNvSpPr>
          <p:nvPr/>
        </p:nvSpPr>
        <p:spPr bwMode="auto">
          <a:xfrm flipH="1">
            <a:off x="3898900" y="3213100"/>
            <a:ext cx="9906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21" name="Text Box 12"/>
          <p:cNvSpPr txBox="1">
            <a:spLocks noChangeArrowheads="1"/>
          </p:cNvSpPr>
          <p:nvPr/>
        </p:nvSpPr>
        <p:spPr bwMode="auto">
          <a:xfrm>
            <a:off x="3429000" y="5257801"/>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O</a:t>
            </a:r>
          </a:p>
        </p:txBody>
      </p:sp>
      <p:sp>
        <p:nvSpPr>
          <p:cNvPr id="64522" name="Text Box 13"/>
          <p:cNvSpPr txBox="1">
            <a:spLocks noChangeArrowheads="1"/>
          </p:cNvSpPr>
          <p:nvPr/>
        </p:nvSpPr>
        <p:spPr bwMode="auto">
          <a:xfrm>
            <a:off x="8763000" y="5257801"/>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Q</a:t>
            </a:r>
          </a:p>
        </p:txBody>
      </p:sp>
      <p:sp>
        <p:nvSpPr>
          <p:cNvPr id="64523" name="Text Box 14"/>
          <p:cNvSpPr txBox="1">
            <a:spLocks noChangeArrowheads="1"/>
          </p:cNvSpPr>
          <p:nvPr/>
        </p:nvSpPr>
        <p:spPr bwMode="auto">
          <a:xfrm>
            <a:off x="3390900" y="19192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2800" dirty="0" smtClean="0">
                <a:latin typeface="Times New Roman" panose="02020603050405020304" pitchFamily="18" charset="0"/>
              </a:rPr>
              <a:t>p</a:t>
            </a:r>
            <a:endParaRPr lang="en-US" altLang="zh-CN" sz="2800" dirty="0">
              <a:latin typeface="Times New Roman" panose="02020603050405020304" pitchFamily="18" charset="0"/>
            </a:endParaRPr>
          </a:p>
        </p:txBody>
      </p:sp>
      <p:sp>
        <p:nvSpPr>
          <p:cNvPr id="64524" name="Text Box 15"/>
          <p:cNvSpPr txBox="1">
            <a:spLocks noChangeArrowheads="1"/>
          </p:cNvSpPr>
          <p:nvPr/>
        </p:nvSpPr>
        <p:spPr bwMode="auto">
          <a:xfrm>
            <a:off x="6686550" y="4913314"/>
            <a:ext cx="419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D</a:t>
            </a:r>
          </a:p>
        </p:txBody>
      </p:sp>
      <p:sp>
        <p:nvSpPr>
          <p:cNvPr id="64525" name="Text Box 16"/>
          <p:cNvSpPr txBox="1">
            <a:spLocks noChangeArrowheads="1"/>
          </p:cNvSpPr>
          <p:nvPr/>
        </p:nvSpPr>
        <p:spPr bwMode="auto">
          <a:xfrm>
            <a:off x="5016500" y="4983164"/>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MR</a:t>
            </a:r>
          </a:p>
        </p:txBody>
      </p:sp>
      <p:sp>
        <p:nvSpPr>
          <p:cNvPr id="64526" name="Text Box 17"/>
          <p:cNvSpPr txBox="1">
            <a:spLocks noChangeArrowheads="1"/>
          </p:cNvSpPr>
          <p:nvPr/>
        </p:nvSpPr>
        <p:spPr bwMode="auto">
          <a:xfrm>
            <a:off x="6784975" y="2801939"/>
            <a:ext cx="750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LAC</a:t>
            </a:r>
          </a:p>
        </p:txBody>
      </p:sp>
      <p:sp>
        <p:nvSpPr>
          <p:cNvPr id="64527" name="Text Box 18"/>
          <p:cNvSpPr txBox="1">
            <a:spLocks noChangeArrowheads="1"/>
          </p:cNvSpPr>
          <p:nvPr/>
        </p:nvSpPr>
        <p:spPr bwMode="auto">
          <a:xfrm>
            <a:off x="5613400" y="2738439"/>
            <a:ext cx="685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LMC</a:t>
            </a:r>
          </a:p>
        </p:txBody>
      </p:sp>
      <p:sp>
        <p:nvSpPr>
          <p:cNvPr id="64528" name="Text Box 19"/>
          <p:cNvSpPr txBox="1">
            <a:spLocks noChangeArrowheads="1"/>
          </p:cNvSpPr>
          <p:nvPr/>
        </p:nvSpPr>
        <p:spPr bwMode="auto">
          <a:xfrm>
            <a:off x="5276850" y="4319589"/>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pPr>
            <a:r>
              <a:rPr lang="en-US" altLang="zh-CN" sz="1600">
                <a:latin typeface="Times New Roman" panose="02020603050405020304" pitchFamily="18" charset="0"/>
              </a:rPr>
              <a:t>E</a:t>
            </a:r>
          </a:p>
        </p:txBody>
      </p:sp>
      <p:sp>
        <p:nvSpPr>
          <p:cNvPr id="64529" name="Text Box 20"/>
          <p:cNvSpPr txBox="1">
            <a:spLocks noChangeArrowheads="1"/>
          </p:cNvSpPr>
          <p:nvPr/>
        </p:nvSpPr>
        <p:spPr bwMode="auto">
          <a:xfrm>
            <a:off x="4637089" y="5576889"/>
            <a:ext cx="669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Q</a:t>
            </a:r>
            <a:r>
              <a:rPr lang="en-US" altLang="zh-CN" sz="1600" baseline="-25000">
                <a:latin typeface="Times New Roman" panose="02020603050405020304" pitchFamily="18" charset="0"/>
              </a:rPr>
              <a:t>M</a:t>
            </a:r>
          </a:p>
        </p:txBody>
      </p:sp>
      <p:sp>
        <p:nvSpPr>
          <p:cNvPr id="64530" name="Text Box 21"/>
          <p:cNvSpPr txBox="1">
            <a:spLocks noChangeArrowheads="1"/>
          </p:cNvSpPr>
          <p:nvPr/>
        </p:nvSpPr>
        <p:spPr bwMode="auto">
          <a:xfrm>
            <a:off x="3440113" y="3036889"/>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P</a:t>
            </a:r>
            <a:r>
              <a:rPr lang="en-US" altLang="zh-CN" sz="1600" baseline="-25000">
                <a:latin typeface="Times New Roman" panose="02020603050405020304" pitchFamily="18" charset="0"/>
              </a:rPr>
              <a:t>M</a:t>
            </a:r>
          </a:p>
        </p:txBody>
      </p:sp>
      <p:sp>
        <p:nvSpPr>
          <p:cNvPr id="64531" name="Text Box 22"/>
          <p:cNvSpPr txBox="1">
            <a:spLocks noChangeArrowheads="1"/>
          </p:cNvSpPr>
          <p:nvPr/>
        </p:nvSpPr>
        <p:spPr bwMode="auto">
          <a:xfrm>
            <a:off x="4705350" y="2894014"/>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pPr>
            <a:r>
              <a:rPr lang="en-US" altLang="zh-CN" sz="1600">
                <a:latin typeface="Times New Roman" panose="02020603050405020304" pitchFamily="18" charset="0"/>
              </a:rPr>
              <a:t>F</a:t>
            </a:r>
          </a:p>
        </p:txBody>
      </p:sp>
      <p:sp>
        <p:nvSpPr>
          <p:cNvPr id="64532" name="Line 23"/>
          <p:cNvSpPr>
            <a:spLocks noChangeShapeType="1"/>
          </p:cNvSpPr>
          <p:nvPr/>
        </p:nvSpPr>
        <p:spPr bwMode="auto">
          <a:xfrm>
            <a:off x="4483100" y="2627314"/>
            <a:ext cx="1835150" cy="2568575"/>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33" name="Line 24"/>
          <p:cNvSpPr>
            <a:spLocks noChangeShapeType="1"/>
          </p:cNvSpPr>
          <p:nvPr/>
        </p:nvSpPr>
        <p:spPr bwMode="auto">
          <a:xfrm>
            <a:off x="4210050" y="2924176"/>
            <a:ext cx="876300" cy="2398713"/>
          </a:xfrm>
          <a:prstGeom prst="line">
            <a:avLst/>
          </a:prstGeom>
          <a:noFill/>
          <a:ln w="381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86746" name="Line 26"/>
          <p:cNvSpPr>
            <a:spLocks noChangeShapeType="1"/>
          </p:cNvSpPr>
          <p:nvPr/>
        </p:nvSpPr>
        <p:spPr bwMode="auto">
          <a:xfrm>
            <a:off x="5410200" y="3938588"/>
            <a:ext cx="0" cy="1547812"/>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35" name="Text Box 27"/>
          <p:cNvSpPr txBox="1">
            <a:spLocks noChangeArrowheads="1"/>
          </p:cNvSpPr>
          <p:nvPr/>
        </p:nvSpPr>
        <p:spPr bwMode="auto">
          <a:xfrm>
            <a:off x="7151689" y="4279900"/>
            <a:ext cx="384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solidFill>
                  <a:schemeClr val="tx2"/>
                </a:solidFill>
                <a:latin typeface="Times New Roman" panose="02020603050405020304" pitchFamily="18" charset="0"/>
              </a:rPr>
              <a:t>d</a:t>
            </a:r>
          </a:p>
        </p:txBody>
      </p:sp>
      <p:sp>
        <p:nvSpPr>
          <p:cNvPr id="286748" name="Text Box 28"/>
          <p:cNvSpPr txBox="1">
            <a:spLocks noChangeArrowheads="1"/>
          </p:cNvSpPr>
          <p:nvPr/>
        </p:nvSpPr>
        <p:spPr bwMode="auto">
          <a:xfrm>
            <a:off x="5207000" y="5576889"/>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solidFill>
                  <a:schemeClr val="tx2"/>
                </a:solidFill>
                <a:latin typeface="Times New Roman" panose="02020603050405020304" pitchFamily="18" charset="0"/>
              </a:rPr>
              <a:t>Qmc</a:t>
            </a:r>
          </a:p>
        </p:txBody>
      </p:sp>
      <p:sp>
        <p:nvSpPr>
          <p:cNvPr id="286749" name="Text Box 29"/>
          <p:cNvSpPr txBox="1">
            <a:spLocks noChangeArrowheads="1"/>
          </p:cNvSpPr>
          <p:nvPr/>
        </p:nvSpPr>
        <p:spPr bwMode="auto">
          <a:xfrm>
            <a:off x="3279775" y="3679825"/>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solidFill>
                  <a:schemeClr val="tx2"/>
                </a:solidFill>
                <a:latin typeface="Times New Roman" panose="02020603050405020304" pitchFamily="18" charset="0"/>
              </a:rPr>
              <a:t>Pmc</a:t>
            </a:r>
          </a:p>
        </p:txBody>
      </p:sp>
      <p:sp>
        <p:nvSpPr>
          <p:cNvPr id="64538" name="Arc 18"/>
          <p:cNvSpPr>
            <a:spLocks/>
          </p:cNvSpPr>
          <p:nvPr/>
        </p:nvSpPr>
        <p:spPr bwMode="auto">
          <a:xfrm flipV="1">
            <a:off x="4511676" y="3040064"/>
            <a:ext cx="1533525" cy="1798637"/>
          </a:xfrm>
          <a:custGeom>
            <a:avLst/>
            <a:gdLst>
              <a:gd name="T0" fmla="*/ 0 w 24495"/>
              <a:gd name="T1" fmla="*/ 2147483646 h 21600"/>
              <a:gd name="T2" fmla="*/ 2147483646 w 24495"/>
              <a:gd name="T3" fmla="*/ 2147483646 h 21600"/>
              <a:gd name="T4" fmla="*/ 2147483646 w 24495"/>
              <a:gd name="T5" fmla="*/ 2147483646 h 21600"/>
              <a:gd name="T6" fmla="*/ 0 60000 65536"/>
              <a:gd name="T7" fmla="*/ 0 60000 65536"/>
              <a:gd name="T8" fmla="*/ 0 60000 65536"/>
            </a:gdLst>
            <a:ahLst/>
            <a:cxnLst>
              <a:cxn ang="T6">
                <a:pos x="T0" y="T1"/>
              </a:cxn>
              <a:cxn ang="T7">
                <a:pos x="T2" y="T3"/>
              </a:cxn>
              <a:cxn ang="T8">
                <a:pos x="T4" y="T5"/>
              </a:cxn>
            </a:cxnLst>
            <a:rect l="0" t="0" r="r" b="b"/>
            <a:pathLst>
              <a:path w="24495" h="21600" fill="none" extrusionOk="0">
                <a:moveTo>
                  <a:pt x="0" y="195"/>
                </a:moveTo>
                <a:cubicBezTo>
                  <a:pt x="960" y="65"/>
                  <a:pt x="1928" y="-1"/>
                  <a:pt x="2897" y="0"/>
                </a:cubicBezTo>
                <a:cubicBezTo>
                  <a:pt x="14707" y="0"/>
                  <a:pt x="24328" y="9485"/>
                  <a:pt x="24494" y="21295"/>
                </a:cubicBezTo>
              </a:path>
              <a:path w="24495" h="21600" stroke="0" extrusionOk="0">
                <a:moveTo>
                  <a:pt x="0" y="195"/>
                </a:moveTo>
                <a:cubicBezTo>
                  <a:pt x="960" y="65"/>
                  <a:pt x="1928" y="-1"/>
                  <a:pt x="2897" y="0"/>
                </a:cubicBezTo>
                <a:cubicBezTo>
                  <a:pt x="14707" y="0"/>
                  <a:pt x="24328" y="9485"/>
                  <a:pt x="24494" y="21295"/>
                </a:cubicBezTo>
                <a:lnTo>
                  <a:pt x="2897" y="21600"/>
                </a:lnTo>
                <a:lnTo>
                  <a:pt x="0" y="195"/>
                </a:lnTo>
                <a:close/>
              </a:path>
            </a:pathLst>
          </a:custGeom>
          <a:noFill/>
          <a:ln w="1905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9" name="Arc 15"/>
          <p:cNvSpPr>
            <a:spLocks/>
          </p:cNvSpPr>
          <p:nvPr/>
        </p:nvSpPr>
        <p:spPr bwMode="auto">
          <a:xfrm rot="7177224">
            <a:off x="5169694" y="2294732"/>
            <a:ext cx="1701800" cy="1985962"/>
          </a:xfrm>
          <a:custGeom>
            <a:avLst/>
            <a:gdLst>
              <a:gd name="T0" fmla="*/ 0 w 21600"/>
              <a:gd name="T1" fmla="*/ 0 h 32501"/>
              <a:gd name="T2" fmla="*/ 2147483646 w 21600"/>
              <a:gd name="T3" fmla="*/ 2147483646 h 32501"/>
              <a:gd name="T4" fmla="*/ 0 w 21600"/>
              <a:gd name="T5" fmla="*/ 2147483646 h 32501"/>
              <a:gd name="T6" fmla="*/ 0 60000 65536"/>
              <a:gd name="T7" fmla="*/ 0 60000 65536"/>
              <a:gd name="T8" fmla="*/ 0 60000 65536"/>
            </a:gdLst>
            <a:ahLst/>
            <a:cxnLst>
              <a:cxn ang="T6">
                <a:pos x="T0" y="T1"/>
              </a:cxn>
              <a:cxn ang="T7">
                <a:pos x="T2" y="T3"/>
              </a:cxn>
              <a:cxn ang="T8">
                <a:pos x="T4" y="T5"/>
              </a:cxn>
            </a:cxnLst>
            <a:rect l="0" t="0" r="r" b="b"/>
            <a:pathLst>
              <a:path w="21600" h="32501" fill="none" extrusionOk="0">
                <a:moveTo>
                  <a:pt x="-1" y="0"/>
                </a:moveTo>
                <a:cubicBezTo>
                  <a:pt x="11929" y="0"/>
                  <a:pt x="21600" y="9670"/>
                  <a:pt x="21600" y="21600"/>
                </a:cubicBezTo>
                <a:cubicBezTo>
                  <a:pt x="21600" y="25431"/>
                  <a:pt x="20581" y="29193"/>
                  <a:pt x="18647" y="32500"/>
                </a:cubicBezTo>
              </a:path>
              <a:path w="21600" h="32501" stroke="0" extrusionOk="0">
                <a:moveTo>
                  <a:pt x="-1" y="0"/>
                </a:moveTo>
                <a:cubicBezTo>
                  <a:pt x="11929" y="0"/>
                  <a:pt x="21600" y="9670"/>
                  <a:pt x="21600" y="21600"/>
                </a:cubicBezTo>
                <a:cubicBezTo>
                  <a:pt x="21600" y="25431"/>
                  <a:pt x="20581" y="29193"/>
                  <a:pt x="18647" y="32500"/>
                </a:cubicBezTo>
                <a:lnTo>
                  <a:pt x="0" y="21600"/>
                </a:lnTo>
                <a:lnTo>
                  <a:pt x="-1" y="0"/>
                </a:lnTo>
                <a:close/>
              </a:path>
            </a:pathLst>
          </a:custGeom>
          <a:noFill/>
          <a:ln w="19050" cap="sq">
            <a:solidFill>
              <a:srgbClr val="D6009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5" name="Line 23"/>
          <p:cNvSpPr>
            <a:spLocks noChangeShapeType="1"/>
          </p:cNvSpPr>
          <p:nvPr/>
        </p:nvSpPr>
        <p:spPr bwMode="auto">
          <a:xfrm>
            <a:off x="4013200" y="3457576"/>
            <a:ext cx="3138488" cy="1076325"/>
          </a:xfrm>
          <a:prstGeom prst="line">
            <a:avLst/>
          </a:prstGeom>
          <a:noFill/>
          <a:ln w="38100" cap="sq">
            <a:solidFill>
              <a:srgbClr val="0070C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5326" name="Line 24"/>
          <p:cNvSpPr>
            <a:spLocks noChangeShapeType="1"/>
          </p:cNvSpPr>
          <p:nvPr/>
        </p:nvSpPr>
        <p:spPr bwMode="auto">
          <a:xfrm>
            <a:off x="4038600" y="3657601"/>
            <a:ext cx="2152650" cy="1495425"/>
          </a:xfrm>
          <a:prstGeom prst="line">
            <a:avLst/>
          </a:prstGeom>
          <a:noFill/>
          <a:ln w="38100" cap="sq">
            <a:solidFill>
              <a:srgbClr val="0070C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4542" name="Text Box 16"/>
          <p:cNvSpPr txBox="1">
            <a:spLocks noChangeArrowheads="1"/>
          </p:cNvSpPr>
          <p:nvPr/>
        </p:nvSpPr>
        <p:spPr bwMode="auto">
          <a:xfrm>
            <a:off x="5886450" y="5087939"/>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en-US" altLang="zh-CN" sz="1600">
                <a:latin typeface="Times New Roman" panose="02020603050405020304" pitchFamily="18" charset="0"/>
              </a:rPr>
              <a:t>mr</a:t>
            </a:r>
          </a:p>
        </p:txBody>
      </p:sp>
      <p:sp>
        <p:nvSpPr>
          <p:cNvPr id="64543" name="Line 11"/>
          <p:cNvSpPr>
            <a:spLocks noChangeShapeType="1"/>
          </p:cNvSpPr>
          <p:nvPr/>
        </p:nvSpPr>
        <p:spPr bwMode="auto">
          <a:xfrm flipH="1" flipV="1">
            <a:off x="3886200" y="3897314"/>
            <a:ext cx="1524000" cy="41275"/>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344162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286746"/>
                                        </p:tgtEl>
                                        <p:attrNameLst>
                                          <p:attrName>style.visibility</p:attrName>
                                        </p:attrNameLst>
                                      </p:cBhvr>
                                      <p:to>
                                        <p:strVal val="visible"/>
                                      </p:to>
                                    </p:set>
                                    <p:anim calcmode="lin" valueType="num">
                                      <p:cBhvr additive="base">
                                        <p:cTn id="15" dur="500" fill="hold"/>
                                        <p:tgtEl>
                                          <p:spTgt spid="286746"/>
                                        </p:tgtEl>
                                        <p:attrNameLst>
                                          <p:attrName>ppt_x</p:attrName>
                                        </p:attrNameLst>
                                      </p:cBhvr>
                                      <p:tavLst>
                                        <p:tav tm="0">
                                          <p:val>
                                            <p:strVal val="0-#ppt_w/2"/>
                                          </p:val>
                                        </p:tav>
                                        <p:tav tm="100000">
                                          <p:val>
                                            <p:strVal val="#ppt_x"/>
                                          </p:val>
                                        </p:tav>
                                      </p:tavLst>
                                    </p:anim>
                                    <p:anim calcmode="lin" valueType="num">
                                      <p:cBhvr additive="base">
                                        <p:cTn id="16" dur="500" fill="hold"/>
                                        <p:tgtEl>
                                          <p:spTgt spid="28674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86748"/>
                                        </p:tgtEl>
                                        <p:attrNameLst>
                                          <p:attrName>style.visibility</p:attrName>
                                        </p:attrNameLst>
                                      </p:cBhvr>
                                      <p:to>
                                        <p:strVal val="visible"/>
                                      </p:to>
                                    </p:set>
                                    <p:anim calcmode="lin" valueType="num">
                                      <p:cBhvr additive="base">
                                        <p:cTn id="21" dur="500" fill="hold"/>
                                        <p:tgtEl>
                                          <p:spTgt spid="286748"/>
                                        </p:tgtEl>
                                        <p:attrNameLst>
                                          <p:attrName>ppt_x</p:attrName>
                                        </p:attrNameLst>
                                      </p:cBhvr>
                                      <p:tavLst>
                                        <p:tav tm="0">
                                          <p:val>
                                            <p:strVal val="0-#ppt_w/2"/>
                                          </p:val>
                                        </p:tav>
                                        <p:tav tm="100000">
                                          <p:val>
                                            <p:strVal val="#ppt_x"/>
                                          </p:val>
                                        </p:tav>
                                      </p:tavLst>
                                    </p:anim>
                                    <p:anim calcmode="lin" valueType="num">
                                      <p:cBhvr additive="base">
                                        <p:cTn id="22" dur="500" fill="hold"/>
                                        <p:tgtEl>
                                          <p:spTgt spid="28674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86749"/>
                                        </p:tgtEl>
                                        <p:attrNameLst>
                                          <p:attrName>style.visibility</p:attrName>
                                        </p:attrNameLst>
                                      </p:cBhvr>
                                      <p:to>
                                        <p:strVal val="visible"/>
                                      </p:to>
                                    </p:set>
                                    <p:anim calcmode="lin" valueType="num">
                                      <p:cBhvr additive="base">
                                        <p:cTn id="27" dur="500" fill="hold"/>
                                        <p:tgtEl>
                                          <p:spTgt spid="286749"/>
                                        </p:tgtEl>
                                        <p:attrNameLst>
                                          <p:attrName>ppt_x</p:attrName>
                                        </p:attrNameLst>
                                      </p:cBhvr>
                                      <p:tavLst>
                                        <p:tav tm="0">
                                          <p:val>
                                            <p:strVal val="0-#ppt_w/2"/>
                                          </p:val>
                                        </p:tav>
                                        <p:tav tm="100000">
                                          <p:val>
                                            <p:strVal val="#ppt_x"/>
                                          </p:val>
                                        </p:tav>
                                      </p:tavLst>
                                    </p:anim>
                                    <p:anim calcmode="lin" valueType="num">
                                      <p:cBhvr additive="base">
                                        <p:cTn id="28" dur="500" fill="hold"/>
                                        <p:tgtEl>
                                          <p:spTgt spid="286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8" grpId="0" autoUpdateAnimBg="0"/>
      <p:bldP spid="2867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1981200" y="1341438"/>
            <a:ext cx="8229600" cy="4032250"/>
          </a:xfrm>
        </p:spPr>
        <p:txBody>
          <a:bodyPr>
            <a:normAutofit lnSpcReduction="10000"/>
          </a:bodyPr>
          <a:lstStyle/>
          <a:p>
            <a:pPr>
              <a:lnSpc>
                <a:spcPct val="150000"/>
              </a:lnSpc>
            </a:pPr>
            <a:r>
              <a:rPr lang="zh-CN" altLang="en-US" smtClean="0"/>
              <a:t>寡头垄断市场没有统一的价格和产量决定模型，因此无法用模型来比较寡头垄断市场和其他市场的效率。</a:t>
            </a:r>
            <a:endParaRPr lang="en-US" altLang="zh-CN" smtClean="0"/>
          </a:p>
          <a:p>
            <a:pPr>
              <a:lnSpc>
                <a:spcPct val="150000"/>
              </a:lnSpc>
              <a:buFont typeface="Wingdings 2" panose="05020102010507070707" pitchFamily="18" charset="2"/>
              <a:buNone/>
            </a:pPr>
            <a:endParaRPr lang="en-US" altLang="zh-CN" smtClean="0"/>
          </a:p>
          <a:p>
            <a:pPr>
              <a:lnSpc>
                <a:spcPct val="150000"/>
              </a:lnSpc>
            </a:pPr>
            <a:r>
              <a:rPr lang="zh-CN" altLang="en-US" smtClean="0"/>
              <a:t>一般认为，寡头垄断市场的效率介于完全竞争和完全垄断之间。</a:t>
            </a:r>
          </a:p>
        </p:txBody>
      </p:sp>
      <p:sp>
        <p:nvSpPr>
          <p:cNvPr id="4" name="日期占位符 3"/>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A10F99-ED70-4EE3-A400-B4883B39EC2B}" type="datetime1">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2022/11/21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554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6B2AAA5-3FE5-406C-9743-71ACCDCFB23B}" type="slidenum">
              <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22</a:t>
            </a:fld>
            <a:endParaRPr kumimoji="0" lang="en-US" altLang="zh-CN" sz="1200" b="0" i="0" u="none" strike="noStrike" kern="1200" cap="none" spc="0" normalizeH="0" baseline="0" noProof="0">
              <a:ln>
                <a:noFill/>
              </a:ln>
              <a:solidFill>
                <a:srgbClr val="045C75"/>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23414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2679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47776"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不同市场的比较</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80901"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8" name="Rectangle 2"/>
          <p:cNvSpPr txBox="1">
            <a:spLocks noChangeArrowheads="1"/>
          </p:cNvSpPr>
          <p:nvPr/>
        </p:nvSpPr>
        <p:spPr>
          <a:xfrm>
            <a:off x="1271588" y="995186"/>
            <a:ext cx="9334500" cy="1423988"/>
          </a:xfrm>
          <a:prstGeom prst="rect">
            <a:avLst/>
          </a:prstGeom>
          <a:noFill/>
        </p:spPr>
        <p:txBody>
          <a:bodyPr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sym typeface="+mn-ea"/>
              </a:rPr>
              <a:t>静态效率的比较</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marL="0" marR="0" lvl="0" indent="457200" algn="l" defTabSz="914400" rtl="0" eaLnBrk="1" fontAlgn="auto" latinLnBrk="0" hangingPunct="1">
              <a:lnSpc>
                <a:spcPct val="15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比较成本、比较价格、比较产量、比较利润、比较价格与长期边际成本的</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关系。</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39" name="Rectangle 3"/>
          <p:cNvSpPr txBox="1">
            <a:spLocks noChangeArrowheads="1"/>
          </p:cNvSpPr>
          <p:nvPr/>
        </p:nvSpPr>
        <p:spPr>
          <a:xfrm>
            <a:off x="2130424" y="3019425"/>
            <a:ext cx="8475663" cy="2119313"/>
          </a:xfrm>
          <a:prstGeom prst="rect">
            <a:avLst/>
          </a:prstGeom>
          <a:noFill/>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defTabSz="914400" rtl="0" eaLnBrk="1" fontAlgn="auto" latinLnBrk="0" hangingPunct="1">
              <a:lnSpc>
                <a:spcPct val="160000"/>
              </a:lnSpc>
              <a:spcBef>
                <a:spcPts val="1000"/>
              </a:spcBef>
              <a:spcAft>
                <a:spcPts val="0"/>
              </a:spcAft>
              <a:buClrTx/>
              <a:buSzTx/>
              <a:buFont typeface="Wingdings" panose="05000000000000000000" pitchFamily="2" charset="2"/>
              <a:buChar char="Ø"/>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相对于完全竞争企业，不完全竞争企业的技术进步可能要更快一些，可以从创新的成本和收益方面说明。</a:t>
            </a:r>
            <a:endPar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342900" marR="0" lvl="0" indent="-342900" algn="l" defTabSz="914400" rtl="0" eaLnBrk="1" fontAlgn="auto" latinLnBrk="0" hangingPunct="1">
              <a:lnSpc>
                <a:spcPct val="160000"/>
              </a:lnSpc>
              <a:spcBef>
                <a:spcPts val="1000"/>
              </a:spcBef>
              <a:spcAft>
                <a:spcPts val="0"/>
              </a:spcAft>
              <a:buClrTx/>
              <a:buSzTx/>
              <a:buFont typeface="Wingdings" panose="05000000000000000000" pitchFamily="2" charset="2"/>
              <a:buChar char="Ø"/>
              <a:defRPr/>
            </a:pPr>
            <a:r>
              <a:rPr kumimoji="0" lang="zh-CN" altLang="en-US"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不完全竞争企业的更快的技术进步可能会抵消掉静态的低效率，从而使它的综合的效率超过完全竞争</a:t>
            </a:r>
            <a:r>
              <a:rPr kumimoji="0" lang="zh-CN" altLang="en-US"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企业。</a:t>
            </a:r>
            <a:endParaRPr kumimoji="0" lang="en-US" altLang="zh-CN"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0904" name="Rectangle 2"/>
          <p:cNvSpPr txBox="1"/>
          <p:nvPr/>
        </p:nvSpPr>
        <p:spPr>
          <a:xfrm>
            <a:off x="1335088" y="2205038"/>
            <a:ext cx="9918700" cy="742950"/>
          </a:xfrm>
          <a:prstGeom prst="rect">
            <a:avLst/>
          </a:prstGeom>
          <a:noFill/>
          <a:ln w="9525">
            <a:noFill/>
          </a:ln>
        </p:spPr>
        <p:txBody>
          <a:bodyPr anchor="b"/>
          <a:lstStyle/>
          <a:p>
            <a:pPr defTabSz="914400">
              <a:lnSpc>
                <a:spcPct val="160000"/>
              </a:lnSpc>
              <a:buFont typeface="Arial" panose="020B0604020202020204" pitchFamily="34" charset="0"/>
            </a:pPr>
            <a:r>
              <a:rPr lang="zh-CN" altLang="en-US" sz="2400" b="1" dirty="0">
                <a:solidFill>
                  <a:srgbClr val="FF0000"/>
                </a:solidFill>
                <a:latin typeface="微软雅黑" panose="020B0503020204020204" pitchFamily="34" charset="-122"/>
                <a:ea typeface="微软雅黑" panose="020B0503020204020204" pitchFamily="34" charset="-122"/>
              </a:rPr>
              <a:t>动态因素的比较</a:t>
            </a:r>
            <a:r>
              <a:rPr lang="zh-CN" altLang="en-US" sz="2400" dirty="0">
                <a:latin typeface="微软雅黑" panose="020B0503020204020204" pitchFamily="34" charset="-122"/>
                <a:ea typeface="微软雅黑" panose="020B0503020204020204" pitchFamily="34" charset="-122"/>
              </a:rPr>
              <a:t>：</a:t>
            </a:r>
          </a:p>
        </p:txBody>
      </p:sp>
      <p:sp>
        <p:nvSpPr>
          <p:cNvPr id="80905" name="Text Box 34" descr="花岗岩"/>
          <p:cNvSpPr txBox="1"/>
          <p:nvPr/>
        </p:nvSpPr>
        <p:spPr>
          <a:xfrm>
            <a:off x="10428288" y="4876800"/>
            <a:ext cx="177800" cy="261938"/>
          </a:xfrm>
          <a:prstGeom prst="rect">
            <a:avLst/>
          </a:prstGeom>
          <a:noFill/>
          <a:ln w="19050">
            <a:noFill/>
          </a:ln>
        </p:spPr>
        <p:txBody>
          <a:bodyPr wrap="none" anchor="ctr">
            <a:spAutoFit/>
          </a:bodyPr>
          <a:lstStyle/>
          <a:p>
            <a:pPr eaLnBrk="0" hangingPunct="0">
              <a:spcBef>
                <a:spcPct val="50000"/>
              </a:spcBef>
              <a:buFont typeface="Arial" panose="020B0604020202020204" pitchFamily="34" charset="0"/>
            </a:pPr>
            <a:endParaRPr lang="zh-CN" altLang="zh-CN" sz="800" dirty="0">
              <a:latin typeface="宋体" panose="02010600030101010101" pitchFamily="2" charset="-122"/>
              <a:ea typeface="等线" pitchFamily="2" charset="-122"/>
            </a:endParaRPr>
          </a:p>
        </p:txBody>
      </p:sp>
      <p:pic>
        <p:nvPicPr>
          <p:cNvPr id="14" name="Picture 39"/>
          <p:cNvPicPr>
            <a:picLocks noChangeAspect="1" noChangeArrowheads="1" noCrop="1"/>
          </p:cNvPicPr>
          <p:nvPr/>
        </p:nvPicPr>
        <p:blipFill>
          <a:blip r:embed="rId2">
            <a:duotone>
              <a:prstClr val="black"/>
              <a:schemeClr val="accent4">
                <a:tint val="45000"/>
                <a:satMod val="400000"/>
              </a:schemeClr>
            </a:duotone>
          </a:blip>
          <a:srcRect/>
          <a:stretch>
            <a:fillRect/>
          </a:stretch>
        </p:blipFill>
        <p:spPr bwMode="auto">
          <a:xfrm>
            <a:off x="8805863" y="4590196"/>
            <a:ext cx="2447925" cy="1836738"/>
          </a:xfrm>
          <a:prstGeom prst="rect">
            <a:avLst/>
          </a:prstGeom>
          <a:noFill/>
        </p:spPr>
      </p:pic>
    </p:spTree>
    <p:extLst>
      <p:ext uri="{BB962C8B-B14F-4D97-AF65-F5344CB8AC3E}">
        <p14:creationId xmlns:p14="http://schemas.microsoft.com/office/powerpoint/2010/main" val="2921294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204" y="129450"/>
            <a:ext cx="10156596" cy="1325563"/>
          </a:xfrm>
        </p:spPr>
        <p:txBody>
          <a:bodyPr/>
          <a:lstStyle/>
          <a:p>
            <a:pPr lvl="0"/>
            <a:r>
              <a:rPr lang="zh-CN" altLang="en-US"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cs typeface="+mn-ea"/>
                <a:sym typeface="+mn-ea"/>
              </a:rPr>
              <a:t>第五节   </a:t>
            </a:r>
            <a:r>
              <a:rPr lang="zh-CN" altLang="en-US" dirty="0" smtClean="0">
                <a:solidFill>
                  <a:srgbClr val="002060"/>
                </a:solidFill>
                <a:effectLst>
                  <a:outerShdw blurRad="38100" dist="38100" dir="2700000" algn="tl">
                    <a:srgbClr val="000000">
                      <a:alpha val="11000"/>
                    </a:srgbClr>
                  </a:outerShdw>
                </a:effectLst>
                <a:latin typeface="华文行楷" panose="02010800040101010101" pitchFamily="2" charset="-122"/>
                <a:ea typeface="华文行楷" panose="02010800040101010101" pitchFamily="2" charset="-122"/>
                <a:sym typeface="+mn-ea"/>
              </a:rPr>
              <a:t>博弈论和策略行为</a:t>
            </a:r>
            <a:endParaRPr lang="zh-CN" altLang="en-US" dirty="0"/>
          </a:p>
        </p:txBody>
      </p:sp>
      <p:graphicFrame>
        <p:nvGraphicFramePr>
          <p:cNvPr id="4" name="内容占位符 3"/>
          <p:cNvGraphicFramePr>
            <a:graphicFrameLocks noGrp="1"/>
          </p:cNvGraphicFramePr>
          <p:nvPr>
            <p:ph idx="1"/>
          </p:nvPr>
        </p:nvGraphicFramePr>
        <p:xfrm>
          <a:off x="838200" y="1319753"/>
          <a:ext cx="10515600" cy="4857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Tree>
    <p:extLst>
      <p:ext uri="{BB962C8B-B14F-4D97-AF65-F5344CB8AC3E}">
        <p14:creationId xmlns:p14="http://schemas.microsoft.com/office/powerpoint/2010/main" val="3478903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1826386" y="1242188"/>
            <a:ext cx="8794722" cy="1915589"/>
          </a:xfrm>
          <a:prstGeom prst="rect">
            <a:avLst/>
          </a:prstGeom>
        </p:spPr>
      </p:pic>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博弈模型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72709"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 name="文本框 2"/>
          <p:cNvSpPr txBox="1">
            <a:spLocks noChangeArrowheads="1"/>
          </p:cNvSpPr>
          <p:nvPr/>
        </p:nvSpPr>
        <p:spPr bwMode="auto">
          <a:xfrm>
            <a:off x="436880" y="1479119"/>
            <a:ext cx="8305800" cy="1689052"/>
          </a:xfrm>
          <a:prstGeom prst="rect">
            <a:avLst/>
          </a:prstGeom>
          <a:noFill/>
          <a:ln>
            <a:noFill/>
          </a:ln>
        </p:spPr>
        <p:txBody>
          <a:bodyPr>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1"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1"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博弈三要素</a:t>
            </a:r>
            <a:r>
              <a:rPr kumimoji="0" lang="zh-CN" altLang="en-US" sz="2400" b="0"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0" i="0" u="none" strike="noStrike" kern="1200" cap="none" spc="0" normalizeH="0" baseline="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参与人</a:t>
            </a:r>
          </a:p>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参与人的策略</a:t>
            </a:r>
          </a:p>
          <a:p>
            <a:pPr marL="0" marR="0" lvl="0" indent="0" algn="l" defTabSz="457200" rtl="0" eaLnBrk="1" hangingPunct="1">
              <a:lnSpc>
                <a:spcPct val="15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参与人的支付</a:t>
            </a:r>
          </a:p>
        </p:txBody>
      </p:sp>
      <p:sp>
        <p:nvSpPr>
          <p:cNvPr id="72712" name="文本框 99"/>
          <p:cNvSpPr txBox="1"/>
          <p:nvPr/>
        </p:nvSpPr>
        <p:spPr>
          <a:xfrm>
            <a:off x="2531159" y="3371137"/>
            <a:ext cx="7026275" cy="461665"/>
          </a:xfrm>
          <a:prstGeom prst="rect">
            <a:avLst/>
          </a:prstGeom>
          <a:noFill/>
          <a:ln w="9525">
            <a:noFill/>
          </a:ln>
        </p:spPr>
        <p:txBody>
          <a:bodyPr wrap="square"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寡头博弈：合作和不合作</a:t>
            </a:r>
            <a:endParaRPr lang="zh-CN" altLang="en-US" sz="2400" dirty="0">
              <a:latin typeface="微软雅黑" panose="020B0503020204020204" pitchFamily="34" charset="-122"/>
              <a:ea typeface="微软雅黑" panose="020B0503020204020204" pitchFamily="34" charset="-122"/>
            </a:endParaRPr>
          </a:p>
        </p:txBody>
      </p:sp>
      <p:graphicFrame>
        <p:nvGraphicFramePr>
          <p:cNvPr id="8" name="表格 7"/>
          <p:cNvGraphicFramePr/>
          <p:nvPr/>
        </p:nvGraphicFramePr>
        <p:xfrm>
          <a:off x="1826388" y="3852545"/>
          <a:ext cx="8794721" cy="1834515"/>
        </p:xfrm>
        <a:graphic>
          <a:graphicData uri="http://schemas.openxmlformats.org/drawingml/2006/table">
            <a:tbl>
              <a:tblPr firstRow="1" bandRow="1">
                <a:tableStyleId>{BDBED569-4797-4DF1-A0F4-6AAB3CD982D8}</a:tableStyleId>
              </a:tblPr>
              <a:tblGrid>
                <a:gridCol w="2633174">
                  <a:extLst>
                    <a:ext uri="{9D8B030D-6E8A-4147-A177-3AD203B41FA5}">
                      <a16:colId xmlns:a16="http://schemas.microsoft.com/office/drawing/2014/main" val="20000"/>
                    </a:ext>
                  </a:extLst>
                </a:gridCol>
                <a:gridCol w="2992846">
                  <a:extLst>
                    <a:ext uri="{9D8B030D-6E8A-4147-A177-3AD203B41FA5}">
                      <a16:colId xmlns:a16="http://schemas.microsoft.com/office/drawing/2014/main" val="20001"/>
                    </a:ext>
                  </a:extLst>
                </a:gridCol>
                <a:gridCol w="3168701">
                  <a:extLst>
                    <a:ext uri="{9D8B030D-6E8A-4147-A177-3AD203B41FA5}">
                      <a16:colId xmlns:a16="http://schemas.microsoft.com/office/drawing/2014/main" val="20002"/>
                    </a:ext>
                  </a:extLst>
                </a:gridCol>
              </a:tblGrid>
              <a:tr h="611505">
                <a:tc>
                  <a:txBody>
                    <a:bodyPr/>
                    <a:lstStyle/>
                    <a:p>
                      <a:pPr indent="0" algn="ctr">
                        <a:buNone/>
                      </a:pPr>
                      <a:r>
                        <a:rPr lang="en-US" altLang="zh-CN" sz="2000"/>
                        <a:t>                      </a:t>
                      </a:r>
                      <a:endParaRPr lang="en-US" alt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6675" marR="66675" marT="36195" marB="0" anchor="ctr"/>
                </a:tc>
                <a:tc>
                  <a:txBody>
                    <a:bodyPr/>
                    <a:lstStyle/>
                    <a:p>
                      <a:pPr indent="0" algn="ctr">
                        <a:buNone/>
                      </a:pPr>
                      <a:r>
                        <a:rPr lang="en-US" sz="2000" dirty="0"/>
                        <a:t>合作</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36195" marB="0" anchor="ctr"/>
                </a:tc>
                <a:tc>
                  <a:txBody>
                    <a:bodyPr/>
                    <a:lstStyle/>
                    <a:p>
                      <a:pPr indent="0" algn="ctr">
                        <a:buNone/>
                      </a:pPr>
                      <a:r>
                        <a:rPr lang="en-US" sz="2000" dirty="0" err="1"/>
                        <a:t>不合作</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6675" marR="215900" marT="36195" marB="0" anchor="ctr"/>
                </a:tc>
                <a:extLst>
                  <a:ext uri="{0D108BD9-81ED-4DB2-BD59-A6C34878D82A}">
                    <a16:rowId xmlns:a16="http://schemas.microsoft.com/office/drawing/2014/main" val="10000"/>
                  </a:ext>
                </a:extLst>
              </a:tr>
              <a:tr h="611505">
                <a:tc>
                  <a:txBody>
                    <a:bodyPr/>
                    <a:lstStyle/>
                    <a:p>
                      <a:pPr indent="0" algn="ctr">
                        <a:buNone/>
                      </a:pPr>
                      <a:r>
                        <a:rPr lang="en-US" sz="2000" dirty="0" err="1"/>
                        <a:t>合作</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36195" marB="0" anchor="ctr"/>
                </a:tc>
                <a:tc>
                  <a:txBody>
                    <a:bodyPr/>
                    <a:lstStyle/>
                    <a:p>
                      <a:pPr indent="0" algn="ctr">
                        <a:buNone/>
                      </a:pPr>
                      <a:r>
                        <a:rPr lang="en-US" sz="2000" u="sng" dirty="0">
                          <a:uFill>
                            <a:solidFill>
                              <a:srgbClr val="000000"/>
                            </a:solidFill>
                          </a:uFill>
                        </a:rPr>
                        <a:t>7</a:t>
                      </a:r>
                      <a:r>
                        <a:rPr lang="en-US" sz="2000" dirty="0"/>
                        <a:t>，</a:t>
                      </a:r>
                      <a:r>
                        <a:rPr lang="en-US" sz="2000" u="sng" dirty="0">
                          <a:uFill>
                            <a:solidFill>
                              <a:srgbClr val="000000"/>
                            </a:solidFill>
                          </a:uFill>
                        </a:rPr>
                        <a:t>8</a:t>
                      </a:r>
                      <a:endParaRPr lang="en-US" altLang="en-US" sz="2000" b="0" u="sng" dirty="0">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36195" marB="0" anchor="ctr"/>
                </a:tc>
                <a:tc>
                  <a:txBody>
                    <a:bodyPr/>
                    <a:lstStyle/>
                    <a:p>
                      <a:pPr indent="0" algn="ctr">
                        <a:buNone/>
                      </a:pPr>
                      <a:r>
                        <a:rPr lang="en-US" sz="2000" dirty="0"/>
                        <a:t>1，4</a:t>
                      </a:r>
                      <a:endParaRPr lang="en-US"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215900" marT="36195" marB="0" anchor="ctr"/>
                </a:tc>
                <a:extLst>
                  <a:ext uri="{0D108BD9-81ED-4DB2-BD59-A6C34878D82A}">
                    <a16:rowId xmlns:a16="http://schemas.microsoft.com/office/drawing/2014/main" val="10001"/>
                  </a:ext>
                </a:extLst>
              </a:tr>
              <a:tr h="611505">
                <a:tc>
                  <a:txBody>
                    <a:bodyPr/>
                    <a:lstStyle/>
                    <a:p>
                      <a:pPr indent="0" algn="ctr">
                        <a:buNone/>
                      </a:pPr>
                      <a:r>
                        <a:rPr lang="en-US" sz="2000"/>
                        <a:t>不合作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36195" marB="0" anchor="ctr"/>
                </a:tc>
                <a:tc>
                  <a:txBody>
                    <a:bodyPr/>
                    <a:lstStyle/>
                    <a:p>
                      <a:pPr indent="0" algn="ctr">
                        <a:buNone/>
                      </a:pPr>
                      <a:r>
                        <a:rPr lang="en-US" sz="2000" dirty="0"/>
                        <a:t>4，1</a:t>
                      </a:r>
                      <a:endParaRPr lang="en-US"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36195" marB="0" anchor="ctr"/>
                </a:tc>
                <a:tc>
                  <a:txBody>
                    <a:bodyPr/>
                    <a:lstStyle/>
                    <a:p>
                      <a:pPr indent="0" algn="ctr">
                        <a:buNone/>
                      </a:pPr>
                      <a:r>
                        <a:rPr lang="en-US" sz="2000" u="sng" dirty="0">
                          <a:uFill>
                            <a:solidFill>
                              <a:srgbClr val="000000"/>
                            </a:solidFill>
                          </a:uFill>
                        </a:rPr>
                        <a:t>2</a:t>
                      </a:r>
                      <a:r>
                        <a:rPr lang="en-US" sz="2000" dirty="0"/>
                        <a:t>，</a:t>
                      </a:r>
                      <a:r>
                        <a:rPr lang="en-US" sz="2000" u="sng" dirty="0">
                          <a:uFill>
                            <a:solidFill>
                              <a:srgbClr val="000000"/>
                            </a:solidFill>
                          </a:uFill>
                        </a:rPr>
                        <a:t>3</a:t>
                      </a:r>
                      <a:endParaRPr lang="en-US" altLang="en-US" sz="2000" b="0" u="sng" dirty="0">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215900" marT="36195" marB="0" anchor="ctr"/>
                </a:tc>
                <a:extLst>
                  <a:ext uri="{0D108BD9-81ED-4DB2-BD59-A6C34878D82A}">
                    <a16:rowId xmlns:a16="http://schemas.microsoft.com/office/drawing/2014/main" val="10002"/>
                  </a:ext>
                </a:extLst>
              </a:tr>
            </a:tbl>
          </a:graphicData>
        </a:graphic>
      </p:graphicFrame>
      <p:pic>
        <p:nvPicPr>
          <p:cNvPr id="74760" name="图片 9"/>
          <p:cNvPicPr>
            <a:picLocks noGrp="1" noChangeAspect="1"/>
          </p:cNvPicPr>
          <p:nvPr/>
        </p:nvPicPr>
        <p:blipFill>
          <a:blip r:embed="rId4"/>
          <a:stretch>
            <a:fillRect/>
          </a:stretch>
        </p:blipFill>
        <p:spPr>
          <a:xfrm>
            <a:off x="4343987" y="1467802"/>
            <a:ext cx="566738" cy="566738"/>
          </a:xfrm>
          <a:prstGeom prst="rect">
            <a:avLst/>
          </a:prstGeom>
          <a:noFill/>
          <a:ln w="9525">
            <a:noFill/>
          </a:ln>
        </p:spPr>
      </p:pic>
      <p:pic>
        <p:nvPicPr>
          <p:cNvPr id="2" name="图片 9"/>
          <p:cNvPicPr>
            <a:picLocks noGrp="1" noChangeAspect="1"/>
          </p:cNvPicPr>
          <p:nvPr/>
        </p:nvPicPr>
        <p:blipFill>
          <a:blip r:embed="rId4"/>
          <a:stretch>
            <a:fillRect/>
          </a:stretch>
        </p:blipFill>
        <p:spPr>
          <a:xfrm>
            <a:off x="4271453" y="1997551"/>
            <a:ext cx="592137" cy="592137"/>
          </a:xfrm>
          <a:prstGeom prst="rect">
            <a:avLst/>
          </a:prstGeom>
          <a:noFill/>
          <a:ln w="9525">
            <a:noFill/>
          </a:ln>
        </p:spPr>
      </p:pic>
      <p:pic>
        <p:nvPicPr>
          <p:cNvPr id="7" name="图片 9"/>
          <p:cNvPicPr>
            <a:picLocks noGrp="1" noChangeAspect="1"/>
          </p:cNvPicPr>
          <p:nvPr/>
        </p:nvPicPr>
        <p:blipFill>
          <a:blip r:embed="rId4"/>
          <a:stretch>
            <a:fillRect/>
          </a:stretch>
        </p:blipFill>
        <p:spPr>
          <a:xfrm>
            <a:off x="4224318" y="2518600"/>
            <a:ext cx="566738" cy="566738"/>
          </a:xfrm>
          <a:prstGeom prst="rect">
            <a:avLst/>
          </a:prstGeom>
          <a:noFill/>
          <a:ln w="9525">
            <a:noFill/>
          </a:ln>
        </p:spPr>
      </p:pic>
      <p:cxnSp>
        <p:nvCxnSpPr>
          <p:cNvPr id="10" name="直接连接符 9"/>
          <p:cNvCxnSpPr/>
          <p:nvPr/>
        </p:nvCxnSpPr>
        <p:spPr>
          <a:xfrm>
            <a:off x="2066925" y="3852545"/>
            <a:ext cx="2522855" cy="612140"/>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426936" y="3852545"/>
            <a:ext cx="986790" cy="398780"/>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cs typeface="微软雅黑" panose="020B0503020204020204" pitchFamily="34" charset="-122"/>
              </a:rPr>
              <a:t>企业</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B</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2169160" y="4047490"/>
            <a:ext cx="1057275" cy="39878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企业</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4765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712"/>
                                        </p:tgtEl>
                                        <p:attrNameLst>
                                          <p:attrName>style.visibility</p:attrName>
                                        </p:attrNameLst>
                                      </p:cBhvr>
                                      <p:to>
                                        <p:strVal val="visible"/>
                                      </p:to>
                                    </p:set>
                                    <p:animEffect transition="in" filter="fade">
                                      <p:cBhvr>
                                        <p:cTn id="21" dur="500"/>
                                        <p:tgtEl>
                                          <p:spTgt spid="72712"/>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1594339" y="591527"/>
            <a:ext cx="8229600" cy="5416550"/>
          </a:xfrm>
        </p:spPr>
        <p:txBody>
          <a:bodyPr/>
          <a:lstStyle/>
          <a:p>
            <a:pPr eaLnBrk="1" hangingPunct="1">
              <a:buFont typeface="Wingdings" panose="05000000000000000000" pitchFamily="2" charset="2"/>
              <a:buChar char="n"/>
            </a:pPr>
            <a:r>
              <a:rPr lang="zh-CN" altLang="en-US" b="1" dirty="0" smtClean="0"/>
              <a:t>纳什均衡（</a:t>
            </a:r>
            <a:r>
              <a:rPr lang="en-US" altLang="zh-CN" b="1" dirty="0" smtClean="0"/>
              <a:t>Nash Equilibrium</a:t>
            </a:r>
            <a:r>
              <a:rPr lang="zh-CN" altLang="en-US" b="1" dirty="0" smtClean="0"/>
              <a:t>）</a:t>
            </a:r>
            <a:endParaRPr lang="en-US" altLang="zh-CN" b="1" dirty="0" smtClean="0"/>
          </a:p>
          <a:p>
            <a:pPr eaLnBrk="1" hangingPunct="1">
              <a:buFont typeface="Wingdings" panose="05000000000000000000" pitchFamily="2" charset="2"/>
              <a:buChar char="ü"/>
            </a:pPr>
            <a:endParaRPr lang="en-US" altLang="zh-CN" sz="2400" dirty="0"/>
          </a:p>
          <a:p>
            <a:pPr eaLnBrk="1" hangingPunct="1">
              <a:lnSpc>
                <a:spcPct val="150000"/>
              </a:lnSpc>
              <a:buFont typeface="Wingdings" panose="05000000000000000000" pitchFamily="2" charset="2"/>
              <a:buChar char="Ø"/>
            </a:pPr>
            <a:r>
              <a:rPr lang="zh-CN" altLang="en-US" sz="2400" dirty="0"/>
              <a:t>定义：给定对手的策略以后，每个参与人都采取了他能够采取的最好策略。</a:t>
            </a:r>
            <a:endParaRPr lang="en-US" altLang="zh-CN" sz="2400" dirty="0"/>
          </a:p>
          <a:p>
            <a:pPr eaLnBrk="1" hangingPunct="1">
              <a:lnSpc>
                <a:spcPct val="150000"/>
              </a:lnSpc>
              <a:buFont typeface="Wingdings" panose="05000000000000000000" pitchFamily="2" charset="2"/>
              <a:buChar char="Ø"/>
            </a:pPr>
            <a:r>
              <a:rPr lang="zh-CN" altLang="en-US" sz="2400" dirty="0"/>
              <a:t>满足纳什均衡的策略组合具备两个条件：</a:t>
            </a:r>
            <a:endParaRPr lang="en-US" altLang="zh-CN" sz="2400" dirty="0"/>
          </a:p>
          <a:p>
            <a:pPr eaLnBrk="1" hangingPunct="1">
              <a:lnSpc>
                <a:spcPct val="150000"/>
              </a:lnSpc>
              <a:buFont typeface="Wingdings 2" panose="05020102010507070707" pitchFamily="18" charset="2"/>
              <a:buNone/>
            </a:pPr>
            <a:r>
              <a:rPr lang="zh-CN" altLang="en-US" sz="2400" dirty="0"/>
              <a:t>（</a:t>
            </a:r>
            <a:r>
              <a:rPr lang="en-US" altLang="zh-CN" sz="2400" dirty="0"/>
              <a:t>1</a:t>
            </a:r>
            <a:r>
              <a:rPr lang="zh-CN" altLang="en-US" sz="2400" dirty="0"/>
              <a:t>）在该策略组合下，每个参与人的策略都是给定其他参与人的策略情况下的最佳反应；</a:t>
            </a:r>
            <a:endParaRPr lang="en-US" altLang="zh-CN" sz="2400" dirty="0"/>
          </a:p>
          <a:p>
            <a:pPr eaLnBrk="1" hangingPunct="1">
              <a:lnSpc>
                <a:spcPct val="150000"/>
              </a:lnSpc>
              <a:buFont typeface="Wingdings 2" panose="05020102010507070707" pitchFamily="18" charset="2"/>
              <a:buNone/>
            </a:pPr>
            <a:r>
              <a:rPr lang="zh-CN" altLang="en-US" sz="2400" dirty="0"/>
              <a:t>（</a:t>
            </a:r>
            <a:r>
              <a:rPr lang="en-US" altLang="zh-CN" sz="2400" dirty="0"/>
              <a:t>2</a:t>
            </a:r>
            <a:r>
              <a:rPr lang="zh-CN" altLang="en-US" sz="2400" dirty="0"/>
              <a:t>）该策略具有自我实施功能，即在纳什均衡下，没有人愿意偏离均衡。</a:t>
            </a:r>
            <a:endParaRPr lang="en-US" altLang="zh-CN" sz="2400" dirty="0"/>
          </a:p>
          <a:p>
            <a:pPr eaLnBrk="1" hangingPunct="1">
              <a:buFont typeface="Wingdings 2" panose="05020102010507070707" pitchFamily="18" charset="2"/>
              <a:buNone/>
            </a:pPr>
            <a:endParaRPr lang="en-US" altLang="zh-CN" sz="2400" dirty="0">
              <a:latin typeface="Times New Roman" panose="02020603050405020304" pitchFamily="18" charset="0"/>
              <a:ea typeface="隶书" panose="02010509060101010101" pitchFamily="49" charset="-122"/>
            </a:endParaRPr>
          </a:p>
        </p:txBody>
      </p:sp>
      <p:sp>
        <p:nvSpPr>
          <p:cNvPr id="65538" name="日期占位符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fld id="{2CB537B3-DC5B-4444-AF8E-1A384A512EF4}" type="datetime1">
              <a:rPr kumimoji="0" lang="zh-CN" altLang="en-US" sz="1200">
                <a:solidFill>
                  <a:srgbClr val="045C75"/>
                </a:solidFill>
              </a:rPr>
              <a:pPr/>
              <a:t>2022/11/21</a:t>
            </a:fld>
            <a:endParaRPr kumimoji="0" lang="zh-CN" altLang="en-US" sz="1200">
              <a:solidFill>
                <a:srgbClr val="045C75"/>
              </a:solidFill>
            </a:endParaRPr>
          </a:p>
        </p:txBody>
      </p:sp>
      <p:sp>
        <p:nvSpPr>
          <p:cNvPr id="655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7CB1E487-5AF0-4135-80F7-E8AB8935BEC4}" type="slidenum">
              <a:rPr lang="zh-CN" altLang="en-US" sz="1200">
                <a:solidFill>
                  <a:srgbClr val="045C75"/>
                </a:solidFill>
              </a:rPr>
              <a:pPr>
                <a:spcBef>
                  <a:spcPct val="0"/>
                </a:spcBef>
                <a:buClrTx/>
                <a:buSzTx/>
                <a:buFontTx/>
                <a:buNone/>
              </a:pPr>
              <a:t>26</a:t>
            </a:fld>
            <a:endParaRPr lang="zh-CN" altLang="en-US" sz="1200">
              <a:solidFill>
                <a:srgbClr val="045C75"/>
              </a:solidFill>
            </a:endParaRPr>
          </a:p>
        </p:txBody>
      </p:sp>
      <p:pic>
        <p:nvPicPr>
          <p:cNvPr id="2" name="图片 1"/>
          <p:cNvPicPr>
            <a:picLocks noChangeAspect="1"/>
          </p:cNvPicPr>
          <p:nvPr/>
        </p:nvPicPr>
        <p:blipFill>
          <a:blip r:embed="rId2"/>
          <a:stretch>
            <a:fillRect/>
          </a:stretch>
        </p:blipFill>
        <p:spPr>
          <a:xfrm>
            <a:off x="10152410" y="269470"/>
            <a:ext cx="1453435" cy="1974251"/>
          </a:xfrm>
          <a:prstGeom prst="rect">
            <a:avLst/>
          </a:prstGeom>
        </p:spPr>
      </p:pic>
      <p:sp>
        <p:nvSpPr>
          <p:cNvPr id="3" name="矩形 2"/>
          <p:cNvSpPr/>
          <p:nvPr/>
        </p:nvSpPr>
        <p:spPr>
          <a:xfrm>
            <a:off x="10241773" y="2479404"/>
            <a:ext cx="1274708" cy="646331"/>
          </a:xfrm>
          <a:prstGeom prst="rect">
            <a:avLst/>
          </a:prstGeom>
        </p:spPr>
        <p:txBody>
          <a:bodyPr wrap="none">
            <a:spAutoFit/>
          </a:bodyPr>
          <a:lstStyle/>
          <a:p>
            <a:r>
              <a:rPr lang="en-US" altLang="zh-CN" dirty="0" smtClean="0">
                <a:solidFill>
                  <a:srgbClr val="C00000"/>
                </a:solidFill>
              </a:rPr>
              <a:t>John Nash</a:t>
            </a:r>
          </a:p>
          <a:p>
            <a:r>
              <a:rPr lang="en-US" altLang="zh-CN" dirty="0" smtClean="0">
                <a:solidFill>
                  <a:srgbClr val="C00000"/>
                </a:solidFill>
              </a:rPr>
              <a:t>1928-2015</a:t>
            </a:r>
            <a:endParaRPr lang="zh-CN" altLang="en-US" dirty="0">
              <a:solidFill>
                <a:srgbClr val="C00000"/>
              </a:solidFill>
            </a:endParaRPr>
          </a:p>
        </p:txBody>
      </p:sp>
    </p:spTree>
    <p:extLst>
      <p:ext uri="{BB962C8B-B14F-4D97-AF65-F5344CB8AC3E}">
        <p14:creationId xmlns:p14="http://schemas.microsoft.com/office/powerpoint/2010/main" val="406486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5537">
                                            <p:txEl>
                                              <p:pRg st="2" end="2"/>
                                            </p:txEl>
                                          </p:spTgt>
                                        </p:tgtEl>
                                        <p:attrNameLst>
                                          <p:attrName>style.visibility</p:attrName>
                                        </p:attrNameLst>
                                      </p:cBhvr>
                                      <p:to>
                                        <p:strVal val="visible"/>
                                      </p:to>
                                    </p:set>
                                    <p:animEffect transition="in" filter="fade">
                                      <p:cBhvr>
                                        <p:cTn id="24" dur="500"/>
                                        <p:tgtEl>
                                          <p:spTgt spid="6553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5537">
                                            <p:txEl>
                                              <p:pRg st="3" end="3"/>
                                            </p:txEl>
                                          </p:spTgt>
                                        </p:tgtEl>
                                        <p:attrNameLst>
                                          <p:attrName>style.visibility</p:attrName>
                                        </p:attrNameLst>
                                      </p:cBhvr>
                                      <p:to>
                                        <p:strVal val="visible"/>
                                      </p:to>
                                    </p:set>
                                    <p:animEffect transition="in" filter="fade">
                                      <p:cBhvr>
                                        <p:cTn id="29" dur="500"/>
                                        <p:tgtEl>
                                          <p:spTgt spid="6553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5537">
                                            <p:txEl>
                                              <p:pRg st="4" end="4"/>
                                            </p:txEl>
                                          </p:spTgt>
                                        </p:tgtEl>
                                        <p:attrNameLst>
                                          <p:attrName>style.visibility</p:attrName>
                                        </p:attrNameLst>
                                      </p:cBhvr>
                                      <p:to>
                                        <p:strVal val="visible"/>
                                      </p:to>
                                    </p:set>
                                    <p:animEffect transition="in" filter="fade">
                                      <p:cBhvr>
                                        <p:cTn id="34" dur="500"/>
                                        <p:tgtEl>
                                          <p:spTgt spid="6553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537">
                                            <p:txEl>
                                              <p:pRg st="5" end="5"/>
                                            </p:txEl>
                                          </p:spTgt>
                                        </p:tgtEl>
                                        <p:attrNameLst>
                                          <p:attrName>style.visibility</p:attrName>
                                        </p:attrNameLst>
                                      </p:cBhvr>
                                      <p:to>
                                        <p:strVal val="visible"/>
                                      </p:to>
                                    </p:set>
                                    <p:animEffect transition="in" filter="fade">
                                      <p:cBhvr>
                                        <p:cTn id="39" dur="500"/>
                                        <p:tgtEl>
                                          <p:spTgt spid="655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2"/>
          <p:cNvSpPr>
            <a:spLocks noGrp="1"/>
          </p:cNvSpPr>
          <p:nvPr>
            <p:ph idx="1"/>
          </p:nvPr>
        </p:nvSpPr>
        <p:spPr>
          <a:xfrm>
            <a:off x="1981200" y="1052514"/>
            <a:ext cx="8229600" cy="5272087"/>
          </a:xfrm>
        </p:spPr>
        <p:txBody>
          <a:bodyPr/>
          <a:lstStyle/>
          <a:p>
            <a:pPr eaLnBrk="1" hangingPunct="1"/>
            <a:r>
              <a:rPr lang="zh-CN" altLang="en-US" b="1" smtClean="0"/>
              <a:t>囚徒困境</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p:txBody>
      </p:sp>
      <p:graphicFrame>
        <p:nvGraphicFramePr>
          <p:cNvPr id="4" name="Group 3"/>
          <p:cNvGraphicFramePr>
            <a:graphicFrameLocks noGrp="1"/>
          </p:cNvGraphicFramePr>
          <p:nvPr/>
        </p:nvGraphicFramePr>
        <p:xfrm>
          <a:off x="2566988" y="2011364"/>
          <a:ext cx="6769100" cy="3070225"/>
        </p:xfrm>
        <a:graphic>
          <a:graphicData uri="http://schemas.openxmlformats.org/drawingml/2006/table">
            <a:tbl>
              <a:tblPr/>
              <a:tblGrid>
                <a:gridCol w="2312987">
                  <a:extLst>
                    <a:ext uri="{9D8B030D-6E8A-4147-A177-3AD203B41FA5}">
                      <a16:colId xmlns:a16="http://schemas.microsoft.com/office/drawing/2014/main" val="1832063849"/>
                    </a:ext>
                  </a:extLst>
                </a:gridCol>
                <a:gridCol w="2312988">
                  <a:extLst>
                    <a:ext uri="{9D8B030D-6E8A-4147-A177-3AD203B41FA5}">
                      <a16:colId xmlns:a16="http://schemas.microsoft.com/office/drawing/2014/main" val="2048474023"/>
                    </a:ext>
                  </a:extLst>
                </a:gridCol>
                <a:gridCol w="2143125">
                  <a:extLst>
                    <a:ext uri="{9D8B030D-6E8A-4147-A177-3AD203B41FA5}">
                      <a16:colId xmlns:a16="http://schemas.microsoft.com/office/drawing/2014/main" val="1267069600"/>
                    </a:ext>
                  </a:extLst>
                </a:gridCol>
              </a:tblGrid>
              <a:tr h="11271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a:txBody>
                  <a:tcPr marL="91445" marR="91445"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抵赖</a:t>
                      </a:r>
                    </a:p>
                  </a:txBody>
                  <a:tcPr marL="91445" marR="91445" marT="45716" marB="457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坦白</a:t>
                      </a:r>
                    </a:p>
                  </a:txBody>
                  <a:tcPr marL="91445" marR="91445"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44464358"/>
                  </a:ext>
                </a:extLst>
              </a:tr>
              <a:tr h="97155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抵赖</a:t>
                      </a:r>
                    </a:p>
                  </a:txBody>
                  <a:tcPr marL="91445" marR="91445"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-1，-1</a:t>
                      </a:r>
                    </a:p>
                  </a:txBody>
                  <a:tcPr marL="91445" marR="91445" marT="45716" marB="457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a:t>
                      </a:r>
                      <a:r>
                        <a:rPr kumimoji="1" lang="en-US" altLang="zh-CN"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10</a:t>
                      </a:r>
                      <a:r>
                        <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，0</a:t>
                      </a:r>
                    </a:p>
                  </a:txBody>
                  <a:tcPr marL="91445" marR="91445"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2924239"/>
                  </a:ext>
                </a:extLst>
              </a:tr>
              <a:tr h="97155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坦白</a:t>
                      </a:r>
                    </a:p>
                  </a:txBody>
                  <a:tcPr marL="91445" marR="91445" marT="45716" marB="4571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0，-</a:t>
                      </a:r>
                      <a:r>
                        <a:rPr kumimoji="1" lang="en-US" altLang="zh-CN"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10</a:t>
                      </a:r>
                      <a:endParaRPr kumimoji="1" lang="zh-CN" altLang="en-US"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txBody>
                  <a:tcPr marL="91445" marR="91445" marT="45716" marB="457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Pct val="65000"/>
                        <a:buFont typeface="Wingdings" panose="05000000000000000000" pitchFamily="2" charset="2"/>
                        <a:buNone/>
                        <a:tabLst/>
                      </a:pPr>
                      <a:r>
                        <a:rPr kumimoji="1" lang="zh-CN" altLang="en-US"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a:t>
                      </a:r>
                      <a:r>
                        <a:rPr kumimoji="1" lang="en-US" altLang="zh-CN"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8</a:t>
                      </a:r>
                      <a:r>
                        <a:rPr kumimoji="1" lang="zh-CN" altLang="en-US"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a:t>
                      </a:r>
                      <a:r>
                        <a:rPr kumimoji="1" lang="en-US" altLang="zh-CN"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8</a:t>
                      </a:r>
                      <a:endParaRPr kumimoji="1" lang="zh-CN" altLang="en-US" sz="2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txBody>
                  <a:tcPr marL="91445" marR="91445" marT="45716" marB="457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88090788"/>
                  </a:ext>
                </a:extLst>
              </a:tr>
            </a:tbl>
          </a:graphicData>
        </a:graphic>
      </p:graphicFrame>
      <p:sp>
        <p:nvSpPr>
          <p:cNvPr id="5" name="Line 23"/>
          <p:cNvSpPr>
            <a:spLocks noChangeShapeType="1"/>
          </p:cNvSpPr>
          <p:nvPr/>
        </p:nvSpPr>
        <p:spPr bwMode="auto">
          <a:xfrm>
            <a:off x="3695701" y="2079626"/>
            <a:ext cx="1166813" cy="10715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 name="Line 23"/>
          <p:cNvSpPr>
            <a:spLocks noChangeShapeType="1"/>
          </p:cNvSpPr>
          <p:nvPr/>
        </p:nvSpPr>
        <p:spPr bwMode="auto">
          <a:xfrm>
            <a:off x="2566989" y="2317751"/>
            <a:ext cx="2257425" cy="8223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Text Box 26"/>
          <p:cNvSpPr txBox="1">
            <a:spLocks noChangeArrowheads="1"/>
          </p:cNvSpPr>
          <p:nvPr/>
        </p:nvSpPr>
        <p:spPr bwMode="auto">
          <a:xfrm>
            <a:off x="2566989" y="2616200"/>
            <a:ext cx="1247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1800">
                <a:solidFill>
                  <a:srgbClr val="000000"/>
                </a:solidFill>
                <a:latin typeface="隶书" panose="02010509060101010101" pitchFamily="49" charset="-122"/>
                <a:ea typeface="隶书" panose="02010509060101010101" pitchFamily="49" charset="-122"/>
              </a:rPr>
              <a:t>嫌疑人</a:t>
            </a:r>
            <a:r>
              <a:rPr lang="en-US" altLang="zh-CN" sz="1800">
                <a:solidFill>
                  <a:srgbClr val="000000"/>
                </a:solidFill>
                <a:latin typeface="隶书" panose="02010509060101010101" pitchFamily="49" charset="-122"/>
                <a:ea typeface="隶书" panose="02010509060101010101" pitchFamily="49" charset="-122"/>
              </a:rPr>
              <a:t>A</a:t>
            </a:r>
          </a:p>
        </p:txBody>
      </p:sp>
      <p:sp>
        <p:nvSpPr>
          <p:cNvPr id="8" name="Text Box 25"/>
          <p:cNvSpPr txBox="1">
            <a:spLocks noChangeArrowheads="1"/>
          </p:cNvSpPr>
          <p:nvPr/>
        </p:nvSpPr>
        <p:spPr bwMode="auto">
          <a:xfrm>
            <a:off x="3960813" y="2133600"/>
            <a:ext cx="1155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1800">
                <a:solidFill>
                  <a:srgbClr val="000000"/>
                </a:solidFill>
                <a:latin typeface="隶书" panose="02010509060101010101" pitchFamily="49" charset="-122"/>
                <a:ea typeface="隶书" panose="02010509060101010101" pitchFamily="49" charset="-122"/>
              </a:rPr>
              <a:t>嫌疑人</a:t>
            </a:r>
            <a:r>
              <a:rPr lang="en-US" altLang="zh-CN" sz="1800">
                <a:solidFill>
                  <a:srgbClr val="000000"/>
                </a:solidFill>
                <a:latin typeface="隶书" panose="02010509060101010101" pitchFamily="49" charset="-122"/>
                <a:ea typeface="隶书" panose="02010509060101010101" pitchFamily="49" charset="-122"/>
              </a:rPr>
              <a:t>B</a:t>
            </a:r>
          </a:p>
        </p:txBody>
      </p:sp>
      <p:sp>
        <p:nvSpPr>
          <p:cNvPr id="9" name="Text Box 24"/>
          <p:cNvSpPr txBox="1">
            <a:spLocks noChangeArrowheads="1"/>
          </p:cNvSpPr>
          <p:nvPr/>
        </p:nvSpPr>
        <p:spPr bwMode="auto">
          <a:xfrm>
            <a:off x="3090863" y="2089150"/>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50000"/>
              </a:spcBef>
              <a:buClrTx/>
              <a:buSzTx/>
              <a:buFontTx/>
              <a:buNone/>
            </a:pPr>
            <a:r>
              <a:rPr lang="zh-CN" altLang="en-US" sz="1800">
                <a:solidFill>
                  <a:srgbClr val="000000"/>
                </a:solidFill>
                <a:latin typeface="隶书" panose="02010509060101010101" pitchFamily="49" charset="-122"/>
                <a:ea typeface="隶书" panose="02010509060101010101" pitchFamily="49" charset="-122"/>
              </a:rPr>
              <a:t>支付</a:t>
            </a:r>
          </a:p>
        </p:txBody>
      </p:sp>
      <p:sp>
        <p:nvSpPr>
          <p:cNvPr id="2" name="TextBox 1"/>
          <p:cNvSpPr txBox="1">
            <a:spLocks noChangeArrowheads="1"/>
          </p:cNvSpPr>
          <p:nvPr/>
        </p:nvSpPr>
        <p:spPr bwMode="auto">
          <a:xfrm>
            <a:off x="3503613" y="5632451"/>
            <a:ext cx="4805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eaLnBrk="1" hangingPunct="1">
              <a:spcBef>
                <a:spcPct val="0"/>
              </a:spcBef>
              <a:buClrTx/>
              <a:buSzTx/>
              <a:buFontTx/>
              <a:buNone/>
            </a:pPr>
            <a:r>
              <a:rPr lang="zh-CN" altLang="en-US" sz="2400" b="1">
                <a:solidFill>
                  <a:srgbClr val="000000"/>
                </a:solidFill>
              </a:rPr>
              <a:t>结论：</a:t>
            </a:r>
            <a:r>
              <a:rPr lang="en-US" altLang="zh-CN" sz="2400" b="1">
                <a:solidFill>
                  <a:srgbClr val="000000"/>
                </a:solidFill>
                <a:sym typeface="Wingdings" panose="05000000000000000000" pitchFamily="2" charset="2"/>
              </a:rPr>
              <a:t>(</a:t>
            </a:r>
            <a:r>
              <a:rPr lang="zh-CN" altLang="en-US" sz="2400" b="1">
                <a:solidFill>
                  <a:srgbClr val="000000"/>
                </a:solidFill>
                <a:sym typeface="Wingdings" panose="05000000000000000000" pitchFamily="2" charset="2"/>
              </a:rPr>
              <a:t>坦白，坦白</a:t>
            </a:r>
            <a:r>
              <a:rPr lang="en-US" altLang="zh-CN" sz="2400" b="1">
                <a:solidFill>
                  <a:srgbClr val="000000"/>
                </a:solidFill>
                <a:sym typeface="Wingdings" panose="05000000000000000000" pitchFamily="2" charset="2"/>
              </a:rPr>
              <a:t>)</a:t>
            </a:r>
            <a:r>
              <a:rPr lang="zh-CN" altLang="en-US" sz="2400" b="1">
                <a:solidFill>
                  <a:srgbClr val="000000"/>
                </a:solidFill>
                <a:sym typeface="Wingdings" panose="05000000000000000000" pitchFamily="2" charset="2"/>
              </a:rPr>
              <a:t>是</a:t>
            </a:r>
            <a:r>
              <a:rPr lang="zh-CN" altLang="en-US" sz="2400" b="1">
                <a:solidFill>
                  <a:srgbClr val="000000"/>
                </a:solidFill>
              </a:rPr>
              <a:t>纳什均衡</a:t>
            </a:r>
          </a:p>
        </p:txBody>
      </p:sp>
      <p:cxnSp>
        <p:nvCxnSpPr>
          <p:cNvPr id="11" name="直接连接符 10">
            <a:extLst/>
          </p:cNvPr>
          <p:cNvCxnSpPr/>
          <p:nvPr/>
        </p:nvCxnSpPr>
        <p:spPr>
          <a:xfrm>
            <a:off x="5519739" y="4652963"/>
            <a:ext cx="1936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直接连接符 12">
            <a:extLst/>
          </p:cNvPr>
          <p:cNvCxnSpPr/>
          <p:nvPr/>
        </p:nvCxnSpPr>
        <p:spPr>
          <a:xfrm>
            <a:off x="7751764" y="4643438"/>
            <a:ext cx="2889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直接连接符 16">
            <a:extLst/>
          </p:cNvPr>
          <p:cNvCxnSpPr/>
          <p:nvPr/>
        </p:nvCxnSpPr>
        <p:spPr>
          <a:xfrm>
            <a:off x="8523289" y="4652963"/>
            <a:ext cx="28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p:cNvPr>
          <p:cNvCxnSpPr/>
          <p:nvPr/>
        </p:nvCxnSpPr>
        <p:spPr>
          <a:xfrm>
            <a:off x="8523289" y="3716338"/>
            <a:ext cx="2889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6591" name="日期占位符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fld id="{6E0FC319-BFF1-4031-AC05-F00074AF8A71}" type="datetime1">
              <a:rPr kumimoji="0" lang="zh-CN" altLang="en-US" sz="1200">
                <a:solidFill>
                  <a:srgbClr val="045C75"/>
                </a:solidFill>
              </a:rPr>
              <a:pPr/>
              <a:t>2022/11/21</a:t>
            </a:fld>
            <a:endParaRPr kumimoji="0" lang="zh-CN" altLang="en-US" sz="1200">
              <a:solidFill>
                <a:srgbClr val="045C75"/>
              </a:solidFill>
            </a:endParaRPr>
          </a:p>
        </p:txBody>
      </p:sp>
      <p:sp>
        <p:nvSpPr>
          <p:cNvPr id="66592" name="灯片编号占位符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a:spcBef>
                <a:spcPct val="0"/>
              </a:spcBef>
              <a:buClrTx/>
              <a:buSzTx/>
              <a:buFontTx/>
              <a:buNone/>
            </a:pPr>
            <a:fld id="{C29FF729-3C49-4C65-9921-9A8270C76E1B}" type="slidenum">
              <a:rPr lang="zh-CN" altLang="en-US" sz="1200">
                <a:solidFill>
                  <a:srgbClr val="045C75"/>
                </a:solidFill>
              </a:rPr>
              <a:pPr>
                <a:spcBef>
                  <a:spcPct val="0"/>
                </a:spcBef>
                <a:buClrTx/>
                <a:buSzTx/>
                <a:buFontTx/>
                <a:buNone/>
              </a:pPr>
              <a:t>27</a:t>
            </a:fld>
            <a:endParaRPr lang="zh-CN" altLang="en-US" sz="1200">
              <a:solidFill>
                <a:srgbClr val="045C75"/>
              </a:solidFill>
            </a:endParaRPr>
          </a:p>
        </p:txBody>
      </p:sp>
    </p:spTree>
    <p:extLst>
      <p:ext uri="{BB962C8B-B14F-4D97-AF65-F5344CB8AC3E}">
        <p14:creationId xmlns:p14="http://schemas.microsoft.com/office/powerpoint/2010/main" val="2513206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87388" y="1073150"/>
            <a:ext cx="1016317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6047"/>
            <a:ext cx="10515600" cy="866141"/>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博弈分析的简单应用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76805"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 name="文本框 2"/>
          <p:cNvSpPr txBox="1">
            <a:spLocks noChangeArrowheads="1"/>
          </p:cNvSpPr>
          <p:nvPr/>
        </p:nvSpPr>
        <p:spPr bwMode="auto">
          <a:xfrm>
            <a:off x="1873568" y="2672080"/>
            <a:ext cx="8443913" cy="523220"/>
          </a:xfrm>
          <a:prstGeom prst="rect">
            <a:avLst/>
          </a:prstGeom>
          <a:noFill/>
          <a:ln>
            <a:noFill/>
          </a:ln>
        </p:spPr>
        <p:txBody>
          <a:bodyPr wrap="square">
            <a:spAutoFit/>
          </a:bodyPr>
          <a:lstStyle>
            <a:lvl1pPr eaLnBrk="0" hangingPunct="0">
              <a:defRPr>
                <a:solidFill>
                  <a:schemeClr val="tx1"/>
                </a:solidFill>
                <a:latin typeface="Calibri" panose="020F0502020204030204" pitchFamily="34" charset="0"/>
              </a:defRPr>
            </a:lvl1pPr>
            <a:lvl2pPr eaLnBrk="0" hangingPunct="0">
              <a:defRPr>
                <a:solidFill>
                  <a:schemeClr val="tx1"/>
                </a:solidFill>
                <a:latin typeface="Calibri" panose="020F0502020204030204" pitchFamily="34" charset="0"/>
              </a:defRPr>
            </a:lvl2pPr>
            <a:lvl3pPr eaLnBrk="0" hangingPunct="0">
              <a:defRPr>
                <a:solidFill>
                  <a:schemeClr val="tx1"/>
                </a:solidFill>
                <a:latin typeface="Calibri" panose="020F0502020204030204" pitchFamily="34" charset="0"/>
              </a:defRPr>
            </a:lvl3pPr>
            <a:lvl4pPr eaLnBrk="0" hangingPunct="0">
              <a:defRPr>
                <a:solidFill>
                  <a:schemeClr val="tx1"/>
                </a:solidFill>
                <a:latin typeface="Calibri" panose="020F0502020204030204" pitchFamily="34" charset="0"/>
              </a:defRPr>
            </a:lvl4pPr>
            <a:lvl5pPr eaLnBrk="0" hangingPunct="0">
              <a:defRPr>
                <a:solidFill>
                  <a:schemeClr val="tx1"/>
                </a:solidFill>
                <a:latin typeface="Calibri" panose="020F0502020204030204" pitchFamily="34" charset="0"/>
              </a:defRPr>
            </a:lvl5pPr>
            <a:lvl6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defTabSz="4572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卡特尔的不稳定性</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 </a:t>
            </a:r>
          </a:p>
        </p:txBody>
      </p:sp>
      <p:sp>
        <p:nvSpPr>
          <p:cNvPr id="76808" name="文本框 99"/>
          <p:cNvSpPr txBox="1"/>
          <p:nvPr/>
        </p:nvSpPr>
        <p:spPr>
          <a:xfrm>
            <a:off x="3555524" y="3433634"/>
            <a:ext cx="5080000" cy="461665"/>
          </a:xfrm>
          <a:prstGeom prst="rect">
            <a:avLst/>
          </a:prstGeom>
          <a:noFill/>
          <a:ln w="9525">
            <a:noFill/>
          </a:ln>
        </p:spPr>
        <p:txBody>
          <a:bodyPr anchor="t">
            <a:spAutoFit/>
          </a:bodyPr>
          <a:lstStyle/>
          <a:p>
            <a:pPr algn="ctr" eaLnBrk="0" hangingPunct="0"/>
            <a:r>
              <a:rPr lang="zh-CN" altLang="zh-CN"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寡头博弈：合作的不稳定性</a:t>
            </a:r>
            <a:endParaRPr lang="zh-CN" altLang="en-US" sz="2400" dirty="0">
              <a:solidFill>
                <a:srgbClr val="000000"/>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068194" y="4129539"/>
            <a:ext cx="2599056" cy="623436"/>
          </a:xfrm>
          <a:prstGeom prst="line">
            <a:avLst/>
          </a:prstGeom>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964220" y="1680277"/>
            <a:ext cx="2933816" cy="523220"/>
          </a:xfrm>
          <a:prstGeom prst="rect">
            <a:avLst/>
          </a:prstGeom>
          <a:noFill/>
        </p:spPr>
        <p:txBody>
          <a:bodyPr wrap="none" rtlCol="0" anchor="t">
            <a:spAutoFit/>
          </a:body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noProof="0" dirty="0">
                <a:ln>
                  <a:noFill/>
                </a:ln>
                <a:effectLst/>
                <a:uLnTx/>
                <a:uFillTx/>
                <a:latin typeface="微软雅黑" panose="020B0503020204020204" pitchFamily="34" charset="-122"/>
                <a:ea typeface="微软雅黑" panose="020B0503020204020204" pitchFamily="34" charset="-122"/>
                <a:sym typeface="+mn-ea"/>
              </a:rPr>
              <a:t>策略性贸易政策</a:t>
            </a:r>
            <a:r>
              <a:rPr lang="en-US" altLang="zh-CN" sz="2800" noProof="0" dirty="0">
                <a:ln>
                  <a:noFill/>
                </a:ln>
                <a:effectLst/>
                <a:uLnTx/>
                <a:uFillTx/>
                <a:latin typeface="微软雅黑" panose="020B0503020204020204" pitchFamily="34" charset="-122"/>
                <a:ea typeface="微软雅黑" panose="020B0503020204020204" pitchFamily="34" charset="-122"/>
                <a:sym typeface="+mn-ea"/>
              </a:rPr>
              <a:t> :  </a:t>
            </a:r>
            <a:r>
              <a:rPr lang="zh-CN" altLang="en-US" sz="2000" noProof="0" dirty="0">
                <a:ln>
                  <a:noFill/>
                </a:ln>
                <a:effectLst/>
                <a:uLnTx/>
                <a:uFillTx/>
                <a:latin typeface="微软雅黑" panose="020B0503020204020204" pitchFamily="34" charset="-122"/>
                <a:ea typeface="微软雅黑" panose="020B0503020204020204" pitchFamily="34" charset="-122"/>
                <a:sym typeface="+mn-ea"/>
              </a:rPr>
              <a:t>  </a:t>
            </a:r>
            <a:r>
              <a:rPr lang="zh-CN" altLang="en-US" sz="2000" noProof="0" dirty="0">
                <a:ln>
                  <a:noFill/>
                </a:ln>
                <a:effectLst/>
                <a:uLnTx/>
                <a:uFillTx/>
                <a:sym typeface="+mn-ea"/>
              </a:rPr>
              <a:t> </a:t>
            </a:r>
            <a:endParaRPr lang="zh-CN" altLang="en-US" sz="2000" dirty="0"/>
          </a:p>
        </p:txBody>
      </p:sp>
      <p:sp>
        <p:nvSpPr>
          <p:cNvPr id="10" name="文本框 9"/>
          <p:cNvSpPr txBox="1"/>
          <p:nvPr/>
        </p:nvSpPr>
        <p:spPr>
          <a:xfrm>
            <a:off x="4746784" y="2125464"/>
            <a:ext cx="3570208" cy="581057"/>
          </a:xfrm>
          <a:prstGeom prst="rect">
            <a:avLst/>
          </a:prstGeom>
          <a:noFill/>
        </p:spPr>
        <p:txBody>
          <a:bodyPr wrap="none" rtlCol="0" anchor="t">
            <a:spAutoFit/>
          </a:bodyPr>
          <a:lstStyle/>
          <a:p>
            <a:pPr algn="l">
              <a:lnSpc>
                <a:spcPct val="150000"/>
              </a:lnSpc>
              <a:buClrTx/>
              <a:buSzTx/>
              <a:buFont typeface="Arial" panose="020B0604020202020204" pitchFamily="34" charset="0"/>
              <a:defRPr/>
            </a:pPr>
            <a:r>
              <a:rPr lang="zh-CN" altLang="en-US" sz="240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分析国际分工和贸易问题</a:t>
            </a:r>
            <a:endParaRPr lang="zh-CN" altLang="en-US" sz="240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2201075" y="4384675"/>
            <a:ext cx="825500" cy="368300"/>
          </a:xfrm>
          <a:prstGeom prst="rect">
            <a:avLst/>
          </a:prstGeom>
          <a:noFill/>
        </p:spPr>
        <p:txBody>
          <a:bodyPr wrap="square" rtlCol="0">
            <a:spAutoFit/>
          </a:bodyPr>
          <a:lstStyle/>
          <a:p>
            <a:r>
              <a:rPr 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企业A</a:t>
            </a:r>
            <a:endParaRPr lang="zh-CN" altLang="en-US" dirty="0"/>
          </a:p>
        </p:txBody>
      </p:sp>
      <p:sp>
        <p:nvSpPr>
          <p:cNvPr id="13" name="文本框 12"/>
          <p:cNvSpPr txBox="1"/>
          <p:nvPr/>
        </p:nvSpPr>
        <p:spPr>
          <a:xfrm>
            <a:off x="3757930" y="4185285"/>
            <a:ext cx="869950" cy="368300"/>
          </a:xfrm>
          <a:prstGeom prst="rect">
            <a:avLst/>
          </a:prstGeom>
          <a:noFill/>
        </p:spPr>
        <p:txBody>
          <a:bodyPr wrap="square" rtlCol="0">
            <a:spAutoFit/>
          </a:bodyPr>
          <a:lstStyle/>
          <a:p>
            <a:r>
              <a:rPr lang="en-US"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企业B</a:t>
            </a:r>
            <a:endParaRPr lang="zh-CN" altLang="en-US" dirty="0"/>
          </a:p>
        </p:txBody>
      </p:sp>
      <p:graphicFrame>
        <p:nvGraphicFramePr>
          <p:cNvPr id="15" name="表格 14"/>
          <p:cNvGraphicFramePr/>
          <p:nvPr/>
        </p:nvGraphicFramePr>
        <p:xfrm>
          <a:off x="2068194" y="4123887"/>
          <a:ext cx="8672593" cy="1922070"/>
        </p:xfrm>
        <a:graphic>
          <a:graphicData uri="http://schemas.openxmlformats.org/drawingml/2006/table">
            <a:tbl>
              <a:tblPr firstRow="1" bandRow="1">
                <a:tableStyleId>{BDBED569-4797-4DF1-A0F4-6AAB3CD982D8}</a:tableStyleId>
              </a:tblPr>
              <a:tblGrid>
                <a:gridCol w="2596608">
                  <a:extLst>
                    <a:ext uri="{9D8B030D-6E8A-4147-A177-3AD203B41FA5}">
                      <a16:colId xmlns:a16="http://schemas.microsoft.com/office/drawing/2014/main" val="20000"/>
                    </a:ext>
                  </a:extLst>
                </a:gridCol>
                <a:gridCol w="2951286">
                  <a:extLst>
                    <a:ext uri="{9D8B030D-6E8A-4147-A177-3AD203B41FA5}">
                      <a16:colId xmlns:a16="http://schemas.microsoft.com/office/drawing/2014/main" val="20001"/>
                    </a:ext>
                  </a:extLst>
                </a:gridCol>
                <a:gridCol w="3124699">
                  <a:extLst>
                    <a:ext uri="{9D8B030D-6E8A-4147-A177-3AD203B41FA5}">
                      <a16:colId xmlns:a16="http://schemas.microsoft.com/office/drawing/2014/main" val="20002"/>
                    </a:ext>
                  </a:extLst>
                </a:gridCol>
              </a:tblGrid>
              <a:tr h="640690">
                <a:tc>
                  <a:txBody>
                    <a:bodyPr/>
                    <a:lstStyle/>
                    <a:p>
                      <a:pPr indent="0" algn="ctr">
                        <a:buNone/>
                      </a:pPr>
                      <a:r>
                        <a:rPr lang="en-US" altLang="zh-CN" sz="2000" dirty="0"/>
                        <a:t>                      </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6675" marR="66675" marT="0" marB="0" anchor="ctr"/>
                </a:tc>
                <a:tc>
                  <a:txBody>
                    <a:bodyPr/>
                    <a:lstStyle/>
                    <a:p>
                      <a:pPr indent="0" algn="ctr">
                        <a:buNone/>
                      </a:pPr>
                      <a:r>
                        <a:rPr lang="en-US" sz="2000" dirty="0" err="1"/>
                        <a:t>合作</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dirty="0" err="1"/>
                        <a:t>不合作</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6675" marR="66675" marT="0" marB="0" anchor="ctr"/>
                </a:tc>
                <a:extLst>
                  <a:ext uri="{0D108BD9-81ED-4DB2-BD59-A6C34878D82A}">
                    <a16:rowId xmlns:a16="http://schemas.microsoft.com/office/drawing/2014/main" val="10000"/>
                  </a:ext>
                </a:extLst>
              </a:tr>
              <a:tr h="640690">
                <a:tc>
                  <a:txBody>
                    <a:bodyPr/>
                    <a:lstStyle/>
                    <a:p>
                      <a:pPr indent="0" algn="ctr">
                        <a:buNone/>
                      </a:pPr>
                      <a:r>
                        <a:rPr lang="en-US" sz="2000" dirty="0" err="1"/>
                        <a:t>合作</a:t>
                      </a:r>
                      <a:endParaRPr lang="en-US" altLang="en-US" sz="20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u="sng" dirty="0">
                          <a:uFill>
                            <a:solidFill>
                              <a:srgbClr val="000000"/>
                            </a:solidFill>
                          </a:uFill>
                        </a:rPr>
                        <a:t>5</a:t>
                      </a:r>
                      <a:r>
                        <a:rPr lang="en-US" sz="2000" dirty="0"/>
                        <a:t>，</a:t>
                      </a:r>
                      <a:r>
                        <a:rPr lang="en-US" sz="2000" u="sng" dirty="0">
                          <a:uFill>
                            <a:solidFill>
                              <a:srgbClr val="000000"/>
                            </a:solidFill>
                          </a:uFill>
                        </a:rPr>
                        <a:t>6</a:t>
                      </a:r>
                      <a:endParaRPr lang="en-US" altLang="en-US" sz="2000" b="0" u="sng" dirty="0">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sz="2000" dirty="0"/>
                        <a:t>1，7</a:t>
                      </a:r>
                      <a:endParaRPr lang="en-US"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0001"/>
                  </a:ext>
                </a:extLst>
              </a:tr>
              <a:tr h="640690">
                <a:tc>
                  <a:txBody>
                    <a:bodyPr/>
                    <a:lstStyle/>
                    <a:p>
                      <a:pPr indent="0" algn="ctr">
                        <a:buNone/>
                      </a:pPr>
                      <a:r>
                        <a:rPr lang="en-US" sz="2000"/>
                        <a:t>不合作</a:t>
                      </a:r>
                      <a:endParaRPr lang="en-US" altLang="en-US" sz="20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tc>
                <a:tc>
                  <a:txBody>
                    <a:bodyPr/>
                    <a:lstStyle/>
                    <a:p>
                      <a:pPr indent="0" algn="ctr">
                        <a:buNone/>
                      </a:pPr>
                      <a:r>
                        <a:rPr lang="en-US" sz="2000" dirty="0"/>
                        <a:t>7，1</a:t>
                      </a:r>
                      <a:endParaRPr lang="en-US"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sz="2000" u="sng" dirty="0">
                          <a:uFill>
                            <a:solidFill>
                              <a:srgbClr val="000000"/>
                            </a:solidFill>
                          </a:uFill>
                        </a:rPr>
                        <a:t>2</a:t>
                      </a:r>
                      <a:r>
                        <a:rPr lang="en-US" sz="2000" dirty="0"/>
                        <a:t>，</a:t>
                      </a:r>
                      <a:r>
                        <a:rPr lang="en-US" sz="2000" u="sng" dirty="0">
                          <a:uFill>
                            <a:solidFill>
                              <a:srgbClr val="000000"/>
                            </a:solidFill>
                          </a:uFill>
                        </a:rPr>
                        <a:t>3</a:t>
                      </a:r>
                      <a:endParaRPr lang="en-US" altLang="en-US" sz="2000" b="0" u="sng" dirty="0">
                        <a:solidFill>
                          <a:srgbClr val="000000"/>
                        </a:solidFill>
                        <a:uFill>
                          <a:solidFill>
                            <a:srgbClr val="000000"/>
                          </a:solidFill>
                        </a:u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0327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descr="10%"/>
          <p:cNvSpPr>
            <a:spLocks noChangeArrowheads="1"/>
          </p:cNvSpPr>
          <p:nvPr/>
        </p:nvSpPr>
        <p:spPr bwMode="auto">
          <a:xfrm>
            <a:off x="1641031" y="2544033"/>
            <a:ext cx="4415715" cy="3428365"/>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1325" y="477838"/>
            <a:ext cx="493713" cy="493713"/>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rot="18868453">
            <a:off x="769938" y="561975"/>
            <a:ext cx="315913" cy="3159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719138" y="1041400"/>
            <a:ext cx="10253663" cy="238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907" y="375152"/>
            <a:ext cx="10515600" cy="867930"/>
          </a:xfrm>
          <a:prstGeom prst="rect">
            <a:avLst/>
          </a:prstGeom>
        </p:spPr>
        <p:txBody>
          <a:bodyPr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寡头的</a:t>
            </a: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含义</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cs typeface="+mn-ea"/>
              <a:sym typeface="+mn-ea"/>
            </a:endParaRPr>
          </a:p>
        </p:txBody>
      </p:sp>
      <p:sp>
        <p:nvSpPr>
          <p:cNvPr id="54277" name="文本框 60"/>
          <p:cNvSpPr txBox="1"/>
          <p:nvPr/>
        </p:nvSpPr>
        <p:spPr>
          <a:xfrm>
            <a:off x="9093200" y="669925"/>
            <a:ext cx="2967038" cy="306705"/>
          </a:xfrm>
          <a:prstGeom prst="rect">
            <a:avLst/>
          </a:prstGeom>
          <a:noFill/>
          <a:ln w="9525">
            <a:noFill/>
          </a:ln>
        </p:spPr>
        <p:txBody>
          <a:bodyPr anchor="t">
            <a:spAutoFit/>
          </a:bodyPr>
          <a:lstStyle/>
          <a:p>
            <a:pPr>
              <a:buFont typeface="Arial" panose="020B0604020202020204" pitchFamily="34" charset="0"/>
            </a:pPr>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54278" name="文本框 87"/>
          <p:cNvSpPr txBox="1"/>
          <p:nvPr/>
        </p:nvSpPr>
        <p:spPr>
          <a:xfrm>
            <a:off x="2366963" y="6511925"/>
            <a:ext cx="841375" cy="369888"/>
          </a:xfrm>
          <a:prstGeom prst="rect">
            <a:avLst/>
          </a:prstGeom>
          <a:noFill/>
          <a:ln w="9525">
            <a:noFill/>
          </a:ln>
        </p:spPr>
        <p:txBody>
          <a:bodyPr anchor="t">
            <a:spAutoFit/>
          </a:bodyPr>
          <a:lstStyle/>
          <a:p>
            <a:pPr>
              <a:buFont typeface="Arial" panose="020B0604020202020204" pitchFamily="34" charset="0"/>
            </a:pPr>
            <a:endParaRPr lang="en-US" altLang="zh-CN" dirty="0">
              <a:latin typeface="Calibri" panose="020F0502020204030204" pitchFamily="34" charset="0"/>
              <a:ea typeface="等线" pitchFamily="2" charset="-122"/>
            </a:endParaRPr>
          </a:p>
        </p:txBody>
      </p:sp>
      <p:sp>
        <p:nvSpPr>
          <p:cNvPr id="3" name="文本框 2"/>
          <p:cNvSpPr txBox="1"/>
          <p:nvPr/>
        </p:nvSpPr>
        <p:spPr>
          <a:xfrm>
            <a:off x="688181" y="1385585"/>
            <a:ext cx="10737130" cy="646331"/>
          </a:xfrm>
          <a:prstGeom prst="rect">
            <a:avLst/>
          </a:prstGeom>
          <a:noFill/>
          <a:ln w="9525">
            <a:noFill/>
          </a:ln>
        </p:spPr>
        <p:txBody>
          <a:bodyPr wrap="square" anchor="t">
            <a:spAutoFit/>
          </a:bodyPr>
          <a:lstStyle/>
          <a:p>
            <a:pPr indent="457200">
              <a:lnSpc>
                <a:spcPct val="150000"/>
              </a:lnSpc>
              <a:buFont typeface="Arial" panose="020B0604020202020204" pitchFamily="34" charset="0"/>
            </a:pPr>
            <a:r>
              <a:rPr lang="zh-CN" altLang="en-US" sz="2400" dirty="0">
                <a:latin typeface="微软雅黑" panose="020B0503020204020204" pitchFamily="34" charset="-122"/>
                <a:ea typeface="微软雅黑" panose="020B0503020204020204" pitchFamily="34" charset="-122"/>
              </a:rPr>
              <a:t>在寡头市场中，少数几个大的企业控制着全部或者大部分产品的生产和销售</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1954799" y="3109863"/>
            <a:ext cx="2316480" cy="4603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990033"/>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寡头市场的特征</a:t>
            </a:r>
          </a:p>
        </p:txBody>
      </p:sp>
      <p:sp>
        <p:nvSpPr>
          <p:cNvPr id="2" name="矩形 1"/>
          <p:cNvSpPr/>
          <p:nvPr/>
        </p:nvSpPr>
        <p:spPr>
          <a:xfrm>
            <a:off x="1954799" y="3740101"/>
            <a:ext cx="6096000" cy="1692771"/>
          </a:xfrm>
          <a:prstGeom prst="rect">
            <a:avLst/>
          </a:prstGeom>
        </p:spPr>
        <p:txBody>
          <a:bodyPr>
            <a:spAutoFit/>
          </a:bodyPr>
          <a:lstStyle/>
          <a:p>
            <a:pPr marL="342900" lvl="0" indent="-342900">
              <a:lnSpc>
                <a:spcPct val="150000"/>
              </a:lnSpc>
              <a:spcAft>
                <a:spcPct val="35000"/>
              </a:spcAft>
              <a:buFont typeface="Wingdings" panose="05000000000000000000" pitchFamily="2" charset="2"/>
              <a:buChar char="Ø"/>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厂商规模巨大而数量极</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少；</a:t>
            </a:r>
            <a:endParaRPr lang="zh-CN" altLang="en-US" sz="2000" dirty="0">
              <a:latin typeface="微软雅黑" panose="020B0503020204020204" pitchFamily="34" charset="-122"/>
              <a:ea typeface="微软雅黑" panose="020B0503020204020204" pitchFamily="34" charset="-122"/>
            </a:endParaRPr>
          </a:p>
          <a:p>
            <a:pPr marL="342900" lvl="0" indent="-342900">
              <a:lnSpc>
                <a:spcPct val="150000"/>
              </a:lnSpc>
              <a:spcAft>
                <a:spcPct val="35000"/>
              </a:spcAft>
              <a:buFont typeface="Wingdings" panose="05000000000000000000" pitchFamily="2" charset="2"/>
              <a:buChar char="Ø"/>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厂商的产品相同或存在</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差别；</a:t>
            </a:r>
            <a:endParaRPr lang="zh-CN" altLang="en-US" sz="2000" dirty="0">
              <a:latin typeface="微软雅黑" panose="020B0503020204020204" pitchFamily="34" charset="-122"/>
              <a:ea typeface="微软雅黑" panose="020B0503020204020204" pitchFamily="34" charset="-122"/>
            </a:endParaRPr>
          </a:p>
          <a:p>
            <a:pPr marL="342900" lvl="0" indent="-342900">
              <a:lnSpc>
                <a:spcPct val="150000"/>
              </a:lnSpc>
              <a:spcAft>
                <a:spcPct val="35000"/>
              </a:spcAft>
              <a:buFont typeface="Wingdings" panose="05000000000000000000" pitchFamily="2" charset="2"/>
              <a:buChar char="Ø"/>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厂商的行为相互</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影响。</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6586345" y="2946124"/>
            <a:ext cx="5168971" cy="2581785"/>
          </a:xfrm>
          <a:prstGeom prst="rect">
            <a:avLst/>
          </a:prstGeom>
        </p:spPr>
      </p:pic>
    </p:spTree>
    <p:extLst>
      <p:ext uri="{BB962C8B-B14F-4D97-AF65-F5344CB8AC3E}">
        <p14:creationId xmlns:p14="http://schemas.microsoft.com/office/powerpoint/2010/main" val="41810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1000"/>
                                        <p:tgtEl>
                                          <p:spTgt spid="2">
                                            <p:txEl>
                                              <p:pRg st="0" end="0"/>
                                            </p:txEl>
                                          </p:spTgt>
                                        </p:tgtEl>
                                      </p:cBhvr>
                                    </p:animEffect>
                                    <p:anim calcmode="lin" valueType="num">
                                      <p:cBhvr>
                                        <p:cTn id="2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1000"/>
                                        <p:tgtEl>
                                          <p:spTgt spid="2">
                                            <p:txEl>
                                              <p:pRg st="1" end="1"/>
                                            </p:txEl>
                                          </p:spTgt>
                                        </p:tgtEl>
                                      </p:cBhvr>
                                    </p:animEffect>
                                    <p:anim calcmode="lin" valueType="num">
                                      <p:cBhvr>
                                        <p:cTn id="3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1000"/>
                                        <p:tgtEl>
                                          <p:spTgt spid="2">
                                            <p:txEl>
                                              <p:pRg st="2" end="2"/>
                                            </p:txEl>
                                          </p:spTgt>
                                        </p:tgtEl>
                                      </p:cBhvr>
                                    </p:animEffect>
                                    <p:anim calcmode="lin" valueType="num">
                                      <p:cBhvr>
                                        <p:cTn id="4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0" y="9525"/>
            <a:ext cx="8229600" cy="1143000"/>
          </a:xfrm>
        </p:spPr>
        <p:txBody>
          <a:bodyPr/>
          <a:lstStyle/>
          <a:p>
            <a:pPr marL="273050" indent="-273050" eaLnBrk="1" hangingPunct="1">
              <a:spcBef>
                <a:spcPct val="20000"/>
              </a:spcBef>
              <a:buClr>
                <a:srgbClr val="0BD0D9"/>
              </a:buClr>
              <a:buSzPct val="95000"/>
              <a:buFont typeface="Wingdings 2" panose="05020102010507070707" pitchFamily="18" charset="2"/>
              <a:buChar char=""/>
              <a:defRPr/>
            </a:pPr>
            <a:r>
              <a:rPr lang="zh-CN" altLang="en-US" sz="2800" dirty="0">
                <a:solidFill>
                  <a:prstClr val="black"/>
                </a:solidFill>
                <a:latin typeface="Constantia"/>
                <a:ea typeface="宋体" panose="02010600030101010101" pitchFamily="2" charset="-122"/>
                <a:cs typeface="+mn-cs"/>
              </a:rPr>
              <a:t>寡头垄断市场的成因</a:t>
            </a:r>
          </a:p>
        </p:txBody>
      </p:sp>
      <p:sp>
        <p:nvSpPr>
          <p:cNvPr id="3" name="内容占位符 2"/>
          <p:cNvSpPr>
            <a:spLocks noGrp="1"/>
          </p:cNvSpPr>
          <p:nvPr>
            <p:ph idx="1"/>
          </p:nvPr>
        </p:nvSpPr>
        <p:spPr>
          <a:xfrm>
            <a:off x="2063750" y="1152525"/>
            <a:ext cx="8229600" cy="4389438"/>
          </a:xfrm>
        </p:spPr>
        <p:txBody>
          <a:bodyPr/>
          <a:lstStyle/>
          <a:p>
            <a:pPr>
              <a:lnSpc>
                <a:spcPct val="150000"/>
              </a:lnSpc>
            </a:pPr>
            <a:r>
              <a:rPr lang="zh-CN" altLang="en-US" sz="2400" dirty="0">
                <a:solidFill>
                  <a:srgbClr val="7030A0"/>
                </a:solidFill>
                <a:latin typeface="黑体" panose="02010609060101010101" pitchFamily="49" charset="-122"/>
                <a:ea typeface="黑体" panose="02010609060101010101" pitchFamily="49" charset="-122"/>
              </a:rPr>
              <a:t>规模经济</a:t>
            </a:r>
            <a:endParaRPr lang="en-US" altLang="zh-CN" sz="2400" dirty="0">
              <a:solidFill>
                <a:srgbClr val="7030A0"/>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7030A0"/>
                </a:solidFill>
                <a:latin typeface="黑体" panose="02010609060101010101" pitchFamily="49" charset="-122"/>
                <a:ea typeface="黑体" panose="02010609060101010101" pitchFamily="49" charset="-122"/>
              </a:rPr>
              <a:t>对投入的控制</a:t>
            </a:r>
            <a:endParaRPr lang="en-US" altLang="zh-CN" sz="2400" dirty="0">
              <a:solidFill>
                <a:srgbClr val="7030A0"/>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7030A0"/>
                </a:solidFill>
                <a:latin typeface="黑体" panose="02010609060101010101" pitchFamily="49" charset="-122"/>
                <a:ea typeface="黑体" panose="02010609060101010101" pitchFamily="49" charset="-122"/>
              </a:rPr>
              <a:t>资本投入巨大</a:t>
            </a:r>
            <a:endParaRPr lang="en-US" altLang="zh-CN" sz="2400" dirty="0">
              <a:solidFill>
                <a:srgbClr val="7030A0"/>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7030A0"/>
                </a:solidFill>
                <a:latin typeface="黑体" panose="02010609060101010101" pitchFamily="49" charset="-122"/>
                <a:ea typeface="黑体" panose="02010609060101010101" pitchFamily="49" charset="-122"/>
              </a:rPr>
              <a:t>技术领先</a:t>
            </a:r>
            <a:endParaRPr lang="en-US" altLang="zh-CN" sz="2400" dirty="0">
              <a:solidFill>
                <a:srgbClr val="7030A0"/>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7030A0"/>
                </a:solidFill>
                <a:latin typeface="黑体" panose="02010609060101010101" pitchFamily="49" charset="-122"/>
                <a:ea typeface="黑体" panose="02010609060101010101" pitchFamily="49" charset="-122"/>
              </a:rPr>
              <a:t>沉没成本</a:t>
            </a:r>
            <a:endParaRPr lang="en-US" altLang="zh-CN" sz="2400" dirty="0">
              <a:solidFill>
                <a:srgbClr val="7030A0"/>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7030A0"/>
                </a:solidFill>
                <a:latin typeface="黑体" panose="02010609060101010101" pitchFamily="49" charset="-122"/>
                <a:ea typeface="黑体" panose="02010609060101010101" pitchFamily="49" charset="-122"/>
              </a:rPr>
              <a:t>政府保护</a:t>
            </a:r>
          </a:p>
          <a:p>
            <a:pPr>
              <a:lnSpc>
                <a:spcPct val="150000"/>
              </a:lnSpc>
            </a:pPr>
            <a:endParaRPr lang="zh-CN" altLang="en-US" sz="2400" dirty="0">
              <a:solidFill>
                <a:srgbClr val="7030A0"/>
              </a:solidFill>
              <a:latin typeface="黑体" panose="02010609060101010101" pitchFamily="49" charset="-122"/>
              <a:ea typeface="黑体" panose="02010609060101010101" pitchFamily="49" charset="-122"/>
            </a:endParaRPr>
          </a:p>
        </p:txBody>
      </p:sp>
      <p:sp>
        <p:nvSpPr>
          <p:cNvPr id="41988" name="日期占位符 3"/>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fontAlgn="base">
              <a:spcBef>
                <a:spcPct val="0"/>
              </a:spcBef>
              <a:spcAft>
                <a:spcPct val="0"/>
              </a:spcAft>
            </a:pPr>
            <a:fld id="{EF96465F-8097-4FAB-989D-7E75BEE8CE15}" type="datetime1">
              <a:rPr kumimoji="0" lang="zh-CN" altLang="en-US" sz="1200">
                <a:solidFill>
                  <a:srgbClr val="045C75"/>
                </a:solidFill>
              </a:rPr>
              <a:pPr fontAlgn="base">
                <a:spcBef>
                  <a:spcPct val="0"/>
                </a:spcBef>
                <a:spcAft>
                  <a:spcPct val="0"/>
                </a:spcAft>
              </a:pPr>
              <a:t>2022/11/21</a:t>
            </a:fld>
            <a:endParaRPr kumimoji="0" lang="en-US" altLang="zh-CN" sz="1200">
              <a:solidFill>
                <a:srgbClr val="045C75"/>
              </a:solidFill>
            </a:endParaRPr>
          </a:p>
        </p:txBody>
      </p:sp>
      <p:sp>
        <p:nvSpPr>
          <p:cNvPr id="41989"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fontAlgn="base">
              <a:spcBef>
                <a:spcPct val="0"/>
              </a:spcBef>
              <a:spcAft>
                <a:spcPct val="0"/>
              </a:spcAft>
            </a:pPr>
            <a:fld id="{81920880-7534-496E-8617-35F9FAC1605E}" type="slidenum">
              <a:rPr kumimoji="0" lang="en-US" altLang="zh-CN" sz="1200">
                <a:solidFill>
                  <a:srgbClr val="045C75"/>
                </a:solidFill>
              </a:rPr>
              <a:pPr fontAlgn="base">
                <a:spcBef>
                  <a:spcPct val="0"/>
                </a:spcBef>
                <a:spcAft>
                  <a:spcPct val="0"/>
                </a:spcAft>
              </a:pPr>
              <a:t>4</a:t>
            </a:fld>
            <a:endParaRPr kumimoji="0" lang="en-US" altLang="zh-CN" sz="1200">
              <a:solidFill>
                <a:srgbClr val="045C75"/>
              </a:solidFill>
            </a:endParaRPr>
          </a:p>
        </p:txBody>
      </p:sp>
      <p:sp>
        <p:nvSpPr>
          <p:cNvPr id="6" name="矩形 2"/>
          <p:cNvSpPr>
            <a:spLocks noChangeArrowheads="1"/>
          </p:cNvSpPr>
          <p:nvPr/>
        </p:nvSpPr>
        <p:spPr bwMode="auto">
          <a:xfrm>
            <a:off x="1982789" y="5665788"/>
            <a:ext cx="7559675"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fontAlgn="base">
              <a:lnSpc>
                <a:spcPct val="90000"/>
              </a:lnSpc>
              <a:spcBef>
                <a:spcPct val="50000"/>
              </a:spcBef>
              <a:spcAft>
                <a:spcPct val="0"/>
              </a:spcAft>
              <a:buClr>
                <a:srgbClr val="0F6FC6"/>
              </a:buClr>
              <a:buSzPct val="95000"/>
              <a:buFont typeface="Wingdings" panose="05000000000000000000" pitchFamily="2" charset="2"/>
              <a:buChar char="v"/>
            </a:pPr>
            <a:r>
              <a:rPr kumimoji="0" lang="zh-CN" altLang="en-US" sz="2800" dirty="0">
                <a:solidFill>
                  <a:srgbClr val="FF0000"/>
                </a:solidFill>
                <a:latin typeface="宋体" panose="02010600030101010101" pitchFamily="2" charset="-122"/>
              </a:rPr>
              <a:t> 寡头垄断市场：差别寡头：汽车、家电；非差别寡头：钢铁、石油等</a:t>
            </a:r>
            <a:r>
              <a:rPr kumimoji="0" lang="zh-CN" altLang="en-US" sz="2800" dirty="0">
                <a:solidFill>
                  <a:srgbClr val="000000"/>
                </a:solidFill>
                <a:latin typeface="宋体" panose="02010600030101010101" pitchFamily="2" charset="-122"/>
              </a:rPr>
              <a:t>。 </a:t>
            </a:r>
          </a:p>
        </p:txBody>
      </p:sp>
    </p:spTree>
    <p:extLst>
      <p:ext uri="{BB962C8B-B14F-4D97-AF65-F5344CB8AC3E}">
        <p14:creationId xmlns:p14="http://schemas.microsoft.com/office/powerpoint/2010/main" val="2159980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idx="1"/>
          </p:nvPr>
        </p:nvSpPr>
        <p:spPr>
          <a:xfrm>
            <a:off x="1046285" y="1037492"/>
            <a:ext cx="9239617" cy="5063759"/>
          </a:xfrm>
        </p:spPr>
        <p:txBody>
          <a:bodyPr/>
          <a:lstStyle/>
          <a:p>
            <a:pPr algn="just" eaLnBrk="1" hangingPunct="1">
              <a:buFont typeface="Wingdings" panose="05000000000000000000" pitchFamily="2" charset="2"/>
              <a:buChar char="n"/>
              <a:defRPr/>
            </a:pPr>
            <a:r>
              <a:rPr lang="zh-CN" altLang="en-US" sz="3600" b="1" dirty="0"/>
              <a:t>古诺模型</a:t>
            </a:r>
            <a:r>
              <a:rPr lang="en-US" altLang="zh-CN" sz="3600" b="1" dirty="0"/>
              <a:t>(Cournot</a:t>
            </a:r>
            <a:r>
              <a:rPr lang="zh-CN" altLang="en-US" sz="3600" b="1" dirty="0"/>
              <a:t>，</a:t>
            </a:r>
            <a:r>
              <a:rPr lang="en-US" altLang="zh-CN" sz="3600" b="1" dirty="0"/>
              <a:t>1838</a:t>
            </a:r>
            <a:r>
              <a:rPr lang="en-US" altLang="zh-CN" sz="3600" b="1" dirty="0" smtClean="0"/>
              <a:t>)</a:t>
            </a:r>
            <a:endParaRPr lang="en-US" altLang="zh-CN" sz="3600" b="1" dirty="0"/>
          </a:p>
          <a:p>
            <a:pPr marL="0" indent="0" algn="just" eaLnBrk="1" hangingPunct="1">
              <a:buNone/>
              <a:defRPr/>
            </a:pPr>
            <a:endParaRPr lang="en-US" altLang="zh-CN" sz="3600" b="1" dirty="0"/>
          </a:p>
          <a:p>
            <a:pPr algn="just" eaLnBrk="1" hangingPunct="1">
              <a:buFont typeface="Wingdings" panose="05000000000000000000" pitchFamily="2" charset="2"/>
              <a:buChar char="l"/>
              <a:defRPr/>
            </a:pPr>
            <a:r>
              <a:rPr lang="zh-CN" altLang="en-US" b="1" dirty="0"/>
              <a:t>假设</a:t>
            </a:r>
            <a:r>
              <a:rPr lang="zh-CN" altLang="en-US" b="1" dirty="0">
                <a:sym typeface="Wingdings" panose="05000000000000000000" pitchFamily="2" charset="2"/>
              </a:rPr>
              <a:t>：</a:t>
            </a:r>
            <a:endParaRPr lang="en-US" altLang="zh-CN" b="1" dirty="0">
              <a:sym typeface="Wingdings" panose="05000000000000000000" pitchFamily="2" charset="2"/>
            </a:endParaRPr>
          </a:p>
          <a:p>
            <a:pPr marL="0" indent="0" algn="just" eaLnBrk="1" hangingPunct="1">
              <a:buNone/>
              <a:defRPr/>
            </a:pPr>
            <a:r>
              <a:rPr lang="zh-CN" altLang="en-US" b="1" dirty="0">
                <a:sym typeface="Wingdings" panose="05000000000000000000" pitchFamily="2" charset="2"/>
              </a:rPr>
              <a:t>（</a:t>
            </a:r>
            <a:r>
              <a:rPr lang="en-US" altLang="zh-CN" b="1" dirty="0">
                <a:sym typeface="Wingdings" panose="05000000000000000000" pitchFamily="2" charset="2"/>
              </a:rPr>
              <a:t>1</a:t>
            </a:r>
            <a:r>
              <a:rPr lang="zh-CN" altLang="en-US" b="1" dirty="0">
                <a:sym typeface="Wingdings" panose="05000000000000000000" pitchFamily="2" charset="2"/>
              </a:rPr>
              <a:t>）</a:t>
            </a:r>
            <a:r>
              <a:rPr lang="zh-CN" altLang="en-US" dirty="0">
                <a:ea typeface="楷体_GB2312" pitchFamily="49" charset="-122"/>
              </a:rPr>
              <a:t>只有两个厂商</a:t>
            </a:r>
            <a:r>
              <a:rPr lang="en-US" altLang="zh-CN" dirty="0">
                <a:ea typeface="楷体_GB2312" pitchFamily="49" charset="-122"/>
              </a:rPr>
              <a:t>(</a:t>
            </a:r>
            <a:r>
              <a:rPr lang="zh-CN" altLang="en-US" dirty="0">
                <a:ea typeface="楷体_GB2312" pitchFamily="49" charset="-122"/>
              </a:rPr>
              <a:t>寡头甲和寡头乙</a:t>
            </a:r>
            <a:r>
              <a:rPr lang="en-US" altLang="zh-CN" dirty="0">
                <a:ea typeface="楷体_GB2312" pitchFamily="49" charset="-122"/>
              </a:rPr>
              <a:t>)</a:t>
            </a:r>
            <a:r>
              <a:rPr lang="zh-CN" altLang="en-US" dirty="0">
                <a:ea typeface="楷体_GB2312" pitchFamily="49" charset="-122"/>
              </a:rPr>
              <a:t>；</a:t>
            </a:r>
            <a:endParaRPr lang="en-US" altLang="zh-CN" dirty="0">
              <a:ea typeface="楷体_GB2312" pitchFamily="49" charset="-122"/>
            </a:endParaRPr>
          </a:p>
          <a:p>
            <a:pPr marL="0" indent="0" algn="just" eaLnBrk="1" hangingPunct="1">
              <a:buNone/>
              <a:defRPr/>
            </a:pPr>
            <a:r>
              <a:rPr lang="zh-CN" altLang="en-US" dirty="0">
                <a:ea typeface="楷体_GB2312" pitchFamily="49" charset="-122"/>
              </a:rPr>
              <a:t>（</a:t>
            </a:r>
            <a:r>
              <a:rPr lang="en-US" altLang="zh-CN" dirty="0">
                <a:ea typeface="楷体_GB2312" pitchFamily="49" charset="-122"/>
              </a:rPr>
              <a:t>2</a:t>
            </a:r>
            <a:r>
              <a:rPr lang="zh-CN" altLang="en-US" dirty="0">
                <a:ea typeface="楷体_GB2312" pitchFamily="49" charset="-122"/>
              </a:rPr>
              <a:t>）生产同质产品；</a:t>
            </a:r>
            <a:endParaRPr lang="en-US" altLang="zh-CN" dirty="0">
              <a:ea typeface="楷体_GB2312" pitchFamily="49" charset="-122"/>
            </a:endParaRPr>
          </a:p>
          <a:p>
            <a:pPr marL="0" indent="0" algn="just" eaLnBrk="1" hangingPunct="1">
              <a:buNone/>
              <a:defRPr/>
            </a:pPr>
            <a:r>
              <a:rPr lang="zh-CN" altLang="en-US" dirty="0">
                <a:ea typeface="楷体_GB2312" pitchFamily="49" charset="-122"/>
              </a:rPr>
              <a:t>（</a:t>
            </a:r>
            <a:r>
              <a:rPr lang="en-US" altLang="zh-CN" dirty="0">
                <a:ea typeface="楷体_GB2312" pitchFamily="49" charset="-122"/>
              </a:rPr>
              <a:t>3</a:t>
            </a:r>
            <a:r>
              <a:rPr lang="zh-CN" altLang="en-US" dirty="0">
                <a:ea typeface="楷体_GB2312" pitchFamily="49" charset="-122"/>
              </a:rPr>
              <a:t>）生产成本为零；</a:t>
            </a:r>
            <a:endParaRPr lang="en-US" altLang="zh-CN" dirty="0">
              <a:ea typeface="楷体_GB2312" pitchFamily="49" charset="-122"/>
            </a:endParaRPr>
          </a:p>
          <a:p>
            <a:pPr marL="0" indent="0" algn="just" eaLnBrk="1" hangingPunct="1">
              <a:buNone/>
              <a:defRPr/>
            </a:pPr>
            <a:r>
              <a:rPr lang="zh-CN" altLang="en-US" dirty="0">
                <a:ea typeface="楷体_GB2312" pitchFamily="49" charset="-122"/>
              </a:rPr>
              <a:t>（</a:t>
            </a:r>
            <a:r>
              <a:rPr lang="en-US" altLang="zh-CN" dirty="0">
                <a:ea typeface="楷体_GB2312" pitchFamily="49" charset="-122"/>
              </a:rPr>
              <a:t>4</a:t>
            </a:r>
            <a:r>
              <a:rPr lang="zh-CN" altLang="en-US" dirty="0">
                <a:ea typeface="楷体_GB2312" pitchFamily="49" charset="-122"/>
              </a:rPr>
              <a:t>）厂商都准确了解市场需求曲线；</a:t>
            </a:r>
            <a:endParaRPr lang="en-US" altLang="zh-CN" dirty="0">
              <a:ea typeface="楷体_GB2312" pitchFamily="49" charset="-122"/>
            </a:endParaRPr>
          </a:p>
          <a:p>
            <a:pPr marL="0" indent="0" algn="just" eaLnBrk="1" hangingPunct="1">
              <a:buNone/>
              <a:defRPr/>
            </a:pPr>
            <a:r>
              <a:rPr lang="zh-CN" altLang="en-US" dirty="0">
                <a:ea typeface="楷体_GB2312" pitchFamily="49" charset="-122"/>
              </a:rPr>
              <a:t>（</a:t>
            </a:r>
            <a:r>
              <a:rPr lang="en-US" altLang="zh-CN" dirty="0">
                <a:ea typeface="楷体_GB2312" pitchFamily="49" charset="-122"/>
              </a:rPr>
              <a:t>5</a:t>
            </a:r>
            <a:r>
              <a:rPr lang="zh-CN" altLang="en-US" dirty="0">
                <a:ea typeface="楷体_GB2312" pitchFamily="49" charset="-122"/>
              </a:rPr>
              <a:t>）厂商无合谋；</a:t>
            </a:r>
            <a:endParaRPr lang="en-US" altLang="zh-CN" dirty="0">
              <a:ea typeface="楷体_GB2312" pitchFamily="49" charset="-122"/>
            </a:endParaRPr>
          </a:p>
          <a:p>
            <a:pPr marL="0" indent="0" algn="just" eaLnBrk="1" hangingPunct="1">
              <a:buNone/>
              <a:defRPr/>
            </a:pPr>
            <a:r>
              <a:rPr lang="zh-CN" altLang="en-US" dirty="0">
                <a:ea typeface="楷体_GB2312" pitchFamily="49" charset="-122"/>
              </a:rPr>
              <a:t>（</a:t>
            </a:r>
            <a:r>
              <a:rPr lang="en-US" altLang="zh-CN" dirty="0">
                <a:ea typeface="楷体_GB2312" pitchFamily="49" charset="-122"/>
              </a:rPr>
              <a:t>6</a:t>
            </a:r>
            <a:r>
              <a:rPr lang="zh-CN" altLang="en-US" dirty="0">
                <a:ea typeface="楷体_GB2312" pitchFamily="49" charset="-122"/>
              </a:rPr>
              <a:t>）厂商通过调整产量实现利润最大化</a:t>
            </a:r>
            <a:endParaRPr lang="en-US" altLang="zh-CN" dirty="0">
              <a:ea typeface="楷体_GB2312" pitchFamily="49" charset="-122"/>
            </a:endParaRPr>
          </a:p>
        </p:txBody>
      </p:sp>
      <p:sp>
        <p:nvSpPr>
          <p:cNvPr id="5" name="日期占位符 3"/>
          <p:cNvSpPr>
            <a:spLocks noGrp="1"/>
          </p:cNvSpPr>
          <p:nvPr>
            <p:ph type="dt" sz="half" idx="10"/>
          </p:nvPr>
        </p:nvSpPr>
        <p:spPr/>
        <p:txBody>
          <a:bodyPr/>
          <a:lstStyle/>
          <a:p>
            <a:pPr fontAlgn="base">
              <a:spcBef>
                <a:spcPct val="0"/>
              </a:spcBef>
              <a:spcAft>
                <a:spcPct val="0"/>
              </a:spcAft>
              <a:defRPr/>
            </a:pPr>
            <a:fld id="{BD5BCB1C-B668-4614-84B5-63E04B78A29A}" type="datetime1">
              <a:rPr lang="zh-CN" altLang="en-US">
                <a:solidFill>
                  <a:srgbClr val="04617B">
                    <a:shade val="90000"/>
                  </a:srgbClr>
                </a:solidFill>
              </a:rPr>
              <a:pPr fontAlgn="base">
                <a:spcBef>
                  <a:spcPct val="0"/>
                </a:spcBef>
                <a:spcAft>
                  <a:spcPct val="0"/>
                </a:spcAft>
                <a:defRPr/>
              </a:pPr>
              <a:t>2022/11/21</a:t>
            </a:fld>
            <a:endParaRPr lang="en-US" altLang="zh-CN">
              <a:solidFill>
                <a:srgbClr val="04617B">
                  <a:shade val="90000"/>
                </a:srgbClr>
              </a:solidFill>
            </a:endParaRPr>
          </a:p>
        </p:txBody>
      </p:sp>
      <p:sp>
        <p:nvSpPr>
          <p:cNvPr id="440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53D40037-29E1-4C88-BC3F-FD9DC741F631}"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5</a:t>
            </a:fld>
            <a:endParaRPr lang="en-US" altLang="zh-CN" sz="1200">
              <a:solidFill>
                <a:srgbClr val="045C75"/>
              </a:solidFill>
              <a:latin typeface="Times New Roman" panose="02020603050405020304" pitchFamily="18" charset="0"/>
            </a:endParaRPr>
          </a:p>
        </p:txBody>
      </p:sp>
    </p:spTree>
    <p:extLst>
      <p:ext uri="{BB962C8B-B14F-4D97-AF65-F5344CB8AC3E}">
        <p14:creationId xmlns:p14="http://schemas.microsoft.com/office/powerpoint/2010/main" val="17656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3">
                                            <p:txEl>
                                              <p:pRg st="0" end="0"/>
                                            </p:txEl>
                                          </p:spTgt>
                                        </p:tgtEl>
                                        <p:attrNameLst>
                                          <p:attrName>style.visibility</p:attrName>
                                        </p:attrNameLst>
                                      </p:cBhvr>
                                      <p:to>
                                        <p:strVal val="visible"/>
                                      </p:to>
                                    </p:set>
                                    <p:animEffect transition="in" filter="fade">
                                      <p:cBhvr>
                                        <p:cTn id="7" dur="500"/>
                                        <p:tgtEl>
                                          <p:spTgt spid="440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3">
                                            <p:txEl>
                                              <p:pRg st="2" end="2"/>
                                            </p:txEl>
                                          </p:spTgt>
                                        </p:tgtEl>
                                        <p:attrNameLst>
                                          <p:attrName>style.visibility</p:attrName>
                                        </p:attrNameLst>
                                      </p:cBhvr>
                                      <p:to>
                                        <p:strVal val="visible"/>
                                      </p:to>
                                    </p:set>
                                    <p:animEffect transition="in" filter="fade">
                                      <p:cBhvr>
                                        <p:cTn id="12" dur="500"/>
                                        <p:tgtEl>
                                          <p:spTgt spid="440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3">
                                            <p:txEl>
                                              <p:pRg st="3" end="3"/>
                                            </p:txEl>
                                          </p:spTgt>
                                        </p:tgtEl>
                                        <p:attrNameLst>
                                          <p:attrName>style.visibility</p:attrName>
                                        </p:attrNameLst>
                                      </p:cBhvr>
                                      <p:to>
                                        <p:strVal val="visible"/>
                                      </p:to>
                                    </p:set>
                                    <p:animEffect transition="in" filter="fade">
                                      <p:cBhvr>
                                        <p:cTn id="17" dur="500"/>
                                        <p:tgtEl>
                                          <p:spTgt spid="440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033">
                                            <p:txEl>
                                              <p:pRg st="4" end="4"/>
                                            </p:txEl>
                                          </p:spTgt>
                                        </p:tgtEl>
                                        <p:attrNameLst>
                                          <p:attrName>style.visibility</p:attrName>
                                        </p:attrNameLst>
                                      </p:cBhvr>
                                      <p:to>
                                        <p:strVal val="visible"/>
                                      </p:to>
                                    </p:set>
                                    <p:animEffect transition="in" filter="fade">
                                      <p:cBhvr>
                                        <p:cTn id="22" dur="500"/>
                                        <p:tgtEl>
                                          <p:spTgt spid="4403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033">
                                            <p:txEl>
                                              <p:pRg st="5" end="5"/>
                                            </p:txEl>
                                          </p:spTgt>
                                        </p:tgtEl>
                                        <p:attrNameLst>
                                          <p:attrName>style.visibility</p:attrName>
                                        </p:attrNameLst>
                                      </p:cBhvr>
                                      <p:to>
                                        <p:strVal val="visible"/>
                                      </p:to>
                                    </p:set>
                                    <p:animEffect transition="in" filter="fade">
                                      <p:cBhvr>
                                        <p:cTn id="27" dur="500"/>
                                        <p:tgtEl>
                                          <p:spTgt spid="4403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033">
                                            <p:txEl>
                                              <p:pRg st="6" end="6"/>
                                            </p:txEl>
                                          </p:spTgt>
                                        </p:tgtEl>
                                        <p:attrNameLst>
                                          <p:attrName>style.visibility</p:attrName>
                                        </p:attrNameLst>
                                      </p:cBhvr>
                                      <p:to>
                                        <p:strVal val="visible"/>
                                      </p:to>
                                    </p:set>
                                    <p:animEffect transition="in" filter="fade">
                                      <p:cBhvr>
                                        <p:cTn id="32" dur="500"/>
                                        <p:tgtEl>
                                          <p:spTgt spid="4403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033">
                                            <p:txEl>
                                              <p:pRg st="7" end="7"/>
                                            </p:txEl>
                                          </p:spTgt>
                                        </p:tgtEl>
                                        <p:attrNameLst>
                                          <p:attrName>style.visibility</p:attrName>
                                        </p:attrNameLst>
                                      </p:cBhvr>
                                      <p:to>
                                        <p:strVal val="visible"/>
                                      </p:to>
                                    </p:set>
                                    <p:animEffect transition="in" filter="fade">
                                      <p:cBhvr>
                                        <p:cTn id="37" dur="500"/>
                                        <p:tgtEl>
                                          <p:spTgt spid="4403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033">
                                            <p:txEl>
                                              <p:pRg st="8" end="8"/>
                                            </p:txEl>
                                          </p:spTgt>
                                        </p:tgtEl>
                                        <p:attrNameLst>
                                          <p:attrName>style.visibility</p:attrName>
                                        </p:attrNameLst>
                                      </p:cBhvr>
                                      <p:to>
                                        <p:strVal val="visible"/>
                                      </p:to>
                                    </p:set>
                                    <p:animEffect transition="in" filter="fade">
                                      <p:cBhvr>
                                        <p:cTn id="42" dur="500"/>
                                        <p:tgtEl>
                                          <p:spTgt spid="440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981200" y="519113"/>
            <a:ext cx="8229600" cy="1143000"/>
          </a:xfrm>
        </p:spPr>
        <p:txBody>
          <a:bodyPr/>
          <a:lstStyle/>
          <a:p>
            <a:r>
              <a:rPr lang="zh-CN" altLang="en-US" smtClean="0"/>
              <a:t>古诺模型（双寡头）</a:t>
            </a:r>
          </a:p>
        </p:txBody>
      </p:sp>
      <p:sp>
        <p:nvSpPr>
          <p:cNvPr id="4" name="日期占位符 3"/>
          <p:cNvSpPr>
            <a:spLocks noGrp="1"/>
          </p:cNvSpPr>
          <p:nvPr>
            <p:ph type="dt" sz="half" idx="10"/>
          </p:nvPr>
        </p:nvSpPr>
        <p:spPr/>
        <p:txBody>
          <a:bodyPr/>
          <a:lstStyle/>
          <a:p>
            <a:pPr fontAlgn="base">
              <a:spcBef>
                <a:spcPct val="0"/>
              </a:spcBef>
              <a:spcAft>
                <a:spcPct val="0"/>
              </a:spcAft>
              <a:defRPr/>
            </a:pPr>
            <a:fld id="{1B0069BA-A904-4A91-97FA-E7B654A17FA5}" type="datetime1">
              <a:rPr lang="zh-CN" altLang="en-US">
                <a:solidFill>
                  <a:srgbClr val="04617B">
                    <a:shade val="90000"/>
                  </a:srgbClr>
                </a:solidFill>
              </a:rPr>
              <a:pPr fontAlgn="base">
                <a:spcBef>
                  <a:spcPct val="0"/>
                </a:spcBef>
                <a:spcAft>
                  <a:spcPct val="0"/>
                </a:spcAft>
                <a:defRPr/>
              </a:pPr>
              <a:t>2022/11/21</a:t>
            </a:fld>
            <a:endParaRPr lang="en-US" altLang="zh-CN">
              <a:solidFill>
                <a:srgbClr val="04617B">
                  <a:shade val="90000"/>
                </a:srgbClr>
              </a:solidFill>
            </a:endParaRPr>
          </a:p>
        </p:txBody>
      </p:sp>
      <p:sp>
        <p:nvSpPr>
          <p:cNvPr id="45060"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fontAlgn="base">
              <a:spcBef>
                <a:spcPct val="0"/>
              </a:spcBef>
              <a:spcAft>
                <a:spcPct val="0"/>
              </a:spcAft>
            </a:pPr>
            <a:fld id="{6D93211A-3C27-4766-BE05-2EAF9E1658DC}" type="slidenum">
              <a:rPr kumimoji="0" lang="en-US" altLang="zh-CN" sz="1200">
                <a:solidFill>
                  <a:srgbClr val="045C75"/>
                </a:solidFill>
              </a:rPr>
              <a:pPr fontAlgn="base">
                <a:spcBef>
                  <a:spcPct val="0"/>
                </a:spcBef>
                <a:spcAft>
                  <a:spcPct val="0"/>
                </a:spcAft>
              </a:pPr>
              <a:t>6</a:t>
            </a:fld>
            <a:endParaRPr kumimoji="0" lang="en-US" altLang="zh-CN" sz="1200">
              <a:solidFill>
                <a:srgbClr val="045C75"/>
              </a:solidFill>
            </a:endParaRPr>
          </a:p>
        </p:txBody>
      </p:sp>
      <p:pic>
        <p:nvPicPr>
          <p:cNvPr id="45061" name="Picture 2" descr="âcornot model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1804989"/>
            <a:ext cx="4895850"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43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919288" y="533400"/>
            <a:ext cx="8229600" cy="1143000"/>
          </a:xfrm>
        </p:spPr>
        <p:txBody>
          <a:bodyPr/>
          <a:lstStyle/>
          <a:p>
            <a:r>
              <a:rPr lang="zh-CN" altLang="en-US" smtClean="0">
                <a:solidFill>
                  <a:srgbClr val="04617B"/>
                </a:solidFill>
              </a:rPr>
              <a:t>古诺模型（双寡头）</a:t>
            </a:r>
            <a:endParaRPr lang="zh-CN" altLang="en-US" smtClean="0"/>
          </a:p>
        </p:txBody>
      </p:sp>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33"/>
            </a:stretch>
          </a:blipFill>
        </p:spPr>
        <p:txBody>
          <a:bodyPr/>
          <a:lstStyle/>
          <a:p>
            <a:pPr>
              <a:defRPr/>
            </a:pPr>
            <a:r>
              <a:rPr lang="zh-CN" altLang="en-US">
                <a:noFill/>
              </a:rPr>
              <a:t> </a:t>
            </a:r>
          </a:p>
        </p:txBody>
      </p:sp>
      <p:sp>
        <p:nvSpPr>
          <p:cNvPr id="4" name="日期占位符 3"/>
          <p:cNvSpPr>
            <a:spLocks noGrp="1"/>
          </p:cNvSpPr>
          <p:nvPr>
            <p:ph type="dt" sz="half" idx="10"/>
          </p:nvPr>
        </p:nvSpPr>
        <p:spPr/>
        <p:txBody>
          <a:bodyPr/>
          <a:lstStyle/>
          <a:p>
            <a:pPr fontAlgn="base">
              <a:spcBef>
                <a:spcPct val="0"/>
              </a:spcBef>
              <a:spcAft>
                <a:spcPct val="0"/>
              </a:spcAft>
              <a:defRPr/>
            </a:pPr>
            <a:fld id="{05C6B623-B662-4065-8DE5-F36693763EB7}" type="datetime1">
              <a:rPr lang="zh-CN" altLang="en-US">
                <a:solidFill>
                  <a:srgbClr val="04617B">
                    <a:shade val="90000"/>
                  </a:srgbClr>
                </a:solidFill>
              </a:rPr>
              <a:pPr fontAlgn="base">
                <a:spcBef>
                  <a:spcPct val="0"/>
                </a:spcBef>
                <a:spcAft>
                  <a:spcPct val="0"/>
                </a:spcAft>
                <a:defRPr/>
              </a:pPr>
              <a:t>2022/11/21</a:t>
            </a:fld>
            <a:endParaRPr lang="en-US" altLang="zh-CN">
              <a:solidFill>
                <a:srgbClr val="04617B">
                  <a:shade val="90000"/>
                </a:srgbClr>
              </a:solidFill>
            </a:endParaRPr>
          </a:p>
        </p:txBody>
      </p:sp>
      <p:sp>
        <p:nvSpPr>
          <p:cNvPr id="46085"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rgbClr val="FF00FF"/>
                </a:solidFill>
                <a:latin typeface="Times New Roman" panose="02020603050405020304" pitchFamily="18" charset="0"/>
                <a:ea typeface="宋体" panose="02010600030101010101" pitchFamily="2" charset="-122"/>
              </a:defRPr>
            </a:lvl1pPr>
            <a:lvl2pPr marL="742950" indent="-285750">
              <a:defRPr kumimoji="1" sz="2400">
                <a:solidFill>
                  <a:srgbClr val="FF00FF"/>
                </a:solidFill>
                <a:latin typeface="Times New Roman" panose="02020603050405020304" pitchFamily="18" charset="0"/>
                <a:ea typeface="宋体" panose="02010600030101010101" pitchFamily="2" charset="-122"/>
              </a:defRPr>
            </a:lvl2pPr>
            <a:lvl3pPr marL="1143000" indent="-228600">
              <a:defRPr kumimoji="1" sz="2400">
                <a:solidFill>
                  <a:srgbClr val="FF00FF"/>
                </a:solidFill>
                <a:latin typeface="Times New Roman" panose="02020603050405020304" pitchFamily="18" charset="0"/>
                <a:ea typeface="宋体" panose="02010600030101010101" pitchFamily="2" charset="-122"/>
              </a:defRPr>
            </a:lvl3pPr>
            <a:lvl4pPr marL="1600200" indent="-228600">
              <a:defRPr kumimoji="1" sz="2400">
                <a:solidFill>
                  <a:srgbClr val="FF00FF"/>
                </a:solidFill>
                <a:latin typeface="Times New Roman" panose="02020603050405020304" pitchFamily="18" charset="0"/>
                <a:ea typeface="宋体" panose="02010600030101010101" pitchFamily="2" charset="-122"/>
              </a:defRPr>
            </a:lvl4pPr>
            <a:lvl5pPr marL="2057400" indent="-228600">
              <a:defRPr kumimoji="1" sz="2400">
                <a:solidFill>
                  <a:srgbClr val="FF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FF00FF"/>
                </a:solidFill>
                <a:latin typeface="Times New Roman" panose="02020603050405020304" pitchFamily="18" charset="0"/>
                <a:ea typeface="宋体" panose="02010600030101010101" pitchFamily="2" charset="-122"/>
              </a:defRPr>
            </a:lvl9pPr>
          </a:lstStyle>
          <a:p>
            <a:pPr fontAlgn="base">
              <a:spcBef>
                <a:spcPct val="0"/>
              </a:spcBef>
              <a:spcAft>
                <a:spcPct val="0"/>
              </a:spcAft>
            </a:pPr>
            <a:fld id="{42FF311D-72C3-41A3-9A11-441389688693}" type="slidenum">
              <a:rPr kumimoji="0" lang="en-US" altLang="zh-CN" sz="1200">
                <a:solidFill>
                  <a:srgbClr val="045C75"/>
                </a:solidFill>
              </a:rPr>
              <a:pPr fontAlgn="base">
                <a:spcBef>
                  <a:spcPct val="0"/>
                </a:spcBef>
                <a:spcAft>
                  <a:spcPct val="0"/>
                </a:spcAft>
              </a:pPr>
              <a:t>7</a:t>
            </a:fld>
            <a:endParaRPr kumimoji="0" lang="en-US" altLang="zh-CN" sz="1200">
              <a:solidFill>
                <a:srgbClr val="045C75"/>
              </a:solidFill>
            </a:endParaRPr>
          </a:p>
        </p:txBody>
      </p:sp>
    </p:spTree>
    <p:extLst>
      <p:ext uri="{BB962C8B-B14F-4D97-AF65-F5344CB8AC3E}">
        <p14:creationId xmlns:p14="http://schemas.microsoft.com/office/powerpoint/2010/main" val="2380298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981200" y="333376"/>
            <a:ext cx="8229600" cy="792163"/>
          </a:xfrm>
        </p:spPr>
        <p:txBody>
          <a:bodyPr/>
          <a:lstStyle/>
          <a:p>
            <a:pPr eaLnBrk="1" hangingPunct="1"/>
            <a:r>
              <a:rPr lang="zh-CN" altLang="en-US" sz="4000"/>
              <a:t>古诺竞争：函数形式</a:t>
            </a:r>
          </a:p>
        </p:txBody>
      </p:sp>
      <p:sp>
        <p:nvSpPr>
          <p:cNvPr id="2" name="日期占位符 1"/>
          <p:cNvSpPr>
            <a:spLocks noGrp="1"/>
          </p:cNvSpPr>
          <p:nvPr>
            <p:ph type="dt" sz="half" idx="10"/>
          </p:nvPr>
        </p:nvSpPr>
        <p:spPr/>
        <p:txBody>
          <a:bodyPr/>
          <a:lstStyle/>
          <a:p>
            <a:pPr fontAlgn="base">
              <a:spcBef>
                <a:spcPct val="0"/>
              </a:spcBef>
              <a:spcAft>
                <a:spcPct val="0"/>
              </a:spcAft>
              <a:defRPr/>
            </a:pPr>
            <a:fld id="{BB73F58B-C189-401A-BBF2-C29DF4D9B6CB}" type="datetime1">
              <a:rPr lang="zh-CN" altLang="en-US">
                <a:solidFill>
                  <a:srgbClr val="04617B">
                    <a:shade val="90000"/>
                  </a:srgbClr>
                </a:solidFill>
              </a:rPr>
              <a:pPr fontAlgn="base">
                <a:spcBef>
                  <a:spcPct val="0"/>
                </a:spcBef>
                <a:spcAft>
                  <a:spcPct val="0"/>
                </a:spcAft>
                <a:defRPr/>
              </a:pPr>
              <a:t>2022/11/21</a:t>
            </a:fld>
            <a:endParaRPr lang="zh-CN" altLang="en-US">
              <a:solidFill>
                <a:srgbClr val="04617B">
                  <a:shade val="90000"/>
                </a:srgbClr>
              </a:solidFill>
            </a:endParaRPr>
          </a:p>
        </p:txBody>
      </p:sp>
      <p:sp>
        <p:nvSpPr>
          <p:cNvPr id="4710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2E925C0E-62F3-4C9B-9AB1-4D82802A5387}" type="slidenum">
              <a:rPr lang="zh-CN" altLang="en-US" sz="1200">
                <a:solidFill>
                  <a:srgbClr val="045C75"/>
                </a:solidFill>
              </a:rPr>
              <a:pPr fontAlgn="base">
                <a:spcBef>
                  <a:spcPct val="0"/>
                </a:spcBef>
                <a:spcAft>
                  <a:spcPct val="0"/>
                </a:spcAft>
                <a:buClrTx/>
                <a:buSzTx/>
                <a:buNone/>
              </a:pPr>
              <a:t>8</a:t>
            </a:fld>
            <a:endParaRPr lang="zh-CN" altLang="en-US" sz="1200">
              <a:solidFill>
                <a:srgbClr val="045C75"/>
              </a:solidFill>
            </a:endParaRPr>
          </a:p>
        </p:txBody>
      </p:sp>
      <p:pic>
        <p:nvPicPr>
          <p:cNvPr id="4710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1320801"/>
            <a:ext cx="5761037"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2986088"/>
            <a:ext cx="72009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99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fade">
                                      <p:cBhvr>
                                        <p:cTn id="12"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63750" y="692151"/>
            <a:ext cx="8191500" cy="39719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solidFill>
                  <a:schemeClr val="tx1"/>
                </a:solidFill>
                <a:prstDash val="solid"/>
                <a:miter lim="800000"/>
                <a:headEnd type="none" w="med" len="med"/>
                <a:tailEnd type="none" w="med" len="med"/>
              </a14:hiddenLine>
            </a:ext>
          </a:extLst>
        </p:spPr>
      </p:pic>
      <p:sp>
        <p:nvSpPr>
          <p:cNvPr id="4" name="日期占位符 3"/>
          <p:cNvSpPr>
            <a:spLocks noGrp="1"/>
          </p:cNvSpPr>
          <p:nvPr>
            <p:ph type="dt" sz="half" idx="10"/>
          </p:nvPr>
        </p:nvSpPr>
        <p:spPr/>
        <p:txBody>
          <a:bodyPr/>
          <a:lstStyle/>
          <a:p>
            <a:pPr fontAlgn="base">
              <a:spcBef>
                <a:spcPct val="0"/>
              </a:spcBef>
              <a:spcAft>
                <a:spcPct val="0"/>
              </a:spcAft>
              <a:defRPr/>
            </a:pPr>
            <a:fld id="{01C464B8-2667-4E84-B721-61D676EE28D0}" type="datetime1">
              <a:rPr lang="zh-CN" altLang="en-US">
                <a:solidFill>
                  <a:srgbClr val="04617B">
                    <a:shade val="90000"/>
                  </a:srgbClr>
                </a:solidFill>
              </a:rPr>
              <a:pPr fontAlgn="base">
                <a:spcBef>
                  <a:spcPct val="0"/>
                </a:spcBef>
                <a:spcAft>
                  <a:spcPct val="0"/>
                </a:spcAft>
                <a:defRPr/>
              </a:pPr>
              <a:t>2022/11/21</a:t>
            </a:fld>
            <a:endParaRPr lang="en-US" altLang="zh-CN">
              <a:solidFill>
                <a:srgbClr val="04617B">
                  <a:shade val="90000"/>
                </a:srgbClr>
              </a:solidFill>
            </a:endParaRPr>
          </a:p>
        </p:txBody>
      </p:sp>
      <p:sp>
        <p:nvSpPr>
          <p:cNvPr id="4813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fontAlgn="base">
              <a:spcBef>
                <a:spcPct val="0"/>
              </a:spcBef>
              <a:spcAft>
                <a:spcPct val="0"/>
              </a:spcAft>
              <a:buClrTx/>
              <a:buSzTx/>
              <a:buNone/>
            </a:pPr>
            <a:fld id="{AB0EA6E6-F584-4FEC-89CD-AACE16454BBF}" type="slidenum">
              <a:rPr lang="en-US" altLang="zh-CN" sz="1200">
                <a:solidFill>
                  <a:srgbClr val="045C75"/>
                </a:solidFill>
                <a:latin typeface="Times New Roman" panose="02020603050405020304" pitchFamily="18" charset="0"/>
              </a:rPr>
              <a:pPr fontAlgn="base">
                <a:spcBef>
                  <a:spcPct val="0"/>
                </a:spcBef>
                <a:spcAft>
                  <a:spcPct val="0"/>
                </a:spcAft>
                <a:buClrTx/>
                <a:buSzTx/>
                <a:buNone/>
              </a:pPr>
              <a:t>9</a:t>
            </a:fld>
            <a:endParaRPr lang="en-US" altLang="zh-CN" sz="1200">
              <a:solidFill>
                <a:srgbClr val="045C75"/>
              </a:solidFill>
              <a:latin typeface="Times New Roman" panose="02020603050405020304" pitchFamily="18" charset="0"/>
            </a:endParaRPr>
          </a:p>
        </p:txBody>
      </p:sp>
      <p:pic>
        <p:nvPicPr>
          <p:cNvPr id="481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4" y="4652963"/>
            <a:ext cx="9676745" cy="1879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pic>
    </p:spTree>
    <p:extLst>
      <p:ext uri="{BB962C8B-B14F-4D97-AF65-F5344CB8AC3E}">
        <p14:creationId xmlns:p14="http://schemas.microsoft.com/office/powerpoint/2010/main" val="193913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8133"/>
                                        </p:tgtEl>
                                        <p:attrNameLst>
                                          <p:attrName>style.visibility</p:attrName>
                                        </p:attrNameLst>
                                      </p:cBhvr>
                                      <p:to>
                                        <p:strVal val="visible"/>
                                      </p:to>
                                    </p:set>
                                    <p:animEffect transition="in" filter="fade">
                                      <p:cBhvr>
                                        <p:cTn id="11"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597</TotalTime>
  <Words>1162</Words>
  <Application>Microsoft Office PowerPoint</Application>
  <PresentationFormat>宽屏</PresentationFormat>
  <Paragraphs>318</Paragraphs>
  <Slides>28</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等线</vt:lpstr>
      <vt:lpstr>等线 Light</vt:lpstr>
      <vt:lpstr>黑体</vt:lpstr>
      <vt:lpstr>华文新魏</vt:lpstr>
      <vt:lpstr>华文行楷</vt:lpstr>
      <vt:lpstr>华文中宋</vt:lpstr>
      <vt:lpstr>楷体_GB2312</vt:lpstr>
      <vt:lpstr>隶书</vt:lpstr>
      <vt:lpstr>宋体</vt:lpstr>
      <vt:lpstr>微软雅黑</vt:lpstr>
      <vt:lpstr>Arial</vt:lpstr>
      <vt:lpstr>Calibri</vt:lpstr>
      <vt:lpstr>Constantia</vt:lpstr>
      <vt:lpstr>Times New Roman</vt:lpstr>
      <vt:lpstr>Wingdings</vt:lpstr>
      <vt:lpstr>Wingdings 2</vt:lpstr>
      <vt:lpstr>Office 主题​​</vt:lpstr>
      <vt:lpstr>第十讲   不完全竞争市场：  寡头与博弈论简介 </vt:lpstr>
      <vt:lpstr>第三节   寡头</vt:lpstr>
      <vt:lpstr>PowerPoint 演示文稿</vt:lpstr>
      <vt:lpstr>寡头垄断市场的成因</vt:lpstr>
      <vt:lpstr>PowerPoint 演示文稿</vt:lpstr>
      <vt:lpstr>古诺模型（双寡头）</vt:lpstr>
      <vt:lpstr>古诺模型（双寡头）</vt:lpstr>
      <vt:lpstr>古诺竞争：函数形式</vt:lpstr>
      <vt:lpstr>PowerPoint 演示文稿</vt:lpstr>
      <vt:lpstr>PowerPoint 演示文稿</vt:lpstr>
      <vt:lpstr>PowerPoint 演示文稿</vt:lpstr>
      <vt:lpstr>PowerPoint 演示文稿</vt:lpstr>
      <vt:lpstr>斯威齐模型(图示)</vt:lpstr>
      <vt:lpstr>PowerPoint 演示文稿</vt:lpstr>
      <vt:lpstr>PowerPoint 演示文稿</vt:lpstr>
      <vt:lpstr>卡特尔与古诺竞争的区别</vt:lpstr>
      <vt:lpstr>PowerPoint 演示文稿</vt:lpstr>
      <vt:lpstr>四、不完全竞争市场的效率与比较</vt:lpstr>
      <vt:lpstr>垄断的效率损失</vt:lpstr>
      <vt:lpstr>PowerPoint 演示文稿</vt:lpstr>
      <vt:lpstr>PowerPoint 演示文稿</vt:lpstr>
      <vt:lpstr>PowerPoint 演示文稿</vt:lpstr>
      <vt:lpstr>PowerPoint 演示文稿</vt:lpstr>
      <vt:lpstr>第五节   博弈论和策略行为</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第九讲   不完全竞争市场：  垄断与垄断竞争 </dc:title>
  <dc:creator>Puqing Lai</dc:creator>
  <cp:lastModifiedBy>Puqing Lai</cp:lastModifiedBy>
  <cp:revision>19</cp:revision>
  <dcterms:created xsi:type="dcterms:W3CDTF">2022-11-14T01:06:41Z</dcterms:created>
  <dcterms:modified xsi:type="dcterms:W3CDTF">2022-11-21T07:54:02Z</dcterms:modified>
</cp:coreProperties>
</file>