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58" r:id="rId5"/>
    <p:sldId id="264" r:id="rId6"/>
    <p:sldId id="263" r:id="rId7"/>
    <p:sldId id="260" r:id="rId8"/>
    <p:sldId id="265" r:id="rId9"/>
    <p:sldId id="259" r:id="rId10"/>
    <p:sldId id="261"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p:normalViewPr>
  <p:slideViewPr>
    <p:cSldViewPr snapToGrid="0">
      <p:cViewPr varScale="1">
        <p:scale>
          <a:sx n="61" d="100"/>
          <a:sy n="61" d="100"/>
        </p:scale>
        <p:origin x="63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0846AB-8613-4EBA-844E-246B7638B10E}" type="datetimeFigureOut">
              <a:rPr lang="en-US" smtClean="0"/>
              <a:t>5/20/2018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5744D-75A6-4D92-B8CC-ABC815873B63}" type="slidenum">
              <a:rPr lang="en-US" smtClean="0"/>
              <a:t>‹#›</a:t>
            </a:fld>
            <a:endParaRPr lang="en-US"/>
          </a:p>
        </p:txBody>
      </p:sp>
    </p:spTree>
    <p:extLst>
      <p:ext uri="{BB962C8B-B14F-4D97-AF65-F5344CB8AC3E}">
        <p14:creationId xmlns:p14="http://schemas.microsoft.com/office/powerpoint/2010/main" val="104666164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0846AB-8613-4EBA-844E-246B7638B10E}" type="datetimeFigureOut">
              <a:rPr lang="en-US" smtClean="0"/>
              <a:t>5/20/2018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5744D-75A6-4D92-B8CC-ABC815873B63}" type="slidenum">
              <a:rPr lang="en-US" smtClean="0"/>
              <a:t>‹#›</a:t>
            </a:fld>
            <a:endParaRPr lang="en-US"/>
          </a:p>
        </p:txBody>
      </p:sp>
    </p:spTree>
    <p:extLst>
      <p:ext uri="{BB962C8B-B14F-4D97-AF65-F5344CB8AC3E}">
        <p14:creationId xmlns:p14="http://schemas.microsoft.com/office/powerpoint/2010/main" val="238439731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0846AB-8613-4EBA-844E-246B7638B10E}" type="datetimeFigureOut">
              <a:rPr lang="en-US" smtClean="0"/>
              <a:t>5/20/2018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5744D-75A6-4D92-B8CC-ABC815873B63}" type="slidenum">
              <a:rPr lang="en-US" smtClean="0"/>
              <a:t>‹#›</a:t>
            </a:fld>
            <a:endParaRPr lang="en-US"/>
          </a:p>
        </p:txBody>
      </p:sp>
    </p:spTree>
    <p:extLst>
      <p:ext uri="{BB962C8B-B14F-4D97-AF65-F5344CB8AC3E}">
        <p14:creationId xmlns:p14="http://schemas.microsoft.com/office/powerpoint/2010/main" val="320242676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0846AB-8613-4EBA-844E-246B7638B10E}" type="datetimeFigureOut">
              <a:rPr lang="en-US" smtClean="0"/>
              <a:t>5/20/2018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5744D-75A6-4D92-B8CC-ABC815873B63}" type="slidenum">
              <a:rPr lang="en-US" smtClean="0"/>
              <a:t>‹#›</a:t>
            </a:fld>
            <a:endParaRPr lang="en-US"/>
          </a:p>
        </p:txBody>
      </p:sp>
    </p:spTree>
    <p:extLst>
      <p:ext uri="{BB962C8B-B14F-4D97-AF65-F5344CB8AC3E}">
        <p14:creationId xmlns:p14="http://schemas.microsoft.com/office/powerpoint/2010/main" val="349470507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0846AB-8613-4EBA-844E-246B7638B10E}" type="datetimeFigureOut">
              <a:rPr lang="en-US" smtClean="0"/>
              <a:t>5/20/2018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5744D-75A6-4D92-B8CC-ABC815873B63}" type="slidenum">
              <a:rPr lang="en-US" smtClean="0"/>
              <a:t>‹#›</a:t>
            </a:fld>
            <a:endParaRPr lang="en-US"/>
          </a:p>
        </p:txBody>
      </p:sp>
    </p:spTree>
    <p:extLst>
      <p:ext uri="{BB962C8B-B14F-4D97-AF65-F5344CB8AC3E}">
        <p14:creationId xmlns:p14="http://schemas.microsoft.com/office/powerpoint/2010/main" val="273262897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0846AB-8613-4EBA-844E-246B7638B10E}" type="datetimeFigureOut">
              <a:rPr lang="en-US" smtClean="0"/>
              <a:t>5/20/2018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85744D-75A6-4D92-B8CC-ABC815873B63}" type="slidenum">
              <a:rPr lang="en-US" smtClean="0"/>
              <a:t>‹#›</a:t>
            </a:fld>
            <a:endParaRPr lang="en-US"/>
          </a:p>
        </p:txBody>
      </p:sp>
    </p:spTree>
    <p:extLst>
      <p:ext uri="{BB962C8B-B14F-4D97-AF65-F5344CB8AC3E}">
        <p14:creationId xmlns:p14="http://schemas.microsoft.com/office/powerpoint/2010/main" val="399007257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0846AB-8613-4EBA-844E-246B7638B10E}" type="datetimeFigureOut">
              <a:rPr lang="en-US" smtClean="0"/>
              <a:t>5/20/2018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85744D-75A6-4D92-B8CC-ABC815873B63}" type="slidenum">
              <a:rPr lang="en-US" smtClean="0"/>
              <a:t>‹#›</a:t>
            </a:fld>
            <a:endParaRPr lang="en-US"/>
          </a:p>
        </p:txBody>
      </p:sp>
    </p:spTree>
    <p:extLst>
      <p:ext uri="{BB962C8B-B14F-4D97-AF65-F5344CB8AC3E}">
        <p14:creationId xmlns:p14="http://schemas.microsoft.com/office/powerpoint/2010/main" val="203513786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0846AB-8613-4EBA-844E-246B7638B10E}" type="datetimeFigureOut">
              <a:rPr lang="en-US" smtClean="0"/>
              <a:t>5/20/2018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85744D-75A6-4D92-B8CC-ABC815873B63}" type="slidenum">
              <a:rPr lang="en-US" smtClean="0"/>
              <a:t>‹#›</a:t>
            </a:fld>
            <a:endParaRPr lang="en-US"/>
          </a:p>
        </p:txBody>
      </p:sp>
    </p:spTree>
    <p:extLst>
      <p:ext uri="{BB962C8B-B14F-4D97-AF65-F5344CB8AC3E}">
        <p14:creationId xmlns:p14="http://schemas.microsoft.com/office/powerpoint/2010/main" val="416057589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0846AB-8613-4EBA-844E-246B7638B10E}" type="datetimeFigureOut">
              <a:rPr lang="en-US" smtClean="0"/>
              <a:t>5/20/2018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85744D-75A6-4D92-B8CC-ABC815873B63}" type="slidenum">
              <a:rPr lang="en-US" smtClean="0"/>
              <a:t>‹#›</a:t>
            </a:fld>
            <a:endParaRPr lang="en-US"/>
          </a:p>
        </p:txBody>
      </p:sp>
    </p:spTree>
    <p:extLst>
      <p:ext uri="{BB962C8B-B14F-4D97-AF65-F5344CB8AC3E}">
        <p14:creationId xmlns:p14="http://schemas.microsoft.com/office/powerpoint/2010/main" val="358896436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80846AB-8613-4EBA-844E-246B7638B10E}" type="datetimeFigureOut">
              <a:rPr lang="en-US" smtClean="0"/>
              <a:t>5/20/2018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85744D-75A6-4D92-B8CC-ABC815873B63}" type="slidenum">
              <a:rPr lang="en-US" smtClean="0"/>
              <a:t>‹#›</a:t>
            </a:fld>
            <a:endParaRPr lang="en-US"/>
          </a:p>
        </p:txBody>
      </p:sp>
    </p:spTree>
    <p:extLst>
      <p:ext uri="{BB962C8B-B14F-4D97-AF65-F5344CB8AC3E}">
        <p14:creationId xmlns:p14="http://schemas.microsoft.com/office/powerpoint/2010/main" val="258236789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80846AB-8613-4EBA-844E-246B7638B10E}" type="datetimeFigureOut">
              <a:rPr lang="en-US" smtClean="0"/>
              <a:t>5/20/2018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85744D-75A6-4D92-B8CC-ABC815873B63}" type="slidenum">
              <a:rPr lang="en-US" smtClean="0"/>
              <a:t>‹#›</a:t>
            </a:fld>
            <a:endParaRPr lang="en-US"/>
          </a:p>
        </p:txBody>
      </p:sp>
    </p:spTree>
    <p:extLst>
      <p:ext uri="{BB962C8B-B14F-4D97-AF65-F5344CB8AC3E}">
        <p14:creationId xmlns:p14="http://schemas.microsoft.com/office/powerpoint/2010/main" val="322719870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70">
          <a:fgClr>
            <a:schemeClr val="accent3">
              <a:lumMod val="75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0846AB-8613-4EBA-844E-246B7638B10E}" type="datetimeFigureOut">
              <a:rPr lang="en-US" smtClean="0"/>
              <a:t>5/20/2018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85744D-75A6-4D92-B8CC-ABC815873B63}" type="slidenum">
              <a:rPr lang="en-US" smtClean="0"/>
              <a:t>‹#›</a:t>
            </a:fld>
            <a:endParaRPr lang="en-US"/>
          </a:p>
        </p:txBody>
      </p:sp>
    </p:spTree>
    <p:extLst>
      <p:ext uri="{BB962C8B-B14F-4D97-AF65-F5344CB8AC3E}">
        <p14:creationId xmlns:p14="http://schemas.microsoft.com/office/powerpoint/2010/main" val="120242808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 name="Freeform: Shape 9">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2"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BA439E-D65D-4FF1-B8C4-BE0D086592A3}"/>
              </a:ext>
            </a:extLst>
          </p:cNvPr>
          <p:cNvSpPr>
            <a:spLocks noGrp="1"/>
          </p:cNvSpPr>
          <p:nvPr>
            <p:ph type="ctrTitle"/>
          </p:nvPr>
        </p:nvSpPr>
        <p:spPr>
          <a:xfrm>
            <a:off x="1524000" y="2245809"/>
            <a:ext cx="9144000" cy="1564716"/>
          </a:xfrm>
        </p:spPr>
        <p:txBody>
          <a:bodyPr>
            <a:normAutofit/>
          </a:bodyPr>
          <a:lstStyle/>
          <a:p>
            <a:pPr algn="l"/>
            <a:r>
              <a:rPr lang="en-US" sz="6600" dirty="0"/>
              <a:t>Monarch</a:t>
            </a:r>
          </a:p>
        </p:txBody>
      </p:sp>
      <p:sp>
        <p:nvSpPr>
          <p:cNvPr id="3" name="Subtitle 2">
            <a:extLst>
              <a:ext uri="{FF2B5EF4-FFF2-40B4-BE49-F238E27FC236}">
                <a16:creationId xmlns:a16="http://schemas.microsoft.com/office/drawing/2014/main" id="{3CCAAD73-D944-4933-8DDB-DB3A3A843DB6}"/>
              </a:ext>
            </a:extLst>
          </p:cNvPr>
          <p:cNvSpPr>
            <a:spLocks noGrp="1"/>
          </p:cNvSpPr>
          <p:nvPr>
            <p:ph type="subTitle" idx="1"/>
          </p:nvPr>
        </p:nvSpPr>
        <p:spPr>
          <a:xfrm>
            <a:off x="1524000" y="3947050"/>
            <a:ext cx="9144000" cy="572583"/>
          </a:xfrm>
        </p:spPr>
        <p:txBody>
          <a:bodyPr>
            <a:normAutofit/>
          </a:bodyPr>
          <a:lstStyle/>
          <a:p>
            <a:pPr algn="l"/>
            <a:r>
              <a:rPr lang="en-US" dirty="0"/>
              <a:t>A ‘Reddit’ clone</a:t>
            </a:r>
          </a:p>
        </p:txBody>
      </p:sp>
      <p:pic>
        <p:nvPicPr>
          <p:cNvPr id="6" name="Picture 5" descr="A picture containing animal, clothing, invertebrate&#10;&#10;Description generated with very high confidence">
            <a:extLst>
              <a:ext uri="{FF2B5EF4-FFF2-40B4-BE49-F238E27FC236}">
                <a16:creationId xmlns:a16="http://schemas.microsoft.com/office/drawing/2014/main" id="{56530781-0C5A-4554-8499-038DDECBB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35081">
            <a:off x="5396189" y="2781258"/>
            <a:ext cx="1399622" cy="1295487"/>
          </a:xfrm>
          <a:prstGeom prst="rect">
            <a:avLst/>
          </a:prstGeom>
        </p:spPr>
      </p:pic>
    </p:spTree>
    <p:extLst>
      <p:ext uri="{BB962C8B-B14F-4D97-AF65-F5344CB8AC3E}">
        <p14:creationId xmlns:p14="http://schemas.microsoft.com/office/powerpoint/2010/main" val="163693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a:extLst>
              <a:ext uri="{FF2B5EF4-FFF2-40B4-BE49-F238E27FC236}">
                <a16:creationId xmlns:a16="http://schemas.microsoft.com/office/drawing/2014/main" id="{ED57BAFD-E508-49FE-B1DC-43122C0D84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0424" y="1845770"/>
            <a:ext cx="4333875" cy="4333875"/>
          </a:xfrm>
          <a:prstGeom prst="rect">
            <a:avLst/>
          </a:prstGeom>
        </p:spPr>
      </p:pic>
      <p:sp>
        <p:nvSpPr>
          <p:cNvPr id="2" name="Title 1">
            <a:extLst>
              <a:ext uri="{FF2B5EF4-FFF2-40B4-BE49-F238E27FC236}">
                <a16:creationId xmlns:a16="http://schemas.microsoft.com/office/drawing/2014/main" id="{85F21499-9C81-461E-A796-DF84B4471ED2}"/>
              </a:ext>
            </a:extLst>
          </p:cNvPr>
          <p:cNvSpPr>
            <a:spLocks noGrp="1"/>
          </p:cNvSpPr>
          <p:nvPr>
            <p:ph type="title"/>
          </p:nvPr>
        </p:nvSpPr>
        <p:spPr>
          <a:xfrm>
            <a:off x="804673" y="3320859"/>
            <a:ext cx="4573475" cy="2076333"/>
          </a:xfrm>
        </p:spPr>
        <p:txBody>
          <a:bodyPr vert="horz" lIns="91440" tIns="45720" rIns="91440" bIns="45720" rtlCol="0" anchor="t">
            <a:normAutofit fontScale="90000"/>
          </a:bodyPr>
          <a:lstStyle/>
          <a:p>
            <a:r>
              <a:rPr lang="en-US" sz="4800" kern="1200" dirty="0">
                <a:solidFill>
                  <a:schemeClr val="tx1"/>
                </a:solidFill>
                <a:latin typeface="+mj-lt"/>
                <a:ea typeface="+mj-ea"/>
                <a:cs typeface="+mj-cs"/>
              </a:rPr>
              <a:t>Directions for future plans and uses</a:t>
            </a:r>
            <a:br>
              <a:rPr lang="en-US" sz="4800" kern="1200" dirty="0">
                <a:solidFill>
                  <a:schemeClr val="tx1"/>
                </a:solidFill>
                <a:latin typeface="+mj-lt"/>
                <a:ea typeface="+mj-ea"/>
                <a:cs typeface="+mj-cs"/>
              </a:rPr>
            </a:br>
            <a:endParaRPr lang="en-US" sz="4800" kern="1200" dirty="0">
              <a:solidFill>
                <a:schemeClr val="tx1"/>
              </a:solidFill>
              <a:latin typeface="+mj-lt"/>
              <a:ea typeface="+mj-ea"/>
              <a:cs typeface="+mj-cs"/>
            </a:endParaRPr>
          </a:p>
        </p:txBody>
      </p:sp>
      <p:pic>
        <p:nvPicPr>
          <p:cNvPr id="5" name="Picture 4" descr="A picture containing animal, clothing, invertebrate&#10;&#10;Description generated with very high confidence">
            <a:extLst>
              <a:ext uri="{FF2B5EF4-FFF2-40B4-BE49-F238E27FC236}">
                <a16:creationId xmlns:a16="http://schemas.microsoft.com/office/drawing/2014/main" id="{4F9F21F2-AD10-4F0A-9145-EE89734177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4036" y="3159869"/>
            <a:ext cx="1237128" cy="1237128"/>
          </a:xfrm>
          <a:prstGeom prst="rect">
            <a:avLst/>
          </a:prstGeom>
        </p:spPr>
      </p:pic>
    </p:spTree>
    <p:extLst>
      <p:ext uri="{BB962C8B-B14F-4D97-AF65-F5344CB8AC3E}">
        <p14:creationId xmlns:p14="http://schemas.microsoft.com/office/powerpoint/2010/main" val="35819318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B57E-DFC0-4E4B-9C01-14630C24427C}"/>
              </a:ext>
            </a:extLst>
          </p:cNvPr>
          <p:cNvSpPr>
            <a:spLocks noGrp="1"/>
          </p:cNvSpPr>
          <p:nvPr>
            <p:ph type="title"/>
          </p:nvPr>
        </p:nvSpPr>
        <p:spPr>
          <a:xfrm>
            <a:off x="1001038" y="2766218"/>
            <a:ext cx="10515600" cy="1325563"/>
          </a:xfrm>
        </p:spPr>
        <p:txBody>
          <a:bodyPr>
            <a:normAutofit/>
          </a:bodyPr>
          <a:lstStyle/>
          <a:p>
            <a:r>
              <a:rPr lang="en-US" sz="6000" dirty="0"/>
              <a:t>The End…………Questions ??????</a:t>
            </a:r>
          </a:p>
        </p:txBody>
      </p:sp>
      <p:pic>
        <p:nvPicPr>
          <p:cNvPr id="4" name="Picture 3" descr="A picture containing animal, clothing, invertebrate&#10;&#10;Description generated with very high confidence">
            <a:extLst>
              <a:ext uri="{FF2B5EF4-FFF2-40B4-BE49-F238E27FC236}">
                <a16:creationId xmlns:a16="http://schemas.microsoft.com/office/drawing/2014/main" id="{49F9EB6D-9CDA-4904-89BC-A1D4D2C1A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815687">
            <a:off x="1819319" y="2287879"/>
            <a:ext cx="762174" cy="762174"/>
          </a:xfrm>
          <a:prstGeom prst="rect">
            <a:avLst/>
          </a:prstGeom>
        </p:spPr>
      </p:pic>
    </p:spTree>
    <p:extLst>
      <p:ext uri="{BB962C8B-B14F-4D97-AF65-F5344CB8AC3E}">
        <p14:creationId xmlns:p14="http://schemas.microsoft.com/office/powerpoint/2010/main" val="268927870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AA8F84D-BF31-4985-9EAF-99870D112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817B5381-FFCA-4325-8FBB-B1481666A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1" name="Straight Arrow Connector 10">
            <a:extLst>
              <a:ext uri="{FF2B5EF4-FFF2-40B4-BE49-F238E27FC236}">
                <a16:creationId xmlns:a16="http://schemas.microsoft.com/office/drawing/2014/main" id="{BCD0BBC1-A7D4-445D-98AC-95A6A45D8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3326"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B75A97C-3575-41FA-A2AE-550C89437BB6}"/>
              </a:ext>
            </a:extLst>
          </p:cNvPr>
          <p:cNvSpPr>
            <a:spLocks noGrp="1"/>
          </p:cNvSpPr>
          <p:nvPr>
            <p:ph type="title"/>
          </p:nvPr>
        </p:nvSpPr>
        <p:spPr>
          <a:xfrm>
            <a:off x="655320" y="2631125"/>
            <a:ext cx="4983480" cy="2397443"/>
          </a:xfrm>
        </p:spPr>
        <p:txBody>
          <a:bodyPr vert="horz" lIns="91440" tIns="45720" rIns="91440" bIns="45720" rtlCol="0" anchor="t">
            <a:normAutofit/>
          </a:bodyPr>
          <a:lstStyle/>
          <a:p>
            <a:r>
              <a:rPr lang="en-US" sz="6000" kern="1200">
                <a:solidFill>
                  <a:schemeClr val="tx1"/>
                </a:solidFill>
                <a:latin typeface="+mj-lt"/>
                <a:ea typeface="+mj-ea"/>
                <a:cs typeface="+mj-cs"/>
              </a:rPr>
              <a:t>Application Concept</a:t>
            </a:r>
          </a:p>
        </p:txBody>
      </p:sp>
      <p:pic>
        <p:nvPicPr>
          <p:cNvPr id="5" name="Picture 4" descr="A picture containing animal, clothing, invertebrate&#10;&#10;Description generated with very high confidence">
            <a:extLst>
              <a:ext uri="{FF2B5EF4-FFF2-40B4-BE49-F238E27FC236}">
                <a16:creationId xmlns:a16="http://schemas.microsoft.com/office/drawing/2014/main" id="{9265A4E1-3186-4CBC-B52E-403C7F016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2556">
            <a:off x="3609481" y="4247440"/>
            <a:ext cx="1420993" cy="1420993"/>
          </a:xfrm>
          <a:prstGeom prst="rect">
            <a:avLst/>
          </a:prstGeom>
        </p:spPr>
      </p:pic>
    </p:spTree>
    <p:extLst>
      <p:ext uri="{BB962C8B-B14F-4D97-AF65-F5344CB8AC3E}">
        <p14:creationId xmlns:p14="http://schemas.microsoft.com/office/powerpoint/2010/main" val="42023437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293EFB-74EC-499E-BF69-E6E7EF8C4825}"/>
              </a:ext>
            </a:extLst>
          </p:cNvPr>
          <p:cNvSpPr txBox="1"/>
          <p:nvPr/>
        </p:nvSpPr>
        <p:spPr>
          <a:xfrm>
            <a:off x="1077238" y="914400"/>
            <a:ext cx="10171135" cy="5078313"/>
          </a:xfrm>
          <a:prstGeom prst="rect">
            <a:avLst/>
          </a:prstGeom>
          <a:noFill/>
        </p:spPr>
        <p:txBody>
          <a:bodyPr wrap="square" rtlCol="0">
            <a:spAutoFit/>
          </a:bodyPr>
          <a:lstStyle/>
          <a:p>
            <a:r>
              <a:rPr lang="en-US" sz="3600"/>
              <a:t>"Monarch" is a social platform drawing inspiration from Reddit and other similar message boards.  It utilizes numerous associated tables within an SQL database to achieve parent-child data relationships.  Users can submit posts to the forum, view current posts by category or author, as well as vote and comment on other users' posts.  Posts can be "liked" or "disliked" by other users, forming the basis of the monarch ranking system.</a:t>
            </a:r>
            <a:endParaRPr lang="en-US" sz="3600" dirty="0"/>
          </a:p>
        </p:txBody>
      </p:sp>
    </p:spTree>
    <p:extLst>
      <p:ext uri="{BB962C8B-B14F-4D97-AF65-F5344CB8AC3E}">
        <p14:creationId xmlns:p14="http://schemas.microsoft.com/office/powerpoint/2010/main" val="235196938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523D54-2DD8-4F7E-82DE-2E475F7BDF50}"/>
              </a:ext>
            </a:extLst>
          </p:cNvPr>
          <p:cNvSpPr>
            <a:spLocks noGrp="1"/>
          </p:cNvSpPr>
          <p:nvPr>
            <p:ph type="title"/>
          </p:nvPr>
        </p:nvSpPr>
        <p:spPr>
          <a:xfrm>
            <a:off x="804671" y="2600324"/>
            <a:ext cx="6405753" cy="3277961"/>
          </a:xfrm>
        </p:spPr>
        <p:txBody>
          <a:bodyPr vert="horz" lIns="91440" tIns="45720" rIns="91440" bIns="45720" rtlCol="0" anchor="t">
            <a:normAutofit/>
          </a:bodyPr>
          <a:lstStyle/>
          <a:p>
            <a:r>
              <a:rPr lang="en-US" sz="5400" kern="1200">
                <a:solidFill>
                  <a:schemeClr val="tx1"/>
                </a:solidFill>
                <a:latin typeface="+mj-lt"/>
                <a:ea typeface="+mj-ea"/>
                <a:cs typeface="+mj-cs"/>
              </a:rPr>
              <a:t>Technologies Used:</a:t>
            </a:r>
          </a:p>
        </p:txBody>
      </p:sp>
      <p:pic>
        <p:nvPicPr>
          <p:cNvPr id="6" name="Picture 5" descr="A picture containing animal, clothing, invertebrate&#10;&#10;Description generated with very high confidence">
            <a:extLst>
              <a:ext uri="{FF2B5EF4-FFF2-40B4-BE49-F238E27FC236}">
                <a16:creationId xmlns:a16="http://schemas.microsoft.com/office/drawing/2014/main" id="{6621EDFA-666A-4979-AA55-343B195E67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20747">
            <a:off x="10009462" y="586881"/>
            <a:ext cx="1498050" cy="1498050"/>
          </a:xfrm>
          <a:prstGeom prst="rect">
            <a:avLst/>
          </a:prstGeom>
        </p:spPr>
      </p:pic>
    </p:spTree>
    <p:extLst>
      <p:ext uri="{BB962C8B-B14F-4D97-AF65-F5344CB8AC3E}">
        <p14:creationId xmlns:p14="http://schemas.microsoft.com/office/powerpoint/2010/main" val="20993235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013081-66E6-4E3C-A793-955AA007D9E6}"/>
              </a:ext>
            </a:extLst>
          </p:cNvPr>
          <p:cNvSpPr txBox="1"/>
          <p:nvPr/>
        </p:nvSpPr>
        <p:spPr>
          <a:xfrm>
            <a:off x="691019" y="638829"/>
            <a:ext cx="10809962" cy="5842497"/>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2800" dirty="0"/>
              <a:t>MySQL - constructing the database</a:t>
            </a:r>
          </a:p>
          <a:p>
            <a:pPr marL="457200" indent="-457200">
              <a:lnSpc>
                <a:spcPct val="150000"/>
              </a:lnSpc>
              <a:buFont typeface="Wingdings" panose="05000000000000000000" pitchFamily="2" charset="2"/>
              <a:buChar char="Ø"/>
            </a:pPr>
            <a:r>
              <a:rPr lang="en-US" sz="2800" dirty="0"/>
              <a:t>Node.js and Express Web Server with Body-Parser</a:t>
            </a:r>
          </a:p>
          <a:p>
            <a:pPr marL="457200" indent="-457200">
              <a:lnSpc>
                <a:spcPct val="150000"/>
              </a:lnSpc>
              <a:buFont typeface="Wingdings" panose="05000000000000000000" pitchFamily="2" charset="2"/>
              <a:buChar char="Ø"/>
            </a:pPr>
            <a:r>
              <a:rPr lang="en-US" sz="2800" dirty="0"/>
              <a:t>Sequelize.js - building the tables and required associations an ORM to establish queries and other functions used throughout the app</a:t>
            </a:r>
          </a:p>
          <a:p>
            <a:pPr marL="457200" indent="-457200">
              <a:lnSpc>
                <a:spcPct val="150000"/>
              </a:lnSpc>
              <a:buFont typeface="Wingdings" panose="05000000000000000000" pitchFamily="2" charset="2"/>
              <a:buChar char="Ø"/>
            </a:pPr>
            <a:r>
              <a:rPr lang="en-US" sz="2800" dirty="0"/>
              <a:t> Handlebars - handling the web structure of user posts and comments</a:t>
            </a:r>
          </a:p>
          <a:p>
            <a:pPr marL="457200" indent="-457200">
              <a:lnSpc>
                <a:spcPct val="150000"/>
              </a:lnSpc>
              <a:buFont typeface="Wingdings" panose="05000000000000000000" pitchFamily="2" charset="2"/>
              <a:buChar char="Ø"/>
            </a:pPr>
            <a:r>
              <a:rPr lang="en-US" sz="2800" dirty="0"/>
              <a:t>jQuery - dynamically manipulating elements of the UI</a:t>
            </a:r>
          </a:p>
          <a:p>
            <a:pPr marL="457200" indent="-457200">
              <a:lnSpc>
                <a:spcPct val="150000"/>
              </a:lnSpc>
              <a:buFont typeface="Wingdings" panose="05000000000000000000" pitchFamily="2" charset="2"/>
              <a:buChar char="Ø"/>
            </a:pPr>
            <a:r>
              <a:rPr lang="en-US" sz="2800" dirty="0"/>
              <a:t> API routes for accepting user CRUD requests</a:t>
            </a:r>
          </a:p>
          <a:p>
            <a:pPr marL="457200" indent="-457200">
              <a:lnSpc>
                <a:spcPct val="150000"/>
              </a:lnSpc>
              <a:buFont typeface="Wingdings" panose="05000000000000000000" pitchFamily="2" charset="2"/>
              <a:buChar char="Ø"/>
            </a:pPr>
            <a:r>
              <a:rPr lang="en-US" sz="2800" dirty="0"/>
              <a:t>A Model-View-Controller (MVC) structure for our directory</a:t>
            </a:r>
          </a:p>
          <a:p>
            <a:pPr marL="457200" indent="-457200">
              <a:lnSpc>
                <a:spcPct val="150000"/>
              </a:lnSpc>
              <a:buFont typeface="Wingdings" panose="05000000000000000000" pitchFamily="2" charset="2"/>
              <a:buChar char="Ø"/>
            </a:pPr>
            <a:r>
              <a:rPr lang="en-US" sz="2800" dirty="0"/>
              <a:t>Materialize for styling (new Tech for us)</a:t>
            </a:r>
          </a:p>
        </p:txBody>
      </p:sp>
    </p:spTree>
    <p:extLst>
      <p:ext uri="{BB962C8B-B14F-4D97-AF65-F5344CB8AC3E}">
        <p14:creationId xmlns:p14="http://schemas.microsoft.com/office/powerpoint/2010/main" val="160154305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B6CD37-436E-4D57-BF3D-5FF76F1359F8}"/>
              </a:ext>
            </a:extLst>
          </p:cNvPr>
          <p:cNvSpPr txBox="1"/>
          <p:nvPr/>
        </p:nvSpPr>
        <p:spPr>
          <a:xfrm>
            <a:off x="475990" y="413359"/>
            <a:ext cx="11361106" cy="584775"/>
          </a:xfrm>
          <a:prstGeom prst="rect">
            <a:avLst/>
          </a:prstGeom>
          <a:noFill/>
        </p:spPr>
        <p:txBody>
          <a:bodyPr wrap="square" rtlCol="0">
            <a:spAutoFit/>
          </a:bodyPr>
          <a:lstStyle/>
          <a:p>
            <a:pPr marL="285750" indent="-285750">
              <a:buFont typeface="Wingdings" panose="05000000000000000000" pitchFamily="2" charset="2"/>
              <a:buChar char="Ø"/>
            </a:pPr>
            <a:r>
              <a:rPr lang="en-US" sz="3200" dirty="0"/>
              <a:t> </a:t>
            </a:r>
            <a:r>
              <a:rPr lang="en-US" sz="3200" dirty="0" err="1"/>
              <a:t>Mockaroo</a:t>
            </a:r>
            <a:r>
              <a:rPr lang="en-US" sz="3200" dirty="0"/>
              <a:t> to populate our database</a:t>
            </a:r>
          </a:p>
        </p:txBody>
      </p:sp>
      <p:pic>
        <p:nvPicPr>
          <p:cNvPr id="5" name="Picture 4" descr="A screenshot of a computer screen&#10;&#10;Description generated with very high confidence">
            <a:extLst>
              <a:ext uri="{FF2B5EF4-FFF2-40B4-BE49-F238E27FC236}">
                <a16:creationId xmlns:a16="http://schemas.microsoft.com/office/drawing/2014/main" id="{9E0CED9F-B4A2-48FF-B850-274B669F3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556" y="1152395"/>
            <a:ext cx="8773787" cy="4935255"/>
          </a:xfrm>
          <a:prstGeom prst="rect">
            <a:avLst/>
          </a:prstGeom>
        </p:spPr>
      </p:pic>
    </p:spTree>
    <p:extLst>
      <p:ext uri="{BB962C8B-B14F-4D97-AF65-F5344CB8AC3E}">
        <p14:creationId xmlns:p14="http://schemas.microsoft.com/office/powerpoint/2010/main" val="2320172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482A7D0-DB09-4EBA-8D52-E6A5934B6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1A3688C8-DFCE-4CCD-BCF0-5FB239E5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D598FBE3-48D2-40A2-B7E6-F485834C82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Oval 12">
            <a:extLst>
              <a:ext uri="{FF2B5EF4-FFF2-40B4-BE49-F238E27FC236}">
                <a16:creationId xmlns:a16="http://schemas.microsoft.com/office/drawing/2014/main" id="{8482FDCF-45F3-40F1-8751-19B7AFB3C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100583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6B7F09-9270-4000-BB37-57D051C7C3AF}"/>
              </a:ext>
            </a:extLst>
          </p:cNvPr>
          <p:cNvSpPr>
            <a:spLocks noGrp="1"/>
          </p:cNvSpPr>
          <p:nvPr>
            <p:ph type="title"/>
          </p:nvPr>
        </p:nvSpPr>
        <p:spPr>
          <a:xfrm>
            <a:off x="1158240" y="1122363"/>
            <a:ext cx="6339840" cy="2387600"/>
          </a:xfrm>
        </p:spPr>
        <p:txBody>
          <a:bodyPr vert="horz" lIns="91440" tIns="45720" rIns="91440" bIns="45720" rtlCol="0" anchor="b">
            <a:normAutofit/>
          </a:bodyPr>
          <a:lstStyle/>
          <a:p>
            <a:r>
              <a:rPr lang="en-US" sz="6600" kern="1200">
                <a:solidFill>
                  <a:schemeClr val="tx1">
                    <a:lumMod val="85000"/>
                    <a:lumOff val="15000"/>
                  </a:schemeClr>
                </a:solidFill>
                <a:latin typeface="+mj-lt"/>
                <a:ea typeface="+mj-ea"/>
                <a:cs typeface="+mj-cs"/>
              </a:rPr>
              <a:t>Design Process</a:t>
            </a:r>
          </a:p>
        </p:txBody>
      </p:sp>
      <p:pic>
        <p:nvPicPr>
          <p:cNvPr id="6" name="Picture 5" descr="A picture containing animal, clothing, invertebrate&#10;&#10;Description generated with very high confidence">
            <a:extLst>
              <a:ext uri="{FF2B5EF4-FFF2-40B4-BE49-F238E27FC236}">
                <a16:creationId xmlns:a16="http://schemas.microsoft.com/office/drawing/2014/main" id="{3A61E659-41F4-4EAA-A9D1-88D993E24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673" y="3509963"/>
            <a:ext cx="762174" cy="762174"/>
          </a:xfrm>
          <a:prstGeom prst="rect">
            <a:avLst/>
          </a:prstGeom>
        </p:spPr>
      </p:pic>
    </p:spTree>
    <p:extLst>
      <p:ext uri="{BB962C8B-B14F-4D97-AF65-F5344CB8AC3E}">
        <p14:creationId xmlns:p14="http://schemas.microsoft.com/office/powerpoint/2010/main" val="358845934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55E267-BB0A-495B-A360-58E4933489F2}"/>
              </a:ext>
            </a:extLst>
          </p:cNvPr>
          <p:cNvSpPr txBox="1"/>
          <p:nvPr/>
        </p:nvSpPr>
        <p:spPr>
          <a:xfrm>
            <a:off x="613775" y="400833"/>
            <a:ext cx="11148165" cy="6001643"/>
          </a:xfrm>
          <a:prstGeom prst="rect">
            <a:avLst/>
          </a:prstGeom>
          <a:noFill/>
        </p:spPr>
        <p:txBody>
          <a:bodyPr wrap="square" rtlCol="0">
            <a:spAutoFit/>
          </a:bodyPr>
          <a:lstStyle/>
          <a:p>
            <a:pPr marL="457200" indent="-457200">
              <a:buFont typeface="Wingdings" panose="05000000000000000000" pitchFamily="2" charset="2"/>
              <a:buChar char="Ø"/>
            </a:pPr>
            <a:r>
              <a:rPr lang="en-US" sz="3200" dirty="0"/>
              <a:t>Brainstorming always starts with a random topic which this time was butterfly.</a:t>
            </a:r>
          </a:p>
          <a:p>
            <a:pPr marL="457200" indent="-457200">
              <a:buFont typeface="Wingdings" panose="05000000000000000000" pitchFamily="2" charset="2"/>
              <a:buChar char="Ø"/>
            </a:pPr>
            <a:endParaRPr lang="en-US" sz="3200" dirty="0"/>
          </a:p>
          <a:p>
            <a:pPr marL="457200" indent="-457200">
              <a:buFont typeface="Wingdings" panose="05000000000000000000" pitchFamily="2" charset="2"/>
              <a:buChar char="Ø"/>
            </a:pPr>
            <a:r>
              <a:rPr lang="en-US" sz="3200" dirty="0"/>
              <a:t>Through much deliberation, we finally landed on trying to replicate reddit which with their upvote system led us to getting the most likes on a post would make you King of that subject.</a:t>
            </a:r>
          </a:p>
          <a:p>
            <a:pPr marL="457200" indent="-457200">
              <a:buFont typeface="Wingdings" panose="05000000000000000000" pitchFamily="2" charset="2"/>
              <a:buChar char="Ø"/>
            </a:pPr>
            <a:endParaRPr lang="en-US" sz="3200" dirty="0"/>
          </a:p>
          <a:p>
            <a:pPr marL="457200" indent="-457200">
              <a:buFont typeface="Wingdings" panose="05000000000000000000" pitchFamily="2" charset="2"/>
              <a:buChar char="Ø"/>
            </a:pPr>
            <a:r>
              <a:rPr lang="en-US" sz="3200" dirty="0"/>
              <a:t>King led to Monarchy  which led to Monarch as our idea (be sure to know this tied into the butterfly).</a:t>
            </a:r>
          </a:p>
          <a:p>
            <a:pPr marL="457200" indent="-457200">
              <a:buFont typeface="Wingdings" panose="05000000000000000000" pitchFamily="2" charset="2"/>
              <a:buChar char="Ø"/>
            </a:pPr>
            <a:endParaRPr lang="en-US" sz="3200" dirty="0"/>
          </a:p>
          <a:p>
            <a:pPr marL="457200" indent="-457200">
              <a:buFont typeface="Wingdings" panose="05000000000000000000" pitchFamily="2" charset="2"/>
              <a:buChar char="Ø"/>
            </a:pPr>
            <a:r>
              <a:rPr lang="en-US" sz="3200" dirty="0"/>
              <a:t>WE HAD NO IDEA HOW INVOLVED THIS WAS GOING TO BE!</a:t>
            </a:r>
          </a:p>
        </p:txBody>
      </p:sp>
    </p:spTree>
    <p:extLst>
      <p:ext uri="{BB962C8B-B14F-4D97-AF65-F5344CB8AC3E}">
        <p14:creationId xmlns:p14="http://schemas.microsoft.com/office/powerpoint/2010/main" val="145728867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247343-D63A-47E2-83F7-2991513CE947}"/>
              </a:ext>
            </a:extLst>
          </p:cNvPr>
          <p:cNvSpPr>
            <a:spLocks noGrp="1"/>
          </p:cNvSpPr>
          <p:nvPr>
            <p:ph type="ctrTitle"/>
          </p:nvPr>
        </p:nvSpPr>
        <p:spPr>
          <a:xfrm>
            <a:off x="838199" y="4525347"/>
            <a:ext cx="6801321" cy="1737360"/>
          </a:xfrm>
        </p:spPr>
        <p:txBody>
          <a:bodyPr anchor="ctr">
            <a:normAutofit/>
          </a:bodyPr>
          <a:lstStyle/>
          <a:p>
            <a:pPr algn="r"/>
            <a:r>
              <a:rPr lang="en-US"/>
              <a:t>Demonstration</a:t>
            </a:r>
          </a:p>
        </p:txBody>
      </p:sp>
      <p:sp>
        <p:nvSpPr>
          <p:cNvPr id="3" name="Subtitle 2">
            <a:extLst>
              <a:ext uri="{FF2B5EF4-FFF2-40B4-BE49-F238E27FC236}">
                <a16:creationId xmlns:a16="http://schemas.microsoft.com/office/drawing/2014/main" id="{2607C699-44AF-4176-800F-CDC23E2BB640}"/>
              </a:ext>
            </a:extLst>
          </p:cNvPr>
          <p:cNvSpPr>
            <a:spLocks noGrp="1"/>
          </p:cNvSpPr>
          <p:nvPr>
            <p:ph type="subTitle" idx="1"/>
          </p:nvPr>
        </p:nvSpPr>
        <p:spPr>
          <a:xfrm>
            <a:off x="7961258" y="4525347"/>
            <a:ext cx="3258675" cy="1737360"/>
          </a:xfrm>
        </p:spPr>
        <p:txBody>
          <a:bodyPr anchor="ctr">
            <a:normAutofit/>
          </a:bodyPr>
          <a:lstStyle/>
          <a:p>
            <a:pPr algn="l"/>
            <a:r>
              <a:rPr lang="en-US" dirty="0"/>
              <a:t>Monarch</a:t>
            </a:r>
          </a:p>
        </p:txBody>
      </p:sp>
      <p:pic>
        <p:nvPicPr>
          <p:cNvPr id="6" name="Picture 5" descr="A picture containing animal, clothing, invertebrate&#10;&#10;Description generated with very high confidence">
            <a:extLst>
              <a:ext uri="{FF2B5EF4-FFF2-40B4-BE49-F238E27FC236}">
                <a16:creationId xmlns:a16="http://schemas.microsoft.com/office/drawing/2014/main" id="{36BB2B14-49B2-4E15-ADBE-4FC3F8C5E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369" y="1263792"/>
            <a:ext cx="1064196" cy="1064196"/>
          </a:xfrm>
          <a:prstGeom prst="rect">
            <a:avLst/>
          </a:prstGeom>
        </p:spPr>
      </p:pic>
    </p:spTree>
    <p:extLst>
      <p:ext uri="{BB962C8B-B14F-4D97-AF65-F5344CB8AC3E}">
        <p14:creationId xmlns:p14="http://schemas.microsoft.com/office/powerpoint/2010/main" val="414553201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5040</TotalTime>
  <Words>279</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Monarch</vt:lpstr>
      <vt:lpstr>Application Concept</vt:lpstr>
      <vt:lpstr>PowerPoint Presentation</vt:lpstr>
      <vt:lpstr>Technologies Used:</vt:lpstr>
      <vt:lpstr>PowerPoint Presentation</vt:lpstr>
      <vt:lpstr>PowerPoint Presentation</vt:lpstr>
      <vt:lpstr>Design Process</vt:lpstr>
      <vt:lpstr>PowerPoint Presentation</vt:lpstr>
      <vt:lpstr>Demonstration</vt:lpstr>
      <vt:lpstr>Directions for future plans and uses </vt:lpstr>
      <vt:lpstr>The End…………Questions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Monarch</dc:title>
  <dc:creator>JW</dc:creator>
  <cp:lastModifiedBy>JW Lisowski</cp:lastModifiedBy>
  <cp:revision>19</cp:revision>
  <dcterms:created xsi:type="dcterms:W3CDTF">2018-05-15T17:29:37Z</dcterms:created>
  <dcterms:modified xsi:type="dcterms:W3CDTF">2018-05-21T16:21:36Z</dcterms:modified>
</cp:coreProperties>
</file>