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253" autoAdjust="0"/>
  </p:normalViewPr>
  <p:slideViewPr>
    <p:cSldViewPr snapToGrid="0">
      <p:cViewPr varScale="1">
        <p:scale>
          <a:sx n="65" d="100"/>
          <a:sy n="65" d="100"/>
        </p:scale>
        <p:origin x="2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0BA32-378F-4869-828E-77AED1E312D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194D8E4-5FB2-45E6-9B22-7CDBF782095A}">
      <dgm:prSet/>
      <dgm:spPr/>
      <dgm:t>
        <a:bodyPr/>
        <a:lstStyle/>
        <a:p>
          <a:r>
            <a:rPr lang="en-GB" dirty="0"/>
            <a:t>Initiation stage </a:t>
          </a:r>
          <a:endParaRPr lang="en-US" dirty="0"/>
        </a:p>
      </dgm:t>
    </dgm:pt>
    <dgm:pt modelId="{9B43B5A1-66B2-4FE3-8A1E-F80C2B8FCE8F}" type="parTrans" cxnId="{427E3C7A-CB3E-4F6F-9741-6049CE75CF19}">
      <dgm:prSet/>
      <dgm:spPr/>
      <dgm:t>
        <a:bodyPr/>
        <a:lstStyle/>
        <a:p>
          <a:endParaRPr lang="en-US"/>
        </a:p>
      </dgm:t>
    </dgm:pt>
    <dgm:pt modelId="{65BE0B53-85F2-445E-8EF8-34C1618D28F5}" type="sibTrans" cxnId="{427E3C7A-CB3E-4F6F-9741-6049CE75CF19}">
      <dgm:prSet/>
      <dgm:spPr>
        <a:solidFill>
          <a:schemeClr val="accent2">
            <a:lumMod val="75000"/>
            <a:alpha val="90000"/>
          </a:schemeClr>
        </a:solidFill>
      </dgm:spPr>
      <dgm:t>
        <a:bodyPr/>
        <a:lstStyle/>
        <a:p>
          <a:endParaRPr lang="en-US"/>
        </a:p>
      </dgm:t>
    </dgm:pt>
    <dgm:pt modelId="{9F166506-3A9E-4FC3-9F7C-355F158A06BC}">
      <dgm:prSet/>
      <dgm:spPr/>
      <dgm:t>
        <a:bodyPr/>
        <a:lstStyle/>
        <a:p>
          <a:r>
            <a:rPr lang="en-GB" dirty="0"/>
            <a:t>Planning </a:t>
          </a:r>
          <a:r>
            <a:rPr lang="en-GB" dirty="0" smtClean="0"/>
            <a:t>stage</a:t>
          </a:r>
          <a:endParaRPr lang="en-US" dirty="0"/>
        </a:p>
      </dgm:t>
    </dgm:pt>
    <dgm:pt modelId="{0A9BC2D9-3C96-4EF2-BCE9-07AD582F51F3}" type="parTrans" cxnId="{EFEF0554-414E-4C57-806C-45E4B40E362F}">
      <dgm:prSet/>
      <dgm:spPr/>
      <dgm:t>
        <a:bodyPr/>
        <a:lstStyle/>
        <a:p>
          <a:endParaRPr lang="en-US"/>
        </a:p>
      </dgm:t>
    </dgm:pt>
    <dgm:pt modelId="{45D68E80-E467-4124-8920-2570560B3EAE}" type="sibTrans" cxnId="{EFEF0554-414E-4C57-806C-45E4B40E362F}">
      <dgm:prSet/>
      <dgm:spPr>
        <a:solidFill>
          <a:schemeClr val="bg2">
            <a:lumMod val="75000"/>
            <a:alpha val="90000"/>
          </a:schemeClr>
        </a:solidFill>
      </dgm:spPr>
      <dgm:t>
        <a:bodyPr/>
        <a:lstStyle/>
        <a:p>
          <a:endParaRPr lang="en-US"/>
        </a:p>
      </dgm:t>
    </dgm:pt>
    <dgm:pt modelId="{012AEDE0-0B5B-47B4-B49E-0AE5F71D33C6}">
      <dgm:prSet/>
      <dgm:spPr/>
      <dgm:t>
        <a:bodyPr/>
        <a:lstStyle/>
        <a:p>
          <a:r>
            <a:rPr lang="en-ZA" dirty="0"/>
            <a:t>Execution and monitoring </a:t>
          </a:r>
          <a:r>
            <a:rPr lang="en-ZA" dirty="0" smtClean="0"/>
            <a:t>stage</a:t>
          </a:r>
          <a:endParaRPr lang="en-US" dirty="0"/>
        </a:p>
      </dgm:t>
    </dgm:pt>
    <dgm:pt modelId="{4708F92E-4619-4E57-AB0A-087AC054E579}" type="parTrans" cxnId="{14BC8DB4-AB24-4BF6-99FC-7EEE6DF90332}">
      <dgm:prSet/>
      <dgm:spPr/>
      <dgm:t>
        <a:bodyPr/>
        <a:lstStyle/>
        <a:p>
          <a:endParaRPr lang="en-US"/>
        </a:p>
      </dgm:t>
    </dgm:pt>
    <dgm:pt modelId="{FF0AB24B-2572-4FD9-8F78-F38B47D1247B}" type="sibTrans" cxnId="{14BC8DB4-AB24-4BF6-99FC-7EEE6DF90332}">
      <dgm:prSet/>
      <dgm:spPr>
        <a:solidFill>
          <a:schemeClr val="accent4">
            <a:lumMod val="60000"/>
            <a:lumOff val="40000"/>
            <a:alpha val="90000"/>
          </a:schemeClr>
        </a:solidFill>
      </dgm:spPr>
      <dgm:t>
        <a:bodyPr/>
        <a:lstStyle/>
        <a:p>
          <a:endParaRPr lang="en-US"/>
        </a:p>
      </dgm:t>
    </dgm:pt>
    <dgm:pt modelId="{F6ACB8EA-595D-4AEC-9BE6-8CE89DFCF0FB}">
      <dgm:prSet/>
      <dgm:spPr/>
      <dgm:t>
        <a:bodyPr/>
        <a:lstStyle/>
        <a:p>
          <a:r>
            <a:rPr lang="en-ZA" dirty="0"/>
            <a:t>Closing </a:t>
          </a:r>
          <a:r>
            <a:rPr lang="en-ZA" dirty="0" smtClean="0"/>
            <a:t>stage</a:t>
          </a:r>
          <a:endParaRPr lang="en-US" dirty="0"/>
        </a:p>
      </dgm:t>
    </dgm:pt>
    <dgm:pt modelId="{C040F083-FA83-4A55-A16C-E89C4C783967}" type="parTrans" cxnId="{FCA4AB9A-C4AB-46C9-AE59-521179715CA7}">
      <dgm:prSet/>
      <dgm:spPr/>
      <dgm:t>
        <a:bodyPr/>
        <a:lstStyle/>
        <a:p>
          <a:endParaRPr lang="en-US"/>
        </a:p>
      </dgm:t>
    </dgm:pt>
    <dgm:pt modelId="{1A6569D8-3EBB-4B4D-B4D8-0FF7205AAFD1}" type="sibTrans" cxnId="{FCA4AB9A-C4AB-46C9-AE59-521179715CA7}">
      <dgm:prSet/>
      <dgm:spPr/>
      <dgm:t>
        <a:bodyPr/>
        <a:lstStyle/>
        <a:p>
          <a:endParaRPr lang="en-US"/>
        </a:p>
      </dgm:t>
    </dgm:pt>
    <dgm:pt modelId="{65C54368-B1E8-4AE9-9B81-DB0BB49C8482}" type="pres">
      <dgm:prSet presAssocID="{FDA0BA32-378F-4869-828E-77AED1E312D0}" presName="outerComposite" presStyleCnt="0">
        <dgm:presLayoutVars>
          <dgm:chMax val="5"/>
          <dgm:dir/>
          <dgm:resizeHandles val="exact"/>
        </dgm:presLayoutVars>
      </dgm:prSet>
      <dgm:spPr/>
      <dgm:t>
        <a:bodyPr/>
        <a:lstStyle/>
        <a:p>
          <a:endParaRPr lang="en-ZA"/>
        </a:p>
      </dgm:t>
    </dgm:pt>
    <dgm:pt modelId="{F9705A30-EABF-459C-98F4-D79F8F204588}" type="pres">
      <dgm:prSet presAssocID="{FDA0BA32-378F-4869-828E-77AED1E312D0}" presName="dummyMaxCanvas" presStyleCnt="0">
        <dgm:presLayoutVars/>
      </dgm:prSet>
      <dgm:spPr/>
    </dgm:pt>
    <dgm:pt modelId="{8CA234EA-8D91-440E-89DD-A7D30E66F5D6}" type="pres">
      <dgm:prSet presAssocID="{FDA0BA32-378F-4869-828E-77AED1E312D0}" presName="FourNodes_1" presStyleLbl="node1" presStyleIdx="0" presStyleCnt="4" custScaleX="27052" custLinFactNeighborX="-38563" custLinFactNeighborY="5286">
        <dgm:presLayoutVars>
          <dgm:bulletEnabled val="1"/>
        </dgm:presLayoutVars>
      </dgm:prSet>
      <dgm:spPr/>
      <dgm:t>
        <a:bodyPr/>
        <a:lstStyle/>
        <a:p>
          <a:endParaRPr lang="en-ZA"/>
        </a:p>
      </dgm:t>
    </dgm:pt>
    <dgm:pt modelId="{11892F74-2612-47ED-91D9-06A320D60838}" type="pres">
      <dgm:prSet presAssocID="{FDA0BA32-378F-4869-828E-77AED1E312D0}" presName="FourNodes_2" presStyleLbl="node1" presStyleIdx="1" presStyleCnt="4" custScaleX="27968" custLinFactY="-13652" custLinFactNeighborX="-14622" custLinFactNeighborY="-100000">
        <dgm:presLayoutVars>
          <dgm:bulletEnabled val="1"/>
        </dgm:presLayoutVars>
      </dgm:prSet>
      <dgm:spPr/>
      <dgm:t>
        <a:bodyPr/>
        <a:lstStyle/>
        <a:p>
          <a:endParaRPr lang="en-ZA"/>
        </a:p>
      </dgm:t>
    </dgm:pt>
    <dgm:pt modelId="{B8435982-4B0F-4CEF-BDD2-AF2F5CC4B3D5}" type="pres">
      <dgm:prSet presAssocID="{FDA0BA32-378F-4869-828E-77AED1E312D0}" presName="FourNodes_3" presStyleLbl="node1" presStyleIdx="2" presStyleCnt="4" custScaleX="29463" custLinFactY="-100000" custLinFactNeighborX="9962" custLinFactNeighborY="-128626">
        <dgm:presLayoutVars>
          <dgm:bulletEnabled val="1"/>
        </dgm:presLayoutVars>
      </dgm:prSet>
      <dgm:spPr/>
      <dgm:t>
        <a:bodyPr/>
        <a:lstStyle/>
        <a:p>
          <a:endParaRPr lang="en-ZA"/>
        </a:p>
      </dgm:t>
    </dgm:pt>
    <dgm:pt modelId="{EE424A22-83DA-4579-91BC-B59D093D48CF}" type="pres">
      <dgm:prSet presAssocID="{FDA0BA32-378F-4869-828E-77AED1E312D0}" presName="FourNodes_4" presStyleLbl="node1" presStyleIdx="3" presStyleCnt="4" custScaleX="29705" custLinFactY="-150207" custLinFactNeighborX="34224" custLinFactNeighborY="-200000">
        <dgm:presLayoutVars>
          <dgm:bulletEnabled val="1"/>
        </dgm:presLayoutVars>
      </dgm:prSet>
      <dgm:spPr/>
      <dgm:t>
        <a:bodyPr/>
        <a:lstStyle/>
        <a:p>
          <a:endParaRPr lang="en-ZA"/>
        </a:p>
      </dgm:t>
    </dgm:pt>
    <dgm:pt modelId="{60DC8ED4-880D-4E3C-BFBA-10632AA35FD1}" type="pres">
      <dgm:prSet presAssocID="{FDA0BA32-378F-4869-828E-77AED1E312D0}" presName="FourConn_1-2" presStyleLbl="fgAccFollowNode1" presStyleIdx="0" presStyleCnt="3" custLinFactX="-500000" custLinFactNeighborX="-569428" custLinFactNeighborY="44729">
        <dgm:presLayoutVars>
          <dgm:bulletEnabled val="1"/>
        </dgm:presLayoutVars>
      </dgm:prSet>
      <dgm:spPr/>
      <dgm:t>
        <a:bodyPr/>
        <a:lstStyle/>
        <a:p>
          <a:endParaRPr lang="en-ZA"/>
        </a:p>
      </dgm:t>
    </dgm:pt>
    <dgm:pt modelId="{45203499-69E0-45A9-A4A8-F91D4D467FD5}" type="pres">
      <dgm:prSet presAssocID="{FDA0BA32-378F-4869-828E-77AED1E312D0}" presName="FourConn_2-3" presStyleLbl="fgAccFollowNode1" presStyleIdx="1" presStyleCnt="3" custLinFactX="-396988" custLinFactY="-40474" custLinFactNeighborX="-400000" custLinFactNeighborY="-100000">
        <dgm:presLayoutVars>
          <dgm:bulletEnabled val="1"/>
        </dgm:presLayoutVars>
      </dgm:prSet>
      <dgm:spPr/>
      <dgm:t>
        <a:bodyPr/>
        <a:lstStyle/>
        <a:p>
          <a:endParaRPr lang="en-ZA"/>
        </a:p>
      </dgm:t>
    </dgm:pt>
    <dgm:pt modelId="{B15AB57C-E0CA-4E75-B5A5-AD09F5FFD60A}" type="pres">
      <dgm:prSet presAssocID="{FDA0BA32-378F-4869-828E-77AED1E312D0}" presName="FourConn_3-4" presStyleLbl="fgAccFollowNode1" presStyleIdx="2" presStyleCnt="3" custLinFactX="-200000" custLinFactY="-117168" custLinFactNeighborX="-251355" custLinFactNeighborY="-200000">
        <dgm:presLayoutVars>
          <dgm:bulletEnabled val="1"/>
        </dgm:presLayoutVars>
      </dgm:prSet>
      <dgm:spPr/>
      <dgm:t>
        <a:bodyPr/>
        <a:lstStyle/>
        <a:p>
          <a:endParaRPr lang="en-ZA"/>
        </a:p>
      </dgm:t>
    </dgm:pt>
    <dgm:pt modelId="{C7B8871C-2C18-42B1-825F-57E0623E595C}" type="pres">
      <dgm:prSet presAssocID="{FDA0BA32-378F-4869-828E-77AED1E312D0}" presName="FourNodes_1_text" presStyleLbl="node1" presStyleIdx="3" presStyleCnt="4">
        <dgm:presLayoutVars>
          <dgm:bulletEnabled val="1"/>
        </dgm:presLayoutVars>
      </dgm:prSet>
      <dgm:spPr/>
      <dgm:t>
        <a:bodyPr/>
        <a:lstStyle/>
        <a:p>
          <a:endParaRPr lang="en-ZA"/>
        </a:p>
      </dgm:t>
    </dgm:pt>
    <dgm:pt modelId="{74811027-AE45-4F76-9511-6976AE2CE642}" type="pres">
      <dgm:prSet presAssocID="{FDA0BA32-378F-4869-828E-77AED1E312D0}" presName="FourNodes_2_text" presStyleLbl="node1" presStyleIdx="3" presStyleCnt="4">
        <dgm:presLayoutVars>
          <dgm:bulletEnabled val="1"/>
        </dgm:presLayoutVars>
      </dgm:prSet>
      <dgm:spPr/>
      <dgm:t>
        <a:bodyPr/>
        <a:lstStyle/>
        <a:p>
          <a:endParaRPr lang="en-ZA"/>
        </a:p>
      </dgm:t>
    </dgm:pt>
    <dgm:pt modelId="{0C279885-B0AC-4C9C-905F-4D046C8E2178}" type="pres">
      <dgm:prSet presAssocID="{FDA0BA32-378F-4869-828E-77AED1E312D0}" presName="FourNodes_3_text" presStyleLbl="node1" presStyleIdx="3" presStyleCnt="4">
        <dgm:presLayoutVars>
          <dgm:bulletEnabled val="1"/>
        </dgm:presLayoutVars>
      </dgm:prSet>
      <dgm:spPr/>
      <dgm:t>
        <a:bodyPr/>
        <a:lstStyle/>
        <a:p>
          <a:endParaRPr lang="en-ZA"/>
        </a:p>
      </dgm:t>
    </dgm:pt>
    <dgm:pt modelId="{95B6827E-54DA-408C-BD1F-42D5BD0AB9C7}" type="pres">
      <dgm:prSet presAssocID="{FDA0BA32-378F-4869-828E-77AED1E312D0}" presName="FourNodes_4_text" presStyleLbl="node1" presStyleIdx="3" presStyleCnt="4">
        <dgm:presLayoutVars>
          <dgm:bulletEnabled val="1"/>
        </dgm:presLayoutVars>
      </dgm:prSet>
      <dgm:spPr/>
      <dgm:t>
        <a:bodyPr/>
        <a:lstStyle/>
        <a:p>
          <a:endParaRPr lang="en-ZA"/>
        </a:p>
      </dgm:t>
    </dgm:pt>
  </dgm:ptLst>
  <dgm:cxnLst>
    <dgm:cxn modelId="{FCA4AB9A-C4AB-46C9-AE59-521179715CA7}" srcId="{FDA0BA32-378F-4869-828E-77AED1E312D0}" destId="{F6ACB8EA-595D-4AEC-9BE6-8CE89DFCF0FB}" srcOrd="3" destOrd="0" parTransId="{C040F083-FA83-4A55-A16C-E89C4C783967}" sibTransId="{1A6569D8-3EBB-4B4D-B4D8-0FF7205AAFD1}"/>
    <dgm:cxn modelId="{70775016-F1A9-4FB3-87B1-0B1A36D3354D}" type="presOf" srcId="{012AEDE0-0B5B-47B4-B49E-0AE5F71D33C6}" destId="{0C279885-B0AC-4C9C-905F-4D046C8E2178}" srcOrd="1" destOrd="0" presId="urn:microsoft.com/office/officeart/2005/8/layout/vProcess5"/>
    <dgm:cxn modelId="{8A24C440-2DA9-4EF8-8E19-FA9A598792E8}" type="presOf" srcId="{F6ACB8EA-595D-4AEC-9BE6-8CE89DFCF0FB}" destId="{EE424A22-83DA-4579-91BC-B59D093D48CF}" srcOrd="0" destOrd="0" presId="urn:microsoft.com/office/officeart/2005/8/layout/vProcess5"/>
    <dgm:cxn modelId="{1A307020-ECCF-4827-8BB9-895E28C6DEED}" type="presOf" srcId="{B194D8E4-5FB2-45E6-9B22-7CDBF782095A}" destId="{C7B8871C-2C18-42B1-825F-57E0623E595C}" srcOrd="1" destOrd="0" presId="urn:microsoft.com/office/officeart/2005/8/layout/vProcess5"/>
    <dgm:cxn modelId="{EEBB7D7F-E136-48F5-BC88-88DEC03F00F6}" type="presOf" srcId="{B194D8E4-5FB2-45E6-9B22-7CDBF782095A}" destId="{8CA234EA-8D91-440E-89DD-A7D30E66F5D6}" srcOrd="0" destOrd="0" presId="urn:microsoft.com/office/officeart/2005/8/layout/vProcess5"/>
    <dgm:cxn modelId="{DF271FEF-84E7-40CA-9F30-9B1D9B760B0C}" type="presOf" srcId="{FDA0BA32-378F-4869-828E-77AED1E312D0}" destId="{65C54368-B1E8-4AE9-9B81-DB0BB49C8482}" srcOrd="0" destOrd="0" presId="urn:microsoft.com/office/officeart/2005/8/layout/vProcess5"/>
    <dgm:cxn modelId="{8EEB7003-5F7E-4B36-ABAF-3ECECD5B1DCE}" type="presOf" srcId="{9F166506-3A9E-4FC3-9F7C-355F158A06BC}" destId="{11892F74-2612-47ED-91D9-06A320D60838}" srcOrd="0" destOrd="0" presId="urn:microsoft.com/office/officeart/2005/8/layout/vProcess5"/>
    <dgm:cxn modelId="{0849C4B2-4C09-4704-B17F-72FE642974CD}" type="presOf" srcId="{012AEDE0-0B5B-47B4-B49E-0AE5F71D33C6}" destId="{B8435982-4B0F-4CEF-BDD2-AF2F5CC4B3D5}" srcOrd="0" destOrd="0" presId="urn:microsoft.com/office/officeart/2005/8/layout/vProcess5"/>
    <dgm:cxn modelId="{14BC8DB4-AB24-4BF6-99FC-7EEE6DF90332}" srcId="{FDA0BA32-378F-4869-828E-77AED1E312D0}" destId="{012AEDE0-0B5B-47B4-B49E-0AE5F71D33C6}" srcOrd="2" destOrd="0" parTransId="{4708F92E-4619-4E57-AB0A-087AC054E579}" sibTransId="{FF0AB24B-2572-4FD9-8F78-F38B47D1247B}"/>
    <dgm:cxn modelId="{6ACF32E1-2E0F-4661-9ED9-C6EEB07DA7F0}" type="presOf" srcId="{F6ACB8EA-595D-4AEC-9BE6-8CE89DFCF0FB}" destId="{95B6827E-54DA-408C-BD1F-42D5BD0AB9C7}" srcOrd="1" destOrd="0" presId="urn:microsoft.com/office/officeart/2005/8/layout/vProcess5"/>
    <dgm:cxn modelId="{86331011-606C-468B-94DF-924D5B4DAA61}" type="presOf" srcId="{45D68E80-E467-4124-8920-2570560B3EAE}" destId="{45203499-69E0-45A9-A4A8-F91D4D467FD5}" srcOrd="0" destOrd="0" presId="urn:microsoft.com/office/officeart/2005/8/layout/vProcess5"/>
    <dgm:cxn modelId="{EFEF0554-414E-4C57-806C-45E4B40E362F}" srcId="{FDA0BA32-378F-4869-828E-77AED1E312D0}" destId="{9F166506-3A9E-4FC3-9F7C-355F158A06BC}" srcOrd="1" destOrd="0" parTransId="{0A9BC2D9-3C96-4EF2-BCE9-07AD582F51F3}" sibTransId="{45D68E80-E467-4124-8920-2570560B3EAE}"/>
    <dgm:cxn modelId="{427E3C7A-CB3E-4F6F-9741-6049CE75CF19}" srcId="{FDA0BA32-378F-4869-828E-77AED1E312D0}" destId="{B194D8E4-5FB2-45E6-9B22-7CDBF782095A}" srcOrd="0" destOrd="0" parTransId="{9B43B5A1-66B2-4FE3-8A1E-F80C2B8FCE8F}" sibTransId="{65BE0B53-85F2-445E-8EF8-34C1618D28F5}"/>
    <dgm:cxn modelId="{201128A6-9565-482D-AFDA-5FC77D93DD80}" type="presOf" srcId="{9F166506-3A9E-4FC3-9F7C-355F158A06BC}" destId="{74811027-AE45-4F76-9511-6976AE2CE642}" srcOrd="1" destOrd="0" presId="urn:microsoft.com/office/officeart/2005/8/layout/vProcess5"/>
    <dgm:cxn modelId="{035CAE27-525E-4470-9DB5-08E02A2B29B5}" type="presOf" srcId="{65BE0B53-85F2-445E-8EF8-34C1618D28F5}" destId="{60DC8ED4-880D-4E3C-BFBA-10632AA35FD1}" srcOrd="0" destOrd="0" presId="urn:microsoft.com/office/officeart/2005/8/layout/vProcess5"/>
    <dgm:cxn modelId="{DC62ACF2-A404-4410-9581-69132708F7AF}" type="presOf" srcId="{FF0AB24B-2572-4FD9-8F78-F38B47D1247B}" destId="{B15AB57C-E0CA-4E75-B5A5-AD09F5FFD60A}" srcOrd="0" destOrd="0" presId="urn:microsoft.com/office/officeart/2005/8/layout/vProcess5"/>
    <dgm:cxn modelId="{E42DE1F1-ACD0-400C-8258-D5585802A28C}" type="presParOf" srcId="{65C54368-B1E8-4AE9-9B81-DB0BB49C8482}" destId="{F9705A30-EABF-459C-98F4-D79F8F204588}" srcOrd="0" destOrd="0" presId="urn:microsoft.com/office/officeart/2005/8/layout/vProcess5"/>
    <dgm:cxn modelId="{91B73FED-1C84-4F7A-8F51-373E40D4B61B}" type="presParOf" srcId="{65C54368-B1E8-4AE9-9B81-DB0BB49C8482}" destId="{8CA234EA-8D91-440E-89DD-A7D30E66F5D6}" srcOrd="1" destOrd="0" presId="urn:microsoft.com/office/officeart/2005/8/layout/vProcess5"/>
    <dgm:cxn modelId="{4C76F9E2-1676-4518-BF10-B5706BA1AE99}" type="presParOf" srcId="{65C54368-B1E8-4AE9-9B81-DB0BB49C8482}" destId="{11892F74-2612-47ED-91D9-06A320D60838}" srcOrd="2" destOrd="0" presId="urn:microsoft.com/office/officeart/2005/8/layout/vProcess5"/>
    <dgm:cxn modelId="{BFF77C7A-3C8D-4759-9807-06AB7B3575F7}" type="presParOf" srcId="{65C54368-B1E8-4AE9-9B81-DB0BB49C8482}" destId="{B8435982-4B0F-4CEF-BDD2-AF2F5CC4B3D5}" srcOrd="3" destOrd="0" presId="urn:microsoft.com/office/officeart/2005/8/layout/vProcess5"/>
    <dgm:cxn modelId="{2CFDD714-B5C0-495C-B69C-205388A870B8}" type="presParOf" srcId="{65C54368-B1E8-4AE9-9B81-DB0BB49C8482}" destId="{EE424A22-83DA-4579-91BC-B59D093D48CF}" srcOrd="4" destOrd="0" presId="urn:microsoft.com/office/officeart/2005/8/layout/vProcess5"/>
    <dgm:cxn modelId="{9B38FB3B-B00A-4256-9D51-4BAF6AF031DC}" type="presParOf" srcId="{65C54368-B1E8-4AE9-9B81-DB0BB49C8482}" destId="{60DC8ED4-880D-4E3C-BFBA-10632AA35FD1}" srcOrd="5" destOrd="0" presId="urn:microsoft.com/office/officeart/2005/8/layout/vProcess5"/>
    <dgm:cxn modelId="{B1182F16-5C6C-4E96-81FA-CF82C5EC1DF6}" type="presParOf" srcId="{65C54368-B1E8-4AE9-9B81-DB0BB49C8482}" destId="{45203499-69E0-45A9-A4A8-F91D4D467FD5}" srcOrd="6" destOrd="0" presId="urn:microsoft.com/office/officeart/2005/8/layout/vProcess5"/>
    <dgm:cxn modelId="{392B57B2-592F-4E53-B632-263078B2C6F5}" type="presParOf" srcId="{65C54368-B1E8-4AE9-9B81-DB0BB49C8482}" destId="{B15AB57C-E0CA-4E75-B5A5-AD09F5FFD60A}" srcOrd="7" destOrd="0" presId="urn:microsoft.com/office/officeart/2005/8/layout/vProcess5"/>
    <dgm:cxn modelId="{7ABCFD05-6F1D-40D7-BB24-99C5DB481D21}" type="presParOf" srcId="{65C54368-B1E8-4AE9-9B81-DB0BB49C8482}" destId="{C7B8871C-2C18-42B1-825F-57E0623E595C}" srcOrd="8" destOrd="0" presId="urn:microsoft.com/office/officeart/2005/8/layout/vProcess5"/>
    <dgm:cxn modelId="{2D6D92D5-E7DD-47D7-A042-B5A601852FC6}" type="presParOf" srcId="{65C54368-B1E8-4AE9-9B81-DB0BB49C8482}" destId="{74811027-AE45-4F76-9511-6976AE2CE642}" srcOrd="9" destOrd="0" presId="urn:microsoft.com/office/officeart/2005/8/layout/vProcess5"/>
    <dgm:cxn modelId="{57E0BE76-4F33-490F-A02A-15F687E6E3C1}" type="presParOf" srcId="{65C54368-B1E8-4AE9-9B81-DB0BB49C8482}" destId="{0C279885-B0AC-4C9C-905F-4D046C8E2178}" srcOrd="10" destOrd="0" presId="urn:microsoft.com/office/officeart/2005/8/layout/vProcess5"/>
    <dgm:cxn modelId="{90A5E852-6616-4837-9E47-3E5C71E65E3A}" type="presParOf" srcId="{65C54368-B1E8-4AE9-9B81-DB0BB49C8482}" destId="{95B6827E-54DA-408C-BD1F-42D5BD0AB9C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234EA-8D91-440E-89DD-A7D30E66F5D6}">
      <dsp:nvSpPr>
        <dsp:cNvPr id="0" name=""/>
        <dsp:cNvSpPr/>
      </dsp:nvSpPr>
      <dsp:spPr>
        <a:xfrm>
          <a:off x="0" y="58991"/>
          <a:ext cx="2483058" cy="111600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dirty="0"/>
            <a:t>Initiation stage </a:t>
          </a:r>
          <a:endParaRPr lang="en-US" sz="2300" kern="1200" dirty="0"/>
        </a:p>
      </dsp:txBody>
      <dsp:txXfrm>
        <a:off x="32687" y="91678"/>
        <a:ext cx="2084083" cy="1050629"/>
      </dsp:txXfrm>
    </dsp:sp>
    <dsp:sp modelId="{11892F74-2612-47ED-91D9-06A320D60838}">
      <dsp:nvSpPr>
        <dsp:cNvPr id="0" name=""/>
        <dsp:cNvSpPr/>
      </dsp:nvSpPr>
      <dsp:spPr>
        <a:xfrm>
          <a:off x="2732447" y="50552"/>
          <a:ext cx="2567136" cy="11160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GB" sz="2300" kern="1200" dirty="0"/>
            <a:t>Planning </a:t>
          </a:r>
          <a:r>
            <a:rPr lang="en-GB" sz="2300" kern="1200" dirty="0" smtClean="0"/>
            <a:t>stage</a:t>
          </a:r>
          <a:endParaRPr lang="en-US" sz="2300" kern="1200" dirty="0"/>
        </a:p>
      </dsp:txBody>
      <dsp:txXfrm>
        <a:off x="2765134" y="83239"/>
        <a:ext cx="2083884" cy="1050629"/>
      </dsp:txXfrm>
    </dsp:sp>
    <dsp:sp modelId="{B8435982-4B0F-4CEF-BDD2-AF2F5CC4B3D5}">
      <dsp:nvSpPr>
        <dsp:cNvPr id="0" name=""/>
        <dsp:cNvSpPr/>
      </dsp:nvSpPr>
      <dsp:spPr>
        <a:xfrm>
          <a:off x="5677613" y="86352"/>
          <a:ext cx="2704359" cy="111600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ZA" sz="2300" kern="1200" dirty="0"/>
            <a:t>Execution and monitoring </a:t>
          </a:r>
          <a:r>
            <a:rPr lang="en-ZA" sz="2300" kern="1200" dirty="0" smtClean="0"/>
            <a:t>stage</a:t>
          </a:r>
          <a:endParaRPr lang="en-US" sz="2300" kern="1200" dirty="0"/>
        </a:p>
      </dsp:txBody>
      <dsp:txXfrm>
        <a:off x="5710300" y="119039"/>
        <a:ext cx="2202151" cy="1050629"/>
      </dsp:txXfrm>
    </dsp:sp>
    <dsp:sp modelId="{EE424A22-83DA-4579-91BC-B59D093D48CF}">
      <dsp:nvSpPr>
        <dsp:cNvPr id="0" name=""/>
        <dsp:cNvSpPr/>
      </dsp:nvSpPr>
      <dsp:spPr>
        <a:xfrm>
          <a:off x="8662203" y="48417"/>
          <a:ext cx="2726572" cy="111600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ZA" sz="2300" kern="1200" dirty="0"/>
            <a:t>Closing </a:t>
          </a:r>
          <a:r>
            <a:rPr lang="en-ZA" sz="2300" kern="1200" dirty="0" smtClean="0"/>
            <a:t>stage</a:t>
          </a:r>
          <a:endParaRPr lang="en-US" sz="2300" kern="1200" dirty="0"/>
        </a:p>
      </dsp:txBody>
      <dsp:txXfrm>
        <a:off x="8694890" y="81104"/>
        <a:ext cx="2217367" cy="1050629"/>
      </dsp:txXfrm>
    </dsp:sp>
    <dsp:sp modelId="{60DC8ED4-880D-4E3C-BFBA-10632AA35FD1}">
      <dsp:nvSpPr>
        <dsp:cNvPr id="0" name=""/>
        <dsp:cNvSpPr/>
      </dsp:nvSpPr>
      <dsp:spPr>
        <a:xfrm>
          <a:off x="695779" y="1179222"/>
          <a:ext cx="725402" cy="725402"/>
        </a:xfrm>
        <a:prstGeom prst="downArrow">
          <a:avLst>
            <a:gd name="adj1" fmla="val 55000"/>
            <a:gd name="adj2" fmla="val 45000"/>
          </a:avLst>
        </a:prstGeom>
        <a:solidFill>
          <a:schemeClr val="accent2">
            <a:lumMod val="75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858994" y="1179222"/>
        <a:ext cx="398972" cy="545865"/>
      </dsp:txXfrm>
    </dsp:sp>
    <dsp:sp modelId="{45203499-69E0-45A9-A4A8-F91D4D467FD5}">
      <dsp:nvSpPr>
        <dsp:cNvPr id="0" name=""/>
        <dsp:cNvSpPr/>
      </dsp:nvSpPr>
      <dsp:spPr>
        <a:xfrm>
          <a:off x="3440791" y="1154668"/>
          <a:ext cx="725402" cy="725402"/>
        </a:xfrm>
        <a:prstGeom prst="downArrow">
          <a:avLst>
            <a:gd name="adj1" fmla="val 55000"/>
            <a:gd name="adj2" fmla="val 45000"/>
          </a:avLst>
        </a:prstGeom>
        <a:solidFill>
          <a:schemeClr val="bg2">
            <a:lumMod val="75000"/>
            <a:alpha val="9000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3604006" y="1154668"/>
        <a:ext cx="398972" cy="545865"/>
      </dsp:txXfrm>
    </dsp:sp>
    <dsp:sp modelId="{B15AB57C-E0CA-4E75-B5A5-AD09F5FFD60A}">
      <dsp:nvSpPr>
        <dsp:cNvPr id="0" name=""/>
        <dsp:cNvSpPr/>
      </dsp:nvSpPr>
      <dsp:spPr>
        <a:xfrm>
          <a:off x="6705274" y="1191839"/>
          <a:ext cx="725402" cy="725402"/>
        </a:xfrm>
        <a:prstGeom prst="downArrow">
          <a:avLst>
            <a:gd name="adj1" fmla="val 55000"/>
            <a:gd name="adj2" fmla="val 45000"/>
          </a:avLst>
        </a:prstGeom>
        <a:solidFill>
          <a:schemeClr val="accent4">
            <a:lumMod val="60000"/>
            <a:lumOff val="40000"/>
            <a:alpha val="9000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6868489" y="1191839"/>
        <a:ext cx="398972" cy="5458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C22031B-41FD-4584-8DEC-695343A90D11}" type="datetimeFigureOut">
              <a:rPr lang="en-ZA" smtClean="0"/>
              <a:t>2024/08/29</a:t>
            </a:fld>
            <a:endParaRPr lang="en-ZA"/>
          </a:p>
        </p:txBody>
      </p:sp>
      <p:sp>
        <p:nvSpPr>
          <p:cNvPr id="4" name="Footer Placeholder 3"/>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C88487D0-D8BD-42AD-A1D0-A7506611DEA6}" type="slidenum">
              <a:rPr lang="en-ZA" smtClean="0"/>
              <a:t>‹#›</a:t>
            </a:fld>
            <a:endParaRPr lang="en-ZA"/>
          </a:p>
        </p:txBody>
      </p:sp>
    </p:spTree>
    <p:extLst>
      <p:ext uri="{BB962C8B-B14F-4D97-AF65-F5344CB8AC3E}">
        <p14:creationId xmlns:p14="http://schemas.microsoft.com/office/powerpoint/2010/main" val="307283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51EAE0C-5FED-4AFD-B6F6-DFE1F65BAC82}" type="datetimeFigureOut">
              <a:rPr lang="en-ZA" smtClean="0"/>
              <a:t>2024/08/29</a:t>
            </a:fld>
            <a:endParaRPr lang="en-ZA"/>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EB672F8-837A-4FDE-B7CF-51650F8E4B86}" type="slidenum">
              <a:rPr lang="en-ZA" smtClean="0"/>
              <a:t>‹#›</a:t>
            </a:fld>
            <a:endParaRPr lang="en-ZA"/>
          </a:p>
        </p:txBody>
      </p:sp>
    </p:spTree>
    <p:extLst>
      <p:ext uri="{BB962C8B-B14F-4D97-AF65-F5344CB8AC3E}">
        <p14:creationId xmlns:p14="http://schemas.microsoft.com/office/powerpoint/2010/main" val="2573588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recycling app that connects customers with dealers can potentially solve the following problems:</a:t>
            </a:r>
          </a:p>
          <a:p>
            <a:r>
              <a:rPr lang="en-US" sz="1200" b="0" i="0" kern="1200" dirty="0" smtClean="0">
                <a:solidFill>
                  <a:schemeClr val="tx1"/>
                </a:solidFill>
                <a:effectLst/>
                <a:latin typeface="+mn-lt"/>
                <a:ea typeface="+mn-ea"/>
                <a:cs typeface="+mn-cs"/>
              </a:rPr>
              <a:t>Convenience: Such an app makes it easier for customers to dispose of recyclable items, as they can locate and communicate with dealers directly from their smartphones. This reduces the time and effort required to dispose of recyclables, promoting a more efficient and eco-friendly waste management system.</a:t>
            </a:r>
          </a:p>
          <a:p>
            <a:r>
              <a:rPr lang="en-US" sz="1200" b="0" i="0" kern="1200" dirty="0" smtClean="0">
                <a:solidFill>
                  <a:schemeClr val="tx1"/>
                </a:solidFill>
                <a:effectLst/>
                <a:latin typeface="+mn-lt"/>
                <a:ea typeface="+mn-ea"/>
                <a:cs typeface="+mn-cs"/>
              </a:rPr>
              <a:t>Transparency: The app can promote transparency in the recycling process by providing users with information about their local recycling dealers, such as their recycling capabilities and rates.</a:t>
            </a:r>
          </a:p>
          <a:p>
            <a:endParaRPr lang="en-ZA" dirty="0"/>
          </a:p>
        </p:txBody>
      </p:sp>
      <p:sp>
        <p:nvSpPr>
          <p:cNvPr id="4" name="Slide Number Placeholder 3"/>
          <p:cNvSpPr>
            <a:spLocks noGrp="1"/>
          </p:cNvSpPr>
          <p:nvPr>
            <p:ph type="sldNum" sz="quarter" idx="10"/>
          </p:nvPr>
        </p:nvSpPr>
        <p:spPr/>
        <p:txBody>
          <a:bodyPr/>
          <a:lstStyle/>
          <a:p>
            <a:fld id="{AEB672F8-837A-4FDE-B7CF-51650F8E4B86}" type="slidenum">
              <a:rPr lang="en-ZA" smtClean="0"/>
              <a:t>2</a:t>
            </a:fld>
            <a:endParaRPr lang="en-ZA"/>
          </a:p>
        </p:txBody>
      </p:sp>
    </p:spTree>
    <p:extLst>
      <p:ext uri="{BB962C8B-B14F-4D97-AF65-F5344CB8AC3E}">
        <p14:creationId xmlns:p14="http://schemas.microsoft.com/office/powerpoint/2010/main" val="1980576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PRODUCT DESCRIPTION</a:t>
            </a:r>
          </a:p>
          <a:p>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Connect with people that offer plastic waste, via in-app chat message and schedule a meeting for collection at your comfortable time.</a:t>
            </a:r>
          </a:p>
          <a:p>
            <a:endParaRPr lang="en-ZA" dirty="0"/>
          </a:p>
        </p:txBody>
      </p:sp>
      <p:sp>
        <p:nvSpPr>
          <p:cNvPr id="4" name="Slide Number Placeholder 3"/>
          <p:cNvSpPr>
            <a:spLocks noGrp="1"/>
          </p:cNvSpPr>
          <p:nvPr>
            <p:ph type="sldNum" sz="quarter" idx="10"/>
          </p:nvPr>
        </p:nvSpPr>
        <p:spPr/>
        <p:txBody>
          <a:bodyPr/>
          <a:lstStyle/>
          <a:p>
            <a:fld id="{AEB672F8-837A-4FDE-B7CF-51650F8E4B86}" type="slidenum">
              <a:rPr lang="en-ZA" smtClean="0"/>
              <a:t>3</a:t>
            </a:fld>
            <a:endParaRPr lang="en-ZA"/>
          </a:p>
        </p:txBody>
      </p:sp>
    </p:spTree>
    <p:extLst>
      <p:ext uri="{BB962C8B-B14F-4D97-AF65-F5344CB8AC3E}">
        <p14:creationId xmlns:p14="http://schemas.microsoft.com/office/powerpoint/2010/main" val="102703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Convenience: Such an app makes it easier for customers to dispose of recyclable items, as they can locate and communicate with dealers directly from their smartphones. This reduces the time and effort required to dispose of recyclables, promoting a more efficient and eco-friendly waste management system.</a:t>
            </a:r>
          </a:p>
          <a:p>
            <a:r>
              <a:rPr lang="en-US" sz="1200" b="0" i="0" kern="1200" dirty="0" smtClean="0">
                <a:solidFill>
                  <a:schemeClr val="tx1"/>
                </a:solidFill>
                <a:effectLst/>
                <a:latin typeface="+mn-lt"/>
                <a:ea typeface="+mn-ea"/>
                <a:cs typeface="+mn-cs"/>
              </a:rPr>
              <a:t>Transparency: The app can promote transparency in the recycling process by providing users with information about their local recycling dealers, such as their recycling capabilities and rates.</a:t>
            </a:r>
          </a:p>
          <a:p>
            <a:endParaRPr lang="en-ZA" dirty="0"/>
          </a:p>
        </p:txBody>
      </p:sp>
      <p:sp>
        <p:nvSpPr>
          <p:cNvPr id="4" name="Slide Number Placeholder 3"/>
          <p:cNvSpPr>
            <a:spLocks noGrp="1"/>
          </p:cNvSpPr>
          <p:nvPr>
            <p:ph type="sldNum" sz="quarter" idx="10"/>
          </p:nvPr>
        </p:nvSpPr>
        <p:spPr/>
        <p:txBody>
          <a:bodyPr/>
          <a:lstStyle/>
          <a:p>
            <a:fld id="{AEB672F8-837A-4FDE-B7CF-51650F8E4B86}" type="slidenum">
              <a:rPr lang="en-ZA" smtClean="0"/>
              <a:t>4</a:t>
            </a:fld>
            <a:endParaRPr lang="en-ZA"/>
          </a:p>
        </p:txBody>
      </p:sp>
    </p:spTree>
    <p:extLst>
      <p:ext uri="{BB962C8B-B14F-4D97-AF65-F5344CB8AC3E}">
        <p14:creationId xmlns:p14="http://schemas.microsoft.com/office/powerpoint/2010/main" val="2397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virtual science lab app could cater to several target markets:</a:t>
            </a:r>
          </a:p>
          <a:p>
            <a:r>
              <a:rPr lang="en-US" sz="1200" b="0" i="0" kern="1200" dirty="0" smtClean="0">
                <a:solidFill>
                  <a:schemeClr val="tx1"/>
                </a:solidFill>
                <a:effectLst/>
                <a:latin typeface="+mn-lt"/>
                <a:ea typeface="+mn-ea"/>
                <a:cs typeface="+mn-cs"/>
              </a:rPr>
              <a:t>K-12 students: The app can be utilized as a tool for science education in schools, aiding students in grasping complex scientific concepts and conducting experiments in a safe and controlled environment.</a:t>
            </a:r>
          </a:p>
          <a:p>
            <a:r>
              <a:rPr lang="en-US" sz="1200" b="0" i="0" kern="1200" dirty="0" smtClean="0">
                <a:solidFill>
                  <a:schemeClr val="tx1"/>
                </a:solidFill>
                <a:effectLst/>
                <a:latin typeface="+mn-lt"/>
                <a:ea typeface="+mn-ea"/>
                <a:cs typeface="+mn-cs"/>
              </a:rPr>
              <a:t>University students: College-level students could benefit from using the app for practice and experimentation, particularly in cases where physical lab facilities are limited.</a:t>
            </a:r>
          </a:p>
          <a:p>
            <a:r>
              <a:rPr lang="en-US" sz="1200" b="0" i="0" kern="1200" dirty="0" smtClean="0">
                <a:solidFill>
                  <a:schemeClr val="tx1"/>
                </a:solidFill>
                <a:effectLst/>
                <a:latin typeface="+mn-lt"/>
                <a:ea typeface="+mn-ea"/>
                <a:cs typeface="+mn-cs"/>
              </a:rPr>
              <a:t>Homeschooling families: Home educators could leverage the app as an engaging resource to supplement their science curricula.</a:t>
            </a:r>
          </a:p>
          <a:p>
            <a:endParaRPr lang="en-ZA" dirty="0"/>
          </a:p>
        </p:txBody>
      </p:sp>
      <p:sp>
        <p:nvSpPr>
          <p:cNvPr id="4" name="Slide Number Placeholder 3"/>
          <p:cNvSpPr>
            <a:spLocks noGrp="1"/>
          </p:cNvSpPr>
          <p:nvPr>
            <p:ph type="sldNum" sz="quarter" idx="10"/>
          </p:nvPr>
        </p:nvSpPr>
        <p:spPr/>
        <p:txBody>
          <a:bodyPr/>
          <a:lstStyle/>
          <a:p>
            <a:fld id="{AEB672F8-837A-4FDE-B7CF-51650F8E4B86}" type="slidenum">
              <a:rPr lang="en-ZA" smtClean="0"/>
              <a:t>5</a:t>
            </a:fld>
            <a:endParaRPr lang="en-ZA"/>
          </a:p>
        </p:txBody>
      </p:sp>
    </p:spTree>
    <p:extLst>
      <p:ext uri="{BB962C8B-B14F-4D97-AF65-F5344CB8AC3E}">
        <p14:creationId xmlns:p14="http://schemas.microsoft.com/office/powerpoint/2010/main" val="69928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 structure derived from Top Development App</a:t>
            </a:r>
            <a:r>
              <a:rPr lang="en-US" baseline="0" dirty="0" smtClean="0"/>
              <a:t> companies</a:t>
            </a:r>
            <a:endParaRPr lang="en-ZA" dirty="0"/>
          </a:p>
        </p:txBody>
      </p:sp>
      <p:sp>
        <p:nvSpPr>
          <p:cNvPr id="4" name="Slide Number Placeholder 3"/>
          <p:cNvSpPr>
            <a:spLocks noGrp="1"/>
          </p:cNvSpPr>
          <p:nvPr>
            <p:ph type="sldNum" sz="quarter" idx="10"/>
          </p:nvPr>
        </p:nvSpPr>
        <p:spPr/>
        <p:txBody>
          <a:bodyPr/>
          <a:lstStyle/>
          <a:p>
            <a:fld id="{AEB672F8-837A-4FDE-B7CF-51650F8E4B86}" type="slidenum">
              <a:rPr lang="en-ZA" smtClean="0"/>
              <a:t>7</a:t>
            </a:fld>
            <a:endParaRPr lang="en-ZA"/>
          </a:p>
        </p:txBody>
      </p:sp>
    </p:spTree>
    <p:extLst>
      <p:ext uri="{BB962C8B-B14F-4D97-AF65-F5344CB8AC3E}">
        <p14:creationId xmlns:p14="http://schemas.microsoft.com/office/powerpoint/2010/main" val="267007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EB672F8-837A-4FDE-B7CF-51650F8E4B86}" type="slidenum">
              <a:rPr lang="en-ZA" smtClean="0"/>
              <a:t>12</a:t>
            </a:fld>
            <a:endParaRPr lang="en-ZA"/>
          </a:p>
        </p:txBody>
      </p:sp>
    </p:spTree>
    <p:extLst>
      <p:ext uri="{BB962C8B-B14F-4D97-AF65-F5344CB8AC3E}">
        <p14:creationId xmlns:p14="http://schemas.microsoft.com/office/powerpoint/2010/main" val="174628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27D6A8D2-9E7D-43DF-8A1F-B01D39D53051}" type="datetimeFigureOut">
              <a:rPr lang="en-ZA" smtClean="0"/>
              <a:t>2024/08/29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87072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7D6A8D2-9E7D-43DF-8A1F-B01D39D53051}" type="datetimeFigureOut">
              <a:rPr lang="en-ZA" smtClean="0"/>
              <a:t>2024/08/29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130095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7D6A8D2-9E7D-43DF-8A1F-B01D39D53051}" type="datetimeFigureOut">
              <a:rPr lang="en-ZA" smtClean="0"/>
              <a:t>2024/08/29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352549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7D6A8D2-9E7D-43DF-8A1F-B01D39D53051}" type="datetimeFigureOut">
              <a:rPr lang="en-ZA" smtClean="0"/>
              <a:t>2024/08/29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183050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6A8D2-9E7D-43DF-8A1F-B01D39D53051}" type="datetimeFigureOut">
              <a:rPr lang="en-ZA" smtClean="0"/>
              <a:t>2024/08/29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108846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27D6A8D2-9E7D-43DF-8A1F-B01D39D53051}" type="datetimeFigureOut">
              <a:rPr lang="en-ZA" smtClean="0"/>
              <a:t>2024/08/29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84349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27D6A8D2-9E7D-43DF-8A1F-B01D39D53051}" type="datetimeFigureOut">
              <a:rPr lang="en-ZA" smtClean="0"/>
              <a:t>2024/08/29</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181837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27D6A8D2-9E7D-43DF-8A1F-B01D39D53051}" type="datetimeFigureOut">
              <a:rPr lang="en-ZA" smtClean="0"/>
              <a:t>2024/08/29</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41278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6A8D2-9E7D-43DF-8A1F-B01D39D53051}" type="datetimeFigureOut">
              <a:rPr lang="en-ZA" smtClean="0"/>
              <a:t>2024/08/29</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60905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6A8D2-9E7D-43DF-8A1F-B01D39D53051}" type="datetimeFigureOut">
              <a:rPr lang="en-ZA" smtClean="0"/>
              <a:t>2024/08/29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170001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6A8D2-9E7D-43DF-8A1F-B01D39D53051}" type="datetimeFigureOut">
              <a:rPr lang="en-ZA" smtClean="0"/>
              <a:t>2024/08/29</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CCDFF1A-BB0D-41DB-901D-20E0D5B8D77E}" type="slidenum">
              <a:rPr lang="en-ZA" smtClean="0"/>
              <a:t>‹#›</a:t>
            </a:fld>
            <a:endParaRPr lang="en-ZA"/>
          </a:p>
        </p:txBody>
      </p:sp>
    </p:spTree>
    <p:extLst>
      <p:ext uri="{BB962C8B-B14F-4D97-AF65-F5344CB8AC3E}">
        <p14:creationId xmlns:p14="http://schemas.microsoft.com/office/powerpoint/2010/main" val="369130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3000"/>
              </a:schemeClr>
            </a:gs>
            <a:gs pos="17000">
              <a:schemeClr val="accent6">
                <a:lumMod val="60000"/>
                <a:lumOff val="40000"/>
              </a:schemeClr>
            </a:gs>
            <a:gs pos="57000">
              <a:schemeClr val="accent6">
                <a:lumMod val="40000"/>
                <a:lumOff val="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6A8D2-9E7D-43DF-8A1F-B01D39D53051}" type="datetimeFigureOut">
              <a:rPr lang="en-ZA" smtClean="0"/>
              <a:t>2024/08/29</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DFF1A-BB0D-41DB-901D-20E0D5B8D77E}" type="slidenum">
              <a:rPr lang="en-ZA" smtClean="0"/>
              <a:t>‹#›</a:t>
            </a:fld>
            <a:endParaRPr lang="en-ZA"/>
          </a:p>
        </p:txBody>
      </p:sp>
    </p:spTree>
    <p:extLst>
      <p:ext uri="{BB962C8B-B14F-4D97-AF65-F5344CB8AC3E}">
        <p14:creationId xmlns:p14="http://schemas.microsoft.com/office/powerpoint/2010/main" val="154221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r>
            <a:br>
              <a:rPr lang="en-US" dirty="0" smtClean="0"/>
            </a:br>
            <a:endParaRPr lang="en-ZA" dirty="0"/>
          </a:p>
        </p:txBody>
      </p:sp>
      <p:sp>
        <p:nvSpPr>
          <p:cNvPr id="3" name="Subtitle 2"/>
          <p:cNvSpPr>
            <a:spLocks noGrp="1"/>
          </p:cNvSpPr>
          <p:nvPr>
            <p:ph type="subTitle" idx="1"/>
          </p:nvPr>
        </p:nvSpPr>
        <p:spPr>
          <a:xfrm>
            <a:off x="1845971" y="4980077"/>
            <a:ext cx="9144000" cy="1655762"/>
          </a:xfrm>
        </p:spPr>
        <p:txBody>
          <a:bodyPr>
            <a:noAutofit/>
          </a:bodyPr>
          <a:lstStyle/>
          <a:p>
            <a:r>
              <a:rPr lang="en-US" sz="3200" b="1" i="1" dirty="0" err="1" smtClean="0">
                <a:latin typeface="Arial Narrow" panose="020B0606020202030204" pitchFamily="34" charset="0"/>
              </a:rPr>
              <a:t>Dorcas</a:t>
            </a:r>
            <a:r>
              <a:rPr lang="en-US" sz="3200" b="1" i="1" dirty="0" smtClean="0">
                <a:latin typeface="Arial Narrow" panose="020B0606020202030204" pitchFamily="34" charset="0"/>
              </a:rPr>
              <a:t> </a:t>
            </a:r>
            <a:r>
              <a:rPr lang="en-US" sz="3200" b="1" i="1" dirty="0" err="1" smtClean="0">
                <a:latin typeface="Arial Narrow" panose="020B0606020202030204" pitchFamily="34" charset="0"/>
              </a:rPr>
              <a:t>Matsi</a:t>
            </a:r>
            <a:r>
              <a:rPr lang="en-US" sz="3200" b="1" i="1" dirty="0" smtClean="0">
                <a:latin typeface="Arial Narrow" panose="020B0606020202030204" pitchFamily="34" charset="0"/>
              </a:rPr>
              <a:t> (General Manager) and </a:t>
            </a:r>
            <a:r>
              <a:rPr lang="en-US" sz="3200" b="1" i="1" dirty="0" err="1" smtClean="0">
                <a:latin typeface="Arial Narrow" panose="020B0606020202030204" pitchFamily="34" charset="0"/>
              </a:rPr>
              <a:t>Kabelo</a:t>
            </a:r>
            <a:r>
              <a:rPr lang="en-US" sz="3200" b="1" i="1" dirty="0" smtClean="0">
                <a:latin typeface="Arial Narrow" panose="020B0606020202030204" pitchFamily="34" charset="0"/>
              </a:rPr>
              <a:t> </a:t>
            </a:r>
            <a:r>
              <a:rPr lang="en-US" sz="3200" b="1" i="1" dirty="0" err="1" smtClean="0">
                <a:latin typeface="Arial Narrow" panose="020B0606020202030204" pitchFamily="34" charset="0"/>
              </a:rPr>
              <a:t>Maleka</a:t>
            </a:r>
            <a:endParaRPr lang="en-US" sz="3200" b="1" i="1" dirty="0" smtClean="0">
              <a:latin typeface="Arial Narrow" panose="020B0606020202030204" pitchFamily="34" charset="0"/>
            </a:endParaRPr>
          </a:p>
          <a:p>
            <a:r>
              <a:rPr lang="en-US" sz="3200" b="1" i="1" dirty="0" smtClean="0">
                <a:latin typeface="Arial Narrow" panose="020B0606020202030204" pitchFamily="34" charset="0"/>
              </a:rPr>
              <a:t>Presenting </a:t>
            </a:r>
          </a:p>
          <a:p>
            <a:r>
              <a:rPr lang="en-US" sz="3200" b="1" i="1" dirty="0" smtClean="0">
                <a:latin typeface="Arial Narrow" panose="020B0606020202030204" pitchFamily="34" charset="0"/>
              </a:rPr>
              <a:t>ConnectRecycle – Mobile Application</a:t>
            </a:r>
            <a:endParaRPr lang="en-ZA" sz="3200" b="1" i="1" dirty="0">
              <a:latin typeface="Arial Narrow" panose="020B0606020202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4558" y="401972"/>
            <a:ext cx="5327915" cy="4578105"/>
          </a:xfrm>
          <a:prstGeom prst="rect">
            <a:avLst/>
          </a:prstGeom>
        </p:spPr>
      </p:pic>
    </p:spTree>
    <p:extLst>
      <p:ext uri="{BB962C8B-B14F-4D97-AF65-F5344CB8AC3E}">
        <p14:creationId xmlns:p14="http://schemas.microsoft.com/office/powerpoint/2010/main" val="31948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latin typeface="Arial Narrow" panose="020B0606020202030204" pitchFamily="34" charset="0"/>
              </a:rPr>
              <a:t>MARKETING</a:t>
            </a:r>
            <a:endParaRPr lang="en-ZA" sz="4800" b="1" u="sng" dirty="0">
              <a:latin typeface="Arial Narrow" panose="020B0606020202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081" y="4686511"/>
            <a:ext cx="1616551" cy="16165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834610"/>
            <a:ext cx="1615730" cy="1468452"/>
          </a:xfrm>
          <a:prstGeom prst="rect">
            <a:avLst/>
          </a:prstGeom>
        </p:spPr>
      </p:pic>
      <p:sp>
        <p:nvSpPr>
          <p:cNvPr id="6" name="Title 1"/>
          <p:cNvSpPr txBox="1">
            <a:spLocks/>
          </p:cNvSpPr>
          <p:nvPr/>
        </p:nvSpPr>
        <p:spPr>
          <a:xfrm>
            <a:off x="324465" y="1690688"/>
            <a:ext cx="11029335" cy="27338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50000"/>
              </a:lnSpc>
              <a:buFont typeface="Arial" panose="020B0604020202020204" pitchFamily="34" charset="0"/>
              <a:buChar char="•"/>
            </a:pPr>
            <a:r>
              <a:rPr lang="en-US" sz="3200" dirty="0" smtClean="0">
                <a:latin typeface="Arial Narrow" panose="020B0606020202030204" pitchFamily="34" charset="0"/>
              </a:rPr>
              <a:t>Promoting the App at the local events such as community meetings.</a:t>
            </a:r>
          </a:p>
          <a:p>
            <a:pPr marL="571500" indent="-571500">
              <a:lnSpc>
                <a:spcPct val="150000"/>
              </a:lnSpc>
              <a:buFont typeface="Arial" panose="020B0604020202020204" pitchFamily="34" charset="0"/>
              <a:buChar char="•"/>
            </a:pPr>
            <a:r>
              <a:rPr lang="en-US" sz="3200" dirty="0" smtClean="0">
                <a:latin typeface="Arial Narrow" panose="020B0606020202030204" pitchFamily="34" charset="0"/>
              </a:rPr>
              <a:t>Use social media platforms. </a:t>
            </a:r>
          </a:p>
          <a:p>
            <a:pPr marL="571500" indent="-571500">
              <a:lnSpc>
                <a:spcPct val="150000"/>
              </a:lnSpc>
              <a:buFont typeface="Arial" panose="020B0604020202020204" pitchFamily="34" charset="0"/>
              <a:buChar char="•"/>
            </a:pPr>
            <a:r>
              <a:rPr lang="en-US" sz="3200" dirty="0" smtClean="0">
                <a:latin typeface="Arial Narrow" panose="020B0606020202030204" pitchFamily="34" charset="0"/>
              </a:rPr>
              <a:t>Place posters at the schools and shopping centers’ notice boards.</a:t>
            </a:r>
            <a:endParaRPr lang="en-ZA" sz="3200" dirty="0">
              <a:latin typeface="Arial Narrow" panose="020B0606020202030204" pitchFamily="34" charset="0"/>
            </a:endParaRPr>
          </a:p>
        </p:txBody>
      </p:sp>
    </p:spTree>
    <p:extLst>
      <p:ext uri="{BB962C8B-B14F-4D97-AF65-F5344CB8AC3E}">
        <p14:creationId xmlns:p14="http://schemas.microsoft.com/office/powerpoint/2010/main" val="62555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Narrow" panose="020B0606020202030204" pitchFamily="34" charset="0"/>
              </a:rPr>
              <a:t>FUTURE POTENTIAL OF THE COMPANY</a:t>
            </a:r>
            <a:endParaRPr lang="en-ZA" b="1" u="sng" dirty="0">
              <a:latin typeface="Arial Narrow" panose="020B0606020202030204" pitchFamily="34" charset="0"/>
            </a:endParaRPr>
          </a:p>
        </p:txBody>
      </p:sp>
      <p:sp>
        <p:nvSpPr>
          <p:cNvPr id="3" name="Content Placeholder 2"/>
          <p:cNvSpPr>
            <a:spLocks noGrp="1"/>
          </p:cNvSpPr>
          <p:nvPr>
            <p:ph idx="1"/>
          </p:nvPr>
        </p:nvSpPr>
        <p:spPr>
          <a:xfrm>
            <a:off x="838200" y="2076348"/>
            <a:ext cx="10515600" cy="4351338"/>
          </a:xfrm>
        </p:spPr>
        <p:txBody>
          <a:bodyPr/>
          <a:lstStyle/>
          <a:p>
            <a:r>
              <a:rPr lang="en-US" sz="3600" dirty="0" smtClean="0">
                <a:latin typeface="Arial Narrow" panose="020B0606020202030204" pitchFamily="34" charset="0"/>
              </a:rPr>
              <a:t>Partner with eco-friendly businesses to increase brand awareness and attract new users.</a:t>
            </a:r>
          </a:p>
          <a:p>
            <a:r>
              <a:rPr lang="en-US" sz="3600" dirty="0" smtClean="0">
                <a:latin typeface="Arial Narrow" panose="020B0606020202030204" pitchFamily="34" charset="0"/>
              </a:rPr>
              <a:t>Engaging the young grades into recycling, by offering them tips. </a:t>
            </a:r>
            <a:endParaRPr lang="en-ZA" sz="3600" dirty="0">
              <a:latin typeface="Arial Narrow" panose="020B0606020202030204" pitchFamily="34" charset="0"/>
            </a:endParaRPr>
          </a:p>
          <a:p>
            <a:pPr marL="0" indent="0">
              <a:buNone/>
            </a:pPr>
            <a:endParaRPr lang="en-US" dirty="0"/>
          </a:p>
          <a:p>
            <a:pPr marL="0" indent="0">
              <a:buNone/>
            </a:pPr>
            <a:endParaRPr lang="en-ZA" dirty="0"/>
          </a:p>
        </p:txBody>
      </p:sp>
    </p:spTree>
    <p:extLst>
      <p:ext uri="{BB962C8B-B14F-4D97-AF65-F5344CB8AC3E}">
        <p14:creationId xmlns:p14="http://schemas.microsoft.com/office/powerpoint/2010/main" val="380314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MANAGEMENT SKILLS</a:t>
            </a:r>
            <a:endParaRPr lang="en-ZA" b="1" dirty="0"/>
          </a:p>
        </p:txBody>
      </p:sp>
      <p:graphicFrame>
        <p:nvGraphicFramePr>
          <p:cNvPr id="4" name="Content Placeholder 4">
            <a:extLst>
              <a:ext uri="{FF2B5EF4-FFF2-40B4-BE49-F238E27FC236}">
                <a16:creationId xmlns:a16="http://schemas.microsoft.com/office/drawing/2014/main" xmlns="" id="{9B1B45CD-CE0E-2D91-B523-682437EDFD56}"/>
              </a:ext>
            </a:extLst>
          </p:cNvPr>
          <p:cNvGraphicFramePr>
            <a:graphicFrameLocks noGrp="1"/>
          </p:cNvGraphicFramePr>
          <p:nvPr>
            <p:ph idx="1"/>
            <p:extLst>
              <p:ext uri="{D42A27DB-BD31-4B8C-83A1-F6EECF244321}">
                <p14:modId xmlns:p14="http://schemas.microsoft.com/office/powerpoint/2010/main" val="2621046169"/>
              </p:ext>
            </p:extLst>
          </p:nvPr>
        </p:nvGraphicFramePr>
        <p:xfrm>
          <a:off x="304799" y="1349829"/>
          <a:ext cx="11473543" cy="5072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p:cNvSpPr/>
          <p:nvPr/>
        </p:nvSpPr>
        <p:spPr>
          <a:xfrm>
            <a:off x="9969909" y="2492477"/>
            <a:ext cx="781665" cy="7374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ounded Rectangle 5"/>
          <p:cNvSpPr/>
          <p:nvPr/>
        </p:nvSpPr>
        <p:spPr>
          <a:xfrm>
            <a:off x="333693" y="3229897"/>
            <a:ext cx="2504622" cy="3628103"/>
          </a:xfrm>
          <a:prstGeom prst="roundRect">
            <a:avLst>
              <a:gd name="adj" fmla="val 10000"/>
            </a:avLst>
          </a:prstGeom>
          <a:solidFill>
            <a:schemeClr val="accent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TextBox 6"/>
          <p:cNvSpPr txBox="1"/>
          <p:nvPr/>
        </p:nvSpPr>
        <p:spPr>
          <a:xfrm>
            <a:off x="333692" y="3939571"/>
            <a:ext cx="2512073" cy="1865126"/>
          </a:xfrm>
          <a:prstGeom prst="rect">
            <a:avLst/>
          </a:prstGeom>
          <a:noFill/>
        </p:spPr>
        <p:txBody>
          <a:bodyPr wrap="square" rtlCol="0">
            <a:spAutoFit/>
          </a:bodyPr>
          <a:lstStyle/>
          <a:p>
            <a:pPr lvl="0" defTabSz="1111250">
              <a:lnSpc>
                <a:spcPct val="90000"/>
              </a:lnSpc>
              <a:spcBef>
                <a:spcPct val="0"/>
              </a:spcBef>
              <a:spcAft>
                <a:spcPct val="35000"/>
              </a:spcAft>
            </a:pPr>
            <a:r>
              <a:rPr lang="en-GB" sz="3200" dirty="0" smtClean="0">
                <a:ln w="0"/>
                <a:effectLst>
                  <a:outerShdw blurRad="38100" dist="19050" dir="2700000" algn="tl" rotWithShape="0">
                    <a:schemeClr val="dk1">
                      <a:alpha val="40000"/>
                    </a:schemeClr>
                  </a:outerShdw>
                </a:effectLst>
              </a:rPr>
              <a:t>Brainstorming ideas to raise funds for our company.</a:t>
            </a:r>
            <a:endParaRPr lang="en-US" b="1" dirty="0"/>
          </a:p>
        </p:txBody>
      </p:sp>
      <p:grpSp>
        <p:nvGrpSpPr>
          <p:cNvPr id="8" name="Group 7"/>
          <p:cNvGrpSpPr/>
          <p:nvPr/>
        </p:nvGrpSpPr>
        <p:grpSpPr>
          <a:xfrm>
            <a:off x="3151403" y="3229897"/>
            <a:ext cx="2106772" cy="3628103"/>
            <a:chOff x="10286135" y="1318912"/>
            <a:chExt cx="9178834" cy="1263925"/>
          </a:xfrm>
        </p:grpSpPr>
        <p:sp>
          <p:nvSpPr>
            <p:cNvPr id="9" name="Rounded Rectangle 8"/>
            <p:cNvSpPr/>
            <p:nvPr/>
          </p:nvSpPr>
          <p:spPr>
            <a:xfrm>
              <a:off x="10286135" y="1318912"/>
              <a:ext cx="9178834" cy="1263925"/>
            </a:xfrm>
            <a:prstGeom prst="roundRect">
              <a:avLst>
                <a:gd name="adj" fmla="val 10000"/>
              </a:avLst>
            </a:prstGeom>
            <a:solidFill>
              <a:schemeClr val="bg2">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ounded Rectangle 4"/>
            <p:cNvSpPr/>
            <p:nvPr/>
          </p:nvSpPr>
          <p:spPr>
            <a:xfrm>
              <a:off x="10693685" y="1412498"/>
              <a:ext cx="8503587" cy="10506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GB" sz="2500" b="1" kern="1200" dirty="0" smtClean="0">
                  <a:solidFill>
                    <a:schemeClr val="tx1"/>
                  </a:solidFill>
                </a:rPr>
                <a:t>Appointment of the project manager, and deciding on what we will produce and sell for fundraising</a:t>
              </a:r>
              <a:r>
                <a:rPr lang="en-GB" sz="2500" b="1" kern="1200" dirty="0" smtClean="0"/>
                <a:t>. </a:t>
              </a:r>
              <a:endParaRPr lang="en-US" sz="2500" b="1" kern="1200" dirty="0"/>
            </a:p>
          </p:txBody>
        </p:sp>
      </p:grpSp>
      <p:grpSp>
        <p:nvGrpSpPr>
          <p:cNvPr id="11" name="Group 10"/>
          <p:cNvGrpSpPr/>
          <p:nvPr/>
        </p:nvGrpSpPr>
        <p:grpSpPr>
          <a:xfrm>
            <a:off x="6318935" y="3229897"/>
            <a:ext cx="2092023" cy="3628103"/>
            <a:chOff x="1533140" y="2637825"/>
            <a:chExt cx="9178834" cy="1116003"/>
          </a:xfrm>
        </p:grpSpPr>
        <p:sp>
          <p:nvSpPr>
            <p:cNvPr id="12" name="Rounded Rectangle 11"/>
            <p:cNvSpPr/>
            <p:nvPr/>
          </p:nvSpPr>
          <p:spPr>
            <a:xfrm>
              <a:off x="1533140" y="2637825"/>
              <a:ext cx="9178834" cy="1116003"/>
            </a:xfrm>
            <a:prstGeom prst="roundRect">
              <a:avLst>
                <a:gd name="adj" fmla="val 10000"/>
              </a:avLst>
            </a:prstGeom>
            <a:solidFill>
              <a:schemeClr val="accent4">
                <a:lumMod val="60000"/>
                <a:lumOff val="40000"/>
              </a:schemeClr>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3" name="Rounded Rectangle 4"/>
            <p:cNvSpPr/>
            <p:nvPr/>
          </p:nvSpPr>
          <p:spPr>
            <a:xfrm>
              <a:off x="1565827" y="2670512"/>
              <a:ext cx="9146147" cy="10506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ZA" sz="2800" b="1" kern="1200" dirty="0" smtClean="0">
                  <a:solidFill>
                    <a:schemeClr val="tx1"/>
                  </a:solidFill>
                </a:rPr>
                <a:t>Organise raw materials and production  </a:t>
              </a:r>
              <a:endParaRPr lang="en-US" sz="2800" b="1" kern="1200" dirty="0">
                <a:solidFill>
                  <a:schemeClr val="tx1"/>
                </a:solidFill>
              </a:endParaRPr>
            </a:p>
          </p:txBody>
        </p:sp>
      </p:grpSp>
      <p:sp>
        <p:nvSpPr>
          <p:cNvPr id="14" name="Rounded Rectangle 13"/>
          <p:cNvSpPr/>
          <p:nvPr/>
        </p:nvSpPr>
        <p:spPr>
          <a:xfrm>
            <a:off x="9433067" y="3142294"/>
            <a:ext cx="2092023" cy="3728319"/>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Rounded Rectangle 4"/>
          <p:cNvSpPr/>
          <p:nvPr/>
        </p:nvSpPr>
        <p:spPr>
          <a:xfrm>
            <a:off x="9471718" y="2664363"/>
            <a:ext cx="2053372" cy="39576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ZA" sz="2800" b="1" kern="1200" dirty="0" smtClean="0">
                <a:solidFill>
                  <a:schemeClr val="tx1"/>
                </a:solidFill>
              </a:rPr>
              <a:t>At the end of the fundraising event we recalled any mistakes done, so not to repeat it.</a:t>
            </a:r>
            <a:r>
              <a:rPr lang="en-ZA" sz="2400" b="1" kern="1200" dirty="0" smtClean="0">
                <a:solidFill>
                  <a:schemeClr val="tx1"/>
                </a:solidFill>
              </a:rPr>
              <a:t>  </a:t>
            </a:r>
            <a:endParaRPr lang="en-US" sz="2400" b="1" kern="1200" dirty="0">
              <a:solidFill>
                <a:schemeClr val="tx1"/>
              </a:solidFill>
            </a:endParaRPr>
          </a:p>
        </p:txBody>
      </p:sp>
    </p:spTree>
    <p:extLst>
      <p:ext uri="{BB962C8B-B14F-4D97-AF65-F5344CB8AC3E}">
        <p14:creationId xmlns:p14="http://schemas.microsoft.com/office/powerpoint/2010/main" val="408257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Arial Narrow" panose="020B0606020202030204" pitchFamily="34" charset="0"/>
              </a:rPr>
              <a:t>THANK YOU!!</a:t>
            </a:r>
            <a:endParaRPr lang="en-ZA" sz="6000" b="1" dirty="0">
              <a:latin typeface="Arial Narrow" panose="020B0606020202030204" pitchFamily="34" charset="0"/>
            </a:endParaRPr>
          </a:p>
        </p:txBody>
      </p:sp>
      <p:pic>
        <p:nvPicPr>
          <p:cNvPr id="4" name="Content Placeholder 3"/>
          <p:cNvPicPr>
            <a:picLocks noGrp="1" noChangeAspect="1"/>
          </p:cNvPicPr>
          <p:nvPr>
            <p:ph idx="1"/>
          </p:nvPr>
        </p:nvPicPr>
        <p:blipFill>
          <a:blip r:embed="rId2"/>
          <a:stretch>
            <a:fillRect/>
          </a:stretch>
        </p:blipFill>
        <p:spPr>
          <a:xfrm>
            <a:off x="7807279" y="3294381"/>
            <a:ext cx="3159577" cy="3159577"/>
          </a:xfrm>
          <a:prstGeom prst="rect">
            <a:avLst/>
          </a:prstGeom>
        </p:spPr>
      </p:pic>
      <p:pic>
        <p:nvPicPr>
          <p:cNvPr id="5" name="Picture 4" descr="A logo for a project management institute&#10;&#10;Description automatically generated">
            <a:extLst>
              <a:ext uri="{FF2B5EF4-FFF2-40B4-BE49-F238E27FC236}">
                <a16:creationId xmlns:a16="http://schemas.microsoft.com/office/drawing/2014/main" xmlns="" id="{3B9BC789-0755-AF89-6C1B-2799E4588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2867" y="4166112"/>
            <a:ext cx="3097169" cy="1626014"/>
          </a:xfrm>
          <a:prstGeom prst="rect">
            <a:avLst/>
          </a:prstGeom>
        </p:spPr>
      </p:pic>
      <p:sp>
        <p:nvSpPr>
          <p:cNvPr id="7" name="TextBox 6">
            <a:extLst>
              <a:ext uri="{FF2B5EF4-FFF2-40B4-BE49-F238E27FC236}">
                <a16:creationId xmlns="" xmlns:a16="http://schemas.microsoft.com/office/drawing/2014/main" id="{25057D86-DBEB-1225-74FD-15B617690D10}"/>
              </a:ext>
            </a:extLst>
          </p:cNvPr>
          <p:cNvSpPr txBox="1"/>
          <p:nvPr/>
        </p:nvSpPr>
        <p:spPr>
          <a:xfrm>
            <a:off x="1142533" y="1728070"/>
            <a:ext cx="7328423" cy="1200329"/>
          </a:xfrm>
          <a:prstGeom prst="rect">
            <a:avLst/>
          </a:prstGeom>
          <a:noFill/>
        </p:spPr>
        <p:txBody>
          <a:bodyPr wrap="square" rtlCol="0">
            <a:spAutoFit/>
          </a:bodyPr>
          <a:lstStyle/>
          <a:p>
            <a:r>
              <a:rPr lang="en-ZA" sz="3600" b="1" dirty="0">
                <a:solidFill>
                  <a:srgbClr val="002060"/>
                </a:solidFill>
              </a:rPr>
              <a:t>Entrepreneurship Development Trust Ninety-one</a:t>
            </a:r>
          </a:p>
        </p:txBody>
      </p:sp>
    </p:spTree>
    <p:extLst>
      <p:ext uri="{BB962C8B-B14F-4D97-AF65-F5344CB8AC3E}">
        <p14:creationId xmlns:p14="http://schemas.microsoft.com/office/powerpoint/2010/main" val="23556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latin typeface="Arial Narrow" panose="020B0606020202030204" pitchFamily="34" charset="0"/>
              </a:rPr>
              <a:t>WHAT PROBLEM ARE WE SOLVING</a:t>
            </a:r>
            <a:endParaRPr lang="en-ZA" sz="5400" b="1" dirty="0">
              <a:latin typeface="Arial Narrow" panose="020B0606020202030204" pitchFamily="34" charset="0"/>
            </a:endParaRPr>
          </a:p>
        </p:txBody>
      </p:sp>
      <p:sp>
        <p:nvSpPr>
          <p:cNvPr id="3" name="Content Placeholder 2"/>
          <p:cNvSpPr>
            <a:spLocks noGrp="1"/>
          </p:cNvSpPr>
          <p:nvPr>
            <p:ph idx="1"/>
          </p:nvPr>
        </p:nvSpPr>
        <p:spPr>
          <a:xfrm>
            <a:off x="838200" y="1494234"/>
            <a:ext cx="10515600" cy="1809692"/>
          </a:xfrm>
        </p:spPr>
        <p:txBody>
          <a:bodyPr>
            <a:normAutofit/>
          </a:bodyPr>
          <a:lstStyle/>
          <a:p>
            <a:r>
              <a:rPr lang="en-US" sz="3600" dirty="0" smtClean="0">
                <a:latin typeface="Arial Narrow" panose="020B0606020202030204" pitchFamily="34" charset="0"/>
              </a:rPr>
              <a:t>Community discarding waste in appropriately.</a:t>
            </a:r>
          </a:p>
          <a:p>
            <a:r>
              <a:rPr lang="en-US" sz="3600" dirty="0" smtClean="0">
                <a:latin typeface="Arial Narrow" panose="020B0606020202030204" pitchFamily="34" charset="0"/>
              </a:rPr>
              <a:t>Waste management dealers not easily having access to the right customers . </a:t>
            </a:r>
            <a:endParaRPr lang="en-ZA" sz="3600" dirty="0">
              <a:latin typeface="Arial Narrow" panose="020B0606020202030204" pitchFamily="34" charset="0"/>
            </a:endParaRPr>
          </a:p>
        </p:txBody>
      </p:sp>
      <p:sp>
        <p:nvSpPr>
          <p:cNvPr id="4" name="Title 1"/>
          <p:cNvSpPr txBox="1">
            <a:spLocks/>
          </p:cNvSpPr>
          <p:nvPr/>
        </p:nvSpPr>
        <p:spPr>
          <a:xfrm>
            <a:off x="990600" y="328686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smtClean="0">
                <a:latin typeface="Arial Narrow" panose="020B0606020202030204" pitchFamily="34" charset="0"/>
              </a:rPr>
              <a:t>THE SOLUTION</a:t>
            </a:r>
            <a:endParaRPr lang="en-ZA" sz="5400" b="1" dirty="0">
              <a:latin typeface="Arial Narrow" panose="020B0606020202030204" pitchFamily="34" charset="0"/>
            </a:endParaRPr>
          </a:p>
        </p:txBody>
      </p:sp>
      <p:sp>
        <p:nvSpPr>
          <p:cNvPr id="5" name="Content Placeholder 2"/>
          <p:cNvSpPr txBox="1">
            <a:spLocks/>
          </p:cNvSpPr>
          <p:nvPr/>
        </p:nvSpPr>
        <p:spPr>
          <a:xfrm>
            <a:off x="990600" y="4629489"/>
            <a:ext cx="10515600" cy="180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ZA" dirty="0"/>
          </a:p>
        </p:txBody>
      </p:sp>
      <p:sp>
        <p:nvSpPr>
          <p:cNvPr id="6" name="Content Placeholder 2"/>
          <p:cNvSpPr txBox="1">
            <a:spLocks/>
          </p:cNvSpPr>
          <p:nvPr/>
        </p:nvSpPr>
        <p:spPr>
          <a:xfrm>
            <a:off x="838200" y="4629489"/>
            <a:ext cx="10515600" cy="2006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p:txBody>
      </p:sp>
      <p:sp>
        <p:nvSpPr>
          <p:cNvPr id="7" name="Content Placeholder 2"/>
          <p:cNvSpPr txBox="1">
            <a:spLocks/>
          </p:cNvSpPr>
          <p:nvPr/>
        </p:nvSpPr>
        <p:spPr>
          <a:xfrm>
            <a:off x="838200" y="4433035"/>
            <a:ext cx="10515600" cy="1719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atin typeface="Arial Narrow" panose="020B0606020202030204" pitchFamily="34" charset="0"/>
              </a:rPr>
              <a:t>ConnectRecycle – Mobile Application </a:t>
            </a:r>
            <a:endParaRPr lang="en-US" sz="3600" dirty="0" smtClean="0">
              <a:latin typeface="Arial Narrow" panose="020B0606020202030204" pitchFamily="34" charset="0"/>
            </a:endParaRPr>
          </a:p>
          <a:p>
            <a:r>
              <a:rPr lang="en-US" sz="3600" dirty="0" smtClean="0">
                <a:latin typeface="Arial Narrow" panose="020B0606020202030204" pitchFamily="34" charset="0"/>
              </a:rPr>
              <a:t>To address inappropriate discarding of waste that have an impact to environmental sustainability. </a:t>
            </a:r>
            <a:endParaRPr lang="en-ZA" sz="3600" dirty="0">
              <a:latin typeface="Arial Narrow" panose="020B0606020202030204" pitchFamily="34" charset="0"/>
            </a:endParaRPr>
          </a:p>
        </p:txBody>
      </p:sp>
    </p:spTree>
    <p:extLst>
      <p:ext uri="{BB962C8B-B14F-4D97-AF65-F5344CB8AC3E}">
        <p14:creationId xmlns:p14="http://schemas.microsoft.com/office/powerpoint/2010/main" val="195076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351"/>
            <a:ext cx="10515600" cy="581509"/>
          </a:xfrm>
        </p:spPr>
        <p:txBody>
          <a:bodyPr>
            <a:noAutofit/>
          </a:bodyPr>
          <a:lstStyle/>
          <a:p>
            <a:pPr algn="ctr"/>
            <a:r>
              <a:rPr lang="en-US" sz="4000" b="1" u="sng" dirty="0" smtClean="0">
                <a:latin typeface="Arial Narrow" panose="020B0606020202030204" pitchFamily="34" charset="0"/>
              </a:rPr>
              <a:t>PRODUCT DESCRIPTION</a:t>
            </a:r>
            <a:endParaRPr lang="en-ZA" sz="4000" b="1" u="sng" dirty="0">
              <a:latin typeface="Arial Narrow" panose="020B0606020202030204" pitchFamily="34" charset="0"/>
            </a:endParaRPr>
          </a:p>
        </p:txBody>
      </p:sp>
      <p:pic>
        <p:nvPicPr>
          <p:cNvPr id="6" name="Content Placeholder 5">
            <a:extLst>
              <a:ext uri="{FF2B5EF4-FFF2-40B4-BE49-F238E27FC236}">
                <a16:creationId xmlns:a16="http://schemas.microsoft.com/office/drawing/2014/main" xmlns="" id="{37F6527B-11B8-4706-9D7A-73E14898FC1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0083" t="19407" r="39917" b="9037"/>
          <a:stretch/>
        </p:blipFill>
        <p:spPr>
          <a:xfrm>
            <a:off x="765830" y="1268047"/>
            <a:ext cx="2297336" cy="4623418"/>
          </a:xfrm>
          <a:prstGeom prst="rect">
            <a:avLst/>
          </a:prstGeom>
        </p:spPr>
      </p:pic>
      <p:pic>
        <p:nvPicPr>
          <p:cNvPr id="7" name="Picture 6">
            <a:extLst>
              <a:ext uri="{FF2B5EF4-FFF2-40B4-BE49-F238E27FC236}">
                <a16:creationId xmlns:a16="http://schemas.microsoft.com/office/drawing/2014/main" xmlns="" id="{D30FE6F4-DE95-4506-AD88-189E95810886}"/>
              </a:ext>
            </a:extLst>
          </p:cNvPr>
          <p:cNvPicPr>
            <a:picLocks noChangeAspect="1"/>
          </p:cNvPicPr>
          <p:nvPr/>
        </p:nvPicPr>
        <p:blipFill rotWithShape="1">
          <a:blip r:embed="rId4">
            <a:extLst>
              <a:ext uri="{28A0092B-C50C-407E-A947-70E740481C1C}">
                <a14:useLocalDpi xmlns:a14="http://schemas.microsoft.com/office/drawing/2010/main" val="0"/>
              </a:ext>
            </a:extLst>
          </a:blip>
          <a:srcRect l="39974" t="19525" r="39768" b="7354"/>
          <a:stretch/>
        </p:blipFill>
        <p:spPr>
          <a:xfrm>
            <a:off x="4356223" y="1268047"/>
            <a:ext cx="2605016" cy="4645508"/>
          </a:xfrm>
          <a:prstGeom prst="rect">
            <a:avLst/>
          </a:prstGeom>
        </p:spPr>
      </p:pic>
      <p:pic>
        <p:nvPicPr>
          <p:cNvPr id="8" name="Content Placeholder 4">
            <a:extLst>
              <a:ext uri="{FF2B5EF4-FFF2-40B4-BE49-F238E27FC236}">
                <a16:creationId xmlns:a16="http://schemas.microsoft.com/office/drawing/2014/main" xmlns="" id="{BCC73F29-B45D-47BB-B897-ACE4504E6B85}"/>
              </a:ext>
            </a:extLst>
          </p:cNvPr>
          <p:cNvPicPr>
            <a:picLocks noChangeAspect="1"/>
          </p:cNvPicPr>
          <p:nvPr/>
        </p:nvPicPr>
        <p:blipFill rotWithShape="1">
          <a:blip r:embed="rId5">
            <a:extLst>
              <a:ext uri="{28A0092B-C50C-407E-A947-70E740481C1C}">
                <a14:useLocalDpi xmlns:a14="http://schemas.microsoft.com/office/drawing/2010/main" val="0"/>
              </a:ext>
            </a:extLst>
          </a:blip>
          <a:srcRect l="39694" t="18255" r="39381" b="6629"/>
          <a:stretch/>
        </p:blipFill>
        <p:spPr>
          <a:xfrm>
            <a:off x="8254296" y="1268047"/>
            <a:ext cx="2681280" cy="4645508"/>
          </a:xfrm>
          <a:prstGeom prst="rect">
            <a:avLst/>
          </a:prstGeom>
        </p:spPr>
      </p:pic>
    </p:spTree>
    <p:extLst>
      <p:ext uri="{BB962C8B-B14F-4D97-AF65-F5344CB8AC3E}">
        <p14:creationId xmlns:p14="http://schemas.microsoft.com/office/powerpoint/2010/main" val="324460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69" y="365125"/>
            <a:ext cx="11461625" cy="727405"/>
          </a:xfrm>
        </p:spPr>
        <p:txBody>
          <a:bodyPr>
            <a:noAutofit/>
          </a:bodyPr>
          <a:lstStyle/>
          <a:p>
            <a:pPr algn="ctr"/>
            <a:r>
              <a:rPr lang="en-US" sz="3600" b="1" u="sng" dirty="0" smtClean="0">
                <a:latin typeface="Arial Narrow" panose="020B0606020202030204" pitchFamily="34" charset="0"/>
              </a:rPr>
              <a:t>WHAT MAKES IT UNIQUES AS COMPARED TO COMPETITORS</a:t>
            </a:r>
            <a:endParaRPr lang="en-ZA" sz="3600" b="1" u="sng" dirty="0">
              <a:latin typeface="Arial Narrow" panose="020B0606020202030204" pitchFamily="34" charset="0"/>
            </a:endParaRPr>
          </a:p>
        </p:txBody>
      </p:sp>
      <p:sp>
        <p:nvSpPr>
          <p:cNvPr id="3" name="Content Placeholder 2"/>
          <p:cNvSpPr>
            <a:spLocks noGrp="1"/>
          </p:cNvSpPr>
          <p:nvPr>
            <p:ph idx="1"/>
          </p:nvPr>
        </p:nvSpPr>
        <p:spPr>
          <a:xfrm>
            <a:off x="484569" y="1316732"/>
            <a:ext cx="5908758" cy="4855329"/>
          </a:xfrm>
        </p:spPr>
        <p:txBody>
          <a:bodyPr/>
          <a:lstStyle/>
          <a:p>
            <a:r>
              <a:rPr lang="en-US" sz="4000" dirty="0" smtClean="0">
                <a:latin typeface="Arial Narrow" panose="020B0606020202030204" pitchFamily="34" charset="0"/>
              </a:rPr>
              <a:t>Easy communication!</a:t>
            </a:r>
          </a:p>
          <a:p>
            <a:pPr marL="285750" lvl="0" indent="-285750">
              <a:buFont typeface="Wingdings" panose="05000000000000000000" pitchFamily="2" charset="2"/>
              <a:buChar char="Ø"/>
            </a:pPr>
            <a:r>
              <a:rPr lang="en-US" sz="2400" dirty="0" smtClean="0">
                <a:solidFill>
                  <a:prstClr val="black"/>
                </a:solidFill>
                <a:latin typeface="Arial Narrow" panose="020B0606020202030204" pitchFamily="34" charset="0"/>
              </a:rPr>
              <a:t>Chat</a:t>
            </a:r>
            <a:endParaRPr lang="en-US" sz="2400" dirty="0">
              <a:solidFill>
                <a:prstClr val="black"/>
              </a:solidFill>
              <a:latin typeface="Arial Narrow" panose="020B0606020202030204" pitchFamily="34" charset="0"/>
            </a:endParaRPr>
          </a:p>
          <a:p>
            <a:pPr marL="285750" lvl="0" indent="-285750">
              <a:buFont typeface="Wingdings" panose="05000000000000000000" pitchFamily="2" charset="2"/>
              <a:buChar char="Ø"/>
            </a:pPr>
            <a:r>
              <a:rPr lang="en-US" sz="2400" dirty="0" smtClean="0">
                <a:solidFill>
                  <a:prstClr val="black"/>
                </a:solidFill>
                <a:latin typeface="Arial Narrow" panose="020B0606020202030204" pitchFamily="34" charset="0"/>
              </a:rPr>
              <a:t>Select pick-up time</a:t>
            </a:r>
            <a:endParaRPr lang="en-US" sz="2400" dirty="0">
              <a:solidFill>
                <a:prstClr val="black"/>
              </a:solidFill>
              <a:latin typeface="Arial Narrow" panose="020B0606020202030204" pitchFamily="34" charset="0"/>
            </a:endParaRPr>
          </a:p>
          <a:p>
            <a:r>
              <a:rPr lang="en-US" sz="4000" dirty="0" smtClean="0">
                <a:latin typeface="Arial Narrow" panose="020B0606020202030204" pitchFamily="34" charset="0"/>
              </a:rPr>
              <a:t>Convenience!</a:t>
            </a:r>
          </a:p>
          <a:p>
            <a:pPr marL="285750" lvl="0" indent="-285750">
              <a:buFont typeface="Wingdings" panose="05000000000000000000" pitchFamily="2" charset="2"/>
              <a:buChar char="Ø"/>
            </a:pPr>
            <a:r>
              <a:rPr lang="en-US" sz="2400" dirty="0" smtClean="0">
                <a:solidFill>
                  <a:prstClr val="black"/>
                </a:solidFill>
                <a:latin typeface="Arial Narrow" panose="020B0606020202030204" pitchFamily="34" charset="0"/>
              </a:rPr>
              <a:t>Easier for customers to dispose off recyclable items, by locating the dealer. </a:t>
            </a:r>
            <a:endParaRPr lang="en-US" sz="2400" dirty="0">
              <a:solidFill>
                <a:prstClr val="black"/>
              </a:solidFill>
              <a:latin typeface="Arial Narrow" panose="020B0606020202030204" pitchFamily="34" charset="0"/>
            </a:endParaRPr>
          </a:p>
          <a:p>
            <a:r>
              <a:rPr lang="en-US" sz="4000" dirty="0" smtClean="0">
                <a:latin typeface="Arial Narrow" panose="020B0606020202030204" pitchFamily="34" charset="0"/>
              </a:rPr>
              <a:t>Transparency!</a:t>
            </a:r>
          </a:p>
          <a:p>
            <a:pPr marL="285750" lvl="0" indent="-285750">
              <a:buFont typeface="Wingdings" panose="05000000000000000000" pitchFamily="2" charset="2"/>
              <a:buChar char="Ø"/>
            </a:pPr>
            <a:r>
              <a:rPr lang="en-US" sz="2400" dirty="0" smtClean="0">
                <a:solidFill>
                  <a:prstClr val="black"/>
                </a:solidFill>
                <a:latin typeface="Arial Narrow" panose="020B0606020202030204" pitchFamily="34" charset="0"/>
              </a:rPr>
              <a:t>Promote awareness to the user of information about their local recycling dealers.</a:t>
            </a:r>
            <a:r>
              <a:rPr lang="en-US" sz="2000" dirty="0" smtClean="0">
                <a:solidFill>
                  <a:prstClr val="black"/>
                </a:solidFill>
                <a:latin typeface="Arial Narrow" panose="020B0606020202030204" pitchFamily="34" charset="0"/>
              </a:rPr>
              <a:t> </a:t>
            </a:r>
            <a:endParaRPr lang="en-US" sz="3600" dirty="0" smtClean="0">
              <a:latin typeface="Arial Narrow" panose="020B0606020202030204" pitchFamily="34" charset="0"/>
            </a:endParaRPr>
          </a:p>
          <a:p>
            <a:pPr marL="0" indent="0">
              <a:buNone/>
            </a:pPr>
            <a:endParaRPr lang="en-US" dirty="0" smtClean="0"/>
          </a:p>
        </p:txBody>
      </p:sp>
      <p:pic>
        <p:nvPicPr>
          <p:cNvPr id="6" name="Content Placeholder 7">
            <a:extLst>
              <a:ext uri="{FF2B5EF4-FFF2-40B4-BE49-F238E27FC236}">
                <a16:creationId xmlns:a16="http://schemas.microsoft.com/office/drawing/2014/main" xmlns="" id="{3E23E238-0B17-4C37-B693-7BEC25DE18E1}"/>
              </a:ext>
            </a:extLst>
          </p:cNvPr>
          <p:cNvPicPr>
            <a:picLocks noChangeAspect="1"/>
          </p:cNvPicPr>
          <p:nvPr/>
        </p:nvPicPr>
        <p:blipFill rotWithShape="1">
          <a:blip r:embed="rId3">
            <a:extLst>
              <a:ext uri="{28A0092B-C50C-407E-A947-70E740481C1C}">
                <a14:useLocalDpi xmlns:a14="http://schemas.microsoft.com/office/drawing/2010/main" val="0"/>
              </a:ext>
            </a:extLst>
          </a:blip>
          <a:srcRect l="39466" t="19818" r="39949" b="8860"/>
          <a:stretch/>
        </p:blipFill>
        <p:spPr>
          <a:xfrm>
            <a:off x="6861226" y="1316732"/>
            <a:ext cx="2487489" cy="4492770"/>
          </a:xfrm>
          <a:prstGeom prst="rect">
            <a:avLst/>
          </a:prstGeom>
        </p:spPr>
      </p:pic>
      <p:pic>
        <p:nvPicPr>
          <p:cNvPr id="7" name="Content Placeholder 9">
            <a:extLst>
              <a:ext uri="{FF2B5EF4-FFF2-40B4-BE49-F238E27FC236}">
                <a16:creationId xmlns:a16="http://schemas.microsoft.com/office/drawing/2014/main" xmlns="" id="{3621A6F3-481B-42AC-BBCE-EDA1FC1C5E8F}"/>
              </a:ext>
            </a:extLst>
          </p:cNvPr>
          <p:cNvPicPr>
            <a:picLocks noChangeAspect="1"/>
          </p:cNvPicPr>
          <p:nvPr/>
        </p:nvPicPr>
        <p:blipFill rotWithShape="1">
          <a:blip r:embed="rId4">
            <a:extLst>
              <a:ext uri="{28A0092B-C50C-407E-A947-70E740481C1C}">
                <a14:useLocalDpi xmlns:a14="http://schemas.microsoft.com/office/drawing/2010/main" val="0"/>
              </a:ext>
            </a:extLst>
          </a:blip>
          <a:srcRect l="40002" t="17454" r="39828" b="7285"/>
          <a:stretch/>
        </p:blipFill>
        <p:spPr>
          <a:xfrm>
            <a:off x="9514961" y="1299811"/>
            <a:ext cx="2304000" cy="4484129"/>
          </a:xfrm>
          <a:prstGeom prst="rect">
            <a:avLst/>
          </a:prstGeom>
        </p:spPr>
      </p:pic>
    </p:spTree>
    <p:extLst>
      <p:ext uri="{BB962C8B-B14F-4D97-AF65-F5344CB8AC3E}">
        <p14:creationId xmlns:p14="http://schemas.microsoft.com/office/powerpoint/2010/main" val="174243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Narrow" panose="020B0606020202030204" pitchFamily="34" charset="0"/>
              </a:rPr>
              <a:t>TARGET MARKET</a:t>
            </a:r>
            <a:endParaRPr lang="en-ZA" b="1" u="sng" dirty="0">
              <a:latin typeface="Arial Narrow" panose="020B0606020202030204" pitchFamily="34" charset="0"/>
            </a:endParaRPr>
          </a:p>
        </p:txBody>
      </p:sp>
      <p:sp>
        <p:nvSpPr>
          <p:cNvPr id="3" name="Content Placeholder 2"/>
          <p:cNvSpPr>
            <a:spLocks noGrp="1"/>
          </p:cNvSpPr>
          <p:nvPr>
            <p:ph idx="1"/>
          </p:nvPr>
        </p:nvSpPr>
        <p:spPr>
          <a:xfrm>
            <a:off x="838200" y="1828799"/>
            <a:ext cx="10515600" cy="4080681"/>
          </a:xfrm>
        </p:spPr>
        <p:txBody>
          <a:bodyPr>
            <a:normAutofit/>
          </a:bodyPr>
          <a:lstStyle/>
          <a:p>
            <a:r>
              <a:rPr lang="en-US" sz="3600" dirty="0" smtClean="0">
                <a:latin typeface="Arial Narrow" panose="020B0606020202030204" pitchFamily="34" charset="0"/>
              </a:rPr>
              <a:t>Community households: homeowners and renters.</a:t>
            </a:r>
          </a:p>
          <a:p>
            <a:r>
              <a:rPr lang="en-US" sz="3600" dirty="0" smtClean="0">
                <a:latin typeface="Arial Narrow" panose="020B0606020202030204" pitchFamily="34" charset="0"/>
              </a:rPr>
              <a:t>Local business : Small businesses, cafes and other commercial entities that have recyclable waste.</a:t>
            </a:r>
          </a:p>
          <a:p>
            <a:r>
              <a:rPr lang="en-US" sz="3600" dirty="0" smtClean="0">
                <a:latin typeface="Arial Narrow" panose="020B0606020202030204" pitchFamily="34" charset="0"/>
              </a:rPr>
              <a:t>Schools, TVET Colleges and Universities: to promote sustainable practices among the students and staff. </a:t>
            </a:r>
            <a:endParaRPr lang="en-ZA" sz="3600" dirty="0">
              <a:latin typeface="Arial Narrow" panose="020B0606020202030204" pitchFamily="34" charset="0"/>
            </a:endParaRPr>
          </a:p>
        </p:txBody>
      </p:sp>
    </p:spTree>
    <p:extLst>
      <p:ext uri="{BB962C8B-B14F-4D97-AF65-F5344CB8AC3E}">
        <p14:creationId xmlns:p14="http://schemas.microsoft.com/office/powerpoint/2010/main" val="33789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Arial Narrow" panose="020B0606020202030204" pitchFamily="34" charset="0"/>
              </a:rPr>
              <a:t>CAPITAL CONTRIBUTION</a:t>
            </a:r>
            <a:endParaRPr lang="en-ZA" b="1" u="sng"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gn="ctr"/>
            <a:r>
              <a:rPr lang="en-US" sz="4000" dirty="0" smtClean="0">
                <a:solidFill>
                  <a:srgbClr val="0D3C26"/>
                </a:solidFill>
                <a:latin typeface="Arial Narrow" panose="020B0606020202030204" pitchFamily="34" charset="0"/>
              </a:rPr>
              <a:t>The 16 </a:t>
            </a:r>
            <a:r>
              <a:rPr lang="en-US" sz="4000" dirty="0">
                <a:solidFill>
                  <a:srgbClr val="0D3C26"/>
                </a:solidFill>
                <a:latin typeface="Arial Narrow" panose="020B0606020202030204" pitchFamily="34" charset="0"/>
              </a:rPr>
              <a:t>members each contributed </a:t>
            </a:r>
            <a:r>
              <a:rPr lang="en-US" sz="4000" dirty="0" smtClean="0">
                <a:solidFill>
                  <a:srgbClr val="0D3C26"/>
                </a:solidFill>
                <a:latin typeface="Arial Narrow" panose="020B0606020202030204" pitchFamily="34" charset="0"/>
              </a:rPr>
              <a:t>R50, </a:t>
            </a:r>
            <a:r>
              <a:rPr lang="en-US" sz="4000" dirty="0">
                <a:solidFill>
                  <a:srgbClr val="0D3C26"/>
                </a:solidFill>
                <a:latin typeface="Arial Narrow" panose="020B0606020202030204" pitchFamily="34" charset="0"/>
              </a:rPr>
              <a:t>resulting in a total startup capital of </a:t>
            </a:r>
            <a:r>
              <a:rPr lang="en-US" sz="4000" dirty="0" smtClean="0">
                <a:solidFill>
                  <a:srgbClr val="0D3C26"/>
                </a:solidFill>
                <a:latin typeface="Arial Narrow" panose="020B0606020202030204" pitchFamily="34" charset="0"/>
              </a:rPr>
              <a:t>R800.</a:t>
            </a:r>
            <a:endParaRPr lang="en-ZA" sz="4000" dirty="0">
              <a:latin typeface="Arial Narrow" panose="020B0606020202030204" pitchFamily="34" charset="0"/>
            </a:endParaRPr>
          </a:p>
        </p:txBody>
      </p:sp>
    </p:spTree>
    <p:extLst>
      <p:ext uri="{BB962C8B-B14F-4D97-AF65-F5344CB8AC3E}">
        <p14:creationId xmlns:p14="http://schemas.microsoft.com/office/powerpoint/2010/main" val="205726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55"/>
            <a:ext cx="10515600" cy="1325563"/>
          </a:xfrm>
        </p:spPr>
        <p:txBody>
          <a:bodyPr/>
          <a:lstStyle/>
          <a:p>
            <a:pPr algn="ctr"/>
            <a:r>
              <a:rPr lang="en-US" b="1" u="sng" dirty="0" smtClean="0">
                <a:latin typeface="Arial Narrow" panose="020B0606020202030204" pitchFamily="34" charset="0"/>
              </a:rPr>
              <a:t>COST STRUCTURE </a:t>
            </a:r>
            <a:endParaRPr lang="en-ZA" b="1" u="sng" dirty="0">
              <a:latin typeface="Arial Narrow" panose="020B0606020202030204" pitchFamily="34" charset="0"/>
            </a:endParaRPr>
          </a:p>
        </p:txBody>
      </p:sp>
      <p:sp>
        <p:nvSpPr>
          <p:cNvPr id="8" name="Content Placeholder 2">
            <a:extLst>
              <a:ext uri="{FF2B5EF4-FFF2-40B4-BE49-F238E27FC236}">
                <a16:creationId xmlns:a16="http://schemas.microsoft.com/office/drawing/2014/main" xmlns="" id="{ACC493E3-07FE-F6B9-C5E5-A2526798ADBE}"/>
              </a:ext>
            </a:extLst>
          </p:cNvPr>
          <p:cNvSpPr>
            <a:spLocks noGrp="1"/>
          </p:cNvSpPr>
          <p:nvPr>
            <p:ph idx="1"/>
          </p:nvPr>
        </p:nvSpPr>
        <p:spPr>
          <a:xfrm>
            <a:off x="838200" y="1355092"/>
            <a:ext cx="4810432" cy="3704318"/>
          </a:xfrm>
        </p:spPr>
        <p:txBody>
          <a:bodyPr>
            <a:normAutofit/>
          </a:bodyPr>
          <a:lstStyle/>
          <a:p>
            <a:pPr marL="0" indent="0">
              <a:buNone/>
            </a:pPr>
            <a:r>
              <a:rPr lang="en-US" sz="3200" b="1" dirty="0" smtClean="0">
                <a:latin typeface="Arial Narrow" panose="020B0606020202030204" pitchFamily="34" charset="0"/>
              </a:rPr>
              <a:t>VARIABLES COST </a:t>
            </a:r>
            <a:endParaRPr lang="en-US" sz="3200" b="1" dirty="0">
              <a:latin typeface="Arial Narrow" panose="020B0606020202030204" pitchFamily="34" charset="0"/>
            </a:endParaRPr>
          </a:p>
          <a:p>
            <a:r>
              <a:rPr lang="en-US" sz="3200" dirty="0" smtClean="0">
                <a:latin typeface="Arial Narrow" panose="020B0606020202030204" pitchFamily="34" charset="0"/>
              </a:rPr>
              <a:t>Maintenance and upgrade = R13 500 </a:t>
            </a:r>
            <a:endParaRPr lang="en-ZA" sz="3200" dirty="0">
              <a:latin typeface="Arial Narrow" panose="020B0606020202030204" pitchFamily="34" charset="0"/>
            </a:endParaRPr>
          </a:p>
        </p:txBody>
      </p:sp>
      <p:sp>
        <p:nvSpPr>
          <p:cNvPr id="9" name="Content Placeholder 3">
            <a:extLst>
              <a:ext uri="{FF2B5EF4-FFF2-40B4-BE49-F238E27FC236}">
                <a16:creationId xmlns:a16="http://schemas.microsoft.com/office/drawing/2014/main" xmlns="" id="{F80FF867-93E8-D6DD-CC30-A86A5DEEF51F}"/>
              </a:ext>
            </a:extLst>
          </p:cNvPr>
          <p:cNvSpPr txBox="1">
            <a:spLocks/>
          </p:cNvSpPr>
          <p:nvPr/>
        </p:nvSpPr>
        <p:spPr>
          <a:xfrm>
            <a:off x="6494899" y="1366886"/>
            <a:ext cx="4645152" cy="34415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smtClean="0">
                <a:latin typeface="Arial Narrow" panose="020B0606020202030204" pitchFamily="34" charset="0"/>
              </a:rPr>
              <a:t>FIXED COST</a:t>
            </a:r>
          </a:p>
          <a:p>
            <a:r>
              <a:rPr lang="en-GB" sz="3600" dirty="0" smtClean="0">
                <a:latin typeface="Arial Narrow" panose="020B0606020202030204" pitchFamily="34" charset="0"/>
              </a:rPr>
              <a:t>Design and development</a:t>
            </a:r>
          </a:p>
          <a:p>
            <a:pPr marL="0" indent="0">
              <a:buNone/>
            </a:pPr>
            <a:r>
              <a:rPr lang="en-GB" sz="3600" dirty="0" smtClean="0">
                <a:latin typeface="Arial Narrow" panose="020B0606020202030204" pitchFamily="34" charset="0"/>
              </a:rPr>
              <a:t> = R80 500 </a:t>
            </a:r>
          </a:p>
          <a:p>
            <a:pPr marL="0" indent="0">
              <a:buNone/>
            </a:pPr>
            <a:endParaRPr lang="en-ZA" dirty="0"/>
          </a:p>
        </p:txBody>
      </p:sp>
      <p:sp>
        <p:nvSpPr>
          <p:cNvPr id="10" name="Content Placeholder 3">
            <a:extLst>
              <a:ext uri="{FF2B5EF4-FFF2-40B4-BE49-F238E27FC236}">
                <a16:creationId xmlns:a16="http://schemas.microsoft.com/office/drawing/2014/main" xmlns="" id="{F80FF867-93E8-D6DD-CC30-A86A5DEEF51F}"/>
              </a:ext>
            </a:extLst>
          </p:cNvPr>
          <p:cNvSpPr txBox="1">
            <a:spLocks/>
          </p:cNvSpPr>
          <p:nvPr/>
        </p:nvSpPr>
        <p:spPr>
          <a:xfrm>
            <a:off x="3229898" y="3711357"/>
            <a:ext cx="6524070" cy="2696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smtClean="0">
                <a:latin typeface="Arial Narrow" panose="020B0606020202030204" pitchFamily="34" charset="0"/>
              </a:rPr>
              <a:t>SELLING PRICE</a:t>
            </a:r>
          </a:p>
          <a:p>
            <a:r>
              <a:rPr lang="en-GB" sz="3200" dirty="0" smtClean="0">
                <a:latin typeface="Arial Narrow" panose="020B0606020202030204" pitchFamily="34" charset="0"/>
              </a:rPr>
              <a:t>Subscription of R15 per registration of an individual.</a:t>
            </a:r>
          </a:p>
          <a:p>
            <a:r>
              <a:rPr lang="en-GB" sz="3200" dirty="0" smtClean="0">
                <a:latin typeface="Arial Narrow" panose="020B0606020202030204" pitchFamily="34" charset="0"/>
              </a:rPr>
              <a:t>Subscription of R60 registration of a company and waste management dealer.</a:t>
            </a:r>
          </a:p>
        </p:txBody>
      </p:sp>
    </p:spTree>
    <p:extLst>
      <p:ext uri="{BB962C8B-B14F-4D97-AF65-F5344CB8AC3E}">
        <p14:creationId xmlns:p14="http://schemas.microsoft.com/office/powerpoint/2010/main" val="409922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latin typeface="Arial Narrow" panose="020B0606020202030204" pitchFamily="34" charset="0"/>
              </a:rPr>
              <a:t>BREAK-EVEN POINT</a:t>
            </a:r>
            <a:endParaRPr lang="en-ZA" sz="4800" b="1" u="sng" dirty="0">
              <a:latin typeface="Arial Narrow" panose="020B0606020202030204" pitchFamily="34" charset="0"/>
            </a:endParaRPr>
          </a:p>
        </p:txBody>
      </p:sp>
      <p:sp>
        <p:nvSpPr>
          <p:cNvPr id="4" name="Content Placeholder 2"/>
          <p:cNvSpPr>
            <a:spLocks noGrp="1"/>
          </p:cNvSpPr>
          <p:nvPr>
            <p:ph idx="1"/>
          </p:nvPr>
        </p:nvSpPr>
        <p:spPr/>
        <p:txBody>
          <a:bodyPr>
            <a:normAutofit/>
          </a:bodyPr>
          <a:lstStyle/>
          <a:p>
            <a:r>
              <a:rPr lang="en-US" sz="3200" dirty="0">
                <a:latin typeface="Arial Narrow" panose="020B0606020202030204" pitchFamily="34" charset="0"/>
              </a:rPr>
              <a:t>Break-Even point  =    		</a:t>
            </a:r>
            <a:r>
              <a:rPr lang="en-US" sz="3200" dirty="0" smtClean="0">
                <a:latin typeface="Arial Narrow" panose="020B0606020202030204" pitchFamily="34" charset="0"/>
              </a:rPr>
              <a:t>Total Fixed </a:t>
            </a:r>
            <a:r>
              <a:rPr lang="en-US" sz="3200" dirty="0">
                <a:latin typeface="Arial Narrow" panose="020B0606020202030204" pitchFamily="34" charset="0"/>
              </a:rPr>
              <a:t>Costs</a:t>
            </a:r>
          </a:p>
          <a:p>
            <a:pPr marL="0" indent="0">
              <a:buNone/>
            </a:pPr>
            <a:r>
              <a:rPr lang="en-US" sz="3200" dirty="0">
                <a:latin typeface="Arial Narrow" panose="020B0606020202030204" pitchFamily="34" charset="0"/>
              </a:rPr>
              <a:t>				</a:t>
            </a:r>
            <a:r>
              <a:rPr lang="en-US" sz="3200" dirty="0" smtClean="0">
                <a:latin typeface="Arial Narrow" panose="020B0606020202030204" pitchFamily="34" charset="0"/>
              </a:rPr>
              <a:t>contribution margin per unit</a:t>
            </a:r>
            <a:endParaRPr lang="en-US" sz="3200" dirty="0">
              <a:latin typeface="Arial Narrow" panose="020B0606020202030204" pitchFamily="34" charset="0"/>
            </a:endParaRPr>
          </a:p>
          <a:p>
            <a:pPr marL="0" indent="0">
              <a:buNone/>
            </a:pPr>
            <a:r>
              <a:rPr lang="en-US" sz="3200" dirty="0">
                <a:latin typeface="Arial Narrow" panose="020B0606020202030204" pitchFamily="34" charset="0"/>
              </a:rPr>
              <a:t>    	 	</a:t>
            </a:r>
            <a:r>
              <a:rPr lang="en-US" sz="3200" dirty="0" smtClean="0">
                <a:latin typeface="Arial Narrow" panose="020B0606020202030204" pitchFamily="34" charset="0"/>
              </a:rPr>
              <a:t>R 80 500</a:t>
            </a:r>
            <a:endParaRPr lang="en-US" sz="3200" dirty="0">
              <a:latin typeface="Arial Narrow" panose="020B0606020202030204" pitchFamily="34" charset="0"/>
            </a:endParaRPr>
          </a:p>
          <a:p>
            <a:pPr marL="0" indent="0">
              <a:buNone/>
            </a:pPr>
            <a:r>
              <a:rPr lang="en-US" sz="3200" dirty="0">
                <a:latin typeface="Arial Narrow" panose="020B0606020202030204" pitchFamily="34" charset="0"/>
              </a:rPr>
              <a:t>	</a:t>
            </a:r>
            <a:r>
              <a:rPr lang="en-US" sz="3200" dirty="0" smtClean="0">
                <a:latin typeface="Arial Narrow" panose="020B0606020202030204" pitchFamily="34" charset="0"/>
              </a:rPr>
              <a:t>           R60</a:t>
            </a:r>
            <a:endParaRPr lang="en-US" sz="3200" dirty="0">
              <a:latin typeface="Arial Narrow" panose="020B0606020202030204" pitchFamily="34" charset="0"/>
            </a:endParaRPr>
          </a:p>
          <a:p>
            <a:pPr marL="0" indent="0">
              <a:buNone/>
            </a:pPr>
            <a:r>
              <a:rPr lang="en-US" sz="3600" u="sng" dirty="0" smtClean="0">
                <a:latin typeface="Arial Narrow" panose="020B0606020202030204" pitchFamily="34" charset="0"/>
              </a:rPr>
              <a:t>1341.6 UNITS  </a:t>
            </a:r>
            <a:endParaRPr lang="en-US" sz="3600" u="sng" dirty="0">
              <a:latin typeface="Arial Narrow" panose="020B0606020202030204" pitchFamily="34" charset="0"/>
            </a:endParaRPr>
          </a:p>
          <a:p>
            <a:endParaRPr lang="en-US" sz="3600" u="sng" dirty="0">
              <a:latin typeface="Arial Narrow" panose="020B0606020202030204" pitchFamily="34" charset="0"/>
            </a:endParaRPr>
          </a:p>
          <a:p>
            <a:r>
              <a:rPr lang="en-US" sz="3600" u="sng" dirty="0" smtClean="0">
                <a:latin typeface="Arial Narrow" panose="020B0606020202030204" pitchFamily="34" charset="0"/>
              </a:rPr>
              <a:t>We need 1342 subscribers</a:t>
            </a:r>
            <a:endParaRPr lang="en-US" sz="3600" u="sng" dirty="0">
              <a:latin typeface="Arial Narrow" panose="020B0606020202030204" pitchFamily="34" charset="0"/>
            </a:endParaRPr>
          </a:p>
        </p:txBody>
      </p:sp>
      <p:cxnSp>
        <p:nvCxnSpPr>
          <p:cNvPr id="5" name="Straight Connector 4">
            <a:extLst>
              <a:ext uri="{FF2B5EF4-FFF2-40B4-BE49-F238E27FC236}">
                <a16:creationId xmlns:a16="http://schemas.microsoft.com/office/drawing/2014/main" xmlns="" id="{F493DB2C-AC6A-414E-981A-8CC7E7156D9A}"/>
              </a:ext>
            </a:extLst>
          </p:cNvPr>
          <p:cNvCxnSpPr>
            <a:cxnSpLocks/>
          </p:cNvCxnSpPr>
          <p:nvPr/>
        </p:nvCxnSpPr>
        <p:spPr>
          <a:xfrm>
            <a:off x="4889441" y="2319246"/>
            <a:ext cx="3893575"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xmlns="" id="{F493DB2C-AC6A-414E-981A-8CC7E7156D9A}"/>
              </a:ext>
            </a:extLst>
          </p:cNvPr>
          <p:cNvCxnSpPr>
            <a:cxnSpLocks/>
          </p:cNvCxnSpPr>
          <p:nvPr/>
        </p:nvCxnSpPr>
        <p:spPr>
          <a:xfrm>
            <a:off x="1856096" y="3357349"/>
            <a:ext cx="3033345" cy="692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963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2932"/>
          </a:xfrm>
        </p:spPr>
        <p:txBody>
          <a:bodyPr/>
          <a:lstStyle/>
          <a:p>
            <a:r>
              <a:rPr lang="en-US" b="1" u="sng" dirty="0" smtClean="0">
                <a:latin typeface="Arial Narrow" panose="020B0606020202030204" pitchFamily="34" charset="0"/>
              </a:rPr>
              <a:t>COMPANY FINANCIAL STATEMENT </a:t>
            </a:r>
            <a:endParaRPr lang="en-ZA" b="1" u="sng" dirty="0">
              <a:latin typeface="Arial Narrow" panose="020B0606020202030204" pitchFamily="34" charset="0"/>
            </a:endParaRPr>
          </a:p>
        </p:txBody>
      </p:sp>
      <p:graphicFrame>
        <p:nvGraphicFramePr>
          <p:cNvPr id="4" name="Table 3">
            <a:extLst>
              <a:ext uri="{FF2B5EF4-FFF2-40B4-BE49-F238E27FC236}">
                <a16:creationId xmlns:a16="http://schemas.microsoft.com/office/drawing/2014/main" xmlns="" id="{6566115E-1F61-2691-F415-876522141EAE}"/>
              </a:ext>
            </a:extLst>
          </p:cNvPr>
          <p:cNvGraphicFramePr>
            <a:graphicFrameLocks noGrp="1"/>
          </p:cNvGraphicFramePr>
          <p:nvPr>
            <p:extLst>
              <p:ext uri="{D42A27DB-BD31-4B8C-83A1-F6EECF244321}">
                <p14:modId xmlns:p14="http://schemas.microsoft.com/office/powerpoint/2010/main" val="3173051771"/>
              </p:ext>
            </p:extLst>
          </p:nvPr>
        </p:nvGraphicFramePr>
        <p:xfrm>
          <a:off x="191729" y="695839"/>
          <a:ext cx="5198418" cy="5815046"/>
        </p:xfrm>
        <a:graphic>
          <a:graphicData uri="http://schemas.openxmlformats.org/drawingml/2006/table">
            <a:tbl>
              <a:tblPr/>
              <a:tblGrid>
                <a:gridCol w="4227163">
                  <a:extLst>
                    <a:ext uri="{9D8B030D-6E8A-4147-A177-3AD203B41FA5}">
                      <a16:colId xmlns:a16="http://schemas.microsoft.com/office/drawing/2014/main" xmlns="" val="79117834"/>
                    </a:ext>
                  </a:extLst>
                </a:gridCol>
                <a:gridCol w="971255">
                  <a:extLst>
                    <a:ext uri="{9D8B030D-6E8A-4147-A177-3AD203B41FA5}">
                      <a16:colId xmlns:a16="http://schemas.microsoft.com/office/drawing/2014/main" xmlns="" val="3819646406"/>
                    </a:ext>
                  </a:extLst>
                </a:gridCol>
              </a:tblGrid>
              <a:tr h="409785">
                <a:tc gridSpan="2">
                  <a:txBody>
                    <a:bodyPr/>
                    <a:lstStyle/>
                    <a:p>
                      <a:pPr algn="l" fontAlgn="b"/>
                      <a:r>
                        <a:rPr lang="en-GB" sz="1600" b="0" i="0" u="none" strike="noStrike" dirty="0">
                          <a:solidFill>
                            <a:srgbClr val="000000"/>
                          </a:solidFill>
                          <a:effectLst/>
                          <a:latin typeface="Arial" panose="020B0604020202020204" pitchFamily="34" charset="0"/>
                        </a:rPr>
                        <a:t>Statement of Profit and Loss for end of </a:t>
                      </a:r>
                      <a:r>
                        <a:rPr lang="en-GB" sz="1600" b="0" i="0" u="none" strike="noStrike" dirty="0" smtClean="0">
                          <a:solidFill>
                            <a:srgbClr val="000000"/>
                          </a:solidFill>
                          <a:effectLst/>
                          <a:latin typeface="Arial" panose="020B0604020202020204" pitchFamily="34" charset="0"/>
                        </a:rPr>
                        <a:t>July 2024</a:t>
                      </a:r>
                      <a:endParaRPr lang="en-GB" sz="1600" b="0" i="0" u="none" strike="noStrike" dirty="0">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ZA"/>
                    </a:p>
                  </a:txBody>
                  <a:tcPr/>
                </a:tc>
                <a:extLst>
                  <a:ext uri="{0D108BD9-81ED-4DB2-BD59-A6C34878D82A}">
                    <a16:rowId xmlns:a16="http://schemas.microsoft.com/office/drawing/2014/main" xmlns="" val="3617009783"/>
                  </a:ext>
                </a:extLst>
              </a:tr>
              <a:tr h="409785">
                <a:tc>
                  <a:txBody>
                    <a:bodyPr/>
                    <a:lstStyle/>
                    <a:p>
                      <a:pPr algn="l" fontAlgn="b"/>
                      <a:r>
                        <a:rPr lang="en-ZA" sz="16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6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25731090"/>
                  </a:ext>
                </a:extLst>
              </a:tr>
              <a:tr h="409785">
                <a:tc>
                  <a:txBody>
                    <a:bodyPr/>
                    <a:lstStyle/>
                    <a:p>
                      <a:pPr algn="l" fontAlgn="b"/>
                      <a:r>
                        <a:rPr lang="en-ZA" sz="1600" b="0" i="0" u="none" strike="noStrike" dirty="0" smtClean="0">
                          <a:solidFill>
                            <a:srgbClr val="000000"/>
                          </a:solidFill>
                          <a:effectLst/>
                          <a:latin typeface="Arial" panose="020B0604020202020204" pitchFamily="34" charset="0"/>
                        </a:rPr>
                        <a:t>Income</a:t>
                      </a:r>
                      <a:endParaRPr lang="en-ZA" sz="1600" b="0" i="0" u="none" strike="noStrike" dirty="0">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Arial" panose="020B0604020202020204" pitchFamily="34" charset="0"/>
                        </a:rPr>
                        <a:t>3380</a:t>
                      </a:r>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29828938"/>
                  </a:ext>
                </a:extLst>
              </a:tr>
              <a:tr h="409785">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ZA" sz="16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57579502"/>
                  </a:ext>
                </a:extLst>
              </a:tr>
              <a:tr h="409785">
                <a:tc>
                  <a:txBody>
                    <a:bodyPr/>
                    <a:lstStyle/>
                    <a:p>
                      <a:pPr algn="l" fontAlgn="b"/>
                      <a:r>
                        <a:rPr lang="en-GB" sz="1600" b="0" i="0" u="none" strike="noStrike" dirty="0">
                          <a:solidFill>
                            <a:srgbClr val="000000"/>
                          </a:solidFill>
                          <a:effectLst/>
                          <a:latin typeface="Arial" panose="020B0604020202020204" pitchFamily="34" charset="0"/>
                        </a:rPr>
                        <a:t>Less Cost of </a:t>
                      </a:r>
                      <a:r>
                        <a:rPr lang="en-GB" sz="1600" b="0" i="0" u="none" strike="noStrike" dirty="0" smtClean="0">
                          <a:solidFill>
                            <a:srgbClr val="000000"/>
                          </a:solidFill>
                          <a:effectLst/>
                          <a:latin typeface="Arial" panose="020B0604020202020204" pitchFamily="34" charset="0"/>
                        </a:rPr>
                        <a:t>Sales)</a:t>
                      </a:r>
                      <a:endParaRPr lang="en-GB" sz="1600" b="0" i="0" u="none" strike="noStrike" dirty="0">
                        <a:solidFill>
                          <a:srgbClr val="000000"/>
                        </a:solidFill>
                        <a:effectLst/>
                        <a:latin typeface="Arial" panose="020B0604020202020204" pitchFamily="34" charset="0"/>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Arial" panose="020B0604020202020204" pitchFamily="34" charset="0"/>
                        </a:rPr>
                        <a:t>1898.00</a:t>
                      </a:r>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23397010"/>
                  </a:ext>
                </a:extLst>
              </a:tr>
              <a:tr h="429299">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ZA" sz="16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93805497"/>
                  </a:ext>
                </a:extLst>
              </a:tr>
              <a:tr h="429299">
                <a:tc>
                  <a:txBody>
                    <a:bodyPr/>
                    <a:lstStyle/>
                    <a:p>
                      <a:pPr algn="l" fontAlgn="b"/>
                      <a:r>
                        <a:rPr lang="en-ZA" sz="1600" b="1" i="0" u="none" strike="noStrike" dirty="0">
                          <a:solidFill>
                            <a:srgbClr val="000000"/>
                          </a:solidFill>
                          <a:effectLst/>
                          <a:latin typeface="Arial" panose="020B0604020202020204" pitchFamily="34" charset="0"/>
                        </a:rPr>
                        <a:t>Gross Profit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ZA" sz="1600" b="0" i="0" u="none" strike="noStrike" dirty="0" smtClean="0">
                          <a:solidFill>
                            <a:srgbClr val="000000"/>
                          </a:solidFill>
                          <a:effectLst/>
                          <a:latin typeface="Arial" panose="020B0604020202020204" pitchFamily="34" charset="0"/>
                        </a:rPr>
                        <a:t>1482</a:t>
                      </a:r>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61573121"/>
                  </a:ext>
                </a:extLst>
              </a:tr>
              <a:tr h="409785">
                <a:tc>
                  <a:txBody>
                    <a:bodyPr/>
                    <a:lstStyle/>
                    <a:p>
                      <a:pPr algn="l" fontAlgn="b"/>
                      <a:r>
                        <a:rPr lang="en-ZA" sz="16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ZA" sz="1600" b="0" i="0" u="none" strike="noStrike">
                        <a:solidFill>
                          <a:srgbClr val="000000"/>
                        </a:solidFill>
                        <a:effectLst/>
                        <a:latin typeface="Arial" panose="020B060402020202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0643393"/>
                  </a:ext>
                </a:extLst>
              </a:tr>
              <a:tr h="409785">
                <a:tc>
                  <a:txBody>
                    <a:bodyPr/>
                    <a:lstStyle/>
                    <a:p>
                      <a:pPr algn="l" fontAlgn="b"/>
                      <a:r>
                        <a:rPr lang="en-ZA" sz="1600" b="0" i="0" u="none" strike="noStrike">
                          <a:solidFill>
                            <a:srgbClr val="000000"/>
                          </a:solidFill>
                          <a:effectLst/>
                          <a:latin typeface="Arial" panose="020B0604020202020204" pitchFamily="34" charset="0"/>
                        </a:rPr>
                        <a:t>Less Operating expenses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12048948"/>
                  </a:ext>
                </a:extLst>
              </a:tr>
              <a:tr h="409785">
                <a:tc>
                  <a:txBody>
                    <a:bodyPr/>
                    <a:lstStyle/>
                    <a:p>
                      <a:pPr algn="l" fontAlgn="b"/>
                      <a:r>
                        <a:rPr lang="en-ZA" sz="1600" b="0" i="0" u="none" strike="noStrike">
                          <a:solidFill>
                            <a:srgbClr val="000000"/>
                          </a:solidFill>
                          <a:effectLst/>
                          <a:latin typeface="Arial" panose="020B0604020202020204" pitchFamily="34" charset="0"/>
                        </a:rPr>
                        <a:t>       Transportation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dirty="0" smtClean="0">
                          <a:solidFill>
                            <a:srgbClr val="000000"/>
                          </a:solidFill>
                          <a:effectLst/>
                          <a:latin typeface="Arial" panose="020B0604020202020204" pitchFamily="34" charset="0"/>
                        </a:rPr>
                        <a:t>252.00</a:t>
                      </a:r>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149451815"/>
                  </a:ext>
                </a:extLst>
              </a:tr>
              <a:tr h="409785">
                <a:tc>
                  <a:txBody>
                    <a:bodyPr/>
                    <a:lstStyle/>
                    <a:p>
                      <a:pPr algn="l" fontAlgn="b"/>
                      <a:r>
                        <a:rPr lang="en-ZA" sz="16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3474220666"/>
                  </a:ext>
                </a:extLst>
              </a:tr>
              <a:tr h="409785">
                <a:tc>
                  <a:txBody>
                    <a:bodyPr/>
                    <a:lstStyle/>
                    <a:p>
                      <a:pPr algn="l" fontAlgn="b"/>
                      <a:r>
                        <a:rPr lang="en-ZA" sz="1600" b="0" i="0" u="none" strike="noStrike" dirty="0">
                          <a:solidFill>
                            <a:srgbClr val="000000"/>
                          </a:solidFill>
                          <a:effectLst/>
                          <a:latin typeface="Arial" panose="020B0604020202020204" pitchFamily="34" charset="0"/>
                        </a:rPr>
                        <a:t>       Equipment hire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600" b="0" i="0" u="none" strike="noStrike" dirty="0" smtClean="0">
                          <a:solidFill>
                            <a:srgbClr val="000000"/>
                          </a:solidFill>
                          <a:effectLst/>
                          <a:latin typeface="Arial" panose="020B0604020202020204" pitchFamily="34" charset="0"/>
                        </a:rPr>
                        <a:t>20.00</a:t>
                      </a:r>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88885190"/>
                  </a:ext>
                </a:extLst>
              </a:tr>
              <a:tr h="429299">
                <a:tc>
                  <a:txBody>
                    <a:bodyPr/>
                    <a:lstStyle/>
                    <a:p>
                      <a:pPr algn="l" fontAlgn="b"/>
                      <a:r>
                        <a:rPr lang="en-ZA" sz="16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ZA" sz="16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69697276"/>
                  </a:ext>
                </a:extLst>
              </a:tr>
              <a:tr h="429299">
                <a:tc>
                  <a:txBody>
                    <a:bodyPr/>
                    <a:lstStyle/>
                    <a:p>
                      <a:pPr algn="l" fontAlgn="b"/>
                      <a:r>
                        <a:rPr lang="en-ZA" sz="1600" b="1" i="0" u="none" strike="noStrike" dirty="0">
                          <a:solidFill>
                            <a:srgbClr val="000000"/>
                          </a:solidFill>
                          <a:effectLst/>
                          <a:latin typeface="Arial" panose="020B0604020202020204" pitchFamily="34" charset="0"/>
                        </a:rPr>
                        <a:t>Net Profit income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Arial" panose="020B0604020202020204" pitchFamily="34" charset="0"/>
                        </a:rPr>
                        <a:t>1210</a:t>
                      </a:r>
                      <a:endParaRPr lang="en-ZA" sz="1600" b="0" i="0" u="none" strike="noStrike" dirty="0">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91089989"/>
                  </a:ext>
                </a:extLst>
              </a:tr>
            </a:tbl>
          </a:graphicData>
        </a:graphic>
      </p:graphicFrame>
      <p:graphicFrame>
        <p:nvGraphicFramePr>
          <p:cNvPr id="5" name="Table 4">
            <a:extLst>
              <a:ext uri="{FF2B5EF4-FFF2-40B4-BE49-F238E27FC236}">
                <a16:creationId xmlns:a16="http://schemas.microsoft.com/office/drawing/2014/main" xmlns="" id="{77BCF034-0559-4A0F-6615-2B5159BC9F3E}"/>
              </a:ext>
            </a:extLst>
          </p:cNvPr>
          <p:cNvGraphicFramePr>
            <a:graphicFrameLocks noGrp="1"/>
          </p:cNvGraphicFramePr>
          <p:nvPr>
            <p:extLst>
              <p:ext uri="{D42A27DB-BD31-4B8C-83A1-F6EECF244321}">
                <p14:modId xmlns:p14="http://schemas.microsoft.com/office/powerpoint/2010/main" val="4291657539"/>
              </p:ext>
            </p:extLst>
          </p:nvPr>
        </p:nvGraphicFramePr>
        <p:xfrm>
          <a:off x="5807242" y="786812"/>
          <a:ext cx="6161580" cy="5633100"/>
        </p:xfrm>
        <a:graphic>
          <a:graphicData uri="http://schemas.openxmlformats.org/drawingml/2006/table">
            <a:tbl>
              <a:tblPr/>
              <a:tblGrid>
                <a:gridCol w="5010372">
                  <a:extLst>
                    <a:ext uri="{9D8B030D-6E8A-4147-A177-3AD203B41FA5}">
                      <a16:colId xmlns:a16="http://schemas.microsoft.com/office/drawing/2014/main" xmlns="" val="2043357933"/>
                    </a:ext>
                  </a:extLst>
                </a:gridCol>
                <a:gridCol w="1151208">
                  <a:extLst>
                    <a:ext uri="{9D8B030D-6E8A-4147-A177-3AD203B41FA5}">
                      <a16:colId xmlns:a16="http://schemas.microsoft.com/office/drawing/2014/main" xmlns="" val="2459261778"/>
                    </a:ext>
                  </a:extLst>
                </a:gridCol>
              </a:tblGrid>
              <a:tr h="312950">
                <a:tc gridSpan="2">
                  <a:txBody>
                    <a:bodyPr/>
                    <a:lstStyle/>
                    <a:p>
                      <a:pPr algn="l" fontAlgn="b"/>
                      <a:r>
                        <a:rPr lang="en-GB" sz="1800" b="0" i="0" u="none" strike="noStrike" dirty="0">
                          <a:solidFill>
                            <a:srgbClr val="000000"/>
                          </a:solidFill>
                          <a:effectLst/>
                          <a:latin typeface="Arial" panose="020B0604020202020204" pitchFamily="34" charset="0"/>
                        </a:rPr>
                        <a:t>Statement of Financial Position as at end </a:t>
                      </a:r>
                      <a:r>
                        <a:rPr lang="en-GB" sz="1800" b="0" i="0" u="none" strike="noStrike" dirty="0" smtClean="0">
                          <a:solidFill>
                            <a:srgbClr val="000000"/>
                          </a:solidFill>
                          <a:effectLst/>
                          <a:latin typeface="Arial" panose="020B0604020202020204" pitchFamily="34" charset="0"/>
                        </a:rPr>
                        <a:t>July 2024</a:t>
                      </a:r>
                      <a:endParaRPr lang="en-GB" sz="1800" b="0" i="0" u="none" strike="noStrike" dirty="0">
                        <a:solidFill>
                          <a:srgbClr val="000000"/>
                        </a:solidFill>
                        <a:effectLst/>
                        <a:latin typeface="Arial" panose="020B0604020202020204" pitchFamily="34" charset="0"/>
                      </a:endParaRPr>
                    </a:p>
                  </a:txBody>
                  <a:tcPr marL="9126" marR="9126" marT="9126"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ZA"/>
                    </a:p>
                  </a:txBody>
                  <a:tcPr/>
                </a:tc>
                <a:extLst>
                  <a:ext uri="{0D108BD9-81ED-4DB2-BD59-A6C34878D82A}">
                    <a16:rowId xmlns:a16="http://schemas.microsoft.com/office/drawing/2014/main" xmlns="" val="3067313073"/>
                  </a:ext>
                </a:extLst>
              </a:tr>
              <a:tr h="312950">
                <a:tc>
                  <a:txBody>
                    <a:bodyPr/>
                    <a:lstStyle/>
                    <a:p>
                      <a:pPr algn="l" fontAlgn="b"/>
                      <a:r>
                        <a:rPr lang="en-ZA" sz="1800" b="0" i="0" u="none" strike="noStrike">
                          <a:solidFill>
                            <a:srgbClr val="000000"/>
                          </a:solidFill>
                          <a:effectLst/>
                          <a:latin typeface="Calibri" panose="020F0502020204030204" pitchFamily="34" charset="0"/>
                        </a:rPr>
                        <a:t> </a:t>
                      </a:r>
                    </a:p>
                  </a:txBody>
                  <a:tcPr marL="9126" marR="9126" marT="9126"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ZA" sz="1800" b="0" i="0" u="none" strike="noStrike">
                          <a:solidFill>
                            <a:srgbClr val="000000"/>
                          </a:solidFill>
                          <a:effectLst/>
                          <a:latin typeface="Arial" panose="020B0604020202020204" pitchFamily="34" charset="0"/>
                        </a:rPr>
                        <a:t>R</a:t>
                      </a:r>
                    </a:p>
                  </a:txBody>
                  <a:tcPr marL="9126" marR="9126" marT="912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53854760"/>
                  </a:ext>
                </a:extLst>
              </a:tr>
              <a:tr h="312950">
                <a:tc>
                  <a:txBody>
                    <a:bodyPr/>
                    <a:lstStyle/>
                    <a:p>
                      <a:pPr algn="l" fontAlgn="b"/>
                      <a:r>
                        <a:rPr lang="en-ZA" sz="1800" b="1" i="0" u="none" strike="noStrike">
                          <a:solidFill>
                            <a:srgbClr val="000000"/>
                          </a:solidFill>
                          <a:effectLst/>
                          <a:latin typeface="Calibri" panose="020F0502020204030204" pitchFamily="34" charset="0"/>
                        </a:rPr>
                        <a:t>ASSETS</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ZA" sz="1800" b="1"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34516812"/>
                  </a:ext>
                </a:extLst>
              </a:tr>
              <a:tr h="312950">
                <a:tc>
                  <a:txBody>
                    <a:bodyPr/>
                    <a:lstStyle/>
                    <a:p>
                      <a:pPr algn="l" fontAlgn="b"/>
                      <a:r>
                        <a:rPr lang="en-ZA" sz="1800" b="0" i="0" u="none" strike="noStrike">
                          <a:solidFill>
                            <a:srgbClr val="000000"/>
                          </a:solidFill>
                          <a:effectLst/>
                          <a:latin typeface="Calibri" panose="020F0502020204030204" pitchFamily="34" charset="0"/>
                        </a:rPr>
                        <a:t>Inventory (Raw materials)</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smtClean="0">
                          <a:solidFill>
                            <a:srgbClr val="000000"/>
                          </a:solidFill>
                          <a:effectLst/>
                          <a:latin typeface="Calibri" panose="020F0502020204030204" pitchFamily="34" charset="0"/>
                        </a:rPr>
                        <a:t>0</a:t>
                      </a:r>
                      <a:endParaRPr lang="en-ZA" sz="1800" b="0"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947443210"/>
                  </a:ext>
                </a:extLst>
              </a:tr>
              <a:tr h="312950">
                <a:tc>
                  <a:txBody>
                    <a:bodyPr/>
                    <a:lstStyle/>
                    <a:p>
                      <a:pPr algn="l" fontAlgn="b"/>
                      <a:r>
                        <a:rPr lang="en-ZA" sz="1800" b="0" i="0" u="none" strike="noStrike">
                          <a:solidFill>
                            <a:srgbClr val="000000"/>
                          </a:solidFill>
                          <a:effectLst/>
                          <a:latin typeface="Calibri" panose="020F0502020204030204" pitchFamily="34" charset="0"/>
                        </a:rPr>
                        <a:t>Cash and cash equivalents</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dirty="0" smtClean="0">
                          <a:solidFill>
                            <a:srgbClr val="000000"/>
                          </a:solidFill>
                          <a:effectLst/>
                          <a:latin typeface="Calibri" panose="020F0502020204030204" pitchFamily="34" charset="0"/>
                        </a:rPr>
                        <a:t>1210</a:t>
                      </a:r>
                      <a:endParaRPr lang="en-ZA" sz="1800" b="0"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87553148"/>
                  </a:ext>
                </a:extLst>
              </a:tr>
              <a:tr h="312950">
                <a:tc>
                  <a:txBody>
                    <a:bodyPr/>
                    <a:lstStyle/>
                    <a:p>
                      <a:pPr algn="l" fontAlgn="b"/>
                      <a:r>
                        <a:rPr lang="en-ZA" sz="1800" b="0" i="0" u="none" strike="noStrike" dirty="0">
                          <a:solidFill>
                            <a:srgbClr val="000000"/>
                          </a:solidFill>
                          <a:effectLst/>
                          <a:latin typeface="Calibri" panose="020F0502020204030204" pitchFamily="34" charset="0"/>
                        </a:rPr>
                        <a:t> </a:t>
                      </a:r>
                    </a:p>
                  </a:txBody>
                  <a:tcPr marL="9126" marR="9126" marT="9126"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800" b="0" i="0" u="none" strike="noStrike" dirty="0">
                        <a:solidFill>
                          <a:srgbClr val="000000"/>
                        </a:solidFill>
                        <a:effectLst/>
                        <a:latin typeface="Calibri" panose="020F0502020204030204" pitchFamily="34" charset="0"/>
                      </a:endParaRPr>
                    </a:p>
                  </a:txBody>
                  <a:tcPr marL="9126" marR="9126" marT="912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627938"/>
                  </a:ext>
                </a:extLst>
              </a:tr>
              <a:tr h="312950">
                <a:tc>
                  <a:txBody>
                    <a:bodyPr/>
                    <a:lstStyle/>
                    <a:p>
                      <a:pPr algn="l" fontAlgn="b"/>
                      <a:r>
                        <a:rPr lang="en-ZA" sz="1800" b="1" i="0" u="none" strike="noStrike">
                          <a:solidFill>
                            <a:srgbClr val="000000"/>
                          </a:solidFill>
                          <a:effectLst/>
                          <a:latin typeface="Calibri" panose="020F0502020204030204" pitchFamily="34" charset="0"/>
                        </a:rPr>
                        <a:t>TOTAL ASSETS</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smtClean="0">
                          <a:solidFill>
                            <a:srgbClr val="000000"/>
                          </a:solidFill>
                          <a:effectLst/>
                          <a:latin typeface="Calibri" panose="020F0502020204030204" pitchFamily="34" charset="0"/>
                        </a:rPr>
                        <a:t>1210</a:t>
                      </a:r>
                      <a:endParaRPr lang="en-ZA" sz="1800" b="1"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13720110"/>
                  </a:ext>
                </a:extLst>
              </a:tr>
              <a:tr h="312950">
                <a:tc>
                  <a:txBody>
                    <a:bodyPr/>
                    <a:lstStyle/>
                    <a:p>
                      <a:pPr algn="l" fontAlgn="b"/>
                      <a:r>
                        <a:rPr lang="en-ZA" sz="1800" b="1" i="0" u="none" strike="noStrike">
                          <a:solidFill>
                            <a:srgbClr val="000000"/>
                          </a:solidFill>
                          <a:effectLst/>
                          <a:latin typeface="Calibri" panose="020F0502020204030204" pitchFamily="34" charset="0"/>
                        </a:rPr>
                        <a:t> </a:t>
                      </a:r>
                    </a:p>
                  </a:txBody>
                  <a:tcPr marL="9126" marR="9126" marT="9126"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ZA" sz="1800" b="0" i="0" u="none" strike="noStrike" dirty="0">
                        <a:solidFill>
                          <a:srgbClr val="000000"/>
                        </a:solidFill>
                        <a:effectLst/>
                        <a:latin typeface="Calibri" panose="020F0502020204030204" pitchFamily="34" charset="0"/>
                      </a:endParaRPr>
                    </a:p>
                  </a:txBody>
                  <a:tcPr marL="9126" marR="9126" marT="912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342956590"/>
                  </a:ext>
                </a:extLst>
              </a:tr>
              <a:tr h="312950">
                <a:tc>
                  <a:txBody>
                    <a:bodyPr/>
                    <a:lstStyle/>
                    <a:p>
                      <a:pPr algn="l" fontAlgn="b"/>
                      <a:r>
                        <a:rPr lang="en-ZA" sz="1800" b="1" i="0" u="none" strike="noStrike">
                          <a:solidFill>
                            <a:srgbClr val="000000"/>
                          </a:solidFill>
                          <a:effectLst/>
                          <a:latin typeface="Calibri" panose="020F0502020204030204" pitchFamily="34" charset="0"/>
                        </a:rPr>
                        <a:t>EQUITY AND LIABILITIES</a:t>
                      </a:r>
                    </a:p>
                  </a:txBody>
                  <a:tcPr marL="9126" marR="9126" marT="9126"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800" b="0" i="0" u="none" strike="noStrike" dirty="0">
                        <a:solidFill>
                          <a:srgbClr val="000000"/>
                        </a:solidFill>
                        <a:effectLst/>
                        <a:latin typeface="Calibri" panose="020F0502020204030204" pitchFamily="34" charset="0"/>
                      </a:endParaRPr>
                    </a:p>
                  </a:txBody>
                  <a:tcPr marL="9126" marR="9126" marT="912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2393291"/>
                  </a:ext>
                </a:extLst>
              </a:tr>
              <a:tr h="312950">
                <a:tc>
                  <a:txBody>
                    <a:bodyPr/>
                    <a:lstStyle/>
                    <a:p>
                      <a:pPr algn="l" fontAlgn="b"/>
                      <a:r>
                        <a:rPr lang="en-ZA" sz="1800" b="1" i="0" u="none" strike="noStrike" dirty="0">
                          <a:solidFill>
                            <a:srgbClr val="000000"/>
                          </a:solidFill>
                          <a:effectLst/>
                          <a:latin typeface="Calibri" panose="020F0502020204030204" pitchFamily="34" charset="0"/>
                        </a:rPr>
                        <a:t>Total Equity</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smtClean="0">
                          <a:solidFill>
                            <a:srgbClr val="000000"/>
                          </a:solidFill>
                          <a:effectLst/>
                          <a:latin typeface="Calibri" panose="020F0502020204030204" pitchFamily="34" charset="0"/>
                        </a:rPr>
                        <a:t>1210</a:t>
                      </a:r>
                      <a:endParaRPr lang="en-ZA" sz="1800" b="1"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86714002"/>
                  </a:ext>
                </a:extLst>
              </a:tr>
              <a:tr h="312950">
                <a:tc>
                  <a:txBody>
                    <a:bodyPr/>
                    <a:lstStyle/>
                    <a:p>
                      <a:pPr algn="l" fontAlgn="b"/>
                      <a:r>
                        <a:rPr lang="en-ZA" sz="1800" b="0" i="0" u="none" strike="noStrike">
                          <a:solidFill>
                            <a:srgbClr val="000000"/>
                          </a:solidFill>
                          <a:effectLst/>
                          <a:latin typeface="Calibri" panose="020F0502020204030204" pitchFamily="34" charset="0"/>
                        </a:rPr>
                        <a:t>Share capital</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smtClean="0">
                          <a:solidFill>
                            <a:srgbClr val="000000"/>
                          </a:solidFill>
                          <a:effectLst/>
                          <a:latin typeface="Calibri" panose="020F0502020204030204" pitchFamily="34" charset="0"/>
                        </a:rPr>
                        <a:t>R800</a:t>
                      </a:r>
                      <a:endParaRPr lang="en-ZA" sz="1800" b="0"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2421109523"/>
                  </a:ext>
                </a:extLst>
              </a:tr>
              <a:tr h="312950">
                <a:tc>
                  <a:txBody>
                    <a:bodyPr/>
                    <a:lstStyle/>
                    <a:p>
                      <a:pPr algn="l" fontAlgn="b"/>
                      <a:r>
                        <a:rPr lang="en-ZA" sz="1800" b="0" i="0" u="none" strike="noStrike">
                          <a:solidFill>
                            <a:srgbClr val="000000"/>
                          </a:solidFill>
                          <a:effectLst/>
                          <a:latin typeface="Calibri" panose="020F0502020204030204" pitchFamily="34" charset="0"/>
                        </a:rPr>
                        <a:t>Retained earnings</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800" b="0" i="0" u="none" strike="noStrike" dirty="0" smtClean="0">
                          <a:solidFill>
                            <a:srgbClr val="000000"/>
                          </a:solidFill>
                          <a:effectLst/>
                          <a:latin typeface="Calibri" panose="020F0502020204030204" pitchFamily="34" charset="0"/>
                        </a:rPr>
                        <a:t>410</a:t>
                      </a: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83606452"/>
                  </a:ext>
                </a:extLst>
              </a:tr>
              <a:tr h="312950">
                <a:tc>
                  <a:txBody>
                    <a:bodyPr/>
                    <a:lstStyle/>
                    <a:p>
                      <a:pPr algn="l" fontAlgn="b"/>
                      <a:r>
                        <a:rPr lang="en-ZA" sz="1800" b="0" i="0" u="none" strike="noStrike">
                          <a:solidFill>
                            <a:srgbClr val="000000"/>
                          </a:solidFill>
                          <a:effectLst/>
                          <a:latin typeface="Calibri" panose="020F0502020204030204" pitchFamily="34" charset="0"/>
                        </a:rPr>
                        <a:t> </a:t>
                      </a:r>
                    </a:p>
                  </a:txBody>
                  <a:tcPr marL="9126" marR="9126" marT="9126"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800" b="0" i="0" u="none" strike="noStrike" dirty="0">
                        <a:solidFill>
                          <a:srgbClr val="000000"/>
                        </a:solidFill>
                        <a:effectLst/>
                        <a:latin typeface="Calibri" panose="020F0502020204030204" pitchFamily="34" charset="0"/>
                      </a:endParaRPr>
                    </a:p>
                  </a:txBody>
                  <a:tcPr marL="9126" marR="9126" marT="912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85665934"/>
                  </a:ext>
                </a:extLst>
              </a:tr>
              <a:tr h="312950">
                <a:tc>
                  <a:txBody>
                    <a:bodyPr/>
                    <a:lstStyle/>
                    <a:p>
                      <a:pPr algn="l" fontAlgn="b"/>
                      <a:r>
                        <a:rPr lang="en-ZA" sz="1800" b="1" i="0" u="none" strike="noStrike" dirty="0">
                          <a:solidFill>
                            <a:srgbClr val="000000"/>
                          </a:solidFill>
                          <a:effectLst/>
                          <a:latin typeface="Calibri" panose="020F0502020204030204" pitchFamily="34" charset="0"/>
                        </a:rPr>
                        <a:t>Total Liabilities</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ZA" sz="1800" b="1"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41906421"/>
                  </a:ext>
                </a:extLst>
              </a:tr>
              <a:tr h="312950">
                <a:tc>
                  <a:txBody>
                    <a:bodyPr/>
                    <a:lstStyle/>
                    <a:p>
                      <a:pPr algn="l" fontAlgn="b"/>
                      <a:r>
                        <a:rPr lang="en-ZA" sz="1800" b="0" i="0" u="none" strike="noStrike">
                          <a:solidFill>
                            <a:srgbClr val="000000"/>
                          </a:solidFill>
                          <a:effectLst/>
                          <a:latin typeface="Calibri" panose="020F0502020204030204" pitchFamily="34" charset="0"/>
                        </a:rPr>
                        <a:t>Dividends payable</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endParaRPr lang="en-ZA" sz="1800" b="0"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3222883579"/>
                  </a:ext>
                </a:extLst>
              </a:tr>
              <a:tr h="312950">
                <a:tc>
                  <a:txBody>
                    <a:bodyPr/>
                    <a:lstStyle/>
                    <a:p>
                      <a:pPr algn="l" fontAlgn="b"/>
                      <a:r>
                        <a:rPr lang="en-ZA" sz="1800" b="0" i="0" u="none" strike="noStrike" dirty="0">
                          <a:solidFill>
                            <a:srgbClr val="000000"/>
                          </a:solidFill>
                          <a:effectLst/>
                          <a:latin typeface="Calibri" panose="020F0502020204030204" pitchFamily="34" charset="0"/>
                        </a:rPr>
                        <a:t>Other operating cost payable</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endParaRPr lang="en-ZA" sz="1800" b="0"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60018800"/>
                  </a:ext>
                </a:extLst>
              </a:tr>
              <a:tr h="312950">
                <a:tc>
                  <a:txBody>
                    <a:bodyPr/>
                    <a:lstStyle/>
                    <a:p>
                      <a:pPr algn="l" fontAlgn="b"/>
                      <a:r>
                        <a:rPr lang="en-ZA" sz="1800" b="0" i="0" u="none" strike="noStrike">
                          <a:solidFill>
                            <a:srgbClr val="000000"/>
                          </a:solidFill>
                          <a:effectLst/>
                          <a:latin typeface="Calibri" panose="020F0502020204030204" pitchFamily="34" charset="0"/>
                        </a:rPr>
                        <a:t> </a:t>
                      </a:r>
                    </a:p>
                  </a:txBody>
                  <a:tcPr marL="9126" marR="9126" marT="9126"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ZA" sz="1800" b="0" i="0" u="none" strike="noStrike" dirty="0">
                        <a:solidFill>
                          <a:srgbClr val="000000"/>
                        </a:solidFill>
                        <a:effectLst/>
                        <a:latin typeface="Calibri" panose="020F0502020204030204" pitchFamily="34" charset="0"/>
                      </a:endParaRPr>
                    </a:p>
                  </a:txBody>
                  <a:tcPr marL="9126" marR="9126" marT="912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32573905"/>
                  </a:ext>
                </a:extLst>
              </a:tr>
              <a:tr h="312950">
                <a:tc>
                  <a:txBody>
                    <a:bodyPr/>
                    <a:lstStyle/>
                    <a:p>
                      <a:pPr algn="l" fontAlgn="b"/>
                      <a:r>
                        <a:rPr lang="en-ZA" sz="1800" b="1" i="0" u="none" strike="noStrike">
                          <a:solidFill>
                            <a:srgbClr val="000000"/>
                          </a:solidFill>
                          <a:effectLst/>
                          <a:latin typeface="Calibri" panose="020F0502020204030204" pitchFamily="34" charset="0"/>
                        </a:rPr>
                        <a:t>TOTAL EQUITY AND LIABILITIES</a:t>
                      </a:r>
                    </a:p>
                  </a:txBody>
                  <a:tcPr marL="9126" marR="9126" marT="912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smtClean="0">
                          <a:solidFill>
                            <a:srgbClr val="000000"/>
                          </a:solidFill>
                          <a:effectLst/>
                          <a:latin typeface="Calibri" panose="020F0502020204030204" pitchFamily="34" charset="0"/>
                        </a:rPr>
                        <a:t>1210</a:t>
                      </a:r>
                      <a:endParaRPr lang="en-ZA" sz="1800" b="1" i="0" u="none" strike="noStrike" dirty="0">
                        <a:solidFill>
                          <a:srgbClr val="000000"/>
                        </a:solidFill>
                        <a:effectLst/>
                        <a:latin typeface="Calibri" panose="020F0502020204030204" pitchFamily="34" charset="0"/>
                      </a:endParaRPr>
                    </a:p>
                  </a:txBody>
                  <a:tcPr marL="9126" marR="9126" marT="91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32198238"/>
                  </a:ext>
                </a:extLst>
              </a:tr>
            </a:tbl>
          </a:graphicData>
        </a:graphic>
      </p:graphicFrame>
    </p:spTree>
    <p:extLst>
      <p:ext uri="{BB962C8B-B14F-4D97-AF65-F5344CB8AC3E}">
        <p14:creationId xmlns:p14="http://schemas.microsoft.com/office/powerpoint/2010/main" val="981849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739</Words>
  <Application>Microsoft Office PowerPoint</Application>
  <PresentationFormat>Widescreen</PresentationFormat>
  <Paragraphs>126</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Calibri</vt:lpstr>
      <vt:lpstr>Calibri Light</vt:lpstr>
      <vt:lpstr>Wingdings</vt:lpstr>
      <vt:lpstr>Office Theme</vt:lpstr>
      <vt:lpstr> </vt:lpstr>
      <vt:lpstr>WHAT PROBLEM ARE WE SOLVING</vt:lpstr>
      <vt:lpstr>PRODUCT DESCRIPTION</vt:lpstr>
      <vt:lpstr>WHAT MAKES IT UNIQUES AS COMPARED TO COMPETITORS</vt:lpstr>
      <vt:lpstr>TARGET MARKET</vt:lpstr>
      <vt:lpstr>CAPITAL CONTRIBUTION</vt:lpstr>
      <vt:lpstr>COST STRUCTURE </vt:lpstr>
      <vt:lpstr>BREAK-EVEN POINT</vt:lpstr>
      <vt:lpstr>COMPANY FINANCIAL STATEMENT </vt:lpstr>
      <vt:lpstr>MARKETING</vt:lpstr>
      <vt:lpstr>FUTURE POTENTIAL OF THE COMPANY</vt:lpstr>
      <vt:lpstr>PROJECT MANAGEMENT SKILLS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Salome</dc:creator>
  <cp:lastModifiedBy>Salome</cp:lastModifiedBy>
  <cp:revision>68</cp:revision>
  <cp:lastPrinted>2024-08-28T10:07:39Z</cp:lastPrinted>
  <dcterms:created xsi:type="dcterms:W3CDTF">2024-08-23T14:28:55Z</dcterms:created>
  <dcterms:modified xsi:type="dcterms:W3CDTF">2024-08-29T18:20:40Z</dcterms:modified>
</cp:coreProperties>
</file>