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1" r:id="rId3"/>
    <p:sldId id="320" r:id="rId4"/>
    <p:sldId id="265" r:id="rId5"/>
    <p:sldId id="290" r:id="rId6"/>
    <p:sldId id="326" r:id="rId7"/>
    <p:sldId id="354" r:id="rId8"/>
    <p:sldId id="307" r:id="rId9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482A3"/>
    <a:srgbClr val="7F7F7F"/>
    <a:srgbClr val="C00000"/>
    <a:srgbClr val="90AFC6"/>
    <a:srgbClr val="F5F5F5"/>
    <a:srgbClr val="8BABC3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0635" autoAdjust="0"/>
  </p:normalViewPr>
  <p:slideViewPr>
    <p:cSldViewPr snapToGrid="0">
      <p:cViewPr varScale="1">
        <p:scale>
          <a:sx n="113" d="100"/>
          <a:sy n="113" d="100"/>
        </p:scale>
        <p:origin x="1788" y="102"/>
      </p:cViewPr>
      <p:guideLst>
        <p:guide orient="horz" pos="2137"/>
        <p:guide pos="2880"/>
        <p:guide pos="16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9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3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6/18/2023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47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4928" y="5586395"/>
            <a:ext cx="2254143" cy="104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刘明康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2023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6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  <a:r>
              <a:rPr lang="en-US" altLang="zh-CN" sz="2200" b="1" dirty="0">
                <a:solidFill>
                  <a:srgbClr val="B83314"/>
                </a:solidFill>
              </a:rPr>
              <a:t>19</a:t>
            </a:r>
            <a:r>
              <a:rPr lang="zh-CN" altLang="en-US" sz="2200" b="1" dirty="0">
                <a:solidFill>
                  <a:srgbClr val="B83314"/>
                </a:solidFill>
              </a:rPr>
              <a:t>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近期进展</a:t>
            </a: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327147" y="2858378"/>
            <a:ext cx="377026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一、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ai4mol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调研情况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66924" y="753854"/>
            <a:ext cx="5338303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Table of Contents 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9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ai4mol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调研情况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模型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A5AF1E3-5F23-4DF4-A92B-C078AB57D114}"/>
              </a:ext>
            </a:extLst>
          </p:cNvPr>
          <p:cNvSpPr txBox="1"/>
          <p:nvPr/>
        </p:nvSpPr>
        <p:spPr>
          <a:xfrm>
            <a:off x="542259" y="1043543"/>
            <a:ext cx="457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两个比较有影响力的课题组（</a:t>
            </a:r>
            <a:r>
              <a:rPr lang="en-US" altLang="zh-CN" dirty="0"/>
              <a:t>backbone</a:t>
            </a:r>
            <a:r>
              <a:rPr lang="zh-CN" altLang="en-US" dirty="0"/>
              <a:t>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A8D06FA-A9AB-4158-A3C4-CCACAFCD7CC6}"/>
              </a:ext>
            </a:extLst>
          </p:cNvPr>
          <p:cNvCxnSpPr>
            <a:cxnSpLocks/>
          </p:cNvCxnSpPr>
          <p:nvPr/>
        </p:nvCxnSpPr>
        <p:spPr>
          <a:xfrm>
            <a:off x="767201" y="2291433"/>
            <a:ext cx="1029992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9A65D96D-264B-4E2C-ADFF-400F02DA3E2D}"/>
              </a:ext>
            </a:extLst>
          </p:cNvPr>
          <p:cNvSpPr/>
          <p:nvPr/>
        </p:nvSpPr>
        <p:spPr>
          <a:xfrm>
            <a:off x="691001" y="2253333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6F98019-8993-4AB3-84E5-82293ADAA434}"/>
              </a:ext>
            </a:extLst>
          </p:cNvPr>
          <p:cNvSpPr/>
          <p:nvPr/>
        </p:nvSpPr>
        <p:spPr>
          <a:xfrm>
            <a:off x="1797193" y="2253333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3B512B8-3830-49C4-BF61-01ED6DC150E1}"/>
              </a:ext>
            </a:extLst>
          </p:cNvPr>
          <p:cNvCxnSpPr>
            <a:cxnSpLocks/>
          </p:cNvCxnSpPr>
          <p:nvPr/>
        </p:nvCxnSpPr>
        <p:spPr>
          <a:xfrm>
            <a:off x="1873393" y="2291433"/>
            <a:ext cx="1029992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26937CC9-F325-4A8D-BDA2-0740412A0CDF}"/>
              </a:ext>
            </a:extLst>
          </p:cNvPr>
          <p:cNvSpPr/>
          <p:nvPr/>
        </p:nvSpPr>
        <p:spPr>
          <a:xfrm>
            <a:off x="2903385" y="2253333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AE7AE2-E705-42FC-9AB2-E3167D997C50}"/>
              </a:ext>
            </a:extLst>
          </p:cNvPr>
          <p:cNvGrpSpPr/>
          <p:nvPr/>
        </p:nvGrpSpPr>
        <p:grpSpPr>
          <a:xfrm>
            <a:off x="3383693" y="4167925"/>
            <a:ext cx="1106192" cy="76200"/>
            <a:chOff x="262142" y="2559803"/>
            <a:chExt cx="1106192" cy="7620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6D38ED8-4EFB-4CAC-8244-D93D15BA21A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42" y="2597903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046C6E1-3910-4F8B-857C-F2BA8A1A6C5B}"/>
                </a:ext>
              </a:extLst>
            </p:cNvPr>
            <p:cNvSpPr/>
            <p:nvPr/>
          </p:nvSpPr>
          <p:spPr>
            <a:xfrm>
              <a:off x="1292134" y="2559803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B189922-F9FC-4D9C-9CBC-2CF821D74782}"/>
              </a:ext>
            </a:extLst>
          </p:cNvPr>
          <p:cNvGrpSpPr/>
          <p:nvPr/>
        </p:nvGrpSpPr>
        <p:grpSpPr>
          <a:xfrm>
            <a:off x="4085777" y="2253333"/>
            <a:ext cx="1106192" cy="76200"/>
            <a:chOff x="2779326" y="2134354"/>
            <a:chExt cx="1106192" cy="76200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7B8BA83-43C3-4D55-877D-17DBF95C0FE7}"/>
                </a:ext>
              </a:extLst>
            </p:cNvPr>
            <p:cNvCxnSpPr>
              <a:cxnSpLocks/>
            </p:cNvCxnSpPr>
            <p:nvPr/>
          </p:nvCxnSpPr>
          <p:spPr>
            <a:xfrm>
              <a:off x="2779326" y="2172454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4DD84ED-6526-46E6-B2C8-06D004521C25}"/>
                </a:ext>
              </a:extLst>
            </p:cNvPr>
            <p:cNvSpPr/>
            <p:nvPr/>
          </p:nvSpPr>
          <p:spPr>
            <a:xfrm>
              <a:off x="3809318" y="21343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1DD0F0-1BD2-4E72-8AD6-4A316EF9D842}"/>
              </a:ext>
            </a:extLst>
          </p:cNvPr>
          <p:cNvCxnSpPr>
            <a:cxnSpLocks/>
          </p:cNvCxnSpPr>
          <p:nvPr/>
        </p:nvCxnSpPr>
        <p:spPr>
          <a:xfrm>
            <a:off x="2979585" y="2291433"/>
            <a:ext cx="1029992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AC47E96-0830-4D0F-8556-A5CA30B5F3DF}"/>
              </a:ext>
            </a:extLst>
          </p:cNvPr>
          <p:cNvSpPr/>
          <p:nvPr/>
        </p:nvSpPr>
        <p:spPr>
          <a:xfrm>
            <a:off x="4009577" y="2253333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11804F-399D-494E-AE97-51604A5DED61}"/>
              </a:ext>
            </a:extLst>
          </p:cNvPr>
          <p:cNvGrpSpPr/>
          <p:nvPr/>
        </p:nvGrpSpPr>
        <p:grpSpPr>
          <a:xfrm>
            <a:off x="5193187" y="2253333"/>
            <a:ext cx="1106192" cy="76200"/>
            <a:chOff x="1363276" y="3213854"/>
            <a:chExt cx="1106192" cy="76200"/>
          </a:xfrm>
        </p:grpSpPr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FB262F94-50F8-4DA1-9F67-EA4016D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76" y="3251954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889416C-55D2-43C7-B9A7-EA3FF7D483C7}"/>
                </a:ext>
              </a:extLst>
            </p:cNvPr>
            <p:cNvSpPr/>
            <p:nvPr/>
          </p:nvSpPr>
          <p:spPr>
            <a:xfrm>
              <a:off x="2393268" y="32138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011C1-672E-4CAF-B70C-13926ECE4880}"/>
              </a:ext>
            </a:extLst>
          </p:cNvPr>
          <p:cNvGrpSpPr/>
          <p:nvPr/>
        </p:nvGrpSpPr>
        <p:grpSpPr>
          <a:xfrm>
            <a:off x="2201301" y="4169916"/>
            <a:ext cx="1182392" cy="76200"/>
            <a:chOff x="338342" y="2712203"/>
            <a:chExt cx="1182392" cy="76200"/>
          </a:xfrm>
        </p:grpSpPr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A106234-C8B8-4D66-A13D-C7338060D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4542" y="2750303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7D2676A-7699-40D6-A4AF-AEBDB91A5254}"/>
                </a:ext>
              </a:extLst>
            </p:cNvPr>
            <p:cNvSpPr/>
            <p:nvPr/>
          </p:nvSpPr>
          <p:spPr>
            <a:xfrm>
              <a:off x="1444534" y="2712203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45BA631-7AA5-4941-8540-B0DE41C69C5E}"/>
                </a:ext>
              </a:extLst>
            </p:cNvPr>
            <p:cNvSpPr/>
            <p:nvPr/>
          </p:nvSpPr>
          <p:spPr>
            <a:xfrm>
              <a:off x="338342" y="2712203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1E9E506-A8C8-4634-9669-17892A744DCD}"/>
              </a:ext>
            </a:extLst>
          </p:cNvPr>
          <p:cNvSpPr txBox="1"/>
          <p:nvPr/>
        </p:nvSpPr>
        <p:spPr>
          <a:xfrm>
            <a:off x="231419" y="2371060"/>
            <a:ext cx="91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2017 DTNN</a:t>
            </a:r>
            <a:endParaRPr lang="zh-CN" altLang="en-US" sz="1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9C7005E-02AE-406F-AEAF-5ED291276EB0}"/>
              </a:ext>
            </a:extLst>
          </p:cNvPr>
          <p:cNvSpPr txBox="1"/>
          <p:nvPr/>
        </p:nvSpPr>
        <p:spPr>
          <a:xfrm>
            <a:off x="1320297" y="2371059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2018 </a:t>
            </a:r>
            <a:r>
              <a:rPr lang="en-US" altLang="zh-CN" sz="1400" dirty="0" err="1"/>
              <a:t>SchNet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4BB2032-98D3-45B2-B636-1D26FDA88FB5}"/>
              </a:ext>
            </a:extLst>
          </p:cNvPr>
          <p:cNvSpPr txBox="1"/>
          <p:nvPr/>
        </p:nvSpPr>
        <p:spPr>
          <a:xfrm>
            <a:off x="2520004" y="2364979"/>
            <a:ext cx="86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PAINN</a:t>
            </a:r>
            <a:endParaRPr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A823353-E407-4459-92A8-2F4E7690BB55}"/>
              </a:ext>
            </a:extLst>
          </p:cNvPr>
          <p:cNvSpPr txBox="1"/>
          <p:nvPr/>
        </p:nvSpPr>
        <p:spPr>
          <a:xfrm>
            <a:off x="3399445" y="2364979"/>
            <a:ext cx="129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</a:t>
            </a:r>
            <a:r>
              <a:rPr lang="en-US" altLang="zh-CN" sz="1400" dirty="0" err="1"/>
              <a:t>SpookyNet</a:t>
            </a:r>
            <a:r>
              <a:rPr lang="en-US" altLang="zh-CN" sz="1400" dirty="0"/>
              <a:t>*</a:t>
            </a:r>
            <a:endParaRPr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F4414E5-A68C-4631-B6DD-2725B871629A}"/>
              </a:ext>
            </a:extLst>
          </p:cNvPr>
          <p:cNvSpPr txBox="1"/>
          <p:nvPr/>
        </p:nvSpPr>
        <p:spPr>
          <a:xfrm>
            <a:off x="4561454" y="2364979"/>
            <a:ext cx="118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 So3krates</a:t>
            </a:r>
            <a:endParaRPr lang="zh-CN" altLang="en-US" sz="14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82A9CB-1097-485D-87EE-BE9B9C5777D2}"/>
              </a:ext>
            </a:extLst>
          </p:cNvPr>
          <p:cNvSpPr txBox="1"/>
          <p:nvPr/>
        </p:nvSpPr>
        <p:spPr>
          <a:xfrm>
            <a:off x="5600830" y="2375049"/>
            <a:ext cx="1320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2023 </a:t>
            </a:r>
            <a:r>
              <a:rPr lang="en-US" altLang="zh-CN" sz="1400" dirty="0" err="1"/>
              <a:t>SchNetPack</a:t>
            </a:r>
            <a:r>
              <a:rPr lang="en-US" altLang="zh-CN" sz="1400" dirty="0"/>
              <a:t> 2.0</a:t>
            </a:r>
            <a:endParaRPr lang="zh-CN" altLang="en-US" sz="14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AFFCB5F-D5EA-4677-99E7-6DDDC9419903}"/>
              </a:ext>
            </a:extLst>
          </p:cNvPr>
          <p:cNvSpPr txBox="1"/>
          <p:nvPr/>
        </p:nvSpPr>
        <p:spPr>
          <a:xfrm>
            <a:off x="7182528" y="2106767"/>
            <a:ext cx="189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Klaus R. Muller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92B3DD9-A058-45A4-A8A7-A467EA67AF84}"/>
              </a:ext>
            </a:extLst>
          </p:cNvPr>
          <p:cNvSpPr txBox="1"/>
          <p:nvPr/>
        </p:nvSpPr>
        <p:spPr>
          <a:xfrm>
            <a:off x="1724405" y="4284216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2020 </a:t>
            </a:r>
            <a:r>
              <a:rPr lang="en-US" altLang="zh-CN" sz="1400" dirty="0" err="1"/>
              <a:t>DimeNet</a:t>
            </a:r>
            <a:endParaRPr lang="zh-CN" altLang="en-US" sz="14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441E158-FDB9-4D3E-BA5A-B533B673D857}"/>
              </a:ext>
            </a:extLst>
          </p:cNvPr>
          <p:cNvSpPr txBox="1"/>
          <p:nvPr/>
        </p:nvSpPr>
        <p:spPr>
          <a:xfrm>
            <a:off x="2791279" y="4281561"/>
            <a:ext cx="129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</a:t>
            </a:r>
            <a:r>
              <a:rPr lang="en-US" altLang="zh-CN" sz="1400" dirty="0" err="1"/>
              <a:t>SphereNet</a:t>
            </a:r>
            <a:r>
              <a:rPr lang="en-US" altLang="zh-CN" sz="1400" dirty="0"/>
              <a:t>**</a:t>
            </a:r>
            <a:endParaRPr lang="zh-CN" altLang="en-US" sz="14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A6EE4A8-74D8-4FC8-A31F-9CE6F62403DE}"/>
              </a:ext>
            </a:extLst>
          </p:cNvPr>
          <p:cNvSpPr txBox="1"/>
          <p:nvPr/>
        </p:nvSpPr>
        <p:spPr>
          <a:xfrm>
            <a:off x="-12113" y="6506671"/>
            <a:ext cx="450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**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SphereNet</a:t>
            </a:r>
            <a:r>
              <a:rPr lang="en-US" altLang="zh-CN" sz="1400" dirty="0"/>
              <a:t> was published as SMP in 2022 ICLR</a:t>
            </a:r>
            <a:endParaRPr lang="zh-CN" altLang="en-US" sz="1400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452E3A0-5620-4FC7-BE7E-18CE0641990E}"/>
              </a:ext>
            </a:extLst>
          </p:cNvPr>
          <p:cNvGrpSpPr/>
          <p:nvPr/>
        </p:nvGrpSpPr>
        <p:grpSpPr>
          <a:xfrm>
            <a:off x="4492230" y="4167925"/>
            <a:ext cx="1106192" cy="76200"/>
            <a:chOff x="262142" y="2559803"/>
            <a:chExt cx="1106192" cy="76200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A14BE245-C81A-4BD3-B9D1-316218809737}"/>
                </a:ext>
              </a:extLst>
            </p:cNvPr>
            <p:cNvCxnSpPr>
              <a:cxnSpLocks/>
            </p:cNvCxnSpPr>
            <p:nvPr/>
          </p:nvCxnSpPr>
          <p:spPr>
            <a:xfrm>
              <a:off x="262142" y="2597903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0B81D7D5-920A-4525-8303-9C52A262CE67}"/>
                </a:ext>
              </a:extLst>
            </p:cNvPr>
            <p:cNvSpPr/>
            <p:nvPr/>
          </p:nvSpPr>
          <p:spPr>
            <a:xfrm>
              <a:off x="1292134" y="2559803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834A77B7-53A0-4441-AE73-54EE774F3F5B}"/>
              </a:ext>
            </a:extLst>
          </p:cNvPr>
          <p:cNvGrpSpPr/>
          <p:nvPr/>
        </p:nvGrpSpPr>
        <p:grpSpPr>
          <a:xfrm>
            <a:off x="5601416" y="4166597"/>
            <a:ext cx="1106192" cy="76200"/>
            <a:chOff x="262142" y="2559803"/>
            <a:chExt cx="1106192" cy="76200"/>
          </a:xfrm>
        </p:grpSpPr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FD2310AB-61D6-4586-9F0E-07F2BD0B000B}"/>
                </a:ext>
              </a:extLst>
            </p:cNvPr>
            <p:cNvCxnSpPr>
              <a:cxnSpLocks/>
            </p:cNvCxnSpPr>
            <p:nvPr/>
          </p:nvCxnSpPr>
          <p:spPr>
            <a:xfrm>
              <a:off x="262142" y="2597903"/>
              <a:ext cx="1029992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500EE3E6-7E3C-4CF4-9040-6A8FC0A87B54}"/>
                </a:ext>
              </a:extLst>
            </p:cNvPr>
            <p:cNvSpPr/>
            <p:nvPr/>
          </p:nvSpPr>
          <p:spPr>
            <a:xfrm>
              <a:off x="1292134" y="2559803"/>
              <a:ext cx="76200" cy="762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C2E93-295E-46B0-B03E-72E4119F77BD}"/>
              </a:ext>
            </a:extLst>
          </p:cNvPr>
          <p:cNvSpPr txBox="1"/>
          <p:nvPr/>
        </p:nvSpPr>
        <p:spPr>
          <a:xfrm>
            <a:off x="1558530" y="1720306"/>
            <a:ext cx="55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连续卷积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33F61E0-489A-4D1E-AA60-64826B0CB25B}"/>
              </a:ext>
            </a:extLst>
          </p:cNvPr>
          <p:cNvSpPr txBox="1"/>
          <p:nvPr/>
        </p:nvSpPr>
        <p:spPr>
          <a:xfrm>
            <a:off x="2664722" y="1914207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角度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2633BFB-C95C-48BF-A485-AEF8836007C2}"/>
              </a:ext>
            </a:extLst>
          </p:cNvPr>
          <p:cNvSpPr txBox="1"/>
          <p:nvPr/>
        </p:nvSpPr>
        <p:spPr>
          <a:xfrm>
            <a:off x="3692106" y="1940829"/>
            <a:ext cx="72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非局域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EBFF782-495F-446F-9AD8-65D09377C09B}"/>
              </a:ext>
            </a:extLst>
          </p:cNvPr>
          <p:cNvSpPr txBox="1"/>
          <p:nvPr/>
        </p:nvSpPr>
        <p:spPr>
          <a:xfrm>
            <a:off x="4915206" y="1731441"/>
            <a:ext cx="55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SO3</a:t>
            </a:r>
          </a:p>
          <a:p>
            <a:r>
              <a:rPr lang="zh-CN" altLang="en-US" sz="1400" dirty="0"/>
              <a:t>等价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1542DF5-AAA1-4CD8-9350-9B2B2C3D79E5}"/>
              </a:ext>
            </a:extLst>
          </p:cNvPr>
          <p:cNvSpPr txBox="1"/>
          <p:nvPr/>
        </p:nvSpPr>
        <p:spPr>
          <a:xfrm>
            <a:off x="6081468" y="1940829"/>
            <a:ext cx="36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包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2E9675B-BA77-4A11-AD1C-39AB11E2B82A}"/>
              </a:ext>
            </a:extLst>
          </p:cNvPr>
          <p:cNvSpPr txBox="1"/>
          <p:nvPr/>
        </p:nvSpPr>
        <p:spPr>
          <a:xfrm>
            <a:off x="4092792" y="4280234"/>
            <a:ext cx="71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DIG</a:t>
            </a:r>
            <a:endParaRPr lang="zh-CN" altLang="en-US" sz="14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C204D0C-A121-4534-9F0A-7CC6FC95B921}"/>
              </a:ext>
            </a:extLst>
          </p:cNvPr>
          <p:cNvSpPr txBox="1"/>
          <p:nvPr/>
        </p:nvSpPr>
        <p:spPr>
          <a:xfrm>
            <a:off x="5045326" y="4274816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 </a:t>
            </a:r>
            <a:r>
              <a:rPr lang="en-US" altLang="zh-CN" sz="1400" dirty="0" err="1"/>
              <a:t>ComENet</a:t>
            </a:r>
            <a:endParaRPr lang="zh-CN" altLang="en-US" sz="1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4F53C6C-32FF-48D0-935D-70980B995742}"/>
              </a:ext>
            </a:extLst>
          </p:cNvPr>
          <p:cNvSpPr txBox="1"/>
          <p:nvPr/>
        </p:nvSpPr>
        <p:spPr>
          <a:xfrm>
            <a:off x="6159677" y="4274816"/>
            <a:ext cx="102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LeftNet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85D56F-C4E1-467E-82A6-8C59246918FD}"/>
              </a:ext>
            </a:extLst>
          </p:cNvPr>
          <p:cNvSpPr txBox="1"/>
          <p:nvPr/>
        </p:nvSpPr>
        <p:spPr>
          <a:xfrm>
            <a:off x="7521991" y="4020031"/>
            <a:ext cx="1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Shuiwang</a:t>
            </a:r>
            <a:r>
              <a:rPr lang="en-US" altLang="zh-CN" dirty="0"/>
              <a:t> Ji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D297A7-3E58-4911-A9EA-2389EE8CAC08}"/>
              </a:ext>
            </a:extLst>
          </p:cNvPr>
          <p:cNvSpPr txBox="1"/>
          <p:nvPr/>
        </p:nvSpPr>
        <p:spPr>
          <a:xfrm>
            <a:off x="1976934" y="3823458"/>
            <a:ext cx="60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角度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D3BF15A-C5F0-40B3-A29E-59BF4A3CD5DA}"/>
              </a:ext>
            </a:extLst>
          </p:cNvPr>
          <p:cNvSpPr txBox="1"/>
          <p:nvPr/>
        </p:nvSpPr>
        <p:spPr>
          <a:xfrm>
            <a:off x="3015625" y="3829213"/>
            <a:ext cx="73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二面角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7C55DB0-B453-434E-8BDE-95D5F11EBA6D}"/>
              </a:ext>
            </a:extLst>
          </p:cNvPr>
          <p:cNvSpPr txBox="1"/>
          <p:nvPr/>
        </p:nvSpPr>
        <p:spPr>
          <a:xfrm>
            <a:off x="4248699" y="3833203"/>
            <a:ext cx="40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包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2688087-C251-46DC-81DB-B190C1F6F61E}"/>
              </a:ext>
            </a:extLst>
          </p:cNvPr>
          <p:cNvSpPr txBox="1"/>
          <p:nvPr/>
        </p:nvSpPr>
        <p:spPr>
          <a:xfrm>
            <a:off x="4879199" y="3823458"/>
            <a:ext cx="15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non-directional</a:t>
            </a:r>
            <a:endParaRPr lang="zh-CN" altLang="en-US" sz="14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697390D-F136-4961-A0F3-9B20F6A8A44C}"/>
              </a:ext>
            </a:extLst>
          </p:cNvPr>
          <p:cNvSpPr txBox="1"/>
          <p:nvPr/>
        </p:nvSpPr>
        <p:spPr>
          <a:xfrm>
            <a:off x="2238885" y="1719290"/>
            <a:ext cx="15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non-directional</a:t>
            </a:r>
            <a:endParaRPr lang="zh-CN" altLang="en-US" sz="14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9B9AA97-6A8C-4DC0-B983-729FD21A77ED}"/>
              </a:ext>
            </a:extLst>
          </p:cNvPr>
          <p:cNvSpPr txBox="1"/>
          <p:nvPr/>
        </p:nvSpPr>
        <p:spPr>
          <a:xfrm>
            <a:off x="6308524" y="3649458"/>
            <a:ext cx="81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SE3/E3</a:t>
            </a:r>
          </a:p>
          <a:p>
            <a:pPr algn="ctr"/>
            <a:r>
              <a:rPr lang="zh-CN" altLang="en-US" sz="1400" dirty="0"/>
              <a:t>等价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0B1304C-847D-4530-AEAF-56B8DE5D5170}"/>
              </a:ext>
            </a:extLst>
          </p:cNvPr>
          <p:cNvSpPr txBox="1"/>
          <p:nvPr/>
        </p:nvSpPr>
        <p:spPr>
          <a:xfrm>
            <a:off x="-88312" y="6276000"/>
            <a:ext cx="450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*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SpookyNet</a:t>
            </a:r>
            <a:r>
              <a:rPr lang="en-US" altLang="zh-CN" sz="1400" dirty="0"/>
              <a:t> </a:t>
            </a:r>
            <a:r>
              <a:rPr lang="zh-CN" altLang="en-US" sz="1400" dirty="0"/>
              <a:t>准确说不算是</a:t>
            </a:r>
            <a:r>
              <a:rPr lang="en-US" altLang="zh-CN" sz="1400" dirty="0"/>
              <a:t>backbone</a:t>
            </a:r>
            <a:r>
              <a:rPr lang="zh-CN" altLang="en-US" sz="1400" dirty="0"/>
              <a:t>的</a:t>
            </a:r>
            <a:r>
              <a:rPr lang="en-US" altLang="zh-CN" sz="1400" dirty="0"/>
              <a:t>update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13267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几何线</a:t>
            </a: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5DA9F595-2E10-4DFE-9C99-7A7A86834A89}"/>
              </a:ext>
            </a:extLst>
          </p:cNvPr>
          <p:cNvSpPr/>
          <p:nvPr/>
        </p:nvSpPr>
        <p:spPr>
          <a:xfrm>
            <a:off x="2471114" y="2379157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5B7AB82-68C8-43BB-9B02-43ACCF918EA6}"/>
              </a:ext>
            </a:extLst>
          </p:cNvPr>
          <p:cNvSpPr/>
          <p:nvPr/>
        </p:nvSpPr>
        <p:spPr>
          <a:xfrm>
            <a:off x="1769030" y="4295740"/>
            <a:ext cx="76200" cy="76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9DAC0F-7003-4DE6-940D-BB28829C9819}"/>
              </a:ext>
            </a:extLst>
          </p:cNvPr>
          <p:cNvSpPr txBox="1"/>
          <p:nvPr/>
        </p:nvSpPr>
        <p:spPr>
          <a:xfrm>
            <a:off x="2087733" y="2490803"/>
            <a:ext cx="863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PAINN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C05AF5-C23E-446F-8DEC-87553E2446F1}"/>
              </a:ext>
            </a:extLst>
          </p:cNvPr>
          <p:cNvSpPr txBox="1"/>
          <p:nvPr/>
        </p:nvSpPr>
        <p:spPr>
          <a:xfrm>
            <a:off x="1292134" y="4410040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2020 </a:t>
            </a:r>
            <a:r>
              <a:rPr lang="en-US" altLang="zh-CN" sz="1400" dirty="0" err="1"/>
              <a:t>DimeNet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A37A711-EFF8-46A6-BF00-39D4A39E6909}"/>
              </a:ext>
            </a:extLst>
          </p:cNvPr>
          <p:cNvSpPr txBox="1"/>
          <p:nvPr/>
        </p:nvSpPr>
        <p:spPr>
          <a:xfrm>
            <a:off x="2232451" y="2040031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角度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62DE003-5DD0-4563-B034-EE2720A42965}"/>
              </a:ext>
            </a:extLst>
          </p:cNvPr>
          <p:cNvSpPr txBox="1"/>
          <p:nvPr/>
        </p:nvSpPr>
        <p:spPr>
          <a:xfrm>
            <a:off x="1544663" y="3949282"/>
            <a:ext cx="60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角度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5B086BA-A525-4D37-8F3A-FB86BC27A352}"/>
              </a:ext>
            </a:extLst>
          </p:cNvPr>
          <p:cNvSpPr txBox="1"/>
          <p:nvPr/>
        </p:nvSpPr>
        <p:spPr>
          <a:xfrm>
            <a:off x="1806614" y="1845114"/>
            <a:ext cx="15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non-directional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978585-ED2B-4F19-9E4D-284E5D5CCDC8}"/>
              </a:ext>
            </a:extLst>
          </p:cNvPr>
          <p:cNvCxnSpPr>
            <a:cxnSpLocks/>
            <a:stCxn id="76" idx="0"/>
            <a:endCxn id="44" idx="2"/>
          </p:cNvCxnSpPr>
          <p:nvPr/>
        </p:nvCxnSpPr>
        <p:spPr>
          <a:xfrm flipV="1">
            <a:off x="1845230" y="3014023"/>
            <a:ext cx="674348" cy="9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6244A45-7B84-4613-840F-DD34BB03B92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519578" y="3014023"/>
            <a:ext cx="2685027" cy="9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DF5A537-9E81-49AA-AA0A-283F029F1939}"/>
              </a:ext>
            </a:extLst>
          </p:cNvPr>
          <p:cNvSpPr/>
          <p:nvPr/>
        </p:nvSpPr>
        <p:spPr>
          <a:xfrm>
            <a:off x="4114327" y="4307600"/>
            <a:ext cx="76200" cy="76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F9E97E-8162-4350-A600-36E7FBDC42DE}"/>
              </a:ext>
            </a:extLst>
          </p:cNvPr>
          <p:cNvSpPr txBox="1"/>
          <p:nvPr/>
        </p:nvSpPr>
        <p:spPr>
          <a:xfrm>
            <a:off x="3598113" y="4419245"/>
            <a:ext cx="118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</a:t>
            </a:r>
            <a:r>
              <a:rPr lang="en-US" altLang="zh-CN" sz="1400" dirty="0" err="1"/>
              <a:t>SphereNet</a:t>
            </a:r>
            <a:r>
              <a:rPr lang="en-US" altLang="zh-CN" sz="1400" dirty="0"/>
              <a:t>*</a:t>
            </a:r>
            <a:endParaRPr lang="zh-CN" altLang="en-US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887EFFD-4826-4FE5-A002-6607FC3EE2E2}"/>
              </a:ext>
            </a:extLst>
          </p:cNvPr>
          <p:cNvSpPr txBox="1"/>
          <p:nvPr/>
        </p:nvSpPr>
        <p:spPr>
          <a:xfrm>
            <a:off x="5740078" y="4410259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 </a:t>
            </a:r>
            <a:r>
              <a:rPr lang="en-US" altLang="zh-CN" sz="1400" dirty="0" err="1"/>
              <a:t>ComENet</a:t>
            </a:r>
            <a:endParaRPr lang="zh-CN" altLang="en-US" sz="14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DAF8416-BA89-4D7A-B558-8C49961C7BCD}"/>
              </a:ext>
            </a:extLst>
          </p:cNvPr>
          <p:cNvSpPr txBox="1"/>
          <p:nvPr/>
        </p:nvSpPr>
        <p:spPr>
          <a:xfrm>
            <a:off x="3822459" y="3984771"/>
            <a:ext cx="73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二面角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6469E10-4BF0-4EF5-A2C0-07F74DB41931}"/>
              </a:ext>
            </a:extLst>
          </p:cNvPr>
          <p:cNvSpPr txBox="1"/>
          <p:nvPr/>
        </p:nvSpPr>
        <p:spPr>
          <a:xfrm>
            <a:off x="5573951" y="3958901"/>
            <a:ext cx="15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non-directional</a:t>
            </a:r>
            <a:endParaRPr lang="zh-CN" altLang="en-US" sz="14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E2C53185-ADC0-4AC9-B72A-A19BBECE4492}"/>
              </a:ext>
            </a:extLst>
          </p:cNvPr>
          <p:cNvSpPr/>
          <p:nvPr/>
        </p:nvSpPr>
        <p:spPr>
          <a:xfrm>
            <a:off x="6219968" y="4308121"/>
            <a:ext cx="76200" cy="76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76D02A8-65C0-4A0A-9739-A9D3042F07A0}"/>
              </a:ext>
            </a:extLst>
          </p:cNvPr>
          <p:cNvCxnSpPr>
            <a:cxnSpLocks/>
            <a:stCxn id="93" idx="6"/>
            <a:endCxn id="85" idx="2"/>
          </p:cNvCxnSpPr>
          <p:nvPr/>
        </p:nvCxnSpPr>
        <p:spPr>
          <a:xfrm>
            <a:off x="2951422" y="4337704"/>
            <a:ext cx="1162905" cy="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B7D3F5-3A25-423D-B581-FD7FC464C0AC}"/>
              </a:ext>
            </a:extLst>
          </p:cNvPr>
          <p:cNvCxnSpPr>
            <a:cxnSpLocks/>
            <a:stCxn id="85" idx="6"/>
            <a:endCxn id="90" idx="2"/>
          </p:cNvCxnSpPr>
          <p:nvPr/>
        </p:nvCxnSpPr>
        <p:spPr>
          <a:xfrm>
            <a:off x="4190527" y="4345700"/>
            <a:ext cx="2029441" cy="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EDA5154B-C94E-4D26-867B-3033A8749753}"/>
              </a:ext>
            </a:extLst>
          </p:cNvPr>
          <p:cNvSpPr/>
          <p:nvPr/>
        </p:nvSpPr>
        <p:spPr>
          <a:xfrm>
            <a:off x="2875222" y="4299604"/>
            <a:ext cx="76200" cy="76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4CECF81-5E6B-436F-BFDE-6F64C82C5905}"/>
              </a:ext>
            </a:extLst>
          </p:cNvPr>
          <p:cNvSpPr txBox="1"/>
          <p:nvPr/>
        </p:nvSpPr>
        <p:spPr>
          <a:xfrm>
            <a:off x="2271154" y="4411249"/>
            <a:ext cx="127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2020 </a:t>
            </a:r>
            <a:r>
              <a:rPr lang="en-US" altLang="zh-CN" sz="1400" dirty="0" err="1"/>
              <a:t>DimeNet</a:t>
            </a:r>
            <a:r>
              <a:rPr lang="en-US" altLang="zh-CN" sz="1400" dirty="0"/>
              <a:t>++</a:t>
            </a:r>
            <a:endParaRPr lang="zh-CN" altLang="en-US" sz="14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6A68CA-7ABB-487D-87C9-00710058E67F}"/>
              </a:ext>
            </a:extLst>
          </p:cNvPr>
          <p:cNvSpPr txBox="1"/>
          <p:nvPr/>
        </p:nvSpPr>
        <p:spPr>
          <a:xfrm>
            <a:off x="2627520" y="3966897"/>
            <a:ext cx="60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调参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A27AE9F-E54F-4B2D-A812-5298AD606F85}"/>
              </a:ext>
            </a:extLst>
          </p:cNvPr>
          <p:cNvCxnSpPr>
            <a:endCxn id="93" idx="2"/>
          </p:cNvCxnSpPr>
          <p:nvPr/>
        </p:nvCxnSpPr>
        <p:spPr>
          <a:xfrm>
            <a:off x="1845230" y="4337704"/>
            <a:ext cx="1029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EA1D63E-E543-4244-BCF8-0B164E38CC9F}"/>
              </a:ext>
            </a:extLst>
          </p:cNvPr>
          <p:cNvSpPr txBox="1"/>
          <p:nvPr/>
        </p:nvSpPr>
        <p:spPr>
          <a:xfrm>
            <a:off x="-12113" y="6506671"/>
            <a:ext cx="4501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*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SphereNet</a:t>
            </a:r>
            <a:r>
              <a:rPr lang="en-US" altLang="zh-CN" sz="1400" dirty="0"/>
              <a:t> was published as SMP in 2022 ICLR</a:t>
            </a:r>
            <a:endParaRPr lang="zh-CN" altLang="en-US" sz="14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160A727-CDE0-4295-9E99-A93777370C12}"/>
              </a:ext>
            </a:extLst>
          </p:cNvPr>
          <p:cNvSpPr/>
          <p:nvPr/>
        </p:nvSpPr>
        <p:spPr>
          <a:xfrm>
            <a:off x="4076227" y="5582084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BB42F4F-E149-4501-983C-86A1DEA04AF1}"/>
              </a:ext>
            </a:extLst>
          </p:cNvPr>
          <p:cNvSpPr txBox="1"/>
          <p:nvPr/>
        </p:nvSpPr>
        <p:spPr>
          <a:xfrm>
            <a:off x="3639545" y="5693409"/>
            <a:ext cx="96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 </a:t>
            </a:r>
            <a:r>
              <a:rPr lang="en-US" altLang="zh-CN" sz="1400" dirty="0" err="1"/>
              <a:t>GEMNet</a:t>
            </a:r>
            <a:endParaRPr lang="zh-CN" altLang="en-US" sz="1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181A38-5AC4-489A-AAB0-86D387D41092}"/>
              </a:ext>
            </a:extLst>
          </p:cNvPr>
          <p:cNvSpPr txBox="1"/>
          <p:nvPr/>
        </p:nvSpPr>
        <p:spPr>
          <a:xfrm>
            <a:off x="3754841" y="5250823"/>
            <a:ext cx="71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二面角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CDCFDAB-93FA-4E8E-9789-2E21EAFAFAA0}"/>
              </a:ext>
            </a:extLst>
          </p:cNvPr>
          <p:cNvCxnSpPr>
            <a:stCxn id="94" idx="2"/>
            <a:endCxn id="101" idx="0"/>
          </p:cNvCxnSpPr>
          <p:nvPr/>
        </p:nvCxnSpPr>
        <p:spPr>
          <a:xfrm>
            <a:off x="2907495" y="4934469"/>
            <a:ext cx="1206832" cy="3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E9FC614-4C17-4B45-885C-11330121DEDC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601418" y="5955019"/>
            <a:ext cx="505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9888037-C6F3-4E74-9B02-A46A78468E37}"/>
              </a:ext>
            </a:extLst>
          </p:cNvPr>
          <p:cNvSpPr txBox="1"/>
          <p:nvPr/>
        </p:nvSpPr>
        <p:spPr>
          <a:xfrm>
            <a:off x="5106517" y="5693409"/>
            <a:ext cx="37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较长时间维持</a:t>
            </a:r>
            <a:r>
              <a:rPr lang="en-US" altLang="zh-CN" sz="1400" dirty="0"/>
              <a:t>SOTA (QM7-x)</a:t>
            </a:r>
          </a:p>
          <a:p>
            <a:r>
              <a:rPr lang="zh-CN" altLang="en-US" sz="1400" dirty="0"/>
              <a:t>只能</a:t>
            </a:r>
            <a:r>
              <a:rPr lang="en-US" altLang="zh-CN" sz="1400" dirty="0"/>
              <a:t>fit</a:t>
            </a:r>
            <a:r>
              <a:rPr lang="zh-CN" altLang="en-US" sz="1400" dirty="0"/>
              <a:t>，跑不了长时间</a:t>
            </a:r>
            <a:r>
              <a:rPr lang="en-US" altLang="zh-CN" sz="1400" dirty="0"/>
              <a:t>MD (2023 sci-driven)</a:t>
            </a:r>
            <a:endParaRPr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2FB3C18-021C-4BAB-9D0E-BE1881301D74}"/>
              </a:ext>
            </a:extLst>
          </p:cNvPr>
          <p:cNvSpPr txBox="1"/>
          <p:nvPr/>
        </p:nvSpPr>
        <p:spPr>
          <a:xfrm>
            <a:off x="367154" y="1140017"/>
            <a:ext cx="25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几何信息越多越好？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90CB345-0CD4-41DF-BD13-D7B355F4CCEB}"/>
              </a:ext>
            </a:extLst>
          </p:cNvPr>
          <p:cNvSpPr txBox="1"/>
          <p:nvPr/>
        </p:nvSpPr>
        <p:spPr>
          <a:xfrm>
            <a:off x="2954682" y="2299135"/>
            <a:ext cx="189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Klaus R. Muller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A60D3E7-89AE-412C-8823-F44AB7DAD728}"/>
              </a:ext>
            </a:extLst>
          </p:cNvPr>
          <p:cNvSpPr txBox="1"/>
          <p:nvPr/>
        </p:nvSpPr>
        <p:spPr>
          <a:xfrm>
            <a:off x="7573509" y="4122934"/>
            <a:ext cx="1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Shuiwang</a:t>
            </a:r>
            <a:r>
              <a:rPr lang="en-US" altLang="zh-CN" dirty="0"/>
              <a:t>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432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SO3/SE3/E3 </a:t>
            </a: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线</a:t>
            </a: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7940D9CE-E577-4649-90B3-6E35DAA5E392}"/>
              </a:ext>
            </a:extLst>
          </p:cNvPr>
          <p:cNvSpPr/>
          <p:nvPr/>
        </p:nvSpPr>
        <p:spPr>
          <a:xfrm>
            <a:off x="469078" y="4011423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B02C1C-ECB1-4B26-9033-2807CFEAF185}"/>
              </a:ext>
            </a:extLst>
          </p:cNvPr>
          <p:cNvSpPr txBox="1"/>
          <p:nvPr/>
        </p:nvSpPr>
        <p:spPr>
          <a:xfrm>
            <a:off x="-7818" y="4129149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 </a:t>
            </a:r>
            <a:r>
              <a:rPr lang="en-US" altLang="zh-CN" sz="1400" dirty="0" err="1"/>
              <a:t>NequIP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B83D78-B897-4589-ABF7-73344009260D}"/>
              </a:ext>
            </a:extLst>
          </p:cNvPr>
          <p:cNvSpPr txBox="1"/>
          <p:nvPr/>
        </p:nvSpPr>
        <p:spPr>
          <a:xfrm>
            <a:off x="306615" y="3703646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8E7BC55-B4D0-4652-BA85-380BBF131A5D}"/>
              </a:ext>
            </a:extLst>
          </p:cNvPr>
          <p:cNvSpPr/>
          <p:nvPr/>
        </p:nvSpPr>
        <p:spPr>
          <a:xfrm>
            <a:off x="2029060" y="4011423"/>
            <a:ext cx="76200" cy="762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C58998-2471-4DC7-AAAB-44D390FA2612}"/>
              </a:ext>
            </a:extLst>
          </p:cNvPr>
          <p:cNvSpPr txBox="1"/>
          <p:nvPr/>
        </p:nvSpPr>
        <p:spPr>
          <a:xfrm>
            <a:off x="1552164" y="4129149"/>
            <a:ext cx="102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BOTNet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185B6D-586B-455D-AC06-D77643928F3B}"/>
              </a:ext>
            </a:extLst>
          </p:cNvPr>
          <p:cNvSpPr txBox="1"/>
          <p:nvPr/>
        </p:nvSpPr>
        <p:spPr>
          <a:xfrm>
            <a:off x="1790397" y="3703646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ACE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C41320E-F920-49AE-A53A-F2C8EC52D944}"/>
              </a:ext>
            </a:extLst>
          </p:cNvPr>
          <p:cNvSpPr/>
          <p:nvPr/>
        </p:nvSpPr>
        <p:spPr>
          <a:xfrm>
            <a:off x="3297715" y="4011423"/>
            <a:ext cx="76200" cy="76200"/>
          </a:xfrm>
          <a:prstGeom prst="ellipse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A26E00-75AF-4C95-AA67-090B28C4952D}"/>
              </a:ext>
            </a:extLst>
          </p:cNvPr>
          <p:cNvSpPr txBox="1"/>
          <p:nvPr/>
        </p:nvSpPr>
        <p:spPr>
          <a:xfrm>
            <a:off x="2820819" y="4129149"/>
            <a:ext cx="102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</a:t>
            </a:r>
          </a:p>
          <a:p>
            <a:pPr algn="ctr"/>
            <a:r>
              <a:rPr lang="en-US" altLang="zh-CN" sz="1400" dirty="0"/>
              <a:t>MACE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6C267F-225C-457D-89C3-472DA846BF2E}"/>
              </a:ext>
            </a:extLst>
          </p:cNvPr>
          <p:cNvSpPr txBox="1"/>
          <p:nvPr/>
        </p:nvSpPr>
        <p:spPr>
          <a:xfrm>
            <a:off x="3059052" y="3703646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55156B-FD2F-49E6-BB94-F31A438B8C60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>
            <a:off x="545278" y="4049523"/>
            <a:ext cx="148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C352C9-0700-43B1-B2C8-76F7F6E1AADD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>
            <a:off x="2105260" y="4049523"/>
            <a:ext cx="119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B1536D5-E813-4DE9-87D7-91220033F670}"/>
              </a:ext>
            </a:extLst>
          </p:cNvPr>
          <p:cNvSpPr txBox="1"/>
          <p:nvPr/>
        </p:nvSpPr>
        <p:spPr>
          <a:xfrm>
            <a:off x="1558738" y="2452615"/>
            <a:ext cx="1059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2022 So3krates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8707F9D-A3BE-48F8-BBC5-C79F2042083E}"/>
              </a:ext>
            </a:extLst>
          </p:cNvPr>
          <p:cNvSpPr/>
          <p:nvPr/>
        </p:nvSpPr>
        <p:spPr>
          <a:xfrm>
            <a:off x="2054038" y="2411089"/>
            <a:ext cx="76200" cy="762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BD5DD61-D3A4-43F9-B375-FAE5F88BF155}"/>
              </a:ext>
            </a:extLst>
          </p:cNvPr>
          <p:cNvSpPr txBox="1"/>
          <p:nvPr/>
        </p:nvSpPr>
        <p:spPr>
          <a:xfrm>
            <a:off x="1828497" y="2141412"/>
            <a:ext cx="5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SO3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E1276F-9667-491A-B1E5-1B03B92CF133}"/>
              </a:ext>
            </a:extLst>
          </p:cNvPr>
          <p:cNvCxnSpPr>
            <a:stCxn id="26" idx="0"/>
          </p:cNvCxnSpPr>
          <p:nvPr/>
        </p:nvCxnSpPr>
        <p:spPr>
          <a:xfrm flipV="1">
            <a:off x="583378" y="2975835"/>
            <a:ext cx="975360" cy="7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8DD4982-E673-4C2A-B813-923A5EC4DE6A}"/>
              </a:ext>
            </a:extLst>
          </p:cNvPr>
          <p:cNvCxnSpPr>
            <a:cxnSpLocks/>
            <a:stCxn id="25" idx="2"/>
            <a:endCxn id="50" idx="1"/>
          </p:cNvCxnSpPr>
          <p:nvPr/>
        </p:nvCxnSpPr>
        <p:spPr>
          <a:xfrm>
            <a:off x="507178" y="4652369"/>
            <a:ext cx="1100838" cy="37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37263FB5-FE2A-41BA-959F-9837D820BA55}"/>
              </a:ext>
            </a:extLst>
          </p:cNvPr>
          <p:cNvSpPr/>
          <p:nvPr/>
        </p:nvSpPr>
        <p:spPr>
          <a:xfrm>
            <a:off x="2015938" y="5144505"/>
            <a:ext cx="76200" cy="762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B514A95-F617-49BB-A51A-7E9C5B8E4C21}"/>
              </a:ext>
            </a:extLst>
          </p:cNvPr>
          <p:cNvSpPr txBox="1"/>
          <p:nvPr/>
        </p:nvSpPr>
        <p:spPr>
          <a:xfrm>
            <a:off x="1539042" y="5262231"/>
            <a:ext cx="102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LeftNet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02C043-2FDE-4E1A-BF1D-4424C4B608DB}"/>
              </a:ext>
            </a:extLst>
          </p:cNvPr>
          <p:cNvSpPr txBox="1"/>
          <p:nvPr/>
        </p:nvSpPr>
        <p:spPr>
          <a:xfrm>
            <a:off x="1608016" y="4868861"/>
            <a:ext cx="935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LSE&amp;FTE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0811309-CF97-44CE-BD78-A59F6B4C8A34}"/>
              </a:ext>
            </a:extLst>
          </p:cNvPr>
          <p:cNvSpPr txBox="1"/>
          <p:nvPr/>
        </p:nvSpPr>
        <p:spPr>
          <a:xfrm>
            <a:off x="2582156" y="2394832"/>
            <a:ext cx="189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Klaus R. Muller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9EFC946-5A9A-4492-9FE2-B67A23339115}"/>
              </a:ext>
            </a:extLst>
          </p:cNvPr>
          <p:cNvSpPr txBox="1"/>
          <p:nvPr/>
        </p:nvSpPr>
        <p:spPr>
          <a:xfrm>
            <a:off x="2618243" y="4927450"/>
            <a:ext cx="1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Shuiwang</a:t>
            </a:r>
            <a:r>
              <a:rPr lang="en-US" altLang="zh-CN" dirty="0"/>
              <a:t> Ji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327D33-866F-4C7A-82B7-C4B4F208CCE8}"/>
              </a:ext>
            </a:extLst>
          </p:cNvPr>
          <p:cNvSpPr txBox="1"/>
          <p:nvPr/>
        </p:nvSpPr>
        <p:spPr>
          <a:xfrm>
            <a:off x="367153" y="1140017"/>
            <a:ext cx="30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一个兼容矢量的特征空间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CE1C8A-A9C2-498D-88DC-365FABF21F3A}"/>
              </a:ext>
            </a:extLst>
          </p:cNvPr>
          <p:cNvSpPr txBox="1"/>
          <p:nvPr/>
        </p:nvSpPr>
        <p:spPr>
          <a:xfrm>
            <a:off x="5261956" y="1227566"/>
            <a:ext cx="1840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旋转不变性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平移不变性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置换不变性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C0E394-E9FA-4665-BF07-9F2353DCA726}"/>
              </a:ext>
            </a:extLst>
          </p:cNvPr>
          <p:cNvSpPr txBox="1"/>
          <p:nvPr/>
        </p:nvSpPr>
        <p:spPr>
          <a:xfrm>
            <a:off x="4495534" y="793262"/>
            <a:ext cx="42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早期的网络设计需要严格满足不变性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0E412B8-709E-4122-B2B8-0BE0D9EA483F}"/>
              </a:ext>
            </a:extLst>
          </p:cNvPr>
          <p:cNvSpPr txBox="1"/>
          <p:nvPr/>
        </p:nvSpPr>
        <p:spPr>
          <a:xfrm>
            <a:off x="4504263" y="2013442"/>
            <a:ext cx="427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但力、偶极矩等矢量信息是会随着旋转变化的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633C54B-E0E5-4DC9-8BD6-91540BAF5892}"/>
              </a:ext>
            </a:extLst>
          </p:cNvPr>
          <p:cNvSpPr txBox="1"/>
          <p:nvPr/>
        </p:nvSpPr>
        <p:spPr>
          <a:xfrm>
            <a:off x="4753119" y="2699959"/>
            <a:ext cx="287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2.1 </a:t>
            </a:r>
            <a:r>
              <a:rPr lang="zh-CN" altLang="en-US" sz="1400" dirty="0"/>
              <a:t>以前的模型处理方法是：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97D2719-81EC-4F76-86DE-0177D298624C}"/>
              </a:ext>
            </a:extLst>
          </p:cNvPr>
          <p:cNvSpPr txBox="1"/>
          <p:nvPr/>
        </p:nvSpPr>
        <p:spPr>
          <a:xfrm>
            <a:off x="4658801" y="3007736"/>
            <a:ext cx="399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坐标→满足旋转不变性的特征向量→标量</a:t>
            </a:r>
            <a:r>
              <a:rPr lang="en-US" altLang="zh-CN" sz="1400" dirty="0"/>
              <a:t>target</a:t>
            </a:r>
            <a:r>
              <a:rPr lang="zh-CN" altLang="en-US" sz="1400" dirty="0"/>
              <a:t>（原子能量）→求导矢量</a:t>
            </a:r>
            <a:r>
              <a:rPr lang="en-US" altLang="zh-CN" sz="1400" dirty="0"/>
              <a:t>target</a:t>
            </a:r>
            <a:r>
              <a:rPr lang="zh-CN" altLang="en-US" sz="1400" dirty="0"/>
              <a:t>（原子受力）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4D1346-E850-4D32-A575-3D4B77A27D6D}"/>
              </a:ext>
            </a:extLst>
          </p:cNvPr>
          <p:cNvSpPr txBox="1"/>
          <p:nvPr/>
        </p:nvSpPr>
        <p:spPr>
          <a:xfrm>
            <a:off x="4753119" y="3530956"/>
            <a:ext cx="287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2.2 </a:t>
            </a:r>
            <a:r>
              <a:rPr lang="zh-CN" altLang="en-US" sz="1400" dirty="0"/>
              <a:t>以前的模型缺陷是：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DE81D18-555E-4240-8A09-F437361F72A4}"/>
              </a:ext>
            </a:extLst>
          </p:cNvPr>
          <p:cNvCxnSpPr>
            <a:cxnSpLocks/>
          </p:cNvCxnSpPr>
          <p:nvPr/>
        </p:nvCxnSpPr>
        <p:spPr>
          <a:xfrm>
            <a:off x="4352173" y="767670"/>
            <a:ext cx="0" cy="60903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DDBBA1C-D762-4EDB-AC70-7D856B05626E}"/>
              </a:ext>
            </a:extLst>
          </p:cNvPr>
          <p:cNvSpPr txBox="1"/>
          <p:nvPr/>
        </p:nvSpPr>
        <p:spPr>
          <a:xfrm>
            <a:off x="4658800" y="3834765"/>
            <a:ext cx="434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特征空间的构建对于矢量</a:t>
            </a:r>
            <a:r>
              <a:rPr lang="en-US" altLang="zh-CN" sz="1400" dirty="0"/>
              <a:t>target</a:t>
            </a:r>
            <a:r>
              <a:rPr lang="zh-CN" altLang="en-US" sz="1400" dirty="0"/>
              <a:t>而言是</a:t>
            </a:r>
            <a:r>
              <a:rPr lang="en-US" altLang="zh-CN" sz="1400" dirty="0"/>
              <a:t>unphysical</a:t>
            </a:r>
            <a:r>
              <a:rPr lang="zh-CN" altLang="en-US" sz="1400" dirty="0"/>
              <a:t>的，只能</a:t>
            </a:r>
            <a:r>
              <a:rPr lang="zh-CN" altLang="en-US" sz="1400" dirty="0">
                <a:solidFill>
                  <a:srgbClr val="FF0000"/>
                </a:solidFill>
              </a:rPr>
              <a:t>借</a:t>
            </a:r>
            <a:r>
              <a:rPr lang="zh-CN" altLang="en-US" sz="1400" dirty="0"/>
              <a:t>助标量</a:t>
            </a:r>
            <a:r>
              <a:rPr lang="en-US" altLang="zh-CN" sz="1400" dirty="0"/>
              <a:t>target</a:t>
            </a:r>
            <a:r>
              <a:rPr lang="zh-CN" altLang="en-US" sz="1400" dirty="0"/>
              <a:t>的特征空间进行拟合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EA50325-0CE1-4AD7-9FAD-845514BF9AFC}"/>
              </a:ext>
            </a:extLst>
          </p:cNvPr>
          <p:cNvSpPr txBox="1"/>
          <p:nvPr/>
        </p:nvSpPr>
        <p:spPr>
          <a:xfrm>
            <a:off x="4340638" y="4425280"/>
            <a:ext cx="48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3. E3</a:t>
            </a:r>
            <a:r>
              <a:rPr lang="zh-CN" altLang="en-US" dirty="0"/>
              <a:t>线是构建一个兼容矢量的特征空间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7DAF467-B032-43D8-B3E5-C49B9C15CA5C}"/>
              </a:ext>
            </a:extLst>
          </p:cNvPr>
          <p:cNvSpPr txBox="1"/>
          <p:nvPr/>
        </p:nvSpPr>
        <p:spPr>
          <a:xfrm>
            <a:off x="4779002" y="4819657"/>
            <a:ext cx="332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3.1 E3</a:t>
            </a:r>
            <a:r>
              <a:rPr lang="zh-CN" altLang="en-US" sz="1400" dirty="0"/>
              <a:t>线的改进是：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4E29EC-906B-4542-8AA0-A65D38CD5E3D}"/>
              </a:ext>
            </a:extLst>
          </p:cNvPr>
          <p:cNvSpPr txBox="1"/>
          <p:nvPr/>
        </p:nvSpPr>
        <p:spPr>
          <a:xfrm>
            <a:off x="4373415" y="5881822"/>
            <a:ext cx="2889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坐标→</a:t>
            </a:r>
            <a:r>
              <a:rPr lang="zh-CN" altLang="en-US" sz="1400" dirty="0">
                <a:solidFill>
                  <a:srgbClr val="FF0000"/>
                </a:solidFill>
              </a:rPr>
              <a:t>兼容</a:t>
            </a:r>
            <a:r>
              <a:rPr lang="zh-CN" altLang="en-US" sz="1400" dirty="0"/>
              <a:t>矢量和标量的特征向量→满足旋转不变性的特征向量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（最后一层）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F3F56D-207E-4300-9679-A5036BC9B771}"/>
              </a:ext>
            </a:extLst>
          </p:cNvPr>
          <p:cNvSpPr txBox="1"/>
          <p:nvPr/>
        </p:nvSpPr>
        <p:spPr>
          <a:xfrm>
            <a:off x="5105863" y="5098420"/>
            <a:ext cx="3660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旋转不变性的要求换成旋转等价性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E11B369-7FFB-4703-9E54-6308255E9D2A}"/>
              </a:ext>
            </a:extLst>
          </p:cNvPr>
          <p:cNvSpPr txBox="1"/>
          <p:nvPr/>
        </p:nvSpPr>
        <p:spPr>
          <a:xfrm>
            <a:off x="4779001" y="5405402"/>
            <a:ext cx="332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3.1 E3</a:t>
            </a:r>
            <a:r>
              <a:rPr lang="zh-CN" altLang="en-US" sz="1400" dirty="0"/>
              <a:t>线的流程是：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009791E-A22E-4450-8464-A5FF67885A0C}"/>
              </a:ext>
            </a:extLst>
          </p:cNvPr>
          <p:cNvCxnSpPr>
            <a:cxnSpLocks/>
          </p:cNvCxnSpPr>
          <p:nvPr/>
        </p:nvCxnSpPr>
        <p:spPr>
          <a:xfrm flipV="1">
            <a:off x="7110424" y="5732115"/>
            <a:ext cx="298047" cy="22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F3DCBDC-F6D5-4248-A7D3-5055C31B1681}"/>
              </a:ext>
            </a:extLst>
          </p:cNvPr>
          <p:cNvSpPr txBox="1"/>
          <p:nvPr/>
        </p:nvSpPr>
        <p:spPr>
          <a:xfrm>
            <a:off x="6832242" y="5441008"/>
            <a:ext cx="2008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矢量</a:t>
            </a:r>
            <a:r>
              <a:rPr lang="en-US" altLang="zh-CN" sz="1400" dirty="0"/>
              <a:t>target</a:t>
            </a:r>
            <a:r>
              <a:rPr lang="zh-CN" altLang="en-US" sz="1400" dirty="0"/>
              <a:t>（原子受力）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094A10-063E-4C41-8546-A2D55EA8A853}"/>
              </a:ext>
            </a:extLst>
          </p:cNvPr>
          <p:cNvSpPr txBox="1"/>
          <p:nvPr/>
        </p:nvSpPr>
        <p:spPr>
          <a:xfrm>
            <a:off x="7230668" y="6272369"/>
            <a:ext cx="2008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标量</a:t>
            </a:r>
            <a:r>
              <a:rPr lang="en-US" altLang="zh-CN" sz="1400" dirty="0"/>
              <a:t>target</a:t>
            </a:r>
            <a:r>
              <a:rPr lang="zh-CN" altLang="en-US" sz="1400" dirty="0"/>
              <a:t>（原子能量）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AD0F51A-4E35-4B7D-A891-3EB3354DCF6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776843" y="6251155"/>
            <a:ext cx="453825" cy="1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13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584269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n-cs"/>
              </a:rPr>
              <a:t>外挂线</a:t>
            </a:r>
          </a:p>
        </p:txBody>
      </p:sp>
      <p:cxnSp>
        <p:nvCxnSpPr>
          <p:cNvPr id="9" name="直接连接符 8"/>
          <p:cNvCxnSpPr>
            <a:endCxn id="8" idx="1"/>
          </p:cNvCxnSpPr>
          <p:nvPr/>
        </p:nvCxnSpPr>
        <p:spPr>
          <a:xfrm>
            <a:off x="0" y="444137"/>
            <a:ext cx="2584269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3"/>
          </p:cNvCxnSpPr>
          <p:nvPr/>
        </p:nvCxnSpPr>
        <p:spPr>
          <a:xfrm>
            <a:off x="6559732" y="444137"/>
            <a:ext cx="2584268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2846C51-2FB7-4C99-8650-D18E0A56519E}"/>
              </a:ext>
            </a:extLst>
          </p:cNvPr>
          <p:cNvGrpSpPr/>
          <p:nvPr/>
        </p:nvGrpSpPr>
        <p:grpSpPr>
          <a:xfrm>
            <a:off x="517410" y="2522657"/>
            <a:ext cx="1029992" cy="1173973"/>
            <a:chOff x="517410" y="2255027"/>
            <a:chExt cx="1029992" cy="117397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358951D-A258-4275-A404-9C28F568B635}"/>
                </a:ext>
              </a:extLst>
            </p:cNvPr>
            <p:cNvSpPr/>
            <p:nvPr/>
          </p:nvSpPr>
          <p:spPr>
            <a:xfrm>
              <a:off x="994306" y="27880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CCEF5E1-AA9D-409C-9FA2-10230A7D0D5F}"/>
                </a:ext>
              </a:extLst>
            </p:cNvPr>
            <p:cNvSpPr txBox="1"/>
            <p:nvPr/>
          </p:nvSpPr>
          <p:spPr>
            <a:xfrm>
              <a:off x="517410" y="2905780"/>
              <a:ext cx="102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2018 </a:t>
              </a:r>
              <a:r>
                <a:rPr lang="en-US" altLang="zh-CN" sz="1400" dirty="0" err="1"/>
                <a:t>SchNet</a:t>
              </a:r>
              <a:endParaRPr lang="zh-CN" altLang="en-US" sz="1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01859A9-9C65-4597-9B6D-EC09FE1C7F6C}"/>
                </a:ext>
              </a:extLst>
            </p:cNvPr>
            <p:cNvSpPr txBox="1"/>
            <p:nvPr/>
          </p:nvSpPr>
          <p:spPr>
            <a:xfrm>
              <a:off x="755643" y="2255027"/>
              <a:ext cx="553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连续卷积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F5FE29D-7CEB-482D-BC23-593409606F61}"/>
              </a:ext>
            </a:extLst>
          </p:cNvPr>
          <p:cNvGrpSpPr/>
          <p:nvPr/>
        </p:nvGrpSpPr>
        <p:grpSpPr>
          <a:xfrm>
            <a:off x="2441460" y="967036"/>
            <a:ext cx="1029992" cy="1173973"/>
            <a:chOff x="517410" y="2255027"/>
            <a:chExt cx="1029992" cy="1173973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66E5CB8-B657-43EE-9D0D-39BB35CB4A80}"/>
                </a:ext>
              </a:extLst>
            </p:cNvPr>
            <p:cNvSpPr/>
            <p:nvPr/>
          </p:nvSpPr>
          <p:spPr>
            <a:xfrm>
              <a:off x="994306" y="27880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CED82D9-B043-4265-AC08-1A2454D753D7}"/>
                </a:ext>
              </a:extLst>
            </p:cNvPr>
            <p:cNvSpPr txBox="1"/>
            <p:nvPr/>
          </p:nvSpPr>
          <p:spPr>
            <a:xfrm>
              <a:off x="517410" y="2905780"/>
              <a:ext cx="102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2019 </a:t>
              </a:r>
              <a:r>
                <a:rPr lang="en-US" altLang="zh-CN" sz="1400" dirty="0" err="1"/>
                <a:t>SchNOrb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99750D8-8ED2-4ADE-869A-9327905F8580}"/>
                </a:ext>
              </a:extLst>
            </p:cNvPr>
            <p:cNvSpPr txBox="1"/>
            <p:nvPr/>
          </p:nvSpPr>
          <p:spPr>
            <a:xfrm>
              <a:off x="755643" y="2255027"/>
              <a:ext cx="553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分子轨道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655910F-9CB1-4AF6-927C-D906FADA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79" y="865209"/>
            <a:ext cx="1309871" cy="1505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E896BF-AEED-49FD-8178-82ECECBDF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18" y="4296198"/>
            <a:ext cx="3963544" cy="2123478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1C030442-97D6-4D20-985D-5AAFF3E3318B}"/>
              </a:ext>
            </a:extLst>
          </p:cNvPr>
          <p:cNvGrpSpPr/>
          <p:nvPr/>
        </p:nvGrpSpPr>
        <p:grpSpPr>
          <a:xfrm>
            <a:off x="2287064" y="3110033"/>
            <a:ext cx="1261652" cy="1161152"/>
            <a:chOff x="401580" y="2255027"/>
            <a:chExt cx="1261652" cy="116115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EF8FF1F-5AB1-4C7B-8A00-9C91F1AE33CF}"/>
                </a:ext>
              </a:extLst>
            </p:cNvPr>
            <p:cNvSpPr/>
            <p:nvPr/>
          </p:nvSpPr>
          <p:spPr>
            <a:xfrm>
              <a:off x="994306" y="27880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C11ED73-6813-4D1A-BD6C-BFC5C73C86E1}"/>
                </a:ext>
              </a:extLst>
            </p:cNvPr>
            <p:cNvSpPr txBox="1"/>
            <p:nvPr/>
          </p:nvSpPr>
          <p:spPr>
            <a:xfrm>
              <a:off x="401580" y="2892959"/>
              <a:ext cx="126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2021 </a:t>
              </a:r>
              <a:r>
                <a:rPr lang="en-US" altLang="zh-CN" sz="1400" dirty="0" err="1"/>
                <a:t>FieldSchNet</a:t>
              </a:r>
              <a:endParaRPr lang="zh-CN" altLang="en-US" sz="14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397088B-7066-4A73-98E1-080F5630230E}"/>
                </a:ext>
              </a:extLst>
            </p:cNvPr>
            <p:cNvSpPr txBox="1"/>
            <p:nvPr/>
          </p:nvSpPr>
          <p:spPr>
            <a:xfrm>
              <a:off x="674625" y="2255027"/>
              <a:ext cx="7917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溶剂化效应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5CA3E1-6CFF-4299-9179-FF356F91F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75" y="4231666"/>
            <a:ext cx="3171825" cy="234186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2013BEC-FE4F-435E-9267-22C867D2E4E7}"/>
              </a:ext>
            </a:extLst>
          </p:cNvPr>
          <p:cNvSpPr txBox="1"/>
          <p:nvPr/>
        </p:nvSpPr>
        <p:spPr>
          <a:xfrm>
            <a:off x="258910" y="879002"/>
            <a:ext cx="16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应用推广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0394C-F470-4EFB-96FD-61148782BB03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1309168" y="1879399"/>
            <a:ext cx="1132292" cy="90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09283A-621C-4352-A918-52A2A6AFFF53}"/>
              </a:ext>
            </a:extLst>
          </p:cNvPr>
          <p:cNvCxnSpPr>
            <a:cxnSpLocks/>
            <a:stCxn id="36" idx="3"/>
            <a:endCxn id="47" idx="1"/>
          </p:cNvCxnSpPr>
          <p:nvPr/>
        </p:nvCxnSpPr>
        <p:spPr>
          <a:xfrm>
            <a:off x="1309168" y="2784267"/>
            <a:ext cx="1250941" cy="58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FE530A2-E776-4F43-B6E0-82EFBBAC2103}"/>
              </a:ext>
            </a:extLst>
          </p:cNvPr>
          <p:cNvGrpSpPr/>
          <p:nvPr/>
        </p:nvGrpSpPr>
        <p:grpSpPr>
          <a:xfrm>
            <a:off x="4661502" y="2695651"/>
            <a:ext cx="1029992" cy="994958"/>
            <a:chOff x="517410" y="2434042"/>
            <a:chExt cx="1029992" cy="99495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52DFD0A-D44F-41D6-B51F-4C5DFA864EA6}"/>
                </a:ext>
              </a:extLst>
            </p:cNvPr>
            <p:cNvSpPr/>
            <p:nvPr/>
          </p:nvSpPr>
          <p:spPr>
            <a:xfrm>
              <a:off x="994306" y="27880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8BEC2EA-7DDB-4998-AB2B-A0EC4011456C}"/>
                </a:ext>
              </a:extLst>
            </p:cNvPr>
            <p:cNvSpPr txBox="1"/>
            <p:nvPr/>
          </p:nvSpPr>
          <p:spPr>
            <a:xfrm>
              <a:off x="517410" y="2905780"/>
              <a:ext cx="102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2021 PAINN</a:t>
              </a:r>
              <a:endParaRPr lang="zh-CN" altLang="en-US" sz="1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3D05AEA-3618-42FD-86D2-CAB5815DF93F}"/>
                </a:ext>
              </a:extLst>
            </p:cNvPr>
            <p:cNvSpPr txBox="1"/>
            <p:nvPr/>
          </p:nvSpPr>
          <p:spPr>
            <a:xfrm>
              <a:off x="755643" y="2434042"/>
              <a:ext cx="553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角度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C7D04DE-9F06-4449-B536-69E28E7DE12F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>
            <a:off x="1309168" y="2784267"/>
            <a:ext cx="3590567" cy="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553B257-BE12-4677-B28C-48AD324DCE35}"/>
              </a:ext>
            </a:extLst>
          </p:cNvPr>
          <p:cNvGrpSpPr/>
          <p:nvPr/>
        </p:nvGrpSpPr>
        <p:grpSpPr>
          <a:xfrm>
            <a:off x="6434400" y="2695651"/>
            <a:ext cx="1261652" cy="985509"/>
            <a:chOff x="392078" y="2434042"/>
            <a:chExt cx="1261652" cy="98550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ACDCAF6-5039-4145-A15F-8BEBF53BD165}"/>
                </a:ext>
              </a:extLst>
            </p:cNvPr>
            <p:cNvSpPr/>
            <p:nvPr/>
          </p:nvSpPr>
          <p:spPr>
            <a:xfrm>
              <a:off x="994306" y="278805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F86A320-2E8C-4E2F-AD48-0B9F4322C0FF}"/>
                </a:ext>
              </a:extLst>
            </p:cNvPr>
            <p:cNvSpPr txBox="1"/>
            <p:nvPr/>
          </p:nvSpPr>
          <p:spPr>
            <a:xfrm>
              <a:off x="392078" y="2896331"/>
              <a:ext cx="1261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2021 </a:t>
              </a:r>
              <a:r>
                <a:rPr lang="en-US" altLang="zh-CN" sz="1400" dirty="0" err="1"/>
                <a:t>SpookyNet</a:t>
              </a:r>
              <a:endParaRPr lang="zh-CN" altLang="en-US" sz="1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922FCB5-FB78-4E86-A325-F04791945616}"/>
                </a:ext>
              </a:extLst>
            </p:cNvPr>
            <p:cNvSpPr txBox="1"/>
            <p:nvPr/>
          </p:nvSpPr>
          <p:spPr>
            <a:xfrm>
              <a:off x="659284" y="2434042"/>
              <a:ext cx="746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非局域</a:t>
              </a:r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655D7D8-DB0B-462A-831D-9626935866D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404090" y="2849540"/>
            <a:ext cx="1297516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A120771-1A66-4684-BBD9-12AFD3E4C5E2}"/>
              </a:ext>
            </a:extLst>
          </p:cNvPr>
          <p:cNvSpPr txBox="1"/>
          <p:nvPr/>
        </p:nvSpPr>
        <p:spPr>
          <a:xfrm>
            <a:off x="7275197" y="2034354"/>
            <a:ext cx="189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Klaus R. Muller</a:t>
            </a:r>
          </a:p>
        </p:txBody>
      </p:sp>
    </p:spTree>
    <p:extLst>
      <p:ext uri="{BB962C8B-B14F-4D97-AF65-F5344CB8AC3E}">
        <p14:creationId xmlns:p14="http://schemas.microsoft.com/office/powerpoint/2010/main" val="34498111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4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15908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2638</TotalTime>
  <Words>393</Words>
  <Application>Microsoft Office PowerPoint</Application>
  <PresentationFormat>全屏显示(4:3)</PresentationFormat>
  <Paragraphs>106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隶书</vt:lpstr>
      <vt:lpstr>微软雅黑</vt:lpstr>
      <vt:lpstr>Arial</vt:lpstr>
      <vt:lpstr>Calibri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刘 明康</cp:lastModifiedBy>
  <cp:revision>146</cp:revision>
  <cp:lastPrinted>2015-03-12T14:31:09Z</cp:lastPrinted>
  <dcterms:created xsi:type="dcterms:W3CDTF">2014-12-22T06:08:09Z</dcterms:created>
  <dcterms:modified xsi:type="dcterms:W3CDTF">2023-06-18T17:47:11Z</dcterms:modified>
</cp:coreProperties>
</file>