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85" r:id="rId3"/>
    <p:sldId id="262" r:id="rId4"/>
    <p:sldId id="291" r:id="rId5"/>
    <p:sldId id="292" r:id="rId6"/>
    <p:sldId id="299" r:id="rId7"/>
    <p:sldId id="263" r:id="rId8"/>
    <p:sldId id="297" r:id="rId9"/>
    <p:sldId id="298" r:id="rId10"/>
    <p:sldId id="300" r:id="rId11"/>
    <p:sldId id="301" r:id="rId12"/>
    <p:sldId id="302" r:id="rId13"/>
    <p:sldId id="303" r:id="rId14"/>
    <p:sldId id="787" r:id="rId15"/>
    <p:sldId id="304" r:id="rId16"/>
    <p:sldId id="264" r:id="rId17"/>
    <p:sldId id="293" r:id="rId18"/>
    <p:sldId id="305" r:id="rId19"/>
    <p:sldId id="294" r:id="rId20"/>
    <p:sldId id="265" r:id="rId21"/>
    <p:sldId id="307" r:id="rId22"/>
    <p:sldId id="308" r:id="rId23"/>
    <p:sldId id="310" r:id="rId24"/>
    <p:sldId id="786" r:id="rId25"/>
    <p:sldId id="309" r:id="rId26"/>
    <p:sldId id="77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DDBA"/>
    <a:srgbClr val="E32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5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20BCEA-D445-4BE5-9871-08630ACA13F4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A5629FC-1DC8-48F1-B22A-3D36D02315F3}">
      <dgm:prSet phldrT="[文本]"/>
      <dgm:spPr/>
      <dgm:t>
        <a:bodyPr/>
        <a:lstStyle/>
        <a:p>
          <a:r>
            <a:rPr lang="zh-CN" altLang="en-US" b="1" dirty="0"/>
            <a:t>量子态（特别是多体量子态）与量子算符</a:t>
          </a:r>
          <a:endParaRPr lang="zh-CN" altLang="en-US" dirty="0"/>
        </a:p>
      </dgm:t>
    </dgm:pt>
    <dgm:pt modelId="{1E44E460-8AEE-47FD-BDB7-4DD1554E5EFD}" type="parTrans" cxnId="{3BD1840E-105F-4353-BBF2-076D666533C6}">
      <dgm:prSet/>
      <dgm:spPr/>
      <dgm:t>
        <a:bodyPr/>
        <a:lstStyle/>
        <a:p>
          <a:endParaRPr lang="zh-CN" altLang="en-US"/>
        </a:p>
      </dgm:t>
    </dgm:pt>
    <dgm:pt modelId="{8C823337-7EBC-483C-8FF7-06D63DA9F6CF}" type="sibTrans" cxnId="{3BD1840E-105F-4353-BBF2-076D666533C6}">
      <dgm:prSet/>
      <dgm:spPr/>
      <dgm:t>
        <a:bodyPr/>
        <a:lstStyle/>
        <a:p>
          <a:endParaRPr lang="zh-CN" altLang="en-US"/>
        </a:p>
      </dgm:t>
    </dgm:pt>
    <dgm:pt modelId="{8BA238AB-CE29-4A86-A83B-36B17F9654E2}">
      <dgm:prSet phldrT="[文本]"/>
      <dgm:spPr/>
      <dgm:t>
        <a:bodyPr/>
        <a:lstStyle/>
        <a:p>
          <a:r>
            <a:rPr lang="zh-CN" altLang="en-US" b="1" dirty="0"/>
            <a:t>张量表示</a:t>
          </a:r>
        </a:p>
      </dgm:t>
    </dgm:pt>
    <dgm:pt modelId="{2AEA70EF-0423-40D3-91B2-6A1522505D8F}" type="parTrans" cxnId="{490A4820-39AF-4A6B-97D5-A92CFF054DBB}">
      <dgm:prSet/>
      <dgm:spPr/>
      <dgm:t>
        <a:bodyPr/>
        <a:lstStyle/>
        <a:p>
          <a:endParaRPr lang="zh-CN" altLang="en-US"/>
        </a:p>
      </dgm:t>
    </dgm:pt>
    <dgm:pt modelId="{FE5DBD58-9A1E-40A7-AE70-3830AE084CDE}" type="sibTrans" cxnId="{490A4820-39AF-4A6B-97D5-A92CFF054DBB}">
      <dgm:prSet/>
      <dgm:spPr/>
      <dgm:t>
        <a:bodyPr/>
        <a:lstStyle/>
        <a:p>
          <a:endParaRPr lang="zh-CN" altLang="en-US"/>
        </a:p>
      </dgm:t>
    </dgm:pt>
    <dgm:pt modelId="{00548249-304B-4D3C-85DF-86D8AE3FE3D0}" type="pres">
      <dgm:prSet presAssocID="{4120BCEA-D445-4BE5-9871-08630ACA13F4}" presName="diagram" presStyleCnt="0">
        <dgm:presLayoutVars>
          <dgm:dir/>
          <dgm:resizeHandles val="exact"/>
        </dgm:presLayoutVars>
      </dgm:prSet>
      <dgm:spPr/>
    </dgm:pt>
    <dgm:pt modelId="{A476081B-4801-4B7A-B8DE-17CDA1C386A9}" type="pres">
      <dgm:prSet presAssocID="{8A5629FC-1DC8-48F1-B22A-3D36D02315F3}" presName="arrow" presStyleLbl="node1" presStyleIdx="0" presStyleCnt="2">
        <dgm:presLayoutVars>
          <dgm:bulletEnabled val="1"/>
        </dgm:presLayoutVars>
      </dgm:prSet>
      <dgm:spPr/>
    </dgm:pt>
    <dgm:pt modelId="{F2970460-BE41-4A10-96C2-0185979EE351}" type="pres">
      <dgm:prSet presAssocID="{8BA238AB-CE29-4A86-A83B-36B17F9654E2}" presName="arrow" presStyleLbl="node1" presStyleIdx="1" presStyleCnt="2" custRadScaleRad="74895" custRadScaleInc="0">
        <dgm:presLayoutVars>
          <dgm:bulletEnabled val="1"/>
        </dgm:presLayoutVars>
      </dgm:prSet>
      <dgm:spPr/>
    </dgm:pt>
  </dgm:ptLst>
  <dgm:cxnLst>
    <dgm:cxn modelId="{3BD1840E-105F-4353-BBF2-076D666533C6}" srcId="{4120BCEA-D445-4BE5-9871-08630ACA13F4}" destId="{8A5629FC-1DC8-48F1-B22A-3D36D02315F3}" srcOrd="0" destOrd="0" parTransId="{1E44E460-8AEE-47FD-BDB7-4DD1554E5EFD}" sibTransId="{8C823337-7EBC-483C-8FF7-06D63DA9F6CF}"/>
    <dgm:cxn modelId="{91E83710-E650-4B6C-B5F6-1F0663A8D434}" type="presOf" srcId="{4120BCEA-D445-4BE5-9871-08630ACA13F4}" destId="{00548249-304B-4D3C-85DF-86D8AE3FE3D0}" srcOrd="0" destOrd="0" presId="urn:microsoft.com/office/officeart/2005/8/layout/arrow5"/>
    <dgm:cxn modelId="{490A4820-39AF-4A6B-97D5-A92CFF054DBB}" srcId="{4120BCEA-D445-4BE5-9871-08630ACA13F4}" destId="{8BA238AB-CE29-4A86-A83B-36B17F9654E2}" srcOrd="1" destOrd="0" parTransId="{2AEA70EF-0423-40D3-91B2-6A1522505D8F}" sibTransId="{FE5DBD58-9A1E-40A7-AE70-3830AE084CDE}"/>
    <dgm:cxn modelId="{7981F774-F552-4D1B-A2CE-0ED773BB9DBC}" type="presOf" srcId="{8BA238AB-CE29-4A86-A83B-36B17F9654E2}" destId="{F2970460-BE41-4A10-96C2-0185979EE351}" srcOrd="0" destOrd="0" presId="urn:microsoft.com/office/officeart/2005/8/layout/arrow5"/>
    <dgm:cxn modelId="{8A710BAB-3464-4F6A-B315-95D409AB4AFE}" type="presOf" srcId="{8A5629FC-1DC8-48F1-B22A-3D36D02315F3}" destId="{A476081B-4801-4B7A-B8DE-17CDA1C386A9}" srcOrd="0" destOrd="0" presId="urn:microsoft.com/office/officeart/2005/8/layout/arrow5"/>
    <dgm:cxn modelId="{BACA5EE0-C747-431D-80C7-0734393FC75F}" type="presParOf" srcId="{00548249-304B-4D3C-85DF-86D8AE3FE3D0}" destId="{A476081B-4801-4B7A-B8DE-17CDA1C386A9}" srcOrd="0" destOrd="0" presId="urn:microsoft.com/office/officeart/2005/8/layout/arrow5"/>
    <dgm:cxn modelId="{70820C06-54AA-4165-8445-A4D30C8A0DB2}" type="presParOf" srcId="{00548249-304B-4D3C-85DF-86D8AE3FE3D0}" destId="{F2970460-BE41-4A10-96C2-0185979EE351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3EE3FC-2F85-47C9-A7C7-3D9FAF30B5B7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1D2131C-EFAA-464F-844A-6FDFBDACD75B}">
      <dgm:prSet phldrT="[文本]"/>
      <dgm:spPr/>
      <dgm:t>
        <a:bodyPr/>
        <a:lstStyle/>
        <a:p>
          <a:r>
            <a:rPr lang="zh-CN" altLang="en-US" dirty="0"/>
            <a:t>热力学统计</a:t>
          </a:r>
        </a:p>
      </dgm:t>
    </dgm:pt>
    <dgm:pt modelId="{69220783-F0C4-49F9-A359-AB1F6EE8A2FA}" type="parTrans" cxnId="{F71DE914-FF19-4AF8-ACFE-284A98D5E6BF}">
      <dgm:prSet/>
      <dgm:spPr/>
      <dgm:t>
        <a:bodyPr/>
        <a:lstStyle/>
        <a:p>
          <a:endParaRPr lang="zh-CN" altLang="en-US"/>
        </a:p>
      </dgm:t>
    </dgm:pt>
    <dgm:pt modelId="{7A697A72-DA81-46CA-9015-7B1790ACF692}" type="sibTrans" cxnId="{F71DE914-FF19-4AF8-ACFE-284A98D5E6BF}">
      <dgm:prSet/>
      <dgm:spPr/>
      <dgm:t>
        <a:bodyPr/>
        <a:lstStyle/>
        <a:p>
          <a:endParaRPr lang="zh-CN" altLang="en-US"/>
        </a:p>
      </dgm:t>
    </dgm:pt>
    <dgm:pt modelId="{3BB915E2-D33E-4FDA-833B-A1168D02855D}">
      <dgm:prSet phldrT="[文本]"/>
      <dgm:spPr/>
      <dgm:t>
        <a:bodyPr/>
        <a:lstStyle/>
        <a:p>
          <a:r>
            <a:rPr lang="zh-CN" altLang="en-US" b="1" dirty="0"/>
            <a:t>退火算法</a:t>
          </a:r>
        </a:p>
      </dgm:t>
    </dgm:pt>
    <dgm:pt modelId="{A8EEB03F-3C75-4248-9718-B2D9B52613C4}" type="parTrans" cxnId="{C9B64ACB-7048-4028-8C49-A1E6BDAC5AD0}">
      <dgm:prSet/>
      <dgm:spPr/>
      <dgm:t>
        <a:bodyPr/>
        <a:lstStyle/>
        <a:p>
          <a:endParaRPr lang="zh-CN" altLang="en-US"/>
        </a:p>
      </dgm:t>
    </dgm:pt>
    <dgm:pt modelId="{B05D3CE8-FEA3-4EF1-8F01-F617121807D7}" type="sibTrans" cxnId="{C9B64ACB-7048-4028-8C49-A1E6BDAC5AD0}">
      <dgm:prSet/>
      <dgm:spPr/>
      <dgm:t>
        <a:bodyPr/>
        <a:lstStyle/>
        <a:p>
          <a:endParaRPr lang="zh-CN" altLang="en-US"/>
        </a:p>
      </dgm:t>
    </dgm:pt>
    <dgm:pt modelId="{7007765E-2644-4BDB-B0B7-FB2AD1F1B148}">
      <dgm:prSet phldrT="[文本]"/>
      <dgm:spPr/>
      <dgm:t>
        <a:bodyPr/>
        <a:lstStyle/>
        <a:p>
          <a:r>
            <a:rPr lang="zh-CN" altLang="en-US" dirty="0"/>
            <a:t>量子格点模型</a:t>
          </a:r>
        </a:p>
      </dgm:t>
    </dgm:pt>
    <dgm:pt modelId="{9E094598-EC00-4C89-B25E-00D85ABA1133}" type="sibTrans" cxnId="{74667979-C28B-4144-B7F0-1296E80B81F0}">
      <dgm:prSet/>
      <dgm:spPr/>
      <dgm:t>
        <a:bodyPr/>
        <a:lstStyle/>
        <a:p>
          <a:endParaRPr lang="zh-CN" altLang="en-US"/>
        </a:p>
      </dgm:t>
    </dgm:pt>
    <dgm:pt modelId="{2ADE99F9-87DA-409C-813C-046B1A538DFD}" type="parTrans" cxnId="{74667979-C28B-4144-B7F0-1296E80B81F0}">
      <dgm:prSet/>
      <dgm:spPr/>
      <dgm:t>
        <a:bodyPr/>
        <a:lstStyle/>
        <a:p>
          <a:endParaRPr lang="zh-CN" altLang="en-US"/>
        </a:p>
      </dgm:t>
    </dgm:pt>
    <dgm:pt modelId="{85DDD257-21B4-4FBF-BA71-0FB8230E9477}">
      <dgm:prSet phldrT="[文本]"/>
      <dgm:spPr/>
      <dgm:t>
        <a:bodyPr/>
        <a:lstStyle/>
        <a:p>
          <a:r>
            <a:rPr lang="zh-CN" altLang="en-US" dirty="0"/>
            <a:t>最大本征问题</a:t>
          </a:r>
        </a:p>
      </dgm:t>
    </dgm:pt>
    <dgm:pt modelId="{A5C3A3F9-24E4-4CD4-B8C6-EE10059323F8}" type="sibTrans" cxnId="{76007993-7419-4A64-9C8C-419520760963}">
      <dgm:prSet/>
      <dgm:spPr/>
      <dgm:t>
        <a:bodyPr/>
        <a:lstStyle/>
        <a:p>
          <a:endParaRPr lang="zh-CN" altLang="en-US"/>
        </a:p>
      </dgm:t>
    </dgm:pt>
    <dgm:pt modelId="{1245E9B0-EC39-48FF-B531-6446B183547B}" type="parTrans" cxnId="{76007993-7419-4A64-9C8C-419520760963}">
      <dgm:prSet/>
      <dgm:spPr/>
      <dgm:t>
        <a:bodyPr/>
        <a:lstStyle/>
        <a:p>
          <a:endParaRPr lang="zh-CN" altLang="en-US"/>
        </a:p>
      </dgm:t>
    </dgm:pt>
    <dgm:pt modelId="{FC476242-0AC1-49A2-B58A-B4EF3D748C0C}">
      <dgm:prSet phldrT="[文本]" custScaleX="54726" custScaleY="105026"/>
      <dgm:spPr/>
      <dgm:t>
        <a:bodyPr/>
        <a:lstStyle/>
        <a:p>
          <a:endParaRPr lang="zh-CN" altLang="en-US"/>
        </a:p>
      </dgm:t>
    </dgm:pt>
    <dgm:pt modelId="{23A09D87-F303-4A83-9D1D-C04A129D329A}" type="parTrans" cxnId="{8A8A6B1D-F895-4404-A260-A416AFC6F58A}">
      <dgm:prSet/>
      <dgm:spPr/>
      <dgm:t>
        <a:bodyPr/>
        <a:lstStyle/>
        <a:p>
          <a:endParaRPr lang="zh-CN" altLang="en-US"/>
        </a:p>
      </dgm:t>
    </dgm:pt>
    <dgm:pt modelId="{254E7B59-7A08-4156-BBA8-C0F32382305F}" type="sibTrans" cxnId="{8A8A6B1D-F895-4404-A260-A416AFC6F58A}">
      <dgm:prSet/>
      <dgm:spPr/>
      <dgm:t>
        <a:bodyPr/>
        <a:lstStyle/>
        <a:p>
          <a:endParaRPr lang="zh-CN" altLang="en-US"/>
        </a:p>
      </dgm:t>
    </dgm:pt>
    <dgm:pt modelId="{4E7D3A1C-F5F6-496E-9ADE-61F25DDDAA82}" type="pres">
      <dgm:prSet presAssocID="{833EE3FC-2F85-47C9-A7C7-3D9FAF30B5B7}" presName="Name0" presStyleCnt="0">
        <dgm:presLayoutVars>
          <dgm:chMax val="4"/>
          <dgm:resizeHandles val="exact"/>
        </dgm:presLayoutVars>
      </dgm:prSet>
      <dgm:spPr/>
    </dgm:pt>
    <dgm:pt modelId="{67034C65-2859-42EA-935E-E4361BE0DCD3}" type="pres">
      <dgm:prSet presAssocID="{833EE3FC-2F85-47C9-A7C7-3D9FAF30B5B7}" presName="ellipse" presStyleLbl="trBgShp" presStyleIdx="0" presStyleCnt="1"/>
      <dgm:spPr/>
    </dgm:pt>
    <dgm:pt modelId="{C7A0C5D6-F707-4588-905B-4A92D2D7B0F4}" type="pres">
      <dgm:prSet presAssocID="{833EE3FC-2F85-47C9-A7C7-3D9FAF30B5B7}" presName="arrow1" presStyleLbl="fgShp" presStyleIdx="0" presStyleCnt="1"/>
      <dgm:spPr/>
    </dgm:pt>
    <dgm:pt modelId="{C63EB896-D1C2-4B67-A13B-7DF23A8E05ED}" type="pres">
      <dgm:prSet presAssocID="{833EE3FC-2F85-47C9-A7C7-3D9FAF30B5B7}" presName="rectangle" presStyleLbl="revTx" presStyleIdx="0" presStyleCnt="1" custScaleX="54726" custScaleY="105026">
        <dgm:presLayoutVars>
          <dgm:bulletEnabled val="1"/>
        </dgm:presLayoutVars>
      </dgm:prSet>
      <dgm:spPr/>
    </dgm:pt>
    <dgm:pt modelId="{A91ECCD2-C7B9-4848-946E-76AF2165AD30}" type="pres">
      <dgm:prSet presAssocID="{85DDD257-21B4-4FBF-BA71-0FB8230E9477}" presName="item1" presStyleLbl="node1" presStyleIdx="0" presStyleCnt="3">
        <dgm:presLayoutVars>
          <dgm:bulletEnabled val="1"/>
        </dgm:presLayoutVars>
      </dgm:prSet>
      <dgm:spPr/>
    </dgm:pt>
    <dgm:pt modelId="{B0E7D575-2946-4F10-842D-088A8CEBF8C3}" type="pres">
      <dgm:prSet presAssocID="{7007765E-2644-4BDB-B0B7-FB2AD1F1B148}" presName="item2" presStyleLbl="node1" presStyleIdx="1" presStyleCnt="3">
        <dgm:presLayoutVars>
          <dgm:bulletEnabled val="1"/>
        </dgm:presLayoutVars>
      </dgm:prSet>
      <dgm:spPr/>
    </dgm:pt>
    <dgm:pt modelId="{12C2784B-25EA-4710-8C14-17EEAEEF2B9D}" type="pres">
      <dgm:prSet presAssocID="{3BB915E2-D33E-4FDA-833B-A1168D02855D}" presName="item3" presStyleLbl="node1" presStyleIdx="2" presStyleCnt="3">
        <dgm:presLayoutVars>
          <dgm:bulletEnabled val="1"/>
        </dgm:presLayoutVars>
      </dgm:prSet>
      <dgm:spPr/>
    </dgm:pt>
    <dgm:pt modelId="{D232B47C-AF46-408F-808F-49B0966AF4DA}" type="pres">
      <dgm:prSet presAssocID="{833EE3FC-2F85-47C9-A7C7-3D9FAF30B5B7}" presName="funnel" presStyleLbl="trAlignAcc1" presStyleIdx="0" presStyleCnt="1" custLinFactNeighborX="0" custLinFactNeighborY="28"/>
      <dgm:spPr/>
    </dgm:pt>
  </dgm:ptLst>
  <dgm:cxnLst>
    <dgm:cxn modelId="{F71DE914-FF19-4AF8-ACFE-284A98D5E6BF}" srcId="{833EE3FC-2F85-47C9-A7C7-3D9FAF30B5B7}" destId="{C1D2131C-EFAA-464F-844A-6FDFBDACD75B}" srcOrd="0" destOrd="0" parTransId="{69220783-F0C4-49F9-A359-AB1F6EE8A2FA}" sibTransId="{7A697A72-DA81-46CA-9015-7B1790ACF692}"/>
    <dgm:cxn modelId="{8A8A6B1D-F895-4404-A260-A416AFC6F58A}" srcId="{833EE3FC-2F85-47C9-A7C7-3D9FAF30B5B7}" destId="{FC476242-0AC1-49A2-B58A-B4EF3D748C0C}" srcOrd="4" destOrd="0" parTransId="{23A09D87-F303-4A83-9D1D-C04A129D329A}" sibTransId="{254E7B59-7A08-4156-BBA8-C0F32382305F}"/>
    <dgm:cxn modelId="{A5C2552B-4AE0-4AEF-A447-A427448FAA10}" type="presOf" srcId="{C1D2131C-EFAA-464F-844A-6FDFBDACD75B}" destId="{12C2784B-25EA-4710-8C14-17EEAEEF2B9D}" srcOrd="0" destOrd="0" presId="urn:microsoft.com/office/officeart/2005/8/layout/funnel1"/>
    <dgm:cxn modelId="{74667979-C28B-4144-B7F0-1296E80B81F0}" srcId="{833EE3FC-2F85-47C9-A7C7-3D9FAF30B5B7}" destId="{7007765E-2644-4BDB-B0B7-FB2AD1F1B148}" srcOrd="2" destOrd="0" parTransId="{2ADE99F9-87DA-409C-813C-046B1A538DFD}" sibTransId="{9E094598-EC00-4C89-B25E-00D85ABA1133}"/>
    <dgm:cxn modelId="{76007993-7419-4A64-9C8C-419520760963}" srcId="{833EE3FC-2F85-47C9-A7C7-3D9FAF30B5B7}" destId="{85DDD257-21B4-4FBF-BA71-0FB8230E9477}" srcOrd="1" destOrd="0" parTransId="{1245E9B0-EC39-48FF-B531-6446B183547B}" sibTransId="{A5C3A3F9-24E4-4CD4-B8C6-EE10059323F8}"/>
    <dgm:cxn modelId="{D497839C-F062-405E-BABE-FB271B6D13CC}" type="presOf" srcId="{833EE3FC-2F85-47C9-A7C7-3D9FAF30B5B7}" destId="{4E7D3A1C-F5F6-496E-9ADE-61F25DDDAA82}" srcOrd="0" destOrd="0" presId="urn:microsoft.com/office/officeart/2005/8/layout/funnel1"/>
    <dgm:cxn modelId="{C9B64ACB-7048-4028-8C49-A1E6BDAC5AD0}" srcId="{833EE3FC-2F85-47C9-A7C7-3D9FAF30B5B7}" destId="{3BB915E2-D33E-4FDA-833B-A1168D02855D}" srcOrd="3" destOrd="0" parTransId="{A8EEB03F-3C75-4248-9718-B2D9B52613C4}" sibTransId="{B05D3CE8-FEA3-4EF1-8F01-F617121807D7}"/>
    <dgm:cxn modelId="{6C8158DC-88DE-402A-B6BF-CD096A0AC586}" type="presOf" srcId="{3BB915E2-D33E-4FDA-833B-A1168D02855D}" destId="{C63EB896-D1C2-4B67-A13B-7DF23A8E05ED}" srcOrd="0" destOrd="0" presId="urn:microsoft.com/office/officeart/2005/8/layout/funnel1"/>
    <dgm:cxn modelId="{9ABCD8EE-25AE-4DCD-9788-68A5F2D384C1}" type="presOf" srcId="{85DDD257-21B4-4FBF-BA71-0FB8230E9477}" destId="{B0E7D575-2946-4F10-842D-088A8CEBF8C3}" srcOrd="0" destOrd="0" presId="urn:microsoft.com/office/officeart/2005/8/layout/funnel1"/>
    <dgm:cxn modelId="{73C5F2FB-3546-4158-986C-1A5F21D24E71}" type="presOf" srcId="{7007765E-2644-4BDB-B0B7-FB2AD1F1B148}" destId="{A91ECCD2-C7B9-4848-946E-76AF2165AD30}" srcOrd="0" destOrd="0" presId="urn:microsoft.com/office/officeart/2005/8/layout/funnel1"/>
    <dgm:cxn modelId="{16822A41-86BF-45B3-9E48-BBA9AC0D9C0C}" type="presParOf" srcId="{4E7D3A1C-F5F6-496E-9ADE-61F25DDDAA82}" destId="{67034C65-2859-42EA-935E-E4361BE0DCD3}" srcOrd="0" destOrd="0" presId="urn:microsoft.com/office/officeart/2005/8/layout/funnel1"/>
    <dgm:cxn modelId="{7777EC25-91EF-4A0D-AF5B-395C99827295}" type="presParOf" srcId="{4E7D3A1C-F5F6-496E-9ADE-61F25DDDAA82}" destId="{C7A0C5D6-F707-4588-905B-4A92D2D7B0F4}" srcOrd="1" destOrd="0" presId="urn:microsoft.com/office/officeart/2005/8/layout/funnel1"/>
    <dgm:cxn modelId="{18A69632-2CF7-417F-AC1E-78D70949AF26}" type="presParOf" srcId="{4E7D3A1C-F5F6-496E-9ADE-61F25DDDAA82}" destId="{C63EB896-D1C2-4B67-A13B-7DF23A8E05ED}" srcOrd="2" destOrd="0" presId="urn:microsoft.com/office/officeart/2005/8/layout/funnel1"/>
    <dgm:cxn modelId="{244CFC3B-4289-496A-AB05-60FFA10B28EA}" type="presParOf" srcId="{4E7D3A1C-F5F6-496E-9ADE-61F25DDDAA82}" destId="{A91ECCD2-C7B9-4848-946E-76AF2165AD30}" srcOrd="3" destOrd="0" presId="urn:microsoft.com/office/officeart/2005/8/layout/funnel1"/>
    <dgm:cxn modelId="{E69431D2-408A-44E5-8CF2-685F71A18E15}" type="presParOf" srcId="{4E7D3A1C-F5F6-496E-9ADE-61F25DDDAA82}" destId="{B0E7D575-2946-4F10-842D-088A8CEBF8C3}" srcOrd="4" destOrd="0" presId="urn:microsoft.com/office/officeart/2005/8/layout/funnel1"/>
    <dgm:cxn modelId="{1AE3E355-B746-4AAD-8A0B-5AE65B8DF145}" type="presParOf" srcId="{4E7D3A1C-F5F6-496E-9ADE-61F25DDDAA82}" destId="{12C2784B-25EA-4710-8C14-17EEAEEF2B9D}" srcOrd="5" destOrd="0" presId="urn:microsoft.com/office/officeart/2005/8/layout/funnel1"/>
    <dgm:cxn modelId="{97036206-E65A-45FB-9FA8-8176F559EB8F}" type="presParOf" srcId="{4E7D3A1C-F5F6-496E-9ADE-61F25DDDAA82}" destId="{D232B47C-AF46-408F-808F-49B0966AF4DA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6081B-4801-4B7A-B8DE-17CDA1C386A9}">
      <dsp:nvSpPr>
        <dsp:cNvPr id="0" name=""/>
        <dsp:cNvSpPr/>
      </dsp:nvSpPr>
      <dsp:spPr>
        <a:xfrm rot="16200000">
          <a:off x="699" y="1322"/>
          <a:ext cx="2706687" cy="270668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dirty="0"/>
            <a:t>量子态（特别是多体量子态）与量子算符</a:t>
          </a:r>
          <a:endParaRPr lang="zh-CN" altLang="en-US" sz="2200" kern="1200" dirty="0"/>
        </a:p>
      </dsp:txBody>
      <dsp:txXfrm rot="5400000">
        <a:off x="699" y="677994"/>
        <a:ext cx="2233017" cy="1353343"/>
      </dsp:txXfrm>
    </dsp:sp>
    <dsp:sp modelId="{F2970460-BE41-4A10-96C2-0185979EE351}">
      <dsp:nvSpPr>
        <dsp:cNvPr id="0" name=""/>
        <dsp:cNvSpPr/>
      </dsp:nvSpPr>
      <dsp:spPr>
        <a:xfrm rot="5400000">
          <a:off x="4740278" y="1322"/>
          <a:ext cx="2706687" cy="270668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kern="1200" dirty="0"/>
            <a:t>张量表示</a:t>
          </a:r>
        </a:p>
      </dsp:txBody>
      <dsp:txXfrm rot="-5400000">
        <a:off x="5213948" y="677994"/>
        <a:ext cx="2233017" cy="1353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34C65-2859-42EA-935E-E4361BE0DCD3}">
      <dsp:nvSpPr>
        <dsp:cNvPr id="0" name=""/>
        <dsp:cNvSpPr/>
      </dsp:nvSpPr>
      <dsp:spPr>
        <a:xfrm>
          <a:off x="817044" y="637474"/>
          <a:ext cx="2985801" cy="1036929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0C5D6-F707-4588-905B-4A92D2D7B0F4}">
      <dsp:nvSpPr>
        <dsp:cNvPr id="0" name=""/>
        <dsp:cNvSpPr/>
      </dsp:nvSpPr>
      <dsp:spPr>
        <a:xfrm>
          <a:off x="2025253" y="3176562"/>
          <a:ext cx="578643" cy="370332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EB896-D1C2-4B67-A13B-7DF23A8E05ED}">
      <dsp:nvSpPr>
        <dsp:cNvPr id="0" name=""/>
        <dsp:cNvSpPr/>
      </dsp:nvSpPr>
      <dsp:spPr>
        <a:xfrm>
          <a:off x="1554570" y="3455378"/>
          <a:ext cx="1520009" cy="729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b="1" kern="1200" dirty="0"/>
            <a:t>退火算法</a:t>
          </a:r>
        </a:p>
      </dsp:txBody>
      <dsp:txXfrm>
        <a:off x="1554570" y="3455378"/>
        <a:ext cx="1520009" cy="729271"/>
      </dsp:txXfrm>
    </dsp:sp>
    <dsp:sp modelId="{A91ECCD2-C7B9-4848-946E-76AF2165AD30}">
      <dsp:nvSpPr>
        <dsp:cNvPr id="0" name=""/>
        <dsp:cNvSpPr/>
      </dsp:nvSpPr>
      <dsp:spPr>
        <a:xfrm>
          <a:off x="1902580" y="1754487"/>
          <a:ext cx="1041558" cy="1041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量子格点模型</a:t>
          </a:r>
        </a:p>
      </dsp:txBody>
      <dsp:txXfrm>
        <a:off x="2055113" y="1907020"/>
        <a:ext cx="736492" cy="736492"/>
      </dsp:txXfrm>
    </dsp:sp>
    <dsp:sp modelId="{B0E7D575-2946-4F10-842D-088A8CEBF8C3}">
      <dsp:nvSpPr>
        <dsp:cNvPr id="0" name=""/>
        <dsp:cNvSpPr/>
      </dsp:nvSpPr>
      <dsp:spPr>
        <a:xfrm>
          <a:off x="1157287" y="973087"/>
          <a:ext cx="1041558" cy="1041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最大本征问题</a:t>
          </a:r>
        </a:p>
      </dsp:txBody>
      <dsp:txXfrm>
        <a:off x="1309820" y="1125620"/>
        <a:ext cx="736492" cy="736492"/>
      </dsp:txXfrm>
    </dsp:sp>
    <dsp:sp modelId="{12C2784B-25EA-4710-8C14-17EEAEEF2B9D}">
      <dsp:nvSpPr>
        <dsp:cNvPr id="0" name=""/>
        <dsp:cNvSpPr/>
      </dsp:nvSpPr>
      <dsp:spPr>
        <a:xfrm>
          <a:off x="2221992" y="721261"/>
          <a:ext cx="1041558" cy="10415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热力学统计</a:t>
          </a:r>
        </a:p>
      </dsp:txBody>
      <dsp:txXfrm>
        <a:off x="2374525" y="873794"/>
        <a:ext cx="736492" cy="736492"/>
      </dsp:txXfrm>
    </dsp:sp>
    <dsp:sp modelId="{D232B47C-AF46-408F-808F-49B0966AF4DA}">
      <dsp:nvSpPr>
        <dsp:cNvPr id="0" name=""/>
        <dsp:cNvSpPr/>
      </dsp:nvSpPr>
      <dsp:spPr>
        <a:xfrm>
          <a:off x="694372" y="510898"/>
          <a:ext cx="3240405" cy="259232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2BE23-94CA-4787-9CB0-6020C25F4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35FDCD-EC1B-4FDD-8389-8E5958E3D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3EAC0-6004-40DB-BDF3-FC62D5CA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F991-3290-4605-8FBB-D6C71C3616D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DD273-3DE4-46D8-B629-8741D23E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1F13CE-B44E-421B-8E73-85742B8D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9551-7E89-45AD-A02F-9BDCA9737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1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5DA90-DDAD-4A82-94C1-57767DD6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B29F16-81A9-46BC-ACFA-29F56E968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C9BA9-ACDB-4F95-9EBA-ACAD72DA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F991-3290-4605-8FBB-D6C71C3616D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B5DFE-CDAC-4510-8C01-4CF0C92E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B9CA2-CE27-4959-9E97-AFFE08A1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9551-7E89-45AD-A02F-9BDCA9737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82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F1D2DE-8138-4741-A0E3-6CFBB854D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8DBC3D-83D8-4F97-9CA0-58B14C93C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750DD7-BB21-40F8-8E53-5AEC94B0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F991-3290-4605-8FBB-D6C71C3616D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7240A7-E25C-4824-95E8-5FFA3B974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6B818-2239-41BD-84BA-942B2545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9551-7E89-45AD-A02F-9BDCA9737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1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5C13C-266E-401F-93DA-8946FF94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1DF7E-2BEB-42C7-9A91-D1EBBCD68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D3DEB-21F7-46FE-B76A-0AAB9A52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F991-3290-4605-8FBB-D6C71C3616D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B8EAD-94E4-4C8E-8AB1-9D019083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8F576F-33B6-4ABC-9ABA-3D19962A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9551-7E89-45AD-A02F-9BDCA9737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0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63B77-EC8E-4DDC-9839-6DDBC0CD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FDD1BD-9136-4065-BB6E-9571B37DA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63531-0F83-4B7E-A222-7FE5E451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F991-3290-4605-8FBB-D6C71C3616D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989BD-AF81-435C-8CB4-BF7705B9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C8380F-6E9F-4988-AF3D-ED1FC63B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9551-7E89-45AD-A02F-9BDCA9737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19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36ABA-4958-4BFE-8488-30A40DB7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6D381-5310-4CC1-8504-F494949C5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533492-0D2C-435D-B6B8-D7FA99CA5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21EA84-37C2-44AA-8258-DEE0755C3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F991-3290-4605-8FBB-D6C71C3616D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E92E20-E688-4F6B-B0F7-6C0A6BD74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182B00-3FE4-43EB-BD1D-C81A8258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9551-7E89-45AD-A02F-9BDCA9737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0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9DE0F-69BD-4406-B9D8-28FC85E9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4CB23-E9DA-4B4A-AF2E-5D478443D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7DD822-868B-4008-9C3B-9FB6A4D9B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856F38-4E1B-47A1-82B0-C8ADC5C87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59A37B-AA5A-48A9-A864-F2B4ACECC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53B3B6-D33E-43E0-A462-D124295A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F991-3290-4605-8FBB-D6C71C3616D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AAD338-F556-485D-8631-29D10B5D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217DB7-FE49-4EF6-8274-03D152FA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9551-7E89-45AD-A02F-9BDCA9737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2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4ACCB-BB10-467F-A45B-3A5136BFF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E01FD7-FCB1-4CA1-A207-86E2725D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F991-3290-4605-8FBB-D6C71C3616D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731460-B7B5-4DD8-9936-9F282D94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D8DF70-0503-486E-98AF-69EB4787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9551-7E89-45AD-A02F-9BDCA9737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10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669048-7ECA-4A7C-B7AE-014D390D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F991-3290-4605-8FBB-D6C71C3616D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E98A85-3C33-4EFB-9528-53DB9926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C6F538-55FC-401D-8EFB-216A4A9B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9551-7E89-45AD-A02F-9BDCA9737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423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BF837-D18E-489E-94DD-61F43FCF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9A8EFF-6A36-4A94-A44E-135E1E123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D10292-722A-4079-90FB-24757912C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E3F5F3-A719-4FCA-9E50-34F7EE36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F991-3290-4605-8FBB-D6C71C3616D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CAF50D-EECB-4ED9-9EA0-210E61EB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DADEC5-7BA1-40CE-9249-DA10DAEBF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9551-7E89-45AD-A02F-9BDCA9737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5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77142-A549-40B4-BB34-FA7EEEA6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A9A98F-C297-4BC5-92A8-24E3C47F5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2B0558-C4E8-4523-988A-8C5B553F9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48091E-DC3A-4D8C-8785-019FF6F2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F991-3290-4605-8FBB-D6C71C3616D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FFBB0-740B-4573-9171-3EA9B1F7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47C6AE-40B6-4B34-AA13-805A6186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9551-7E89-45AD-A02F-9BDCA9737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26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167641-A739-4EE2-AFC6-EB1A4688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1A2C7D-3FC8-444E-8081-B784C8AA8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B26A2A-1426-4142-B783-10FB48031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F991-3290-4605-8FBB-D6C71C3616DE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A20DCD-C4D9-466D-AF8D-27811410E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7E554-182B-4C48-B490-B77C5977F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9551-7E89-45AD-A02F-9BDCA9737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8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1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132.png"/><Relationship Id="rId15" Type="http://schemas.openxmlformats.org/officeDocument/2006/relationships/image" Target="../media/image142.png"/><Relationship Id="rId10" Type="http://schemas.openxmlformats.org/officeDocument/2006/relationships/image" Target="../media/image137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32CFB-3A87-48D0-9296-9DB69AC33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3231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张量网络算法基础（三）</a:t>
            </a:r>
            <a:b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格点模型基础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41C0EA-6A0B-4F0C-99EB-E16E61627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0675" y="3906838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冉仕举</a:t>
            </a:r>
            <a:endParaRPr lang="en-US" altLang="zh-CN" sz="3600" dirty="0"/>
          </a:p>
          <a:p>
            <a:r>
              <a:rPr lang="zh-CN" altLang="en-US" sz="2800" dirty="0"/>
              <a:t>首都师范大学物理系</a:t>
            </a:r>
            <a:endParaRPr lang="en-US" altLang="zh-CN" sz="2800" dirty="0"/>
          </a:p>
          <a:p>
            <a:r>
              <a:rPr lang="en-US" altLang="zh-CN" sz="2800" dirty="0"/>
              <a:t>2020</a:t>
            </a:r>
            <a:r>
              <a:rPr lang="zh-CN" altLang="en-US" sz="2800" dirty="0"/>
              <a:t>年春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A4BB72-F2AC-41C4-98BA-403D6365B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467" y="4331589"/>
            <a:ext cx="1804416" cy="220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53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4FB30F-D3C6-408E-9864-5BC6CD7FA2A1}"/>
              </a:ext>
            </a:extLst>
          </p:cNvPr>
          <p:cNvSpPr txBox="1"/>
          <p:nvPr/>
        </p:nvSpPr>
        <p:spPr>
          <a:xfrm>
            <a:off x="827472" y="497156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3.2 </a:t>
            </a:r>
            <a:r>
              <a:rPr lang="zh-CN" altLang="en-US" sz="3200" dirty="0"/>
              <a:t>多体系统量子态与量子算符：单体算符的运算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DC180D6-565C-4761-9F02-96AAB1372CFC}"/>
                  </a:ext>
                </a:extLst>
              </p:cNvPr>
              <p:cNvSpPr/>
              <p:nvPr/>
            </p:nvSpPr>
            <p:spPr>
              <a:xfrm>
                <a:off x="650291" y="1286479"/>
                <a:ext cx="11031886" cy="4003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对于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/>
                  <a:t>自旋体系，对应希尔伯特空间维数为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sz="2400" dirty="0"/>
                  <a:t>，即</a:t>
                </a:r>
                <a:r>
                  <a:rPr lang="zh-CN" altLang="en-US" sz="2400" b="1" dirty="0">
                    <a:solidFill>
                      <a:schemeClr val="accent1"/>
                    </a:solidFill>
                  </a:rPr>
                  <a:t>量子态的系数为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chemeClr val="accent1"/>
                    </a:solidFill>
                  </a:rPr>
                  <a:t>维张量，算符的系数为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  <m:r>
                      <a:rPr lang="en-US" altLang="zh-CN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chemeClr val="accent1"/>
                    </a:solidFill>
                  </a:rPr>
                  <a:t>维张量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定义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单体算符</a:t>
                </a:r>
                <a:r>
                  <a:rPr lang="zh-CN" altLang="en-US" sz="2400" dirty="0"/>
                  <a:t>：作用到某一个自旋上的算符，例如泡利算符，系数维数为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endParaRPr lang="en-US" altLang="zh-CN" sz="2400" dirty="0"/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单体算符作用到多体量子态的规则</a:t>
                </a:r>
                <a:r>
                  <a:rPr lang="zh-CN" altLang="en-US" sz="2400" dirty="0"/>
                  <a:t>（以三自旋系统为例）：定义在第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个自旋空间中的算子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（即该算子仅作用在第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个自旋上），其对应的系数维数为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 </m:t>
                    </m:r>
                  </m:oMath>
                </a14:m>
                <a:r>
                  <a:rPr lang="zh-CN" altLang="en-US" sz="2400" dirty="0"/>
                  <a:t>，三自旋量子态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zh-CN" altLang="en-US" sz="2400" dirty="0"/>
                  <a:t>对应的系数维数为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×2×2</m:t>
                    </m:r>
                  </m:oMath>
                </a14:m>
                <a:r>
                  <a:rPr lang="zh-CN" altLang="en-US" sz="2400" dirty="0"/>
                  <a:t>，将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sz="2400" dirty="0"/>
                  <a:t>作用到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zh-CN" altLang="en-US" sz="2400" dirty="0"/>
                  <a:t>上的公式可写为：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‘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>
                  <a:spcAft>
                    <a:spcPts val="1000"/>
                  </a:spcAft>
                </a:pPr>
                <a:r>
                  <a:rPr lang="zh-CN" altLang="en-US" sz="2400" dirty="0"/>
                  <a:t>其中，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为定义在第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个自旋空间的单位算符（单位算符的系数矩阵为单位阵）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DC180D6-565C-4761-9F02-96AAB1372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91" y="1286479"/>
                <a:ext cx="11031886" cy="4003660"/>
              </a:xfrm>
              <a:prstGeom prst="rect">
                <a:avLst/>
              </a:prstGeom>
              <a:blipFill>
                <a:blip r:embed="rId2"/>
                <a:stretch>
                  <a:fillRect l="-884" t="-913" b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5D9F41B1-C2CE-4C3A-B5D2-8A29DDF1238C}"/>
              </a:ext>
            </a:extLst>
          </p:cNvPr>
          <p:cNvGrpSpPr/>
          <p:nvPr/>
        </p:nvGrpSpPr>
        <p:grpSpPr>
          <a:xfrm>
            <a:off x="1437839" y="5238534"/>
            <a:ext cx="3737050" cy="1514795"/>
            <a:chOff x="7448114" y="100398"/>
            <a:chExt cx="3737050" cy="1514795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95CEE9B-5057-45C3-8FDD-6B489032B3F5}"/>
                </a:ext>
              </a:extLst>
            </p:cNvPr>
            <p:cNvGrpSpPr/>
            <p:nvPr/>
          </p:nvGrpSpPr>
          <p:grpSpPr>
            <a:xfrm>
              <a:off x="7448114" y="210833"/>
              <a:ext cx="1352543" cy="815380"/>
              <a:chOff x="9105900" y="56153"/>
              <a:chExt cx="1352543" cy="815380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ED310B36-CD4E-4AF6-B11E-F96D5B1079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67825" y="107668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77CD4B8E-B4FD-42F4-B0A2-5521966FB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01175" y="107668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17976C32-7189-4D26-A24E-58C74CCD2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4525" y="107668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CA24ACDC-41A2-4E6F-80F4-2C703CC030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9825" y="107668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AAB8E864-FF9B-4748-BDC5-8E65D4094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63175" y="107668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3D417F57-AE81-49EC-8DDB-4C0AAFCED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6525" y="107668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841B82F-52AB-4236-8C44-6BAEFC50CAD5}"/>
                  </a:ext>
                </a:extLst>
              </p:cNvPr>
              <p:cNvSpPr txBox="1"/>
              <p:nvPr/>
            </p:nvSpPr>
            <p:spPr>
              <a:xfrm>
                <a:off x="9561602" y="56153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FA15BEE3-F219-4EE1-AC71-633F7CF55FB6}"/>
                  </a:ext>
                </a:extLst>
              </p:cNvPr>
              <p:cNvSpPr/>
              <p:nvPr/>
            </p:nvSpPr>
            <p:spPr>
              <a:xfrm>
                <a:off x="9105900" y="497156"/>
                <a:ext cx="1352543" cy="374377"/>
              </a:xfrm>
              <a:prstGeom prst="roundRect">
                <a:avLst/>
              </a:prstGeom>
              <a:solidFill>
                <a:srgbClr val="53DDB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BED7265-737C-45EF-B7B6-AB272D492FCE}"/>
                </a:ext>
              </a:extLst>
            </p:cNvPr>
            <p:cNvGrpSpPr/>
            <p:nvPr/>
          </p:nvGrpSpPr>
          <p:grpSpPr>
            <a:xfrm>
              <a:off x="9832621" y="100398"/>
              <a:ext cx="1352543" cy="1102876"/>
              <a:chOff x="9205315" y="99978"/>
              <a:chExt cx="1352543" cy="1102876"/>
            </a:xfrm>
          </p:grpSpPr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9247D91C-2ED0-47DC-915F-1A9B8EBD4AD1}"/>
                  </a:ext>
                </a:extLst>
              </p:cNvPr>
              <p:cNvGrpSpPr/>
              <p:nvPr/>
            </p:nvGrpSpPr>
            <p:grpSpPr>
              <a:xfrm>
                <a:off x="9367240" y="245756"/>
                <a:ext cx="1028700" cy="940950"/>
                <a:chOff x="9367240" y="140981"/>
                <a:chExt cx="1028700" cy="697190"/>
              </a:xfrm>
            </p:grpSpPr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248CC1D6-1599-4F14-BF78-93D8470653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67240" y="140981"/>
                  <a:ext cx="0" cy="6971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071F781C-2FCA-4EA3-84BF-B92CBAEDA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00590" y="140981"/>
                  <a:ext cx="0" cy="6971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B228A32B-2F59-4E73-B237-D86D826EE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33940" y="140981"/>
                  <a:ext cx="0" cy="6971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>
                  <a:extLst>
                    <a:ext uri="{FF2B5EF4-FFF2-40B4-BE49-F238E27FC236}">
                      <a16:creationId xmlns:a16="http://schemas.microsoft.com/office/drawing/2014/main" id="{7EB4B2DE-5ACD-4395-A9F8-74B074CD7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129240" y="140981"/>
                  <a:ext cx="0" cy="6971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4EBFD52E-1D19-455E-9470-D7CF63E777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62590" y="140981"/>
                  <a:ext cx="0" cy="6971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5379C81E-F415-46D1-9612-C41AA41422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95940" y="140981"/>
                  <a:ext cx="0" cy="69719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E588BEDD-5E49-41A0-9EA7-83C73BE6C14C}"/>
                  </a:ext>
                </a:extLst>
              </p:cNvPr>
              <p:cNvSpPr txBox="1"/>
              <p:nvPr/>
            </p:nvSpPr>
            <p:spPr>
              <a:xfrm>
                <a:off x="9659527" y="99978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矩形: 圆角 24">
                <a:extLst>
                  <a:ext uri="{FF2B5EF4-FFF2-40B4-BE49-F238E27FC236}">
                    <a16:creationId xmlns:a16="http://schemas.microsoft.com/office/drawing/2014/main" id="{2860B0A2-424D-4D54-ACF6-51CF39B200B1}"/>
                  </a:ext>
                </a:extLst>
              </p:cNvPr>
              <p:cNvSpPr/>
              <p:nvPr/>
            </p:nvSpPr>
            <p:spPr>
              <a:xfrm>
                <a:off x="9205315" y="530469"/>
                <a:ext cx="1352543" cy="374377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0ACC88D-BFBC-4C5C-9693-E4D0C4DE50DA}"/>
                  </a:ext>
                </a:extLst>
              </p:cNvPr>
              <p:cNvSpPr txBox="1"/>
              <p:nvPr/>
            </p:nvSpPr>
            <p:spPr>
              <a:xfrm>
                <a:off x="9659527" y="802744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B901D51-C7AB-46F6-BADC-8D23DACC97B6}"/>
                </a:ext>
              </a:extLst>
            </p:cNvPr>
            <p:cNvSpPr txBox="1"/>
            <p:nvPr/>
          </p:nvSpPr>
          <p:spPr>
            <a:xfrm>
              <a:off x="7704409" y="1245861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量子态与量子算符的图形表示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837E60-22C9-4621-B2F5-3D8C027377D1}"/>
                  </a:ext>
                </a:extLst>
              </p:cNvPr>
              <p:cNvSpPr txBox="1"/>
              <p:nvPr/>
            </p:nvSpPr>
            <p:spPr>
              <a:xfrm>
                <a:off x="6311882" y="5348969"/>
                <a:ext cx="5556521" cy="1336263"/>
              </a:xfrm>
              <a:prstGeom prst="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/>
                  <a:t>注</a:t>
                </a:r>
                <a:r>
                  <a:rPr lang="zh-CN" altLang="en-US" sz="2000" dirty="0"/>
                  <a:t>：对于多自旋态，严格而言，无法定义对某一个自旋的单独操作，相关算符也需定义在多自旋希尔伯特空间中；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(3)</m:t>
                        </m:r>
                      </m:sup>
                    </m:sSup>
                  </m:oMath>
                </a14:m>
                <a:r>
                  <a:rPr lang="zh-CN" altLang="en-US" sz="2000" dirty="0"/>
                  <a:t>类似的与单位阵的直积可看作是单体算符需满足的形式。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837E60-22C9-4621-B2F5-3D8C02737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882" y="5348969"/>
                <a:ext cx="5556521" cy="1336263"/>
              </a:xfrm>
              <a:prstGeom prst="rect">
                <a:avLst/>
              </a:prstGeom>
              <a:blipFill>
                <a:blip r:embed="rId3"/>
                <a:stretch>
                  <a:fillRect l="-872" t="-1333" r="-436" b="-5333"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0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4FB30F-D3C6-408E-9864-5BC6CD7FA2A1}"/>
              </a:ext>
            </a:extLst>
          </p:cNvPr>
          <p:cNvSpPr txBox="1"/>
          <p:nvPr/>
        </p:nvSpPr>
        <p:spPr>
          <a:xfrm>
            <a:off x="779847" y="480711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3.2 </a:t>
            </a:r>
            <a:r>
              <a:rPr lang="zh-CN" altLang="en-US" sz="3200" dirty="0"/>
              <a:t>多体系统量子态与量子算符：单体算符的运算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DC180D6-565C-4761-9F02-96AAB1372CFC}"/>
                  </a:ext>
                </a:extLst>
              </p:cNvPr>
              <p:cNvSpPr/>
              <p:nvPr/>
            </p:nvSpPr>
            <p:spPr>
              <a:xfrm>
                <a:off x="632215" y="1411733"/>
                <a:ext cx="10825157" cy="33888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在公式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‘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zh-CN" altLang="en-US" sz="2400" dirty="0"/>
                  <a:t>中，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zh-CN" altLang="en-US" sz="2400" dirty="0"/>
                  <a:t>的维数为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sz="2400" dirty="0"/>
                  <a:t>，可以以指标收缩的形式作用到维数为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zh-CN" altLang="en-US" sz="2400" dirty="0"/>
                  <a:t>的量子态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zh-CN" altLang="en-US" sz="2400" dirty="0"/>
                  <a:t>上</a:t>
                </a:r>
                <a:endParaRPr lang="en-US" altLang="zh-CN" sz="2400" dirty="0"/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但是，</a:t>
                </a:r>
                <a:r>
                  <a:rPr lang="zh-CN" altLang="en-US" sz="2400" b="1" dirty="0"/>
                  <a:t>我们实际上不用按上述方式进行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维矩阵与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维向量的矩阵积计算，而是作如下计算</a:t>
                </a:r>
                <a:r>
                  <a:rPr lang="zh-CN" altLang="en-US" sz="2400" dirty="0"/>
                  <a:t>：设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‘</m:t>
                        </m:r>
                      </m:e>
                    </m:d>
                  </m:oMath>
                </a14:m>
                <a:r>
                  <a:rPr lang="zh-CN" altLang="en-US" sz="2400" dirty="0"/>
                  <a:t>的系数分别为三阶张量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zh-CN" altLang="en-US" sz="2400" dirty="0"/>
                  <a:t>，设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sz="2400" dirty="0"/>
                  <a:t>的系数为二阶矩阵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zh-CN" altLang="en-US" sz="2400" dirty="0"/>
                  <a:t>，则有如下公式：</a:t>
                </a:r>
                <a:endParaRPr lang="en-US" altLang="zh-CN" sz="2400" dirty="0"/>
              </a:p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DC180D6-565C-4761-9F02-96AAB1372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15" y="1411733"/>
                <a:ext cx="10825157" cy="3388876"/>
              </a:xfrm>
              <a:prstGeom prst="rect">
                <a:avLst/>
              </a:prstGeom>
              <a:blipFill>
                <a:blip r:embed="rId2"/>
                <a:stretch>
                  <a:fillRect l="-789" t="-17266" r="-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9940FB6-0515-4D7F-9C72-4089E34FFD98}"/>
                  </a:ext>
                </a:extLst>
              </p:cNvPr>
              <p:cNvSpPr/>
              <p:nvPr/>
            </p:nvSpPr>
            <p:spPr>
              <a:xfrm>
                <a:off x="674869" y="4635180"/>
                <a:ext cx="8563711" cy="19440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将定义在第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个自旋的算符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400" dirty="0"/>
                  <a:t>作用到自旋多体态上，仅需将算符与第</a:t>
                </a:r>
                <a:r>
                  <a:rPr lang="en-US" altLang="zh-CN" sz="2400" dirty="0"/>
                  <a:t>n</a:t>
                </a:r>
                <a:r>
                  <a:rPr lang="zh-CN" altLang="en-US" sz="2400" dirty="0"/>
                  <a:t>个指标进行收缩，对应的图形表示如右图</a:t>
                </a:r>
                <a:endParaRPr lang="en-US" altLang="zh-CN" sz="2400" dirty="0"/>
              </a:p>
              <a:p>
                <a:pPr>
                  <a:spcAft>
                    <a:spcPts val="1000"/>
                  </a:spcAft>
                </a:pPr>
                <a:r>
                  <a:rPr lang="zh-CN" altLang="en-US" sz="2100" dirty="0"/>
                  <a:t>注：虽然仅进行第</a:t>
                </a:r>
                <a:r>
                  <a:rPr lang="en-US" altLang="zh-CN" sz="2100" dirty="0"/>
                  <a:t>n</a:t>
                </a:r>
                <a:r>
                  <a:rPr lang="zh-CN" altLang="en-US" sz="2100" dirty="0"/>
                  <a:t>个指标的收缩，但实际上，所有张量元可能被改变，并非仅有第</a:t>
                </a:r>
                <a:r>
                  <a:rPr lang="en-US" altLang="zh-CN" sz="2100" dirty="0"/>
                  <a:t>n</a:t>
                </a:r>
                <a:r>
                  <a:rPr lang="zh-CN" altLang="en-US" sz="2100" dirty="0"/>
                  <a:t>个指标对应的张量元发生改变，</a:t>
                </a:r>
                <a:r>
                  <a:rPr lang="zh-CN" altLang="en-US" sz="2100" b="1" dirty="0">
                    <a:solidFill>
                      <a:srgbClr val="FF0000"/>
                    </a:solidFill>
                  </a:rPr>
                  <a:t>无法定义第</a:t>
                </a:r>
                <a:r>
                  <a:rPr lang="en-US" altLang="zh-CN" sz="2100" b="1" dirty="0">
                    <a:solidFill>
                      <a:srgbClr val="FF0000"/>
                    </a:solidFill>
                  </a:rPr>
                  <a:t>n</a:t>
                </a:r>
                <a:r>
                  <a:rPr lang="zh-CN" altLang="en-US" sz="2100" b="1" dirty="0">
                    <a:solidFill>
                      <a:srgbClr val="FF0000"/>
                    </a:solidFill>
                  </a:rPr>
                  <a:t>个指标对应的张量元</a:t>
                </a:r>
                <a:r>
                  <a:rPr lang="zh-CN" altLang="en-US" sz="2100" dirty="0"/>
                  <a:t>，这与“</a:t>
                </a:r>
                <a:r>
                  <a:rPr lang="zh-CN" altLang="en-US" sz="2100" b="1" dirty="0"/>
                  <a:t>无法定义对某一个自旋的单独操作</a:t>
                </a:r>
                <a:r>
                  <a:rPr lang="zh-CN" altLang="en-US" sz="2100" dirty="0"/>
                  <a:t>”这一事实是一致的</a:t>
                </a:r>
                <a:endParaRPr lang="en-US" altLang="zh-CN" sz="2100" dirty="0"/>
              </a:p>
            </p:txBody>
          </p:sp>
        </mc:Choice>
        <mc:Fallback xmlns="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9940FB6-0515-4D7F-9C72-4089E34FF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9" y="4635180"/>
                <a:ext cx="8563711" cy="1944058"/>
              </a:xfrm>
              <a:prstGeom prst="rect">
                <a:avLst/>
              </a:prstGeom>
              <a:blipFill>
                <a:blip r:embed="rId3"/>
                <a:stretch>
                  <a:fillRect l="-996" t="-1254" r="-1210" b="-5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组合 48">
            <a:extLst>
              <a:ext uri="{FF2B5EF4-FFF2-40B4-BE49-F238E27FC236}">
                <a16:creationId xmlns:a16="http://schemas.microsoft.com/office/drawing/2014/main" id="{85894B68-B837-47D4-9196-1B63A2D7205B}"/>
              </a:ext>
            </a:extLst>
          </p:cNvPr>
          <p:cNvGrpSpPr/>
          <p:nvPr/>
        </p:nvGrpSpPr>
        <p:grpSpPr>
          <a:xfrm>
            <a:off x="9281234" y="4129643"/>
            <a:ext cx="2686242" cy="1856281"/>
            <a:chOff x="7805574" y="4796079"/>
            <a:chExt cx="2686242" cy="1856281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95C9BD6-FBF3-4989-BEEB-15995100F06A}"/>
                </a:ext>
              </a:extLst>
            </p:cNvPr>
            <p:cNvGrpSpPr/>
            <p:nvPr/>
          </p:nvGrpSpPr>
          <p:grpSpPr>
            <a:xfrm>
              <a:off x="7805574" y="5550371"/>
              <a:ext cx="2475763" cy="1101989"/>
              <a:chOff x="7742769" y="5459391"/>
              <a:chExt cx="1566331" cy="697191"/>
            </a:xfrm>
          </p:grpSpPr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D00452FC-FEA6-4942-B533-48A917ECA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25919" y="5459391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30CD7034-5E06-4361-A244-124843FE5B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06254" y="5459391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06A4BBF6-2BE2-4DF3-A769-16CA976BFE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9604" y="5459391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2ECAEEE1-61AA-4BA6-B415-9AEAB4B63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2954" y="5459391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179AC80C-0807-451D-820A-A855C65E4A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0420" y="5459391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8E27257A-71B1-480C-9C2E-CA7DB26B7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03770" y="5459391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DEDB7FD1-1DC8-461A-AD0E-83E926025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37120" y="5459391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0E20328-C524-4F7B-81F3-CDFA9E095F13}"/>
                  </a:ext>
                </a:extLst>
              </p:cNvPr>
              <p:cNvSpPr txBox="1"/>
              <p:nvPr/>
            </p:nvSpPr>
            <p:spPr>
              <a:xfrm>
                <a:off x="8127791" y="5459391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AABDF46E-FAC5-47C8-9A04-B8002B013359}"/>
                  </a:ext>
                </a:extLst>
              </p:cNvPr>
              <p:cNvSpPr/>
              <p:nvPr/>
            </p:nvSpPr>
            <p:spPr>
              <a:xfrm>
                <a:off x="7742769" y="5848880"/>
                <a:ext cx="1566331" cy="307702"/>
              </a:xfrm>
              <a:prstGeom prst="roundRect">
                <a:avLst/>
              </a:prstGeom>
              <a:solidFill>
                <a:srgbClr val="53DDB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C4EA23A-9F66-4FDE-A533-719300E0BC05}"/>
                  </a:ext>
                </a:extLst>
              </p:cNvPr>
              <p:cNvSpPr txBox="1"/>
              <p:nvPr/>
            </p:nvSpPr>
            <p:spPr>
              <a:xfrm>
                <a:off x="8638739" y="5459391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79850A1E-F218-43FA-A89E-695DBDD5D024}"/>
                  </a:ext>
                </a:extLst>
              </p:cNvPr>
              <p:cNvSpPr/>
              <p:nvPr/>
            </p:nvSpPr>
            <p:spPr>
              <a:xfrm>
                <a:off x="8451604" y="5570596"/>
                <a:ext cx="148630" cy="148630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0102FF9-82EB-4B75-A748-75171390BEB9}"/>
                </a:ext>
              </a:extLst>
            </p:cNvPr>
            <p:cNvSpPr txBox="1"/>
            <p:nvPr/>
          </p:nvSpPr>
          <p:spPr>
            <a:xfrm>
              <a:off x="9299035" y="4796079"/>
              <a:ext cx="119278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the n-</a:t>
              </a:r>
              <a:r>
                <a:rPr lang="en-US" altLang="zh-CN" sz="2000" dirty="0" err="1"/>
                <a:t>th</a:t>
              </a:r>
              <a:r>
                <a:rPr lang="en-US" altLang="zh-CN" sz="2000" dirty="0"/>
                <a:t> bond</a:t>
              </a:r>
              <a:endParaRPr lang="zh-CN" altLang="en-US" sz="2000" dirty="0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9CEBCF3-01C6-4B9D-991F-D5076A11F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4557" y="5293107"/>
              <a:ext cx="348956" cy="21656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0FF15827-2527-4498-BE68-D8C471BD0830}"/>
                    </a:ext>
                  </a:extLst>
                </p:cNvPr>
                <p:cNvSpPr txBox="1"/>
                <p:nvPr/>
              </p:nvSpPr>
              <p:spPr>
                <a:xfrm>
                  <a:off x="8019015" y="5060574"/>
                  <a:ext cx="1192781" cy="412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0FF15827-2527-4498-BE68-D8C471BD08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9015" y="5060574"/>
                  <a:ext cx="1192781" cy="412934"/>
                </a:xfrm>
                <a:prstGeom prst="rect">
                  <a:avLst/>
                </a:prstGeom>
                <a:blipFill>
                  <a:blip r:embed="rId4"/>
                  <a:stretch>
                    <a:fillRect t="-89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8E62CA2F-1E36-42DC-97B4-A8D996FB9E04}"/>
                </a:ext>
              </a:extLst>
            </p:cNvPr>
            <p:cNvCxnSpPr>
              <a:cxnSpLocks/>
            </p:cNvCxnSpPr>
            <p:nvPr/>
          </p:nvCxnSpPr>
          <p:spPr>
            <a:xfrm>
              <a:off x="8551659" y="5398536"/>
              <a:ext cx="316365" cy="2799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C381A017-B838-4D41-84D0-63D3C4156E77}"/>
                    </a:ext>
                  </a:extLst>
                </p:cNvPr>
                <p:cNvSpPr/>
                <p:nvPr/>
              </p:nvSpPr>
              <p:spPr>
                <a:xfrm>
                  <a:off x="8579463" y="6178348"/>
                  <a:ext cx="69301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C381A017-B838-4D41-84D0-63D3C4156E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9463" y="6178348"/>
                  <a:ext cx="69301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6667" t="-130263" r="-87719" b="-194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534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4FB30F-D3C6-408E-9864-5BC6CD7FA2A1}"/>
              </a:ext>
            </a:extLst>
          </p:cNvPr>
          <p:cNvSpPr txBox="1"/>
          <p:nvPr/>
        </p:nvSpPr>
        <p:spPr>
          <a:xfrm>
            <a:off x="827472" y="497156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3.2 </a:t>
            </a:r>
            <a:r>
              <a:rPr lang="zh-CN" altLang="en-US" sz="3200" dirty="0"/>
              <a:t>多体系统量子态与量子算符：多体算符的运算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DC180D6-565C-4761-9F02-96AAB1372CFC}"/>
                  </a:ext>
                </a:extLst>
              </p:cNvPr>
              <p:cNvSpPr/>
              <p:nvPr/>
            </p:nvSpPr>
            <p:spPr>
              <a:xfrm>
                <a:off x="679840" y="1307629"/>
                <a:ext cx="10825157" cy="41985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对于多体算符，当</a:t>
                </a:r>
                <a:r>
                  <a:rPr lang="zh-CN" altLang="en-US" sz="2400" b="1" dirty="0"/>
                  <a:t>该算符可以写成多个定义在不同空间的单体算符的直积</a:t>
                </a:r>
                <a:r>
                  <a:rPr lang="zh-CN" altLang="en-US" sz="2400" dirty="0"/>
                  <a:t>时，计算算符作用到多体态上时，仅需进行多次单体算符的作用即可</a:t>
                </a:r>
                <a:endParaRPr lang="en-US" altLang="zh-CN" sz="2400" dirty="0"/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由于单体算符定义在不同空间，算符之间相互对易（即可以交换作用的顺序，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），故</a:t>
                </a:r>
                <a:r>
                  <a:rPr lang="zh-CN" altLang="en-US" sz="2400" b="1" dirty="0"/>
                  <a:t>作用的顺序不影响结果</a:t>
                </a:r>
                <a:endParaRPr lang="en-US" altLang="zh-CN" sz="2400" b="1" dirty="0"/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：将定义在第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个和第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个自旋空间中的算符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r>
                  <a:rPr lang="zh-CN" altLang="en-US" sz="2400" dirty="0"/>
                  <a:t>作用到三自旋态上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，得到的量子态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zh-CN" altLang="en-US" sz="2400" dirty="0"/>
                  <a:t>，相应的系数满足：</a:t>
                </a:r>
                <a:endParaRPr lang="en-US" altLang="zh-CN" sz="2400" dirty="0"/>
              </a:p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一般情况下的图形表示如右图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DC180D6-565C-4761-9F02-96AAB1372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40" y="1307629"/>
                <a:ext cx="10825157" cy="4198585"/>
              </a:xfrm>
              <a:prstGeom prst="rect">
                <a:avLst/>
              </a:prstGeom>
              <a:blipFill>
                <a:blip r:embed="rId2"/>
                <a:stretch>
                  <a:fillRect l="-789" t="-1017" r="-1465" b="-2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BE7FBE07-B0AB-41C0-94CE-2CFFA4C09A81}"/>
              </a:ext>
            </a:extLst>
          </p:cNvPr>
          <p:cNvGrpSpPr/>
          <p:nvPr/>
        </p:nvGrpSpPr>
        <p:grpSpPr>
          <a:xfrm>
            <a:off x="8609542" y="4321305"/>
            <a:ext cx="2510123" cy="1114335"/>
            <a:chOff x="8761942" y="3806955"/>
            <a:chExt cx="2510123" cy="1114335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2A83889-2584-4202-8B8E-3FA02F0E0D14}"/>
                </a:ext>
              </a:extLst>
            </p:cNvPr>
            <p:cNvCxnSpPr>
              <a:cxnSpLocks/>
            </p:cNvCxnSpPr>
            <p:nvPr/>
          </p:nvCxnSpPr>
          <p:spPr>
            <a:xfrm>
              <a:off x="10447263" y="3819301"/>
              <a:ext cx="0" cy="110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E809FC4-CEC0-4E03-910C-1E863E0A342E}"/>
                </a:ext>
              </a:extLst>
            </p:cNvPr>
            <p:cNvCxnSpPr>
              <a:cxnSpLocks/>
            </p:cNvCxnSpPr>
            <p:nvPr/>
          </p:nvCxnSpPr>
          <p:spPr>
            <a:xfrm>
              <a:off x="8861016" y="3806956"/>
              <a:ext cx="0" cy="110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FD038CA-E0DD-4DD0-9D70-4A49BF350EB4}"/>
                </a:ext>
              </a:extLst>
            </p:cNvPr>
            <p:cNvCxnSpPr>
              <a:cxnSpLocks/>
            </p:cNvCxnSpPr>
            <p:nvPr/>
          </p:nvCxnSpPr>
          <p:spPr>
            <a:xfrm>
              <a:off x="9359658" y="3806955"/>
              <a:ext cx="0" cy="110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ECE5C32-4D1E-4961-8E31-5F3544B2E80E}"/>
                </a:ext>
              </a:extLst>
            </p:cNvPr>
            <p:cNvCxnSpPr>
              <a:cxnSpLocks/>
            </p:cNvCxnSpPr>
            <p:nvPr/>
          </p:nvCxnSpPr>
          <p:spPr>
            <a:xfrm>
              <a:off x="9905009" y="3806955"/>
              <a:ext cx="0" cy="110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D203C32-37CD-41B9-9285-C108E93B3979}"/>
                </a:ext>
              </a:extLst>
            </p:cNvPr>
            <p:cNvCxnSpPr>
              <a:cxnSpLocks/>
            </p:cNvCxnSpPr>
            <p:nvPr/>
          </p:nvCxnSpPr>
          <p:spPr>
            <a:xfrm>
              <a:off x="11005910" y="3819301"/>
              <a:ext cx="0" cy="110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9033FF7-0DFE-4803-A792-D3F3B926DAD7}"/>
                </a:ext>
              </a:extLst>
            </p:cNvPr>
            <p:cNvSpPr txBox="1"/>
            <p:nvPr/>
          </p:nvSpPr>
          <p:spPr>
            <a:xfrm>
              <a:off x="9913122" y="3829889"/>
              <a:ext cx="418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C2953C2-3032-4451-AE42-56C5B28A5B5F}"/>
                </a:ext>
              </a:extLst>
            </p:cNvPr>
            <p:cNvSpPr/>
            <p:nvPr/>
          </p:nvSpPr>
          <p:spPr>
            <a:xfrm>
              <a:off x="8761942" y="4434932"/>
              <a:ext cx="2396961" cy="486358"/>
            </a:xfrm>
            <a:prstGeom prst="roundRect">
              <a:avLst/>
            </a:prstGeom>
            <a:solidFill>
              <a:srgbClr val="53DDB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135975D-B4B1-4D1B-BB23-A3427F8F971A}"/>
                </a:ext>
              </a:extLst>
            </p:cNvPr>
            <p:cNvSpPr txBox="1"/>
            <p:nvPr/>
          </p:nvSpPr>
          <p:spPr>
            <a:xfrm>
              <a:off x="10574784" y="3819301"/>
              <a:ext cx="697281" cy="632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F58A737-C172-4AAE-B4F9-5F9F5FFFEDA2}"/>
                </a:ext>
              </a:extLst>
            </p:cNvPr>
            <p:cNvSpPr/>
            <p:nvPr/>
          </p:nvSpPr>
          <p:spPr>
            <a:xfrm>
              <a:off x="10329800" y="3995073"/>
              <a:ext cx="234926" cy="23492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5513CF6A-C2AD-484B-8215-433A7AE0A4B8}"/>
                    </a:ext>
                  </a:extLst>
                </p:cNvPr>
                <p:cNvSpPr/>
                <p:nvPr/>
              </p:nvSpPr>
              <p:spPr>
                <a:xfrm>
                  <a:off x="9582338" y="4426133"/>
                  <a:ext cx="69301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5513CF6A-C2AD-484B-8215-433A7AE0A4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2338" y="4426133"/>
                  <a:ext cx="69301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7544" t="-130263" r="-86842" b="-194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8690BF0-3A20-4874-AAC7-452C06D02117}"/>
                </a:ext>
              </a:extLst>
            </p:cNvPr>
            <p:cNvSpPr txBox="1"/>
            <p:nvPr/>
          </p:nvSpPr>
          <p:spPr>
            <a:xfrm>
              <a:off x="8874544" y="3824005"/>
              <a:ext cx="697281" cy="632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7ED97B58-AE36-40DD-8DF4-581EA827A30B}"/>
                </a:ext>
              </a:extLst>
            </p:cNvPr>
            <p:cNvSpPr/>
            <p:nvPr/>
          </p:nvSpPr>
          <p:spPr>
            <a:xfrm>
              <a:off x="9262774" y="3970066"/>
              <a:ext cx="234926" cy="23492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2176F79-A8BA-4A8B-BAB0-7BA59B1549C7}"/>
                </a:ext>
              </a:extLst>
            </p:cNvPr>
            <p:cNvSpPr txBox="1"/>
            <p:nvPr/>
          </p:nvSpPr>
          <p:spPr>
            <a:xfrm>
              <a:off x="9469989" y="3834280"/>
              <a:ext cx="413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DD578B7-4D5A-452C-86BC-AAA200E98EB1}"/>
                  </a:ext>
                </a:extLst>
              </p:cNvPr>
              <p:cNvSpPr/>
              <p:nvPr/>
            </p:nvSpPr>
            <p:spPr>
              <a:xfrm>
                <a:off x="827472" y="5837586"/>
                <a:ext cx="10825156" cy="750718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zh-CN" altLang="en-US" sz="2000" b="1" dirty="0"/>
                  <a:t>练习</a:t>
                </a:r>
                <a:r>
                  <a:rPr lang="zh-CN" altLang="en-US" sz="2000" dirty="0"/>
                  <a:t>：以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zh-CN" altLang="en-US" sz="2000" dirty="0"/>
                  <a:t>本征态作为基矢，编写程序计算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zh-CN" altLang="en-US" sz="2000" dirty="0"/>
                  <a:t>，其中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=0.1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−0.4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sz="2000" dirty="0"/>
                  <a:t>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2000" dirty="0"/>
                  <a:t>代表作用到第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/>
                  <a:t>个自旋上的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000" dirty="0"/>
                  <a:t>方向上的泡利算符，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)/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zh-CN" altLang="en-US" sz="2000" dirty="0"/>
                  <a:t>（建议先画出图形表示）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DD578B7-4D5A-452C-86BC-AAA200E98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72" y="5837586"/>
                <a:ext cx="10825156" cy="750718"/>
              </a:xfrm>
              <a:prstGeom prst="rect">
                <a:avLst/>
              </a:prstGeom>
              <a:blipFill>
                <a:blip r:embed="rId4"/>
                <a:stretch>
                  <a:fillRect l="-562" t="-62400" b="-95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9019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4FB30F-D3C6-408E-9864-5BC6CD7FA2A1}"/>
              </a:ext>
            </a:extLst>
          </p:cNvPr>
          <p:cNvSpPr txBox="1"/>
          <p:nvPr/>
        </p:nvSpPr>
        <p:spPr>
          <a:xfrm>
            <a:off x="827472" y="497156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3.2 </a:t>
            </a:r>
            <a:r>
              <a:rPr lang="zh-CN" altLang="en-US" sz="3200" dirty="0"/>
              <a:t>多体系统量子态与量子算符：多体算符的运算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C180D6-565C-4761-9F02-96AAB1372CFC}"/>
              </a:ext>
            </a:extLst>
          </p:cNvPr>
          <p:cNvSpPr/>
          <p:nvPr/>
        </p:nvSpPr>
        <p:spPr>
          <a:xfrm>
            <a:off x="753655" y="1432185"/>
            <a:ext cx="10825157" cy="1826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/>
              <a:t>如果算符不能分解成多个单体算符直积的形式</a:t>
            </a:r>
            <a:r>
              <a:rPr lang="zh-CN" altLang="en-US" sz="2400" dirty="0"/>
              <a:t>，则根据分解的情况进行收缩；</a:t>
            </a:r>
            <a:endParaRPr lang="en-US" altLang="zh-CN" sz="2400" dirty="0"/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如果存在不同算符作用在相同自旋上，则重复上述规则，由下至上依次将各个算符所用到量子态上；</a:t>
            </a:r>
            <a:endParaRPr lang="en-US" altLang="zh-CN" sz="2400" dirty="0"/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下图给出一个图形表示示例：</a:t>
            </a:r>
            <a:endParaRPr lang="en-US" altLang="zh-CN" sz="2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32213AF-62CF-402B-A11F-29C03D0E9369}"/>
              </a:ext>
            </a:extLst>
          </p:cNvPr>
          <p:cNvGrpSpPr/>
          <p:nvPr/>
        </p:nvGrpSpPr>
        <p:grpSpPr>
          <a:xfrm>
            <a:off x="2458892" y="3429000"/>
            <a:ext cx="3945466" cy="1592151"/>
            <a:chOff x="2540001" y="2938838"/>
            <a:chExt cx="3945466" cy="1592151"/>
          </a:xfrm>
        </p:grpSpPr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92E8138-E15A-4E32-8EAB-731F81515DA9}"/>
                </a:ext>
              </a:extLst>
            </p:cNvPr>
            <p:cNvCxnSpPr>
              <a:cxnSpLocks/>
            </p:cNvCxnSpPr>
            <p:nvPr/>
          </p:nvCxnSpPr>
          <p:spPr>
            <a:xfrm>
              <a:off x="6359473" y="3429000"/>
              <a:ext cx="0" cy="110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11B77C1F-7520-4F7B-831C-CC0DF1BD21EE}"/>
                </a:ext>
              </a:extLst>
            </p:cNvPr>
            <p:cNvCxnSpPr>
              <a:cxnSpLocks/>
            </p:cNvCxnSpPr>
            <p:nvPr/>
          </p:nvCxnSpPr>
          <p:spPr>
            <a:xfrm>
              <a:off x="5240894" y="3416654"/>
              <a:ext cx="0" cy="110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0701834-86C6-447D-911E-2305F097ACD4}"/>
                </a:ext>
              </a:extLst>
            </p:cNvPr>
            <p:cNvCxnSpPr>
              <a:cxnSpLocks/>
            </p:cNvCxnSpPr>
            <p:nvPr/>
          </p:nvCxnSpPr>
          <p:spPr>
            <a:xfrm>
              <a:off x="5907918" y="3416653"/>
              <a:ext cx="0" cy="110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8E2201D8-92F5-42F7-8BCE-D7183A23F05D}"/>
                </a:ext>
              </a:extLst>
            </p:cNvPr>
            <p:cNvCxnSpPr>
              <a:cxnSpLocks/>
            </p:cNvCxnSpPr>
            <p:nvPr/>
          </p:nvCxnSpPr>
          <p:spPr>
            <a:xfrm>
              <a:off x="5725885" y="3416653"/>
              <a:ext cx="0" cy="110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0A89CB3-A37E-4405-994C-89C8BBA88FA5}"/>
                </a:ext>
              </a:extLst>
            </p:cNvPr>
            <p:cNvCxnSpPr>
              <a:cxnSpLocks/>
            </p:cNvCxnSpPr>
            <p:nvPr/>
          </p:nvCxnSpPr>
          <p:spPr>
            <a:xfrm>
              <a:off x="4587118" y="3429000"/>
              <a:ext cx="0" cy="110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454D639-7A8B-42AB-9ED1-063410B86876}"/>
                </a:ext>
              </a:extLst>
            </p:cNvPr>
            <p:cNvCxnSpPr>
              <a:cxnSpLocks/>
            </p:cNvCxnSpPr>
            <p:nvPr/>
          </p:nvCxnSpPr>
          <p:spPr>
            <a:xfrm>
              <a:off x="4764918" y="3429000"/>
              <a:ext cx="0" cy="110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2A83889-2584-4202-8B8E-3FA02F0E0D14}"/>
                </a:ext>
              </a:extLst>
            </p:cNvPr>
            <p:cNvCxnSpPr>
              <a:cxnSpLocks/>
            </p:cNvCxnSpPr>
            <p:nvPr/>
          </p:nvCxnSpPr>
          <p:spPr>
            <a:xfrm>
              <a:off x="4225321" y="3429000"/>
              <a:ext cx="0" cy="110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E809FC4-CEC0-4E03-910C-1E863E0A342E}"/>
                </a:ext>
              </a:extLst>
            </p:cNvPr>
            <p:cNvCxnSpPr>
              <a:cxnSpLocks/>
            </p:cNvCxnSpPr>
            <p:nvPr/>
          </p:nvCxnSpPr>
          <p:spPr>
            <a:xfrm>
              <a:off x="2639074" y="3416655"/>
              <a:ext cx="0" cy="110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FD038CA-E0DD-4DD0-9D70-4A49BF350EB4}"/>
                </a:ext>
              </a:extLst>
            </p:cNvPr>
            <p:cNvCxnSpPr>
              <a:cxnSpLocks/>
            </p:cNvCxnSpPr>
            <p:nvPr/>
          </p:nvCxnSpPr>
          <p:spPr>
            <a:xfrm>
              <a:off x="3137716" y="3416654"/>
              <a:ext cx="0" cy="110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ECE5C32-4D1E-4961-8E31-5F3544B2E80E}"/>
                </a:ext>
              </a:extLst>
            </p:cNvPr>
            <p:cNvCxnSpPr>
              <a:cxnSpLocks/>
            </p:cNvCxnSpPr>
            <p:nvPr/>
          </p:nvCxnSpPr>
          <p:spPr>
            <a:xfrm>
              <a:off x="3683067" y="3416654"/>
              <a:ext cx="0" cy="110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D203C32-37CD-41B9-9285-C108E93B3979}"/>
                </a:ext>
              </a:extLst>
            </p:cNvPr>
            <p:cNvCxnSpPr>
              <a:cxnSpLocks/>
            </p:cNvCxnSpPr>
            <p:nvPr/>
          </p:nvCxnSpPr>
          <p:spPr>
            <a:xfrm>
              <a:off x="4405085" y="3429000"/>
              <a:ext cx="0" cy="11019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9033FF7-0DFE-4803-A792-D3F3B926DAD7}"/>
                </a:ext>
              </a:extLst>
            </p:cNvPr>
            <p:cNvSpPr txBox="1"/>
            <p:nvPr/>
          </p:nvSpPr>
          <p:spPr>
            <a:xfrm>
              <a:off x="3691180" y="3443821"/>
              <a:ext cx="418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CC2953C2-3032-4451-AE42-56C5B28A5B5F}"/>
                </a:ext>
              </a:extLst>
            </p:cNvPr>
            <p:cNvSpPr/>
            <p:nvPr/>
          </p:nvSpPr>
          <p:spPr>
            <a:xfrm>
              <a:off x="2540001" y="4044631"/>
              <a:ext cx="3945466" cy="486358"/>
            </a:xfrm>
            <a:prstGeom prst="roundRect">
              <a:avLst/>
            </a:prstGeom>
            <a:solidFill>
              <a:srgbClr val="53DDB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5513CF6A-C2AD-484B-8215-433A7AE0A4B8}"/>
                    </a:ext>
                  </a:extLst>
                </p:cNvPr>
                <p:cNvSpPr/>
                <p:nvPr/>
              </p:nvSpPr>
              <p:spPr>
                <a:xfrm>
                  <a:off x="4085296" y="4044473"/>
                  <a:ext cx="69301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5513CF6A-C2AD-484B-8215-433A7AE0A4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5296" y="4044473"/>
                  <a:ext cx="693010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17699" t="-130263" r="-88496" b="-194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8690BF0-3A20-4874-AAC7-452C06D02117}"/>
                </a:ext>
              </a:extLst>
            </p:cNvPr>
            <p:cNvSpPr txBox="1"/>
            <p:nvPr/>
          </p:nvSpPr>
          <p:spPr>
            <a:xfrm>
              <a:off x="2652602" y="3433704"/>
              <a:ext cx="697281" cy="6324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7ED97B58-AE36-40DD-8DF4-581EA827A30B}"/>
                </a:ext>
              </a:extLst>
            </p:cNvPr>
            <p:cNvSpPr/>
            <p:nvPr/>
          </p:nvSpPr>
          <p:spPr>
            <a:xfrm>
              <a:off x="3040832" y="3579765"/>
              <a:ext cx="234926" cy="23492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2176F79-A8BA-4A8B-BAB0-7BA59B1549C7}"/>
                </a:ext>
              </a:extLst>
            </p:cNvPr>
            <p:cNvSpPr txBox="1"/>
            <p:nvPr/>
          </p:nvSpPr>
          <p:spPr>
            <a:xfrm>
              <a:off x="3248047" y="3443979"/>
              <a:ext cx="413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AF58A737-C172-4AAE-B4F9-5F9F5FFFEDA2}"/>
                </a:ext>
              </a:extLst>
            </p:cNvPr>
            <p:cNvSpPr/>
            <p:nvPr/>
          </p:nvSpPr>
          <p:spPr>
            <a:xfrm>
              <a:off x="4169832" y="3604772"/>
              <a:ext cx="658285" cy="20992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5B11AC2-1E92-4A1D-92E6-27BA02C2BBF5}"/>
                </a:ext>
              </a:extLst>
            </p:cNvPr>
            <p:cNvSpPr txBox="1"/>
            <p:nvPr/>
          </p:nvSpPr>
          <p:spPr>
            <a:xfrm>
              <a:off x="5249007" y="3443821"/>
              <a:ext cx="4185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734BEC9-4815-4697-B31B-D2881C1F8E1E}"/>
                </a:ext>
              </a:extLst>
            </p:cNvPr>
            <p:cNvSpPr txBox="1"/>
            <p:nvPr/>
          </p:nvSpPr>
          <p:spPr>
            <a:xfrm>
              <a:off x="4805874" y="3443979"/>
              <a:ext cx="413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BAD93499-6F57-47FC-920C-4DF351FC3CFA}"/>
                </a:ext>
              </a:extLst>
            </p:cNvPr>
            <p:cNvSpPr/>
            <p:nvPr/>
          </p:nvSpPr>
          <p:spPr>
            <a:xfrm>
              <a:off x="5643320" y="3604772"/>
              <a:ext cx="351080" cy="20992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8F138F6-D6FD-495B-82CF-01AC1A8F639B}"/>
                </a:ext>
              </a:extLst>
            </p:cNvPr>
            <p:cNvSpPr txBox="1"/>
            <p:nvPr/>
          </p:nvSpPr>
          <p:spPr>
            <a:xfrm>
              <a:off x="5945544" y="3443821"/>
              <a:ext cx="4139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166F286-DBAA-4ABB-B491-BF032F2A23D9}"/>
                </a:ext>
              </a:extLst>
            </p:cNvPr>
            <p:cNvSpPr txBox="1"/>
            <p:nvPr/>
          </p:nvSpPr>
          <p:spPr>
            <a:xfrm>
              <a:off x="2583184" y="293883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单体算符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694774C-E6EE-48CD-A29D-3659925AFD65}"/>
                </a:ext>
              </a:extLst>
            </p:cNvPr>
            <p:cNvSpPr txBox="1"/>
            <p:nvPr/>
          </p:nvSpPr>
          <p:spPr>
            <a:xfrm>
              <a:off x="3958736" y="2945325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四体算符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7ABB9DA-BBD8-42DB-BB9A-3904B57380E8}"/>
                </a:ext>
              </a:extLst>
            </p:cNvPr>
            <p:cNvSpPr txBox="1"/>
            <p:nvPr/>
          </p:nvSpPr>
          <p:spPr>
            <a:xfrm>
              <a:off x="5264862" y="29553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二体算符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BFCD547-BA14-40EC-9044-D43BD3727D4A}"/>
                  </a:ext>
                </a:extLst>
              </p:cNvPr>
              <p:cNvSpPr/>
              <p:nvPr/>
            </p:nvSpPr>
            <p:spPr>
              <a:xfrm>
                <a:off x="837211" y="5221413"/>
                <a:ext cx="10825156" cy="134908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spcAft>
                    <a:spcPts val="100"/>
                  </a:spcAft>
                </a:pPr>
                <a:r>
                  <a:rPr lang="zh-CN" altLang="en-US" sz="2000" b="1" dirty="0"/>
                  <a:t>练习：</a:t>
                </a:r>
                <a:endParaRPr lang="en-US" altLang="zh-CN" sz="2000" b="1" dirty="0"/>
              </a:p>
              <a:p>
                <a:pPr>
                  <a:spcAft>
                    <a:spcPts val="100"/>
                  </a:spcAft>
                </a:pPr>
                <a:r>
                  <a:rPr lang="en-US" altLang="zh-CN" sz="2000" dirty="0"/>
                  <a:t>1. </a:t>
                </a:r>
                <a:r>
                  <a:rPr lang="zh-CN" altLang="en-US" sz="2000" dirty="0"/>
                  <a:t>对于右图，解释作用到量子态上的是什么样的算符，或写出表达式（设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zh-CN" altLang="en-US" sz="2000" dirty="0"/>
                  <a:t>及各个算子已知）；</a:t>
                </a:r>
                <a:endParaRPr lang="en-US" altLang="zh-CN" sz="2000" dirty="0"/>
              </a:p>
              <a:p>
                <a:pPr>
                  <a:spcAft>
                    <a:spcPts val="100"/>
                  </a:spcAft>
                </a:pPr>
                <a:r>
                  <a:rPr lang="en-US" altLang="zh-CN" sz="2000" dirty="0"/>
                  <a:t>2. </a:t>
                </a:r>
                <a:r>
                  <a:rPr lang="zh-CN" altLang="en-US" sz="2000" dirty="0"/>
                  <a:t>编写程序，计算将任意多个单体算子（的直积）作用到多体量子态的指定自旋上（提示：可使用</a:t>
                </a:r>
                <a:r>
                  <a:rPr lang="en-US" altLang="zh-CN" sz="2000" dirty="0" err="1"/>
                  <a:t>einsum</a:t>
                </a:r>
                <a:r>
                  <a:rPr lang="zh-CN" altLang="en-US" sz="2000" dirty="0"/>
                  <a:t>）。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BFCD547-BA14-40EC-9044-D43BD3727D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11" y="5221413"/>
                <a:ext cx="10825156" cy="1349087"/>
              </a:xfrm>
              <a:prstGeom prst="rect">
                <a:avLst/>
              </a:prstGeom>
              <a:blipFill>
                <a:blip r:embed="rId3"/>
                <a:stretch>
                  <a:fillRect l="-506" t="-12556" r="-2868" b="-7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047C9BAA-8BC1-4965-8AB0-E7D750C7BCAC}"/>
              </a:ext>
            </a:extLst>
          </p:cNvPr>
          <p:cNvGrpSpPr/>
          <p:nvPr/>
        </p:nvGrpSpPr>
        <p:grpSpPr>
          <a:xfrm>
            <a:off x="7999226" y="3429000"/>
            <a:ext cx="971550" cy="1519152"/>
            <a:chOff x="3703190" y="3465092"/>
            <a:chExt cx="971550" cy="702556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FBD3F6C9-53CD-46E2-9DC2-9E095E5AE8D0}"/>
                </a:ext>
              </a:extLst>
            </p:cNvPr>
            <p:cNvCxnSpPr>
              <a:cxnSpLocks/>
            </p:cNvCxnSpPr>
            <p:nvPr/>
          </p:nvCxnSpPr>
          <p:spPr>
            <a:xfrm>
              <a:off x="3703190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E922C5B4-443F-4B47-834D-33CE13473538}"/>
                </a:ext>
              </a:extLst>
            </p:cNvPr>
            <p:cNvCxnSpPr>
              <a:cxnSpLocks/>
            </p:cNvCxnSpPr>
            <p:nvPr/>
          </p:nvCxnSpPr>
          <p:spPr>
            <a:xfrm>
              <a:off x="4022807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77F8657-9460-4A6E-9727-3ECDEE8BE8A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191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9421C4D-6450-4D65-A4C5-645381242B0D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0" y="3470458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54793F61-461C-49D5-8709-093CB1640EC1}"/>
              </a:ext>
            </a:extLst>
          </p:cNvPr>
          <p:cNvSpPr/>
          <p:nvPr/>
        </p:nvSpPr>
        <p:spPr>
          <a:xfrm>
            <a:off x="7928240" y="4594190"/>
            <a:ext cx="1117596" cy="374377"/>
          </a:xfrm>
          <a:prstGeom prst="roundRect">
            <a:avLst/>
          </a:prstGeom>
          <a:solidFill>
            <a:srgbClr val="53DD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D1B411D-7AC0-4BA2-904B-AA273203AB6D}"/>
              </a:ext>
            </a:extLst>
          </p:cNvPr>
          <p:cNvSpPr/>
          <p:nvPr/>
        </p:nvSpPr>
        <p:spPr>
          <a:xfrm>
            <a:off x="8205454" y="4233185"/>
            <a:ext cx="234926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49485C9F-178E-43AA-AB4C-EE3557A1EFE0}"/>
              </a:ext>
            </a:extLst>
          </p:cNvPr>
          <p:cNvSpPr/>
          <p:nvPr/>
        </p:nvSpPr>
        <p:spPr>
          <a:xfrm>
            <a:off x="7933824" y="3896917"/>
            <a:ext cx="464312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BB17D669-8604-4A1D-8141-916E76A94ED4}"/>
              </a:ext>
            </a:extLst>
          </p:cNvPr>
          <p:cNvSpPr/>
          <p:nvPr/>
        </p:nvSpPr>
        <p:spPr>
          <a:xfrm>
            <a:off x="8246739" y="3558239"/>
            <a:ext cx="799089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821E0A7-C2D1-4704-AC64-9312322E9C66}"/>
              </a:ext>
            </a:extLst>
          </p:cNvPr>
          <p:cNvSpPr/>
          <p:nvPr/>
        </p:nvSpPr>
        <p:spPr>
          <a:xfrm>
            <a:off x="8866904" y="4240075"/>
            <a:ext cx="234926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BCAAFA4-9121-4142-8CB0-90E32E846319}"/>
              </a:ext>
            </a:extLst>
          </p:cNvPr>
          <p:cNvCxnSpPr>
            <a:stCxn id="61" idx="3"/>
            <a:endCxn id="64" idx="1"/>
          </p:cNvCxnSpPr>
          <p:nvPr/>
        </p:nvCxnSpPr>
        <p:spPr>
          <a:xfrm>
            <a:off x="8440380" y="4350648"/>
            <a:ext cx="426524" cy="68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6873E4B1-3E0A-4F01-8C64-BA8817ED6463}"/>
              </a:ext>
            </a:extLst>
          </p:cNvPr>
          <p:cNvSpPr/>
          <p:nvPr/>
        </p:nvSpPr>
        <p:spPr>
          <a:xfrm>
            <a:off x="8527169" y="3903738"/>
            <a:ext cx="234926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E41029D-3A34-4617-AEE4-F2C92314C7E8}"/>
                  </a:ext>
                </a:extLst>
              </p:cNvPr>
              <p:cNvSpPr/>
              <p:nvPr/>
            </p:nvSpPr>
            <p:spPr>
              <a:xfrm>
                <a:off x="8114797" y="4542974"/>
                <a:ext cx="6930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E41029D-3A34-4617-AEE4-F2C92314C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97" y="4542974"/>
                <a:ext cx="693010" cy="461665"/>
              </a:xfrm>
              <a:prstGeom prst="rect">
                <a:avLst/>
              </a:prstGeom>
              <a:blipFill>
                <a:blip r:embed="rId4"/>
                <a:stretch>
                  <a:fillRect l="-16667" t="-130263" r="-87719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922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047C9BAA-8BC1-4965-8AB0-E7D750C7BCAC}"/>
              </a:ext>
            </a:extLst>
          </p:cNvPr>
          <p:cNvGrpSpPr/>
          <p:nvPr/>
        </p:nvGrpSpPr>
        <p:grpSpPr>
          <a:xfrm>
            <a:off x="1403169" y="386714"/>
            <a:ext cx="971550" cy="1766318"/>
            <a:chOff x="3703190" y="3350786"/>
            <a:chExt cx="971550" cy="816862"/>
          </a:xfrm>
        </p:grpSpPr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FBD3F6C9-53CD-46E2-9DC2-9E095E5AE8D0}"/>
                </a:ext>
              </a:extLst>
            </p:cNvPr>
            <p:cNvCxnSpPr>
              <a:cxnSpLocks/>
            </p:cNvCxnSpPr>
            <p:nvPr/>
          </p:nvCxnSpPr>
          <p:spPr>
            <a:xfrm>
              <a:off x="3703190" y="3350786"/>
              <a:ext cx="0" cy="811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E922C5B4-443F-4B47-834D-33CE13473538}"/>
                </a:ext>
              </a:extLst>
            </p:cNvPr>
            <p:cNvCxnSpPr>
              <a:cxnSpLocks/>
            </p:cNvCxnSpPr>
            <p:nvPr/>
          </p:nvCxnSpPr>
          <p:spPr>
            <a:xfrm>
              <a:off x="4022807" y="3350786"/>
              <a:ext cx="0" cy="811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77F8657-9460-4A6E-9727-3ECDEE8BE8A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191" y="3350786"/>
              <a:ext cx="0" cy="811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9421C4D-6450-4D65-A4C5-645381242B0D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0" y="3350786"/>
              <a:ext cx="0" cy="816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54793F61-461C-49D5-8709-093CB1640EC1}"/>
              </a:ext>
            </a:extLst>
          </p:cNvPr>
          <p:cNvSpPr/>
          <p:nvPr/>
        </p:nvSpPr>
        <p:spPr>
          <a:xfrm>
            <a:off x="1332183" y="1799072"/>
            <a:ext cx="1117596" cy="374377"/>
          </a:xfrm>
          <a:prstGeom prst="roundRect">
            <a:avLst/>
          </a:prstGeom>
          <a:solidFill>
            <a:srgbClr val="53DD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5D1B411D-7AC0-4BA2-904B-AA273203AB6D}"/>
              </a:ext>
            </a:extLst>
          </p:cNvPr>
          <p:cNvSpPr/>
          <p:nvPr/>
        </p:nvSpPr>
        <p:spPr>
          <a:xfrm>
            <a:off x="1289940" y="802637"/>
            <a:ext cx="234926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49485C9F-178E-43AA-AB4C-EE3557A1EFE0}"/>
              </a:ext>
            </a:extLst>
          </p:cNvPr>
          <p:cNvSpPr/>
          <p:nvPr/>
        </p:nvSpPr>
        <p:spPr>
          <a:xfrm>
            <a:off x="1658825" y="1406963"/>
            <a:ext cx="464312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821E0A7-C2D1-4704-AC64-9312322E9C66}"/>
              </a:ext>
            </a:extLst>
          </p:cNvPr>
          <p:cNvSpPr/>
          <p:nvPr/>
        </p:nvSpPr>
        <p:spPr>
          <a:xfrm>
            <a:off x="1920707" y="802637"/>
            <a:ext cx="234926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BCAAFA4-9121-4142-8CB0-90E32E846319}"/>
              </a:ext>
            </a:extLst>
          </p:cNvPr>
          <p:cNvCxnSpPr>
            <a:stCxn id="61" idx="3"/>
            <a:endCxn id="64" idx="1"/>
          </p:cNvCxnSpPr>
          <p:nvPr/>
        </p:nvCxnSpPr>
        <p:spPr>
          <a:xfrm>
            <a:off x="1524866" y="920100"/>
            <a:ext cx="3958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AFAD75BB-3CB1-457B-B257-CAD8F457A8AD}"/>
              </a:ext>
            </a:extLst>
          </p:cNvPr>
          <p:cNvSpPr/>
          <p:nvPr/>
        </p:nvSpPr>
        <p:spPr>
          <a:xfrm>
            <a:off x="1338351" y="1107499"/>
            <a:ext cx="464312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EDEFC5E9-D231-44E6-AF13-BF8BA6B9714F}"/>
              </a:ext>
            </a:extLst>
          </p:cNvPr>
          <p:cNvSpPr/>
          <p:nvPr/>
        </p:nvSpPr>
        <p:spPr>
          <a:xfrm>
            <a:off x="1980436" y="1101163"/>
            <a:ext cx="464312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05935B4C-81BD-4BDC-80E6-BED98EC5C499}"/>
              </a:ext>
            </a:extLst>
          </p:cNvPr>
          <p:cNvSpPr/>
          <p:nvPr/>
        </p:nvSpPr>
        <p:spPr>
          <a:xfrm>
            <a:off x="1601090" y="466542"/>
            <a:ext cx="234926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595D2BE1-DF3E-4FB4-97AF-0295621E9A5D}"/>
              </a:ext>
            </a:extLst>
          </p:cNvPr>
          <p:cNvSpPr/>
          <p:nvPr/>
        </p:nvSpPr>
        <p:spPr>
          <a:xfrm>
            <a:off x="2257256" y="466542"/>
            <a:ext cx="234926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5FBB3E87-6231-4BBB-B29C-A14E6A2A9EBF}"/>
              </a:ext>
            </a:extLst>
          </p:cNvPr>
          <p:cNvCxnSpPr>
            <a:stCxn id="51" idx="3"/>
            <a:endCxn id="52" idx="1"/>
          </p:cNvCxnSpPr>
          <p:nvPr/>
        </p:nvCxnSpPr>
        <p:spPr>
          <a:xfrm>
            <a:off x="1836016" y="584005"/>
            <a:ext cx="4212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箭头: 右 39">
            <a:extLst>
              <a:ext uri="{FF2B5EF4-FFF2-40B4-BE49-F238E27FC236}">
                <a16:creationId xmlns:a16="http://schemas.microsoft.com/office/drawing/2014/main" id="{9104F5D3-E68A-4EF1-B420-BF70D519054F}"/>
              </a:ext>
            </a:extLst>
          </p:cNvPr>
          <p:cNvSpPr/>
          <p:nvPr/>
        </p:nvSpPr>
        <p:spPr>
          <a:xfrm>
            <a:off x="2902424" y="1101163"/>
            <a:ext cx="370532" cy="234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4D4C8E62-0CD0-466D-BCDB-316E814D5312}"/>
              </a:ext>
            </a:extLst>
          </p:cNvPr>
          <p:cNvGrpSpPr/>
          <p:nvPr/>
        </p:nvGrpSpPr>
        <p:grpSpPr>
          <a:xfrm>
            <a:off x="3346269" y="503521"/>
            <a:ext cx="2673531" cy="2041810"/>
            <a:chOff x="6123843" y="3586305"/>
            <a:chExt cx="4347056" cy="3313822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9DA5D7D7-3A5F-44A9-AD97-80F88DFC097B}"/>
                </a:ext>
              </a:extLst>
            </p:cNvPr>
            <p:cNvGrpSpPr/>
            <p:nvPr/>
          </p:nvGrpSpPr>
          <p:grpSpPr>
            <a:xfrm>
              <a:off x="8481376" y="4561784"/>
              <a:ext cx="734975" cy="734975"/>
              <a:chOff x="9938930" y="4621373"/>
              <a:chExt cx="1384545" cy="1384545"/>
            </a:xfrm>
          </p:grpSpPr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F0D4B71D-1349-4C76-B776-F14C1086F23C}"/>
                  </a:ext>
                </a:extLst>
              </p:cNvPr>
              <p:cNvCxnSpPr/>
              <p:nvPr/>
            </p:nvCxnSpPr>
            <p:spPr>
              <a:xfrm>
                <a:off x="9938930" y="4621373"/>
                <a:ext cx="1384545" cy="1384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7F0EF5CF-620A-4827-9C15-5554066F821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938930" y="4621373"/>
                <a:ext cx="1384545" cy="1384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矩形: 圆角 153">
                <a:extLst>
                  <a:ext uri="{FF2B5EF4-FFF2-40B4-BE49-F238E27FC236}">
                    <a16:creationId xmlns:a16="http://schemas.microsoft.com/office/drawing/2014/main" id="{C248F10C-E65C-4EDE-82ED-6036936BD34B}"/>
                  </a:ext>
                </a:extLst>
              </p:cNvPr>
              <p:cNvSpPr/>
              <p:nvPr/>
            </p:nvSpPr>
            <p:spPr>
              <a:xfrm>
                <a:off x="10401300" y="5083743"/>
                <a:ext cx="459807" cy="45980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14CF0603-3CF3-4B33-BEE9-2085117A1799}"/>
                </a:ext>
              </a:extLst>
            </p:cNvPr>
            <p:cNvGrpSpPr/>
            <p:nvPr/>
          </p:nvGrpSpPr>
          <p:grpSpPr>
            <a:xfrm>
              <a:off x="8965231" y="4076975"/>
              <a:ext cx="734975" cy="734975"/>
              <a:chOff x="9938930" y="4621373"/>
              <a:chExt cx="1384545" cy="1384545"/>
            </a:xfrm>
          </p:grpSpPr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AB619CA7-B916-4174-B7B8-763154048FE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938930" y="4621373"/>
                <a:ext cx="1384545" cy="1384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E0250804-D9B5-49D6-B186-0A3203CE7F55}"/>
                  </a:ext>
                </a:extLst>
              </p:cNvPr>
              <p:cNvCxnSpPr/>
              <p:nvPr/>
            </p:nvCxnSpPr>
            <p:spPr>
              <a:xfrm>
                <a:off x="9938930" y="4621373"/>
                <a:ext cx="1384545" cy="1384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39B4394D-C48C-4072-B13F-39C537322BD7}"/>
                </a:ext>
              </a:extLst>
            </p:cNvPr>
            <p:cNvGrpSpPr/>
            <p:nvPr/>
          </p:nvGrpSpPr>
          <p:grpSpPr>
            <a:xfrm>
              <a:off x="9454760" y="4566506"/>
              <a:ext cx="734975" cy="734975"/>
              <a:chOff x="9938930" y="4621373"/>
              <a:chExt cx="1384545" cy="1384545"/>
            </a:xfrm>
          </p:grpSpPr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D54EBBC8-5322-44DE-A6FE-1EC76EB654A1}"/>
                  </a:ext>
                </a:extLst>
              </p:cNvPr>
              <p:cNvCxnSpPr/>
              <p:nvPr/>
            </p:nvCxnSpPr>
            <p:spPr>
              <a:xfrm>
                <a:off x="9938930" y="4621373"/>
                <a:ext cx="1384545" cy="1384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AD371C1B-2F39-4E7D-A333-57609049004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938930" y="4621373"/>
                <a:ext cx="1384545" cy="1384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矩形: 圆角 147">
                <a:extLst>
                  <a:ext uri="{FF2B5EF4-FFF2-40B4-BE49-F238E27FC236}">
                    <a16:creationId xmlns:a16="http://schemas.microsoft.com/office/drawing/2014/main" id="{0B3EF3A6-C7D9-4FC9-9CBA-193BACD8AB93}"/>
                  </a:ext>
                </a:extLst>
              </p:cNvPr>
              <p:cNvSpPr/>
              <p:nvPr/>
            </p:nvSpPr>
            <p:spPr>
              <a:xfrm>
                <a:off x="10401300" y="5083743"/>
                <a:ext cx="459807" cy="45980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12E90179-F7A6-4E66-8BC2-2CB580ECD35D}"/>
                </a:ext>
              </a:extLst>
            </p:cNvPr>
            <p:cNvGrpSpPr/>
            <p:nvPr/>
          </p:nvGrpSpPr>
          <p:grpSpPr>
            <a:xfrm>
              <a:off x="8965230" y="5046510"/>
              <a:ext cx="734975" cy="734975"/>
              <a:chOff x="9938930" y="4621373"/>
              <a:chExt cx="1384545" cy="1384545"/>
            </a:xfrm>
          </p:grpSpPr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B48EEF15-2D30-415D-9B1E-5D193F306340}"/>
                  </a:ext>
                </a:extLst>
              </p:cNvPr>
              <p:cNvCxnSpPr/>
              <p:nvPr/>
            </p:nvCxnSpPr>
            <p:spPr>
              <a:xfrm>
                <a:off x="9938930" y="4621373"/>
                <a:ext cx="1384545" cy="1384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76E272C3-29CE-4CE2-BA3E-AA8861CE88C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938930" y="4621373"/>
                <a:ext cx="1384545" cy="1384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矩形: 圆角 144">
                <a:extLst>
                  <a:ext uri="{FF2B5EF4-FFF2-40B4-BE49-F238E27FC236}">
                    <a16:creationId xmlns:a16="http://schemas.microsoft.com/office/drawing/2014/main" id="{BDEFF5F6-B5AF-46AB-AFCC-4F977712AE64}"/>
                  </a:ext>
                </a:extLst>
              </p:cNvPr>
              <p:cNvSpPr/>
              <p:nvPr/>
            </p:nvSpPr>
            <p:spPr>
              <a:xfrm>
                <a:off x="10401300" y="5083743"/>
                <a:ext cx="459807" cy="45980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44236E2C-4181-4327-8322-DE68296EC08F}"/>
                </a:ext>
              </a:extLst>
            </p:cNvPr>
            <p:cNvGrpSpPr/>
            <p:nvPr/>
          </p:nvGrpSpPr>
          <p:grpSpPr>
            <a:xfrm>
              <a:off x="9456607" y="3586305"/>
              <a:ext cx="734975" cy="734975"/>
              <a:chOff x="9938930" y="4621373"/>
              <a:chExt cx="1384545" cy="1384545"/>
            </a:xfrm>
          </p:grpSpPr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892EDF1B-4332-41D5-B830-D6232CFF12D6}"/>
                  </a:ext>
                </a:extLst>
              </p:cNvPr>
              <p:cNvCxnSpPr/>
              <p:nvPr/>
            </p:nvCxnSpPr>
            <p:spPr>
              <a:xfrm>
                <a:off x="9938930" y="4621373"/>
                <a:ext cx="1384545" cy="1384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E542ECFC-C752-4371-9517-9B69B8BF633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938930" y="4621373"/>
                <a:ext cx="1384545" cy="1384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矩形: 圆角 141">
                <a:extLst>
                  <a:ext uri="{FF2B5EF4-FFF2-40B4-BE49-F238E27FC236}">
                    <a16:creationId xmlns:a16="http://schemas.microsoft.com/office/drawing/2014/main" id="{64A73FBB-4C29-4D2E-9753-3F485152ED7F}"/>
                  </a:ext>
                </a:extLst>
              </p:cNvPr>
              <p:cNvSpPr/>
              <p:nvPr/>
            </p:nvSpPr>
            <p:spPr>
              <a:xfrm>
                <a:off x="10401300" y="5083743"/>
                <a:ext cx="459807" cy="45980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A2E390E0-27C5-4B72-AB1C-9230CA3D8C89}"/>
                </a:ext>
              </a:extLst>
            </p:cNvPr>
            <p:cNvGrpSpPr/>
            <p:nvPr/>
          </p:nvGrpSpPr>
          <p:grpSpPr>
            <a:xfrm>
              <a:off x="8483224" y="3601366"/>
              <a:ext cx="734975" cy="734975"/>
              <a:chOff x="9938930" y="4621373"/>
              <a:chExt cx="1384545" cy="1384545"/>
            </a:xfrm>
          </p:grpSpPr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B6F2BBFF-DC1C-45F1-A6A6-67C7B863C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38930" y="4621373"/>
                <a:ext cx="993077" cy="9769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7D85C538-BD32-4FC9-9A33-CAEC89286F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9938930" y="4621373"/>
                <a:ext cx="1384545" cy="1384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矩形: 圆角 120">
                <a:extLst>
                  <a:ext uri="{FF2B5EF4-FFF2-40B4-BE49-F238E27FC236}">
                    <a16:creationId xmlns:a16="http://schemas.microsoft.com/office/drawing/2014/main" id="{FDC75C44-E867-494A-A575-E10BEB95F75E}"/>
                  </a:ext>
                </a:extLst>
              </p:cNvPr>
              <p:cNvSpPr/>
              <p:nvPr/>
            </p:nvSpPr>
            <p:spPr>
              <a:xfrm>
                <a:off x="10401300" y="5083743"/>
                <a:ext cx="459807" cy="45980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58A35583-FD0D-4A38-804D-BA6147C4BACE}"/>
                </a:ext>
              </a:extLst>
            </p:cNvPr>
            <p:cNvCxnSpPr>
              <a:cxnSpLocks/>
            </p:cNvCxnSpPr>
            <p:nvPr/>
          </p:nvCxnSpPr>
          <p:spPr>
            <a:xfrm>
              <a:off x="8483146" y="4336341"/>
              <a:ext cx="0" cy="230165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B35CD966-405C-460B-8BEB-A03354E4CA0B}"/>
                </a:ext>
              </a:extLst>
            </p:cNvPr>
            <p:cNvCxnSpPr/>
            <p:nvPr/>
          </p:nvCxnSpPr>
          <p:spPr>
            <a:xfrm>
              <a:off x="8481376" y="5291956"/>
              <a:ext cx="0" cy="6516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0909DFC0-3B30-4887-8D2B-A580781149D8}"/>
                </a:ext>
              </a:extLst>
            </p:cNvPr>
            <p:cNvCxnSpPr>
              <a:cxnSpLocks/>
            </p:cNvCxnSpPr>
            <p:nvPr/>
          </p:nvCxnSpPr>
          <p:spPr>
            <a:xfrm>
              <a:off x="8965230" y="5781485"/>
              <a:ext cx="0" cy="162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4125526F-BAFB-4BED-9053-02DB386F2959}"/>
                </a:ext>
              </a:extLst>
            </p:cNvPr>
            <p:cNvCxnSpPr>
              <a:cxnSpLocks/>
            </p:cNvCxnSpPr>
            <p:nvPr/>
          </p:nvCxnSpPr>
          <p:spPr>
            <a:xfrm>
              <a:off x="9700205" y="5781485"/>
              <a:ext cx="0" cy="162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2A11375E-931E-46F3-94FF-16D8EE94336F}"/>
                </a:ext>
              </a:extLst>
            </p:cNvPr>
            <p:cNvCxnSpPr>
              <a:cxnSpLocks/>
            </p:cNvCxnSpPr>
            <p:nvPr/>
          </p:nvCxnSpPr>
          <p:spPr>
            <a:xfrm>
              <a:off x="10189734" y="4321986"/>
              <a:ext cx="0" cy="23979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左大括号 95">
              <a:extLst>
                <a:ext uri="{FF2B5EF4-FFF2-40B4-BE49-F238E27FC236}">
                  <a16:creationId xmlns:a16="http://schemas.microsoft.com/office/drawing/2014/main" id="{4FD893D8-6BD6-409C-BBBA-E1A01CF05EEC}"/>
                </a:ext>
              </a:extLst>
            </p:cNvPr>
            <p:cNvSpPr/>
            <p:nvPr/>
          </p:nvSpPr>
          <p:spPr>
            <a:xfrm>
              <a:off x="8008709" y="3602855"/>
              <a:ext cx="207819" cy="2340743"/>
            </a:xfrm>
            <a:prstGeom prst="leftBrace">
              <a:avLst>
                <a:gd name="adj1" fmla="val 13712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7DB0B113-A921-4FF5-9BCE-1DF36BFD0904}"/>
                    </a:ext>
                  </a:extLst>
                </p:cNvPr>
                <p:cNvSpPr/>
                <p:nvPr/>
              </p:nvSpPr>
              <p:spPr>
                <a:xfrm>
                  <a:off x="6123843" y="4441886"/>
                  <a:ext cx="1750368" cy="599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层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7DB0B113-A921-4FF5-9BCE-1DF36BFD09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3843" y="4441886"/>
                  <a:ext cx="1750368" cy="599419"/>
                </a:xfrm>
                <a:prstGeom prst="rect">
                  <a:avLst/>
                </a:prstGeom>
                <a:blipFill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左大括号 97">
              <a:extLst>
                <a:ext uri="{FF2B5EF4-FFF2-40B4-BE49-F238E27FC236}">
                  <a16:creationId xmlns:a16="http://schemas.microsoft.com/office/drawing/2014/main" id="{5521D5F5-67BA-4C7C-8F20-0A7246B6E97F}"/>
                </a:ext>
              </a:extLst>
            </p:cNvPr>
            <p:cNvSpPr/>
            <p:nvPr/>
          </p:nvSpPr>
          <p:spPr>
            <a:xfrm rot="16200000">
              <a:off x="9276305" y="5275616"/>
              <a:ext cx="118502" cy="1708361"/>
            </a:xfrm>
            <a:prstGeom prst="leftBrace">
              <a:avLst>
                <a:gd name="adj1" fmla="val 137121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AF5B6B42-4A13-4933-86FC-BEA1FBF01A7E}"/>
                    </a:ext>
                  </a:extLst>
                </p:cNvPr>
                <p:cNvSpPr/>
                <p:nvPr/>
              </p:nvSpPr>
              <p:spPr>
                <a:xfrm>
                  <a:off x="8438621" y="6300708"/>
                  <a:ext cx="2032278" cy="5994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a14:m>
                  <a:r>
                    <a:rPr lang="zh-CN" altLang="en-US" dirty="0"/>
                    <a:t>格点</a:t>
                  </a:r>
                </a:p>
              </p:txBody>
            </p:sp>
          </mc:Choice>
          <mc:Fallback xmlns=""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AF5B6B42-4A13-4933-86FC-BEA1FBF01A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8621" y="6300708"/>
                  <a:ext cx="2032278" cy="599419"/>
                </a:xfrm>
                <a:prstGeom prst="rect">
                  <a:avLst/>
                </a:prstGeom>
                <a:blipFill>
                  <a:blip r:embed="rId3"/>
                  <a:stretch>
                    <a:fillRect t="-9836" r="-3398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5B4798E0-647E-4800-87E3-BBFC34379D7C}"/>
              </a:ext>
            </a:extLst>
          </p:cNvPr>
          <p:cNvCxnSpPr/>
          <p:nvPr/>
        </p:nvCxnSpPr>
        <p:spPr>
          <a:xfrm>
            <a:off x="5846878" y="1554456"/>
            <a:ext cx="0" cy="40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241615BC-32B2-4453-B3D1-ED4A8DF8BF2F}"/>
              </a:ext>
            </a:extLst>
          </p:cNvPr>
          <p:cNvGrpSpPr/>
          <p:nvPr/>
        </p:nvGrpSpPr>
        <p:grpSpPr>
          <a:xfrm>
            <a:off x="1450603" y="2986180"/>
            <a:ext cx="971550" cy="1766318"/>
            <a:chOff x="3703190" y="3350786"/>
            <a:chExt cx="971550" cy="816862"/>
          </a:xfrm>
        </p:grpSpPr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BFE1FE31-BE00-4643-ABE3-828817B55241}"/>
                </a:ext>
              </a:extLst>
            </p:cNvPr>
            <p:cNvCxnSpPr>
              <a:cxnSpLocks/>
            </p:cNvCxnSpPr>
            <p:nvPr/>
          </p:nvCxnSpPr>
          <p:spPr>
            <a:xfrm>
              <a:off x="3703190" y="3350786"/>
              <a:ext cx="0" cy="811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94037103-9908-4681-9E03-7A6A73381FF3}"/>
                </a:ext>
              </a:extLst>
            </p:cNvPr>
            <p:cNvCxnSpPr>
              <a:cxnSpLocks/>
            </p:cNvCxnSpPr>
            <p:nvPr/>
          </p:nvCxnSpPr>
          <p:spPr>
            <a:xfrm>
              <a:off x="4022807" y="3350786"/>
              <a:ext cx="0" cy="811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C47A3A54-7240-4754-9AF0-BA9C0875E526}"/>
                </a:ext>
              </a:extLst>
            </p:cNvPr>
            <p:cNvCxnSpPr>
              <a:cxnSpLocks/>
            </p:cNvCxnSpPr>
            <p:nvPr/>
          </p:nvCxnSpPr>
          <p:spPr>
            <a:xfrm>
              <a:off x="4338191" y="3350786"/>
              <a:ext cx="0" cy="8114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95944E3A-081E-4695-9CBB-1E3D13311FB4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0" y="3350786"/>
              <a:ext cx="0" cy="8168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070E3BF7-0628-48C7-B951-AC996DDF4A7C}"/>
              </a:ext>
            </a:extLst>
          </p:cNvPr>
          <p:cNvSpPr/>
          <p:nvPr/>
        </p:nvSpPr>
        <p:spPr>
          <a:xfrm>
            <a:off x="1379617" y="4398538"/>
            <a:ext cx="1117596" cy="374377"/>
          </a:xfrm>
          <a:prstGeom prst="roundRect">
            <a:avLst/>
          </a:prstGeom>
          <a:solidFill>
            <a:srgbClr val="53DD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DF71BA60-08E5-4E4D-97E1-DAADC7A5C619}"/>
              </a:ext>
            </a:extLst>
          </p:cNvPr>
          <p:cNvSpPr/>
          <p:nvPr/>
        </p:nvSpPr>
        <p:spPr>
          <a:xfrm>
            <a:off x="1337374" y="3402103"/>
            <a:ext cx="234926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59806E05-6B92-474D-9440-FDAAB77A6EDC}"/>
              </a:ext>
            </a:extLst>
          </p:cNvPr>
          <p:cNvSpPr/>
          <p:nvPr/>
        </p:nvSpPr>
        <p:spPr>
          <a:xfrm>
            <a:off x="1706259" y="3722320"/>
            <a:ext cx="464312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: 圆角 163">
            <a:extLst>
              <a:ext uri="{FF2B5EF4-FFF2-40B4-BE49-F238E27FC236}">
                <a16:creationId xmlns:a16="http://schemas.microsoft.com/office/drawing/2014/main" id="{626B5286-6E37-44D7-9BF6-4C4CBEC61F75}"/>
              </a:ext>
            </a:extLst>
          </p:cNvPr>
          <p:cNvSpPr/>
          <p:nvPr/>
        </p:nvSpPr>
        <p:spPr>
          <a:xfrm>
            <a:off x="1968141" y="3402103"/>
            <a:ext cx="234926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E07C1C33-7EAC-47AE-86C9-DF76464C2DBC}"/>
              </a:ext>
            </a:extLst>
          </p:cNvPr>
          <p:cNvCxnSpPr>
            <a:stCxn id="162" idx="3"/>
            <a:endCxn id="164" idx="1"/>
          </p:cNvCxnSpPr>
          <p:nvPr/>
        </p:nvCxnSpPr>
        <p:spPr>
          <a:xfrm>
            <a:off x="1572300" y="3519566"/>
            <a:ext cx="39584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6" name="矩形: 圆角 165">
            <a:extLst>
              <a:ext uri="{FF2B5EF4-FFF2-40B4-BE49-F238E27FC236}">
                <a16:creationId xmlns:a16="http://schemas.microsoft.com/office/drawing/2014/main" id="{E4408D9F-45FF-40D0-A2E6-8176608FD291}"/>
              </a:ext>
            </a:extLst>
          </p:cNvPr>
          <p:cNvSpPr/>
          <p:nvPr/>
        </p:nvSpPr>
        <p:spPr>
          <a:xfrm>
            <a:off x="1388387" y="4042537"/>
            <a:ext cx="464312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: 圆角 166">
            <a:extLst>
              <a:ext uri="{FF2B5EF4-FFF2-40B4-BE49-F238E27FC236}">
                <a16:creationId xmlns:a16="http://schemas.microsoft.com/office/drawing/2014/main" id="{56938C3A-2024-4E95-A569-A5BF8EDEE25F}"/>
              </a:ext>
            </a:extLst>
          </p:cNvPr>
          <p:cNvSpPr/>
          <p:nvPr/>
        </p:nvSpPr>
        <p:spPr>
          <a:xfrm>
            <a:off x="2027870" y="4042537"/>
            <a:ext cx="464312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FD4C3480-5BEE-4EC2-9958-62F511054FB9}"/>
              </a:ext>
            </a:extLst>
          </p:cNvPr>
          <p:cNvSpPr/>
          <p:nvPr/>
        </p:nvSpPr>
        <p:spPr>
          <a:xfrm>
            <a:off x="1648524" y="3066008"/>
            <a:ext cx="234926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: 圆角 168">
            <a:extLst>
              <a:ext uri="{FF2B5EF4-FFF2-40B4-BE49-F238E27FC236}">
                <a16:creationId xmlns:a16="http://schemas.microsoft.com/office/drawing/2014/main" id="{856CB044-7090-4C30-892D-6BA35FCCD269}"/>
              </a:ext>
            </a:extLst>
          </p:cNvPr>
          <p:cNvSpPr/>
          <p:nvPr/>
        </p:nvSpPr>
        <p:spPr>
          <a:xfrm>
            <a:off x="2304690" y="3066008"/>
            <a:ext cx="234926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4285A1D4-3EDE-4FF6-9CF1-713F910F6A2C}"/>
              </a:ext>
            </a:extLst>
          </p:cNvPr>
          <p:cNvCxnSpPr>
            <a:stCxn id="168" idx="3"/>
            <a:endCxn id="169" idx="1"/>
          </p:cNvCxnSpPr>
          <p:nvPr/>
        </p:nvCxnSpPr>
        <p:spPr>
          <a:xfrm>
            <a:off x="1883450" y="3183471"/>
            <a:ext cx="4212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箭头: 右 170">
            <a:extLst>
              <a:ext uri="{FF2B5EF4-FFF2-40B4-BE49-F238E27FC236}">
                <a16:creationId xmlns:a16="http://schemas.microsoft.com/office/drawing/2014/main" id="{A34AB53A-02F5-4D2F-BF08-39E7FFFDDFA8}"/>
              </a:ext>
            </a:extLst>
          </p:cNvPr>
          <p:cNvSpPr/>
          <p:nvPr/>
        </p:nvSpPr>
        <p:spPr>
          <a:xfrm>
            <a:off x="2949858" y="3700629"/>
            <a:ext cx="370532" cy="234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65C14CAE-2674-45BA-8789-0EA2D35590C7}"/>
              </a:ext>
            </a:extLst>
          </p:cNvPr>
          <p:cNvGrpSpPr/>
          <p:nvPr/>
        </p:nvGrpSpPr>
        <p:grpSpPr>
          <a:xfrm>
            <a:off x="3351131" y="3001831"/>
            <a:ext cx="2526107" cy="1976976"/>
            <a:chOff x="6523169" y="3437183"/>
            <a:chExt cx="4414470" cy="3345493"/>
          </a:xfrm>
        </p:grpSpPr>
        <p:grpSp>
          <p:nvGrpSpPr>
            <p:cNvPr id="209" name="组合 208">
              <a:extLst>
                <a:ext uri="{FF2B5EF4-FFF2-40B4-BE49-F238E27FC236}">
                  <a16:creationId xmlns:a16="http://schemas.microsoft.com/office/drawing/2014/main" id="{86EB0F89-F4B0-45AB-B62E-32B084871264}"/>
                </a:ext>
              </a:extLst>
            </p:cNvPr>
            <p:cNvGrpSpPr/>
            <p:nvPr/>
          </p:nvGrpSpPr>
          <p:grpSpPr>
            <a:xfrm>
              <a:off x="8965226" y="3454127"/>
              <a:ext cx="1111645" cy="1094311"/>
              <a:chOff x="9938918" y="3448052"/>
              <a:chExt cx="2094115" cy="2061462"/>
            </a:xfrm>
          </p:grpSpPr>
          <p:cxnSp>
            <p:nvCxnSpPr>
              <p:cNvPr id="291" name="直接连接符 290">
                <a:extLst>
                  <a:ext uri="{FF2B5EF4-FFF2-40B4-BE49-F238E27FC236}">
                    <a16:creationId xmlns:a16="http://schemas.microsoft.com/office/drawing/2014/main" id="{AF036D20-7269-4BD1-B411-533A71D510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85622" y="3461648"/>
                <a:ext cx="2047411" cy="20478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直接连接符 291">
                <a:extLst>
                  <a:ext uri="{FF2B5EF4-FFF2-40B4-BE49-F238E27FC236}">
                    <a16:creationId xmlns:a16="http://schemas.microsoft.com/office/drawing/2014/main" id="{15256790-C4F7-4AD7-A786-0FEBB40891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38918" y="3448052"/>
                <a:ext cx="1424263" cy="14297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3" name="矩形: 圆角 292">
                <a:extLst>
                  <a:ext uri="{FF2B5EF4-FFF2-40B4-BE49-F238E27FC236}">
                    <a16:creationId xmlns:a16="http://schemas.microsoft.com/office/drawing/2014/main" id="{A4847038-61D3-41F2-8D2B-A19A69A500DF}"/>
                  </a:ext>
                </a:extLst>
              </p:cNvPr>
              <p:cNvSpPr/>
              <p:nvPr/>
            </p:nvSpPr>
            <p:spPr>
              <a:xfrm>
                <a:off x="10441003" y="3910422"/>
                <a:ext cx="459809" cy="45980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4408894C-D37D-42DF-A3A3-3C647AD84C53}"/>
                </a:ext>
              </a:extLst>
            </p:cNvPr>
            <p:cNvGrpSpPr/>
            <p:nvPr/>
          </p:nvGrpSpPr>
          <p:grpSpPr>
            <a:xfrm>
              <a:off x="8965232" y="4687174"/>
              <a:ext cx="1115247" cy="1094313"/>
              <a:chOff x="9938930" y="3944456"/>
              <a:chExt cx="2100900" cy="2061465"/>
            </a:xfrm>
          </p:grpSpPr>
          <p:cxnSp>
            <p:nvCxnSpPr>
              <p:cNvPr id="285" name="直接连接符 284">
                <a:extLst>
                  <a:ext uri="{FF2B5EF4-FFF2-40B4-BE49-F238E27FC236}">
                    <a16:creationId xmlns:a16="http://schemas.microsoft.com/office/drawing/2014/main" id="{198C783C-9C1E-44C8-B27D-31988BF377B4}"/>
                  </a:ext>
                </a:extLst>
              </p:cNvPr>
              <p:cNvCxnSpPr/>
              <p:nvPr/>
            </p:nvCxnSpPr>
            <p:spPr>
              <a:xfrm>
                <a:off x="9938930" y="4621373"/>
                <a:ext cx="1384545" cy="1384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直接连接符 285">
                <a:extLst>
                  <a:ext uri="{FF2B5EF4-FFF2-40B4-BE49-F238E27FC236}">
                    <a16:creationId xmlns:a16="http://schemas.microsoft.com/office/drawing/2014/main" id="{7AB82C2E-5A34-4537-9413-282A179684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38933" y="3944456"/>
                <a:ext cx="2100897" cy="20614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7" name="矩形: 圆角 286">
                <a:extLst>
                  <a:ext uri="{FF2B5EF4-FFF2-40B4-BE49-F238E27FC236}">
                    <a16:creationId xmlns:a16="http://schemas.microsoft.com/office/drawing/2014/main" id="{BDFDC166-228C-4FE2-8F18-BE520DA80886}"/>
                  </a:ext>
                </a:extLst>
              </p:cNvPr>
              <p:cNvSpPr/>
              <p:nvPr/>
            </p:nvSpPr>
            <p:spPr>
              <a:xfrm>
                <a:off x="10401300" y="5083743"/>
                <a:ext cx="459807" cy="45980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8F19EB94-EB6E-40BA-A462-D5BF6C822683}"/>
                </a:ext>
              </a:extLst>
            </p:cNvPr>
            <p:cNvGrpSpPr/>
            <p:nvPr/>
          </p:nvGrpSpPr>
          <p:grpSpPr>
            <a:xfrm>
              <a:off x="9578373" y="3437183"/>
              <a:ext cx="1095820" cy="1147858"/>
              <a:chOff x="9246130" y="3428662"/>
              <a:chExt cx="2064303" cy="2162335"/>
            </a:xfrm>
          </p:grpSpPr>
          <p:cxnSp>
            <p:nvCxnSpPr>
              <p:cNvPr id="273" name="直接连接符 272">
                <a:extLst>
                  <a:ext uri="{FF2B5EF4-FFF2-40B4-BE49-F238E27FC236}">
                    <a16:creationId xmlns:a16="http://schemas.microsoft.com/office/drawing/2014/main" id="{8B5715AA-F17F-44E4-91F4-8AEF4DFEF4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5887" y="3460582"/>
                <a:ext cx="1384546" cy="13845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 273">
                <a:extLst>
                  <a:ext uri="{FF2B5EF4-FFF2-40B4-BE49-F238E27FC236}">
                    <a16:creationId xmlns:a16="http://schemas.microsoft.com/office/drawing/2014/main" id="{66412AD0-6386-470F-B4D8-D7EFD49D5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46130" y="3428662"/>
                <a:ext cx="2029191" cy="216233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5" name="矩形: 圆角 274">
                <a:extLst>
                  <a:ext uri="{FF2B5EF4-FFF2-40B4-BE49-F238E27FC236}">
                    <a16:creationId xmlns:a16="http://schemas.microsoft.com/office/drawing/2014/main" id="{8F9EF07E-86AE-494C-962C-64F2B8F9E425}"/>
                  </a:ext>
                </a:extLst>
              </p:cNvPr>
              <p:cNvSpPr/>
              <p:nvPr/>
            </p:nvSpPr>
            <p:spPr>
              <a:xfrm>
                <a:off x="10388256" y="3922952"/>
                <a:ext cx="459808" cy="459808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961F8A3C-1F69-4080-9DFC-086DDC1570F9}"/>
                </a:ext>
              </a:extLst>
            </p:cNvPr>
            <p:cNvGrpSpPr/>
            <p:nvPr/>
          </p:nvGrpSpPr>
          <p:grpSpPr>
            <a:xfrm>
              <a:off x="9576806" y="4680979"/>
              <a:ext cx="1097385" cy="1097656"/>
              <a:chOff x="9278295" y="3938160"/>
              <a:chExt cx="2067253" cy="2067761"/>
            </a:xfrm>
          </p:grpSpPr>
          <p:cxnSp>
            <p:nvCxnSpPr>
              <p:cNvPr id="270" name="直接连接符 269">
                <a:extLst>
                  <a:ext uri="{FF2B5EF4-FFF2-40B4-BE49-F238E27FC236}">
                    <a16:creationId xmlns:a16="http://schemas.microsoft.com/office/drawing/2014/main" id="{D12FCD55-8852-4E64-B8CC-AD10701A0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8295" y="3938160"/>
                <a:ext cx="2045180" cy="206775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连接符 270">
                <a:extLst>
                  <a:ext uri="{FF2B5EF4-FFF2-40B4-BE49-F238E27FC236}">
                    <a16:creationId xmlns:a16="http://schemas.microsoft.com/office/drawing/2014/main" id="{F8ABBA0A-FC06-45D2-80F5-9BDC273A3F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938933" y="4632170"/>
                <a:ext cx="1406615" cy="137375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矩形: 圆角 271">
                <a:extLst>
                  <a:ext uri="{FF2B5EF4-FFF2-40B4-BE49-F238E27FC236}">
                    <a16:creationId xmlns:a16="http://schemas.microsoft.com/office/drawing/2014/main" id="{FC6AC535-5C8B-46A7-93FD-A633397C472F}"/>
                  </a:ext>
                </a:extLst>
              </p:cNvPr>
              <p:cNvSpPr/>
              <p:nvPr/>
            </p:nvSpPr>
            <p:spPr>
              <a:xfrm>
                <a:off x="10401300" y="5083743"/>
                <a:ext cx="459807" cy="45980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229" name="直接连接符 228">
              <a:extLst>
                <a:ext uri="{FF2B5EF4-FFF2-40B4-BE49-F238E27FC236}">
                  <a16:creationId xmlns:a16="http://schemas.microsoft.com/office/drawing/2014/main" id="{1D581400-9BCF-44CF-A7C9-844200614684}"/>
                </a:ext>
              </a:extLst>
            </p:cNvPr>
            <p:cNvCxnSpPr>
              <a:cxnSpLocks/>
            </p:cNvCxnSpPr>
            <p:nvPr/>
          </p:nvCxnSpPr>
          <p:spPr>
            <a:xfrm>
              <a:off x="8965230" y="5781485"/>
              <a:ext cx="0" cy="162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229">
              <a:extLst>
                <a:ext uri="{FF2B5EF4-FFF2-40B4-BE49-F238E27FC236}">
                  <a16:creationId xmlns:a16="http://schemas.microsoft.com/office/drawing/2014/main" id="{6443B7AA-799F-4B23-806D-9EB4D05C41DC}"/>
                </a:ext>
              </a:extLst>
            </p:cNvPr>
            <p:cNvCxnSpPr>
              <a:cxnSpLocks/>
            </p:cNvCxnSpPr>
            <p:nvPr/>
          </p:nvCxnSpPr>
          <p:spPr>
            <a:xfrm>
              <a:off x="9700205" y="5781485"/>
              <a:ext cx="0" cy="162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24247E50-322E-49C9-9C0D-837B633253FA}"/>
                </a:ext>
              </a:extLst>
            </p:cNvPr>
            <p:cNvCxnSpPr>
              <a:cxnSpLocks/>
            </p:cNvCxnSpPr>
            <p:nvPr/>
          </p:nvCxnSpPr>
          <p:spPr>
            <a:xfrm>
              <a:off x="9927500" y="5778631"/>
              <a:ext cx="0" cy="162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FB45BA5F-F936-4CDE-AFFF-BE2D4DDA58D3}"/>
                </a:ext>
              </a:extLst>
            </p:cNvPr>
            <p:cNvCxnSpPr>
              <a:cxnSpLocks/>
            </p:cNvCxnSpPr>
            <p:nvPr/>
          </p:nvCxnSpPr>
          <p:spPr>
            <a:xfrm>
              <a:off x="10662475" y="5778631"/>
              <a:ext cx="0" cy="162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437FF8B0-4E65-4082-95E0-B6A91F353086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191" y="4189102"/>
              <a:ext cx="2" cy="85844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>
              <a:extLst>
                <a:ext uri="{FF2B5EF4-FFF2-40B4-BE49-F238E27FC236}">
                  <a16:creationId xmlns:a16="http://schemas.microsoft.com/office/drawing/2014/main" id="{52E032E9-1AD3-4A76-ADA8-0ADFD0D57B9C}"/>
                </a:ext>
              </a:extLst>
            </p:cNvPr>
            <p:cNvCxnSpPr>
              <a:cxnSpLocks/>
            </p:cNvCxnSpPr>
            <p:nvPr/>
          </p:nvCxnSpPr>
          <p:spPr>
            <a:xfrm>
              <a:off x="8965226" y="4213091"/>
              <a:ext cx="3" cy="824492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左大括号 237">
              <a:extLst>
                <a:ext uri="{FF2B5EF4-FFF2-40B4-BE49-F238E27FC236}">
                  <a16:creationId xmlns:a16="http://schemas.microsoft.com/office/drawing/2014/main" id="{B2664959-9206-40C1-AF66-693F7CF629E5}"/>
                </a:ext>
              </a:extLst>
            </p:cNvPr>
            <p:cNvSpPr/>
            <p:nvPr/>
          </p:nvSpPr>
          <p:spPr>
            <a:xfrm>
              <a:off x="8489954" y="3505163"/>
              <a:ext cx="263447" cy="2435584"/>
            </a:xfrm>
            <a:prstGeom prst="leftBrace">
              <a:avLst>
                <a:gd name="adj1" fmla="val 137121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2776F133-BAF1-4B14-AFA7-D15C66008577}"/>
                    </a:ext>
                  </a:extLst>
                </p:cNvPr>
                <p:cNvSpPr/>
                <p:nvPr/>
              </p:nvSpPr>
              <p:spPr>
                <a:xfrm>
                  <a:off x="6523169" y="4392263"/>
                  <a:ext cx="1881248" cy="6249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层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2776F133-BAF1-4B14-AFA7-D15C660085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169" y="4392263"/>
                  <a:ext cx="1881248" cy="624994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0" name="左大括号 239">
              <a:extLst>
                <a:ext uri="{FF2B5EF4-FFF2-40B4-BE49-F238E27FC236}">
                  <a16:creationId xmlns:a16="http://schemas.microsoft.com/office/drawing/2014/main" id="{FF9ED8B2-D8ED-47B4-AD98-D685CEBD5092}"/>
                </a:ext>
              </a:extLst>
            </p:cNvPr>
            <p:cNvSpPr/>
            <p:nvPr/>
          </p:nvSpPr>
          <p:spPr>
            <a:xfrm rot="16200000">
              <a:off x="9767230" y="5192832"/>
              <a:ext cx="88045" cy="1779931"/>
            </a:xfrm>
            <a:prstGeom prst="leftBrace">
              <a:avLst>
                <a:gd name="adj1" fmla="val 137121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43026F1D-D212-4F19-A270-2C22770678D1}"/>
                    </a:ext>
                  </a:extLst>
                </p:cNvPr>
                <p:cNvSpPr/>
                <p:nvPr/>
              </p:nvSpPr>
              <p:spPr>
                <a:xfrm>
                  <a:off x="8753401" y="6157682"/>
                  <a:ext cx="2184238" cy="6249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a14:m>
                  <a:r>
                    <a:rPr lang="zh-CN" altLang="en-US" dirty="0"/>
                    <a:t>格点</a:t>
                  </a:r>
                </a:p>
              </p:txBody>
            </p:sp>
          </mc:Choice>
          <mc:Fallback xmlns=""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43026F1D-D212-4F19-A270-2C22770678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3401" y="6157682"/>
                  <a:ext cx="2184238" cy="624994"/>
                </a:xfrm>
                <a:prstGeom prst="rect">
                  <a:avLst/>
                </a:prstGeom>
                <a:blipFill>
                  <a:blip r:embed="rId5"/>
                  <a:stretch>
                    <a:fillRect t="-8197" r="-3902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0" name="矩形: 圆角 289">
              <a:extLst>
                <a:ext uri="{FF2B5EF4-FFF2-40B4-BE49-F238E27FC236}">
                  <a16:creationId xmlns:a16="http://schemas.microsoft.com/office/drawing/2014/main" id="{128AF045-56EB-4BB8-BA12-840D4AE7E846}"/>
                </a:ext>
              </a:extLst>
            </p:cNvPr>
            <p:cNvSpPr/>
            <p:nvPr/>
          </p:nvSpPr>
          <p:spPr>
            <a:xfrm>
              <a:off x="9700206" y="4811952"/>
              <a:ext cx="244086" cy="244085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309" name="直接连接符 308">
            <a:extLst>
              <a:ext uri="{FF2B5EF4-FFF2-40B4-BE49-F238E27FC236}">
                <a16:creationId xmlns:a16="http://schemas.microsoft.com/office/drawing/2014/main" id="{668DF750-D073-4F45-A95B-19853660CC0B}"/>
              </a:ext>
            </a:extLst>
          </p:cNvPr>
          <p:cNvCxnSpPr>
            <a:cxnSpLocks/>
          </p:cNvCxnSpPr>
          <p:nvPr/>
        </p:nvCxnSpPr>
        <p:spPr>
          <a:xfrm>
            <a:off x="5098524" y="3680143"/>
            <a:ext cx="0" cy="5669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>
            <a:extLst>
              <a:ext uri="{FF2B5EF4-FFF2-40B4-BE49-F238E27FC236}">
                <a16:creationId xmlns:a16="http://schemas.microsoft.com/office/drawing/2014/main" id="{4DD03349-305F-4F94-A89F-C3212B94EBAC}"/>
              </a:ext>
            </a:extLst>
          </p:cNvPr>
          <p:cNvCxnSpPr>
            <a:cxnSpLocks/>
          </p:cNvCxnSpPr>
          <p:nvPr/>
        </p:nvCxnSpPr>
        <p:spPr>
          <a:xfrm>
            <a:off x="5384678" y="3658513"/>
            <a:ext cx="0" cy="7832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889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4FB30F-D3C6-408E-9864-5BC6CD7FA2A1}"/>
              </a:ext>
            </a:extLst>
          </p:cNvPr>
          <p:cNvSpPr txBox="1"/>
          <p:nvPr/>
        </p:nvSpPr>
        <p:spPr>
          <a:xfrm>
            <a:off x="827472" y="497156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3.2 </a:t>
            </a:r>
            <a:r>
              <a:rPr lang="zh-CN" altLang="en-US" sz="3200" dirty="0"/>
              <a:t>多体系统量子态与量子算符：多体算符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C9BF2A4-6D66-4AF8-B8FD-51B917B3CA1F}"/>
              </a:ext>
            </a:extLst>
          </p:cNvPr>
          <p:cNvSpPr/>
          <p:nvPr/>
        </p:nvSpPr>
        <p:spPr>
          <a:xfrm>
            <a:off x="904646" y="1233061"/>
            <a:ext cx="5844261" cy="31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如果量子算符为幺正算符，则这些算符构成一个作用在多体态上的大的幺正操作，称之为</a:t>
            </a:r>
            <a:r>
              <a:rPr lang="zh-CN" altLang="en-US" sz="2400" b="1" dirty="0"/>
              <a:t>量子线路</a:t>
            </a:r>
            <a:r>
              <a:rPr lang="zh-CN" altLang="en-US" sz="2400" dirty="0"/>
              <a:t>（注：特殊情况下可不满足幺正性）</a:t>
            </a:r>
            <a:endParaRPr lang="en-US" altLang="zh-CN" sz="2400" dirty="0"/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/>
              <a:t>量子线路是可运行于量子计算机的模型</a:t>
            </a:r>
            <a:r>
              <a:rPr lang="zh-CN" altLang="en-US" sz="2400" dirty="0"/>
              <a:t>（类似于逻辑门线路与经典计算机间的关系），</a:t>
            </a:r>
            <a:r>
              <a:rPr lang="zh-CN" altLang="en-US" sz="2400" b="1" dirty="0"/>
              <a:t>张量网络为量子线路提供一个给定基底下的数学表示</a:t>
            </a:r>
            <a:endParaRPr lang="en-US" altLang="zh-CN" sz="2400" b="1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579C1AD-C40E-4110-BD36-CCD9DB3FA79C}"/>
              </a:ext>
            </a:extLst>
          </p:cNvPr>
          <p:cNvGrpSpPr/>
          <p:nvPr/>
        </p:nvGrpSpPr>
        <p:grpSpPr>
          <a:xfrm>
            <a:off x="7058488" y="1336173"/>
            <a:ext cx="3971461" cy="2901109"/>
            <a:chOff x="1230852" y="3736733"/>
            <a:chExt cx="3971461" cy="2901109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8DFAA34-CB2B-41BB-9051-86D6A006C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1230852" y="3736733"/>
              <a:ext cx="3840948" cy="22547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9116859-95E8-49DA-90DA-190ACE17A0C0}"/>
                    </a:ext>
                  </a:extLst>
                </p:cNvPr>
                <p:cNvSpPr txBox="1"/>
                <p:nvPr/>
              </p:nvSpPr>
              <p:spPr>
                <a:xfrm>
                  <a:off x="1230852" y="5991511"/>
                  <a:ext cx="397146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/>
                    <a:t>作用在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00000000</m:t>
                          </m:r>
                        </m:e>
                      </m:d>
                    </m:oMath>
                  </a14:m>
                  <a:r>
                    <a:rPr lang="zh-CN" altLang="en-US" dirty="0"/>
                    <a:t>上的量子线路，由</a:t>
                  </a:r>
                  <a:r>
                    <a:rPr lang="en-US" altLang="zh-CN" dirty="0"/>
                    <a:t>3</a:t>
                  </a:r>
                  <a:r>
                    <a:rPr lang="zh-CN" altLang="en-US" dirty="0"/>
                    <a:t>个四体量子门与</a:t>
                  </a:r>
                  <a:r>
                    <a:rPr lang="en-US" altLang="zh-CN" dirty="0"/>
                    <a:t>4</a:t>
                  </a:r>
                  <a:r>
                    <a:rPr lang="zh-CN" altLang="en-US" dirty="0"/>
                    <a:t>个二体门构成</a:t>
                  </a:r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99116859-95E8-49DA-90DA-190ACE17A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852" y="5991511"/>
                  <a:ext cx="3971461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1382" t="-68868" b="-632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540E5BE-92A8-4C56-9686-A375A2A6B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459" y="4422202"/>
            <a:ext cx="85915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16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2E8AE58-E5E8-4C6C-8ED9-A9272158EADC}"/>
              </a:ext>
            </a:extLst>
          </p:cNvPr>
          <p:cNvSpPr txBox="1"/>
          <p:nvPr/>
        </p:nvSpPr>
        <p:spPr>
          <a:xfrm>
            <a:off x="751271" y="325706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3.3 </a:t>
            </a:r>
            <a:r>
              <a:rPr lang="zh-CN" altLang="en-US" sz="3200" dirty="0"/>
              <a:t>经典热力学基础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8C8DEF6-ACA8-41BB-8718-8711FB345AC8}"/>
                  </a:ext>
                </a:extLst>
              </p:cNvPr>
              <p:cNvSpPr/>
              <p:nvPr/>
            </p:nvSpPr>
            <p:spPr>
              <a:xfrm>
                <a:off x="903671" y="1047990"/>
                <a:ext cx="10525125" cy="5600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300" dirty="0"/>
                  <a:t>对于经典平衡态，系综理论的核心是：对于一个全同粒子构成的系统，</a:t>
                </a:r>
                <a:r>
                  <a:rPr lang="zh-CN" altLang="en-US" sz="2300" b="1" dirty="0"/>
                  <a:t>该系统处于某一种状态（或构型，记为</a:t>
                </a:r>
                <a14:m>
                  <m:oMath xmlns:m="http://schemas.openxmlformats.org/officeDocument/2006/math">
                    <m:r>
                      <a:rPr lang="en-US" altLang="zh-CN" sz="2300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3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3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3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3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300" b="1" i="1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CN" sz="23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300" b="1" dirty="0"/>
                  <a:t>）的概率</a:t>
                </a:r>
                <a14:m>
                  <m:oMath xmlns:m="http://schemas.openxmlformats.org/officeDocument/2006/math">
                    <m:r>
                      <a:rPr lang="en-US" altLang="zh-CN" sz="23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3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300" b="1" dirty="0"/>
                  <a:t>，由该状态的能量</a:t>
                </a:r>
                <a14:m>
                  <m:oMath xmlns:m="http://schemas.openxmlformats.org/officeDocument/2006/math">
                    <m:r>
                      <a:rPr lang="en-US" altLang="zh-CN" sz="2300" b="1" i="1"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2300" b="1" dirty="0"/>
                  <a:t>决定（设玻尔兹曼常数与普朗克常数为</a:t>
                </a:r>
                <a:r>
                  <a:rPr lang="en-US" altLang="zh-CN" sz="2300" b="1" dirty="0"/>
                  <a:t>1</a:t>
                </a:r>
                <a:r>
                  <a:rPr lang="zh-CN" altLang="en-US" sz="2300" b="1" dirty="0"/>
                  <a:t>）</a:t>
                </a:r>
                <a:r>
                  <a:rPr lang="zh-CN" altLang="en-US" sz="2300" dirty="0"/>
                  <a:t>，满足</a:t>
                </a:r>
                <a:endParaRPr lang="en-US" altLang="zh-CN" sz="2300" dirty="0"/>
              </a:p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,…;</m:t>
                          </m:r>
                          <m:r>
                            <a:rPr lang="zh-CN" altLang="en-US" sz="23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3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,…)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altLang="zh-CN" sz="2300" dirty="0"/>
              </a:p>
              <a:p>
                <a:pPr>
                  <a:spcAft>
                    <a:spcPts val="1000"/>
                  </a:spcAft>
                </a:pPr>
                <a:r>
                  <a:rPr lang="zh-CN" altLang="en-US" sz="2300" dirty="0"/>
                  <a:t>其中，</a:t>
                </a:r>
                <a14:m>
                  <m:oMath xmlns:m="http://schemas.openxmlformats.org/officeDocument/2006/math">
                    <m:r>
                      <a:rPr lang="zh-CN" altLang="en-US" sz="23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3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2300" dirty="0"/>
                  <a:t>为</a:t>
                </a:r>
                <a:r>
                  <a:rPr lang="zh-CN" altLang="en-US" sz="2300" b="1" dirty="0"/>
                  <a:t>倒温度</a:t>
                </a:r>
                <a:r>
                  <a:rPr lang="zh-CN" altLang="en-US" sz="2300" dirty="0"/>
                  <a:t>，</a:t>
                </a:r>
                <a:r>
                  <a:rPr lang="en-US" altLang="zh-CN" sz="23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3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2300" dirty="0"/>
                  <a:t>被称为</a:t>
                </a:r>
                <a:r>
                  <a:rPr lang="zh-CN" altLang="en-US" sz="2300" b="1" dirty="0"/>
                  <a:t>配分函数（</a:t>
                </a:r>
                <a:r>
                  <a:rPr lang="en-US" altLang="zh-CN" sz="2300" b="1" dirty="0"/>
                  <a:t>partition function</a:t>
                </a:r>
                <a:r>
                  <a:rPr lang="zh-CN" altLang="en-US" sz="2300" b="1" dirty="0"/>
                  <a:t>）</a:t>
                </a:r>
                <a:r>
                  <a:rPr lang="zh-CN" altLang="en-US" sz="2300" dirty="0"/>
                  <a:t>，等于所有可能构型概率之和，满足</a:t>
                </a:r>
                <a14:m>
                  <m:oMath xmlns:m="http://schemas.openxmlformats.org/officeDocument/2006/math">
                    <m:r>
                      <a:rPr lang="en-US" altLang="zh-CN" sz="23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3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,…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3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,…)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300" dirty="0"/>
                  <a:t>。</a:t>
                </a:r>
                <a:r>
                  <a:rPr lang="en-US" altLang="zh-CN" sz="23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3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2300" dirty="0"/>
                  <a:t>可理解为概率的归一化因子。机器学习中的</a:t>
                </a:r>
                <a:r>
                  <a:rPr lang="zh-CN" altLang="en-US" sz="2300" b="1" dirty="0"/>
                  <a:t>玻尔兹曼机（</a:t>
                </a:r>
                <a:r>
                  <a:rPr lang="en-US" altLang="zh-CN" sz="2300" b="1" dirty="0"/>
                  <a:t>Boltzmann machine</a:t>
                </a:r>
                <a:r>
                  <a:rPr lang="zh-CN" altLang="en-US" sz="2300" b="1" dirty="0"/>
                  <a:t>）</a:t>
                </a:r>
                <a:r>
                  <a:rPr lang="zh-CN" altLang="en-US" sz="2300" dirty="0"/>
                  <a:t>具备同样的数学形式。</a:t>
                </a:r>
                <a:endParaRPr lang="en-US" altLang="zh-CN" sz="2300" dirty="0"/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300" b="1" dirty="0"/>
                  <a:t>热力学量即对应物理量的概率平均值：</a:t>
                </a:r>
                <a:endParaRPr lang="en-US" altLang="zh-CN" sz="2300" b="1" dirty="0"/>
              </a:p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3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,…</m:t>
                          </m:r>
                        </m:sub>
                        <m:sup/>
                        <m:e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zh-CN" altLang="en-US" sz="23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nary>
                      <m:r>
                        <a:rPr lang="en-US" altLang="zh-CN" sz="23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300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US" altLang="zh-CN" sz="2300" dirty="0"/>
              </a:p>
              <a:p>
                <a:pPr>
                  <a:spcAft>
                    <a:spcPts val="1000"/>
                  </a:spcAft>
                </a:pPr>
                <a:r>
                  <a:rPr lang="zh-CN" altLang="en-US" sz="2300" dirty="0"/>
                  <a:t>可见，</a:t>
                </a:r>
                <a:r>
                  <a:rPr lang="zh-CN" altLang="en-US" sz="2300" b="1" dirty="0"/>
                  <a:t>建立描述给定物理系统热力学性质的关键，在于建立</a:t>
                </a:r>
                <a:r>
                  <a:rPr lang="zh-CN" altLang="en-US" sz="2300" b="1" dirty="0">
                    <a:solidFill>
                      <a:srgbClr val="FF0000"/>
                    </a:solidFill>
                  </a:rPr>
                  <a:t>能量</a:t>
                </a:r>
                <a14:m>
                  <m:oMath xmlns:m="http://schemas.openxmlformats.org/officeDocument/2006/math">
                    <m:r>
                      <a:rPr lang="en-US" altLang="zh-CN" sz="23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zh-CN" altLang="en-US" sz="2300" b="1" dirty="0">
                    <a:solidFill>
                      <a:srgbClr val="FF0000"/>
                    </a:solidFill>
                  </a:rPr>
                  <a:t>与状态之间的函数关系</a:t>
                </a:r>
                <a:endParaRPr lang="en-US" altLang="zh-CN" sz="23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18C8DEF6-ACA8-41BB-8718-8711FB345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671" y="1047990"/>
                <a:ext cx="10525125" cy="5600636"/>
              </a:xfrm>
              <a:prstGeom prst="rect">
                <a:avLst/>
              </a:prstGeom>
              <a:blipFill>
                <a:blip r:embed="rId2"/>
                <a:stretch>
                  <a:fillRect l="-811" t="-871" r="-3590" b="-1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507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7CBAE9-7F58-4E61-81A0-4DB316795A2C}"/>
              </a:ext>
            </a:extLst>
          </p:cNvPr>
          <p:cNvSpPr txBox="1"/>
          <p:nvPr/>
        </p:nvSpPr>
        <p:spPr>
          <a:xfrm>
            <a:off x="827472" y="440006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3.3 </a:t>
            </a:r>
            <a:r>
              <a:rPr lang="zh-CN" altLang="en-US" sz="3200" dirty="0"/>
              <a:t>经典热力学基础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3DDADF1-B98F-43F9-9AD4-3CB15F7258B4}"/>
                  </a:ext>
                </a:extLst>
              </p:cNvPr>
              <p:cNvSpPr/>
              <p:nvPr/>
            </p:nvSpPr>
            <p:spPr>
              <a:xfrm>
                <a:off x="577145" y="1158698"/>
                <a:ext cx="9057821" cy="331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定义</a:t>
                </a:r>
                <a:r>
                  <a:rPr lang="en-US" altLang="zh-CN" sz="2400" b="1" dirty="0" err="1">
                    <a:solidFill>
                      <a:srgbClr val="FF0000"/>
                    </a:solidFill>
                  </a:rPr>
                  <a:t>Ising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模型</a:t>
                </a:r>
                <a:r>
                  <a:rPr lang="zh-CN" altLang="en-US" sz="2400" b="1" dirty="0"/>
                  <a:t>：由</a:t>
                </a:r>
                <a:r>
                  <a:rPr lang="en-US" altLang="zh-CN" sz="2400" b="1" dirty="0"/>
                  <a:t>N</a:t>
                </a:r>
                <a:r>
                  <a:rPr lang="zh-CN" altLang="en-US" sz="2400" b="1" dirty="0"/>
                  <a:t>个</a:t>
                </a:r>
                <a:r>
                  <a:rPr lang="en-US" altLang="zh-CN" sz="2400" b="1" dirty="0" err="1"/>
                  <a:t>Ising</a:t>
                </a:r>
                <a:r>
                  <a:rPr lang="zh-CN" altLang="en-US" sz="2400" b="1" dirty="0"/>
                  <a:t>自旋构成一个图（</a:t>
                </a:r>
                <a:r>
                  <a:rPr lang="en-US" altLang="zh-CN" sz="2400" b="1" dirty="0"/>
                  <a:t>graph</a:t>
                </a:r>
                <a:r>
                  <a:rPr lang="zh-CN" altLang="en-US" sz="2400" b="1" dirty="0"/>
                  <a:t>），每个</a:t>
                </a:r>
                <a:r>
                  <a:rPr lang="en-US" altLang="zh-CN" sz="2400" b="1" dirty="0" err="1"/>
                  <a:t>Ising</a:t>
                </a:r>
                <a:r>
                  <a:rPr lang="zh-CN" altLang="en-US" sz="2400" b="1" dirty="0"/>
                  <a:t>自旋为图中一个节点（</a:t>
                </a:r>
                <a:r>
                  <a:rPr lang="en-US" altLang="zh-CN" sz="2400" b="1" dirty="0"/>
                  <a:t>node</a:t>
                </a:r>
                <a:r>
                  <a:rPr lang="zh-CN" altLang="en-US" sz="2400" b="1" dirty="0"/>
                  <a:t>），其可取状态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为</a:t>
                </a:r>
                <a:r>
                  <a:rPr lang="en-US" altLang="zh-CN" sz="2400" b="1" dirty="0"/>
                  <a:t>1</a:t>
                </a:r>
                <a:r>
                  <a:rPr lang="zh-CN" altLang="en-US" sz="2400" b="1" dirty="0"/>
                  <a:t>或</a:t>
                </a:r>
                <a:r>
                  <a:rPr lang="en-US" altLang="zh-CN" sz="2400" b="1" dirty="0"/>
                  <a:t>-1</a:t>
                </a:r>
                <a:r>
                  <a:rPr lang="zh-CN" altLang="en-US" sz="2400" b="1" dirty="0"/>
                  <a:t>；对于给定状态，其能量满足</a:t>
                </a:r>
                <a:endParaRPr lang="en-US" altLang="zh-CN" sz="2400" b="1" dirty="0"/>
              </a:p>
              <a:p>
                <a:pPr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>
                  <a:spcAft>
                    <a:spcPts val="1600"/>
                  </a:spcAft>
                </a:pPr>
                <a:r>
                  <a:rPr lang="zh-CN" altLang="en-US" sz="2400" dirty="0"/>
                  <a:t>其中，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400" dirty="0"/>
                  <a:t>代表图中任意一对相连的</a:t>
                </a:r>
                <a:r>
                  <a:rPr lang="en-US" altLang="zh-CN" sz="2400" dirty="0" err="1"/>
                  <a:t>Ising</a:t>
                </a:r>
                <a:r>
                  <a:rPr lang="zh-CN" altLang="en-US" sz="2400" dirty="0"/>
                  <a:t>自旋，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sz="2400" dirty="0"/>
                  <a:t>称为对应连接的</a:t>
                </a:r>
                <a:r>
                  <a:rPr lang="zh-CN" altLang="en-US" sz="2400" b="1" dirty="0"/>
                  <a:t>耦合系数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3DDADF1-B98F-43F9-9AD4-3CB15F725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45" y="1158698"/>
                <a:ext cx="9057821" cy="3317511"/>
              </a:xfrm>
              <a:prstGeom prst="rect">
                <a:avLst/>
              </a:prstGeom>
              <a:blipFill>
                <a:blip r:embed="rId2"/>
                <a:stretch>
                  <a:fillRect l="-1077" t="-1287" r="-606" b="-3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组合 46">
            <a:extLst>
              <a:ext uri="{FF2B5EF4-FFF2-40B4-BE49-F238E27FC236}">
                <a16:creationId xmlns:a16="http://schemas.microsoft.com/office/drawing/2014/main" id="{01BFD9E2-92CE-4732-9043-176C524EFFA9}"/>
              </a:ext>
            </a:extLst>
          </p:cNvPr>
          <p:cNvGrpSpPr/>
          <p:nvPr/>
        </p:nvGrpSpPr>
        <p:grpSpPr>
          <a:xfrm>
            <a:off x="9423334" y="440006"/>
            <a:ext cx="2530753" cy="2552281"/>
            <a:chOff x="9106395" y="339994"/>
            <a:chExt cx="2799365" cy="2823178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8CF66BFE-7E34-46CF-96CC-A37DA6291028}"/>
                </a:ext>
              </a:extLst>
            </p:cNvPr>
            <p:cNvCxnSpPr/>
            <p:nvPr/>
          </p:nvCxnSpPr>
          <p:spPr>
            <a:xfrm>
              <a:off x="9263557" y="497156"/>
              <a:ext cx="2485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BBA3315-B60C-45AD-AEFC-BE1038BD4D94}"/>
                </a:ext>
              </a:extLst>
            </p:cNvPr>
            <p:cNvCxnSpPr/>
            <p:nvPr/>
          </p:nvCxnSpPr>
          <p:spPr>
            <a:xfrm>
              <a:off x="9272587" y="1330100"/>
              <a:ext cx="2485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788E1A85-17BD-40B8-8DCC-BB2930E27C15}"/>
                </a:ext>
              </a:extLst>
            </p:cNvPr>
            <p:cNvCxnSpPr/>
            <p:nvPr/>
          </p:nvCxnSpPr>
          <p:spPr>
            <a:xfrm>
              <a:off x="9263557" y="2153028"/>
              <a:ext cx="2485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B854C26-FAD8-4952-B177-78EF222E8B2F}"/>
                </a:ext>
              </a:extLst>
            </p:cNvPr>
            <p:cNvCxnSpPr/>
            <p:nvPr/>
          </p:nvCxnSpPr>
          <p:spPr>
            <a:xfrm>
              <a:off x="9272587" y="2985972"/>
              <a:ext cx="248504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FC6F73B-CFE7-4AC0-B804-BAFB7F8FCB25}"/>
                </a:ext>
              </a:extLst>
            </p:cNvPr>
            <p:cNvGrpSpPr/>
            <p:nvPr/>
          </p:nvGrpSpPr>
          <p:grpSpPr>
            <a:xfrm rot="5400000">
              <a:off x="9266184" y="486485"/>
              <a:ext cx="2494070" cy="2488816"/>
              <a:chOff x="5672632" y="2447924"/>
              <a:chExt cx="2494070" cy="2488816"/>
            </a:xfrm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095F09EC-6717-4883-A3C6-E5364D8D0904}"/>
                  </a:ext>
                </a:extLst>
              </p:cNvPr>
              <p:cNvCxnSpPr/>
              <p:nvPr/>
            </p:nvCxnSpPr>
            <p:spPr>
              <a:xfrm>
                <a:off x="5672632" y="2447924"/>
                <a:ext cx="248504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F4354CE2-8E4E-45B6-BA11-36B7D53CCFF9}"/>
                  </a:ext>
                </a:extLst>
              </p:cNvPr>
              <p:cNvCxnSpPr/>
              <p:nvPr/>
            </p:nvCxnSpPr>
            <p:spPr>
              <a:xfrm>
                <a:off x="5681662" y="3280868"/>
                <a:ext cx="248504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A3B1700A-EB3A-47DB-B0A5-0CC6047C3B63}"/>
                  </a:ext>
                </a:extLst>
              </p:cNvPr>
              <p:cNvCxnSpPr/>
              <p:nvPr/>
            </p:nvCxnSpPr>
            <p:spPr>
              <a:xfrm>
                <a:off x="5672632" y="4103796"/>
                <a:ext cx="248504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5827D0E0-BDA0-40C7-A90C-3F21FA157549}"/>
                  </a:ext>
                </a:extLst>
              </p:cNvPr>
              <p:cNvCxnSpPr/>
              <p:nvPr/>
            </p:nvCxnSpPr>
            <p:spPr>
              <a:xfrm>
                <a:off x="5681662" y="4936740"/>
                <a:ext cx="248504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9B32527D-E8F5-4448-880E-84849D73FD5D}"/>
                </a:ext>
              </a:extLst>
            </p:cNvPr>
            <p:cNvGrpSpPr/>
            <p:nvPr/>
          </p:nvGrpSpPr>
          <p:grpSpPr>
            <a:xfrm>
              <a:off x="9106395" y="339994"/>
              <a:ext cx="2799365" cy="2823178"/>
              <a:chOff x="5363070" y="2138362"/>
              <a:chExt cx="2799365" cy="2823178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67D2B429-075B-422D-B392-61F4BC121D32}"/>
                  </a:ext>
                </a:extLst>
              </p:cNvPr>
              <p:cNvSpPr/>
              <p:nvPr/>
            </p:nvSpPr>
            <p:spPr>
              <a:xfrm>
                <a:off x="5372100" y="2143125"/>
                <a:ext cx="314325" cy="314325"/>
              </a:xfrm>
              <a:prstGeom prst="ellipse">
                <a:avLst/>
              </a:prstGeom>
              <a:solidFill>
                <a:srgbClr val="E32A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F328D48E-38BB-4E7F-A2B3-134E1C646ABC}"/>
                  </a:ext>
                </a:extLst>
              </p:cNvPr>
              <p:cNvSpPr/>
              <p:nvPr/>
            </p:nvSpPr>
            <p:spPr>
              <a:xfrm>
                <a:off x="6196014" y="2138362"/>
                <a:ext cx="314325" cy="314325"/>
              </a:xfrm>
              <a:prstGeom prst="ellipse">
                <a:avLst/>
              </a:prstGeom>
              <a:solidFill>
                <a:srgbClr val="E32A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5A049946-F71E-4CCE-ABA1-B10BECEB70A6}"/>
                  </a:ext>
                </a:extLst>
              </p:cNvPr>
              <p:cNvSpPr/>
              <p:nvPr/>
            </p:nvSpPr>
            <p:spPr>
              <a:xfrm>
                <a:off x="7019928" y="2147392"/>
                <a:ext cx="314325" cy="314325"/>
              </a:xfrm>
              <a:prstGeom prst="ellipse">
                <a:avLst/>
              </a:prstGeom>
              <a:solidFill>
                <a:srgbClr val="E32A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88B390A3-7C37-490A-AF9B-8BB05D7830D2}"/>
                  </a:ext>
                </a:extLst>
              </p:cNvPr>
              <p:cNvSpPr/>
              <p:nvPr/>
            </p:nvSpPr>
            <p:spPr>
              <a:xfrm>
                <a:off x="7843842" y="2138362"/>
                <a:ext cx="314325" cy="314325"/>
              </a:xfrm>
              <a:prstGeom prst="ellipse">
                <a:avLst/>
              </a:prstGeom>
              <a:solidFill>
                <a:srgbClr val="E32A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632DD378-71DE-49BE-8393-009270BE905A}"/>
                  </a:ext>
                </a:extLst>
              </p:cNvPr>
              <p:cNvSpPr/>
              <p:nvPr/>
            </p:nvSpPr>
            <p:spPr>
              <a:xfrm rot="5400000">
                <a:off x="5372100" y="2971306"/>
                <a:ext cx="314325" cy="314325"/>
              </a:xfrm>
              <a:prstGeom prst="ellipse">
                <a:avLst/>
              </a:prstGeom>
              <a:solidFill>
                <a:srgbClr val="E32A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676DA9AC-FA45-4D67-B0DA-FFD87104ED55}"/>
                  </a:ext>
                </a:extLst>
              </p:cNvPr>
              <p:cNvSpPr/>
              <p:nvPr/>
            </p:nvSpPr>
            <p:spPr>
              <a:xfrm rot="5400000">
                <a:off x="5363070" y="3795220"/>
                <a:ext cx="314325" cy="314325"/>
              </a:xfrm>
              <a:prstGeom prst="ellipse">
                <a:avLst/>
              </a:prstGeom>
              <a:solidFill>
                <a:srgbClr val="E32A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7FBE0879-045C-4D89-8315-185D27F7AF56}"/>
                  </a:ext>
                </a:extLst>
              </p:cNvPr>
              <p:cNvSpPr/>
              <p:nvPr/>
            </p:nvSpPr>
            <p:spPr>
              <a:xfrm rot="5400000">
                <a:off x="5372100" y="4619134"/>
                <a:ext cx="314325" cy="314325"/>
              </a:xfrm>
              <a:prstGeom prst="ellipse">
                <a:avLst/>
              </a:prstGeom>
              <a:solidFill>
                <a:srgbClr val="E32A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E45F39EC-9B4A-4725-B668-CD7D5B4B33D2}"/>
                  </a:ext>
                </a:extLst>
              </p:cNvPr>
              <p:cNvSpPr/>
              <p:nvPr/>
            </p:nvSpPr>
            <p:spPr>
              <a:xfrm>
                <a:off x="6191252" y="2971306"/>
                <a:ext cx="314325" cy="314325"/>
              </a:xfrm>
              <a:prstGeom prst="ellipse">
                <a:avLst/>
              </a:prstGeom>
              <a:solidFill>
                <a:srgbClr val="E32A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BB771D35-D898-4B24-BDBC-32B6EE58EF6A}"/>
                  </a:ext>
                </a:extLst>
              </p:cNvPr>
              <p:cNvSpPr/>
              <p:nvPr/>
            </p:nvSpPr>
            <p:spPr>
              <a:xfrm>
                <a:off x="7015166" y="2980336"/>
                <a:ext cx="314325" cy="314325"/>
              </a:xfrm>
              <a:prstGeom prst="ellipse">
                <a:avLst/>
              </a:prstGeom>
              <a:solidFill>
                <a:srgbClr val="E32A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C1ACDA70-B0B3-4FAF-BE05-205B42547AFA}"/>
                  </a:ext>
                </a:extLst>
              </p:cNvPr>
              <p:cNvSpPr/>
              <p:nvPr/>
            </p:nvSpPr>
            <p:spPr>
              <a:xfrm>
                <a:off x="7839080" y="2971306"/>
                <a:ext cx="314325" cy="314325"/>
              </a:xfrm>
              <a:prstGeom prst="ellipse">
                <a:avLst/>
              </a:prstGeom>
              <a:solidFill>
                <a:srgbClr val="E32A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5816E784-BE4F-4C4A-A70A-89F73E494067}"/>
                  </a:ext>
                </a:extLst>
              </p:cNvPr>
              <p:cNvSpPr/>
              <p:nvPr/>
            </p:nvSpPr>
            <p:spPr>
              <a:xfrm>
                <a:off x="6200282" y="3795220"/>
                <a:ext cx="314325" cy="314325"/>
              </a:xfrm>
              <a:prstGeom prst="ellipse">
                <a:avLst/>
              </a:prstGeom>
              <a:solidFill>
                <a:srgbClr val="E32A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A739E3B7-62BD-4809-A4B5-88E38498C73E}"/>
                  </a:ext>
                </a:extLst>
              </p:cNvPr>
              <p:cNvSpPr/>
              <p:nvPr/>
            </p:nvSpPr>
            <p:spPr>
              <a:xfrm>
                <a:off x="7024196" y="3794727"/>
                <a:ext cx="314325" cy="314325"/>
              </a:xfrm>
              <a:prstGeom prst="ellipse">
                <a:avLst/>
              </a:prstGeom>
              <a:solidFill>
                <a:srgbClr val="E32A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C1A4E335-9623-464E-89B2-E30758E5AF73}"/>
                  </a:ext>
                </a:extLst>
              </p:cNvPr>
              <p:cNvSpPr/>
              <p:nvPr/>
            </p:nvSpPr>
            <p:spPr>
              <a:xfrm>
                <a:off x="7848110" y="3794234"/>
                <a:ext cx="314325" cy="314325"/>
              </a:xfrm>
              <a:prstGeom prst="ellipse">
                <a:avLst/>
              </a:prstGeom>
              <a:solidFill>
                <a:srgbClr val="E32A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A52E054C-10AF-46BA-A89F-52F6D0ECF9A6}"/>
                  </a:ext>
                </a:extLst>
              </p:cNvPr>
              <p:cNvSpPr/>
              <p:nvPr/>
            </p:nvSpPr>
            <p:spPr>
              <a:xfrm>
                <a:off x="6200282" y="4638185"/>
                <a:ext cx="314325" cy="314325"/>
              </a:xfrm>
              <a:prstGeom prst="ellipse">
                <a:avLst/>
              </a:prstGeom>
              <a:solidFill>
                <a:srgbClr val="E32A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81381FB-F578-434A-BFA7-898C5B358247}"/>
                  </a:ext>
                </a:extLst>
              </p:cNvPr>
              <p:cNvSpPr/>
              <p:nvPr/>
            </p:nvSpPr>
            <p:spPr>
              <a:xfrm>
                <a:off x="7024196" y="4647215"/>
                <a:ext cx="314325" cy="314325"/>
              </a:xfrm>
              <a:prstGeom prst="ellipse">
                <a:avLst/>
              </a:prstGeom>
              <a:solidFill>
                <a:srgbClr val="E32A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832CECE1-855C-4E37-A3F2-797873E226D7}"/>
                  </a:ext>
                </a:extLst>
              </p:cNvPr>
              <p:cNvSpPr/>
              <p:nvPr/>
            </p:nvSpPr>
            <p:spPr>
              <a:xfrm>
                <a:off x="7848110" y="4638185"/>
                <a:ext cx="314325" cy="314325"/>
              </a:xfrm>
              <a:prstGeom prst="ellipse">
                <a:avLst/>
              </a:prstGeom>
              <a:solidFill>
                <a:srgbClr val="E32A2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E43475BF-EEBB-4986-B9AF-FC9B84ECF4AD}"/>
              </a:ext>
            </a:extLst>
          </p:cNvPr>
          <p:cNvSpPr/>
          <p:nvPr/>
        </p:nvSpPr>
        <p:spPr>
          <a:xfrm>
            <a:off x="589883" y="5521259"/>
            <a:ext cx="1115270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zh-CN" altLang="en-US" sz="2200" dirty="0"/>
              <a:t>注：这里并不建议将</a:t>
            </a:r>
            <a:r>
              <a:rPr lang="en-US" altLang="zh-CN" sz="2200" dirty="0" err="1"/>
              <a:t>Ising</a:t>
            </a:r>
            <a:r>
              <a:rPr lang="zh-CN" altLang="en-US" sz="2200" dirty="0"/>
              <a:t>模型当作一种物理上的存在，它应是用来近似描述一大类物理现象的一个</a:t>
            </a:r>
            <a:r>
              <a:rPr lang="zh-CN" altLang="en-US" sz="2200" b="1" dirty="0"/>
              <a:t>数学模型，</a:t>
            </a:r>
            <a:r>
              <a:rPr lang="zh-CN" altLang="en-US" sz="2200" dirty="0"/>
              <a:t>因而这里使用了</a:t>
            </a:r>
            <a:r>
              <a:rPr lang="zh-CN" altLang="en-US" sz="2200" b="1" dirty="0"/>
              <a:t>概率图</a:t>
            </a:r>
            <a:r>
              <a:rPr lang="zh-CN" altLang="en-US" sz="2200" dirty="0"/>
              <a:t>理论的术语来描述</a:t>
            </a:r>
            <a:r>
              <a:rPr lang="en-US" altLang="zh-CN" sz="2200" dirty="0" err="1"/>
              <a:t>Ising</a:t>
            </a:r>
            <a:r>
              <a:rPr lang="zh-CN" altLang="en-US" sz="2200" dirty="0"/>
              <a:t>模型；物理上的概念并不是物理实在自身，它们都是用来</a:t>
            </a:r>
            <a:r>
              <a:rPr lang="zh-CN" altLang="en-US" sz="2200" b="1" dirty="0">
                <a:solidFill>
                  <a:srgbClr val="FF0000"/>
                </a:solidFill>
              </a:rPr>
              <a:t>解释已知物理实在、预言未知物理实在的数学模型而已</a:t>
            </a:r>
            <a:endParaRPr lang="en-US" altLang="zh-CN" sz="2200" b="1" dirty="0">
              <a:solidFill>
                <a:srgbClr val="FF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DB6CE25-BD7C-4B9C-AB0F-DA354F5A8FE0}"/>
              </a:ext>
            </a:extLst>
          </p:cNvPr>
          <p:cNvSpPr/>
          <p:nvPr/>
        </p:nvSpPr>
        <p:spPr>
          <a:xfrm>
            <a:off x="577145" y="4630251"/>
            <a:ext cx="110140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zh-CN" altLang="en-US" sz="2200" dirty="0"/>
              <a:t>故，</a:t>
            </a:r>
            <a:r>
              <a:rPr lang="en-US" altLang="zh-CN" sz="2200" b="1" dirty="0" err="1"/>
              <a:t>Ising</a:t>
            </a:r>
            <a:r>
              <a:rPr lang="zh-CN" altLang="en-US" sz="2200" b="1" dirty="0"/>
              <a:t>模型由图（节点与边）定义</a:t>
            </a:r>
            <a:r>
              <a:rPr lang="zh-CN" altLang="en-US" sz="2200" dirty="0"/>
              <a:t>；当每个节点可取的状态</a:t>
            </a:r>
            <a:r>
              <a:rPr lang="en-US" altLang="zh-CN" sz="2200" dirty="0"/>
              <a:t>S</a:t>
            </a:r>
            <a:r>
              <a:rPr lang="zh-CN" altLang="en-US" sz="2200" dirty="0"/>
              <a:t>数大于</a:t>
            </a:r>
            <a:r>
              <a:rPr lang="en-US" altLang="zh-CN" sz="2200" dirty="0"/>
              <a:t>2</a:t>
            </a:r>
            <a:r>
              <a:rPr lang="zh-CN" altLang="en-US" sz="2200" dirty="0"/>
              <a:t>时，模型推广为</a:t>
            </a:r>
            <a:r>
              <a:rPr lang="en-US" altLang="zh-CN" sz="2200" b="1" dirty="0"/>
              <a:t>S</a:t>
            </a:r>
            <a:r>
              <a:rPr lang="zh-CN" altLang="en-US" sz="2200" b="1" dirty="0"/>
              <a:t>态</a:t>
            </a:r>
            <a:r>
              <a:rPr lang="en-US" altLang="zh-CN" sz="2200" b="1" dirty="0"/>
              <a:t>Potts</a:t>
            </a:r>
            <a:r>
              <a:rPr lang="zh-CN" altLang="en-US" sz="2200" b="1" dirty="0"/>
              <a:t>模型</a:t>
            </a:r>
            <a:r>
              <a:rPr lang="zh-CN" altLang="en-US" sz="2200" dirty="0"/>
              <a:t>；后面我们会介绍如何使用张量网络计算</a:t>
            </a:r>
            <a:r>
              <a:rPr lang="en-US" altLang="zh-CN" sz="2200" dirty="0" err="1"/>
              <a:t>Ising</a:t>
            </a:r>
            <a:r>
              <a:rPr lang="zh-CN" altLang="en-US" sz="2200" dirty="0"/>
              <a:t>或</a:t>
            </a:r>
            <a:r>
              <a:rPr lang="en-US" altLang="zh-CN" sz="2200" dirty="0"/>
              <a:t>Potts</a:t>
            </a:r>
            <a:r>
              <a:rPr lang="zh-CN" altLang="en-US" sz="2200" dirty="0"/>
              <a:t>模型热力学</a:t>
            </a:r>
            <a:endParaRPr lang="en-US" altLang="zh-CN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8D713F0-C690-48B9-8876-D6CC011B1DB4}"/>
                  </a:ext>
                </a:extLst>
              </p:cNvPr>
              <p:cNvSpPr txBox="1"/>
              <p:nvPr/>
            </p:nvSpPr>
            <p:spPr>
              <a:xfrm>
                <a:off x="9707498" y="3074510"/>
                <a:ext cx="216834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正方格子（注：勿混淆格点与张量网络的图形表示）</a:t>
                </a: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8D713F0-C690-48B9-8876-D6CC011B1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498" y="3074510"/>
                <a:ext cx="2168341" cy="923330"/>
              </a:xfrm>
              <a:prstGeom prst="rect">
                <a:avLst/>
              </a:prstGeom>
              <a:blipFill>
                <a:blip r:embed="rId3"/>
                <a:stretch>
                  <a:fillRect l="-2247" t="-3289" r="-12921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168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2E8AE58-E5E8-4C6C-8ED9-A9272158EADC}"/>
              </a:ext>
            </a:extLst>
          </p:cNvPr>
          <p:cNvSpPr txBox="1"/>
          <p:nvPr/>
        </p:nvSpPr>
        <p:spPr>
          <a:xfrm>
            <a:off x="827472" y="497156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3.4 </a:t>
            </a:r>
            <a:r>
              <a:rPr lang="zh-CN" altLang="en-US" sz="3200" dirty="0"/>
              <a:t>量子格点模型：热力学基础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F29B3C8-31FF-4F21-B253-07655CD78245}"/>
                  </a:ext>
                </a:extLst>
              </p:cNvPr>
              <p:cNvSpPr/>
              <p:nvPr/>
            </p:nvSpPr>
            <p:spPr>
              <a:xfrm>
                <a:off x="1517297" y="1206323"/>
                <a:ext cx="8985955" cy="56040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描述量子系统的热力学理论，应与经典热力学理论相容。</a:t>
                </a:r>
                <a:endParaRPr lang="en-US" altLang="zh-CN" sz="2400" dirty="0"/>
              </a:p>
              <a:p>
                <a:pPr marL="342900" indent="-342900">
                  <a:spcAft>
                    <a:spcPts val="1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量子系统的热力学由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有限温密度算子</a:t>
                </a:r>
                <a:r>
                  <a:rPr lang="zh-CN" altLang="en-US" sz="2400" dirty="0"/>
                  <a:t>给出，定义为</a:t>
                </a:r>
                <a:endParaRPr lang="en-US" altLang="zh-CN" sz="2400" dirty="0"/>
              </a:p>
              <a:p>
                <a:pPr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altLang="zh-CN" sz="2400" dirty="0"/>
              </a:p>
              <a:p>
                <a:pPr>
                  <a:spcAft>
                    <a:spcPts val="1600"/>
                  </a:spcAft>
                </a:pPr>
                <a:r>
                  <a:rPr lang="zh-CN" altLang="en-US" sz="2400" dirty="0"/>
                  <a:t>其中，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</m:oMath>
                </a14:m>
                <a:r>
                  <a:rPr lang="zh-CN" altLang="en-US" sz="2400" b="1" dirty="0"/>
                  <a:t>为系统哈密顿量，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sz="2400" b="1" dirty="0"/>
                  <a:t>为量子配分函数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342900" indent="-342900">
                  <a:spcAft>
                    <a:spcPts val="1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对于量子系统，给定状态（量子态）下的能量满足</a:t>
                </a:r>
                <a:endParaRPr lang="en-US" altLang="zh-CN" sz="2400" dirty="0"/>
              </a:p>
              <a:p>
                <a:pPr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</m:oMath>
                  </m:oMathPara>
                </a14:m>
                <a:endParaRPr lang="en-US" altLang="zh-CN" sz="2400" b="0" dirty="0"/>
              </a:p>
              <a:p>
                <a:pPr marL="342900" indent="-342900">
                  <a:spcAft>
                    <a:spcPts val="1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与经典热力学理论相同，定义</a:t>
                </a:r>
                <a:r>
                  <a:rPr lang="zh-CN" altLang="en-US" sz="2400" b="1" dirty="0"/>
                  <a:t>处于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zh-CN" altLang="en-US" sz="2400" b="1" dirty="0"/>
                  <a:t>的概率为</a:t>
                </a:r>
                <a:endParaRPr lang="en-US" altLang="zh-CN" sz="2400" b="1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,…;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,…)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pPr marL="342900" indent="-342900">
                  <a:spcAft>
                    <a:spcPts val="1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且配分函数满足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,…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,…)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F29B3C8-31FF-4F21-B253-07655CD782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297" y="1206323"/>
                <a:ext cx="8985955" cy="5604098"/>
              </a:xfrm>
              <a:prstGeom prst="rect">
                <a:avLst/>
              </a:prstGeom>
              <a:blipFill>
                <a:blip r:embed="rId2"/>
                <a:stretch>
                  <a:fillRect l="-1085" t="-762" b="-1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029F4175-9E2D-4E1C-8C3C-F49D63DDD47C}"/>
              </a:ext>
            </a:extLst>
          </p:cNvPr>
          <p:cNvSpPr/>
          <p:nvPr/>
        </p:nvSpPr>
        <p:spPr>
          <a:xfrm>
            <a:off x="9067800" y="5529847"/>
            <a:ext cx="2667368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400" b="1" dirty="0"/>
              <a:t>可见</a:t>
            </a:r>
            <a:r>
              <a:rPr lang="zh-CN" altLang="en-US" sz="2400" dirty="0"/>
              <a:t>：定义量子模型即定义哈密顿量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1997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2E8AE58-E5E8-4C6C-8ED9-A9272158EADC}"/>
              </a:ext>
            </a:extLst>
          </p:cNvPr>
          <p:cNvSpPr txBox="1"/>
          <p:nvPr/>
        </p:nvSpPr>
        <p:spPr>
          <a:xfrm>
            <a:off x="827472" y="497156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3.4 </a:t>
            </a:r>
            <a:r>
              <a:rPr lang="zh-CN" altLang="en-US" sz="3200" dirty="0"/>
              <a:t>量子格点模型：热力学基础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F29B3C8-31FF-4F21-B253-07655CD78245}"/>
                  </a:ext>
                </a:extLst>
              </p:cNvPr>
              <p:cNvSpPr/>
              <p:nvPr/>
            </p:nvSpPr>
            <p:spPr>
              <a:xfrm>
                <a:off x="577145" y="1215848"/>
                <a:ext cx="11262430" cy="4633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将能量表达式代入得量子配分函数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根据基矢的正交完备性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…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sz="2400" dirty="0"/>
                  <a:t>，得：</a:t>
                </a:r>
                <a:endParaRPr lang="en-US" altLang="zh-CN" sz="24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…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Tr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/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多个热力学量可由配分函数关于温度的导数求得，例如自由能、能量、熵等，因此，求解配分函数是求解热力学问题的关键一步</a:t>
                </a:r>
                <a:endParaRPr lang="en-US" altLang="zh-CN" sz="2400" dirty="0"/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算符平局值可由密度矩阵计算获得。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F29B3C8-31FF-4F21-B253-07655CD782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45" y="1215848"/>
                <a:ext cx="11262430" cy="4633256"/>
              </a:xfrm>
              <a:prstGeom prst="rect">
                <a:avLst/>
              </a:prstGeom>
              <a:blipFill>
                <a:blip r:embed="rId2"/>
                <a:stretch>
                  <a:fillRect l="-758" t="-921" r="-217" b="-2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3F2F7FB0-120A-4AED-A558-BEDA28D9E1A2}"/>
              </a:ext>
            </a:extLst>
          </p:cNvPr>
          <p:cNvSpPr/>
          <p:nvPr/>
        </p:nvSpPr>
        <p:spPr>
          <a:xfrm>
            <a:off x="9589175" y="3024644"/>
            <a:ext cx="2025680" cy="10156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zh-CN" altLang="en-US" sz="2000" b="1" dirty="0"/>
              <a:t>练习</a:t>
            </a:r>
            <a:r>
              <a:rPr lang="zh-CN" altLang="en-US" sz="2000" dirty="0"/>
              <a:t>：从本页第一个式子出发证明左式</a:t>
            </a:r>
            <a:endParaRPr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7F51CD5-BE46-4F05-A1B0-AC0AA8811C4E}"/>
                  </a:ext>
                </a:extLst>
              </p:cNvPr>
              <p:cNvSpPr/>
              <p:nvPr/>
            </p:nvSpPr>
            <p:spPr>
              <a:xfrm>
                <a:off x="2436595" y="5887283"/>
                <a:ext cx="7459278" cy="770532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zh-CN" altLang="en-US" sz="2000" b="1" dirty="0"/>
                  <a:t>练习</a:t>
                </a:r>
                <a:r>
                  <a:rPr lang="zh-CN" altLang="en-US" sz="2000" dirty="0"/>
                  <a:t>：根据算符平均值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,…</m:t>
                        </m:r>
                      </m:sub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,…;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</m:nary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r>
                  <a:rPr lang="zh-CN" altLang="en-US" sz="2000" dirty="0"/>
                  <a:t>，证明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Tr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  <m:acc>
                          <m:accPr>
                            <m:chr m:val="̂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E7F51CD5-BE46-4F05-A1B0-AC0AA8811C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595" y="5887283"/>
                <a:ext cx="7459278" cy="770532"/>
              </a:xfrm>
              <a:prstGeom prst="rect">
                <a:avLst/>
              </a:prstGeom>
              <a:blipFill>
                <a:blip r:embed="rId3"/>
                <a:stretch>
                  <a:fillRect l="-816" t="-61719" r="-4163" b="-92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50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6049B-3B8B-4EC6-B1C7-3CEDE91F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869950"/>
            <a:ext cx="5953125" cy="1325563"/>
          </a:xfrm>
        </p:spPr>
        <p:txBody>
          <a:bodyPr/>
          <a:lstStyle/>
          <a:p>
            <a:r>
              <a:rPr lang="zh-CN" altLang="en-US" b="1" dirty="0"/>
              <a:t>本章目录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6C486-C70E-4315-828C-BF8554252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550" y="2482849"/>
            <a:ext cx="7543800" cy="3017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3.1 </a:t>
            </a:r>
            <a:r>
              <a:rPr lang="zh-CN" altLang="en-US" dirty="0"/>
              <a:t>量子态与量子算符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3.2 </a:t>
            </a:r>
            <a:r>
              <a:rPr lang="zh-CN" altLang="en-US" dirty="0"/>
              <a:t>多体系统量子态与量子算符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3.3 </a:t>
            </a:r>
            <a:r>
              <a:rPr lang="zh-CN" altLang="en-US" dirty="0"/>
              <a:t>经典热力学基础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3.4 </a:t>
            </a:r>
            <a:r>
              <a:rPr lang="zh-CN" altLang="en-US" dirty="0"/>
              <a:t>量子格点模型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3.5 </a:t>
            </a:r>
            <a:r>
              <a:rPr lang="zh-CN" altLang="en-US" dirty="0"/>
              <a:t>海森堡模型的基态计算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49361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634921A2-0243-498D-A43F-2B0744B95E42}"/>
              </a:ext>
            </a:extLst>
          </p:cNvPr>
          <p:cNvSpPr/>
          <p:nvPr/>
        </p:nvSpPr>
        <p:spPr>
          <a:xfrm>
            <a:off x="4762500" y="5924550"/>
            <a:ext cx="2819400" cy="7376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2E8AE58-E5E8-4C6C-8ED9-A9272158EADC}"/>
              </a:ext>
            </a:extLst>
          </p:cNvPr>
          <p:cNvSpPr txBox="1"/>
          <p:nvPr/>
        </p:nvSpPr>
        <p:spPr>
          <a:xfrm>
            <a:off x="827472" y="497156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3.4 </a:t>
            </a:r>
            <a:r>
              <a:rPr lang="zh-CN" altLang="en-US" sz="3200" dirty="0"/>
              <a:t>量子格点模型：基态问题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5A55F7C-B054-4AF0-9F22-123383D642FA}"/>
                  </a:ext>
                </a:extLst>
              </p:cNvPr>
              <p:cNvSpPr/>
              <p:nvPr/>
            </p:nvSpPr>
            <p:spPr>
              <a:xfrm>
                <a:off x="1090820" y="1385578"/>
                <a:ext cx="10150828" cy="5276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当</a:t>
                </a:r>
                <a:r>
                  <a:rPr lang="zh-CN" altLang="en-US" sz="2400" b="1" dirty="0"/>
                  <a:t>系统温度极低时</a:t>
                </a:r>
                <a:r>
                  <a:rPr lang="zh-CN" altLang="en-US" sz="2400" dirty="0"/>
                  <a:t>（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sz="2400" dirty="0"/>
                  <a:t>），系统密度算符由哈密顿量最低的本征态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记为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zh-CN" altLang="en-US" sz="2400" dirty="0"/>
                  <a:t>）给出，称为系统的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基态（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ground state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）</a:t>
                </a:r>
                <a:r>
                  <a:rPr lang="zh-CN" altLang="en-US" sz="2400" dirty="0"/>
                  <a:t>，对应的本征值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zh-CN" altLang="en-US" sz="2400" dirty="0"/>
                  <a:t>称为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基态能</a:t>
                </a:r>
                <a:br>
                  <a:rPr lang="en-US" altLang="zh-CN" sz="24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d>
                      <m:dPr>
                        <m:begChr m:val="⟨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4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br>
                  <a:rPr lang="en-US" altLang="zh-CN" sz="2400" dirty="0"/>
                </a:br>
                <a:r>
                  <a:rPr lang="zh-CN" altLang="en-US" sz="2400" dirty="0"/>
                  <a:t>（注：考虑基态非简并情况；证明可参考</a:t>
                </a:r>
                <a:r>
                  <a:rPr lang="en-US" altLang="zh-CN" sz="2400" dirty="0"/>
                  <a:t>2.1</a:t>
                </a:r>
                <a:r>
                  <a:rPr lang="zh-CN" altLang="en-US" sz="2400" dirty="0"/>
                  <a:t>节</a:t>
                </a:r>
                <a:r>
                  <a:rPr lang="zh-CN" altLang="en-US" sz="2400" b="1" dirty="0"/>
                  <a:t>最大本征值的幂级数解法</a:t>
                </a:r>
                <a:r>
                  <a:rPr lang="zh-CN" altLang="en-US" sz="2400" dirty="0"/>
                  <a:t>）</a:t>
                </a:r>
                <a:endParaRPr lang="en-US" altLang="zh-CN" sz="2400" dirty="0"/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rgbClr val="FF0000"/>
                    </a:solidFill>
                  </a:rPr>
                  <a:t>基态观测量</a:t>
                </a:r>
                <a:r>
                  <a:rPr lang="zh-CN" altLang="en-US" sz="2400" dirty="0"/>
                  <a:t>满足：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Tr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⟨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zh-CN" altLang="en-US" sz="2400" dirty="0"/>
                  <a:t>，与量子态观测量公式一致。</a:t>
                </a:r>
                <a:endParaRPr lang="en-US" altLang="zh-CN" sz="2400" dirty="0"/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基态求解即求解哈密顿量对应矩阵的最低本征态及本征值</a:t>
                </a:r>
                <a:r>
                  <a:rPr lang="zh-CN" altLang="en-US" sz="2400" dirty="0"/>
                  <a:t>，对应于如下</a:t>
                </a:r>
                <a:r>
                  <a:rPr lang="zh-CN" altLang="en-US" sz="2400" b="1" dirty="0"/>
                  <a:t>最优化问题</a:t>
                </a:r>
                <a:r>
                  <a:rPr lang="zh-CN" altLang="en-US" sz="2400" dirty="0"/>
                  <a:t>（回顾</a:t>
                </a:r>
                <a:r>
                  <a:rPr lang="en-US" altLang="zh-CN" sz="2400" dirty="0"/>
                  <a:t>2.1</a:t>
                </a:r>
                <a:r>
                  <a:rPr lang="zh-CN" altLang="en-US" sz="2400" dirty="0"/>
                  <a:t>节：最大本征问题对应的最优化问题）：</a:t>
                </a:r>
                <a:endParaRPr lang="en-US" altLang="zh-CN" sz="2400" dirty="0"/>
              </a:p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̂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altLang="zh-CN" sz="2400" dirty="0"/>
                </a:br>
                <a:endParaRPr lang="en-US" altLang="zh-CN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5A55F7C-B054-4AF0-9F22-123383D64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20" y="1385578"/>
                <a:ext cx="10150828" cy="5276573"/>
              </a:xfrm>
              <a:prstGeom prst="rect">
                <a:avLst/>
              </a:prstGeom>
              <a:blipFill>
                <a:blip r:embed="rId2"/>
                <a:stretch>
                  <a:fillRect l="-961" t="-4388" r="-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7543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2E8AE58-E5E8-4C6C-8ED9-A9272158EADC}"/>
              </a:ext>
            </a:extLst>
          </p:cNvPr>
          <p:cNvSpPr txBox="1"/>
          <p:nvPr/>
        </p:nvSpPr>
        <p:spPr>
          <a:xfrm>
            <a:off x="846522" y="291376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3.5 </a:t>
            </a:r>
            <a:r>
              <a:rPr lang="zh-CN" altLang="en-US" sz="3200" dirty="0"/>
              <a:t>海森堡模型的基态计算：二自旋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5A55F7C-B054-4AF0-9F22-123383D642FA}"/>
                  </a:ext>
                </a:extLst>
              </p:cNvPr>
              <p:cNvSpPr/>
              <p:nvPr/>
            </p:nvSpPr>
            <p:spPr>
              <a:xfrm>
                <a:off x="596195" y="1010068"/>
                <a:ext cx="10405180" cy="4837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定义磁场中二自旋的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海森堡（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Heisenberg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）模型</a:t>
                </a:r>
                <a:r>
                  <a:rPr lang="zh-CN" altLang="en-US" sz="2400" dirty="0"/>
                  <a:t>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b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sz="2400" dirty="0"/>
                  <a:t>，其中，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定义为沿自旋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方向的外磁场。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Cambria Math" panose="02040503050406030204" pitchFamily="18" charset="0"/>
                  </a:rPr>
                  <a:t>下面我们考虑自旋</a:t>
                </a:r>
                <a:r>
                  <a:rPr lang="en-US" altLang="zh-CN" sz="2400" dirty="0">
                    <a:latin typeface="Cambria Math" panose="02040503050406030204" pitchFamily="18" charset="0"/>
                  </a:rPr>
                  <a:t>1/2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，选择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本征态作为基矢，为简便起见，设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Cambria Math" panose="02040503050406030204" pitchFamily="18" charset="0"/>
                  </a:rPr>
                  <a:t>显而易见，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</m:acc>
                  </m:oMath>
                </a14:m>
                <a:r>
                  <a:rPr lang="zh-CN" altLang="en-US" sz="2400" b="1" dirty="0">
                    <a:latin typeface="Cambria Math" panose="02040503050406030204" pitchFamily="18" charset="0"/>
                  </a:rPr>
                  <a:t>不能写成多个单体算符的直积</a:t>
                </a:r>
                <a:r>
                  <a:rPr lang="zh-CN" altLang="en-US" sz="2400" dirty="0">
                    <a:latin typeface="Cambria Math" panose="02040503050406030204" pitchFamily="18" charset="0"/>
                  </a:rPr>
                  <a:t>。</a:t>
                </a:r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zh-CN" altLang="en-US" sz="2400" dirty="0"/>
                  <a:t>的系数可看作是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zh-CN" altLang="en-US" sz="2400" dirty="0"/>
                  <a:t>的四阶张量或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2400" dirty="0"/>
                  <a:t>矩阵，计算步骤为：</a:t>
                </a:r>
                <a:br>
                  <a:rPr lang="en-US" altLang="zh-CN" sz="2400" dirty="0"/>
                </a:br>
                <a:r>
                  <a:rPr lang="zh-CN" altLang="en-US" sz="2400" dirty="0"/>
                  <a:t>（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）获得各个自旋算符的矩阵；</a:t>
                </a:r>
                <a:br>
                  <a:rPr lang="en-US" altLang="zh-CN" sz="2400" dirty="0"/>
                </a:br>
                <a:r>
                  <a:rPr lang="zh-CN" altLang="en-US" sz="2400" dirty="0"/>
                  <a:t>（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）计算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</m:oMath>
                </a14:m>
                <a:r>
                  <a:rPr lang="zh-CN" altLang="en-US" sz="2400" dirty="0"/>
                  <a:t>，为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zh-CN" altLang="en-US" sz="2400" dirty="0"/>
                  <a:t>张量；</a:t>
                </a:r>
                <a:br>
                  <a:rPr lang="en-US" altLang="zh-CN" sz="2400" dirty="0"/>
                </a:br>
                <a:r>
                  <a:rPr lang="zh-CN" altLang="en-US" sz="2400" dirty="0"/>
                  <a:t>（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）计算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</m:oMath>
                </a14:m>
                <a:r>
                  <a:rPr lang="zh-CN" altLang="en-US" sz="2400" dirty="0"/>
                  <a:t>，为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×2×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zh-CN" altLang="en-US" sz="2400" dirty="0"/>
                  <a:t>张量；</a:t>
                </a:r>
                <a:br>
                  <a:rPr lang="en-US" altLang="zh-CN" sz="2400" dirty="0"/>
                </a:br>
                <a:r>
                  <a:rPr lang="zh-CN" altLang="en-US" sz="2400" dirty="0"/>
                  <a:t>（</a:t>
                </a:r>
                <a:r>
                  <a:rPr lang="en-US" altLang="zh-CN" sz="2400" dirty="0"/>
                  <a:t>d</a:t>
                </a:r>
                <a:r>
                  <a:rPr lang="zh-CN" altLang="en-US" sz="2400" dirty="0"/>
                  <a:t>）将各项求和，进行本征值分解获得最终结果</a:t>
                </a:r>
                <a:endParaRPr lang="en-US" altLang="zh-CN" sz="2400" dirty="0"/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5A55F7C-B054-4AF0-9F22-123383D64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95" y="1010068"/>
                <a:ext cx="10405180" cy="4837863"/>
              </a:xfrm>
              <a:prstGeom prst="rect">
                <a:avLst/>
              </a:prstGeom>
              <a:blipFill>
                <a:blip r:embed="rId2"/>
                <a:stretch>
                  <a:fillRect l="-1289" t="-46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E3092609-7BA0-406A-AE25-B194DA174C9E}"/>
                  </a:ext>
                </a:extLst>
              </p:cNvPr>
              <p:cNvSpPr/>
              <p:nvPr/>
            </p:nvSpPr>
            <p:spPr>
              <a:xfrm>
                <a:off x="9341696" y="419107"/>
                <a:ext cx="2393104" cy="510778"/>
              </a:xfrm>
              <a:prstGeom prst="roundRect">
                <a:avLst>
                  <a:gd name="adj" fmla="val 27856"/>
                </a:avLst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zh-CN" altLang="en-US" sz="2400" dirty="0"/>
                  <a:t>注：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E3092609-7BA0-406A-AE25-B194DA174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696" y="419107"/>
                <a:ext cx="2393104" cy="510778"/>
              </a:xfrm>
              <a:prstGeom prst="roundRect">
                <a:avLst>
                  <a:gd name="adj" fmla="val 27856"/>
                </a:avLst>
              </a:prstGeom>
              <a:blipFill>
                <a:blip r:embed="rId3"/>
                <a:stretch>
                  <a:fillRect l="-1508" b="-21348"/>
                </a:stretch>
              </a:blipFill>
              <a:ln w="28575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D5961E29-5F7C-4F1A-A509-6A8248F988F2}"/>
              </a:ext>
            </a:extLst>
          </p:cNvPr>
          <p:cNvSpPr/>
          <p:nvPr/>
        </p:nvSpPr>
        <p:spPr>
          <a:xfrm>
            <a:off x="9776834" y="5928798"/>
            <a:ext cx="2227823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Jupyter</a:t>
            </a:r>
            <a:r>
              <a:rPr lang="en-US" altLang="zh-CN" dirty="0"/>
              <a:t> Notebook: </a:t>
            </a:r>
          </a:p>
          <a:p>
            <a:r>
              <a:rPr lang="en-US" altLang="zh-CN" dirty="0"/>
              <a:t>sec3_1_spinhalf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DF1050-BE73-4899-B000-5D6CD13C30F7}"/>
                  </a:ext>
                </a:extLst>
              </p:cNvPr>
              <p:cNvSpPr/>
              <p:nvPr/>
            </p:nvSpPr>
            <p:spPr>
              <a:xfrm>
                <a:off x="1265020" y="5272166"/>
                <a:ext cx="7459278" cy="1419363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zh-CN" altLang="en-US" sz="1900" b="1" dirty="0"/>
                  <a:t>练习</a:t>
                </a:r>
                <a:r>
                  <a:rPr lang="zh-CN" altLang="en-US" sz="1900" dirty="0"/>
                  <a:t>：编写程序，生成无外磁场的</a:t>
                </a:r>
                <a:r>
                  <a:rPr lang="en-US" altLang="zh-CN" sz="1900" dirty="0"/>
                  <a:t>XYZ</a:t>
                </a:r>
                <a:r>
                  <a:rPr lang="zh-CN" altLang="en-US" sz="1900" dirty="0"/>
                  <a:t>模型哈密顿量</a:t>
                </a:r>
                <a:br>
                  <a:rPr lang="en-US" altLang="zh-CN" sz="19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US" altLang="zh-CN" sz="19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9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9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19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9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9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zh-CN" altLang="en-US" sz="19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19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9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zh-CN" altLang="en-US" sz="19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br>
                  <a:rPr lang="en-US" altLang="zh-CN" sz="1900" dirty="0"/>
                </a:br>
                <a:r>
                  <a:rPr lang="zh-CN" altLang="en-US" sz="1900" dirty="0"/>
                  <a:t>（</a:t>
                </a:r>
                <a:r>
                  <a:rPr lang="en-US" altLang="zh-CN" sz="1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m:rPr>
                            <m:brk m:alnAt="7"/>
                          </m:rPr>
                          <a:rPr lang="zh-CN" altLang="en-US" sz="19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sz="1900" dirty="0"/>
                  <a:t>为三个方向的自旋耦合系数，选择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9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en-US" altLang="zh-CN" sz="19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zh-CN" altLang="en-US" sz="1900" dirty="0">
                    <a:latin typeface="Cambria Math" panose="02040503050406030204" pitchFamily="18" charset="0"/>
                  </a:rPr>
                  <a:t>本征态作为基矢</a:t>
                </a:r>
                <a:r>
                  <a:rPr lang="zh-CN" altLang="en-US" sz="1900" dirty="0"/>
                  <a:t>）</a:t>
                </a:r>
                <a:endParaRPr lang="en-US" altLang="zh-CN" sz="19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BDF1050-BE73-4899-B000-5D6CD13C3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020" y="5272166"/>
                <a:ext cx="7459278" cy="1419363"/>
              </a:xfrm>
              <a:prstGeom prst="rect">
                <a:avLst/>
              </a:prstGeom>
              <a:blipFill>
                <a:blip r:embed="rId4"/>
                <a:stretch>
                  <a:fillRect l="-735" t="-1702" b="-5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E2AD69A8-8B9E-404E-ABDF-CEE2B339FB5E}"/>
              </a:ext>
            </a:extLst>
          </p:cNvPr>
          <p:cNvSpPr/>
          <p:nvPr/>
        </p:nvSpPr>
        <p:spPr>
          <a:xfrm>
            <a:off x="8032130" y="3849989"/>
            <a:ext cx="3972527" cy="1200329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400" dirty="0"/>
              <a:t>显然，得到哈密顿量之后，可直接调用求解最低本征态的函数计算基态及基态能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53363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2E8AE58-E5E8-4C6C-8ED9-A9272158EADC}"/>
              </a:ext>
            </a:extLst>
          </p:cNvPr>
          <p:cNvSpPr txBox="1"/>
          <p:nvPr/>
        </p:nvSpPr>
        <p:spPr>
          <a:xfrm>
            <a:off x="827472" y="497156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3.5 </a:t>
            </a:r>
            <a:r>
              <a:rPr lang="zh-CN" altLang="en-US" sz="3200" dirty="0"/>
              <a:t>海森堡模型的基态计算：退火算法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5A55F7C-B054-4AF0-9F22-123383D642FA}"/>
                  </a:ext>
                </a:extLst>
              </p:cNvPr>
              <p:cNvSpPr/>
              <p:nvPr/>
            </p:nvSpPr>
            <p:spPr>
              <a:xfrm>
                <a:off x="577145" y="1215848"/>
                <a:ext cx="10605205" cy="54529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想要计算基态，不一定要获得完整的哈密顿量</a:t>
                </a:r>
                <a:endParaRPr lang="en-US" altLang="zh-CN" sz="2400" b="1" dirty="0"/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例</a:t>
                </a:r>
                <a:r>
                  <a:rPr lang="en-US" altLang="zh-CN" sz="2400" dirty="0"/>
                  <a:t>-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海森堡格点模型</a:t>
                </a:r>
                <a:r>
                  <a:rPr lang="zh-CN" altLang="en-US" sz="2400" dirty="0"/>
                  <a:t>（无外场）：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dirty="0"/>
                  <a:t>，求和号每一项为二自旋海森堡哈密顿量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400" dirty="0"/>
                  <a:t>遍历图中所有相连的格点对</a:t>
                </a:r>
                <a:endParaRPr lang="en-US" altLang="zh-CN" sz="2400" dirty="0"/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基态计算的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退火算法</a:t>
                </a:r>
                <a:r>
                  <a:rPr lang="zh-CN" altLang="en-US" sz="2400" dirty="0"/>
                  <a:t>：基本原理为对任意初态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zh-CN" altLang="en-US" sz="2400" dirty="0"/>
                  <a:t>进行投影</a:t>
                </a:r>
                <a:br>
                  <a:rPr lang="en-US" altLang="zh-CN" sz="2400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sup>
                        </m:sSup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br>
                  <a:rPr lang="en-US" altLang="zh-CN" sz="2400" dirty="0"/>
                </a:br>
                <a:r>
                  <a:rPr lang="en-US" altLang="zh-CN" sz="2400" dirty="0"/>
                  <a:t>(</a:t>
                </a:r>
                <a:r>
                  <a:rPr lang="zh-CN" altLang="en-US" sz="2400" dirty="0"/>
                  <a:t>注：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sup>
                    </m:sSup>
                  </m:oMath>
                </a14:m>
                <a:r>
                  <a:rPr lang="zh-CN" altLang="en-US" sz="2400" dirty="0"/>
                  <a:t>的最大本征态为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zh-CN" altLang="en-US" sz="2400" dirty="0"/>
                  <a:t>；回顾：最大本征问题的幂级数求解法</a:t>
                </a:r>
                <a:r>
                  <a:rPr lang="en-US" altLang="zh-CN" sz="2400" dirty="0"/>
                  <a:t>)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：考虑</a:t>
                </a:r>
                <a:r>
                  <a:rPr lang="en-US" altLang="zh-CN" sz="2400" dirty="0"/>
                  <a:t>4</a:t>
                </a:r>
                <a:r>
                  <a:rPr lang="zh-CN" altLang="en-US" sz="2400" dirty="0"/>
                  <a:t>个自旋构成的</a:t>
                </a:r>
                <a:r>
                  <a:rPr lang="zh-CN" altLang="en-US" sz="2400" b="1" dirty="0"/>
                  <a:t>一维海森堡链</a:t>
                </a:r>
                <a:r>
                  <a:rPr lang="zh-CN" altLang="en-US" sz="2400" dirty="0"/>
                  <a:t>，格子示意图如右上所示，退火算法具体步骤为：</a:t>
                </a:r>
                <a:br>
                  <a:rPr lang="en-US" altLang="zh-CN" sz="2400" dirty="0"/>
                </a:br>
                <a:r>
                  <a:rPr lang="zh-CN" altLang="en-US" sz="2400" dirty="0"/>
                  <a:t>（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）随机初始化量子态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；</a:t>
                </a:r>
                <a:br>
                  <a:rPr lang="en-US" altLang="zh-CN" sz="2400" dirty="0"/>
                </a:br>
                <a:r>
                  <a:rPr lang="zh-CN" altLang="en-US" sz="2400" dirty="0"/>
                  <a:t>（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）计算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并归一化结果；</a:t>
                </a:r>
                <a:br>
                  <a:rPr lang="en-US" altLang="zh-CN" sz="2400" dirty="0"/>
                </a:br>
                <a:r>
                  <a:rPr lang="zh-CN" altLang="en-US" sz="2400" dirty="0"/>
                  <a:t>（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）计算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并归一化结果；</a:t>
                </a:r>
                <a:br>
                  <a:rPr lang="en-US" altLang="zh-CN" sz="2400" dirty="0"/>
                </a:br>
                <a:r>
                  <a:rPr lang="zh-CN" altLang="en-US" sz="2400" dirty="0"/>
                  <a:t>（</a:t>
                </a:r>
                <a:r>
                  <a:rPr lang="en-US" altLang="zh-CN" sz="2400" dirty="0"/>
                  <a:t>d</a:t>
                </a:r>
                <a:r>
                  <a:rPr lang="zh-CN" altLang="en-US" sz="2400" dirty="0"/>
                  <a:t>）检查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是否收敛，否则返回至步骤（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）。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5A55F7C-B054-4AF0-9F22-123383D64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45" y="1215848"/>
                <a:ext cx="10605205" cy="5452903"/>
              </a:xfrm>
              <a:prstGeom prst="rect">
                <a:avLst/>
              </a:prstGeom>
              <a:blipFill>
                <a:blip r:embed="rId2"/>
                <a:stretch>
                  <a:fillRect l="-805" t="-782" b="-15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4C67A727-AF8E-4073-A18C-E7B947ABB60E}"/>
              </a:ext>
            </a:extLst>
          </p:cNvPr>
          <p:cNvGrpSpPr/>
          <p:nvPr/>
        </p:nvGrpSpPr>
        <p:grpSpPr>
          <a:xfrm>
            <a:off x="8841939" y="789543"/>
            <a:ext cx="2522589" cy="309551"/>
            <a:chOff x="7907498" y="1358761"/>
            <a:chExt cx="2522589" cy="309551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DBFCC7A-2376-42AF-9613-E4D5A2E3DDBE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8049579" y="1508115"/>
              <a:ext cx="2096344" cy="99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85C0D45-D802-4FF7-AABD-97A80F383C4E}"/>
                </a:ext>
              </a:extLst>
            </p:cNvPr>
            <p:cNvSpPr/>
            <p:nvPr/>
          </p:nvSpPr>
          <p:spPr>
            <a:xfrm rot="5400000">
              <a:off x="7907498" y="1358761"/>
              <a:ext cx="284164" cy="284164"/>
            </a:xfrm>
            <a:prstGeom prst="ellipse">
              <a:avLst/>
            </a:prstGeom>
            <a:solidFill>
              <a:srgbClr val="E32A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B79A2D9-6288-4289-9694-0924A2BF5AD7}"/>
                </a:ext>
              </a:extLst>
            </p:cNvPr>
            <p:cNvSpPr/>
            <p:nvPr/>
          </p:nvSpPr>
          <p:spPr>
            <a:xfrm>
              <a:off x="8656212" y="1375984"/>
              <a:ext cx="284164" cy="284164"/>
            </a:xfrm>
            <a:prstGeom prst="ellipse">
              <a:avLst/>
            </a:prstGeom>
            <a:solidFill>
              <a:srgbClr val="E32A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D3AA0E2-A242-43B6-B40F-776DB0F9B2CC}"/>
                </a:ext>
              </a:extLst>
            </p:cNvPr>
            <p:cNvSpPr/>
            <p:nvPr/>
          </p:nvSpPr>
          <p:spPr>
            <a:xfrm>
              <a:off x="9401067" y="1384148"/>
              <a:ext cx="284164" cy="284164"/>
            </a:xfrm>
            <a:prstGeom prst="ellipse">
              <a:avLst/>
            </a:prstGeom>
            <a:solidFill>
              <a:srgbClr val="E32A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827CA65-9F08-4CC8-9CAD-575168B84299}"/>
                </a:ext>
              </a:extLst>
            </p:cNvPr>
            <p:cNvSpPr/>
            <p:nvPr/>
          </p:nvSpPr>
          <p:spPr>
            <a:xfrm>
              <a:off x="10145923" y="1375984"/>
              <a:ext cx="284164" cy="284164"/>
            </a:xfrm>
            <a:prstGeom prst="ellipse">
              <a:avLst/>
            </a:prstGeom>
            <a:solidFill>
              <a:srgbClr val="E32A2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1385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2E8AE58-E5E8-4C6C-8ED9-A9272158EADC}"/>
              </a:ext>
            </a:extLst>
          </p:cNvPr>
          <p:cNvSpPr txBox="1"/>
          <p:nvPr/>
        </p:nvSpPr>
        <p:spPr>
          <a:xfrm>
            <a:off x="827472" y="497156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3.5 </a:t>
            </a:r>
            <a:r>
              <a:rPr lang="zh-CN" altLang="en-US" sz="3200" dirty="0"/>
              <a:t>海森堡模型的基态计算：退火算法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5A55F7C-B054-4AF0-9F22-123383D642FA}"/>
                  </a:ext>
                </a:extLst>
              </p:cNvPr>
              <p:cNvSpPr/>
              <p:nvPr/>
            </p:nvSpPr>
            <p:spPr>
              <a:xfrm>
                <a:off x="577145" y="1187273"/>
                <a:ext cx="8755677" cy="57565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</a:t>
                </a:r>
                <a:r>
                  <a:rPr lang="en-US" altLang="zh-CN" sz="2400" dirty="0"/>
                  <a:t>4</a:t>
                </a:r>
                <a:r>
                  <a:rPr lang="zh-CN" altLang="en-US" sz="2400" dirty="0"/>
                  <a:t>个自旋构成的</a:t>
                </a:r>
                <a:r>
                  <a:rPr lang="zh-CN" altLang="en-US" sz="2400" b="1" dirty="0"/>
                  <a:t>一维海森堡链</a:t>
                </a:r>
                <a:r>
                  <a:rPr lang="zh-CN" altLang="en-US" sz="2400" dirty="0"/>
                  <a:t>退火算法具体步骤：</a:t>
                </a:r>
                <a:br>
                  <a:rPr lang="en-US" altLang="zh-CN" sz="2400" dirty="0"/>
                </a:br>
                <a:r>
                  <a:rPr lang="zh-CN" altLang="en-US" sz="2400" dirty="0"/>
                  <a:t>（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）随机初始化量子态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；</a:t>
                </a:r>
                <a:br>
                  <a:rPr lang="en-US" altLang="zh-CN" sz="2400" dirty="0"/>
                </a:br>
                <a:r>
                  <a:rPr lang="zh-CN" altLang="en-US" sz="2400" dirty="0"/>
                  <a:t>（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）计算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34</m:t>
                            </m:r>
                          </m:sub>
                        </m:sSub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并归一化结果；</a:t>
                </a:r>
                <a:br>
                  <a:rPr lang="en-US" altLang="zh-CN" sz="2400" dirty="0"/>
                </a:br>
                <a:r>
                  <a:rPr lang="zh-CN" altLang="en-US" sz="2400" dirty="0"/>
                  <a:t>（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）计算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并归一化结果；</a:t>
                </a:r>
                <a:br>
                  <a:rPr lang="en-US" altLang="zh-CN" sz="2400" dirty="0"/>
                </a:br>
                <a:r>
                  <a:rPr lang="zh-CN" altLang="en-US" sz="2400" dirty="0"/>
                  <a:t>（</a:t>
                </a:r>
                <a:r>
                  <a:rPr lang="en-US" altLang="zh-CN" sz="2400" dirty="0"/>
                  <a:t>d</a:t>
                </a:r>
                <a:r>
                  <a:rPr lang="zh-CN" altLang="en-US" sz="2400" dirty="0"/>
                  <a:t>）检查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/>
                  <a:t>是否收敛，否则返回至步骤（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）。</a:t>
                </a:r>
                <a:endParaRPr lang="en-US" altLang="zh-CN" sz="2400" dirty="0"/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退火算法的数学原理：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Trotter-Suzuki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分解</a:t>
                </a:r>
                <a:br>
                  <a:rPr lang="en-US" altLang="zh-CN" sz="2400" b="1" dirty="0">
                    <a:solidFill>
                      <a:srgbClr val="FF0000"/>
                    </a:solidFill>
                  </a:rPr>
                </a:br>
                <a:r>
                  <a:rPr lang="zh-CN" altLang="en-US" sz="2400" dirty="0"/>
                  <a:t>对于算符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sz="2400" dirty="0"/>
                  <a:t>，有如下关系</a:t>
                </a:r>
                <a:br>
                  <a:rPr lang="en-US" altLang="zh-CN" sz="240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当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和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对易时，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sup>
                    </m:sSup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当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</a:rPr>
                  <a:t>为小量时，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对于上述例子，取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sz="2400" dirty="0"/>
                  <a:t>为小量，有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5A55F7C-B054-4AF0-9F22-123383D64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45" y="1187273"/>
                <a:ext cx="8755677" cy="5756576"/>
              </a:xfrm>
              <a:prstGeom prst="rect">
                <a:avLst/>
              </a:prstGeom>
              <a:blipFill>
                <a:blip r:embed="rId2"/>
                <a:stretch>
                  <a:fillRect l="-975" t="-4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20C86956-B97F-4D61-9DC4-51B9C7F7B2B8}"/>
              </a:ext>
            </a:extLst>
          </p:cNvPr>
          <p:cNvGrpSpPr/>
          <p:nvPr/>
        </p:nvGrpSpPr>
        <p:grpSpPr>
          <a:xfrm>
            <a:off x="9405845" y="398286"/>
            <a:ext cx="1214530" cy="1187919"/>
            <a:chOff x="3703190" y="3465092"/>
            <a:chExt cx="971550" cy="702556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8306E01-33D2-4195-9D24-6908B3878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03190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0FAF2D9-7331-4F72-A892-1FF8013DCE7F}"/>
                </a:ext>
              </a:extLst>
            </p:cNvPr>
            <p:cNvCxnSpPr>
              <a:cxnSpLocks/>
            </p:cNvCxnSpPr>
            <p:nvPr/>
          </p:nvCxnSpPr>
          <p:spPr>
            <a:xfrm>
              <a:off x="4022807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77A88B2-ADF3-41BB-9EC1-8587E6B25D52}"/>
                </a:ext>
              </a:extLst>
            </p:cNvPr>
            <p:cNvCxnSpPr>
              <a:cxnSpLocks/>
            </p:cNvCxnSpPr>
            <p:nvPr/>
          </p:nvCxnSpPr>
          <p:spPr>
            <a:xfrm>
              <a:off x="4338191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B67F9D6-A32F-4750-AD6D-20C3C71EB9FA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0" y="3470458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F45B4F8-EFB1-4FB2-83B4-3B1444778A54}"/>
              </a:ext>
            </a:extLst>
          </p:cNvPr>
          <p:cNvSpPr/>
          <p:nvPr/>
        </p:nvSpPr>
        <p:spPr>
          <a:xfrm>
            <a:off x="9332822" y="1295168"/>
            <a:ext cx="1381898" cy="417569"/>
          </a:xfrm>
          <a:prstGeom prst="roundRect">
            <a:avLst/>
          </a:prstGeom>
          <a:solidFill>
            <a:srgbClr val="53DD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EC19221-CAED-4FE6-895D-FF89E4CE3C46}"/>
              </a:ext>
            </a:extLst>
          </p:cNvPr>
          <p:cNvSpPr/>
          <p:nvPr/>
        </p:nvSpPr>
        <p:spPr>
          <a:xfrm>
            <a:off x="9369762" y="747096"/>
            <a:ext cx="464312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865AB7C-4724-4693-B9F1-B8ADC4AAE29E}"/>
              </a:ext>
            </a:extLst>
          </p:cNvPr>
          <p:cNvSpPr/>
          <p:nvPr/>
        </p:nvSpPr>
        <p:spPr>
          <a:xfrm>
            <a:off x="10179899" y="749806"/>
            <a:ext cx="464312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C1C0D25-BDDF-4CAE-AB3D-599565BB2289}"/>
                  </a:ext>
                </a:extLst>
              </p:cNvPr>
              <p:cNvSpPr/>
              <p:nvPr/>
            </p:nvSpPr>
            <p:spPr>
              <a:xfrm>
                <a:off x="9626498" y="1273119"/>
                <a:ext cx="7732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C1C0D25-BDDF-4CAE-AB3D-599565BB2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498" y="1273119"/>
                <a:ext cx="773225" cy="461665"/>
              </a:xfrm>
              <a:prstGeom prst="rect">
                <a:avLst/>
              </a:prstGeom>
              <a:blipFill>
                <a:blip r:embed="rId3"/>
                <a:stretch>
                  <a:fillRect l="-4724" t="-130263" r="-78740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34C60406-4A60-4665-A153-CF5BAF46F57D}"/>
              </a:ext>
            </a:extLst>
          </p:cNvPr>
          <p:cNvGrpSpPr/>
          <p:nvPr/>
        </p:nvGrpSpPr>
        <p:grpSpPr>
          <a:xfrm>
            <a:off x="9405845" y="3733082"/>
            <a:ext cx="1214530" cy="1187919"/>
            <a:chOff x="3703190" y="3465092"/>
            <a:chExt cx="971550" cy="702556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447394F-1EF2-4780-AAD1-89383ECB43AD}"/>
                </a:ext>
              </a:extLst>
            </p:cNvPr>
            <p:cNvCxnSpPr>
              <a:cxnSpLocks/>
            </p:cNvCxnSpPr>
            <p:nvPr/>
          </p:nvCxnSpPr>
          <p:spPr>
            <a:xfrm>
              <a:off x="3703190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DE52563-DEAF-4F45-BEA6-3A4C35FB0600}"/>
                </a:ext>
              </a:extLst>
            </p:cNvPr>
            <p:cNvCxnSpPr>
              <a:cxnSpLocks/>
            </p:cNvCxnSpPr>
            <p:nvPr/>
          </p:nvCxnSpPr>
          <p:spPr>
            <a:xfrm>
              <a:off x="4022807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EBD7D1A-CE04-4ABC-ADCA-C7CFDE6BF95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191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4ECA4FB-3F29-4165-9E77-9BBB8CCFFC44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0" y="3470458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7018030-0C8F-4ED6-90CA-C1D83961FD27}"/>
              </a:ext>
            </a:extLst>
          </p:cNvPr>
          <p:cNvSpPr/>
          <p:nvPr/>
        </p:nvSpPr>
        <p:spPr>
          <a:xfrm>
            <a:off x="9332822" y="4629964"/>
            <a:ext cx="1381898" cy="417569"/>
          </a:xfrm>
          <a:prstGeom prst="roundRect">
            <a:avLst/>
          </a:prstGeom>
          <a:solidFill>
            <a:srgbClr val="53DD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9B2923D-23F4-47C7-8479-F95984990E10}"/>
              </a:ext>
            </a:extLst>
          </p:cNvPr>
          <p:cNvSpPr/>
          <p:nvPr/>
        </p:nvSpPr>
        <p:spPr>
          <a:xfrm>
            <a:off x="9760446" y="4081892"/>
            <a:ext cx="464312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D369D82-BBD4-4CD2-8BF5-D785EFA3F9A7}"/>
                  </a:ext>
                </a:extLst>
              </p:cNvPr>
              <p:cNvSpPr/>
              <p:nvPr/>
            </p:nvSpPr>
            <p:spPr>
              <a:xfrm>
                <a:off x="9626498" y="4607915"/>
                <a:ext cx="7732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D369D82-BBD4-4CD2-8BF5-D785EFA3F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498" y="4607915"/>
                <a:ext cx="773225" cy="461665"/>
              </a:xfrm>
              <a:prstGeom prst="rect">
                <a:avLst/>
              </a:prstGeom>
              <a:blipFill>
                <a:blip r:embed="rId4"/>
                <a:stretch>
                  <a:fillRect l="-6299" t="-130263" r="-122835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>
            <a:extLst>
              <a:ext uri="{FF2B5EF4-FFF2-40B4-BE49-F238E27FC236}">
                <a16:creationId xmlns:a16="http://schemas.microsoft.com/office/drawing/2014/main" id="{EF12105D-B5E5-4FF9-9897-EC0723202F4F}"/>
              </a:ext>
            </a:extLst>
          </p:cNvPr>
          <p:cNvGrpSpPr/>
          <p:nvPr/>
        </p:nvGrpSpPr>
        <p:grpSpPr>
          <a:xfrm>
            <a:off x="9408959" y="2291925"/>
            <a:ext cx="1214530" cy="708033"/>
            <a:chOff x="3703190" y="3465092"/>
            <a:chExt cx="971550" cy="702556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391C88C-3318-4BA9-8E82-C8DE04B84DDB}"/>
                </a:ext>
              </a:extLst>
            </p:cNvPr>
            <p:cNvCxnSpPr>
              <a:cxnSpLocks/>
            </p:cNvCxnSpPr>
            <p:nvPr/>
          </p:nvCxnSpPr>
          <p:spPr>
            <a:xfrm>
              <a:off x="3703190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145A3CE-A810-47A5-B770-3A91CC20202D}"/>
                </a:ext>
              </a:extLst>
            </p:cNvPr>
            <p:cNvCxnSpPr>
              <a:cxnSpLocks/>
            </p:cNvCxnSpPr>
            <p:nvPr/>
          </p:nvCxnSpPr>
          <p:spPr>
            <a:xfrm>
              <a:off x="4022807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683E9942-045F-438D-AE9B-77CD734A810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191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94D9155-6EB1-4BF0-BE28-E2823AB35DE0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0" y="3470458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1752F1E-F2C5-4222-A736-E70F66ABB88E}"/>
              </a:ext>
            </a:extLst>
          </p:cNvPr>
          <p:cNvSpPr/>
          <p:nvPr/>
        </p:nvSpPr>
        <p:spPr>
          <a:xfrm>
            <a:off x="9335936" y="2708921"/>
            <a:ext cx="1381898" cy="417569"/>
          </a:xfrm>
          <a:prstGeom prst="roundRect">
            <a:avLst/>
          </a:prstGeom>
          <a:solidFill>
            <a:srgbClr val="53DD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A46804F-4731-4EEA-AB30-BF3816AC530A}"/>
                  </a:ext>
                </a:extLst>
              </p:cNvPr>
              <p:cNvSpPr/>
              <p:nvPr/>
            </p:nvSpPr>
            <p:spPr>
              <a:xfrm>
                <a:off x="9629612" y="2686872"/>
                <a:ext cx="11572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A46804F-4731-4EEA-AB30-BF3816AC5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612" y="2686872"/>
                <a:ext cx="1157240" cy="461665"/>
              </a:xfrm>
              <a:prstGeom prst="rect">
                <a:avLst/>
              </a:prstGeom>
              <a:blipFill>
                <a:blip r:embed="rId5"/>
                <a:stretch>
                  <a:fillRect l="-529" t="-132000" r="-52910" b="-19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下 6">
            <a:extLst>
              <a:ext uri="{FF2B5EF4-FFF2-40B4-BE49-F238E27FC236}">
                <a16:creationId xmlns:a16="http://schemas.microsoft.com/office/drawing/2014/main" id="{D0ECADB4-32CB-4243-85F0-12CD671FF0EA}"/>
              </a:ext>
            </a:extLst>
          </p:cNvPr>
          <p:cNvSpPr/>
          <p:nvPr/>
        </p:nvSpPr>
        <p:spPr>
          <a:xfrm>
            <a:off x="9792567" y="1859246"/>
            <a:ext cx="407089" cy="373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78B41B6-14E8-45E9-A45E-BB074C211A68}"/>
              </a:ext>
            </a:extLst>
          </p:cNvPr>
          <p:cNvGrpSpPr/>
          <p:nvPr/>
        </p:nvGrpSpPr>
        <p:grpSpPr>
          <a:xfrm>
            <a:off x="9411326" y="5650104"/>
            <a:ext cx="1214530" cy="708033"/>
            <a:chOff x="3703190" y="3465092"/>
            <a:chExt cx="971550" cy="702556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F164BDA-5C69-4617-8D29-F48C2F0AA30F}"/>
                </a:ext>
              </a:extLst>
            </p:cNvPr>
            <p:cNvCxnSpPr>
              <a:cxnSpLocks/>
            </p:cNvCxnSpPr>
            <p:nvPr/>
          </p:nvCxnSpPr>
          <p:spPr>
            <a:xfrm>
              <a:off x="3703190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A2DC689-4AA9-42B6-9C01-12BAAF683989}"/>
                </a:ext>
              </a:extLst>
            </p:cNvPr>
            <p:cNvCxnSpPr>
              <a:cxnSpLocks/>
            </p:cNvCxnSpPr>
            <p:nvPr/>
          </p:nvCxnSpPr>
          <p:spPr>
            <a:xfrm>
              <a:off x="4022807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5936D94-43B6-4463-B9C1-246014BDEB44}"/>
                </a:ext>
              </a:extLst>
            </p:cNvPr>
            <p:cNvCxnSpPr>
              <a:cxnSpLocks/>
            </p:cNvCxnSpPr>
            <p:nvPr/>
          </p:nvCxnSpPr>
          <p:spPr>
            <a:xfrm>
              <a:off x="4338191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E439F30-444E-4CB8-A084-49736DC4A68F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0" y="3470458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CA4C233-3493-473C-95CF-E2CE9CE9064A}"/>
              </a:ext>
            </a:extLst>
          </p:cNvPr>
          <p:cNvSpPr/>
          <p:nvPr/>
        </p:nvSpPr>
        <p:spPr>
          <a:xfrm>
            <a:off x="9338303" y="6067100"/>
            <a:ext cx="1381898" cy="417569"/>
          </a:xfrm>
          <a:prstGeom prst="roundRect">
            <a:avLst/>
          </a:prstGeom>
          <a:solidFill>
            <a:srgbClr val="53DD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A0C658B-B767-4042-867F-47B634C0FE50}"/>
                  </a:ext>
                </a:extLst>
              </p:cNvPr>
              <p:cNvSpPr/>
              <p:nvPr/>
            </p:nvSpPr>
            <p:spPr>
              <a:xfrm>
                <a:off x="9631979" y="6045051"/>
                <a:ext cx="10665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A0C658B-B767-4042-867F-47B634C0F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979" y="6045051"/>
                <a:ext cx="1066574" cy="461665"/>
              </a:xfrm>
              <a:prstGeom prst="rect">
                <a:avLst/>
              </a:prstGeom>
              <a:blipFill>
                <a:blip r:embed="rId6"/>
                <a:stretch>
                  <a:fillRect t="-132000" r="-57143" b="-19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箭头: 下 59">
            <a:extLst>
              <a:ext uri="{FF2B5EF4-FFF2-40B4-BE49-F238E27FC236}">
                <a16:creationId xmlns:a16="http://schemas.microsoft.com/office/drawing/2014/main" id="{D54CB6DF-AF36-4E99-BFAA-CF21A65253DF}"/>
              </a:ext>
            </a:extLst>
          </p:cNvPr>
          <p:cNvSpPr/>
          <p:nvPr/>
        </p:nvSpPr>
        <p:spPr>
          <a:xfrm>
            <a:off x="9805397" y="5203497"/>
            <a:ext cx="407089" cy="373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75BD8A-4577-42F4-89CE-5D5D9524E16A}"/>
                  </a:ext>
                </a:extLst>
              </p:cNvPr>
              <p:cNvSpPr/>
              <p:nvPr/>
            </p:nvSpPr>
            <p:spPr>
              <a:xfrm>
                <a:off x="8607085" y="439085"/>
                <a:ext cx="881395" cy="4020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75BD8A-4577-42F4-89CE-5D5D9524E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7085" y="439085"/>
                <a:ext cx="881395" cy="402098"/>
              </a:xfrm>
              <a:prstGeom prst="rect">
                <a:avLst/>
              </a:prstGeom>
              <a:blipFill>
                <a:blip r:embed="rId7"/>
                <a:stretch>
                  <a:fillRect r="-4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E08A2F8-0280-44F7-8B0F-D581AB90BB55}"/>
                  </a:ext>
                </a:extLst>
              </p:cNvPr>
              <p:cNvSpPr/>
              <p:nvPr/>
            </p:nvSpPr>
            <p:spPr>
              <a:xfrm>
                <a:off x="10208575" y="351284"/>
                <a:ext cx="881395" cy="4020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E08A2F8-0280-44F7-8B0F-D581AB90B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575" y="351284"/>
                <a:ext cx="881395" cy="402098"/>
              </a:xfrm>
              <a:prstGeom prst="rect">
                <a:avLst/>
              </a:prstGeom>
              <a:blipFill>
                <a:blip r:embed="rId8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05BBD06-8978-43BF-9FD0-46A39426B0DB}"/>
                  </a:ext>
                </a:extLst>
              </p:cNvPr>
              <p:cNvSpPr/>
              <p:nvPr/>
            </p:nvSpPr>
            <p:spPr>
              <a:xfrm>
                <a:off x="9787202" y="3706571"/>
                <a:ext cx="881395" cy="4020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05BBD06-8978-43BF-9FD0-46A39426B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7202" y="3706571"/>
                <a:ext cx="881395" cy="402098"/>
              </a:xfrm>
              <a:prstGeom prst="rect">
                <a:avLst/>
              </a:prstGeom>
              <a:blipFill>
                <a:blip r:embed="rId9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箭头: 下 61">
            <a:extLst>
              <a:ext uri="{FF2B5EF4-FFF2-40B4-BE49-F238E27FC236}">
                <a16:creationId xmlns:a16="http://schemas.microsoft.com/office/drawing/2014/main" id="{CB8E8E97-A7D5-4825-B345-684463DB9665}"/>
              </a:ext>
            </a:extLst>
          </p:cNvPr>
          <p:cNvSpPr/>
          <p:nvPr/>
        </p:nvSpPr>
        <p:spPr>
          <a:xfrm>
            <a:off x="9758177" y="3259746"/>
            <a:ext cx="407089" cy="373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011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0C86956-B97F-4D61-9DC4-51B9C7F7B2B8}"/>
              </a:ext>
            </a:extLst>
          </p:cNvPr>
          <p:cNvGrpSpPr/>
          <p:nvPr/>
        </p:nvGrpSpPr>
        <p:grpSpPr>
          <a:xfrm>
            <a:off x="846267" y="2279953"/>
            <a:ext cx="1214530" cy="1187919"/>
            <a:chOff x="3703190" y="3465092"/>
            <a:chExt cx="971550" cy="702556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8306E01-33D2-4195-9D24-6908B387830B}"/>
                </a:ext>
              </a:extLst>
            </p:cNvPr>
            <p:cNvCxnSpPr>
              <a:cxnSpLocks/>
            </p:cNvCxnSpPr>
            <p:nvPr/>
          </p:nvCxnSpPr>
          <p:spPr>
            <a:xfrm>
              <a:off x="3703190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0FAF2D9-7331-4F72-A892-1FF8013DCE7F}"/>
                </a:ext>
              </a:extLst>
            </p:cNvPr>
            <p:cNvCxnSpPr>
              <a:cxnSpLocks/>
            </p:cNvCxnSpPr>
            <p:nvPr/>
          </p:nvCxnSpPr>
          <p:spPr>
            <a:xfrm>
              <a:off x="4022807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E77A88B2-ADF3-41BB-9EC1-8587E6B25D52}"/>
                </a:ext>
              </a:extLst>
            </p:cNvPr>
            <p:cNvCxnSpPr>
              <a:cxnSpLocks/>
            </p:cNvCxnSpPr>
            <p:nvPr/>
          </p:nvCxnSpPr>
          <p:spPr>
            <a:xfrm>
              <a:off x="4338191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8B67F9D6-A32F-4750-AD6D-20C3C71EB9FA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0" y="3470458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F45B4F8-EFB1-4FB2-83B4-3B1444778A54}"/>
              </a:ext>
            </a:extLst>
          </p:cNvPr>
          <p:cNvSpPr/>
          <p:nvPr/>
        </p:nvSpPr>
        <p:spPr>
          <a:xfrm>
            <a:off x="773244" y="3176835"/>
            <a:ext cx="1381898" cy="417569"/>
          </a:xfrm>
          <a:prstGeom prst="roundRect">
            <a:avLst/>
          </a:prstGeom>
          <a:solidFill>
            <a:srgbClr val="53DD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7EC19221-CAED-4FE6-895D-FF89E4CE3C46}"/>
              </a:ext>
            </a:extLst>
          </p:cNvPr>
          <p:cNvSpPr/>
          <p:nvPr/>
        </p:nvSpPr>
        <p:spPr>
          <a:xfrm>
            <a:off x="810184" y="2628763"/>
            <a:ext cx="464312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1865AB7C-4724-4693-B9F1-B8ADC4AAE29E}"/>
              </a:ext>
            </a:extLst>
          </p:cNvPr>
          <p:cNvSpPr/>
          <p:nvPr/>
        </p:nvSpPr>
        <p:spPr>
          <a:xfrm>
            <a:off x="1620321" y="2631473"/>
            <a:ext cx="464312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C1C0D25-BDDF-4CAE-AB3D-599565BB2289}"/>
                  </a:ext>
                </a:extLst>
              </p:cNvPr>
              <p:cNvSpPr/>
              <p:nvPr/>
            </p:nvSpPr>
            <p:spPr>
              <a:xfrm>
                <a:off x="1066920" y="3154786"/>
                <a:ext cx="7732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C1C0D25-BDDF-4CAE-AB3D-599565BB2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20" y="3154786"/>
                <a:ext cx="773225" cy="461665"/>
              </a:xfrm>
              <a:prstGeom prst="rect">
                <a:avLst/>
              </a:prstGeom>
              <a:blipFill>
                <a:blip r:embed="rId2"/>
                <a:stretch>
                  <a:fillRect l="-4724" t="-132000" r="-78740" b="-19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34C60406-4A60-4665-A153-CF5BAF46F57D}"/>
              </a:ext>
            </a:extLst>
          </p:cNvPr>
          <p:cNvGrpSpPr/>
          <p:nvPr/>
        </p:nvGrpSpPr>
        <p:grpSpPr>
          <a:xfrm>
            <a:off x="5867990" y="2271190"/>
            <a:ext cx="1214530" cy="1187919"/>
            <a:chOff x="3703190" y="3465092"/>
            <a:chExt cx="971550" cy="702556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447394F-1EF2-4780-AAD1-89383ECB43AD}"/>
                </a:ext>
              </a:extLst>
            </p:cNvPr>
            <p:cNvCxnSpPr>
              <a:cxnSpLocks/>
            </p:cNvCxnSpPr>
            <p:nvPr/>
          </p:nvCxnSpPr>
          <p:spPr>
            <a:xfrm>
              <a:off x="3703190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DE52563-DEAF-4F45-BEA6-3A4C35FB0600}"/>
                </a:ext>
              </a:extLst>
            </p:cNvPr>
            <p:cNvCxnSpPr>
              <a:cxnSpLocks/>
            </p:cNvCxnSpPr>
            <p:nvPr/>
          </p:nvCxnSpPr>
          <p:spPr>
            <a:xfrm>
              <a:off x="4022807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EBD7D1A-CE04-4ABC-ADCA-C7CFDE6BF95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191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04ECA4FB-3F29-4165-9E77-9BBB8CCFFC44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0" y="3470458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87018030-0C8F-4ED6-90CA-C1D83961FD27}"/>
              </a:ext>
            </a:extLst>
          </p:cNvPr>
          <p:cNvSpPr/>
          <p:nvPr/>
        </p:nvSpPr>
        <p:spPr>
          <a:xfrm>
            <a:off x="5794967" y="3168072"/>
            <a:ext cx="1381898" cy="417569"/>
          </a:xfrm>
          <a:prstGeom prst="roundRect">
            <a:avLst/>
          </a:prstGeom>
          <a:solidFill>
            <a:srgbClr val="53DD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9B2923D-23F4-47C7-8479-F95984990E10}"/>
              </a:ext>
            </a:extLst>
          </p:cNvPr>
          <p:cNvSpPr/>
          <p:nvPr/>
        </p:nvSpPr>
        <p:spPr>
          <a:xfrm>
            <a:off x="6222591" y="2620000"/>
            <a:ext cx="464312" cy="23492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D369D82-BBD4-4CD2-8BF5-D785EFA3F9A7}"/>
                  </a:ext>
                </a:extLst>
              </p:cNvPr>
              <p:cNvSpPr/>
              <p:nvPr/>
            </p:nvSpPr>
            <p:spPr>
              <a:xfrm>
                <a:off x="6088643" y="3146023"/>
                <a:ext cx="7732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D369D82-BBD4-4CD2-8BF5-D785EFA3F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643" y="3146023"/>
                <a:ext cx="773225" cy="461665"/>
              </a:xfrm>
              <a:prstGeom prst="rect">
                <a:avLst/>
              </a:prstGeom>
              <a:blipFill>
                <a:blip r:embed="rId3"/>
                <a:stretch>
                  <a:fillRect l="-7087" t="-130263" r="-122047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>
            <a:extLst>
              <a:ext uri="{FF2B5EF4-FFF2-40B4-BE49-F238E27FC236}">
                <a16:creationId xmlns:a16="http://schemas.microsoft.com/office/drawing/2014/main" id="{EF12105D-B5E5-4FF9-9897-EC0723202F4F}"/>
              </a:ext>
            </a:extLst>
          </p:cNvPr>
          <p:cNvGrpSpPr/>
          <p:nvPr/>
        </p:nvGrpSpPr>
        <p:grpSpPr>
          <a:xfrm>
            <a:off x="3420283" y="2756738"/>
            <a:ext cx="1214530" cy="708033"/>
            <a:chOff x="3703190" y="3465092"/>
            <a:chExt cx="971550" cy="702556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7391C88C-3318-4BA9-8E82-C8DE04B84DDB}"/>
                </a:ext>
              </a:extLst>
            </p:cNvPr>
            <p:cNvCxnSpPr>
              <a:cxnSpLocks/>
            </p:cNvCxnSpPr>
            <p:nvPr/>
          </p:nvCxnSpPr>
          <p:spPr>
            <a:xfrm>
              <a:off x="3703190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145A3CE-A810-47A5-B770-3A91CC20202D}"/>
                </a:ext>
              </a:extLst>
            </p:cNvPr>
            <p:cNvCxnSpPr>
              <a:cxnSpLocks/>
            </p:cNvCxnSpPr>
            <p:nvPr/>
          </p:nvCxnSpPr>
          <p:spPr>
            <a:xfrm>
              <a:off x="4022807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683E9942-045F-438D-AE9B-77CD734A810F}"/>
                </a:ext>
              </a:extLst>
            </p:cNvPr>
            <p:cNvCxnSpPr>
              <a:cxnSpLocks/>
            </p:cNvCxnSpPr>
            <p:nvPr/>
          </p:nvCxnSpPr>
          <p:spPr>
            <a:xfrm>
              <a:off x="4338191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094D9155-6EB1-4BF0-BE28-E2823AB35DE0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0" y="3470458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51752F1E-F2C5-4222-A736-E70F66ABB88E}"/>
              </a:ext>
            </a:extLst>
          </p:cNvPr>
          <p:cNvSpPr/>
          <p:nvPr/>
        </p:nvSpPr>
        <p:spPr>
          <a:xfrm>
            <a:off x="3347260" y="3173734"/>
            <a:ext cx="1381898" cy="417569"/>
          </a:xfrm>
          <a:prstGeom prst="roundRect">
            <a:avLst/>
          </a:prstGeom>
          <a:solidFill>
            <a:srgbClr val="53DD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A46804F-4731-4EEA-AB30-BF3816AC530A}"/>
                  </a:ext>
                </a:extLst>
              </p:cNvPr>
              <p:cNvSpPr/>
              <p:nvPr/>
            </p:nvSpPr>
            <p:spPr>
              <a:xfrm>
                <a:off x="3640936" y="3151685"/>
                <a:ext cx="11572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A46804F-4731-4EEA-AB30-BF3816AC53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936" y="3151685"/>
                <a:ext cx="1157240" cy="461665"/>
              </a:xfrm>
              <a:prstGeom prst="rect">
                <a:avLst/>
              </a:prstGeom>
              <a:blipFill>
                <a:blip r:embed="rId4"/>
                <a:stretch>
                  <a:fillRect t="-130263" r="-52632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下 6">
            <a:extLst>
              <a:ext uri="{FF2B5EF4-FFF2-40B4-BE49-F238E27FC236}">
                <a16:creationId xmlns:a16="http://schemas.microsoft.com/office/drawing/2014/main" id="{D0ECADB4-32CB-4243-85F0-12CD671FF0EA}"/>
              </a:ext>
            </a:extLst>
          </p:cNvPr>
          <p:cNvSpPr/>
          <p:nvPr/>
        </p:nvSpPr>
        <p:spPr>
          <a:xfrm rot="16200000">
            <a:off x="2536145" y="3168377"/>
            <a:ext cx="407089" cy="373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78B41B6-14E8-45E9-A45E-BB074C211A68}"/>
              </a:ext>
            </a:extLst>
          </p:cNvPr>
          <p:cNvGrpSpPr/>
          <p:nvPr/>
        </p:nvGrpSpPr>
        <p:grpSpPr>
          <a:xfrm>
            <a:off x="8388720" y="2781888"/>
            <a:ext cx="1214530" cy="708033"/>
            <a:chOff x="3703190" y="3465092"/>
            <a:chExt cx="971550" cy="702556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DF164BDA-5C69-4617-8D29-F48C2F0AA30F}"/>
                </a:ext>
              </a:extLst>
            </p:cNvPr>
            <p:cNvCxnSpPr>
              <a:cxnSpLocks/>
            </p:cNvCxnSpPr>
            <p:nvPr/>
          </p:nvCxnSpPr>
          <p:spPr>
            <a:xfrm>
              <a:off x="3703190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2A2DC689-4AA9-42B6-9C01-12BAAF683989}"/>
                </a:ext>
              </a:extLst>
            </p:cNvPr>
            <p:cNvCxnSpPr>
              <a:cxnSpLocks/>
            </p:cNvCxnSpPr>
            <p:nvPr/>
          </p:nvCxnSpPr>
          <p:spPr>
            <a:xfrm>
              <a:off x="4022807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F5936D94-43B6-4463-B9C1-246014BDEB44}"/>
                </a:ext>
              </a:extLst>
            </p:cNvPr>
            <p:cNvCxnSpPr>
              <a:cxnSpLocks/>
            </p:cNvCxnSpPr>
            <p:nvPr/>
          </p:nvCxnSpPr>
          <p:spPr>
            <a:xfrm>
              <a:off x="4338191" y="3465092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E439F30-444E-4CB8-A084-49736DC4A68F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0" y="3470458"/>
              <a:ext cx="0" cy="6971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CA4C233-3493-473C-95CF-E2CE9CE9064A}"/>
              </a:ext>
            </a:extLst>
          </p:cNvPr>
          <p:cNvSpPr/>
          <p:nvPr/>
        </p:nvSpPr>
        <p:spPr>
          <a:xfrm>
            <a:off x="8315697" y="3198884"/>
            <a:ext cx="1381898" cy="417569"/>
          </a:xfrm>
          <a:prstGeom prst="roundRect">
            <a:avLst/>
          </a:prstGeom>
          <a:solidFill>
            <a:srgbClr val="53DD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A0C658B-B767-4042-867F-47B634C0FE50}"/>
                  </a:ext>
                </a:extLst>
              </p:cNvPr>
              <p:cNvSpPr/>
              <p:nvPr/>
            </p:nvSpPr>
            <p:spPr>
              <a:xfrm>
                <a:off x="8609373" y="3176835"/>
                <a:ext cx="106657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A0C658B-B767-4042-867F-47B634C0F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373" y="3176835"/>
                <a:ext cx="1066574" cy="461665"/>
              </a:xfrm>
              <a:prstGeom prst="rect">
                <a:avLst/>
              </a:prstGeom>
              <a:blipFill>
                <a:blip r:embed="rId5"/>
                <a:stretch>
                  <a:fillRect t="-130263" r="-57143" b="-194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箭头: 下 59">
            <a:extLst>
              <a:ext uri="{FF2B5EF4-FFF2-40B4-BE49-F238E27FC236}">
                <a16:creationId xmlns:a16="http://schemas.microsoft.com/office/drawing/2014/main" id="{D54CB6DF-AF36-4E99-BFAA-CF21A65253DF}"/>
              </a:ext>
            </a:extLst>
          </p:cNvPr>
          <p:cNvSpPr/>
          <p:nvPr/>
        </p:nvSpPr>
        <p:spPr>
          <a:xfrm rot="16200000">
            <a:off x="7535002" y="3195244"/>
            <a:ext cx="407089" cy="373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75BD8A-4577-42F4-89CE-5D5D9524E16A}"/>
                  </a:ext>
                </a:extLst>
              </p:cNvPr>
              <p:cNvSpPr/>
              <p:nvPr/>
            </p:nvSpPr>
            <p:spPr>
              <a:xfrm>
                <a:off x="601642" y="1899214"/>
                <a:ext cx="881395" cy="4020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075BD8A-4577-42F4-89CE-5D5D9524E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42" y="1899214"/>
                <a:ext cx="881395" cy="402098"/>
              </a:xfrm>
              <a:prstGeom prst="rect">
                <a:avLst/>
              </a:prstGeom>
              <a:blipFill>
                <a:blip r:embed="rId6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E08A2F8-0280-44F7-8B0F-D581AB90BB55}"/>
                  </a:ext>
                </a:extLst>
              </p:cNvPr>
              <p:cNvSpPr/>
              <p:nvPr/>
            </p:nvSpPr>
            <p:spPr>
              <a:xfrm>
                <a:off x="1434239" y="1899511"/>
                <a:ext cx="881395" cy="4020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E08A2F8-0280-44F7-8B0F-D581AB90B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239" y="1899511"/>
                <a:ext cx="881395" cy="402098"/>
              </a:xfrm>
              <a:prstGeom prst="rect">
                <a:avLst/>
              </a:prstGeom>
              <a:blipFill>
                <a:blip r:embed="rId7"/>
                <a:stretch>
                  <a:fillRect r="-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05BBD06-8978-43BF-9FD0-46A39426B0DB}"/>
                  </a:ext>
                </a:extLst>
              </p:cNvPr>
              <p:cNvSpPr/>
              <p:nvPr/>
            </p:nvSpPr>
            <p:spPr>
              <a:xfrm>
                <a:off x="6248007" y="1918654"/>
                <a:ext cx="881395" cy="4020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05BBD06-8978-43BF-9FD0-46A39426B0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007" y="1918654"/>
                <a:ext cx="881395" cy="402098"/>
              </a:xfrm>
              <a:prstGeom prst="rect">
                <a:avLst/>
              </a:prstGeom>
              <a:blipFill>
                <a:blip r:embed="rId8"/>
                <a:stretch>
                  <a:fillRect r="-4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箭头: 下 61">
            <a:extLst>
              <a:ext uri="{FF2B5EF4-FFF2-40B4-BE49-F238E27FC236}">
                <a16:creationId xmlns:a16="http://schemas.microsoft.com/office/drawing/2014/main" id="{CB8E8E97-A7D5-4825-B345-684463DB9665}"/>
              </a:ext>
            </a:extLst>
          </p:cNvPr>
          <p:cNvSpPr/>
          <p:nvPr/>
        </p:nvSpPr>
        <p:spPr>
          <a:xfrm rot="16200000">
            <a:off x="5106548" y="3168376"/>
            <a:ext cx="407089" cy="373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42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2E8AE58-E5E8-4C6C-8ED9-A9272158EADC}"/>
              </a:ext>
            </a:extLst>
          </p:cNvPr>
          <p:cNvSpPr txBox="1"/>
          <p:nvPr/>
        </p:nvSpPr>
        <p:spPr>
          <a:xfrm>
            <a:off x="827472" y="497156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3.5 </a:t>
            </a:r>
            <a:r>
              <a:rPr lang="zh-CN" altLang="en-US" sz="3200" dirty="0"/>
              <a:t>海森堡模型的基态计算：退火算法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5A55F7C-B054-4AF0-9F22-123383D642FA}"/>
                  </a:ext>
                </a:extLst>
              </p:cNvPr>
              <p:cNvSpPr/>
              <p:nvPr/>
            </p:nvSpPr>
            <p:spPr>
              <a:xfrm>
                <a:off x="577145" y="1187273"/>
                <a:ext cx="11062405" cy="32594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在张量网络中，基于退火算法发展出了著名的时间演化块消减算法 </a:t>
                </a:r>
                <a:r>
                  <a:rPr lang="en-US" altLang="zh-CN" sz="2400" dirty="0"/>
                  <a:t>[TEBD, PRL </a:t>
                </a:r>
                <a:r>
                  <a:rPr lang="en-US" altLang="zh-CN" sz="2400" b="1" dirty="0"/>
                  <a:t>98</a:t>
                </a:r>
                <a:r>
                  <a:rPr lang="en-US" altLang="zh-CN" sz="2400" dirty="0"/>
                  <a:t>, 070201 (2007)]</a:t>
                </a:r>
                <a:r>
                  <a:rPr lang="zh-CN" altLang="en-US" sz="2400" dirty="0"/>
                  <a:t>，但是在小尺寸可严格计算的体系中，并没有必要采用退火算法，因为在进行</a:t>
                </a:r>
                <a:r>
                  <a:rPr lang="en-US" altLang="zh-CN" sz="2400" dirty="0"/>
                  <a:t>Trotter-</a:t>
                </a:r>
                <a:r>
                  <a:rPr lang="en-US" altLang="zh-CN" sz="2400" dirty="0" err="1"/>
                  <a:t>Suzuke</a:t>
                </a:r>
                <a:r>
                  <a:rPr lang="zh-CN" altLang="en-US" sz="2400" dirty="0"/>
                  <a:t>分解时会</a:t>
                </a:r>
                <a:r>
                  <a:rPr lang="zh-CN" altLang="en-US" sz="2400" b="1" dirty="0"/>
                  <a:t>额外引入误差</a:t>
                </a:r>
                <a:endParaRPr lang="en-US" altLang="zh-CN" sz="2400" b="1" dirty="0"/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solidFill>
                      <a:schemeClr val="tx1"/>
                    </a:solidFill>
                  </a:rPr>
                  <a:t>下面引入一种</a:t>
                </a:r>
                <a:r>
                  <a:rPr lang="zh-CN" altLang="en-US" sz="2400" b="1" dirty="0">
                    <a:solidFill>
                      <a:schemeClr val="tx1"/>
                    </a:solidFill>
                  </a:rPr>
                  <a:t>更加直接的计算方法（通常被称为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严格对角化</a:t>
                </a:r>
                <a:r>
                  <a:rPr lang="zh-CN" altLang="en-US" sz="2400" b="1" dirty="0">
                    <a:solidFill>
                      <a:schemeClr val="tx1"/>
                    </a:solidFill>
                  </a:rPr>
                  <a:t>算法）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：</a:t>
                </a:r>
                <a:br>
                  <a:rPr lang="en-US" altLang="zh-CN" sz="2400" dirty="0">
                    <a:solidFill>
                      <a:schemeClr val="tx1"/>
                    </a:solidFill>
                  </a:rPr>
                </a:br>
                <a:r>
                  <a:rPr lang="zh-CN" altLang="en-US" sz="2400" dirty="0">
                    <a:solidFill>
                      <a:schemeClr val="tx1"/>
                    </a:solidFill>
                  </a:rPr>
                  <a:t>（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sz="2400" dirty="0">
                    <a:solidFill>
                      <a:schemeClr val="tx1"/>
                    </a:solidFill>
                  </a:rPr>
                  <a:t>）定义线性映射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⟩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|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acc>
                          <m:accPr>
                            <m:chr m:val="̂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d>
                      <m:dPr>
                        <m:begChr m:val="|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br>
                  <a:rPr lang="en-US" altLang="zh-CN" sz="2400" dirty="0"/>
                </a:br>
                <a:r>
                  <a:rPr lang="zh-CN" altLang="en-US" sz="2400" dirty="0"/>
                  <a:t>（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）求解线性映射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sz="2400" dirty="0"/>
                  <a:t>的最大本征值与本征态</a:t>
                </a:r>
                <a:br>
                  <a:rPr lang="en-US" altLang="zh-CN" sz="2400" dirty="0"/>
                </a:br>
                <a:r>
                  <a:rPr lang="zh-CN" altLang="en-US" sz="2400" dirty="0"/>
                  <a:t>（其中，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为小量，保证绝对值最大的本征值在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acc>
                      <m:accPr>
                        <m:chr m:val="̂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zh-CN" altLang="en-US" sz="2400" dirty="0"/>
                  <a:t>中代数值最大；步骤（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）可通过多次计算局域哈密顿量与量子态的作用实现）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5A55F7C-B054-4AF0-9F22-123383D64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45" y="1187273"/>
                <a:ext cx="11062405" cy="3259482"/>
              </a:xfrm>
              <a:prstGeom prst="rect">
                <a:avLst/>
              </a:prstGeom>
              <a:blipFill>
                <a:blip r:embed="rId2"/>
                <a:stretch>
                  <a:fillRect l="-772" t="-1311" r="-3638" b="-3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1F87491A-0FF6-46A2-8BCE-C77E8B7EA280}"/>
              </a:ext>
            </a:extLst>
          </p:cNvPr>
          <p:cNvSpPr/>
          <p:nvPr/>
        </p:nvSpPr>
        <p:spPr>
          <a:xfrm>
            <a:off x="577145" y="6214030"/>
            <a:ext cx="110624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上述方法同样</a:t>
            </a:r>
            <a:r>
              <a:rPr lang="zh-CN" altLang="en-US" sz="2400" b="1" dirty="0"/>
              <a:t>避免了写出总哈密顿量，且不引入额外的误差</a:t>
            </a:r>
            <a:endParaRPr lang="en-US" altLang="zh-CN" sz="2400" b="1" dirty="0">
              <a:solidFill>
                <a:schemeClr val="tx1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6E9A9C7-7D35-4E47-AF27-E3F3912B9BA3}"/>
              </a:ext>
            </a:extLst>
          </p:cNvPr>
          <p:cNvGrpSpPr/>
          <p:nvPr/>
        </p:nvGrpSpPr>
        <p:grpSpPr>
          <a:xfrm>
            <a:off x="1023896" y="4552097"/>
            <a:ext cx="10615654" cy="1346131"/>
            <a:chOff x="932247" y="4407852"/>
            <a:chExt cx="10615654" cy="134613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DCB744B-C981-4005-89DA-3F6C17E7DD5C}"/>
                </a:ext>
              </a:extLst>
            </p:cNvPr>
            <p:cNvGrpSpPr/>
            <p:nvPr/>
          </p:nvGrpSpPr>
          <p:grpSpPr>
            <a:xfrm>
              <a:off x="1005270" y="4470971"/>
              <a:ext cx="1214530" cy="1112386"/>
              <a:chOff x="3703190" y="3465092"/>
              <a:chExt cx="971550" cy="702556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52418ECC-20CC-46E2-80DF-2024CF1860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190" y="3465092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FF3CFF97-E4E2-4764-B55A-6CA1FB9AF5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807" y="3465092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A16C149A-81E1-49BB-BA21-1518C795C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8191" y="3465092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C67095A2-094E-477E-8A47-7916AC7B68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4740" y="3470458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E5C25786-DAB9-47F7-BBE4-A9529C401FFB}"/>
                </a:ext>
              </a:extLst>
            </p:cNvPr>
            <p:cNvSpPr/>
            <p:nvPr/>
          </p:nvSpPr>
          <p:spPr>
            <a:xfrm>
              <a:off x="932247" y="5292320"/>
              <a:ext cx="1381898" cy="417569"/>
            </a:xfrm>
            <a:prstGeom prst="roundRect">
              <a:avLst/>
            </a:prstGeom>
            <a:solidFill>
              <a:srgbClr val="53DDB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D0A7776-8391-4A07-AAA9-DBBCF7DA2EE6}"/>
                </a:ext>
              </a:extLst>
            </p:cNvPr>
            <p:cNvSpPr/>
            <p:nvPr/>
          </p:nvSpPr>
          <p:spPr>
            <a:xfrm>
              <a:off x="959660" y="4744248"/>
              <a:ext cx="1344959" cy="287833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CF2AE44F-2B03-479B-9F28-CC853C5FF68C}"/>
                    </a:ext>
                  </a:extLst>
                </p:cNvPr>
                <p:cNvSpPr/>
                <p:nvPr/>
              </p:nvSpPr>
              <p:spPr>
                <a:xfrm>
                  <a:off x="1225923" y="5270271"/>
                  <a:ext cx="7732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CF2AE44F-2B03-479B-9F28-CC853C5FF6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5923" y="5270271"/>
                  <a:ext cx="773225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4724" t="-130263" r="-78740" b="-194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8602FAD0-5A02-4F1D-A315-DFD365F60027}"/>
                    </a:ext>
                  </a:extLst>
                </p:cNvPr>
                <p:cNvSpPr/>
                <p:nvPr/>
              </p:nvSpPr>
              <p:spPr>
                <a:xfrm>
                  <a:off x="1148159" y="4713437"/>
                  <a:ext cx="904157" cy="3767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8602FAD0-5A02-4F1D-A315-DFD365F600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8159" y="4713437"/>
                  <a:ext cx="904157" cy="376770"/>
                </a:xfrm>
                <a:prstGeom prst="rect">
                  <a:avLst/>
                </a:prstGeom>
                <a:blipFill>
                  <a:blip r:embed="rId4"/>
                  <a:stretch>
                    <a:fillRect t="-1613" r="-348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D3708C01-057C-40B3-BCD1-B482915F9487}"/>
                </a:ext>
              </a:extLst>
            </p:cNvPr>
            <p:cNvGrpSpPr/>
            <p:nvPr/>
          </p:nvGrpSpPr>
          <p:grpSpPr>
            <a:xfrm>
              <a:off x="5633945" y="4417485"/>
              <a:ext cx="1214530" cy="1187919"/>
              <a:chOff x="3703190" y="3465092"/>
              <a:chExt cx="971550" cy="702556"/>
            </a:xfrm>
          </p:grpSpPr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21CF22DA-CD30-4A7E-9F71-6FDF5AB25A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190" y="3465092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1D98D9C2-718E-486A-A0F6-BEBAACCB7A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807" y="3465092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49D837B5-6E36-4BD7-BA2D-379CAE630C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8191" y="3465092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31C38C57-E5C4-4237-8157-BECD79DF21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4740" y="3470458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733BF065-7873-49BE-BA01-4CD700C6179F}"/>
                </a:ext>
              </a:extLst>
            </p:cNvPr>
            <p:cNvSpPr/>
            <p:nvPr/>
          </p:nvSpPr>
          <p:spPr>
            <a:xfrm>
              <a:off x="5560922" y="5314367"/>
              <a:ext cx="1381898" cy="417569"/>
            </a:xfrm>
            <a:prstGeom prst="roundRect">
              <a:avLst/>
            </a:prstGeom>
            <a:solidFill>
              <a:srgbClr val="53DDB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0962B0B2-7FD1-4FA5-95F2-FCE3DB26656E}"/>
                </a:ext>
              </a:extLst>
            </p:cNvPr>
            <p:cNvSpPr/>
            <p:nvPr/>
          </p:nvSpPr>
          <p:spPr>
            <a:xfrm>
              <a:off x="5597862" y="4766295"/>
              <a:ext cx="464312" cy="23492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E85D6B17-069C-46D5-BC9D-601B827A8020}"/>
                    </a:ext>
                  </a:extLst>
                </p:cNvPr>
                <p:cNvSpPr/>
                <p:nvPr/>
              </p:nvSpPr>
              <p:spPr>
                <a:xfrm>
                  <a:off x="5854598" y="5292318"/>
                  <a:ext cx="7732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E85D6B17-069C-46D5-BC9D-601B827A80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4598" y="5292318"/>
                  <a:ext cx="773225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4724" t="-130263" r="-78740" b="-194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F839261D-179C-423D-8F3A-C80E3B13949F}"/>
                </a:ext>
              </a:extLst>
            </p:cNvPr>
            <p:cNvGrpSpPr/>
            <p:nvPr/>
          </p:nvGrpSpPr>
          <p:grpSpPr>
            <a:xfrm>
              <a:off x="7697716" y="4407852"/>
              <a:ext cx="1214530" cy="1187919"/>
              <a:chOff x="3703190" y="3465092"/>
              <a:chExt cx="971550" cy="702556"/>
            </a:xfrm>
          </p:grpSpPr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231074D6-23C0-439E-A479-0B7689C470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190" y="3465092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C8230D24-D66D-4358-A4AD-420CF9EF6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807" y="3465092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BBA76D72-F40F-4E50-8B8E-FA5563567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8191" y="3465092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F149A113-92CC-4B2D-B43F-36DC0E4DDA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4740" y="3470458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0D477016-91A9-4CFE-B86D-DD557D1C7ED0}"/>
                </a:ext>
              </a:extLst>
            </p:cNvPr>
            <p:cNvSpPr/>
            <p:nvPr/>
          </p:nvSpPr>
          <p:spPr>
            <a:xfrm>
              <a:off x="7624693" y="5304734"/>
              <a:ext cx="1381898" cy="417569"/>
            </a:xfrm>
            <a:prstGeom prst="roundRect">
              <a:avLst/>
            </a:prstGeom>
            <a:solidFill>
              <a:srgbClr val="53DDB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604E45EF-96B5-43E0-AE3D-9F751D904CC6}"/>
                </a:ext>
              </a:extLst>
            </p:cNvPr>
            <p:cNvSpPr/>
            <p:nvPr/>
          </p:nvSpPr>
          <p:spPr>
            <a:xfrm>
              <a:off x="8071208" y="4756662"/>
              <a:ext cx="464312" cy="23492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E55A156D-7A8C-4AFE-92D7-F01DDB7A91CE}"/>
                    </a:ext>
                  </a:extLst>
                </p:cNvPr>
                <p:cNvSpPr/>
                <p:nvPr/>
              </p:nvSpPr>
              <p:spPr>
                <a:xfrm>
                  <a:off x="7918369" y="5282685"/>
                  <a:ext cx="7732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E55A156D-7A8C-4AFE-92D7-F01DDB7A91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8369" y="5282685"/>
                  <a:ext cx="773225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5512" t="-130263" r="-77953" b="-194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5AC6FF32-2112-4EA8-91D7-D0A9B6137239}"/>
                </a:ext>
              </a:extLst>
            </p:cNvPr>
            <p:cNvGrpSpPr/>
            <p:nvPr/>
          </p:nvGrpSpPr>
          <p:grpSpPr>
            <a:xfrm>
              <a:off x="9761487" y="4407852"/>
              <a:ext cx="1214530" cy="1187919"/>
              <a:chOff x="3703190" y="3465092"/>
              <a:chExt cx="971550" cy="702556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0090C9D0-27D5-4803-A325-D0748D085A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190" y="3465092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43118CBE-9B4D-4FF0-9AD1-EA90704B0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807" y="3465092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39B47E1D-EF15-4ABD-BEF0-FC6AA4AE35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8191" y="3465092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11628D88-7200-4635-ADAC-25F927B3C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4740" y="3470458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41446FF3-3093-4DA2-8BEA-ED89FF2BA082}"/>
                </a:ext>
              </a:extLst>
            </p:cNvPr>
            <p:cNvSpPr/>
            <p:nvPr/>
          </p:nvSpPr>
          <p:spPr>
            <a:xfrm>
              <a:off x="9688464" y="5304734"/>
              <a:ext cx="1381898" cy="417569"/>
            </a:xfrm>
            <a:prstGeom prst="roundRect">
              <a:avLst/>
            </a:prstGeom>
            <a:solidFill>
              <a:srgbClr val="53DDB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9B4EDA84-5336-4887-B841-A0D7A3BF5FBF}"/>
                </a:ext>
              </a:extLst>
            </p:cNvPr>
            <p:cNvSpPr/>
            <p:nvPr/>
          </p:nvSpPr>
          <p:spPr>
            <a:xfrm>
              <a:off x="10544554" y="4756662"/>
              <a:ext cx="464312" cy="23492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A5FBF5E1-AEF6-4C89-A3DF-8393749585D4}"/>
                    </a:ext>
                  </a:extLst>
                </p:cNvPr>
                <p:cNvSpPr/>
                <p:nvPr/>
              </p:nvSpPr>
              <p:spPr>
                <a:xfrm>
                  <a:off x="9982140" y="5282685"/>
                  <a:ext cx="7732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A5FBF5E1-AEF6-4C89-A3DF-839374958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140" y="5282685"/>
                  <a:ext cx="77322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5556" t="-130263" r="-79365" b="-194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6200D4B-7DAE-44A3-9F11-B255ADF9F7CE}"/>
                </a:ext>
              </a:extLst>
            </p:cNvPr>
            <p:cNvGrpSpPr/>
            <p:nvPr/>
          </p:nvGrpSpPr>
          <p:grpSpPr>
            <a:xfrm>
              <a:off x="3079964" y="4482819"/>
              <a:ext cx="1214530" cy="1112386"/>
              <a:chOff x="3703190" y="3465092"/>
              <a:chExt cx="971550" cy="702556"/>
            </a:xfrm>
          </p:grpSpPr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B09EEACD-C4C7-471C-AF17-F28F5F9BE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3190" y="3465092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7F7F3410-E0FB-4934-A6E6-487A3AEE5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22807" y="3465092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8C9A4D48-A28A-4A9C-908A-C077EADB1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8191" y="3465092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7612291-E2B3-4C4D-8F51-57401BA8C1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4740" y="3470458"/>
                <a:ext cx="0" cy="69719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BEDEF019-4EAF-4439-B7A9-C7505DDDBE15}"/>
                </a:ext>
              </a:extLst>
            </p:cNvPr>
            <p:cNvSpPr/>
            <p:nvPr/>
          </p:nvSpPr>
          <p:spPr>
            <a:xfrm>
              <a:off x="3006941" y="5304168"/>
              <a:ext cx="1381898" cy="417569"/>
            </a:xfrm>
            <a:prstGeom prst="roundRect">
              <a:avLst/>
            </a:prstGeom>
            <a:solidFill>
              <a:srgbClr val="53DDB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1C3E89CA-171B-4327-8EAF-56DFF9C72EEA}"/>
                    </a:ext>
                  </a:extLst>
                </p:cNvPr>
                <p:cNvSpPr/>
                <p:nvPr/>
              </p:nvSpPr>
              <p:spPr>
                <a:xfrm>
                  <a:off x="3300617" y="5282119"/>
                  <a:ext cx="77322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1C3E89CA-171B-4327-8EAF-56DFF9C72E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617" y="5282119"/>
                  <a:ext cx="773225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4724" t="-130263" r="-78740" b="-194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1E7283E3-4428-4F25-A46E-7CB0A2A530B6}"/>
                    </a:ext>
                  </a:extLst>
                </p:cNvPr>
                <p:cNvSpPr/>
                <p:nvPr/>
              </p:nvSpPr>
              <p:spPr>
                <a:xfrm>
                  <a:off x="2322470" y="4834372"/>
                  <a:ext cx="655949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3600" dirty="0"/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1E7283E3-4428-4F25-A46E-7CB0A2A530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470" y="4834372"/>
                  <a:ext cx="655949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EA4DB17C-D2C8-4915-8D83-1A946FEEC60F}"/>
                    </a:ext>
                  </a:extLst>
                </p:cNvPr>
                <p:cNvSpPr/>
                <p:nvPr/>
              </p:nvSpPr>
              <p:spPr>
                <a:xfrm>
                  <a:off x="4349923" y="4890276"/>
                  <a:ext cx="603049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EA4DB17C-D2C8-4915-8D83-1A946FEEC6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9923" y="4890276"/>
                  <a:ext cx="603049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2085E7C4-3866-41A6-9995-7CA677F2E654}"/>
                    </a:ext>
                  </a:extLst>
                </p:cNvPr>
                <p:cNvSpPr/>
                <p:nvPr/>
              </p:nvSpPr>
              <p:spPr>
                <a:xfrm>
                  <a:off x="4726574" y="4892457"/>
                  <a:ext cx="493277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2085E7C4-3866-41A6-9995-7CA677F2E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574" y="4892457"/>
                  <a:ext cx="493277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269B7BD1-379F-44E8-9249-A6D4A09E8BAA}"/>
                    </a:ext>
                  </a:extLst>
                </p:cNvPr>
                <p:cNvSpPr/>
                <p:nvPr/>
              </p:nvSpPr>
              <p:spPr>
                <a:xfrm>
                  <a:off x="5023100" y="4883758"/>
                  <a:ext cx="466794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269B7BD1-379F-44E8-9249-A6D4A09E8B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100" y="4883758"/>
                  <a:ext cx="466794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33B33A42-C6F4-4880-8516-32D73E9ADA45}"/>
                    </a:ext>
                  </a:extLst>
                </p:cNvPr>
                <p:cNvSpPr/>
                <p:nvPr/>
              </p:nvSpPr>
              <p:spPr>
                <a:xfrm>
                  <a:off x="11081107" y="4851969"/>
                  <a:ext cx="466794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33B33A42-C6F4-4880-8516-32D73E9AD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1107" y="4851969"/>
                  <a:ext cx="466794" cy="5847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32DE52FF-10DA-40E4-9C5D-588A09B7D694}"/>
                    </a:ext>
                  </a:extLst>
                </p:cNvPr>
                <p:cNvSpPr/>
                <p:nvPr/>
              </p:nvSpPr>
              <p:spPr>
                <a:xfrm>
                  <a:off x="6956275" y="4894606"/>
                  <a:ext cx="6030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32DE52FF-10DA-40E4-9C5D-588A09B7D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275" y="4894606"/>
                  <a:ext cx="603050" cy="5847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9B3D79EF-500A-4662-96A4-D3206F8071F7}"/>
                    </a:ext>
                  </a:extLst>
                </p:cNvPr>
                <p:cNvSpPr/>
                <p:nvPr/>
              </p:nvSpPr>
              <p:spPr>
                <a:xfrm>
                  <a:off x="9032651" y="4897068"/>
                  <a:ext cx="6030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9B3D79EF-500A-4662-96A4-D3206F8071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2651" y="4897068"/>
                  <a:ext cx="603050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F9C214BC-D334-47B9-96F2-AB8353337400}"/>
              </a:ext>
            </a:extLst>
          </p:cNvPr>
          <p:cNvSpPr/>
          <p:nvPr/>
        </p:nvSpPr>
        <p:spPr>
          <a:xfrm>
            <a:off x="9510134" y="319661"/>
            <a:ext cx="2227823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Jupyter</a:t>
            </a:r>
            <a:r>
              <a:rPr lang="en-US" altLang="zh-CN" dirty="0"/>
              <a:t> Notebook: </a:t>
            </a:r>
          </a:p>
          <a:p>
            <a:r>
              <a:rPr lang="en-US" altLang="zh-CN" dirty="0"/>
              <a:t>sec3_6_gs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360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A4A75-E231-47D5-ACEB-708BEAE6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6050"/>
            <a:ext cx="10515600" cy="1325563"/>
          </a:xfrm>
        </p:spPr>
        <p:txBody>
          <a:bodyPr/>
          <a:lstStyle/>
          <a:p>
            <a:r>
              <a:rPr lang="zh-CN" altLang="en-US" b="1" dirty="0"/>
              <a:t>重要内容总结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4EDFA3D-6EC3-4E8A-9026-52223450F6F0}"/>
              </a:ext>
            </a:extLst>
          </p:cNvPr>
          <p:cNvGrpSpPr/>
          <p:nvPr/>
        </p:nvGrpSpPr>
        <p:grpSpPr>
          <a:xfrm>
            <a:off x="470992" y="1471613"/>
            <a:ext cx="8128000" cy="2709333"/>
            <a:chOff x="2184400" y="1382448"/>
            <a:chExt cx="8128000" cy="2709333"/>
          </a:xfrm>
        </p:grpSpPr>
        <p:graphicFrame>
          <p:nvGraphicFramePr>
            <p:cNvPr id="4" name="图示 3">
              <a:extLst>
                <a:ext uri="{FF2B5EF4-FFF2-40B4-BE49-F238E27FC236}">
                  <a16:creationId xmlns:a16="http://schemas.microsoft.com/office/drawing/2014/main" id="{E7B3F88A-264A-46F0-8063-1D34D08BA51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42965747"/>
                </p:ext>
              </p:extLst>
            </p:nvPr>
          </p:nvGraphicFramePr>
          <p:xfrm>
            <a:off x="2184400" y="1382448"/>
            <a:ext cx="8128000" cy="270933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57A6DB41-0EC0-4485-84DF-ACD9B481151F}"/>
                </a:ext>
              </a:extLst>
            </p:cNvPr>
            <p:cNvSpPr/>
            <p:nvPr/>
          </p:nvSpPr>
          <p:spPr>
            <a:xfrm>
              <a:off x="4962525" y="2289439"/>
              <a:ext cx="1885950" cy="89535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/>
                <a:t>基底与系数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6BD48BA-E1D6-423C-B6D8-C6965E0F1903}"/>
              </a:ext>
            </a:extLst>
          </p:cNvPr>
          <p:cNvGrpSpPr/>
          <p:nvPr/>
        </p:nvGrpSpPr>
        <p:grpSpPr>
          <a:xfrm>
            <a:off x="7848600" y="436001"/>
            <a:ext cx="4629150" cy="5599706"/>
            <a:chOff x="8070850" y="1003300"/>
            <a:chExt cx="4254500" cy="4599883"/>
          </a:xfrm>
        </p:grpSpPr>
        <p:graphicFrame>
          <p:nvGraphicFramePr>
            <p:cNvPr id="9" name="图示 8">
              <a:extLst>
                <a:ext uri="{FF2B5EF4-FFF2-40B4-BE49-F238E27FC236}">
                  <a16:creationId xmlns:a16="http://schemas.microsoft.com/office/drawing/2014/main" id="{B13E96FC-D65B-48EA-BEE5-84F3138C789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76878684"/>
                </p:ext>
              </p:extLst>
            </p:nvPr>
          </p:nvGraphicFramePr>
          <p:xfrm>
            <a:off x="8070850" y="1003300"/>
            <a:ext cx="4254500" cy="385656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10" name="箭头: 下 9">
              <a:extLst>
                <a:ext uri="{FF2B5EF4-FFF2-40B4-BE49-F238E27FC236}">
                  <a16:creationId xmlns:a16="http://schemas.microsoft.com/office/drawing/2014/main" id="{4E3F52F2-0201-429E-940B-B15A40FF8765}"/>
                </a:ext>
              </a:extLst>
            </p:cNvPr>
            <p:cNvSpPr/>
            <p:nvPr/>
          </p:nvSpPr>
          <p:spPr>
            <a:xfrm>
              <a:off x="9932194" y="4374631"/>
              <a:ext cx="531812" cy="340360"/>
            </a:xfrm>
            <a:prstGeom prst="downArrow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3702249-018F-46CC-9BD4-CA7BAEF67512}"/>
                </a:ext>
              </a:extLst>
            </p:cNvPr>
            <p:cNvGrpSpPr/>
            <p:nvPr/>
          </p:nvGrpSpPr>
          <p:grpSpPr>
            <a:xfrm>
              <a:off x="9427366" y="4716309"/>
              <a:ext cx="1541464" cy="886874"/>
              <a:chOff x="1356515" y="2729954"/>
              <a:chExt cx="1541464" cy="886874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8FB6A0F-8927-4FC8-8521-A97287EBE94A}"/>
                  </a:ext>
                </a:extLst>
              </p:cNvPr>
              <p:cNvSpPr/>
              <p:nvPr/>
            </p:nvSpPr>
            <p:spPr>
              <a:xfrm>
                <a:off x="1428754" y="2946579"/>
                <a:ext cx="1396990" cy="670249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1B3D53D-1326-4012-93E6-F620ACAB12F9}"/>
                  </a:ext>
                </a:extLst>
              </p:cNvPr>
              <p:cNvSpPr txBox="1"/>
              <p:nvPr/>
            </p:nvSpPr>
            <p:spPr>
              <a:xfrm>
                <a:off x="1356515" y="2729954"/>
                <a:ext cx="1541464" cy="67024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49352" tIns="149352" rIns="149352" bIns="149352" numCol="1" spcCol="1270" anchor="ctr" anchorCtr="0">
                <a:noAutofit/>
              </a:bodyPr>
              <a:lstStyle/>
              <a:p>
                <a:pPr marL="0" lvl="0" indent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100" b="1" dirty="0"/>
                  <a:t>严格对角化算法</a:t>
                </a:r>
                <a:endParaRPr lang="zh-CN" altLang="en-US" sz="2100" b="1" kern="1200" dirty="0"/>
              </a:p>
            </p:txBody>
          </p:sp>
        </p:grpSp>
      </p:grpSp>
      <p:sp>
        <p:nvSpPr>
          <p:cNvPr id="3" name="Arrow: Down 2">
            <a:extLst>
              <a:ext uri="{FF2B5EF4-FFF2-40B4-BE49-F238E27FC236}">
                <a16:creationId xmlns:a16="http://schemas.microsoft.com/office/drawing/2014/main" id="{C6CF133E-4F11-4CC8-A33B-C9349A4D640C}"/>
              </a:ext>
            </a:extLst>
          </p:cNvPr>
          <p:cNvSpPr/>
          <p:nvPr/>
        </p:nvSpPr>
        <p:spPr>
          <a:xfrm>
            <a:off x="3876086" y="3760724"/>
            <a:ext cx="632011" cy="8404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6">
            <a:extLst>
              <a:ext uri="{FF2B5EF4-FFF2-40B4-BE49-F238E27FC236}">
                <a16:creationId xmlns:a16="http://schemas.microsoft.com/office/drawing/2014/main" id="{C058837C-C4B8-4C6C-8FBF-A6306AFF2C27}"/>
              </a:ext>
            </a:extLst>
          </p:cNvPr>
          <p:cNvSpPr/>
          <p:nvPr/>
        </p:nvSpPr>
        <p:spPr>
          <a:xfrm>
            <a:off x="3060856" y="4824866"/>
            <a:ext cx="2250731" cy="12020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计算算符与量子态、算符与算符相乘</a:t>
            </a:r>
          </a:p>
        </p:txBody>
      </p:sp>
    </p:spTree>
    <p:extLst>
      <p:ext uri="{BB962C8B-B14F-4D97-AF65-F5344CB8AC3E}">
        <p14:creationId xmlns:p14="http://schemas.microsoft.com/office/powerpoint/2010/main" val="407067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7EA0CF5C-538C-4CEB-B8AB-D7A1F8FD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格点模型基础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489663-A121-476E-BB8E-7810EE4C4D64}"/>
              </a:ext>
            </a:extLst>
          </p:cNvPr>
          <p:cNvSpPr txBox="1"/>
          <p:nvPr/>
        </p:nvSpPr>
        <p:spPr>
          <a:xfrm>
            <a:off x="942975" y="1538288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3.1 </a:t>
            </a:r>
            <a:r>
              <a:rPr lang="zh-CN" altLang="en-US" sz="3200" dirty="0"/>
              <a:t>量子态与量子算符：基本定义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CE8D30-C5A7-4EA8-BF9F-4F02F7681713}"/>
                  </a:ext>
                </a:extLst>
              </p:cNvPr>
              <p:cNvSpPr/>
              <p:nvPr/>
            </p:nvSpPr>
            <p:spPr>
              <a:xfrm>
                <a:off x="1015888" y="2242525"/>
                <a:ext cx="10531697" cy="1889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rgbClr val="FF0000"/>
                    </a:solidFill>
                  </a:rPr>
                  <a:t>态矢</a:t>
                </a:r>
                <a:r>
                  <a:rPr lang="zh-CN" altLang="en-US" sz="2400" dirty="0"/>
                  <a:t>与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算符</a:t>
                </a:r>
                <a:r>
                  <a:rPr lang="zh-CN" altLang="en-US" sz="2400" dirty="0"/>
                  <a:t>，是量子力学及量子信息中最重要的概念之二</a:t>
                </a:r>
                <a:endParaRPr lang="en-US" altLang="zh-CN" sz="2400" dirty="0"/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态矢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state vector</a:t>
                </a:r>
                <a:r>
                  <a:rPr lang="zh-CN" altLang="en-US" sz="2400" dirty="0"/>
                  <a:t>），代表量子态的状态，可标记为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zh-CN" altLang="en-US" sz="2400" dirty="0"/>
                  <a:t>；</a:t>
                </a:r>
                <a:r>
                  <a:rPr lang="zh-CN" altLang="en-US" sz="2400" b="1" dirty="0"/>
                  <a:t>算子或算符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operator</a:t>
                </a:r>
                <a:r>
                  <a:rPr lang="zh-CN" altLang="en-US" sz="2400" dirty="0"/>
                  <a:t>），定义为对态矢或算子的操作，可记为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态矢和算子所在的空间，被称为</a:t>
                </a:r>
                <a:r>
                  <a:rPr lang="zh-CN" altLang="en-US" sz="2400" b="1" dirty="0"/>
                  <a:t>希尔伯特空间</a:t>
                </a:r>
                <a:endParaRPr lang="en-US" altLang="zh-CN" sz="2400" b="1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BCE8D30-C5A7-4EA8-BF9F-4F02F7681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88" y="2242525"/>
                <a:ext cx="10531697" cy="1889748"/>
              </a:xfrm>
              <a:prstGeom prst="rect">
                <a:avLst/>
              </a:prstGeom>
              <a:blipFill>
                <a:blip r:embed="rId2"/>
                <a:stretch>
                  <a:fillRect l="-811" t="-4516" b="-6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6E2A823-866B-4B48-B3A6-871AF09AAF38}"/>
                  </a:ext>
                </a:extLst>
              </p:cNvPr>
              <p:cNvSpPr/>
              <p:nvPr/>
            </p:nvSpPr>
            <p:spPr>
              <a:xfrm>
                <a:off x="1015887" y="4321703"/>
                <a:ext cx="10531697" cy="1712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定义态矢和算子的是那些与基矢选择无关的性质：</a:t>
                </a:r>
                <a:br>
                  <a:rPr lang="en-US" altLang="zh-CN" sz="2400" b="1" dirty="0"/>
                </a:br>
                <a:r>
                  <a:rPr lang="en-US" altLang="zh-CN" sz="2400" b="1" dirty="0"/>
                  <a:t>a. </a:t>
                </a:r>
                <a:r>
                  <a:rPr lang="zh-CN" altLang="en-US" sz="2400" b="1" dirty="0"/>
                  <a:t>内积：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zh-CN" altLang="en-US" sz="2400" dirty="0"/>
                  <a:t>（保真度），</a:t>
                </a:r>
                <a:r>
                  <a:rPr lang="zh-CN" altLang="en-US" sz="24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（均值或观测量）等</a:t>
                </a:r>
                <a:br>
                  <a:rPr lang="en-US" altLang="zh-CN" sz="2400" dirty="0"/>
                </a:br>
                <a:r>
                  <a:rPr lang="en-US" altLang="zh-CN" sz="2400" b="1" dirty="0"/>
                  <a:t>b. </a:t>
                </a:r>
                <a:r>
                  <a:rPr lang="zh-CN" altLang="en-US" sz="2400" b="1" dirty="0"/>
                  <a:t>迹（</a:t>
                </a:r>
                <a:r>
                  <a:rPr lang="en-US" altLang="zh-CN" sz="2400" b="1" dirty="0"/>
                  <a:t>trace</a:t>
                </a:r>
                <a:r>
                  <a:rPr lang="zh-CN" altLang="en-US" sz="2400" b="1" dirty="0"/>
                  <a:t>）：</a:t>
                </a:r>
                <a:r>
                  <a:rPr lang="en-US" altLang="zh-CN" sz="2400" dirty="0"/>
                  <a:t>trace(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altLang="zh-CN" sz="2400" dirty="0"/>
                  <a:t>)</a:t>
                </a:r>
                <a:r>
                  <a:rPr lang="zh-CN" altLang="en-US" sz="2400" dirty="0"/>
                  <a:t>；</a:t>
                </a:r>
                <a:r>
                  <a:rPr lang="en-US" altLang="zh-CN" sz="2400" b="1" dirty="0"/>
                  <a:t>c. </a:t>
                </a:r>
                <a:r>
                  <a:rPr lang="zh-CN" altLang="en-US" sz="2400" b="1" dirty="0"/>
                  <a:t>对易子：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br>
                  <a:rPr lang="en-US" altLang="zh-CN" sz="2400" dirty="0"/>
                </a:br>
                <a:r>
                  <a:rPr lang="en-US" altLang="zh-CN" sz="2400" b="1" dirty="0"/>
                  <a:t>d. </a:t>
                </a:r>
                <a:r>
                  <a:rPr lang="zh-CN" altLang="en-US" sz="2400" b="1" dirty="0"/>
                  <a:t>本征关系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6E2A823-866B-4B48-B3A6-871AF09AAF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887" y="4321703"/>
                <a:ext cx="10531697" cy="1712200"/>
              </a:xfrm>
              <a:prstGeom prst="rect">
                <a:avLst/>
              </a:prstGeom>
              <a:blipFill>
                <a:blip r:embed="rId3"/>
                <a:stretch>
                  <a:fillRect l="-811" t="-2491" b="-50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36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D461ED-5ADA-4BC6-8EA0-91EFD91D593B}"/>
              </a:ext>
            </a:extLst>
          </p:cNvPr>
          <p:cNvSpPr txBox="1"/>
          <p:nvPr/>
        </p:nvSpPr>
        <p:spPr>
          <a:xfrm>
            <a:off x="828675" y="547688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3.1 </a:t>
            </a:r>
            <a:r>
              <a:rPr lang="zh-CN" altLang="en-US" sz="3200" dirty="0"/>
              <a:t>量子态与量子算符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8EADFD6-4DB2-4963-8099-6144A96D78ED}"/>
                  </a:ext>
                </a:extLst>
              </p:cNvPr>
              <p:cNvSpPr/>
              <p:nvPr/>
            </p:nvSpPr>
            <p:spPr>
              <a:xfrm>
                <a:off x="974503" y="3498379"/>
                <a:ext cx="10283715" cy="3044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态矢与算子在给定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基矢</a:t>
                </a:r>
                <a:r>
                  <a:rPr lang="zh-CN" altLang="en-US" sz="2400" b="1" dirty="0"/>
                  <a:t>下的展开系数，可由向量或矩阵表示</a:t>
                </a:r>
                <a:br>
                  <a:rPr lang="en-US" altLang="zh-CN" sz="2400" b="1" dirty="0"/>
                </a:br>
                <a:r>
                  <a:rPr lang="zh-CN" altLang="en-US" sz="2400" b="1" dirty="0"/>
                  <a:t>基矢：</a:t>
                </a:r>
                <a:r>
                  <a:rPr lang="zh-CN" altLang="en-US" sz="2400" dirty="0"/>
                  <a:t>定义为一组态矢</a:t>
                </a:r>
                <a14:m>
                  <m:oMath xmlns:m="http://schemas.openxmlformats.org/officeDocument/2006/math"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/>
                  <a:t>，满足正交完备性</a:t>
                </a:r>
                <a:endParaRPr lang="en-US" altLang="zh-CN" sz="2400" dirty="0"/>
              </a:p>
              <a:p>
                <a:pPr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br>
                  <a:rPr lang="en-US" altLang="zh-CN" sz="2400" dirty="0"/>
                </a:br>
                <a:r>
                  <a:rPr lang="zh-CN" altLang="en-US" sz="2400" dirty="0"/>
                  <a:t>注</a:t>
                </a:r>
                <a:r>
                  <a:rPr lang="zh-CN" altLang="en-US" sz="2400" dirty="0">
                    <a:sym typeface="Wingdings" panose="05000000000000000000" pitchFamily="2" charset="2"/>
                  </a:rPr>
                  <a:t>：（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a</a:t>
                </a:r>
                <a:r>
                  <a:rPr lang="zh-CN" altLang="en-US" sz="2400" dirty="0">
                    <a:sym typeface="Wingdings" panose="05000000000000000000" pitchFamily="2" charset="2"/>
                  </a:rPr>
                  <a:t>）</a:t>
                </a:r>
                <a:r>
                  <a:rPr lang="en-US" altLang="zh-CN" sz="2400" dirty="0"/>
                  <a:t> </a:t>
                </a:r>
                <a:r>
                  <a:rPr lang="zh-CN" altLang="en-US" sz="2400" b="1" dirty="0"/>
                  <a:t>狄拉克矩阵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>
                    <a:sym typeface="Wingdings" panose="05000000000000000000" pitchFamily="2" charset="2"/>
                  </a:rPr>
                  <a:t>1</a:t>
                </a:r>
                <a:r>
                  <a:rPr lang="zh-CN" altLang="en-US" sz="2400" dirty="0">
                    <a:sym typeface="Wingdings" panose="05000000000000000000" pitchFamily="2" charset="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zh-CN" altLang="en-US" sz="2400" dirty="0">
                    <a:sym typeface="Wingdings" panose="05000000000000000000" pitchFamily="2" charset="2"/>
                  </a:rPr>
                  <a:t>，否则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>
                    <a:sym typeface="Wingdings" panose="05000000000000000000" pitchFamily="2" charset="2"/>
                  </a:rPr>
                  <a:t>；</a:t>
                </a:r>
                <a:br>
                  <a:rPr lang="en-US" altLang="zh-CN" sz="2400" dirty="0">
                    <a:sym typeface="Wingdings" panose="05000000000000000000" pitchFamily="2" charset="2"/>
                  </a:rPr>
                </a:br>
                <a:r>
                  <a:rPr lang="zh-CN" altLang="en-US" sz="2400" dirty="0">
                    <a:sym typeface="Wingdings" panose="05000000000000000000" pitchFamily="2" charset="2"/>
                  </a:rPr>
                  <a:t>（</a:t>
                </a:r>
                <a:r>
                  <a:rPr lang="en-US" altLang="zh-CN" sz="2400" dirty="0">
                    <a:sym typeface="Wingdings" panose="05000000000000000000" pitchFamily="2" charset="2"/>
                  </a:rPr>
                  <a:t>b</a:t>
                </a:r>
                <a:r>
                  <a:rPr lang="zh-CN" altLang="en-US" sz="2400" dirty="0">
                    <a:sym typeface="Wingdings" panose="05000000000000000000" pitchFamily="2" charset="2"/>
                  </a:rPr>
                  <a:t>）</a:t>
                </a:r>
                <a:r>
                  <a:rPr lang="zh-CN" altLang="en-US" sz="2400" dirty="0"/>
                  <a:t>在特殊情况下，基矢可以不正交，也可以不完备或过完备；</a:t>
                </a:r>
                <a:r>
                  <a:rPr lang="en-US" altLang="zh-CN" sz="2400" dirty="0"/>
                  <a:t> </a:t>
                </a:r>
                <a:br>
                  <a:rPr lang="en-US" altLang="zh-CN" sz="2400" dirty="0"/>
                </a:br>
                <a:r>
                  <a:rPr lang="zh-CN" altLang="en-US" sz="2400" dirty="0"/>
                  <a:t>（</a:t>
                </a:r>
                <a:r>
                  <a:rPr lang="en-US" altLang="zh-CN" sz="2400" dirty="0"/>
                  <a:t>c</a:t>
                </a:r>
                <a:r>
                  <a:rPr lang="zh-CN" altLang="en-US" sz="2400" dirty="0"/>
                  <a:t>）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d>
                          <m:dPr>
                            <m:begChr m:val="⟨"/>
                            <m:endChr m:val="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称为直积、张量积、外积或克伦内克积。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8EADFD6-4DB2-4963-8099-6144A96D7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03" y="3498379"/>
                <a:ext cx="10283715" cy="3044873"/>
              </a:xfrm>
              <a:prstGeom prst="rect">
                <a:avLst/>
              </a:prstGeom>
              <a:blipFill>
                <a:blip r:embed="rId2"/>
                <a:stretch>
                  <a:fillRect l="-948" t="-7816" b="-28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35600BA-936B-4248-8CA1-29C36D176FBF}"/>
                  </a:ext>
                </a:extLst>
              </p:cNvPr>
              <p:cNvSpPr/>
              <p:nvPr/>
            </p:nvSpPr>
            <p:spPr>
              <a:xfrm>
                <a:off x="974503" y="1402027"/>
                <a:ext cx="10531697" cy="16172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例：</a:t>
                </a:r>
                <a:r>
                  <a:rPr lang="zh-CN" altLang="en-US" sz="2400" b="1" dirty="0"/>
                  <a:t>泡利算符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 marL="342900" indent="-342900">
                  <a:spcAft>
                    <a:spcPts val="1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满足如下性质：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𝑎𝑏𝑐</m:t>
                        </m:r>
                      </m:sub>
                    </m:sSub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400" dirty="0"/>
              </a:p>
              <a:p>
                <a:pPr marL="342900" indent="-342900">
                  <a:spcAft>
                    <a:spcPts val="1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自旋算符给出了</a:t>
                </a:r>
                <a:r>
                  <a:rPr lang="en-US" altLang="zh-CN" sz="2400" dirty="0"/>
                  <a:t>SU(2)</a:t>
                </a:r>
                <a:r>
                  <a:rPr lang="zh-CN" altLang="en-US" sz="2400" dirty="0"/>
                  <a:t>群的生成元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E35600BA-936B-4248-8CA1-29C36D176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03" y="1402027"/>
                <a:ext cx="10531697" cy="1617238"/>
              </a:xfrm>
              <a:prstGeom prst="rect">
                <a:avLst/>
              </a:prstGeom>
              <a:blipFill>
                <a:blip r:embed="rId3"/>
                <a:stretch>
                  <a:fillRect l="-810" t="-2642" b="-7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30473C6-E958-4FD3-A19A-E56536740670}"/>
              </a:ext>
            </a:extLst>
          </p:cNvPr>
          <p:cNvCxnSpPr>
            <a:cxnSpLocks/>
          </p:cNvCxnSpPr>
          <p:nvPr/>
        </p:nvCxnSpPr>
        <p:spPr>
          <a:xfrm>
            <a:off x="974503" y="3190875"/>
            <a:ext cx="977922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E16AB92-A577-4303-BD6B-FB6D4C4D7BFF}"/>
              </a:ext>
            </a:extLst>
          </p:cNvPr>
          <p:cNvSpPr txBox="1"/>
          <p:nvPr/>
        </p:nvSpPr>
        <p:spPr>
          <a:xfrm>
            <a:off x="10267950" y="4789982"/>
            <a:ext cx="1723549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基矢与系数</a:t>
            </a:r>
          </a:p>
        </p:txBody>
      </p:sp>
    </p:spTree>
    <p:extLst>
      <p:ext uri="{BB962C8B-B14F-4D97-AF65-F5344CB8AC3E}">
        <p14:creationId xmlns:p14="http://schemas.microsoft.com/office/powerpoint/2010/main" val="254397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D461ED-5ADA-4BC6-8EA0-91EFD91D593B}"/>
              </a:ext>
            </a:extLst>
          </p:cNvPr>
          <p:cNvSpPr txBox="1"/>
          <p:nvPr/>
        </p:nvSpPr>
        <p:spPr>
          <a:xfrm>
            <a:off x="885825" y="356712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3.1 </a:t>
            </a:r>
            <a:r>
              <a:rPr lang="zh-CN" altLang="en-US" sz="3200" dirty="0"/>
              <a:t>量子态与量子算符：基矢与系数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8EADFD6-4DB2-4963-8099-6144A96D78ED}"/>
                  </a:ext>
                </a:extLst>
              </p:cNvPr>
              <p:cNvSpPr/>
              <p:nvPr/>
            </p:nvSpPr>
            <p:spPr>
              <a:xfrm>
                <a:off x="681037" y="1131968"/>
                <a:ext cx="11087100" cy="5666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300" b="1" dirty="0"/>
                  <a:t>例：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3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300" b="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300" b="0" i="1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zh-CN" altLang="en-US" sz="2300" dirty="0"/>
                  <a:t>的两个本征态，记为</a:t>
                </a:r>
                <a14:m>
                  <m:oMath xmlns:m="http://schemas.openxmlformats.org/officeDocument/2006/math">
                    <m:r>
                      <a:rPr lang="en-US" altLang="zh-CN" sz="2300" b="0" i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300" i="1" smtClean="0">
                            <a:latin typeface="Cambria Math" panose="02040503050406030204" pitchFamily="18" charset="0"/>
                          </a:rPr>
                          <m:t>↑</m:t>
                        </m:r>
                      </m:e>
                    </m:d>
                  </m:oMath>
                </a14:m>
                <a:r>
                  <a:rPr lang="zh-CN" altLang="en-US" sz="23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3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300" i="1" smtClean="0">
                            <a:latin typeface="Cambria Math" panose="02040503050406030204" pitchFamily="18" charset="0"/>
                          </a:rPr>
                          <m:t>↓</m:t>
                        </m:r>
                      </m:e>
                    </m:d>
                  </m:oMath>
                </a14:m>
                <a:r>
                  <a:rPr lang="zh-CN" altLang="en-US" sz="2300" dirty="0"/>
                  <a:t>（在量子信息与量子计算领域，常被记作为</a:t>
                </a:r>
                <a14:m>
                  <m:oMath xmlns:m="http://schemas.openxmlformats.org/officeDocument/2006/math">
                    <m:r>
                      <a:rPr lang="en-US" altLang="zh-CN" sz="23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3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3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zh-CN" altLang="en-US" sz="23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300" dirty="0"/>
                  <a:t>，与经典比特的两个状态相对应），其本征值分别为</a:t>
                </a:r>
                <a:r>
                  <a:rPr lang="en-US" altLang="zh-CN" sz="2300" dirty="0"/>
                  <a:t>1</a:t>
                </a:r>
                <a:r>
                  <a:rPr lang="zh-CN" altLang="en-US" sz="2300" dirty="0"/>
                  <a:t>与</a:t>
                </a:r>
                <a:r>
                  <a:rPr lang="en-US" altLang="zh-CN" sz="2300" dirty="0"/>
                  <a:t>-1</a:t>
                </a:r>
                <a:r>
                  <a:rPr lang="zh-CN" altLang="en-US" sz="2300" dirty="0"/>
                  <a:t>。</a:t>
                </a:r>
                <a:endParaRPr lang="en-US" altLang="zh-CN" sz="2300" dirty="0"/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3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300" i="1">
                            <a:latin typeface="Cambria Math" panose="02040503050406030204" pitchFamily="18" charset="0"/>
                          </a:rPr>
                          <m:t>↑</m:t>
                        </m:r>
                      </m:e>
                    </m:d>
                  </m:oMath>
                </a14:m>
                <a:r>
                  <a:rPr lang="zh-CN" altLang="en-US" sz="23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3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300" i="1">
                            <a:latin typeface="Cambria Math" panose="02040503050406030204" pitchFamily="18" charset="0"/>
                          </a:rPr>
                          <m:t>↓</m:t>
                        </m:r>
                      </m:e>
                    </m:d>
                  </m:oMath>
                </a14:m>
                <a:r>
                  <a:rPr lang="zh-CN" altLang="en-US" sz="2300" dirty="0"/>
                  <a:t>构成一组正交完备基矢，满足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zh-CN" sz="23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3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3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300" i="1" dirty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300" b="0" i="1" dirty="0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3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300" i="1">
                                <a:latin typeface="Cambria Math" panose="02040503050406030204" pitchFamily="18" charset="0"/>
                              </a:rPr>
                              <m:t>↑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300" i="1">
                                <a:latin typeface="Cambria Math" panose="02040503050406030204" pitchFamily="18" charset="0"/>
                              </a:rPr>
                              <m:t>↑</m:t>
                            </m:r>
                          </m:e>
                        </m:d>
                      </m:e>
                    </m:d>
                    <m:r>
                      <a:rPr lang="en-US" altLang="zh-CN" sz="2300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3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300" i="1">
                                <a:latin typeface="Cambria Math" panose="02040503050406030204" pitchFamily="18" charset="0"/>
                              </a:rPr>
                              <m:t>↓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lang="en-US" altLang="zh-CN" sz="23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300" i="1">
                                <a:latin typeface="Cambria Math" panose="02040503050406030204" pitchFamily="18" charset="0"/>
                              </a:rPr>
                              <m:t>↓</m:t>
                            </m:r>
                          </m:e>
                        </m:d>
                      </m:e>
                    </m:d>
                    <m:r>
                      <a:rPr lang="en-US" altLang="zh-CN" sz="23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altLang="zh-CN" sz="2300" dirty="0"/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300" dirty="0"/>
                  <a:t>设定该组基矢的矢量表示为：</a:t>
                </a:r>
                <a:br>
                  <a:rPr lang="en-US" altLang="zh-CN" sz="2300" dirty="0"/>
                </a:br>
                <a:r>
                  <a:rPr lang="en-US" altLang="zh-CN" sz="23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zh-CN" alt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3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3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30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sz="23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nary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zh-CN" altLang="en-US" sz="2300" i="1">
                        <a:latin typeface="Cambria Math" panose="02040503050406030204" pitchFamily="18" charset="0"/>
                      </a:rPr>
                      <m:t>，系数</m:t>
                    </m:r>
                    <m:r>
                      <a:rPr lang="zh-CN" altLang="en-US" sz="23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3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CN" altLang="en-US" sz="2300" i="1">
                        <a:latin typeface="Cambria Math" panose="02040503050406030204" pitchFamily="18" charset="0"/>
                      </a:rPr>
                      <m:t>；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zh-CN" alt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3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altLang="zh-CN" sz="23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nary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zh-CN" altLang="en-US" sz="2300" i="1">
                        <a:latin typeface="Cambria Math" panose="02040503050406030204" pitchFamily="18" charset="0"/>
                      </a:rPr>
                      <m:t>，系数</m:t>
                    </m:r>
                    <m:r>
                      <a:rPr lang="zh-CN" altLang="en-US" sz="23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3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300" dirty="0"/>
              </a:p>
              <a:p>
                <a:pPr>
                  <a:spcAft>
                    <a:spcPts val="1200"/>
                  </a:spcAft>
                </a:pPr>
                <a:r>
                  <a:rPr lang="zh-CN" altLang="en-US" sz="2300" dirty="0"/>
                  <a:t>（</a:t>
                </a:r>
                <a:r>
                  <a:rPr lang="zh-CN" altLang="en-US" sz="2300" b="1" dirty="0">
                    <a:solidFill>
                      <a:srgbClr val="FF0000"/>
                    </a:solidFill>
                  </a:rPr>
                  <a:t>注：此后都标记</a:t>
                </a:r>
                <a14:m>
                  <m:oMath xmlns:m="http://schemas.openxmlformats.org/officeDocument/2006/math">
                    <m:r>
                      <a:rPr lang="en-US" altLang="zh-CN" sz="23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↑</m:t>
                        </m:r>
                      </m:e>
                    </m:d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3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23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↓</m:t>
                        </m:r>
                      </m:e>
                    </m:d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3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300" dirty="0"/>
                  <a:t>）</a:t>
                </a:r>
                <a:endParaRPr lang="en-US" altLang="zh-CN" sz="2300" dirty="0"/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300" dirty="0"/>
                  <a:t>任意单个自旋的量子态可写成基矢的线性叠加：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3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3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3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3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3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300" dirty="0"/>
                  <a:t>，可见，系数</a:t>
                </a:r>
                <a14:m>
                  <m:oMath xmlns:m="http://schemas.openxmlformats.org/officeDocument/2006/math">
                    <m:r>
                      <a:rPr lang="zh-CN" altLang="en-US" sz="23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zh-CN" altLang="en-US" sz="2300" dirty="0"/>
                  <a:t>为一个二维向量。</a:t>
                </a:r>
                <a:endParaRPr lang="en-US" altLang="zh-CN" sz="2300" dirty="0"/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300" dirty="0"/>
                  <a:t>态矢和算子的定义是独立于基矢的，因此，态并不等价于某个向量，算子也并不等价于某个矩阵；但在不引起误解的情况下，可直接可认为</a:t>
                </a:r>
                <a:r>
                  <a:rPr lang="zh-CN" altLang="en-US" sz="2300" b="1" dirty="0"/>
                  <a:t>态即为对应的系数向量</a:t>
                </a:r>
                <a:r>
                  <a:rPr lang="zh-CN" altLang="en-US" sz="2300" dirty="0"/>
                  <a:t>，</a:t>
                </a:r>
                <a:r>
                  <a:rPr lang="zh-CN" altLang="en-US" sz="2300" b="1" dirty="0"/>
                  <a:t>算子即为对应的系数矩阵</a:t>
                </a:r>
                <a:r>
                  <a:rPr lang="zh-CN" altLang="en-US" sz="2300" dirty="0"/>
                  <a:t>，如</a:t>
                </a:r>
                <a14:m>
                  <m:oMath xmlns:m="http://schemas.openxmlformats.org/officeDocument/2006/math"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300" dirty="0"/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300" b="1" dirty="0"/>
                  <a:t>规定</a:t>
                </a:r>
                <a:r>
                  <a:rPr lang="zh-CN" altLang="en-US" sz="2300" dirty="0"/>
                  <a:t>：左矢（</a:t>
                </a:r>
                <a:r>
                  <a:rPr lang="en-US" altLang="zh-CN" sz="2300" dirty="0"/>
                  <a:t>bra</a:t>
                </a:r>
                <a:r>
                  <a:rPr lang="zh-CN" altLang="en-US" sz="2300" dirty="0"/>
                  <a:t>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zh-CN" sz="2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3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3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300" dirty="0"/>
                  <a:t>对应于行向量；右矢（</a:t>
                </a:r>
                <a:r>
                  <a:rPr lang="en-US" altLang="zh-CN" sz="2300" dirty="0" err="1"/>
                  <a:t>ket</a:t>
                </a:r>
                <a:r>
                  <a:rPr lang="zh-CN" altLang="en-US" sz="23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3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3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zh-CN" altLang="en-US" sz="2300" dirty="0"/>
                  <a:t>对应于列向量；</a:t>
                </a:r>
                <a:r>
                  <a:rPr lang="en-US" altLang="zh-CN" sz="23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3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3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3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3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3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zh-CN" altLang="en-US" sz="2300" dirty="0"/>
                  <a:t>的转置共轭</a:t>
                </a:r>
                <a:endParaRPr lang="en-US" altLang="zh-CN" sz="23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8EADFD6-4DB2-4963-8099-6144A96D7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7" y="1131968"/>
                <a:ext cx="11087100" cy="5666679"/>
              </a:xfrm>
              <a:prstGeom prst="rect">
                <a:avLst/>
              </a:prstGeom>
              <a:blipFill>
                <a:blip r:embed="rId2"/>
                <a:stretch>
                  <a:fillRect l="-825" t="-10118" r="-4565" b="-8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02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D461ED-5ADA-4BC6-8EA0-91EFD91D593B}"/>
              </a:ext>
            </a:extLst>
          </p:cNvPr>
          <p:cNvSpPr txBox="1"/>
          <p:nvPr/>
        </p:nvSpPr>
        <p:spPr>
          <a:xfrm>
            <a:off x="828675" y="547688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3.1 </a:t>
            </a:r>
            <a:r>
              <a:rPr lang="zh-CN" altLang="en-US" sz="3200" dirty="0"/>
              <a:t>量子态与量子算符：基矢与系数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8EADFD6-4DB2-4963-8099-6144A96D78ED}"/>
                  </a:ext>
                </a:extLst>
              </p:cNvPr>
              <p:cNvSpPr/>
              <p:nvPr/>
            </p:nvSpPr>
            <p:spPr>
              <a:xfrm>
                <a:off x="552449" y="3513264"/>
                <a:ext cx="11087100" cy="2797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300" dirty="0"/>
                  <a:t>基矢的矢量表示确定之后，</a:t>
                </a:r>
                <a:r>
                  <a:rPr lang="zh-CN" altLang="en-US" sz="2300" b="1" dirty="0"/>
                  <a:t>可用这组基矢对算符做展开，得到算符的系数</a:t>
                </a:r>
                <a:r>
                  <a:rPr lang="zh-CN" altLang="en-US" sz="2300" dirty="0"/>
                  <a:t>。例如，泡利算符的展开系数为</a:t>
                </a:r>
                <a14:m>
                  <m:oMath xmlns:m="http://schemas.openxmlformats.org/officeDocument/2006/math"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3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300" dirty="0"/>
                  <a:t>的矩阵，满足</a:t>
                </a:r>
                <a:r>
                  <a:rPr lang="en-US" altLang="zh-CN" sz="2300" dirty="0"/>
                  <a:t> </a:t>
                </a:r>
              </a:p>
              <a:p>
                <a:pPr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sz="23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3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zh-CN" altLang="en-US" sz="23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zh-CN" sz="23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3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3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30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zh-CN" sz="23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</m:e>
                      </m:nary>
                      <m:d>
                        <m:dPr>
                          <m:begChr m:val="|"/>
                          <m:endChr m:val="|"/>
                          <m:ctrlPr>
                            <a:rPr lang="en-US" altLang="zh-CN" sz="23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3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lang="en-US" altLang="zh-CN" sz="23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3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altLang="zh-CN" sz="2300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zh-CN" sz="2300" dirty="0"/>
              </a:p>
              <a:p>
                <a:pPr>
                  <a:spcAft>
                    <a:spcPts val="800"/>
                  </a:spcAft>
                </a:pPr>
                <a:r>
                  <a:rPr lang="zh-CN" altLang="en-US" sz="2000" dirty="0"/>
                  <a:t>（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再次强调：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</m:acc>
                      </m:e>
                      <m:sup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𝜶</m:t>
                        </m:r>
                      </m:sup>
                    </m:sSup>
                  </m:oMath>
                </a14:m>
                <a:r>
                  <a:rPr lang="zh-CN" altLang="en-US" sz="2000" b="1" dirty="0"/>
                  <a:t>是希尔伯特空间中的算子，</a:t>
                </a:r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  <m:sup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bSup>
                  </m:oMath>
                </a14:m>
                <a:r>
                  <a:rPr lang="zh-CN" altLang="en-US" sz="2000" b="1" dirty="0"/>
                  <a:t>是一个二阶张量（矩阵）</a:t>
                </a:r>
                <a:r>
                  <a:rPr lang="zh-CN" altLang="en-US" sz="2000" dirty="0"/>
                  <a:t>，一定要注意二者的区别和联系；</a:t>
                </a:r>
                <a:r>
                  <a:rPr lang="zh-CN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在不引起误解的情况下，算符与其系数可混用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B8EADFD6-4DB2-4963-8099-6144A96D7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9" y="3513264"/>
                <a:ext cx="11087100" cy="2797048"/>
              </a:xfrm>
              <a:prstGeom prst="rect">
                <a:avLst/>
              </a:prstGeom>
              <a:blipFill>
                <a:blip r:embed="rId2"/>
                <a:stretch>
                  <a:fillRect l="-660" t="-1525" r="-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502E03B-168A-427E-B7AD-88F1EE46BF00}"/>
                  </a:ext>
                </a:extLst>
              </p:cNvPr>
              <p:cNvSpPr/>
              <p:nvPr/>
            </p:nvSpPr>
            <p:spPr>
              <a:xfrm>
                <a:off x="552449" y="1388266"/>
                <a:ext cx="10677525" cy="20345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3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300" b="1" dirty="0"/>
                  <a:t>例</a:t>
                </a:r>
                <a:r>
                  <a:rPr lang="zh-CN" altLang="en-US" sz="2300" dirty="0"/>
                  <a:t>：量子态内积对应于系数向量的内积：</a:t>
                </a:r>
                <a:r>
                  <a:rPr lang="en-US" altLang="zh-CN" sz="23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30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3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30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altLang="zh-CN" sz="2300">
                        <a:latin typeface="Cambria Math" panose="02040503050406030204" pitchFamily="18" charset="0"/>
                      </a:rPr>
                      <m:t>=[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30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zh-CN" altLang="en-US" sz="23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30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zh-CN" altLang="en-US" sz="23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mr>
                    </m:m>
                    <m:r>
                      <a:rPr lang="en-US" altLang="zh-CN" sz="230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30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zh-CN" sz="23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30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altLang="zh-CN" sz="23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3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br>
                  <a:rPr lang="en-US" altLang="zh-CN" sz="2300" dirty="0"/>
                </a:br>
                <a:r>
                  <a:rPr lang="zh-CN" altLang="en-US" sz="2300" b="1" dirty="0"/>
                  <a:t>证明</a:t>
                </a:r>
                <a:r>
                  <a:rPr lang="zh-CN" altLang="en-US" sz="2300" dirty="0"/>
                  <a:t>：</a:t>
                </a:r>
                <a:r>
                  <a:rPr lang="en-US" altLang="zh-CN" sz="23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3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30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altLang="zh-CN" sz="23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3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30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3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zh-CN" altLang="en-US" sz="2300" dirty="0"/>
                  <a:t>，</a:t>
                </a:r>
                <a:r>
                  <a:rPr lang="en-US" altLang="zh-CN" sz="23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zh-CN" alt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30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30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sz="23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300" dirty="0"/>
                  <a:t>，有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30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3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30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altLang="zh-CN" sz="23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3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3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30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zh-CN" altLang="en-US" sz="230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⟨"/>
                            <m:endChr m:val=""/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300"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zh-CN" alt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3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sz="2300" dirty="0"/>
                  <a:t>。</a:t>
                </a:r>
                <a:br>
                  <a:rPr lang="en-US" altLang="zh-CN" sz="2300" dirty="0"/>
                </a:br>
                <a:r>
                  <a:rPr lang="en-US" altLang="zh-CN" sz="2300" dirty="0"/>
                  <a:t>           </a:t>
                </a:r>
                <a:r>
                  <a:rPr lang="zh-CN" altLang="en-US" sz="2300" dirty="0"/>
                  <a:t>由基矢的正交归一性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3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3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3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zh-CN" altLang="en-US" sz="2300" dirty="0"/>
                  <a:t>，有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30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altLang="zh-CN" sz="23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30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altLang="zh-CN" sz="23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3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3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3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30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zh-CN" altLang="en-US" sz="230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3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e>
                    </m:nary>
                    <m:r>
                      <a:rPr lang="en-US" altLang="zh-CN" sz="23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3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3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altLang="zh-CN" sz="23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CN" altLang="en-US" sz="230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altLang="zh-CN" sz="23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3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zh-CN" altLang="en-US" sz="230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altLang="zh-CN" sz="2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altLang="zh-CN" sz="2300" dirty="0"/>
                </a:br>
                <a:r>
                  <a:rPr lang="zh-CN" altLang="en-US" sz="2300" b="1" dirty="0"/>
                  <a:t>证毕</a:t>
                </a:r>
                <a:endParaRPr lang="en-US" altLang="zh-CN" sz="23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C502E03B-168A-427E-B7AD-88F1EE46B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9" y="1388266"/>
                <a:ext cx="10677525" cy="2034596"/>
              </a:xfrm>
              <a:prstGeom prst="rect">
                <a:avLst/>
              </a:prstGeom>
              <a:blipFill>
                <a:blip r:embed="rId3"/>
                <a:stretch>
                  <a:fillRect l="-685" t="-24925" b="-18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275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C489663-A121-476E-BB8E-7810EE4C4D64}"/>
              </a:ext>
            </a:extLst>
          </p:cNvPr>
          <p:cNvSpPr txBox="1"/>
          <p:nvPr/>
        </p:nvSpPr>
        <p:spPr>
          <a:xfrm>
            <a:off x="827472" y="497156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3.1 </a:t>
            </a:r>
            <a:r>
              <a:rPr lang="zh-CN" altLang="en-US" sz="3200" dirty="0"/>
              <a:t>量子态与量子算符：基矢与系数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386EF97-CB85-42A3-A0B4-2E2C262886A0}"/>
                  </a:ext>
                </a:extLst>
              </p:cNvPr>
              <p:cNvSpPr/>
              <p:nvPr/>
            </p:nvSpPr>
            <p:spPr>
              <a:xfrm>
                <a:off x="723900" y="1383829"/>
                <a:ext cx="10525125" cy="36092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</m:e>
                    </m:nary>
                    <m:d>
                      <m:dPr>
                        <m:begChr m:val="|"/>
                        <m:endChr m:val="|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begChr m:val="⟨"/>
                            <m:endChr m:val="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2400" dirty="0"/>
                  <a:t>以及基矢的正交归一性，易得算符与其系数之间满足：</a:t>
                </a:r>
                <a:endParaRPr lang="en-US" altLang="zh-CN" sz="2400" dirty="0"/>
              </a:p>
              <a:p>
                <a:pPr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⟨"/>
                          <m:endChr m:val="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342900" indent="-342900">
                  <a:spcAft>
                    <a:spcPts val="1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通过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</m:acc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sup>
                    </m:sSup>
                  </m:oMath>
                </a14:m>
                <a:r>
                  <a:rPr lang="zh-CN" altLang="en-US" sz="2400" b="1" dirty="0"/>
                  <a:t>的本征方程及三个泡利算符的对易关系，可以求得其在该组基矢下的系数矩阵</a:t>
                </a:r>
                <a:r>
                  <a:rPr lang="zh-CN" altLang="en-US" sz="2400" dirty="0"/>
                  <a:t>（在不引起误解的情况下，提及某张量时，可</a:t>
                </a:r>
                <a:r>
                  <a:rPr lang="zh-CN" altLang="en-US" sz="2400" dirty="0">
                    <a:solidFill>
                      <a:schemeClr val="accent1"/>
                    </a:solidFill>
                  </a:rPr>
                  <a:t>省略其下标</a:t>
                </a:r>
                <a:r>
                  <a:rPr lang="zh-CN" altLang="en-US" sz="2400" dirty="0"/>
                  <a:t>）</a:t>
                </a:r>
                <a:endParaRPr lang="en-US" altLang="zh-CN" sz="2400" dirty="0"/>
              </a:p>
              <a:p>
                <a:pPr>
                  <a:spcAft>
                    <a:spcPts val="1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>
                  <a:spcAft>
                    <a:spcPts val="1600"/>
                  </a:spcAft>
                </a:pPr>
                <a:r>
                  <a:rPr lang="zh-CN" altLang="en-US" sz="2400" dirty="0"/>
                  <a:t>（注：自旋算符与泡利算符相差因子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386EF97-CB85-42A3-A0B4-2E2C26288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1383829"/>
                <a:ext cx="10525125" cy="3609258"/>
              </a:xfrm>
              <a:prstGeom prst="rect">
                <a:avLst/>
              </a:prstGeom>
              <a:blipFill>
                <a:blip r:embed="rId2"/>
                <a:stretch>
                  <a:fillRect l="-927" t="-507" r="-3766" b="-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AE65D72-14BE-4F7B-895F-B5374A88EAC4}"/>
                  </a:ext>
                </a:extLst>
              </p:cNvPr>
              <p:cNvSpPr/>
              <p:nvPr/>
            </p:nvSpPr>
            <p:spPr>
              <a:xfrm>
                <a:off x="1446596" y="4993087"/>
                <a:ext cx="9726230" cy="1737527"/>
              </a:xfrm>
              <a:prstGeom prst="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zh-CN" altLang="en-US" sz="2000" b="1" dirty="0"/>
                  <a:t>练习：</a:t>
                </a:r>
                <a:endParaRPr lang="en-US" altLang="zh-CN" sz="2000" b="1" dirty="0"/>
              </a:p>
              <a:p>
                <a:pPr marL="457200" indent="-457200">
                  <a:buFontTx/>
                  <a:buAutoNum type="arabicPeriod"/>
                </a:pPr>
                <a:r>
                  <a:rPr lang="zh-CN" altLang="en-US" sz="2000" dirty="0"/>
                  <a:t>从量子态的正交归一化条件出发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/>
                  <a:t>，证明其对应的系数向量满足向量的正交归一条件；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证明算子求量子态内积、迹、本征关系、观测量与所选的具体基矢无关；</a:t>
                </a:r>
                <a:endParaRPr lang="en-US" altLang="zh-CN" sz="2000" dirty="0"/>
              </a:p>
              <a:p>
                <a:pPr marL="457200" indent="-457200">
                  <a:buAutoNum type="arabicPeriod"/>
                </a:pPr>
                <a:r>
                  <a:rPr lang="zh-CN" altLang="en-US" sz="2000" dirty="0"/>
                  <a:t>（通过理论推导或数值计算）求以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sz="2000" dirty="0"/>
                  <a:t>本征态为基矢时，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zh-CN" altLang="en-US" sz="2000" dirty="0"/>
                  <a:t>的系数矩阵。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DAE65D72-14BE-4F7B-895F-B5374A88E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596" y="4993087"/>
                <a:ext cx="9726230" cy="1737527"/>
              </a:xfrm>
              <a:prstGeom prst="rect">
                <a:avLst/>
              </a:prstGeom>
              <a:blipFill>
                <a:blip r:embed="rId3"/>
                <a:stretch>
                  <a:fillRect l="-563" t="-4530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82160849-2DF2-4EB9-B150-4D770BC983A8}"/>
              </a:ext>
            </a:extLst>
          </p:cNvPr>
          <p:cNvSpPr/>
          <p:nvPr/>
        </p:nvSpPr>
        <p:spPr>
          <a:xfrm>
            <a:off x="9633959" y="242373"/>
            <a:ext cx="2227823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Jupyter</a:t>
            </a:r>
            <a:r>
              <a:rPr lang="en-US" altLang="zh-CN" dirty="0"/>
              <a:t> Notebook: </a:t>
            </a:r>
          </a:p>
          <a:p>
            <a:r>
              <a:rPr lang="en-US" altLang="zh-CN" dirty="0"/>
              <a:t>sec3_1_spinhalf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89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6F6BD0-FCD4-4994-8121-E18C63C8082F}"/>
              </a:ext>
            </a:extLst>
          </p:cNvPr>
          <p:cNvSpPr txBox="1"/>
          <p:nvPr/>
        </p:nvSpPr>
        <p:spPr>
          <a:xfrm>
            <a:off x="827472" y="497156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3.1 </a:t>
            </a:r>
            <a:r>
              <a:rPr lang="zh-CN" altLang="en-US" sz="3200" dirty="0"/>
              <a:t>量子态与量子算符：系数运算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CF73780-CEED-4C23-ACEF-B387AF3BBF2B}"/>
                  </a:ext>
                </a:extLst>
              </p:cNvPr>
              <p:cNvSpPr/>
              <p:nvPr/>
            </p:nvSpPr>
            <p:spPr>
              <a:xfrm>
                <a:off x="723900" y="1383829"/>
                <a:ext cx="10677525" cy="5229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给定基矢，确定量子态与算子的向量与矩阵表示之后，相关的计算变为向量与矩阵的运算</a:t>
                </a:r>
                <a:endParaRPr lang="en-US" altLang="zh-CN" sz="2400" dirty="0"/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：定义上升算符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和下降算符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，其在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zh-CN" altLang="en-US" sz="2400" dirty="0"/>
                  <a:t>的本征基矢下的矩阵表示为</a:t>
                </a:r>
                <a:endParaRPr lang="en-US" altLang="zh-CN" sz="2400" dirty="0"/>
              </a:p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分别对应于</a:t>
                </a:r>
                <a:endParaRPr lang="en-US" altLang="zh-CN" sz="2400" dirty="0"/>
              </a:p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算符的连乘对应于矩阵乘，满足结合律。例如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sz="2400" dirty="0"/>
                  <a:t>，对应</a:t>
                </a:r>
                <a:endParaRPr lang="en-US" altLang="zh-CN" sz="2400" dirty="0"/>
              </a:p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>
                  <a:spcAft>
                    <a:spcPts val="1000"/>
                  </a:spcAft>
                </a:pPr>
                <a:r>
                  <a:rPr lang="zh-CN" altLang="en-US" sz="2400" dirty="0"/>
                  <a:t>注：矩阵积可写为求和的形式，例如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𝝋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</a:rPr>
                      <m:t>⇔</m:t>
                    </m:r>
                    <m:nary>
                      <m:naryPr>
                        <m:chr m:val="∑"/>
                        <m:supHide m:val="on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  <m:t>𝝋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dirty="0"/>
                  <a:t>，即</a:t>
                </a:r>
                <a:r>
                  <a:rPr lang="zh-CN" altLang="en-US" sz="2400" b="1" dirty="0">
                    <a:solidFill>
                      <a:srgbClr val="FF0000"/>
                    </a:solidFill>
                  </a:rPr>
                  <a:t>进行相应的指标收缩</a:t>
                </a:r>
                <a:endParaRPr lang="en-US" altLang="zh-CN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CF73780-CEED-4C23-ACEF-B387AF3BBF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1383829"/>
                <a:ext cx="10677525" cy="5229830"/>
              </a:xfrm>
              <a:prstGeom prst="rect">
                <a:avLst/>
              </a:prstGeom>
              <a:blipFill>
                <a:blip r:embed="rId2"/>
                <a:stretch>
                  <a:fillRect l="-914" t="-816" b="-15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91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4FB30F-D3C6-408E-9864-5BC6CD7FA2A1}"/>
              </a:ext>
            </a:extLst>
          </p:cNvPr>
          <p:cNvSpPr txBox="1"/>
          <p:nvPr/>
        </p:nvSpPr>
        <p:spPr>
          <a:xfrm>
            <a:off x="827472" y="497156"/>
            <a:ext cx="10677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3.2 </a:t>
            </a:r>
            <a:r>
              <a:rPr lang="zh-CN" altLang="en-US" sz="3200" dirty="0"/>
              <a:t>多体系统量子态与量子算符：量子态系数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DC180D6-565C-4761-9F02-96AAB1372CFC}"/>
                  </a:ext>
                </a:extLst>
              </p:cNvPr>
              <p:cNvSpPr/>
              <p:nvPr/>
            </p:nvSpPr>
            <p:spPr>
              <a:xfrm>
                <a:off x="838200" y="1593379"/>
                <a:ext cx="10515600" cy="5055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/>
                  <a:t>例</a:t>
                </a:r>
                <a:r>
                  <a:rPr lang="zh-CN" altLang="en-US" sz="2400" dirty="0"/>
                  <a:t>：两个自旋构成的基矢为四个</a:t>
                </a:r>
                <a:r>
                  <a:rPr lang="en-US" altLang="zh-CN" sz="2400" dirty="0"/>
                  <a:t>4</a:t>
                </a:r>
                <a:r>
                  <a:rPr lang="zh-CN" altLang="en-US" sz="2400" dirty="0"/>
                  <a:t>维向量，可定义为</a:t>
                </a:r>
                <a:endParaRPr lang="en-US" altLang="zh-CN" sz="2400" dirty="0"/>
              </a:p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d>
                        <m:dPr>
                          <m:begChr m:val=""/>
                          <m:endChr m:val="⟩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>
                  <a:spcAft>
                    <a:spcPts val="1000"/>
                  </a:spcAft>
                </a:pPr>
                <a:r>
                  <a:rPr lang="zh-CN" altLang="en-US" sz="2400" dirty="0"/>
                  <a:t>其中，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d>
                      <m:dPr>
                        <m:begChr m:val=""/>
                        <m:endChr m:val="⟩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sz="2400" dirty="0"/>
                  <a:t>（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称为直积、张量积、外积或克伦内克积，</a:t>
                </a:r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</m:oMath>
                </a14:m>
                <a:r>
                  <a:rPr lang="zh-CN" altLang="en-US" sz="2400" dirty="0"/>
                  <a:t>符号可省略），例如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400" dirty="0"/>
                  <a:t>（等号代表左边态的系数等于右边的张量）</a:t>
                </a:r>
                <a:endParaRPr lang="en-US" altLang="zh-CN" sz="2400" dirty="0"/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任意的二自旋量子态可写成基矢的线性叠加</a:t>
                </a:r>
                <a:endParaRPr lang="en-US" altLang="zh-CN" sz="2400" dirty="0"/>
              </a:p>
              <a:p>
                <a:pPr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altLang="zh-CN" sz="2400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endChr m:val="⟩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pPr marL="342900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二自旋量子态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zh-CN" altLang="en-US" sz="2400" dirty="0"/>
                  <a:t>的系数可看作是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zh-CN" altLang="en-US" sz="2400" dirty="0"/>
                  <a:t>的向量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400" dirty="0"/>
                  <a:t>，或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2400" dirty="0"/>
                  <a:t>的矩阵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，二者相差一个</a:t>
                </a:r>
                <a:r>
                  <a:rPr lang="en-US" altLang="zh-CN" sz="2400" b="1" dirty="0"/>
                  <a:t>reshape</a:t>
                </a:r>
                <a:r>
                  <a:rPr lang="zh-CN" altLang="en-US" sz="2400" dirty="0"/>
                  <a:t>操作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DC180D6-565C-4761-9F02-96AAB1372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93379"/>
                <a:ext cx="10515600" cy="5055487"/>
              </a:xfrm>
              <a:prstGeom prst="rect">
                <a:avLst/>
              </a:prstGeom>
              <a:blipFill>
                <a:blip r:embed="rId2"/>
                <a:stretch>
                  <a:fillRect l="-928" t="-843" b="-40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11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6607</TotalTime>
  <Words>3820</Words>
  <Application>Microsoft Office PowerPoint</Application>
  <PresentationFormat>宽屏</PresentationFormat>
  <Paragraphs>229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等线 Light</vt:lpstr>
      <vt:lpstr>黑体</vt:lpstr>
      <vt:lpstr>Arial</vt:lpstr>
      <vt:lpstr>Cambria Math</vt:lpstr>
      <vt:lpstr>Times New Roman</vt:lpstr>
      <vt:lpstr>Office 主题​​</vt:lpstr>
      <vt:lpstr>张量网络算法基础（三） 格点模型基础</vt:lpstr>
      <vt:lpstr>本章目录</vt:lpstr>
      <vt:lpstr>3. 格点模型基础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重要内容总结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第一性原理计算（二） - 张量网络算法基础</dc:title>
  <dc:creator>ShiJu Ran</dc:creator>
  <cp:lastModifiedBy>张 强</cp:lastModifiedBy>
  <cp:revision>1049</cp:revision>
  <dcterms:created xsi:type="dcterms:W3CDTF">2020-05-18T05:38:23Z</dcterms:created>
  <dcterms:modified xsi:type="dcterms:W3CDTF">2020-09-17T13:38:33Z</dcterms:modified>
</cp:coreProperties>
</file>