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67" r:id="rId7"/>
    <p:sldId id="268" r:id="rId8"/>
    <p:sldId id="269" r:id="rId9"/>
    <p:sldId id="27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727FA-1540-41E8-B2A3-EF2836132CF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4571-654E-4A57-951B-DF36CF0B6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4571-654E-4A57-951B-DF36CF0B6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6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bea41d435bc695b4c41be648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Basic Application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r>
              <a:rPr lang="zh-CN" altLang="en-US" sz="2800" dirty="0" smtClean="0"/>
              <a:t>开发环境配置</a:t>
            </a:r>
            <a:endParaRPr lang="en-US" altLang="zh-CN" sz="2800" dirty="0" smtClean="0"/>
          </a:p>
          <a:p>
            <a:r>
              <a:rPr lang="zh-CN" altLang="en-US" sz="2800" dirty="0" smtClean="0"/>
              <a:t>基础语法</a:t>
            </a:r>
            <a:endParaRPr lang="en-US" altLang="zh-CN" sz="2800" dirty="0" smtClean="0"/>
          </a:p>
          <a:p>
            <a:r>
              <a:rPr lang="zh-CN" altLang="en-US" sz="2800" dirty="0" smtClean="0"/>
              <a:t>数组</a:t>
            </a:r>
            <a:endParaRPr lang="en-US" altLang="zh-CN" sz="2800" dirty="0" smtClean="0"/>
          </a:p>
          <a:p>
            <a:r>
              <a:rPr lang="zh-CN" altLang="en-US" sz="2800" dirty="0" smtClean="0"/>
              <a:t>问题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源码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84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谢谢！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分为三个体系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1.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JavaSE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Java2 Platform Standard Edition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平台标准版</a:t>
            </a:r>
            <a:b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2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JavaEE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J2EE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Platform,Enterprise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Edition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平台企业版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3.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JavaME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J2ME Java 2 Platform Micro Edition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平台微型版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主要特征：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1. Java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语言简单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2. Java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面向对象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3.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分布式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4.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健壮性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     …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开发工具：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1.Linux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系统，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windows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系统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2.JDk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3.IDE(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Intellij,eclipse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     …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JDK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下载与安装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下载路径：</a:t>
            </a:r>
            <a:r>
              <a:rPr lang="en-US" altLang="zh-CN" sz="1100" i="1" u="sng" dirty="0">
                <a:solidFill>
                  <a:srgbClr val="00B0F0"/>
                </a:solidFill>
                <a:hlinkClick r:id="rId2"/>
              </a:rPr>
              <a:t>http://www.oracle.com/technetwork/java/javase/downloads/index.html</a:t>
            </a:r>
            <a:r>
              <a:rPr lang="en-US" altLang="zh-CN" sz="1100" i="1" u="sng" dirty="0">
                <a:solidFill>
                  <a:srgbClr val="00B0F0"/>
                </a:solidFill>
              </a:rPr>
              <a:t/>
            </a:r>
            <a:br>
              <a:rPr lang="en-US" altLang="zh-CN" sz="1100" i="1" u="sng" dirty="0">
                <a:solidFill>
                  <a:srgbClr val="00B0F0"/>
                </a:solidFill>
              </a:rPr>
            </a:br>
            <a:r>
              <a:rPr lang="en-US" altLang="zh-CN" sz="1100" u="sng" dirty="0" smtClean="0"/>
              <a:t/>
            </a:r>
            <a:br>
              <a:rPr lang="en-US" altLang="zh-CN" sz="1100" u="sng" dirty="0" smtClean="0"/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安装配置：</a:t>
            </a:r>
            <a:r>
              <a:rPr lang="en-US" altLang="zh-CN" sz="1100" i="1" u="sng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en-US" altLang="zh-CN" sz="1100" i="1" u="sng" dirty="0" smtClean="0">
                <a:solidFill>
                  <a:srgbClr val="00B0F0"/>
                </a:solidFill>
                <a:hlinkClick r:id="rId3"/>
              </a:rPr>
              <a:t>jingyan.baidu.com/article/bea41d435bc695b4c41be648.html</a:t>
            </a: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i="1" u="sng" dirty="0">
                <a:solidFill>
                  <a:srgbClr val="00B0F0"/>
                </a:solidFill>
              </a:rPr>
              <a:t/>
            </a:r>
            <a:br>
              <a:rPr lang="en-US" altLang="zh-CN" sz="1100" i="1" u="sng" dirty="0">
                <a:solidFill>
                  <a:srgbClr val="00B0F0"/>
                </a:solidFill>
              </a:rPr>
            </a:b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i="1" u="sng" dirty="0">
                <a:solidFill>
                  <a:srgbClr val="00B0F0"/>
                </a:solidFill>
              </a:rPr>
              <a:t/>
            </a:r>
            <a:br>
              <a:rPr lang="en-US" altLang="zh-CN" sz="1100" i="1" u="sng" dirty="0">
                <a:solidFill>
                  <a:srgbClr val="00B0F0"/>
                </a:solidFill>
              </a:rPr>
            </a:b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i="1" u="sng" dirty="0">
                <a:solidFill>
                  <a:srgbClr val="00B0F0"/>
                </a:solidFill>
              </a:rPr>
              <a:t/>
            </a:r>
            <a:br>
              <a:rPr lang="en-US" altLang="zh-CN" sz="1100" i="1" u="sng" dirty="0">
                <a:solidFill>
                  <a:srgbClr val="00B0F0"/>
                </a:solidFill>
              </a:rPr>
            </a:br>
            <a:r>
              <a:rPr lang="en-US" altLang="zh-CN" sz="1100" u="sng" dirty="0" smtClean="0"/>
              <a:t/>
            </a:r>
            <a:br>
              <a:rPr lang="en-US" altLang="zh-CN" sz="1100" u="sng" dirty="0" smtClean="0"/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开发程序（</a:t>
            </a:r>
            <a:r>
              <a:rPr lang="en-US" altLang="zh-CN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Demo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1.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使用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notepad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编写（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.java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2.CMd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命令行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Javac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文件名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3.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编译生成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.class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文件和查看运行结果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开发环境的搭建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39433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1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280920" cy="5328592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注：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http://www.cnblogs.com/simplefrog/archive/2012/07/15/2592011.html</a:t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10950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修饰符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，在同一包内可见，不使用任何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修饰符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/>
              <a:t> </a:t>
            </a:r>
            <a:r>
              <a:rPr lang="en-US" altLang="zh-CN" sz="1400" dirty="0" smtClean="0"/>
              <a:t>	 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修饰符指定，在同一类内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public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修饰符指定，对所有类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protected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修饰符指定，对同一包内的类和所有子类可见。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i="1" u="sng" dirty="0" smtClean="0">
                <a:solidFill>
                  <a:srgbClr val="00B0F0"/>
                </a:solidFill>
              </a:rPr>
              <a:t/>
            </a:r>
            <a:br>
              <a:rPr lang="en-US" altLang="zh-CN" sz="1100" i="1" u="sng" dirty="0" smtClean="0">
                <a:solidFill>
                  <a:srgbClr val="00B0F0"/>
                </a:solidFill>
              </a:rPr>
            </a:br>
            <a:r>
              <a:rPr lang="en-US" altLang="zh-CN" sz="1100" u="sng" dirty="0" smtClean="0"/>
              <a:t/>
            </a:r>
            <a:br>
              <a:rPr lang="en-US" altLang="zh-CN" sz="1100" u="sng" dirty="0" smtClean="0"/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运算符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a.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算术运算符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b="1" dirty="0"/>
              <a:t>+  -  *  /  %  ++  --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B.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关系运算符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b="1" dirty="0"/>
              <a:t>==  !=  &gt;  &gt;=  &lt;  </a:t>
            </a:r>
            <a:r>
              <a:rPr lang="en-US" altLang="zh-CN" sz="1400" b="1" dirty="0" smtClean="0"/>
              <a:t>&lt;=</a:t>
            </a:r>
            <a:br>
              <a:rPr lang="en-US" altLang="zh-CN" sz="1400" b="1" dirty="0" smtClean="0"/>
            </a:br>
            <a:r>
              <a:rPr lang="en-US" altLang="zh-CN" sz="1400" b="1" dirty="0"/>
              <a:t>	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逻辑运算符</a:t>
            </a:r>
            <a:r>
              <a:rPr lang="en-US" altLang="zh-CN" sz="1400" b="1" dirty="0" smtClean="0"/>
              <a:t/>
            </a:r>
            <a:br>
              <a:rPr lang="en-US" altLang="zh-CN" sz="1400" b="1" dirty="0" smtClean="0"/>
            </a:br>
            <a:r>
              <a:rPr lang="en-US" altLang="zh-CN" sz="1400" b="1" dirty="0"/>
              <a:t>	</a:t>
            </a:r>
            <a:r>
              <a:rPr lang="en-US" altLang="zh-CN" sz="1400" b="1" dirty="0" smtClean="0"/>
              <a:t>	</a:t>
            </a:r>
            <a:r>
              <a:rPr lang="en-US" altLang="zh-CN" sz="1400" b="1" dirty="0"/>
              <a:t>&amp;&amp;  ||  !  ^  &amp;  </a:t>
            </a:r>
            <a:r>
              <a:rPr lang="en-US" altLang="zh-CN" sz="1400" b="1" dirty="0" smtClean="0"/>
              <a:t>|</a:t>
            </a:r>
            <a:br>
              <a:rPr lang="en-US" altLang="zh-CN" sz="1400" b="1" dirty="0" smtClean="0"/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d.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位运算符</a:t>
            </a:r>
            <a:r>
              <a:rPr lang="en-US" altLang="zh-CN" sz="1400" b="1" dirty="0" smtClean="0"/>
              <a:t/>
            </a:r>
            <a:br>
              <a:rPr lang="en-US" altLang="zh-CN" sz="1400" b="1" dirty="0" smtClean="0"/>
            </a:br>
            <a:r>
              <a:rPr lang="en-US" altLang="zh-CN" sz="1400" b="1" dirty="0"/>
              <a:t> </a:t>
            </a:r>
            <a:r>
              <a:rPr lang="en-US" altLang="zh-CN" sz="1400" b="1" dirty="0" smtClean="0"/>
              <a:t>		</a:t>
            </a:r>
            <a:r>
              <a:rPr lang="en-US" altLang="zh-CN" sz="1400" b="1" dirty="0"/>
              <a:t>&amp;  |  ~  ^  &gt;&gt;  &lt;&lt;  &gt;&gt;&gt;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修饰符和运算符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循环</a:t>
            </a:r>
            <a:r>
              <a:rPr lang="zh-CN" altLang="en-US" sz="1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结构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b="1" i="1" dirty="0" smtClean="0">
                <a:latin typeface="+mj-ea"/>
              </a:rPr>
              <a:t>1. While</a:t>
            </a:r>
            <a:r>
              <a:rPr lang="en-US" altLang="zh-CN" sz="1400" i="1" dirty="0" smtClean="0">
                <a:latin typeface="+mj-ea"/>
              </a:rPr>
              <a:t/>
            </a:r>
            <a:br>
              <a:rPr lang="en-US" altLang="zh-CN" sz="1400" i="1" dirty="0" smtClean="0">
                <a:latin typeface="+mj-ea"/>
              </a:rPr>
            </a:br>
            <a:r>
              <a:rPr lang="en-US" altLang="zh-CN" sz="1400" dirty="0">
                <a:latin typeface="+mj-ea"/>
              </a:rPr>
              <a:t/>
            </a:r>
            <a:br>
              <a:rPr lang="en-US" altLang="zh-CN" sz="1400" dirty="0">
                <a:latin typeface="+mj-ea"/>
              </a:rPr>
            </a:br>
            <a:r>
              <a:rPr lang="en-US" altLang="zh-CN" sz="1400" dirty="0">
                <a:latin typeface="+mj-ea"/>
              </a:rPr>
              <a:t>	</a:t>
            </a:r>
            <a:r>
              <a:rPr lang="en-US" altLang="zh-CN" sz="1400" dirty="0">
                <a:latin typeface="+mn-lt"/>
              </a:rPr>
              <a:t>while(</a:t>
            </a:r>
            <a:r>
              <a:rPr lang="zh-CN" altLang="en-US" sz="1400" dirty="0">
                <a:latin typeface="+mn-lt"/>
              </a:rPr>
              <a:t> 布尔表达式 </a:t>
            </a:r>
            <a:r>
              <a:rPr lang="en-US" altLang="zh-CN" sz="1400" dirty="0">
                <a:latin typeface="+mn-lt"/>
              </a:rPr>
              <a:t>)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/>
            </a:r>
            <a:br>
              <a:rPr lang="en-US" altLang="zh-CN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	{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/>
            </a:r>
            <a:br>
              <a:rPr lang="en-US" altLang="zh-CN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                </a:t>
            </a:r>
            <a:r>
              <a:rPr lang="en-US" altLang="zh-CN" sz="1400" dirty="0" smtClean="0">
                <a:latin typeface="+mn-lt"/>
              </a:rPr>
              <a:t>	·//</a:t>
            </a:r>
            <a:r>
              <a:rPr lang="zh-CN" altLang="en-US" sz="1400" dirty="0">
                <a:latin typeface="+mn-lt"/>
              </a:rPr>
              <a:t>循环内容 </a:t>
            </a:r>
            <a:r>
              <a:rPr lang="en-US" altLang="zh-CN" sz="1400" dirty="0">
                <a:latin typeface="+mn-lt"/>
              </a:rPr>
              <a:t/>
            </a:r>
            <a:br>
              <a:rPr lang="en-US" altLang="zh-CN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	}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2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b="1" i="1" dirty="0" smtClean="0"/>
              <a:t>2. do…while </a:t>
            </a:r>
            <a:r>
              <a:rPr lang="zh-CN" altLang="en-US" sz="1400" b="1" i="1" dirty="0"/>
              <a:t>循环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	</a:t>
            </a:r>
            <a:r>
              <a:rPr lang="en-US" altLang="zh-CN" sz="1400" dirty="0">
                <a:latin typeface="+mn-lt"/>
              </a:rPr>
              <a:t>do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{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/>
            </a:r>
            <a:br>
              <a:rPr lang="en-US" altLang="zh-CN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	     //</a:t>
            </a:r>
            <a:r>
              <a:rPr lang="zh-CN" altLang="en-US" sz="1400" dirty="0">
                <a:latin typeface="+mn-lt"/>
              </a:rPr>
              <a:t>代码语句</a:t>
            </a:r>
            <a:r>
              <a:rPr lang="en-US" altLang="zh-CN" sz="1400" dirty="0">
                <a:latin typeface="+mn-lt"/>
              </a:rPr>
              <a:t/>
            </a:r>
            <a:br>
              <a:rPr lang="en-US" altLang="zh-CN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	  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}while(</a:t>
            </a:r>
            <a:r>
              <a:rPr lang="zh-CN" altLang="en-US" sz="1400" dirty="0">
                <a:latin typeface="+mn-lt"/>
              </a:rPr>
              <a:t>布尔表达式</a:t>
            </a:r>
            <a:r>
              <a:rPr lang="en-US" altLang="zh-CN" sz="1400" dirty="0">
                <a:latin typeface="+mn-lt"/>
              </a:rPr>
              <a:t>);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	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	</a:t>
            </a:r>
            <a:r>
              <a:rPr lang="en-US" altLang="zh-CN" sz="1400" b="1" i="1" dirty="0" smtClean="0"/>
              <a:t>3. for</a:t>
            </a:r>
            <a:r>
              <a:rPr lang="zh-CN" altLang="en-US" sz="1400" b="1" i="1" dirty="0" smtClean="0"/>
              <a:t>循环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>
                <a:latin typeface="+mn-lt"/>
              </a:rPr>
              <a:t/>
            </a:r>
            <a:br>
              <a:rPr lang="zh-CN" altLang="en-US" sz="1400" dirty="0">
                <a:latin typeface="+mn-lt"/>
              </a:rPr>
            </a:br>
            <a:r>
              <a:rPr lang="en-US" altLang="zh-CN" sz="1400" dirty="0">
                <a:latin typeface="+mn-lt"/>
              </a:rPr>
              <a:t>	for(</a:t>
            </a:r>
            <a:r>
              <a:rPr lang="zh-CN" altLang="en-US" sz="1400" dirty="0">
                <a:latin typeface="+mn-lt"/>
              </a:rPr>
              <a:t>初始化</a:t>
            </a:r>
            <a:r>
              <a:rPr lang="en-US" altLang="zh-CN" sz="1400" dirty="0">
                <a:latin typeface="+mn-lt"/>
              </a:rPr>
              <a:t>; </a:t>
            </a:r>
            <a:r>
              <a:rPr lang="zh-CN" altLang="en-US" sz="1400" dirty="0">
                <a:latin typeface="+mn-lt"/>
              </a:rPr>
              <a:t>布尔表达式</a:t>
            </a:r>
            <a:r>
              <a:rPr lang="en-US" altLang="zh-CN" sz="1400" dirty="0">
                <a:latin typeface="+mn-lt"/>
              </a:rPr>
              <a:t>; </a:t>
            </a:r>
            <a:r>
              <a:rPr lang="zh-CN" altLang="en-US" sz="1400" dirty="0">
                <a:latin typeface="+mn-lt"/>
              </a:rPr>
              <a:t>更新</a:t>
            </a:r>
            <a:r>
              <a:rPr lang="en-US" altLang="zh-CN" sz="1400" dirty="0">
                <a:latin typeface="+mn-lt"/>
              </a:rPr>
              <a:t>)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{</a:t>
            </a:r>
            <a:r>
              <a:rPr lang="zh-CN" altLang="en-US" sz="1400" dirty="0"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//</a:t>
            </a:r>
            <a:r>
              <a:rPr lang="zh-CN" altLang="en-US" sz="1400" dirty="0">
                <a:latin typeface="+mn-lt"/>
              </a:rPr>
              <a:t>代码语句 </a:t>
            </a:r>
            <a:r>
              <a:rPr lang="en-US" altLang="zh-CN" sz="1400" dirty="0">
                <a:latin typeface="+mn-lt"/>
              </a:rPr>
              <a:t>}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循环和分支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b="1" i="1" dirty="0" smtClean="0"/>
              <a:t>if </a:t>
            </a:r>
            <a:r>
              <a:rPr lang="zh-CN" altLang="en-US" sz="1400" b="1" i="1" dirty="0" smtClean="0"/>
              <a:t>语句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b="1" dirty="0" smtClean="0"/>
              <a:t/>
            </a:r>
            <a:br>
              <a:rPr lang="zh-CN" altLang="en-US" sz="1400" b="1" dirty="0" smtClean="0"/>
            </a:br>
            <a:r>
              <a:rPr lang="en-US" altLang="zh-CN" sz="1400" b="1" dirty="0" smtClean="0"/>
              <a:t>	</a:t>
            </a:r>
            <a:r>
              <a:rPr lang="en-US" altLang="zh-CN" sz="1200" dirty="0" smtClean="0"/>
              <a:t>if(</a:t>
            </a:r>
            <a:r>
              <a:rPr lang="zh-CN" altLang="en-US" sz="1200" dirty="0" smtClean="0"/>
              <a:t>布尔表达式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{</a:t>
            </a:r>
            <a:br>
              <a:rPr lang="en-US" altLang="zh-CN" sz="1200" dirty="0" smtClean="0"/>
            </a:br>
            <a:r>
              <a:rPr lang="zh-CN" altLang="en-US" sz="1200" dirty="0" smtClean="0"/>
              <a:t>             </a:t>
            </a:r>
            <a:r>
              <a:rPr lang="en-US" altLang="zh-CN" sz="1200" dirty="0" smtClean="0"/>
              <a:t>		//</a:t>
            </a:r>
            <a:r>
              <a:rPr lang="zh-CN" altLang="en-US" sz="1200" dirty="0" smtClean="0"/>
              <a:t>如果布尔表达式为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将执行的语句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     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}</a:t>
            </a:r>
            <a:br>
              <a:rPr lang="en-US" altLang="zh-CN" sz="12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	</a:t>
            </a:r>
            <a:r>
              <a:rPr lang="en-US" altLang="zh-CN" sz="1400" b="1" i="1" dirty="0" smtClean="0"/>
              <a:t>if...else If</a:t>
            </a:r>
            <a:r>
              <a:rPr lang="zh-CN" altLang="en-US" sz="1400" b="1" i="1" dirty="0" smtClean="0"/>
              <a:t>语句</a:t>
            </a:r>
            <a:r>
              <a:rPr lang="en-US" altLang="zh-CN" sz="1400" i="1" dirty="0" smtClean="0"/>
              <a:t/>
            </a:r>
            <a:br>
              <a:rPr lang="en-US" altLang="zh-CN" sz="1400" i="1" dirty="0" smtClean="0"/>
            </a:br>
            <a:r>
              <a:rPr lang="zh-CN" altLang="en-US" sz="1400" b="1" dirty="0" smtClean="0"/>
              <a:t/>
            </a:r>
            <a:br>
              <a:rPr lang="zh-CN" altLang="en-US" sz="1400" b="1" dirty="0" smtClean="0"/>
            </a:br>
            <a:r>
              <a:rPr lang="en-US" altLang="zh-CN" sz="1400" b="1" dirty="0" smtClean="0"/>
              <a:t>	</a:t>
            </a:r>
            <a:r>
              <a:rPr lang="en-US" altLang="zh-CN" sz="1200" dirty="0" smtClean="0"/>
              <a:t>if(</a:t>
            </a:r>
            <a:r>
              <a:rPr lang="zh-CN" altLang="en-US" sz="1200" dirty="0" smtClean="0"/>
              <a:t>布尔表达式</a:t>
            </a:r>
            <a:r>
              <a:rPr lang="en-US" altLang="zh-CN" sz="1200" dirty="0" smtClean="0"/>
              <a:t>){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	//</a:t>
            </a:r>
            <a:r>
              <a:rPr lang="zh-CN" altLang="en-US" sz="1200" dirty="0" smtClean="0"/>
              <a:t>如果布尔表达式的值为</a:t>
            </a:r>
            <a:r>
              <a:rPr lang="en-US" altLang="zh-CN" sz="1200" dirty="0" smtClean="0"/>
              <a:t>true</a:t>
            </a:r>
            <a:br>
              <a:rPr lang="en-US" altLang="zh-CN" sz="1200" dirty="0" smtClean="0"/>
            </a:br>
            <a:r>
              <a:rPr lang="en-US" altLang="zh-CN" sz="1200" dirty="0" smtClean="0"/>
              <a:t>	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}else IF {</a:t>
            </a:r>
            <a:br>
              <a:rPr lang="en-US" altLang="zh-CN" sz="1200" dirty="0" smtClean="0"/>
            </a:br>
            <a:r>
              <a:rPr lang="en-US" altLang="zh-CN" sz="1200" dirty="0" smtClean="0"/>
              <a:t>	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如果布尔表达式的值为</a:t>
            </a:r>
            <a:r>
              <a:rPr lang="en-US" altLang="zh-CN" sz="1200" dirty="0" smtClean="0"/>
              <a:t>false</a:t>
            </a:r>
            <a:br>
              <a:rPr lang="en-US" altLang="zh-CN" sz="1200" dirty="0" smtClean="0"/>
            </a:br>
            <a:r>
              <a:rPr lang="en-US" altLang="zh-CN" sz="1200" dirty="0" smtClean="0"/>
              <a:t>	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}</a:t>
            </a:r>
            <a:br>
              <a:rPr lang="en-US" altLang="zh-CN" sz="1200" dirty="0" smtClean="0"/>
            </a:br>
            <a:r>
              <a:rPr lang="en-US" altLang="zh-CN" sz="1200" dirty="0" smtClean="0"/>
              <a:t>	….</a:t>
            </a:r>
            <a:br>
              <a:rPr lang="en-US" altLang="zh-CN" sz="1200" dirty="0" smtClean="0"/>
            </a:br>
            <a:r>
              <a:rPr lang="en-US" altLang="zh-CN" sz="1200" dirty="0" smtClean="0"/>
              <a:t>	</a:t>
            </a:r>
            <a:br>
              <a:rPr lang="en-US" altLang="zh-CN" sz="1200" dirty="0" smtClean="0"/>
            </a:br>
            <a:r>
              <a:rPr lang="en-US" altLang="zh-CN" sz="1200" dirty="0" smtClean="0"/>
              <a:t>	</a:t>
            </a:r>
            <a:r>
              <a:rPr lang="en-US" altLang="zh-CN" sz="1400" b="1" i="1" dirty="0" smtClean="0"/>
              <a:t>Switch</a:t>
            </a:r>
            <a:r>
              <a:rPr lang="zh-CN" altLang="en-US" sz="1400" b="1" i="1" dirty="0" smtClean="0"/>
              <a:t>语句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switch(expression){ </a:t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	case value : //</a:t>
            </a:r>
            <a:r>
              <a:rPr lang="zh-CN" altLang="en-US" sz="1200" dirty="0"/>
              <a:t>语句 </a:t>
            </a:r>
            <a:r>
              <a:rPr lang="en-US" altLang="zh-CN" sz="1200" dirty="0"/>
              <a:t>break; //</a:t>
            </a:r>
            <a:r>
              <a:rPr lang="zh-CN" altLang="en-US" sz="1200" dirty="0"/>
              <a:t>可选 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	case value : //</a:t>
            </a:r>
            <a:r>
              <a:rPr lang="zh-CN" altLang="en-US" sz="1200" dirty="0"/>
              <a:t>语句 </a:t>
            </a:r>
            <a:r>
              <a:rPr lang="en-US" altLang="zh-CN" sz="1200" dirty="0"/>
              <a:t>break; //</a:t>
            </a:r>
            <a:r>
              <a:rPr lang="zh-CN" altLang="en-US" sz="1200" dirty="0"/>
              <a:t>可选 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                       //</a:t>
            </a:r>
            <a:r>
              <a:rPr lang="zh-CN" altLang="en-US" sz="1200" dirty="0"/>
              <a:t>你可以有任意数量的</a:t>
            </a:r>
            <a:r>
              <a:rPr lang="en-US" altLang="zh-CN" sz="1200" dirty="0"/>
              <a:t>case</a:t>
            </a:r>
            <a:r>
              <a:rPr lang="zh-CN" altLang="en-US" sz="1200" dirty="0"/>
              <a:t>语句 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	default : //</a:t>
            </a:r>
            <a:r>
              <a:rPr lang="zh-CN" altLang="en-US" sz="1200" dirty="0"/>
              <a:t>可选 </a:t>
            </a:r>
            <a:r>
              <a:rPr lang="en-US" altLang="zh-CN" sz="1200" dirty="0"/>
              <a:t>//</a:t>
            </a:r>
            <a:r>
              <a:rPr lang="zh-CN" altLang="en-US" sz="1200" dirty="0"/>
              <a:t>语句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		</a:t>
            </a:r>
            <a:r>
              <a:rPr lang="zh-CN" altLang="en-US" sz="1200" dirty="0"/>
              <a:t> </a:t>
            </a:r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zh-CN" altLang="en-US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2405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+mn-ea"/>
                <a:ea typeface="+mn-ea"/>
              </a:rPr>
              <a:t>  </a:t>
            </a:r>
            <a:r>
              <a:rPr lang="zh-CN" altLang="en-US" sz="1400" b="1" i="1" dirty="0" smtClean="0">
                <a:latin typeface="+mn-ea"/>
                <a:ea typeface="+mn-ea"/>
              </a:rPr>
              <a:t>一维数组</a:t>
            </a:r>
            <a:r>
              <a:rPr lang="en-US" altLang="zh-CN" sz="1400" dirty="0" smtClean="0">
                <a:latin typeface="+mn-ea"/>
                <a:ea typeface="+mn-ea"/>
              </a:rPr>
              <a:t/>
            </a:r>
            <a:br>
              <a:rPr lang="en-US" altLang="zh-CN" sz="1400" dirty="0" smtClean="0">
                <a:latin typeface="+mn-ea"/>
                <a:ea typeface="+mn-ea"/>
              </a:rPr>
            </a:b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　     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type[] </a:t>
            </a: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变量名 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= new type[</a:t>
            </a: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数组中元素的个数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];</a:t>
            </a:r>
            <a:b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如：</a:t>
            </a:r>
            <a:b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400" i="1" dirty="0" err="1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[] a = new </a:t>
            </a:r>
            <a:r>
              <a:rPr lang="en-US" altLang="zh-CN" sz="1400" i="1" dirty="0" err="1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[10];</a:t>
            </a: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	</a:t>
            </a:r>
            <a:b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:</a:t>
            </a:r>
            <a:b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type</a:t>
            </a:r>
            <a:r>
              <a:rPr lang="zh-CN" altLang="en-US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变量名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[] = new type[</a:t>
            </a:r>
            <a:r>
              <a:rPr lang="zh-CN" altLang="en-US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数组中元素的个数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];</a:t>
            </a:r>
            <a:b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400" i="1" dirty="0" err="1">
                <a:latin typeface="Franklin Gothic Medium" panose="020B06030201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 a[] = new </a:t>
            </a:r>
            <a:r>
              <a:rPr lang="en-US" altLang="zh-CN" sz="1400" i="1" dirty="0" err="1">
                <a:latin typeface="Franklin Gothic Medium" panose="020B06030201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[10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];</a:t>
            </a:r>
            <a: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400" b="1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二维数组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i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[][] </a:t>
            </a:r>
            <a:r>
              <a:rPr lang="en-US" altLang="zh-CN" sz="1400" i="1" dirty="0" err="1">
                <a:latin typeface="Franklin Gothic Medium" panose="020B06030201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 = new type[2][3];</a:t>
            </a:r>
            <a:r>
              <a:rPr lang="zh-CN" altLang="en-US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（推荐</a:t>
            </a:r>
            <a:r>
              <a:rPr lang="zh-CN" altLang="en-US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</a:br>
            <a:r>
              <a:rPr lang="en-US" altLang="zh-CN" sz="1400" i="1" dirty="0" smtClean="0">
                <a:latin typeface="Franklin Gothic Medium" panose="020B0603020102020204" pitchFamily="34" charset="0"/>
                <a:ea typeface="宋体" panose="02010600030101010101" pitchFamily="2" charset="-122"/>
              </a:rPr>
              <a:t>           type </a:t>
            </a:r>
            <a:r>
              <a:rPr lang="en-US" altLang="zh-CN" sz="1400" i="1" dirty="0" err="1">
                <a:latin typeface="Franklin Gothic Medium" panose="020B06030201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400" i="1" dirty="0">
                <a:latin typeface="Franklin Gothic Medium" panose="020B0603020102020204" pitchFamily="34" charset="0"/>
                <a:ea typeface="宋体" panose="02010600030101010101" pitchFamily="2" charset="-122"/>
              </a:rPr>
              <a:t>[][] = new type[2][3];</a:t>
            </a:r>
            <a:endParaRPr lang="zh-CN" altLang="en-US" sz="1400" i="1" dirty="0"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171185" cy="5544616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1.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101-200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之间有多少个素数，并输出所有素数。 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利用条件运算符的嵌套来完成此题：学习成绩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&gt;=90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分的同学用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表示，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60-89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分之间的用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表示，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60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分以下的用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表示。 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古典问题：有一对兔子，从出生后第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个月起每个月都生一对兔子，小兔子长到第三个月后每个月又生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一对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兔子，假如兔子都不死，问每个月的兔子总数为多少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1400" i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http://blog.csdn.net/qiucaijuan/article/details/6650925</a:t>
            </a:r>
            <a:endParaRPr lang="zh-CN" altLang="en-US" sz="1400" i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11560" y="476673"/>
            <a:ext cx="7772400" cy="432047"/>
          </a:xfrm>
        </p:spPr>
        <p:txBody>
          <a:bodyPr/>
          <a:lstStyle/>
          <a:p>
            <a:pPr algn="l"/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问题和源码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202</TotalTime>
  <Words>67</Words>
  <Application>Microsoft Office PowerPoint</Application>
  <PresentationFormat>全屏显示(4:3)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暗香扑面</vt:lpstr>
      <vt:lpstr>Java Basic Application</vt:lpstr>
      <vt:lpstr>  Java分为三个体系：   1. JavaSE：Java2 Platform Standard Edition，java平台标准版  2. JavaEE：J2EE Platform,Enterprise Edition，java平台企业版  3. JavaME：J2ME Java 2 Platform Micro Edition，java平台微型版      Java主要特征：   1. Java 语言简单  2. Java 面向对象  3. 分布式  4. 健壮性            …      开发工具：   1.Linux系统，windows系统  2.JDk  3.IDE(Intellij,eclipse)            …</vt:lpstr>
      <vt:lpstr>   JDK下载与安装   下载路径：http://www.oracle.com/technetwork/java/javase/downloads/index.html             安装配置：http://jingyan.baidu.com/article/bea41d435bc695b4c41be648.html           开发程序（Demo）   1. 使用notepad编写（.java）                     2.CMd命令行Javac + 文件名   3.编译生成.class文件和查看运行结果</vt:lpstr>
      <vt:lpstr>                           注：http://www.cnblogs.com/simplefrog/archive/2012/07/15/2592011.html  </vt:lpstr>
      <vt:lpstr>   修饰符     default，在同一包内可见，不使用任何修饰符     private 修饰符指定，在同一类内可见   public 修饰符指定，对所有类可见   protected 修饰符指定，对同一包内的类和所有子类可见。       运算符    a.算术运算符   +  -  *  /  %  ++  --  B.关系运算符   ==  !=  &gt;  &gt;=  &lt;  &lt;=  c.逻辑运算符   &amp;&amp;  ||  !  ^  &amp;  |  d.位运算符    &amp;  |  ~  ^  &gt;&gt;  &lt;&lt;  &gt;&gt;&gt;</vt:lpstr>
      <vt:lpstr>   循环结构     1. While   while( 布尔表达式 )   {                   ·//循环内容   }    2. do…while 循环   do {        //代码语句     }while(布尔表达式);     3. for循环   for(初始化; 布尔表达式; 更新) { //代码语句 }</vt:lpstr>
      <vt:lpstr>     if 语句   if(布尔表达式) {                //如果布尔表达式为true将执行的语句                          }    if...else If语句   if(布尔表达式){   //如果布尔表达式的值为true   }else IF {   //如果布尔表达式的值为false   }  ….    Switch语句   switch(expression){     case value : //语句 break; //可选    case value : //语句 break; //可选                          //你可以有任意数量的case语句    default : //可选 //语句     }</vt:lpstr>
      <vt:lpstr>   一维数组  　     type[] 变量名 = new type[数组中元素的个数]; 　　 如： 　　 int[] a = new int[10];       或:           type变量名[] = new type[数组中元素的个数];  如：  int a[] = new int[10];      二维数组            type[][] var = new type[2][3];（推荐）             type var[][] = new type[2][3];</vt:lpstr>
      <vt:lpstr>        1. 判断101-200之间有多少个素数，并输出所有素数。         2.利用条件运算符的嵌套来完成此题：学习成绩&gt;=90分的同学用A表示，60-89分之间的用B表示，    60分以下的用C表示。         3.古典问题：有一对兔子，从出生后第3个月起每个月都生一对兔子，小兔子长到第三个月后每个月又生一对兔子，假如兔子都不死，问每个月的兔子总数为多少？          注：http://blog.csdn.net/qiucaijuan/article/details/6650925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邓乐称</dc:creator>
  <cp:lastModifiedBy>Frank Deng</cp:lastModifiedBy>
  <cp:revision>50</cp:revision>
  <dcterms:created xsi:type="dcterms:W3CDTF">2017-07-07T04:22:41Z</dcterms:created>
  <dcterms:modified xsi:type="dcterms:W3CDTF">2017-07-14T05:58:10Z</dcterms:modified>
</cp:coreProperties>
</file>