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7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332656"/>
            <a:ext cx="6980312" cy="1008112"/>
          </a:xfrm>
        </p:spPr>
        <p:txBody>
          <a:bodyPr/>
          <a:lstStyle/>
          <a:p>
            <a:r>
              <a:rPr lang="en-US" altLang="zh-CN" dirty="0" smtClean="0"/>
              <a:t>Java Exceptions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1628800"/>
            <a:ext cx="7272808" cy="4032448"/>
          </a:xfrm>
        </p:spPr>
        <p:txBody>
          <a:bodyPr/>
          <a:lstStyle/>
          <a:p>
            <a:pPr algn="l"/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pPr marL="514350" indent="-514350" algn="l">
              <a:buAutoNum type="ea1ChsPeriod"/>
            </a:pP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Exceptions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概念</a:t>
            </a:r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pPr marL="514350" indent="-514350" algn="l">
              <a:buAutoNum type="ea1ChsPeriod"/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异常处理</a:t>
            </a:r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pPr marL="514350" indent="-514350" algn="l">
              <a:buAutoNum type="ea1ChsPeriod"/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自定义异常</a:t>
            </a:r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pPr marL="514350" indent="-514350" algn="l">
              <a:buFont typeface="Wingdings 2"/>
              <a:buAutoNum type="ea1ChsPeriod"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2377648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097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Demo2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400" dirty="0" smtClean="0"/>
              <a:t>//</a:t>
            </a:r>
            <a:r>
              <a:rPr lang="zh-CN" altLang="en-US" sz="1400" dirty="0" smtClean="0"/>
              <a:t>自定义异常</a:t>
            </a:r>
            <a:endParaRPr lang="en-US" altLang="zh-CN" sz="1400" dirty="0" smtClean="0"/>
          </a:p>
          <a:p>
            <a:r>
              <a:rPr lang="en-US" altLang="zh-CN" sz="1400" b="1" dirty="0"/>
              <a:t>public class </a:t>
            </a:r>
            <a:r>
              <a:rPr lang="en-US" altLang="zh-CN" sz="1400" b="1" u="sng" dirty="0" err="1"/>
              <a:t>MyExceptions</a:t>
            </a:r>
            <a:r>
              <a:rPr lang="en-US" altLang="zh-CN" sz="1400" b="1" u="sng" dirty="0"/>
              <a:t> extends Exception </a:t>
            </a:r>
            <a:r>
              <a:rPr lang="en-US" altLang="zh-CN" sz="1400" b="1" u="sng" dirty="0" smtClean="0"/>
              <a:t>{</a:t>
            </a:r>
            <a:endParaRPr lang="zh-CN" altLang="en-US" sz="1400" dirty="0"/>
          </a:p>
          <a:p>
            <a:r>
              <a:rPr lang="en-US" altLang="zh-CN" sz="1400" dirty="0"/>
              <a:t>String message;</a:t>
            </a:r>
          </a:p>
          <a:p>
            <a:r>
              <a:rPr lang="en-US" altLang="zh-CN" sz="1400" b="1" dirty="0"/>
              <a:t>public </a:t>
            </a:r>
            <a:r>
              <a:rPr lang="en-US" altLang="zh-CN" sz="1400" b="1" dirty="0" err="1"/>
              <a:t>MyExceptions</a:t>
            </a:r>
            <a:r>
              <a:rPr lang="en-US" altLang="zh-CN" sz="1400" b="1" dirty="0"/>
              <a:t>(String </a:t>
            </a:r>
            <a:r>
              <a:rPr lang="en-US" altLang="zh-CN" sz="1400" b="1" dirty="0" err="1"/>
              <a:t>errorMes</a:t>
            </a:r>
            <a:r>
              <a:rPr lang="en-US" altLang="zh-CN" sz="1400" b="1" dirty="0"/>
              <a:t>){</a:t>
            </a:r>
          </a:p>
          <a:p>
            <a:r>
              <a:rPr lang="en-US" altLang="zh-CN" sz="1400" dirty="0"/>
              <a:t>message=</a:t>
            </a:r>
            <a:r>
              <a:rPr lang="en-US" altLang="zh-CN" sz="1400" dirty="0" err="1"/>
              <a:t>errorMes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 smtClean="0"/>
              <a:t>}</a:t>
            </a:r>
            <a:endParaRPr lang="zh-CN" altLang="en-US" sz="1400" dirty="0"/>
          </a:p>
          <a:p>
            <a:r>
              <a:rPr lang="en-US" altLang="zh-CN" sz="1400" b="1" dirty="0"/>
              <a:t>public String </a:t>
            </a:r>
            <a:r>
              <a:rPr lang="en-US" altLang="zh-CN" sz="1400" b="1" dirty="0" err="1"/>
              <a:t>getMessage</a:t>
            </a:r>
            <a:r>
              <a:rPr lang="en-US" altLang="zh-CN" sz="1400" b="1" dirty="0"/>
              <a:t>(){</a:t>
            </a:r>
          </a:p>
          <a:p>
            <a:r>
              <a:rPr lang="en-US" altLang="zh-CN" sz="1400" b="1" dirty="0"/>
              <a:t>return message;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971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37840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	  </a:t>
            </a:r>
            <a:r>
              <a:rPr lang="zh-CN" altLang="en-US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48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04664"/>
            <a:ext cx="8363272" cy="588185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一</a:t>
            </a:r>
            <a:r>
              <a:rPr lang="en-US" altLang="zh-CN" sz="2000" dirty="0" smtClean="0"/>
              <a:t>.Exceptions</a:t>
            </a:r>
            <a:r>
              <a:rPr lang="zh-CN" altLang="en-US" sz="2000" dirty="0" smtClean="0"/>
              <a:t>的概念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1.Exception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是在程序运行时打断正常程序的流程的情况：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1.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打开文件不存在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2.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网络连接中断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3.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操作符越界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4.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加载文件不存在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…</a:t>
            </a:r>
          </a:p>
          <a:p>
            <a:pPr marL="0" indent="0"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2.Error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是很难恢复的严重错误，一般不由程序处理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3.Java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中定义了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各种异常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Java.lang.Throwable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是这些类的父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如图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108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60" y="548680"/>
            <a:ext cx="8657742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04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19256" cy="432048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/>
              <a:t>二</a:t>
            </a:r>
            <a:r>
              <a:rPr lang="en-US" altLang="zh-CN" sz="2000" dirty="0" smtClean="0"/>
              <a:t>. </a:t>
            </a:r>
            <a:r>
              <a:rPr lang="zh-CN" altLang="en-US" sz="2000" dirty="0" smtClean="0"/>
              <a:t>异常处理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19256" cy="5089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1.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捕获并处理异常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2.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将方法中产生的异常抛出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3.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处理语句块：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catch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finally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一般形式：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try{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java statements //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可能产生异常的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处理语句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try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语句后必须跟随至少一个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catch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finally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15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538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语句提供错误处理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一般格式：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catch( 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somethrowableObject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variableName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){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Java Statements //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variableName.printStract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finally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try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里面无论是否发生异常都要执行，除非使用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System.exit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(-1)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退出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throw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throws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的区别？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Exceptions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Demo: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076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04664"/>
            <a:ext cx="8435280" cy="5881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Demo:		</a:t>
            </a:r>
          </a:p>
          <a:p>
            <a:pPr marL="0" indent="0">
              <a:buNone/>
            </a:pPr>
            <a:r>
              <a:rPr lang="en-US" altLang="zh-CN" sz="2400" dirty="0"/>
              <a:t>	 </a:t>
            </a:r>
            <a:r>
              <a:rPr lang="en-US" altLang="zh-CN" sz="2400" dirty="0" smtClean="0"/>
              <a:t>      Try{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//code maybe throw </a:t>
            </a:r>
            <a:r>
              <a:rPr lang="en-US" altLang="zh-CN" sz="2400" dirty="0" err="1" smtClean="0"/>
              <a:t>partular</a:t>
            </a:r>
            <a:r>
              <a:rPr lang="en-US" altLang="zh-CN" sz="2400" dirty="0" smtClean="0"/>
              <a:t> exceptions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}catch (</a:t>
            </a:r>
            <a:r>
              <a:rPr lang="en-US" altLang="zh-CN" sz="2400" dirty="0" err="1" smtClean="0"/>
              <a:t>MyException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e){</a:t>
            </a:r>
          </a:p>
          <a:p>
            <a:pPr marL="0" indent="0">
              <a:buNone/>
            </a:pPr>
            <a:r>
              <a:rPr lang="en-US" altLang="zh-CN" sz="2400" dirty="0" smtClean="0"/>
              <a:t>		//code to </a:t>
            </a:r>
            <a:r>
              <a:rPr lang="en-US" altLang="zh-CN" sz="2400" dirty="0" err="1" smtClean="0"/>
              <a:t>excute</a:t>
            </a:r>
            <a:r>
              <a:rPr lang="en-US" altLang="zh-CN" sz="2400" dirty="0" smtClean="0"/>
              <a:t> if </a:t>
            </a:r>
            <a:r>
              <a:rPr lang="en-US" altLang="zh-CN" sz="2400" dirty="0" err="1" smtClean="0"/>
              <a:t>MyException</a:t>
            </a:r>
            <a:r>
              <a:rPr lang="en-US" altLang="zh-CN" sz="2400" dirty="0" smtClean="0"/>
              <a:t> is thrown</a:t>
            </a:r>
          </a:p>
          <a:p>
            <a:pPr marL="0" indent="0">
              <a:buNone/>
            </a:pPr>
            <a:r>
              <a:rPr lang="en-US" altLang="zh-CN" sz="2400" dirty="0" smtClean="0"/>
              <a:t>		}catch{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//code to </a:t>
            </a:r>
            <a:r>
              <a:rPr lang="en-US" altLang="zh-CN" sz="2400" dirty="0" err="1" smtClean="0"/>
              <a:t>excute</a:t>
            </a:r>
            <a:r>
              <a:rPr lang="en-US" altLang="zh-CN" sz="2400" dirty="0" smtClean="0"/>
              <a:t> if a general Exception is thrown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}finally{</a:t>
            </a:r>
          </a:p>
          <a:p>
            <a:pPr marL="0" indent="0">
              <a:buNone/>
            </a:pPr>
            <a:r>
              <a:rPr lang="en-US" altLang="zh-CN" sz="2400" dirty="0" smtClean="0"/>
              <a:t>		//last to </a:t>
            </a:r>
            <a:r>
              <a:rPr lang="en-US" altLang="zh-CN" sz="2400" dirty="0" err="1" smtClean="0"/>
              <a:t>excute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		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397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/>
              <a:t>三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自定义异常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19256" cy="537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1. class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自定义异常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父异常类名（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Exception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 //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实体 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}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2.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格式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[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修饰符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返回类型 方法名（参数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2,…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自定义异常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	…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        if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（条件）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throw{new 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myException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(this)}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	else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</a:p>
          <a:p>
            <a:pPr marL="0" indent="0"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注：具体参看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demo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74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04664"/>
            <a:ext cx="8784976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 smtClean="0"/>
              <a:t>Demo1</a:t>
            </a:r>
          </a:p>
          <a:p>
            <a:r>
              <a:rPr lang="en-US" altLang="zh-CN" sz="1200" dirty="0">
                <a:latin typeface="+mj-ea"/>
                <a:ea typeface="+mj-ea"/>
              </a:rPr>
              <a:t>/*</a:t>
            </a:r>
          </a:p>
          <a:p>
            <a:r>
              <a:rPr lang="zh-CN" altLang="en-US" sz="1200" dirty="0">
                <a:latin typeface="+mj-ea"/>
                <a:ea typeface="+mj-ea"/>
              </a:rPr>
              <a:t> * 求解整数之商</a:t>
            </a:r>
          </a:p>
          <a:p>
            <a:r>
              <a:rPr lang="zh-CN" altLang="en-US" sz="1200" dirty="0">
                <a:latin typeface="+mj-ea"/>
                <a:ea typeface="+mj-ea"/>
              </a:rPr>
              <a:t> *</a:t>
            </a:r>
            <a:r>
              <a:rPr lang="en-US" altLang="zh-CN" sz="1200" dirty="0">
                <a:latin typeface="+mj-ea"/>
                <a:ea typeface="+mj-ea"/>
              </a:rPr>
              <a:t>/</a:t>
            </a:r>
          </a:p>
          <a:p>
            <a:r>
              <a:rPr lang="en-US" altLang="zh-CN" sz="1200" b="1" dirty="0">
                <a:latin typeface="+mj-ea"/>
                <a:ea typeface="+mj-ea"/>
              </a:rPr>
              <a:t>public static </a:t>
            </a:r>
            <a:r>
              <a:rPr lang="en-US" altLang="zh-CN" sz="1200" b="1" dirty="0" err="1">
                <a:latin typeface="+mj-ea"/>
                <a:ea typeface="+mj-ea"/>
              </a:rPr>
              <a:t>int</a:t>
            </a:r>
            <a:r>
              <a:rPr lang="en-US" altLang="zh-CN" sz="1200" b="1" dirty="0">
                <a:latin typeface="+mj-ea"/>
                <a:ea typeface="+mj-ea"/>
              </a:rPr>
              <a:t> </a:t>
            </a:r>
            <a:r>
              <a:rPr lang="en-US" altLang="zh-CN" sz="1200" b="1" dirty="0" err="1">
                <a:latin typeface="+mj-ea"/>
                <a:ea typeface="+mj-ea"/>
              </a:rPr>
              <a:t>qutient</a:t>
            </a:r>
            <a:r>
              <a:rPr lang="en-US" altLang="zh-CN" sz="1200" b="1" dirty="0">
                <a:latin typeface="+mj-ea"/>
                <a:ea typeface="+mj-ea"/>
              </a:rPr>
              <a:t>(</a:t>
            </a:r>
            <a:r>
              <a:rPr lang="en-US" altLang="zh-CN" sz="1200" b="1" dirty="0" err="1">
                <a:latin typeface="+mj-ea"/>
                <a:ea typeface="+mj-ea"/>
              </a:rPr>
              <a:t>int</a:t>
            </a:r>
            <a:r>
              <a:rPr lang="en-US" altLang="zh-CN" sz="1200" b="1" dirty="0">
                <a:latin typeface="+mj-ea"/>
                <a:ea typeface="+mj-ea"/>
              </a:rPr>
              <a:t> </a:t>
            </a:r>
            <a:r>
              <a:rPr lang="en-US" altLang="zh-CN" sz="1200" b="1" dirty="0" err="1">
                <a:latin typeface="+mj-ea"/>
                <a:ea typeface="+mj-ea"/>
              </a:rPr>
              <a:t>x,int</a:t>
            </a:r>
            <a:r>
              <a:rPr lang="en-US" altLang="zh-CN" sz="1200" b="1" dirty="0">
                <a:latin typeface="+mj-ea"/>
                <a:ea typeface="+mj-ea"/>
              </a:rPr>
              <a:t> y) throws </a:t>
            </a:r>
            <a:r>
              <a:rPr lang="en-US" altLang="zh-CN" sz="1200" b="1" dirty="0" err="1" smtClean="0">
                <a:latin typeface="+mj-ea"/>
                <a:ea typeface="+mj-ea"/>
              </a:rPr>
              <a:t>MyExceptions</a:t>
            </a:r>
            <a:r>
              <a:rPr lang="en-US" altLang="zh-CN" sz="1200" b="1" dirty="0" smtClean="0">
                <a:latin typeface="+mj-ea"/>
                <a:ea typeface="+mj-ea"/>
              </a:rPr>
              <a:t> {</a:t>
            </a:r>
            <a:endParaRPr lang="en-US" altLang="zh-CN" sz="1200" b="1" dirty="0">
              <a:latin typeface="+mj-ea"/>
              <a:ea typeface="+mj-ea"/>
            </a:endParaRPr>
          </a:p>
          <a:p>
            <a:r>
              <a:rPr lang="en-US" altLang="zh-CN" sz="1200" b="1" dirty="0">
                <a:latin typeface="+mj-ea"/>
                <a:ea typeface="+mj-ea"/>
              </a:rPr>
              <a:t>if( x &gt;= 0){ </a:t>
            </a:r>
            <a:endParaRPr lang="zh-CN" altLang="en-US" sz="1200" dirty="0">
              <a:latin typeface="+mj-ea"/>
              <a:ea typeface="+mj-ea"/>
            </a:endParaRPr>
          </a:p>
          <a:p>
            <a:r>
              <a:rPr lang="en-US" altLang="zh-CN" sz="1200" b="1" dirty="0">
                <a:latin typeface="+mj-ea"/>
                <a:ea typeface="+mj-ea"/>
              </a:rPr>
              <a:t>if ( y&lt; 0) {</a:t>
            </a:r>
          </a:p>
          <a:p>
            <a:r>
              <a:rPr lang="en-US" altLang="zh-CN" sz="1200" b="1" dirty="0">
                <a:latin typeface="+mj-ea"/>
                <a:ea typeface="+mj-ea"/>
              </a:rPr>
              <a:t>throw new </a:t>
            </a:r>
            <a:r>
              <a:rPr lang="en-US" altLang="zh-CN" sz="1200" b="1" dirty="0" err="1">
                <a:latin typeface="+mj-ea"/>
                <a:ea typeface="+mj-ea"/>
              </a:rPr>
              <a:t>MyExceptions</a:t>
            </a:r>
            <a:r>
              <a:rPr lang="en-US" altLang="zh-CN" sz="1200" b="1" dirty="0">
                <a:latin typeface="+mj-ea"/>
                <a:ea typeface="+mj-ea"/>
              </a:rPr>
              <a:t>("</a:t>
            </a:r>
            <a:r>
              <a:rPr lang="zh-CN" altLang="en-US" sz="1200" b="1" dirty="0">
                <a:latin typeface="+mj-ea"/>
                <a:ea typeface="+mj-ea"/>
              </a:rPr>
              <a:t>除数不能为负数</a:t>
            </a:r>
            <a:r>
              <a:rPr lang="en-US" altLang="zh-CN" sz="1200" b="1" dirty="0">
                <a:latin typeface="+mj-ea"/>
                <a:ea typeface="+mj-ea"/>
              </a:rPr>
              <a:t>");</a:t>
            </a:r>
          </a:p>
          <a:p>
            <a:r>
              <a:rPr lang="en-US" altLang="zh-CN" sz="1200" dirty="0">
                <a:latin typeface="+mj-ea"/>
                <a:ea typeface="+mj-ea"/>
              </a:rPr>
              <a:t>}</a:t>
            </a:r>
            <a:r>
              <a:rPr lang="en-US" altLang="zh-CN" sz="1200" b="1" dirty="0">
                <a:latin typeface="+mj-ea"/>
                <a:ea typeface="+mj-ea"/>
              </a:rPr>
              <a:t>else if ( y ==0 ){</a:t>
            </a:r>
          </a:p>
          <a:p>
            <a:r>
              <a:rPr lang="en-US" altLang="zh-CN" sz="1200" b="1" dirty="0">
                <a:latin typeface="+mj-ea"/>
                <a:ea typeface="+mj-ea"/>
              </a:rPr>
              <a:t>throw new </a:t>
            </a:r>
            <a:r>
              <a:rPr lang="en-US" altLang="zh-CN" sz="1200" b="1" dirty="0" err="1">
                <a:latin typeface="+mj-ea"/>
                <a:ea typeface="+mj-ea"/>
              </a:rPr>
              <a:t>MyExceptions</a:t>
            </a:r>
            <a:r>
              <a:rPr lang="en-US" altLang="zh-CN" sz="1200" b="1" dirty="0">
                <a:latin typeface="+mj-ea"/>
                <a:ea typeface="+mj-ea"/>
              </a:rPr>
              <a:t>("</a:t>
            </a:r>
            <a:r>
              <a:rPr lang="zh-CN" altLang="en-US" sz="1200" b="1" dirty="0">
                <a:latin typeface="+mj-ea"/>
                <a:ea typeface="+mj-ea"/>
              </a:rPr>
              <a:t>除数不能为零</a:t>
            </a:r>
            <a:r>
              <a:rPr lang="en-US" altLang="zh-CN" sz="1200" b="1" dirty="0">
                <a:latin typeface="+mj-ea"/>
                <a:ea typeface="+mj-ea"/>
              </a:rPr>
              <a:t>");</a:t>
            </a:r>
          </a:p>
          <a:p>
            <a:r>
              <a:rPr lang="en-US" altLang="zh-CN" sz="1200" dirty="0">
                <a:latin typeface="+mj-ea"/>
                <a:ea typeface="+mj-ea"/>
              </a:rPr>
              <a:t>}</a:t>
            </a:r>
            <a:r>
              <a:rPr lang="en-US" altLang="zh-CN" sz="1200" b="1" dirty="0">
                <a:latin typeface="+mj-ea"/>
                <a:ea typeface="+mj-ea"/>
              </a:rPr>
              <a:t>else{</a:t>
            </a:r>
          </a:p>
          <a:p>
            <a:r>
              <a:rPr lang="en-US" altLang="zh-CN" sz="1200" b="1" dirty="0">
                <a:latin typeface="+mj-ea"/>
                <a:ea typeface="+mj-ea"/>
              </a:rPr>
              <a:t>return x/y</a:t>
            </a:r>
            <a:r>
              <a:rPr lang="en-US" altLang="zh-CN" sz="1200" b="1" dirty="0" smtClean="0">
                <a:latin typeface="+mj-ea"/>
                <a:ea typeface="+mj-ea"/>
              </a:rPr>
              <a:t>;</a:t>
            </a:r>
            <a:r>
              <a:rPr lang="en-US" altLang="zh-CN" sz="1200" dirty="0" smtClean="0">
                <a:latin typeface="+mj-ea"/>
                <a:ea typeface="+mj-ea"/>
              </a:rPr>
              <a:t>}</a:t>
            </a:r>
            <a:endParaRPr lang="zh-CN" altLang="en-US" sz="1200" dirty="0">
              <a:latin typeface="+mj-ea"/>
              <a:ea typeface="+mj-ea"/>
            </a:endParaRPr>
          </a:p>
          <a:p>
            <a:r>
              <a:rPr lang="en-US" altLang="zh-CN" sz="1200" dirty="0">
                <a:latin typeface="+mj-ea"/>
                <a:ea typeface="+mj-ea"/>
              </a:rPr>
              <a:t>}</a:t>
            </a:r>
            <a:r>
              <a:rPr lang="en-US" altLang="zh-CN" sz="1200" b="1" dirty="0">
                <a:latin typeface="+mj-ea"/>
                <a:ea typeface="+mj-ea"/>
              </a:rPr>
              <a:t>else</a:t>
            </a:r>
            <a:r>
              <a:rPr lang="en-US" altLang="zh-CN" sz="1200" b="1" dirty="0" smtClean="0">
                <a:latin typeface="+mj-ea"/>
                <a:ea typeface="+mj-ea"/>
              </a:rPr>
              <a:t>{</a:t>
            </a:r>
            <a:endParaRPr lang="zh-CN" altLang="en-US" sz="1200" dirty="0">
              <a:latin typeface="+mj-ea"/>
              <a:ea typeface="+mj-ea"/>
            </a:endParaRPr>
          </a:p>
          <a:p>
            <a:r>
              <a:rPr lang="en-US" altLang="zh-CN" sz="1200" b="1" dirty="0">
                <a:latin typeface="+mj-ea"/>
                <a:ea typeface="+mj-ea"/>
              </a:rPr>
              <a:t>throw new </a:t>
            </a:r>
            <a:r>
              <a:rPr lang="en-US" altLang="zh-CN" sz="1200" b="1" dirty="0" err="1">
                <a:latin typeface="+mj-ea"/>
                <a:ea typeface="+mj-ea"/>
              </a:rPr>
              <a:t>InputMismatch</a:t>
            </a:r>
            <a:r>
              <a:rPr lang="en-US" altLang="zh-CN" sz="1200" b="1" dirty="0">
                <a:latin typeface="+mj-ea"/>
                <a:ea typeface="+mj-ea"/>
              </a:rPr>
              <a:t>("</a:t>
            </a:r>
            <a:r>
              <a:rPr lang="zh-CN" altLang="en-US" sz="1200" b="1" dirty="0">
                <a:latin typeface="+mj-ea"/>
                <a:ea typeface="+mj-ea"/>
              </a:rPr>
              <a:t>被除数不能为负数</a:t>
            </a:r>
            <a:r>
              <a:rPr lang="en-US" altLang="zh-CN" sz="1200" b="1" dirty="0">
                <a:latin typeface="+mj-ea"/>
                <a:ea typeface="+mj-ea"/>
              </a:rPr>
              <a:t>");</a:t>
            </a:r>
          </a:p>
          <a:p>
            <a:r>
              <a:rPr lang="en-US" altLang="zh-CN" sz="1200" dirty="0">
                <a:latin typeface="+mj-ea"/>
                <a:ea typeface="+mj-ea"/>
              </a:rPr>
              <a:t>}</a:t>
            </a:r>
          </a:p>
          <a:p>
            <a:r>
              <a:rPr lang="en-US" altLang="zh-CN" sz="1200" dirty="0" smtClean="0">
                <a:latin typeface="+mj-ea"/>
                <a:ea typeface="+mj-ea"/>
              </a:rPr>
              <a:t>}</a:t>
            </a:r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00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88640"/>
            <a:ext cx="8579296" cy="6097880"/>
          </a:xfrm>
        </p:spPr>
        <p:txBody>
          <a:bodyPr>
            <a:normAutofit fontScale="47500" lnSpcReduction="20000"/>
          </a:bodyPr>
          <a:lstStyle/>
          <a:p>
            <a:endParaRPr lang="en-US" altLang="zh-CN" b="1" dirty="0" smtClean="0">
              <a:latin typeface="+mj-ea"/>
              <a:ea typeface="+mj-ea"/>
            </a:endParaRPr>
          </a:p>
          <a:p>
            <a:r>
              <a:rPr lang="en-US" altLang="zh-CN" b="1" dirty="0" smtClean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public </a:t>
            </a:r>
            <a:r>
              <a:rPr lang="en-US" altLang="zh-CN" b="1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static void main(String[] </a:t>
            </a:r>
            <a:r>
              <a:rPr lang="en-US" altLang="zh-CN" b="1" dirty="0" err="1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args</a:t>
            </a:r>
            <a:r>
              <a:rPr lang="en-US" altLang="zh-CN" b="1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) </a:t>
            </a:r>
            <a:r>
              <a:rPr lang="en-US" altLang="zh-CN" b="1" dirty="0" smtClean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{</a:t>
            </a:r>
            <a:endParaRPr lang="zh-CN" altLang="en-US" dirty="0">
              <a:latin typeface="+mj-lt"/>
              <a:ea typeface="Arial Unicode MS" panose="020B0604020202020204" pitchFamily="34" charset="-122"/>
              <a:cs typeface="BrowalliaUPC" panose="020B0604020202020204" pitchFamily="34" charset="-34"/>
            </a:endParaRPr>
          </a:p>
          <a:p>
            <a:r>
              <a:rPr lang="en-US" altLang="zh-CN" b="1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try</a:t>
            </a:r>
            <a:r>
              <a:rPr lang="en-US" altLang="zh-CN" b="1" dirty="0" smtClean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{</a:t>
            </a:r>
            <a:endParaRPr lang="zh-CN" altLang="en-US" dirty="0">
              <a:latin typeface="+mj-lt"/>
              <a:ea typeface="Arial Unicode MS" panose="020B0604020202020204" pitchFamily="34" charset="-122"/>
              <a:cs typeface="BrowalliaUPC" panose="020B0604020202020204" pitchFamily="34" charset="-34"/>
            </a:endParaRPr>
          </a:p>
          <a:p>
            <a:r>
              <a:rPr lang="en-US" altLang="zh-CN" dirty="0" err="1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System.</a:t>
            </a:r>
            <a:r>
              <a:rPr lang="en-US" altLang="zh-CN" b="1" i="1" dirty="0" err="1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out.println</a:t>
            </a:r>
            <a:r>
              <a:rPr lang="en-US" altLang="zh-CN" b="1" i="1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("</a:t>
            </a:r>
            <a:r>
              <a:rPr lang="zh-CN" altLang="en-US" b="1" i="1" dirty="0">
                <a:latin typeface="+mj-lt"/>
                <a:ea typeface="Arial Unicode MS" panose="020B0604020202020204" pitchFamily="34" charset="-122"/>
                <a:cs typeface="BrowalliaUPC" panose="020B0604020202020204" pitchFamily="34" charset="-34"/>
              </a:rPr>
              <a:t>请输入被除数。。</a:t>
            </a:r>
            <a:r>
              <a:rPr lang="en-US" altLang="zh-CN" b="1" i="1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");</a:t>
            </a:r>
          </a:p>
          <a:p>
            <a:r>
              <a:rPr lang="en-US" altLang="zh-CN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Scanner </a:t>
            </a:r>
            <a:r>
              <a:rPr lang="en-US" altLang="zh-CN" u="sng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input = </a:t>
            </a:r>
            <a:r>
              <a:rPr lang="en-US" altLang="zh-CN" b="1" u="sng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new Scanner (System.</a:t>
            </a:r>
            <a:r>
              <a:rPr lang="en-US" altLang="zh-CN" b="1" i="1" u="sng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in);</a:t>
            </a:r>
          </a:p>
          <a:p>
            <a:r>
              <a:rPr lang="en-US" altLang="zh-CN" b="1" dirty="0" err="1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int</a:t>
            </a:r>
            <a:r>
              <a:rPr lang="en-US" altLang="zh-CN" b="1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 divide = </a:t>
            </a:r>
            <a:r>
              <a:rPr lang="en-US" altLang="zh-CN" b="1" dirty="0" err="1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input.nextInt</a:t>
            </a:r>
            <a:r>
              <a:rPr lang="en-US" altLang="zh-CN" b="1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();</a:t>
            </a:r>
          </a:p>
          <a:p>
            <a:r>
              <a:rPr lang="en-US" altLang="zh-CN" b="1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if (divide &lt; 0){//</a:t>
            </a:r>
            <a:r>
              <a:rPr lang="zh-CN" altLang="en-US" b="1" dirty="0">
                <a:latin typeface="+mj-lt"/>
                <a:ea typeface="Arial Unicode MS" panose="020B0604020202020204" pitchFamily="34" charset="-122"/>
                <a:cs typeface="BrowalliaUPC" panose="020B0604020202020204" pitchFamily="34" charset="-34"/>
              </a:rPr>
              <a:t>判断被除数</a:t>
            </a:r>
          </a:p>
          <a:p>
            <a:r>
              <a:rPr lang="en-US" altLang="zh-CN" b="1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throw new </a:t>
            </a:r>
            <a:r>
              <a:rPr lang="en-US" altLang="zh-CN" b="1" dirty="0" err="1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InputMismatch</a:t>
            </a:r>
            <a:r>
              <a:rPr lang="en-US" altLang="zh-CN" b="1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("</a:t>
            </a:r>
            <a:r>
              <a:rPr lang="zh-CN" altLang="en-US" b="1" dirty="0">
                <a:latin typeface="+mj-lt"/>
                <a:ea typeface="Arial Unicode MS" panose="020B0604020202020204" pitchFamily="34" charset="-122"/>
                <a:cs typeface="BrowalliaUPC" panose="020B0604020202020204" pitchFamily="34" charset="-34"/>
              </a:rPr>
              <a:t>被除数不能为负数</a:t>
            </a:r>
            <a:r>
              <a:rPr lang="en-US" altLang="zh-CN" b="1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");</a:t>
            </a:r>
          </a:p>
          <a:p>
            <a:r>
              <a:rPr lang="en-US" altLang="zh-CN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}</a:t>
            </a:r>
          </a:p>
          <a:p>
            <a:r>
              <a:rPr lang="en-US" altLang="zh-CN" dirty="0" err="1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System.</a:t>
            </a:r>
            <a:r>
              <a:rPr lang="en-US" altLang="zh-CN" b="1" i="1" dirty="0" err="1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out.println</a:t>
            </a:r>
            <a:r>
              <a:rPr lang="en-US" altLang="zh-CN" b="1" i="1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("</a:t>
            </a:r>
            <a:r>
              <a:rPr lang="zh-CN" altLang="en-US" b="1" i="1" dirty="0">
                <a:latin typeface="+mj-lt"/>
                <a:ea typeface="Arial Unicode MS" panose="020B0604020202020204" pitchFamily="34" charset="-122"/>
                <a:cs typeface="BrowalliaUPC" panose="020B0604020202020204" pitchFamily="34" charset="-34"/>
              </a:rPr>
              <a:t>请输入除数。。</a:t>
            </a:r>
            <a:r>
              <a:rPr lang="en-US" altLang="zh-CN" b="1" i="1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");</a:t>
            </a:r>
          </a:p>
          <a:p>
            <a:r>
              <a:rPr lang="en-US" altLang="zh-CN" b="1" dirty="0" err="1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int</a:t>
            </a:r>
            <a:r>
              <a:rPr lang="en-US" altLang="zh-CN" b="1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 divisor = </a:t>
            </a:r>
            <a:r>
              <a:rPr lang="en-US" altLang="zh-CN" b="1" dirty="0" err="1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input.nextInt</a:t>
            </a:r>
            <a:r>
              <a:rPr lang="en-US" altLang="zh-CN" b="1" dirty="0" smtClean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();</a:t>
            </a:r>
            <a:endParaRPr lang="zh-CN" altLang="en-US" dirty="0">
              <a:latin typeface="+mj-lt"/>
              <a:ea typeface="Arial Unicode MS" panose="020B0604020202020204" pitchFamily="34" charset="-122"/>
              <a:cs typeface="BrowalliaUPC" panose="020B0604020202020204" pitchFamily="34" charset="-34"/>
            </a:endParaRPr>
          </a:p>
          <a:p>
            <a:r>
              <a:rPr lang="en-US" altLang="zh-CN" b="1" dirty="0" err="1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int</a:t>
            </a:r>
            <a:r>
              <a:rPr lang="en-US" altLang="zh-CN" b="1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 result = </a:t>
            </a:r>
            <a:r>
              <a:rPr lang="en-US" altLang="zh-CN" b="1" dirty="0" err="1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TestDemo.</a:t>
            </a:r>
            <a:r>
              <a:rPr lang="en-US" altLang="zh-CN" b="1" i="1" dirty="0" err="1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qutient</a:t>
            </a:r>
            <a:r>
              <a:rPr lang="en-US" altLang="zh-CN" b="1" i="1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(</a:t>
            </a:r>
            <a:r>
              <a:rPr lang="en-US" altLang="zh-CN" b="1" i="1" dirty="0" err="1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divide,divisor</a:t>
            </a:r>
            <a:r>
              <a:rPr lang="en-US" altLang="zh-CN" b="1" i="1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);//</a:t>
            </a:r>
            <a:r>
              <a:rPr lang="zh-CN" altLang="en-US" b="1" i="1" dirty="0">
                <a:latin typeface="+mj-lt"/>
                <a:ea typeface="Arial Unicode MS" panose="020B0604020202020204" pitchFamily="34" charset="-122"/>
                <a:cs typeface="BrowalliaUPC" panose="020B0604020202020204" pitchFamily="34" charset="-34"/>
              </a:rPr>
              <a:t>调用除法程序</a:t>
            </a:r>
          </a:p>
          <a:p>
            <a:r>
              <a:rPr lang="en-US" altLang="zh-CN" dirty="0" err="1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System.</a:t>
            </a:r>
            <a:r>
              <a:rPr lang="en-US" altLang="zh-CN" b="1" i="1" dirty="0" err="1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out.println</a:t>
            </a:r>
            <a:r>
              <a:rPr lang="en-US" altLang="zh-CN" b="1" i="1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("</a:t>
            </a:r>
            <a:r>
              <a:rPr lang="zh-CN" altLang="en-US" b="1" i="1" dirty="0">
                <a:latin typeface="+mj-lt"/>
                <a:ea typeface="Arial Unicode MS" panose="020B0604020202020204" pitchFamily="34" charset="-122"/>
                <a:cs typeface="BrowalliaUPC" panose="020B0604020202020204" pitchFamily="34" charset="-34"/>
              </a:rPr>
              <a:t>结果是：</a:t>
            </a:r>
            <a:r>
              <a:rPr lang="en-US" altLang="zh-CN" b="1" i="1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"+result);</a:t>
            </a:r>
          </a:p>
          <a:p>
            <a:r>
              <a:rPr lang="en-US" altLang="zh-CN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}</a:t>
            </a:r>
            <a:r>
              <a:rPr lang="en-US" altLang="zh-CN" b="1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catch (</a:t>
            </a:r>
            <a:r>
              <a:rPr lang="en-US" altLang="zh-CN" b="1" dirty="0" err="1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MyExceptions</a:t>
            </a:r>
            <a:r>
              <a:rPr lang="en-US" altLang="zh-CN" b="1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 ex){</a:t>
            </a:r>
          </a:p>
          <a:p>
            <a:r>
              <a:rPr lang="en-US" altLang="zh-CN" dirty="0" err="1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System.</a:t>
            </a:r>
            <a:r>
              <a:rPr lang="en-US" altLang="zh-CN" b="1" i="1" dirty="0" err="1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out.println</a:t>
            </a:r>
            <a:r>
              <a:rPr lang="en-US" altLang="zh-CN" b="1" i="1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(</a:t>
            </a:r>
            <a:r>
              <a:rPr lang="en-US" altLang="zh-CN" b="1" i="1" dirty="0" err="1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ex.getMessage</a:t>
            </a:r>
            <a:r>
              <a:rPr lang="en-US" altLang="zh-CN" b="1" i="1" dirty="0" smtClean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());</a:t>
            </a:r>
            <a:endParaRPr lang="zh-CN" altLang="en-US" dirty="0" smtClean="0">
              <a:latin typeface="+mj-lt"/>
              <a:ea typeface="Arial Unicode MS" panose="020B0604020202020204" pitchFamily="34" charset="-122"/>
              <a:cs typeface="BrowalliaUPC" panose="020B0604020202020204" pitchFamily="34" charset="-34"/>
            </a:endParaRPr>
          </a:p>
          <a:p>
            <a:r>
              <a:rPr lang="en-US" altLang="zh-CN" dirty="0" smtClean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//</a:t>
            </a:r>
            <a:r>
              <a:rPr lang="en-US" altLang="zh-CN" dirty="0" err="1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System.exit</a:t>
            </a:r>
            <a:r>
              <a:rPr lang="en-US" altLang="zh-CN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(0);</a:t>
            </a:r>
          </a:p>
          <a:p>
            <a:r>
              <a:rPr lang="en-US" altLang="zh-CN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}</a:t>
            </a:r>
            <a:r>
              <a:rPr lang="en-US" altLang="zh-CN" b="1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catch (Exception e</a:t>
            </a:r>
            <a:r>
              <a:rPr lang="en-US" altLang="zh-CN" b="1" dirty="0" smtClean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){</a:t>
            </a:r>
            <a:endParaRPr lang="zh-CN" altLang="en-US" dirty="0">
              <a:latin typeface="+mj-lt"/>
              <a:ea typeface="Arial Unicode MS" panose="020B0604020202020204" pitchFamily="34" charset="-122"/>
              <a:cs typeface="BrowalliaUPC" panose="020B0604020202020204" pitchFamily="34" charset="-34"/>
            </a:endParaRPr>
          </a:p>
          <a:p>
            <a:r>
              <a:rPr lang="en-US" altLang="zh-CN" dirty="0" err="1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System.</a:t>
            </a:r>
            <a:r>
              <a:rPr lang="en-US" altLang="zh-CN" b="1" i="1" dirty="0" err="1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out.println</a:t>
            </a:r>
            <a:r>
              <a:rPr lang="en-US" altLang="zh-CN" b="1" i="1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("</a:t>
            </a:r>
            <a:r>
              <a:rPr lang="zh-CN" altLang="en-US" b="1" i="1" dirty="0">
                <a:latin typeface="+mj-lt"/>
                <a:ea typeface="Arial Unicode MS" panose="020B0604020202020204" pitchFamily="34" charset="-122"/>
                <a:cs typeface="BrowalliaUPC" panose="020B0604020202020204" pitchFamily="34" charset="-34"/>
              </a:rPr>
              <a:t>程序某地方地方输入了错误。。。</a:t>
            </a:r>
            <a:r>
              <a:rPr lang="en-US" altLang="zh-CN" b="1" i="1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");</a:t>
            </a:r>
          </a:p>
          <a:p>
            <a:r>
              <a:rPr lang="en-US" altLang="zh-CN" dirty="0" err="1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e.printStackTrace</a:t>
            </a:r>
            <a:r>
              <a:rPr lang="en-US" altLang="zh-CN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();</a:t>
            </a:r>
          </a:p>
          <a:p>
            <a:r>
              <a:rPr lang="en-US" altLang="zh-CN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//</a:t>
            </a:r>
            <a:r>
              <a:rPr lang="en-US" altLang="zh-CN" dirty="0" err="1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System.exit</a:t>
            </a:r>
            <a:r>
              <a:rPr lang="en-US" altLang="zh-CN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(0);</a:t>
            </a:r>
          </a:p>
          <a:p>
            <a:r>
              <a:rPr lang="en-US" altLang="zh-CN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}</a:t>
            </a:r>
            <a:r>
              <a:rPr lang="en-US" altLang="zh-CN" b="1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finally</a:t>
            </a:r>
            <a:r>
              <a:rPr lang="en-US" altLang="zh-CN" b="1" dirty="0" smtClean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{</a:t>
            </a:r>
            <a:endParaRPr lang="zh-CN" altLang="en-US" dirty="0">
              <a:latin typeface="+mj-lt"/>
              <a:ea typeface="Arial Unicode MS" panose="020B0604020202020204" pitchFamily="34" charset="-122"/>
              <a:cs typeface="BrowalliaUPC" panose="020B0604020202020204" pitchFamily="34" charset="-34"/>
            </a:endParaRPr>
          </a:p>
          <a:p>
            <a:r>
              <a:rPr lang="en-US" altLang="zh-CN" dirty="0" err="1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System.</a:t>
            </a:r>
            <a:r>
              <a:rPr lang="en-US" altLang="zh-CN" b="1" i="1" dirty="0" err="1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out.println</a:t>
            </a:r>
            <a:r>
              <a:rPr lang="en-US" altLang="zh-CN" b="1" i="1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("</a:t>
            </a:r>
            <a:r>
              <a:rPr lang="zh-CN" altLang="en-US" b="1" i="1" dirty="0">
                <a:latin typeface="+mj-lt"/>
                <a:ea typeface="Arial Unicode MS" panose="020B0604020202020204" pitchFamily="34" charset="-122"/>
                <a:cs typeface="BrowalliaUPC" panose="020B0604020202020204" pitchFamily="34" charset="-34"/>
              </a:rPr>
              <a:t>程序结束</a:t>
            </a:r>
            <a:r>
              <a:rPr lang="en-US" altLang="zh-CN" b="1" i="1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");</a:t>
            </a:r>
          </a:p>
          <a:p>
            <a:r>
              <a:rPr lang="en-US" altLang="zh-CN" dirty="0" smtClean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}</a:t>
            </a:r>
            <a:endParaRPr lang="zh-CN" altLang="en-US" dirty="0">
              <a:latin typeface="+mj-lt"/>
              <a:ea typeface="Arial Unicode MS" panose="020B0604020202020204" pitchFamily="34" charset="-122"/>
              <a:cs typeface="BrowalliaUPC" panose="020B0604020202020204" pitchFamily="34" charset="-34"/>
            </a:endParaRPr>
          </a:p>
          <a:p>
            <a:r>
              <a:rPr lang="en-US" altLang="zh-CN" dirty="0">
                <a:latin typeface="+mj-lt"/>
                <a:ea typeface="Ebrima" panose="02000000000000000000" pitchFamily="2" charset="0"/>
                <a:cs typeface="BrowalliaUPC" panose="020B0604020202020204" pitchFamily="34" charset="-34"/>
              </a:rPr>
              <a:t>}</a:t>
            </a:r>
            <a:endParaRPr lang="zh-CN" altLang="en-US" dirty="0">
              <a:latin typeface="+mj-lt"/>
              <a:ea typeface="Arial Unicode MS" panose="020B0604020202020204" pitchFamily="34" charset="-122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79918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78</TotalTime>
  <Words>295</Words>
  <Application>Microsoft Office PowerPoint</Application>
  <PresentationFormat>全屏显示(4:3)</PresentationFormat>
  <Paragraphs>130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暗香扑面</vt:lpstr>
      <vt:lpstr>Java Exceptions</vt:lpstr>
      <vt:lpstr>PowerPoint 演示文稿</vt:lpstr>
      <vt:lpstr>PowerPoint 演示文稿</vt:lpstr>
      <vt:lpstr>二. 异常处理</vt:lpstr>
      <vt:lpstr>PowerPoint 演示文稿</vt:lpstr>
      <vt:lpstr>PowerPoint 演示文稿</vt:lpstr>
      <vt:lpstr>三.自定义异常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邓乐称</dc:creator>
  <cp:lastModifiedBy>Frank Deng</cp:lastModifiedBy>
  <cp:revision>80</cp:revision>
  <dcterms:created xsi:type="dcterms:W3CDTF">2017-07-11T07:51:23Z</dcterms:created>
  <dcterms:modified xsi:type="dcterms:W3CDTF">2017-07-12T08:34:09Z</dcterms:modified>
</cp:coreProperties>
</file>