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4E-68C9-4EAB-9A26-9FD8AB9A21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E272-FDC5-4F5C-A231-5DC34DB9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5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4E-68C9-4EAB-9A26-9FD8AB9A21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E272-FDC5-4F5C-A231-5DC34DB9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5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4E-68C9-4EAB-9A26-9FD8AB9A21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E272-FDC5-4F5C-A231-5DC34DB9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0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4E-68C9-4EAB-9A26-9FD8AB9A21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E272-FDC5-4F5C-A231-5DC34DB9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4E-68C9-4EAB-9A26-9FD8AB9A21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E272-FDC5-4F5C-A231-5DC34DB9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3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4E-68C9-4EAB-9A26-9FD8AB9A21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E272-FDC5-4F5C-A231-5DC34DB9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4E-68C9-4EAB-9A26-9FD8AB9A21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E272-FDC5-4F5C-A231-5DC34DB9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5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4E-68C9-4EAB-9A26-9FD8AB9A21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E272-FDC5-4F5C-A231-5DC34DB9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9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4E-68C9-4EAB-9A26-9FD8AB9A21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E272-FDC5-4F5C-A231-5DC34DB9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1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4E-68C9-4EAB-9A26-9FD8AB9A21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E272-FDC5-4F5C-A231-5DC34DB9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94E-68C9-4EAB-9A26-9FD8AB9A21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E272-FDC5-4F5C-A231-5DC34DB9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94E-68C9-4EAB-9A26-9FD8AB9A21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6E272-FDC5-4F5C-A231-5DC34DB93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7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11: Measuring Computer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referred to as: System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or quantifying computer performance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need to quantify computer performance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Quantifying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expressing the value of something in numeric form so as to provide further information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performance metrics is quantified to make 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among different computer designs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to benefit and lack of computer design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Dhrystone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meta data from a broad range of software including programs from FORTRAN, PL1, ALGOL-68 and Pascal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programs are characterized by common constructs such as: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-Procedure calls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indirections 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etc.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grown to become representative of general CPU performance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Dhrystone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both RISC and CISC instruction sets and represents results more meaningful than MIPS (million instructions per second)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Toy Programs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as bench marks and have advantages of being small, easy to port, output often known before program execution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Towers of Hanoi, Bubble sort, N Queens etc.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Whetstone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bench mark uses floating point arithmetic operations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Kernels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common subroutines in real programs e.g. Matrix multiplication, Fast Fourier Transformation(FFT) algorithms, Sorting</a:t>
            </a:r>
          </a:p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Applications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use their computers for car crash, simulations, relational data bases etc.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Arithmetic</a:t>
            </a:r>
            <a:br>
              <a:rPr lang="en-US" dirty="0" smtClean="0"/>
            </a:br>
            <a:r>
              <a:rPr lang="en-US" dirty="0" smtClean="0"/>
              <a:t>Range and precision 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effectively determined by the number of digits in the exponent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determined by the number of digits in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endParaRPr lang="en-US" dirty="0" smtClean="0"/>
          </a:p>
          <a:p>
            <a:pPr marL="0" indent="0">
              <a:buNone/>
            </a:pPr>
            <a:r>
              <a:rPr lang="en-GB" b="1" dirty="0"/>
              <a:t>Example of base 10 floating-point number:</a:t>
            </a:r>
            <a:r>
              <a:rPr lang="en-GB" dirty="0"/>
              <a:t>  +6.023 x 10</a:t>
            </a:r>
            <a:r>
              <a:rPr lang="en-GB" baseline="30000" dirty="0"/>
              <a:t>23</a:t>
            </a:r>
            <a:endParaRPr lang="en-US" dirty="0"/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represented by power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that is,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represented by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digits in the fixed-point number 6.023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(Sign), 23   (exponent), 6.023 (Significant)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number can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 in different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</a:p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comparisons and arithmetic operations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3584 x 10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represented as:</a:t>
            </a:r>
          </a:p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35.84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3.584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.3584 x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multiple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these multiple representations of the same number, the number must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normalised</a:t>
            </a:r>
          </a:p>
          <a:p>
            <a:pPr marL="0" indent="0">
              <a:buNone/>
            </a:pPr>
            <a:r>
              <a:rPr lang="en-GB" sz="3200" dirty="0" smtClean="0"/>
              <a:t>Normalization is done by </a:t>
            </a:r>
            <a:r>
              <a:rPr lang="en-GB" sz="3200" dirty="0"/>
              <a:t>shifting the radix point to the left or to the right and the exponent must </a:t>
            </a:r>
            <a:r>
              <a:rPr lang="en-GB" sz="3200" dirty="0" smtClean="0"/>
              <a:t>be </a:t>
            </a:r>
            <a:r>
              <a:rPr lang="en-GB" sz="3200" dirty="0"/>
              <a:t>adjusted accordingly, until the radix point is to the left of the leftmost non-zero </a:t>
            </a:r>
            <a:endParaRPr lang="en-US" sz="3200" dirty="0"/>
          </a:p>
          <a:p>
            <a:pPr marL="0" indent="0">
              <a:buNone/>
            </a:pPr>
            <a:r>
              <a:rPr lang="en-GB" sz="3200" dirty="0"/>
              <a:t>digit. </a:t>
            </a:r>
            <a:endParaRPr lang="en-GB" sz="3200" dirty="0" smtClean="0"/>
          </a:p>
          <a:p>
            <a:pPr marL="0" indent="0">
              <a:buNone/>
            </a:pPr>
            <a:r>
              <a:rPr lang="en-GB" sz="3200" dirty="0" smtClean="0"/>
              <a:t>So </a:t>
            </a:r>
            <a:r>
              <a:rPr lang="en-GB" sz="3200" dirty="0"/>
              <a:t>the number </a:t>
            </a:r>
            <a:r>
              <a:rPr lang="en-GB" sz="3200" b="1" dirty="0"/>
              <a:t>.3584 x 10</a:t>
            </a:r>
            <a:r>
              <a:rPr lang="en-GB" sz="3200" b="1" baseline="30000" dirty="0"/>
              <a:t>4</a:t>
            </a:r>
            <a:r>
              <a:rPr lang="en-GB" sz="3200" dirty="0"/>
              <a:t> is a normalised one.</a:t>
            </a:r>
            <a:endParaRPr lang="en-US" sz="3200" dirty="0"/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floating point numbers in the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the floating point format below: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sign </a:t>
            </a:r>
            <a:r>
              <a:rPr lang="en-GB" b="1" dirty="0"/>
              <a:t>bit</a:t>
            </a:r>
            <a:r>
              <a:rPr lang="en-GB" dirty="0"/>
              <a:t>,  </a:t>
            </a:r>
            <a:r>
              <a:rPr lang="en-GB" b="1" dirty="0" smtClean="0"/>
              <a:t>three </a:t>
            </a:r>
            <a:r>
              <a:rPr lang="en-GB" b="1" dirty="0"/>
              <a:t>bit exponent</a:t>
            </a:r>
            <a:r>
              <a:rPr lang="en-GB" dirty="0"/>
              <a:t> , </a:t>
            </a:r>
            <a:r>
              <a:rPr lang="en-GB" b="1" dirty="0" smtClean="0"/>
              <a:t>implied </a:t>
            </a:r>
            <a:r>
              <a:rPr lang="en-GB" b="1" dirty="0"/>
              <a:t>radix</a:t>
            </a:r>
            <a:r>
              <a:rPr lang="en-GB" dirty="0"/>
              <a:t> </a:t>
            </a:r>
            <a:r>
              <a:rPr lang="en-GB" b="1" dirty="0"/>
              <a:t>point</a:t>
            </a:r>
            <a:r>
              <a:rPr lang="en-GB" dirty="0"/>
              <a:t> </a:t>
            </a:r>
            <a:r>
              <a:rPr lang="en-GB" dirty="0" smtClean="0"/>
              <a:t>, </a:t>
            </a:r>
            <a:r>
              <a:rPr lang="en-GB" b="1" dirty="0"/>
              <a:t>three base 16 digits</a:t>
            </a:r>
            <a:endParaRPr lang="en-US" dirty="0"/>
          </a:p>
          <a:p>
            <a:r>
              <a:rPr lang="en-GB" dirty="0"/>
              <a:t>The significant is signed; the three hexadecimal digits are for the magnitude.</a:t>
            </a:r>
            <a:endParaRPr lang="en-US" dirty="0"/>
          </a:p>
          <a:p>
            <a:r>
              <a:rPr lang="en-GB" dirty="0"/>
              <a:t> The exponent is a 3-bit excess 4 number with radix of 16. The bits will be packed as </a:t>
            </a:r>
            <a:r>
              <a:rPr lang="en-GB" dirty="0" smtClean="0"/>
              <a:t>follows:</a:t>
            </a:r>
          </a:p>
          <a:p>
            <a:pPr marL="0" indent="0">
              <a:buNone/>
            </a:pPr>
            <a:r>
              <a:rPr lang="en-GB" dirty="0"/>
              <a:t>Sign bit on the left, followed by a three bit exponent, followed by three </a:t>
            </a:r>
            <a:r>
              <a:rPr lang="en-GB" dirty="0" smtClean="0"/>
              <a:t>hexadecimal digits </a:t>
            </a:r>
            <a:r>
              <a:rPr lang="en-GB" dirty="0"/>
              <a:t>of the significant.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(358)</a:t>
            </a:r>
            <a:r>
              <a:rPr lang="en-GB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format given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 the fixed point number from its original base into a fixed point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target base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  Integer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Remainder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358/16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22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6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LSB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22/16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6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1/16		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MSB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2, 3 and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(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358)</a:t>
            </a:r>
            <a:r>
              <a:rPr lang="en-GB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	          (166)</a:t>
            </a:r>
            <a:r>
              <a:rPr lang="en-GB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Convert the fixed-point number to floating point number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166)</a:t>
            </a:r>
            <a:r>
              <a:rPr lang="en-GB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(166.) </a:t>
            </a:r>
            <a:r>
              <a:rPr lang="en-GB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16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Normalise the number, for example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(166.) </a:t>
            </a:r>
            <a:r>
              <a:rPr lang="en-GB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16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(.166)</a:t>
            </a:r>
            <a:r>
              <a:rPr lang="en-GB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16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bit fields of the number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is positive so in the sign bit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zero(0).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 is 3 but should be represented as excess-4, so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 pattern for the exponent is calculated as follows;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011(+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GB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Excess-4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011+100 = 111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study computer is performance metrics?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benefit or lack of computer design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computer performance?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Latency or response time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it takes to complete one task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Bandwidth(or throughput)- the number of tasks it takes to complete one task in unit time</a:t>
            </a:r>
          </a:p>
          <a:p>
            <a:pPr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Excess-4 = 011+100 = 111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base 16 digits is represented in binary as 1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0001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=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0110 and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= 0110.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111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0001 0110  0110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+(sign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(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exponent)	   (1)	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	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 pattern is stored in the computer’s memory as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0111000101100110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binary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(9.375 x10</a:t>
            </a:r>
            <a:r>
              <a:rPr lang="en-GB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base 2 scientific notation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from base 10 floating point to base 10 fixed point by moving the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two places to the left.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from base 10 fixed point to base 2 fixed point using the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normalised base 2 floating point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follow all the steps to solve the problem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9.375 x 10</a:t>
            </a:r>
            <a:r>
              <a:rPr lang="en-GB" sz="3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.09375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.09375 x 2	= 0.1875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.1875 x 2	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0.375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.375 x 2	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 x 2		= 1.5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x 2		= 1.0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(.09375)</a:t>
            </a:r>
            <a:r>
              <a:rPr lang="en-GB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(.00011) 2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00011=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.00011x 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3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1.1 x 2</a:t>
            </a:r>
            <a:r>
              <a:rPr lang="en-GB" sz="3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754 Floating </a:t>
            </a:r>
            <a:r>
              <a:rPr lang="en-US" dirty="0"/>
              <a:t>P</a:t>
            </a:r>
            <a:r>
              <a:rPr lang="en-US" dirty="0" smtClean="0"/>
              <a:t>oint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standard floating point numbers can be:</a:t>
            </a:r>
          </a:p>
          <a:p>
            <a:r>
              <a:rPr lang="en-US" dirty="0" smtClean="0"/>
              <a:t>Single precision floating point  (32 bits)</a:t>
            </a:r>
          </a:p>
          <a:p>
            <a:r>
              <a:rPr lang="en-US" dirty="0" smtClean="0"/>
              <a:t>Double precision floating point(64 bits)</a:t>
            </a:r>
          </a:p>
          <a:p>
            <a:pPr marL="0" indent="0">
              <a:buNone/>
            </a:pPr>
            <a:r>
              <a:rPr lang="en-US" dirty="0" smtClean="0"/>
              <a:t>See examples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754 Standard for floating 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Single precision numbers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534" t="51826" r="25448" b="30650"/>
          <a:stretch/>
        </p:blipFill>
        <p:spPr bwMode="auto">
          <a:xfrm>
            <a:off x="468922" y="2424825"/>
            <a:ext cx="9460524" cy="2229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55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Precision floating 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1474" t="20239" r="31250" b="67788"/>
          <a:stretch/>
        </p:blipFill>
        <p:spPr bwMode="auto">
          <a:xfrm>
            <a:off x="838200" y="2168769"/>
            <a:ext cx="11154508" cy="264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9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bit positions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91952"/>
              </p:ext>
            </p:extLst>
          </p:nvPr>
        </p:nvGraphicFramePr>
        <p:xfrm>
          <a:off x="515815" y="1981200"/>
          <a:ext cx="10312205" cy="3108960"/>
        </p:xfrm>
        <a:graphic>
          <a:graphicData uri="http://schemas.openxmlformats.org/drawingml/2006/table">
            <a:tbl>
              <a:tblPr/>
              <a:tblGrid>
                <a:gridCol w="2062441"/>
                <a:gridCol w="2062441"/>
                <a:gridCol w="2062441"/>
                <a:gridCol w="2042277"/>
                <a:gridCol w="2082605"/>
              </a:tblGrid>
              <a:tr h="961293">
                <a:tc>
                  <a:txBody>
                    <a:bodyPr/>
                    <a:lstStyle/>
                    <a:p>
                      <a:endParaRPr lang="en-US" sz="3200" dirty="0" smtClean="0"/>
                    </a:p>
                    <a:p>
                      <a:endParaRPr lang="en-US" sz="3200" dirty="0" smtClean="0"/>
                    </a:p>
                    <a:p>
                      <a:r>
                        <a:rPr lang="en-US" sz="3200" dirty="0" smtClean="0"/>
                        <a:t>Single </a:t>
                      </a:r>
                      <a:r>
                        <a:rPr lang="en-US" sz="3200" dirty="0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</a:t>
                      </a:r>
                      <a:r>
                        <a:rPr lang="en-US" sz="3200" b="1" dirty="0" smtClean="0"/>
                        <a:t>Sign</a:t>
                      </a:r>
                    </a:p>
                    <a:p>
                      <a:r>
                        <a:rPr lang="en-US" sz="3200" dirty="0" smtClean="0"/>
                        <a:t>1(31st </a:t>
                      </a:r>
                      <a:r>
                        <a:rPr lang="en-US" sz="3200" dirty="0"/>
                        <a:t>bit)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Exponent</a:t>
                      </a:r>
                    </a:p>
                    <a:p>
                      <a:r>
                        <a:rPr lang="en-US" sz="3200" dirty="0" smtClean="0"/>
                        <a:t>8(30-23</a:t>
                      </a:r>
                      <a:r>
                        <a:rPr lang="en-US" sz="3200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Mantissa</a:t>
                      </a:r>
                    </a:p>
                    <a:p>
                      <a:r>
                        <a:rPr lang="en-US" sz="3200" dirty="0" smtClean="0"/>
                        <a:t>23(22-0</a:t>
                      </a:r>
                      <a:r>
                        <a:rPr lang="en-US" sz="3200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Bias</a:t>
                      </a:r>
                    </a:p>
                    <a:p>
                      <a:r>
                        <a:rPr lang="en-US" sz="3200" dirty="0" smtClean="0"/>
                        <a:t>127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1293">
                <a:tc>
                  <a:txBody>
                    <a:bodyPr/>
                    <a:lstStyle/>
                    <a:p>
                      <a:r>
                        <a:rPr lang="en-US" sz="3200" dirty="0"/>
                        <a:t>Double 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1(63rd bit)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11(62-52)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52(52-0)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6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85.125</a:t>
            </a:r>
            <a:r>
              <a:rPr lang="en-US" baseline="-25000" dirty="0" smtClean="0"/>
              <a:t>10</a:t>
            </a:r>
            <a:r>
              <a:rPr lang="en-US" dirty="0" smtClean="0"/>
              <a:t> in IEEE 754 Floating point single precision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Convert 85 to binary      : Convert .125 to binary fraction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64 32 16 8 4 2 1		.125 x 2	0.250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1   0   1  0  0 0 1		.250 x 2	0. 500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.500 x 2	1.00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 0 1 0 0 0 1. 0 0 1  Normalize the number</a:t>
            </a:r>
          </a:p>
          <a:p>
            <a:pPr marL="0" indent="0">
              <a:buNone/>
            </a:pPr>
            <a:r>
              <a:rPr lang="en-US" dirty="0"/>
              <a:t> 1 </a:t>
            </a:r>
            <a:r>
              <a:rPr lang="en-US" dirty="0" smtClean="0"/>
              <a:t>. 0 </a:t>
            </a:r>
            <a:r>
              <a:rPr lang="en-US" dirty="0"/>
              <a:t>1 0 0 0 </a:t>
            </a:r>
            <a:r>
              <a:rPr lang="en-US" dirty="0" smtClean="0"/>
              <a:t>1 0 0 1 x 2</a:t>
            </a:r>
            <a:r>
              <a:rPr lang="en-US" baseline="30000" dirty="0" smtClean="0"/>
              <a:t>6</a:t>
            </a:r>
          </a:p>
          <a:p>
            <a:pPr marL="0" indent="0">
              <a:buNone/>
            </a:pPr>
            <a:r>
              <a:rPr lang="en-US" baseline="30000" dirty="0"/>
              <a:t> </a:t>
            </a: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18738" y="2485292"/>
            <a:ext cx="23447" cy="12426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754 Floating Point Single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Sign =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Biased exponent = 127 + 6 = 133:  	128 64   32</a:t>
            </a:r>
            <a:r>
              <a:rPr lang="en-US" dirty="0"/>
              <a:t> </a:t>
            </a:r>
            <a:r>
              <a:rPr lang="en-US" dirty="0" smtClean="0"/>
              <a:t>16  8  4  2  1</a:t>
            </a:r>
          </a:p>
          <a:p>
            <a:pPr marL="0" indent="0">
              <a:buNone/>
            </a:pPr>
            <a:r>
              <a:rPr lang="en-US" dirty="0" smtClean="0"/>
              <a:t>133 in binary  =  1 0 0 0 0 1 0 1	  1	 1     0     0    0   0   1 0  1</a:t>
            </a:r>
          </a:p>
          <a:p>
            <a:pPr marL="0" indent="0">
              <a:buNone/>
            </a:pPr>
            <a:r>
              <a:rPr lang="en-US" dirty="0" smtClean="0"/>
              <a:t> Normalized mantissa = </a:t>
            </a:r>
            <a:r>
              <a:rPr lang="en-US" dirty="0"/>
              <a:t> </a:t>
            </a:r>
            <a:r>
              <a:rPr lang="en-US" dirty="0" smtClean="0"/>
              <a:t>0 </a:t>
            </a:r>
            <a:r>
              <a:rPr lang="en-US" dirty="0"/>
              <a:t>1 0 0 0 1 0 0 </a:t>
            </a:r>
            <a:r>
              <a:rPr lang="en-US" dirty="0" smtClean="0"/>
              <a:t>1 </a:t>
            </a:r>
          </a:p>
          <a:p>
            <a:pPr marL="0" indent="0">
              <a:buNone/>
            </a:pPr>
            <a:r>
              <a:rPr lang="en-US" dirty="0" smtClean="0"/>
              <a:t>A zero is added to complete the 23 bits in the field</a:t>
            </a:r>
          </a:p>
          <a:p>
            <a:pPr marL="0" indent="0">
              <a:buNone/>
            </a:pPr>
            <a:r>
              <a:rPr lang="en-US" dirty="0" smtClean="0"/>
              <a:t>The IEEE 754 Single precision is: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0	1 0 0 0 0 1 0 1 	0 1 0 1 0 1 0 0 1 0 0 0 0 0 0 0 0 0 0 0 0 0 0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01508" y="2438400"/>
            <a:ext cx="23446" cy="76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4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0	</a:t>
            </a:r>
            <a:r>
              <a:rPr lang="en-US" dirty="0" smtClean="0"/>
              <a:t>1 </a:t>
            </a:r>
            <a:r>
              <a:rPr lang="en-US" dirty="0"/>
              <a:t>0 0 0 0 1 0 </a:t>
            </a:r>
            <a:r>
              <a:rPr lang="en-US" dirty="0" smtClean="0"/>
              <a:t>1 	0 </a:t>
            </a:r>
            <a:r>
              <a:rPr lang="en-US" dirty="0"/>
              <a:t>1 0 1 0 1 0 0 1 0 0 0 0 0 0 0 0 0 0 0 0 0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 0       0100 0010 101 0 101 0 01 00 0000 0000 0000 0000</a:t>
            </a:r>
          </a:p>
          <a:p>
            <a:pPr marL="0" indent="0">
              <a:buNone/>
            </a:pPr>
            <a:r>
              <a:rPr lang="en-US" dirty="0" smtClean="0"/>
              <a:t> 0        4          2        A      A</a:t>
            </a:r>
            <a:r>
              <a:rPr lang="en-US" dirty="0"/>
              <a:t>	 </a:t>
            </a:r>
            <a:r>
              <a:rPr lang="en-US" dirty="0" smtClean="0"/>
              <a:t>        4	       0           0        0        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42AA40000</a:t>
            </a:r>
            <a:r>
              <a:rPr lang="en-US" baseline="-25000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3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is in unit of things per second and bigger is better i.e. the larger the number of units the better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concern is about response time then: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𝑒𝑥𝑒𝑐𝑢𝑡𝑖𝑜𝑛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𝑡𝑖𝑚𝑒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is n times faster than Y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𝑝𝑒𝑟𝑓𝑜𝑟𝑚𝑎𝑛𝑐𝑒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𝑃𝑒𝑟𝑓𝑜𝑟𝑚𝑎𝑛𝑐𝑒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𝐸𝑥𝑒𝑐𝑢𝑡𝑖𝑜𝑛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𝑡𝑖𝑚𝑒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𝐸𝑥𝑒𝑐𝑢𝑡𝑖𝑜𝑛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𝑡𝑖𝑚𝑒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08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754 Double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Representing the same number 85.125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Biased exponent is 1023 + 6 = 1029</a:t>
            </a:r>
          </a:p>
          <a:p>
            <a:pPr marL="0" indent="0">
              <a:buNone/>
            </a:pPr>
            <a:r>
              <a:rPr lang="en-US" sz="3200" dirty="0" smtClean="0"/>
              <a:t>1029 = 10000000101</a:t>
            </a:r>
          </a:p>
          <a:p>
            <a:pPr marL="0" indent="0">
              <a:buNone/>
            </a:pPr>
            <a:r>
              <a:rPr lang="en-US" sz="3200" dirty="0" smtClean="0"/>
              <a:t>Normalized mantissa = 010101001</a:t>
            </a:r>
          </a:p>
          <a:p>
            <a:pPr marL="0" indent="0">
              <a:buNone/>
            </a:pPr>
            <a:r>
              <a:rPr lang="en-US" sz="3200" dirty="0" smtClean="0"/>
              <a:t>Add zeros(0s) to complete the 52 bits:</a:t>
            </a:r>
          </a:p>
          <a:p>
            <a:pPr marL="0" indent="0">
              <a:buNone/>
            </a:pPr>
            <a:r>
              <a:rPr lang="en-US" sz="3200" dirty="0" smtClean="0"/>
              <a:t>The IEEE 754 Double precision is:</a:t>
            </a:r>
          </a:p>
          <a:p>
            <a:pPr marL="0" indent="0">
              <a:buNone/>
            </a:pPr>
            <a:r>
              <a:rPr lang="en-US" sz="3200" dirty="0" smtClean="0"/>
              <a:t>0 10000000101 010101001 00000000000000000000000000</a:t>
            </a:r>
          </a:p>
          <a:p>
            <a:pPr marL="0" indent="0">
              <a:buNone/>
            </a:pPr>
            <a:r>
              <a:rPr lang="en-US" sz="3200" dirty="0" smtClean="0"/>
              <a:t>Up to 52 bits (43 zeros after the normalized mantissa)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373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contribute to computer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Speed of the CPU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RAM</a:t>
            </a:r>
          </a:p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hard disk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space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applications running on the computer same time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speed of 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clock speed of the CPU is the frequency at which the processor executes instructions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measured in millions of cycles per second or megahertz (MHz) or in billions of cycles per second (GHZ)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Clock speed of the CPU is fast then definitely the performance of the computer will be affected positively, in other words the computer will carry out processing functions at a faster pace.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stores data that the computer is currently using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faster to retrieve data stored in the RAM than from main memory.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large RAM size will mean a faster computer performance and a smaller RAM size will result to slower computer performance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the 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hard disk speed is defined as the rate at which data can be read and written on it.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different hard disks is not consistent because they vary by manufacturer,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therefore means that the higher the speed of the hard disk the better the computer performance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multiple applications same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Multi-tasking slow down the performance of the computer because memory is used to support more than one applications compared to when one application has all the memory to itself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 more applications that are running the slower the computer will perform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Likewise if less or one application is running the performance of the computer will be faster.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 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is the practice of comparing performance metrics to industry bests and best practices from other companies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benchmark types: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benchmarks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Designed to have same mix of operations as real workloads for example Dhrystone (system intended to be representative of system integer programming)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1366</Words>
  <Application>Microsoft Office PowerPoint</Application>
  <PresentationFormat>Custom</PresentationFormat>
  <Paragraphs>189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Lecture 11: Measuring Computer Performance</vt:lpstr>
      <vt:lpstr>Why study computer is performance metrics?</vt:lpstr>
      <vt:lpstr>What is performance?</vt:lpstr>
      <vt:lpstr>Factors that contribute to computer performance</vt:lpstr>
      <vt:lpstr>Clock speed of the CPU</vt:lpstr>
      <vt:lpstr>Size of RAM</vt:lpstr>
      <vt:lpstr>Speed of the Hard Disk</vt:lpstr>
      <vt:lpstr>Running multiple applications same time</vt:lpstr>
      <vt:lpstr>Bench marks</vt:lpstr>
      <vt:lpstr>Dhrystone</vt:lpstr>
      <vt:lpstr>Dhrystone</vt:lpstr>
      <vt:lpstr>Whetstone benchmark</vt:lpstr>
      <vt:lpstr>Computer Arithmetic Range and precision floating point numbers</vt:lpstr>
      <vt:lpstr>Problem with floating point numbers</vt:lpstr>
      <vt:lpstr>Avoiding multiple representations</vt:lpstr>
      <vt:lpstr>Representing floating point numbers in the computer</vt:lpstr>
      <vt:lpstr>Example</vt:lpstr>
      <vt:lpstr>Steps 2, 3 and 4</vt:lpstr>
      <vt:lpstr>Step 4</vt:lpstr>
      <vt:lpstr>Step 5</vt:lpstr>
      <vt:lpstr>Converting to binary floating point</vt:lpstr>
      <vt:lpstr>Step 3</vt:lpstr>
      <vt:lpstr>IEEE 754 Floating Point Standard</vt:lpstr>
      <vt:lpstr>IEEE 754 Standard for floating point numbers</vt:lpstr>
      <vt:lpstr>Double Precision floating point</vt:lpstr>
      <vt:lpstr>Example of bit positions</vt:lpstr>
      <vt:lpstr>Example of 85.12510 in IEEE 754 Floating point single precision</vt:lpstr>
      <vt:lpstr>IEEE 754 Floating Point Single Precision</vt:lpstr>
      <vt:lpstr>Hexadecimal presentation</vt:lpstr>
      <vt:lpstr>IEEE 754 Double Precision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Measuring Computer Performance</dc:title>
  <dc:creator>Langstone Shumba</dc:creator>
  <cp:lastModifiedBy>Langtone Shumba</cp:lastModifiedBy>
  <cp:revision>24</cp:revision>
  <dcterms:created xsi:type="dcterms:W3CDTF">2019-03-31T09:24:27Z</dcterms:created>
  <dcterms:modified xsi:type="dcterms:W3CDTF">2020-04-15T16:36:37Z</dcterms:modified>
</cp:coreProperties>
</file>