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Almarai Bold" panose="020B0604020202020204" charset="-78"/>
      <p:regular r:id="rId9"/>
    </p:embeddedFont>
    <p:embeddedFont>
      <p:font typeface="Poppins Extra-Light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9" d="100"/>
          <a:sy n="69" d="100"/>
        </p:scale>
        <p:origin x="834" y="-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9.sv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10" Type="http://schemas.openxmlformats.org/officeDocument/2006/relationships/image" Target="../media/image13.png"/><Relationship Id="rId4" Type="http://schemas.openxmlformats.org/officeDocument/2006/relationships/image" Target="../media/image1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E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565940" y="-491592"/>
            <a:ext cx="8754599" cy="8754599"/>
          </a:xfrm>
          <a:custGeom>
            <a:avLst/>
            <a:gdLst/>
            <a:ahLst/>
            <a:cxnLst/>
            <a:rect l="l" t="t" r="r" b="b"/>
            <a:pathLst>
              <a:path w="8754599" h="8754599">
                <a:moveTo>
                  <a:pt x="0" y="0"/>
                </a:moveTo>
                <a:lnTo>
                  <a:pt x="8754598" y="0"/>
                </a:lnTo>
                <a:lnTo>
                  <a:pt x="8754598" y="8754599"/>
                </a:lnTo>
                <a:lnTo>
                  <a:pt x="0" y="87545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3" name="Group 3"/>
          <p:cNvGrpSpPr/>
          <p:nvPr/>
        </p:nvGrpSpPr>
        <p:grpSpPr>
          <a:xfrm rot="-10800000">
            <a:off x="12782016" y="4747835"/>
            <a:ext cx="5246522" cy="7495031"/>
            <a:chOff x="0" y="0"/>
            <a:chExt cx="4445000" cy="6350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445000" cy="6350000"/>
            </a:xfrm>
            <a:custGeom>
              <a:avLst/>
              <a:gdLst/>
              <a:ahLst/>
              <a:cxnLst/>
              <a:rect l="l" t="t" r="r" b="b"/>
              <a:pathLst>
                <a:path w="4445000" h="6350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4"/>
              <a:stretch>
                <a:fillRect l="-201730" r="-201730"/>
              </a:stretch>
            </a:blipFill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5" name="Group 5"/>
          <p:cNvGrpSpPr/>
          <p:nvPr/>
        </p:nvGrpSpPr>
        <p:grpSpPr>
          <a:xfrm rot="-10800000">
            <a:off x="9144000" y="6196748"/>
            <a:ext cx="2564685" cy="3663835"/>
            <a:chOff x="0" y="0"/>
            <a:chExt cx="444500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445000" cy="6350000"/>
            </a:xfrm>
            <a:custGeom>
              <a:avLst/>
              <a:gdLst/>
              <a:ahLst/>
              <a:cxnLst/>
              <a:rect l="l" t="t" r="r" b="b"/>
              <a:pathLst>
                <a:path w="4445000" h="6350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4"/>
              <a:stretch>
                <a:fillRect l="-201730" r="-201730"/>
              </a:stretch>
            </a:blipFill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5763958" y="-781916"/>
            <a:ext cx="1683983" cy="2405689"/>
            <a:chOff x="0" y="0"/>
            <a:chExt cx="4445000" cy="6350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445000" cy="6350000"/>
            </a:xfrm>
            <a:custGeom>
              <a:avLst/>
              <a:gdLst/>
              <a:ahLst/>
              <a:cxnLst/>
              <a:rect l="l" t="t" r="r" b="b"/>
              <a:pathLst>
                <a:path w="4445000" h="6350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4"/>
              <a:stretch>
                <a:fillRect l="-201730" r="-201730"/>
              </a:stretch>
            </a:blipFill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9" name="Group 9"/>
          <p:cNvGrpSpPr/>
          <p:nvPr/>
        </p:nvGrpSpPr>
        <p:grpSpPr>
          <a:xfrm rot="5400000">
            <a:off x="16605949" y="3464712"/>
            <a:ext cx="841991" cy="841991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-126211" r="-126211"/>
              </a:stretch>
            </a:blipFill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11" name="Freeform 11"/>
          <p:cNvSpPr/>
          <p:nvPr/>
        </p:nvSpPr>
        <p:spPr>
          <a:xfrm>
            <a:off x="-5976625" y="4306703"/>
            <a:ext cx="8754599" cy="8754599"/>
          </a:xfrm>
          <a:custGeom>
            <a:avLst/>
            <a:gdLst/>
            <a:ahLst/>
            <a:cxnLst/>
            <a:rect l="l" t="t" r="r" b="b"/>
            <a:pathLst>
              <a:path w="8754599" h="8754599">
                <a:moveTo>
                  <a:pt x="0" y="0"/>
                </a:moveTo>
                <a:lnTo>
                  <a:pt x="8754599" y="0"/>
                </a:lnTo>
                <a:lnTo>
                  <a:pt x="8754599" y="8754599"/>
                </a:lnTo>
                <a:lnTo>
                  <a:pt x="0" y="87545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2" name="Freeform 12"/>
          <p:cNvSpPr/>
          <p:nvPr/>
        </p:nvSpPr>
        <p:spPr>
          <a:xfrm>
            <a:off x="12789787" y="6437950"/>
            <a:ext cx="5238750" cy="4114800"/>
          </a:xfrm>
          <a:custGeom>
            <a:avLst/>
            <a:gdLst/>
            <a:ahLst/>
            <a:cxnLst/>
            <a:rect l="l" t="t" r="r" b="b"/>
            <a:pathLst>
              <a:path w="5238750" h="4114800">
                <a:moveTo>
                  <a:pt x="0" y="0"/>
                </a:moveTo>
                <a:lnTo>
                  <a:pt x="5238750" y="0"/>
                </a:lnTo>
                <a:lnTo>
                  <a:pt x="52387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3" name="Freeform 13"/>
          <p:cNvSpPr/>
          <p:nvPr/>
        </p:nvSpPr>
        <p:spPr>
          <a:xfrm>
            <a:off x="9536907" y="329644"/>
            <a:ext cx="5029033" cy="5942727"/>
          </a:xfrm>
          <a:custGeom>
            <a:avLst/>
            <a:gdLst/>
            <a:ahLst/>
            <a:cxnLst/>
            <a:rect l="l" t="t" r="r" b="b"/>
            <a:pathLst>
              <a:path w="5029033" h="5942727">
                <a:moveTo>
                  <a:pt x="0" y="0"/>
                </a:moveTo>
                <a:lnTo>
                  <a:pt x="5029033" y="0"/>
                </a:lnTo>
                <a:lnTo>
                  <a:pt x="5029033" y="5942727"/>
                </a:lnTo>
                <a:lnTo>
                  <a:pt x="0" y="594272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4" name="TextBox 14"/>
          <p:cNvSpPr txBox="1"/>
          <p:nvPr/>
        </p:nvSpPr>
        <p:spPr>
          <a:xfrm>
            <a:off x="1594363" y="2476500"/>
            <a:ext cx="7231514" cy="14746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466"/>
              </a:lnSpc>
            </a:pPr>
            <a:r>
              <a:rPr lang="en-US" sz="9555" b="1" dirty="0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CHATBOT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594363" y="3923327"/>
            <a:ext cx="7231514" cy="14746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466"/>
              </a:lnSpc>
            </a:pPr>
            <a:r>
              <a:rPr lang="en-US" sz="9555" b="1" dirty="0">
                <a:solidFill>
                  <a:srgbClr val="17E3B2"/>
                </a:solidFill>
                <a:latin typeface="Almarai Bold"/>
                <a:ea typeface="Almarai Bold"/>
                <a:cs typeface="Almarai Bold"/>
                <a:sym typeface="Almarai Bold"/>
              </a:rPr>
              <a:t>MÉDICO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A74D7C68-FA5C-23FB-87C4-D940DE6045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6425" y="5225617"/>
            <a:ext cx="3585697" cy="46184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15966396" y="9258300"/>
            <a:ext cx="13457996" cy="3264379"/>
            <a:chOff x="0" y="0"/>
            <a:chExt cx="17943995" cy="435250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149650" cy="414965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0"/>
                  </a:lnTo>
                  <a:lnTo>
                    <a:pt x="0" y="4149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4" name="Freeform 4"/>
            <p:cNvSpPr/>
            <p:nvPr/>
          </p:nvSpPr>
          <p:spPr>
            <a:xfrm>
              <a:off x="4600097" y="861572"/>
              <a:ext cx="4149650" cy="3288079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1" y="0"/>
                  </a:lnTo>
                  <a:lnTo>
                    <a:pt x="4149651" y="3288078"/>
                  </a:lnTo>
                  <a:lnTo>
                    <a:pt x="0" y="3288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b="-26202"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5" name="Freeform 5"/>
            <p:cNvSpPr/>
            <p:nvPr/>
          </p:nvSpPr>
          <p:spPr>
            <a:xfrm>
              <a:off x="9194248" y="202855"/>
              <a:ext cx="4149650" cy="414965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1"/>
                  </a:lnTo>
                  <a:lnTo>
                    <a:pt x="0" y="4149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6" name="Freeform 6"/>
            <p:cNvSpPr/>
            <p:nvPr/>
          </p:nvSpPr>
          <p:spPr>
            <a:xfrm>
              <a:off x="13794345" y="1064427"/>
              <a:ext cx="4149650" cy="3288079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0" y="0"/>
                  </a:lnTo>
                  <a:lnTo>
                    <a:pt x="4149650" y="3288079"/>
                  </a:lnTo>
                  <a:lnTo>
                    <a:pt x="0" y="328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b="-26202"/>
              </a:stretch>
            </a:blipFill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7" name="Freeform 7"/>
          <p:cNvSpPr/>
          <p:nvPr/>
        </p:nvSpPr>
        <p:spPr>
          <a:xfrm>
            <a:off x="14613775" y="-4787359"/>
            <a:ext cx="8754599" cy="8754599"/>
          </a:xfrm>
          <a:custGeom>
            <a:avLst/>
            <a:gdLst/>
            <a:ahLst/>
            <a:cxnLst/>
            <a:rect l="l" t="t" r="r" b="b"/>
            <a:pathLst>
              <a:path w="8754599" h="8754599">
                <a:moveTo>
                  <a:pt x="0" y="0"/>
                </a:moveTo>
                <a:lnTo>
                  <a:pt x="8754599" y="0"/>
                </a:lnTo>
                <a:lnTo>
                  <a:pt x="8754599" y="8754598"/>
                </a:lnTo>
                <a:lnTo>
                  <a:pt x="0" y="87545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8" name="Group 8"/>
          <p:cNvGrpSpPr/>
          <p:nvPr/>
        </p:nvGrpSpPr>
        <p:grpSpPr>
          <a:xfrm>
            <a:off x="15763958" y="-781916"/>
            <a:ext cx="1683983" cy="2405689"/>
            <a:chOff x="0" y="0"/>
            <a:chExt cx="4445000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445000" cy="6350000"/>
            </a:xfrm>
            <a:custGeom>
              <a:avLst/>
              <a:gdLst/>
              <a:ahLst/>
              <a:cxnLst/>
              <a:rect l="l" t="t" r="r" b="b"/>
              <a:pathLst>
                <a:path w="4445000" h="6350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6"/>
              <a:stretch>
                <a:fillRect l="-201730" r="-201730"/>
              </a:stretch>
            </a:blipFill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10" name="Group 10"/>
          <p:cNvGrpSpPr/>
          <p:nvPr/>
        </p:nvGrpSpPr>
        <p:grpSpPr>
          <a:xfrm rot="-10800000">
            <a:off x="796106" y="7929818"/>
            <a:ext cx="1683983" cy="2405689"/>
            <a:chOff x="0" y="0"/>
            <a:chExt cx="4445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445000" cy="6350000"/>
            </a:xfrm>
            <a:custGeom>
              <a:avLst/>
              <a:gdLst/>
              <a:ahLst/>
              <a:cxnLst/>
              <a:rect l="l" t="t" r="r" b="b"/>
              <a:pathLst>
                <a:path w="4445000" h="6350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6"/>
              <a:stretch>
                <a:fillRect l="-201730" r="-201730"/>
              </a:stretch>
            </a:blipFill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12" name="Group 12"/>
          <p:cNvGrpSpPr/>
          <p:nvPr/>
        </p:nvGrpSpPr>
        <p:grpSpPr>
          <a:xfrm rot="5400000">
            <a:off x="14472073" y="781782"/>
            <a:ext cx="841991" cy="841991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6"/>
              <a:stretch>
                <a:fillRect l="-126211" r="-126211"/>
              </a:stretch>
            </a:blipFill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7259300" y="2066886"/>
            <a:ext cx="5754080" cy="8220114"/>
            <a:chOff x="0" y="0"/>
            <a:chExt cx="4445000" cy="6350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445000" cy="6350000"/>
            </a:xfrm>
            <a:custGeom>
              <a:avLst/>
              <a:gdLst/>
              <a:ahLst/>
              <a:cxnLst/>
              <a:rect l="l" t="t" r="r" b="b"/>
              <a:pathLst>
                <a:path w="4445000" h="6350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6"/>
              <a:stretch>
                <a:fillRect l="-201730" r="-201730"/>
              </a:stretch>
            </a:blipFill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-5173055" y="-2043171"/>
            <a:ext cx="5754080" cy="8220114"/>
            <a:chOff x="0" y="0"/>
            <a:chExt cx="4445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4445000" cy="6350000"/>
            </a:xfrm>
            <a:custGeom>
              <a:avLst/>
              <a:gdLst/>
              <a:ahLst/>
              <a:cxnLst/>
              <a:rect l="l" t="t" r="r" b="b"/>
              <a:pathLst>
                <a:path w="4445000" h="6350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6"/>
              <a:stretch>
                <a:fillRect l="-201730" r="-201730"/>
              </a:stretch>
            </a:blipFill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2480089" y="727980"/>
            <a:ext cx="11007030" cy="2135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211"/>
              </a:lnSpc>
              <a:spcBef>
                <a:spcPct val="0"/>
              </a:spcBef>
            </a:pPr>
            <a:r>
              <a:rPr lang="en-US" sz="6842" b="1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¿POR QUÉ UN CHATBOT MÉDICO?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548053" y="4053388"/>
            <a:ext cx="14744219" cy="30628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851"/>
              </a:lnSpc>
              <a:spcBef>
                <a:spcPct val="0"/>
              </a:spcBef>
            </a:pPr>
            <a:r>
              <a:rPr lang="en-US" sz="3515">
                <a:solidFill>
                  <a:srgbClr val="FFFFFF"/>
                </a:solidFill>
                <a:latin typeface="Poppins Extra-Light"/>
                <a:ea typeface="Poppins Extra-Light"/>
                <a:cs typeface="Poppins Extra-Light"/>
                <a:sym typeface="Poppins Extra-Light"/>
              </a:rPr>
              <a:t>Este chatbot está pensado para ser un asistente médico fácil de usar. Su objetivo es ayudar a las personas con consultas rápidas sobre temas de salud general, síntomas, o incluso información sobre medicamentos. La idea es que sea accesible para cualquiera y pueda dar respuestas útiles cuando más lo necesites.</a:t>
            </a:r>
          </a:p>
        </p:txBody>
      </p:sp>
      <p:grpSp>
        <p:nvGrpSpPr>
          <p:cNvPr id="20" name="Group 20"/>
          <p:cNvGrpSpPr/>
          <p:nvPr/>
        </p:nvGrpSpPr>
        <p:grpSpPr>
          <a:xfrm rot="5400000">
            <a:off x="1352984" y="781782"/>
            <a:ext cx="1224824" cy="1224824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6"/>
              <a:stretch>
                <a:fillRect l="-126211" r="-126211"/>
              </a:stretch>
            </a:blipFill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1237272" y="924634"/>
            <a:ext cx="1456246" cy="843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17"/>
              </a:lnSpc>
            </a:pPr>
            <a:r>
              <a:rPr lang="en-US" sz="4940" b="1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01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15966396" y="9258300"/>
            <a:ext cx="13457996" cy="3264379"/>
            <a:chOff x="0" y="0"/>
            <a:chExt cx="17943995" cy="435250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149650" cy="414965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0"/>
                  </a:lnTo>
                  <a:lnTo>
                    <a:pt x="0" y="4149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4" name="Freeform 4"/>
            <p:cNvSpPr/>
            <p:nvPr/>
          </p:nvSpPr>
          <p:spPr>
            <a:xfrm>
              <a:off x="4600097" y="861572"/>
              <a:ext cx="4149650" cy="3288079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1" y="0"/>
                  </a:lnTo>
                  <a:lnTo>
                    <a:pt x="4149651" y="3288078"/>
                  </a:lnTo>
                  <a:lnTo>
                    <a:pt x="0" y="3288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b="-26202"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5" name="Freeform 5"/>
            <p:cNvSpPr/>
            <p:nvPr/>
          </p:nvSpPr>
          <p:spPr>
            <a:xfrm>
              <a:off x="9194248" y="202855"/>
              <a:ext cx="4149650" cy="414965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1"/>
                  </a:lnTo>
                  <a:lnTo>
                    <a:pt x="0" y="4149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6" name="Freeform 6"/>
            <p:cNvSpPr/>
            <p:nvPr/>
          </p:nvSpPr>
          <p:spPr>
            <a:xfrm>
              <a:off x="13794345" y="1064427"/>
              <a:ext cx="4149650" cy="3288079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0" y="0"/>
                  </a:lnTo>
                  <a:lnTo>
                    <a:pt x="4149650" y="3288079"/>
                  </a:lnTo>
                  <a:lnTo>
                    <a:pt x="0" y="328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b="-26202"/>
              </a:stretch>
            </a:blipFill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7" name="Freeform 7"/>
          <p:cNvSpPr/>
          <p:nvPr/>
        </p:nvSpPr>
        <p:spPr>
          <a:xfrm>
            <a:off x="14613775" y="-4787359"/>
            <a:ext cx="8754599" cy="8754599"/>
          </a:xfrm>
          <a:custGeom>
            <a:avLst/>
            <a:gdLst/>
            <a:ahLst/>
            <a:cxnLst/>
            <a:rect l="l" t="t" r="r" b="b"/>
            <a:pathLst>
              <a:path w="8754599" h="8754599">
                <a:moveTo>
                  <a:pt x="0" y="0"/>
                </a:moveTo>
                <a:lnTo>
                  <a:pt x="8754599" y="0"/>
                </a:lnTo>
                <a:lnTo>
                  <a:pt x="8754599" y="8754598"/>
                </a:lnTo>
                <a:lnTo>
                  <a:pt x="0" y="87545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8" name="Group 8"/>
          <p:cNvGrpSpPr/>
          <p:nvPr/>
        </p:nvGrpSpPr>
        <p:grpSpPr>
          <a:xfrm>
            <a:off x="15763958" y="-781916"/>
            <a:ext cx="1683983" cy="2405689"/>
            <a:chOff x="0" y="0"/>
            <a:chExt cx="4445000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445000" cy="6350000"/>
            </a:xfrm>
            <a:custGeom>
              <a:avLst/>
              <a:gdLst/>
              <a:ahLst/>
              <a:cxnLst/>
              <a:rect l="l" t="t" r="r" b="b"/>
              <a:pathLst>
                <a:path w="4445000" h="6350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6"/>
              <a:stretch>
                <a:fillRect l="-201730" r="-201730"/>
              </a:stretch>
            </a:blipFill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10" name="Group 10"/>
          <p:cNvGrpSpPr/>
          <p:nvPr/>
        </p:nvGrpSpPr>
        <p:grpSpPr>
          <a:xfrm rot="-10800000">
            <a:off x="395281" y="8865014"/>
            <a:ext cx="1683983" cy="2405689"/>
            <a:chOff x="0" y="0"/>
            <a:chExt cx="4445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445000" cy="6350000"/>
            </a:xfrm>
            <a:custGeom>
              <a:avLst/>
              <a:gdLst/>
              <a:ahLst/>
              <a:cxnLst/>
              <a:rect l="l" t="t" r="r" b="b"/>
              <a:pathLst>
                <a:path w="4445000" h="6350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6"/>
              <a:stretch>
                <a:fillRect l="-201730" r="-201730"/>
              </a:stretch>
            </a:blipFill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12" name="Group 12"/>
          <p:cNvGrpSpPr/>
          <p:nvPr/>
        </p:nvGrpSpPr>
        <p:grpSpPr>
          <a:xfrm rot="5400000">
            <a:off x="14472073" y="781782"/>
            <a:ext cx="841991" cy="841991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6"/>
              <a:stretch>
                <a:fillRect l="-126211" r="-126211"/>
              </a:stretch>
            </a:blipFill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7259300" y="2066886"/>
            <a:ext cx="5754080" cy="8220114"/>
            <a:chOff x="0" y="0"/>
            <a:chExt cx="4445000" cy="6350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445000" cy="6350000"/>
            </a:xfrm>
            <a:custGeom>
              <a:avLst/>
              <a:gdLst/>
              <a:ahLst/>
              <a:cxnLst/>
              <a:rect l="l" t="t" r="r" b="b"/>
              <a:pathLst>
                <a:path w="4445000" h="6350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6"/>
              <a:stretch>
                <a:fillRect l="-201730" r="-201730"/>
              </a:stretch>
            </a:blipFill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-5173055" y="-2043171"/>
            <a:ext cx="5754080" cy="8220114"/>
            <a:chOff x="0" y="0"/>
            <a:chExt cx="4445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4445000" cy="6350000"/>
            </a:xfrm>
            <a:custGeom>
              <a:avLst/>
              <a:gdLst/>
              <a:ahLst/>
              <a:cxnLst/>
              <a:rect l="l" t="t" r="r" b="b"/>
              <a:pathLst>
                <a:path w="4445000" h="6350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6"/>
              <a:stretch>
                <a:fillRect l="-201730" r="-201730"/>
              </a:stretch>
            </a:blipFill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2480089" y="727980"/>
            <a:ext cx="11007030" cy="2135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211"/>
              </a:lnSpc>
              <a:spcBef>
                <a:spcPct val="0"/>
              </a:spcBef>
            </a:pPr>
            <a:r>
              <a:rPr lang="en-US" sz="6842" b="1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¿QUÉ TECNOLOGÍAS USAMOS?</a:t>
            </a:r>
          </a:p>
        </p:txBody>
      </p:sp>
      <p:grpSp>
        <p:nvGrpSpPr>
          <p:cNvPr id="19" name="Group 19"/>
          <p:cNvGrpSpPr/>
          <p:nvPr/>
        </p:nvGrpSpPr>
        <p:grpSpPr>
          <a:xfrm rot="5400000">
            <a:off x="1352984" y="781782"/>
            <a:ext cx="1224824" cy="1224824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6"/>
              <a:stretch>
                <a:fillRect l="-126211" r="-126211"/>
              </a:stretch>
            </a:blipFill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21" name="Freeform 21"/>
          <p:cNvSpPr/>
          <p:nvPr/>
        </p:nvSpPr>
        <p:spPr>
          <a:xfrm>
            <a:off x="15894478" y="720853"/>
            <a:ext cx="2090267" cy="2859818"/>
          </a:xfrm>
          <a:custGeom>
            <a:avLst/>
            <a:gdLst/>
            <a:ahLst/>
            <a:cxnLst/>
            <a:rect l="l" t="t" r="r" b="b"/>
            <a:pathLst>
              <a:path w="2090267" h="2859818">
                <a:moveTo>
                  <a:pt x="0" y="0"/>
                </a:moveTo>
                <a:lnTo>
                  <a:pt x="2090267" y="0"/>
                </a:lnTo>
                <a:lnTo>
                  <a:pt x="2090267" y="2859818"/>
                </a:lnTo>
                <a:lnTo>
                  <a:pt x="0" y="285981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22" name="Freeform 22"/>
          <p:cNvSpPr/>
          <p:nvPr/>
        </p:nvSpPr>
        <p:spPr>
          <a:xfrm>
            <a:off x="15591223" y="7214698"/>
            <a:ext cx="2696777" cy="3013159"/>
          </a:xfrm>
          <a:custGeom>
            <a:avLst/>
            <a:gdLst/>
            <a:ahLst/>
            <a:cxnLst/>
            <a:rect l="l" t="t" r="r" b="b"/>
            <a:pathLst>
              <a:path w="2696777" h="3013159">
                <a:moveTo>
                  <a:pt x="0" y="0"/>
                </a:moveTo>
                <a:lnTo>
                  <a:pt x="2696777" y="0"/>
                </a:lnTo>
                <a:lnTo>
                  <a:pt x="2696777" y="3013159"/>
                </a:lnTo>
                <a:lnTo>
                  <a:pt x="0" y="301315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23" name="Group 23"/>
          <p:cNvGrpSpPr/>
          <p:nvPr/>
        </p:nvGrpSpPr>
        <p:grpSpPr>
          <a:xfrm>
            <a:off x="14613775" y="4114746"/>
            <a:ext cx="3444222" cy="2057509"/>
            <a:chOff x="0" y="0"/>
            <a:chExt cx="1360608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360608" cy="812800"/>
            </a:xfrm>
            <a:custGeom>
              <a:avLst/>
              <a:gdLst/>
              <a:ahLst/>
              <a:cxnLst/>
              <a:rect l="l" t="t" r="r" b="b"/>
              <a:pathLst>
                <a:path w="1360608" h="812800">
                  <a:moveTo>
                    <a:pt x="680304" y="0"/>
                  </a:moveTo>
                  <a:cubicBezTo>
                    <a:pt x="304583" y="0"/>
                    <a:pt x="0" y="181951"/>
                    <a:pt x="0" y="406400"/>
                  </a:cubicBezTo>
                  <a:cubicBezTo>
                    <a:pt x="0" y="630849"/>
                    <a:pt x="304583" y="812800"/>
                    <a:pt x="680304" y="812800"/>
                  </a:cubicBezTo>
                  <a:cubicBezTo>
                    <a:pt x="1056026" y="812800"/>
                    <a:pt x="1360608" y="630849"/>
                    <a:pt x="1360608" y="406400"/>
                  </a:cubicBezTo>
                  <a:cubicBezTo>
                    <a:pt x="1360608" y="181951"/>
                    <a:pt x="1056026" y="0"/>
                    <a:pt x="680304" y="0"/>
                  </a:cubicBezTo>
                  <a:close/>
                </a:path>
              </a:pathLst>
            </a:custGeom>
            <a:blipFill>
              <a:blip r:embed="rId10"/>
              <a:stretch>
                <a:fillRect l="-3100" r="-3100"/>
              </a:stretch>
            </a:blipFill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1922309" y="3891039"/>
            <a:ext cx="12122590" cy="19549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885"/>
              </a:lnSpc>
              <a:spcBef>
                <a:spcPct val="0"/>
              </a:spcBef>
            </a:pPr>
            <a:r>
              <a:rPr lang="en-US" sz="2815">
                <a:solidFill>
                  <a:srgbClr val="FFFFFF"/>
                </a:solidFill>
                <a:latin typeface="Poppins Extra-Light"/>
                <a:ea typeface="Poppins Extra-Light"/>
                <a:cs typeface="Poppins Extra-Light"/>
                <a:sym typeface="Poppins Extra-Light"/>
              </a:rPr>
              <a:t>Para desarrollar el bot, usamos HTML para la estructura de la página, JavaScript para manejar la interacción con el usuario, y la API de OpenAI GPT-4 para generar las respuestas. El bot se conecta a esta API para analizar lo que escribes y responder de manera natural. 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237272" y="924634"/>
            <a:ext cx="1456246" cy="8504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17"/>
              </a:lnSpc>
            </a:pPr>
            <a:r>
              <a:rPr lang="en-US" sz="4940" b="1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02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965395" y="6684907"/>
            <a:ext cx="12506678" cy="983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885"/>
              </a:lnSpc>
              <a:spcBef>
                <a:spcPct val="0"/>
              </a:spcBef>
            </a:pPr>
            <a:r>
              <a:rPr lang="en-US" sz="2815">
                <a:solidFill>
                  <a:srgbClr val="FFFFFF"/>
                </a:solidFill>
                <a:latin typeface="Poppins Extra-Light"/>
                <a:ea typeface="Poppins Extra-Light"/>
                <a:cs typeface="Poppins Extra-Light"/>
                <a:sym typeface="Poppins Extra-Light"/>
              </a:rPr>
              <a:t>También usamos algunas técnicas para mostrar las respuestas largas poco a poco, haciendo que la conversación sea más fluida​.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15966396" y="9258300"/>
            <a:ext cx="13457996" cy="3264379"/>
            <a:chOff x="0" y="0"/>
            <a:chExt cx="17943995" cy="435250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149650" cy="414965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0"/>
                  </a:lnTo>
                  <a:lnTo>
                    <a:pt x="0" y="4149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4" name="Freeform 4"/>
            <p:cNvSpPr/>
            <p:nvPr/>
          </p:nvSpPr>
          <p:spPr>
            <a:xfrm>
              <a:off x="4600097" y="861572"/>
              <a:ext cx="4149650" cy="3288079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1" y="0"/>
                  </a:lnTo>
                  <a:lnTo>
                    <a:pt x="4149651" y="3288078"/>
                  </a:lnTo>
                  <a:lnTo>
                    <a:pt x="0" y="3288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b="-26202"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5" name="Freeform 5"/>
            <p:cNvSpPr/>
            <p:nvPr/>
          </p:nvSpPr>
          <p:spPr>
            <a:xfrm>
              <a:off x="9194248" y="202855"/>
              <a:ext cx="4149650" cy="414965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1"/>
                  </a:lnTo>
                  <a:lnTo>
                    <a:pt x="0" y="4149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6" name="Freeform 6"/>
            <p:cNvSpPr/>
            <p:nvPr/>
          </p:nvSpPr>
          <p:spPr>
            <a:xfrm>
              <a:off x="13794345" y="1064427"/>
              <a:ext cx="4149650" cy="3288079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0" y="0"/>
                  </a:lnTo>
                  <a:lnTo>
                    <a:pt x="4149650" y="3288079"/>
                  </a:lnTo>
                  <a:lnTo>
                    <a:pt x="0" y="328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b="-26202"/>
              </a:stretch>
            </a:blipFill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7" name="Freeform 7"/>
          <p:cNvSpPr/>
          <p:nvPr/>
        </p:nvSpPr>
        <p:spPr>
          <a:xfrm>
            <a:off x="14613775" y="-4787359"/>
            <a:ext cx="8754599" cy="8754599"/>
          </a:xfrm>
          <a:custGeom>
            <a:avLst/>
            <a:gdLst/>
            <a:ahLst/>
            <a:cxnLst/>
            <a:rect l="l" t="t" r="r" b="b"/>
            <a:pathLst>
              <a:path w="8754599" h="8754599">
                <a:moveTo>
                  <a:pt x="0" y="0"/>
                </a:moveTo>
                <a:lnTo>
                  <a:pt x="8754599" y="0"/>
                </a:lnTo>
                <a:lnTo>
                  <a:pt x="8754599" y="8754598"/>
                </a:lnTo>
                <a:lnTo>
                  <a:pt x="0" y="87545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8" name="Group 8"/>
          <p:cNvGrpSpPr/>
          <p:nvPr/>
        </p:nvGrpSpPr>
        <p:grpSpPr>
          <a:xfrm>
            <a:off x="15763958" y="-781916"/>
            <a:ext cx="1683983" cy="2405689"/>
            <a:chOff x="0" y="0"/>
            <a:chExt cx="4445000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445000" cy="6350000"/>
            </a:xfrm>
            <a:custGeom>
              <a:avLst/>
              <a:gdLst/>
              <a:ahLst/>
              <a:cxnLst/>
              <a:rect l="l" t="t" r="r" b="b"/>
              <a:pathLst>
                <a:path w="4445000" h="6350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6"/>
              <a:stretch>
                <a:fillRect l="-201730" r="-201730"/>
              </a:stretch>
            </a:blipFill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10" name="Group 10"/>
          <p:cNvGrpSpPr/>
          <p:nvPr/>
        </p:nvGrpSpPr>
        <p:grpSpPr>
          <a:xfrm rot="-10800000">
            <a:off x="395281" y="8865014"/>
            <a:ext cx="1683983" cy="2405689"/>
            <a:chOff x="0" y="0"/>
            <a:chExt cx="4445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445000" cy="6350000"/>
            </a:xfrm>
            <a:custGeom>
              <a:avLst/>
              <a:gdLst/>
              <a:ahLst/>
              <a:cxnLst/>
              <a:rect l="l" t="t" r="r" b="b"/>
              <a:pathLst>
                <a:path w="4445000" h="6350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6"/>
              <a:stretch>
                <a:fillRect l="-201730" r="-201730"/>
              </a:stretch>
            </a:blipFill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12" name="Group 12"/>
          <p:cNvGrpSpPr/>
          <p:nvPr/>
        </p:nvGrpSpPr>
        <p:grpSpPr>
          <a:xfrm rot="5400000">
            <a:off x="14472073" y="781782"/>
            <a:ext cx="841991" cy="841991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6"/>
              <a:stretch>
                <a:fillRect l="-126211" r="-126211"/>
              </a:stretch>
            </a:blipFill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7259300" y="2066886"/>
            <a:ext cx="5754080" cy="8220114"/>
            <a:chOff x="0" y="0"/>
            <a:chExt cx="4445000" cy="6350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445000" cy="6350000"/>
            </a:xfrm>
            <a:custGeom>
              <a:avLst/>
              <a:gdLst/>
              <a:ahLst/>
              <a:cxnLst/>
              <a:rect l="l" t="t" r="r" b="b"/>
              <a:pathLst>
                <a:path w="4445000" h="6350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6"/>
              <a:stretch>
                <a:fillRect l="-201730" r="-201730"/>
              </a:stretch>
            </a:blipFill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-5173055" y="-2043171"/>
            <a:ext cx="5754080" cy="8220114"/>
            <a:chOff x="0" y="0"/>
            <a:chExt cx="4445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4445000" cy="6350000"/>
            </a:xfrm>
            <a:custGeom>
              <a:avLst/>
              <a:gdLst/>
              <a:ahLst/>
              <a:cxnLst/>
              <a:rect l="l" t="t" r="r" b="b"/>
              <a:pathLst>
                <a:path w="4445000" h="6350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6"/>
              <a:stretch>
                <a:fillRect l="-201730" r="-201730"/>
              </a:stretch>
            </a:blipFill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2480089" y="727980"/>
            <a:ext cx="11007030" cy="10771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211"/>
              </a:lnSpc>
              <a:spcBef>
                <a:spcPct val="0"/>
              </a:spcBef>
            </a:pPr>
            <a:r>
              <a:rPr lang="en-US" sz="6842" b="1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¿CÓMO FUNCIONA?</a:t>
            </a:r>
          </a:p>
        </p:txBody>
      </p:sp>
      <p:grpSp>
        <p:nvGrpSpPr>
          <p:cNvPr id="19" name="Group 19"/>
          <p:cNvGrpSpPr/>
          <p:nvPr/>
        </p:nvGrpSpPr>
        <p:grpSpPr>
          <a:xfrm rot="5400000">
            <a:off x="1352984" y="781782"/>
            <a:ext cx="1224824" cy="1224824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6"/>
              <a:stretch>
                <a:fillRect l="-126211" r="-126211"/>
              </a:stretch>
            </a:blipFill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2222742" y="2671075"/>
            <a:ext cx="11521723" cy="6193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37"/>
              </a:lnSpc>
            </a:pPr>
            <a:r>
              <a:rPr lang="en-US" sz="3215">
                <a:solidFill>
                  <a:srgbClr val="FFFFFF"/>
                </a:solidFill>
                <a:latin typeface="Poppins Extra-Light"/>
                <a:ea typeface="Poppins Extra-Light"/>
                <a:cs typeface="Poppins Extra-Light"/>
                <a:sym typeface="Poppins Extra-Light"/>
              </a:rPr>
              <a:t>El bot funciona de una manera bastante simple. Tú le escribes tus síntomas o preguntas, y el bot analiza lo que le dices y te responde con información relevante o te da recomendaciones básicas. </a:t>
            </a:r>
          </a:p>
          <a:p>
            <a:pPr algn="just">
              <a:lnSpc>
                <a:spcPts val="4437"/>
              </a:lnSpc>
            </a:pPr>
            <a:endParaRPr lang="en-US" sz="3215">
              <a:solidFill>
                <a:srgbClr val="FFFFFF"/>
              </a:solidFill>
              <a:latin typeface="Poppins Extra-Light"/>
              <a:ea typeface="Poppins Extra-Light"/>
              <a:cs typeface="Poppins Extra-Light"/>
              <a:sym typeface="Poppins Extra-Light"/>
            </a:endParaRPr>
          </a:p>
          <a:p>
            <a:pPr algn="just">
              <a:lnSpc>
                <a:spcPts val="4437"/>
              </a:lnSpc>
            </a:pPr>
            <a:r>
              <a:rPr lang="en-US" sz="3215">
                <a:solidFill>
                  <a:srgbClr val="FFFFFF"/>
                </a:solidFill>
                <a:latin typeface="Poppins Extra-Light"/>
                <a:ea typeface="Poppins Extra-Light"/>
                <a:cs typeface="Poppins Extra-Light"/>
                <a:sym typeface="Poppins Extra-Light"/>
              </a:rPr>
              <a:t>Por ejemplo, si le dices "Me duele la cabeza", el bot te puede dar algunas ideas de qué podría estar pasando o sugerirte si es mejor consultar con un médico.</a:t>
            </a:r>
          </a:p>
          <a:p>
            <a:pPr algn="just">
              <a:lnSpc>
                <a:spcPts val="4437"/>
              </a:lnSpc>
            </a:pPr>
            <a:endParaRPr lang="en-US" sz="3215">
              <a:solidFill>
                <a:srgbClr val="FFFFFF"/>
              </a:solidFill>
              <a:latin typeface="Poppins Extra-Light"/>
              <a:ea typeface="Poppins Extra-Light"/>
              <a:cs typeface="Poppins Extra-Light"/>
              <a:sym typeface="Poppins Extra-Light"/>
            </a:endParaRPr>
          </a:p>
          <a:p>
            <a:pPr marL="0" lvl="0" indent="0" algn="just">
              <a:lnSpc>
                <a:spcPts val="4437"/>
              </a:lnSpc>
              <a:spcBef>
                <a:spcPct val="0"/>
              </a:spcBef>
            </a:pPr>
            <a:r>
              <a:rPr lang="en-US" sz="3215">
                <a:solidFill>
                  <a:srgbClr val="FFFFFF"/>
                </a:solidFill>
                <a:latin typeface="Poppins Extra-Light"/>
                <a:ea typeface="Poppins Extra-Light"/>
                <a:cs typeface="Poppins Extra-Light"/>
                <a:sym typeface="Poppins Extra-Light"/>
              </a:rPr>
              <a:t>Pero ojo, esta limitado únicamente a responderte consultas médicas, nada sobre temas fuera de contexto.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37272" y="924634"/>
            <a:ext cx="1456246" cy="8504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17"/>
              </a:lnSpc>
            </a:pPr>
            <a:r>
              <a:rPr lang="en-US" sz="4940" b="1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03</a:t>
            </a:r>
          </a:p>
        </p:txBody>
      </p:sp>
      <p:sp>
        <p:nvSpPr>
          <p:cNvPr id="23" name="Freeform 23"/>
          <p:cNvSpPr/>
          <p:nvPr/>
        </p:nvSpPr>
        <p:spPr>
          <a:xfrm>
            <a:off x="14230080" y="3543400"/>
            <a:ext cx="3472633" cy="4103554"/>
          </a:xfrm>
          <a:custGeom>
            <a:avLst/>
            <a:gdLst/>
            <a:ahLst/>
            <a:cxnLst/>
            <a:rect l="l" t="t" r="r" b="b"/>
            <a:pathLst>
              <a:path w="3472633" h="4103554">
                <a:moveTo>
                  <a:pt x="0" y="0"/>
                </a:moveTo>
                <a:lnTo>
                  <a:pt x="3472633" y="0"/>
                </a:lnTo>
                <a:lnTo>
                  <a:pt x="3472633" y="4103554"/>
                </a:lnTo>
                <a:lnTo>
                  <a:pt x="0" y="410355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E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565940" y="-491592"/>
            <a:ext cx="8754599" cy="8754599"/>
          </a:xfrm>
          <a:custGeom>
            <a:avLst/>
            <a:gdLst/>
            <a:ahLst/>
            <a:cxnLst/>
            <a:rect l="l" t="t" r="r" b="b"/>
            <a:pathLst>
              <a:path w="8754599" h="8754599">
                <a:moveTo>
                  <a:pt x="0" y="0"/>
                </a:moveTo>
                <a:lnTo>
                  <a:pt x="8754598" y="0"/>
                </a:lnTo>
                <a:lnTo>
                  <a:pt x="8754598" y="8754599"/>
                </a:lnTo>
                <a:lnTo>
                  <a:pt x="0" y="87545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3" name="Group 3"/>
          <p:cNvGrpSpPr/>
          <p:nvPr/>
        </p:nvGrpSpPr>
        <p:grpSpPr>
          <a:xfrm rot="-10800000">
            <a:off x="13372665" y="4747835"/>
            <a:ext cx="5246522" cy="7495031"/>
            <a:chOff x="0" y="0"/>
            <a:chExt cx="4445000" cy="6350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445000" cy="6350000"/>
            </a:xfrm>
            <a:custGeom>
              <a:avLst/>
              <a:gdLst/>
              <a:ahLst/>
              <a:cxnLst/>
              <a:rect l="l" t="t" r="r" b="b"/>
              <a:pathLst>
                <a:path w="4445000" h="6350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4"/>
              <a:stretch>
                <a:fillRect l="-201730" r="-201730"/>
              </a:stretch>
            </a:blipFill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763958" y="-781916"/>
            <a:ext cx="1683983" cy="2405689"/>
            <a:chOff x="0" y="0"/>
            <a:chExt cx="444500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445000" cy="6350000"/>
            </a:xfrm>
            <a:custGeom>
              <a:avLst/>
              <a:gdLst/>
              <a:ahLst/>
              <a:cxnLst/>
              <a:rect l="l" t="t" r="r" b="b"/>
              <a:pathLst>
                <a:path w="4445000" h="6350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4"/>
              <a:stretch>
                <a:fillRect l="-201730" r="-201730"/>
              </a:stretch>
            </a:blipFill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7" name="Group 7"/>
          <p:cNvGrpSpPr/>
          <p:nvPr/>
        </p:nvGrpSpPr>
        <p:grpSpPr>
          <a:xfrm rot="5400000">
            <a:off x="16605949" y="3464712"/>
            <a:ext cx="841991" cy="841991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-126211" r="-126211"/>
              </a:stretch>
            </a:blipFill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9" name="Freeform 9"/>
          <p:cNvSpPr/>
          <p:nvPr/>
        </p:nvSpPr>
        <p:spPr>
          <a:xfrm>
            <a:off x="-5976625" y="4306703"/>
            <a:ext cx="8754599" cy="8754599"/>
          </a:xfrm>
          <a:custGeom>
            <a:avLst/>
            <a:gdLst/>
            <a:ahLst/>
            <a:cxnLst/>
            <a:rect l="l" t="t" r="r" b="b"/>
            <a:pathLst>
              <a:path w="8754599" h="8754599">
                <a:moveTo>
                  <a:pt x="0" y="0"/>
                </a:moveTo>
                <a:lnTo>
                  <a:pt x="8754599" y="0"/>
                </a:lnTo>
                <a:lnTo>
                  <a:pt x="8754599" y="8754599"/>
                </a:lnTo>
                <a:lnTo>
                  <a:pt x="0" y="87545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0" name="Freeform 10"/>
          <p:cNvSpPr/>
          <p:nvPr/>
        </p:nvSpPr>
        <p:spPr>
          <a:xfrm>
            <a:off x="12418908" y="3885708"/>
            <a:ext cx="5029033" cy="5942727"/>
          </a:xfrm>
          <a:custGeom>
            <a:avLst/>
            <a:gdLst/>
            <a:ahLst/>
            <a:cxnLst/>
            <a:rect l="l" t="t" r="r" b="b"/>
            <a:pathLst>
              <a:path w="5029033" h="5942727">
                <a:moveTo>
                  <a:pt x="0" y="0"/>
                </a:moveTo>
                <a:lnTo>
                  <a:pt x="5029033" y="0"/>
                </a:lnTo>
                <a:lnTo>
                  <a:pt x="5029033" y="5942727"/>
                </a:lnTo>
                <a:lnTo>
                  <a:pt x="0" y="594272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1" name="TextBox 11"/>
          <p:cNvSpPr txBox="1"/>
          <p:nvPr/>
        </p:nvSpPr>
        <p:spPr>
          <a:xfrm>
            <a:off x="1573748" y="3301008"/>
            <a:ext cx="10477837" cy="14746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466"/>
              </a:lnSpc>
            </a:pPr>
            <a:r>
              <a:rPr lang="en-US" sz="9555" b="1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DEMOSTRACIÓN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573748" y="4747835"/>
            <a:ext cx="7231514" cy="2949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466"/>
              </a:lnSpc>
            </a:pPr>
            <a:r>
              <a:rPr lang="en-US" sz="9555" b="1">
                <a:solidFill>
                  <a:srgbClr val="17E3B2"/>
                </a:solidFill>
                <a:latin typeface="Almarai Bold"/>
                <a:ea typeface="Almarai Bold"/>
                <a:cs typeface="Almarai Bold"/>
                <a:sym typeface="Almarai Bold"/>
              </a:rPr>
              <a:t>CHATBOT MÉDICO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15966396" y="9258300"/>
            <a:ext cx="13457996" cy="3264379"/>
            <a:chOff x="0" y="0"/>
            <a:chExt cx="17943995" cy="435250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149650" cy="414965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0"/>
                  </a:lnTo>
                  <a:lnTo>
                    <a:pt x="0" y="4149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4" name="Freeform 4"/>
            <p:cNvSpPr/>
            <p:nvPr/>
          </p:nvSpPr>
          <p:spPr>
            <a:xfrm>
              <a:off x="4600097" y="861572"/>
              <a:ext cx="4149650" cy="3288079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1" y="0"/>
                  </a:lnTo>
                  <a:lnTo>
                    <a:pt x="4149651" y="3288078"/>
                  </a:lnTo>
                  <a:lnTo>
                    <a:pt x="0" y="3288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b="-26202"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5" name="Freeform 5"/>
            <p:cNvSpPr/>
            <p:nvPr/>
          </p:nvSpPr>
          <p:spPr>
            <a:xfrm>
              <a:off x="9194248" y="202855"/>
              <a:ext cx="4149650" cy="414965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1"/>
                  </a:lnTo>
                  <a:lnTo>
                    <a:pt x="0" y="4149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6" name="Freeform 6"/>
            <p:cNvSpPr/>
            <p:nvPr/>
          </p:nvSpPr>
          <p:spPr>
            <a:xfrm>
              <a:off x="13794345" y="1064427"/>
              <a:ext cx="4149650" cy="3288079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0" y="0"/>
                  </a:lnTo>
                  <a:lnTo>
                    <a:pt x="4149650" y="3288079"/>
                  </a:lnTo>
                  <a:lnTo>
                    <a:pt x="0" y="328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b="-26202"/>
              </a:stretch>
            </a:blipFill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7" name="Freeform 7"/>
          <p:cNvSpPr/>
          <p:nvPr/>
        </p:nvSpPr>
        <p:spPr>
          <a:xfrm>
            <a:off x="14613775" y="-4787359"/>
            <a:ext cx="8754599" cy="8754599"/>
          </a:xfrm>
          <a:custGeom>
            <a:avLst/>
            <a:gdLst/>
            <a:ahLst/>
            <a:cxnLst/>
            <a:rect l="l" t="t" r="r" b="b"/>
            <a:pathLst>
              <a:path w="8754599" h="8754599">
                <a:moveTo>
                  <a:pt x="0" y="0"/>
                </a:moveTo>
                <a:lnTo>
                  <a:pt x="8754599" y="0"/>
                </a:lnTo>
                <a:lnTo>
                  <a:pt x="8754599" y="8754598"/>
                </a:lnTo>
                <a:lnTo>
                  <a:pt x="0" y="87545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8" name="Group 8"/>
          <p:cNvGrpSpPr/>
          <p:nvPr/>
        </p:nvGrpSpPr>
        <p:grpSpPr>
          <a:xfrm>
            <a:off x="15763958" y="-781916"/>
            <a:ext cx="1683983" cy="2405689"/>
            <a:chOff x="0" y="0"/>
            <a:chExt cx="4445000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445000" cy="6350000"/>
            </a:xfrm>
            <a:custGeom>
              <a:avLst/>
              <a:gdLst/>
              <a:ahLst/>
              <a:cxnLst/>
              <a:rect l="l" t="t" r="r" b="b"/>
              <a:pathLst>
                <a:path w="4445000" h="6350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6"/>
              <a:stretch>
                <a:fillRect l="-201730" r="-201730"/>
              </a:stretch>
            </a:blipFill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10" name="Group 10"/>
          <p:cNvGrpSpPr/>
          <p:nvPr/>
        </p:nvGrpSpPr>
        <p:grpSpPr>
          <a:xfrm rot="-10800000">
            <a:off x="395281" y="8865014"/>
            <a:ext cx="1683983" cy="2405689"/>
            <a:chOff x="0" y="0"/>
            <a:chExt cx="4445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445000" cy="6350000"/>
            </a:xfrm>
            <a:custGeom>
              <a:avLst/>
              <a:gdLst/>
              <a:ahLst/>
              <a:cxnLst/>
              <a:rect l="l" t="t" r="r" b="b"/>
              <a:pathLst>
                <a:path w="4445000" h="6350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6"/>
              <a:stretch>
                <a:fillRect l="-201730" r="-201730"/>
              </a:stretch>
            </a:blipFill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12" name="Group 12"/>
          <p:cNvGrpSpPr/>
          <p:nvPr/>
        </p:nvGrpSpPr>
        <p:grpSpPr>
          <a:xfrm rot="5400000">
            <a:off x="14472073" y="781782"/>
            <a:ext cx="841991" cy="841991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6"/>
              <a:stretch>
                <a:fillRect l="-126211" r="-126211"/>
              </a:stretch>
            </a:blipFill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7259300" y="2066886"/>
            <a:ext cx="5754080" cy="8220114"/>
            <a:chOff x="0" y="0"/>
            <a:chExt cx="4445000" cy="6350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445000" cy="6350000"/>
            </a:xfrm>
            <a:custGeom>
              <a:avLst/>
              <a:gdLst/>
              <a:ahLst/>
              <a:cxnLst/>
              <a:rect l="l" t="t" r="r" b="b"/>
              <a:pathLst>
                <a:path w="4445000" h="6350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6"/>
              <a:stretch>
                <a:fillRect l="-201730" r="-201730"/>
              </a:stretch>
            </a:blipFill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-5173055" y="-2043171"/>
            <a:ext cx="5754080" cy="8220114"/>
            <a:chOff x="0" y="0"/>
            <a:chExt cx="4445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4445000" cy="6350000"/>
            </a:xfrm>
            <a:custGeom>
              <a:avLst/>
              <a:gdLst/>
              <a:ahLst/>
              <a:cxnLst/>
              <a:rect l="l" t="t" r="r" b="b"/>
              <a:pathLst>
                <a:path w="4445000" h="6350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6"/>
              <a:stretch>
                <a:fillRect l="-201730" r="-201730"/>
              </a:stretch>
            </a:blipFill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2480089" y="727980"/>
            <a:ext cx="11007030" cy="10771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211"/>
              </a:lnSpc>
              <a:spcBef>
                <a:spcPct val="0"/>
              </a:spcBef>
            </a:pPr>
            <a:r>
              <a:rPr lang="en-US" sz="6842" b="1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MEJORAS A FUTURO...</a:t>
            </a:r>
          </a:p>
        </p:txBody>
      </p:sp>
      <p:grpSp>
        <p:nvGrpSpPr>
          <p:cNvPr id="19" name="Group 19"/>
          <p:cNvGrpSpPr/>
          <p:nvPr/>
        </p:nvGrpSpPr>
        <p:grpSpPr>
          <a:xfrm rot="5400000">
            <a:off x="1352984" y="781782"/>
            <a:ext cx="1224824" cy="1224824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6"/>
              <a:stretch>
                <a:fillRect l="-126211" r="-126211"/>
              </a:stretch>
            </a:blipFill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2222742" y="2561728"/>
            <a:ext cx="11521723" cy="63032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61"/>
              </a:lnSpc>
            </a:pPr>
            <a:r>
              <a:rPr lang="en-US" sz="3015">
                <a:solidFill>
                  <a:srgbClr val="FFFFFF"/>
                </a:solidFill>
                <a:latin typeface="Poppins Extra-Light"/>
                <a:ea typeface="Poppins Extra-Light"/>
                <a:cs typeface="Poppins Extra-Light"/>
                <a:sym typeface="Poppins Extra-Light"/>
              </a:rPr>
              <a:t>Este chatbot tiene mucho potencial en el ámbito de la salud. Puede responder preguntas comunes, recordarte tomar tus medicamentos, o darte sugerencias de cuidados básicos. </a:t>
            </a:r>
          </a:p>
          <a:p>
            <a:pPr algn="just">
              <a:lnSpc>
                <a:spcPts val="4161"/>
              </a:lnSpc>
            </a:pPr>
            <a:endParaRPr lang="en-US" sz="3015">
              <a:solidFill>
                <a:srgbClr val="FFFFFF"/>
              </a:solidFill>
              <a:latin typeface="Poppins Extra-Light"/>
              <a:ea typeface="Poppins Extra-Light"/>
              <a:cs typeface="Poppins Extra-Light"/>
              <a:sym typeface="Poppins Extra-Light"/>
            </a:endParaRPr>
          </a:p>
          <a:p>
            <a:pPr algn="just">
              <a:lnSpc>
                <a:spcPts val="4161"/>
              </a:lnSpc>
            </a:pPr>
            <a:r>
              <a:rPr lang="en-US" sz="3015">
                <a:solidFill>
                  <a:srgbClr val="FFFFFF"/>
                </a:solidFill>
                <a:latin typeface="Poppins Extra-Light"/>
                <a:ea typeface="Poppins Extra-Light"/>
                <a:cs typeface="Poppins Extra-Light"/>
                <a:sym typeface="Poppins Extra-Light"/>
              </a:rPr>
              <a:t>En el futuro, podríamos considerar:</a:t>
            </a:r>
          </a:p>
          <a:p>
            <a:pPr algn="just">
              <a:lnSpc>
                <a:spcPts val="4161"/>
              </a:lnSpc>
            </a:pPr>
            <a:endParaRPr lang="en-US" sz="3015">
              <a:solidFill>
                <a:srgbClr val="FFFFFF"/>
              </a:solidFill>
              <a:latin typeface="Poppins Extra-Light"/>
              <a:ea typeface="Poppins Extra-Light"/>
              <a:cs typeface="Poppins Extra-Light"/>
              <a:sym typeface="Poppins Extra-Light"/>
            </a:endParaRPr>
          </a:p>
          <a:p>
            <a:pPr marL="651094" lvl="1" indent="-325547" algn="just">
              <a:lnSpc>
                <a:spcPts val="4161"/>
              </a:lnSpc>
              <a:buFont typeface="Arial"/>
              <a:buChar char="•"/>
            </a:pPr>
            <a:r>
              <a:rPr lang="en-US" sz="3015">
                <a:solidFill>
                  <a:srgbClr val="FFFFFF"/>
                </a:solidFill>
                <a:latin typeface="Poppins Extra-Light"/>
                <a:ea typeface="Poppins Extra-Light"/>
                <a:cs typeface="Poppins Extra-Light"/>
                <a:sym typeface="Poppins Extra-Light"/>
              </a:rPr>
              <a:t>Mejorar la precisión de las respuestas (ajustando al modelo para respuestas más completas)</a:t>
            </a:r>
          </a:p>
          <a:p>
            <a:pPr marL="651094" lvl="1" indent="-325547" algn="just">
              <a:lnSpc>
                <a:spcPts val="4161"/>
              </a:lnSpc>
              <a:buFont typeface="Arial"/>
              <a:buChar char="•"/>
            </a:pPr>
            <a:r>
              <a:rPr lang="en-US" sz="3015">
                <a:solidFill>
                  <a:srgbClr val="FFFFFF"/>
                </a:solidFill>
                <a:latin typeface="Poppins Extra-Light"/>
                <a:ea typeface="Poppins Extra-Light"/>
                <a:cs typeface="Poppins Extra-Light"/>
                <a:sym typeface="Poppins Extra-Light"/>
              </a:rPr>
              <a:t>Soporte para varios idiomas</a:t>
            </a:r>
          </a:p>
          <a:p>
            <a:pPr marL="651094" lvl="1" indent="-325547" algn="just">
              <a:lnSpc>
                <a:spcPts val="4161"/>
              </a:lnSpc>
              <a:buFont typeface="Arial"/>
              <a:buChar char="•"/>
            </a:pPr>
            <a:r>
              <a:rPr lang="en-US" sz="3015">
                <a:solidFill>
                  <a:srgbClr val="FFFFFF"/>
                </a:solidFill>
                <a:latin typeface="Poppins Extra-Light"/>
                <a:ea typeface="Poppins Extra-Light"/>
                <a:cs typeface="Poppins Extra-Light"/>
                <a:sym typeface="Poppins Extra-Light"/>
              </a:rPr>
              <a:t>Mejor diseño visual (hacer la interfaz más atractiva)</a:t>
            </a:r>
          </a:p>
          <a:p>
            <a:pPr marL="651094" lvl="1" indent="-325547" algn="just">
              <a:lnSpc>
                <a:spcPts val="4161"/>
              </a:lnSpc>
              <a:buFont typeface="Arial"/>
              <a:buChar char="•"/>
            </a:pPr>
            <a:r>
              <a:rPr lang="en-US" sz="3015">
                <a:solidFill>
                  <a:srgbClr val="FFFFFF"/>
                </a:solidFill>
                <a:latin typeface="Poppins Extra-Light"/>
                <a:ea typeface="Poppins Extra-Light"/>
                <a:cs typeface="Poppins Extra-Light"/>
                <a:sym typeface="Poppins Extra-Light"/>
              </a:rPr>
              <a:t>Respuestas más rápidas, optimizando tiempo haciendo ajustes en el manejo de la API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37272" y="924634"/>
            <a:ext cx="1456246" cy="8504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17"/>
              </a:lnSpc>
            </a:pPr>
            <a:r>
              <a:rPr lang="en-US" sz="4940" b="1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04</a:t>
            </a:r>
          </a:p>
        </p:txBody>
      </p:sp>
      <p:sp>
        <p:nvSpPr>
          <p:cNvPr id="23" name="Freeform 23"/>
          <p:cNvSpPr/>
          <p:nvPr/>
        </p:nvSpPr>
        <p:spPr>
          <a:xfrm>
            <a:off x="14230080" y="3543400"/>
            <a:ext cx="3472633" cy="4103554"/>
          </a:xfrm>
          <a:custGeom>
            <a:avLst/>
            <a:gdLst/>
            <a:ahLst/>
            <a:cxnLst/>
            <a:rect l="l" t="t" r="r" b="b"/>
            <a:pathLst>
              <a:path w="3472633" h="4103554">
                <a:moveTo>
                  <a:pt x="0" y="0"/>
                </a:moveTo>
                <a:lnTo>
                  <a:pt x="3472633" y="0"/>
                </a:lnTo>
                <a:lnTo>
                  <a:pt x="3472633" y="4103554"/>
                </a:lnTo>
                <a:lnTo>
                  <a:pt x="0" y="410355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9690195" y="3049848"/>
            <a:ext cx="7569105" cy="7868257"/>
            <a:chOff x="0" y="0"/>
            <a:chExt cx="6108573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08573" cy="6350000"/>
            </a:xfrm>
            <a:custGeom>
              <a:avLst/>
              <a:gdLst/>
              <a:ahLst/>
              <a:cxnLst/>
              <a:rect l="l" t="t" r="r" b="b"/>
              <a:pathLst>
                <a:path w="6108573" h="6350000">
                  <a:moveTo>
                    <a:pt x="6108573" y="0"/>
                  </a:moveTo>
                  <a:lnTo>
                    <a:pt x="6108573" y="3295396"/>
                  </a:lnTo>
                  <a:cubicBezTo>
                    <a:pt x="6108573" y="4982464"/>
                    <a:pt x="4741164" y="6350000"/>
                    <a:pt x="3054350" y="6350000"/>
                  </a:cubicBezTo>
                  <a:cubicBezTo>
                    <a:pt x="1367536" y="6350000"/>
                    <a:pt x="0" y="4982464"/>
                    <a:pt x="0" y="3295523"/>
                  </a:cubicBezTo>
                  <a:lnTo>
                    <a:pt x="0" y="0"/>
                  </a:lnTo>
                  <a:lnTo>
                    <a:pt x="6108573" y="0"/>
                  </a:lnTo>
                  <a:close/>
                </a:path>
              </a:pathLst>
            </a:custGeom>
            <a:blipFill>
              <a:blip r:embed="rId2"/>
              <a:stretch>
                <a:fillRect l="-133175" r="-133175"/>
              </a:stretch>
            </a:blipFill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9690195" y="736179"/>
            <a:ext cx="7569105" cy="7868257"/>
            <a:chOff x="0" y="0"/>
            <a:chExt cx="6108573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108573" cy="6350000"/>
            </a:xfrm>
            <a:custGeom>
              <a:avLst/>
              <a:gdLst/>
              <a:ahLst/>
              <a:cxnLst/>
              <a:rect l="l" t="t" r="r" b="b"/>
              <a:pathLst>
                <a:path w="6108573" h="6350000">
                  <a:moveTo>
                    <a:pt x="6108573" y="0"/>
                  </a:moveTo>
                  <a:lnTo>
                    <a:pt x="6108573" y="3295396"/>
                  </a:lnTo>
                  <a:cubicBezTo>
                    <a:pt x="6108573" y="4982464"/>
                    <a:pt x="4741164" y="6350000"/>
                    <a:pt x="3054350" y="6350000"/>
                  </a:cubicBezTo>
                  <a:cubicBezTo>
                    <a:pt x="1367536" y="6350000"/>
                    <a:pt x="0" y="4982464"/>
                    <a:pt x="0" y="3295523"/>
                  </a:cubicBezTo>
                  <a:lnTo>
                    <a:pt x="0" y="0"/>
                  </a:lnTo>
                  <a:lnTo>
                    <a:pt x="6108573" y="0"/>
                  </a:lnTo>
                  <a:close/>
                </a:path>
              </a:pathLst>
            </a:custGeom>
            <a:blipFill>
              <a:blip r:embed="rId2"/>
              <a:stretch>
                <a:fillRect l="-133175" r="-133175"/>
              </a:stretch>
            </a:blipFill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668977" y="3320418"/>
            <a:ext cx="5735021" cy="2444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23"/>
              </a:lnSpc>
            </a:pPr>
            <a:r>
              <a:rPr lang="en-US" sz="6873" b="1" spc="419">
                <a:solidFill>
                  <a:srgbClr val="17E3B2"/>
                </a:solidFill>
                <a:latin typeface="Almarai Bold"/>
                <a:ea typeface="Almarai Bold"/>
                <a:cs typeface="Almarai Bold"/>
                <a:sym typeface="Almarai Bold"/>
              </a:rPr>
              <a:t>MUCHAS</a:t>
            </a:r>
          </a:p>
          <a:p>
            <a:pPr marL="0" lvl="0" indent="0" algn="l">
              <a:lnSpc>
                <a:spcPts val="9623"/>
              </a:lnSpc>
            </a:pPr>
            <a:r>
              <a:rPr lang="en-US" sz="6873" b="1" spc="419">
                <a:solidFill>
                  <a:srgbClr val="17E3B2"/>
                </a:solidFill>
                <a:latin typeface="Almarai Bold"/>
                <a:ea typeface="Almarai Bold"/>
                <a:cs typeface="Almarai Bold"/>
                <a:sym typeface="Almarai Bold"/>
              </a:rPr>
              <a:t>GRACIAS!</a:t>
            </a:r>
          </a:p>
        </p:txBody>
      </p:sp>
      <p:sp>
        <p:nvSpPr>
          <p:cNvPr id="7" name="Freeform 7"/>
          <p:cNvSpPr/>
          <p:nvPr/>
        </p:nvSpPr>
        <p:spPr>
          <a:xfrm>
            <a:off x="10855372" y="3463293"/>
            <a:ext cx="5238750" cy="4114800"/>
          </a:xfrm>
          <a:custGeom>
            <a:avLst/>
            <a:gdLst/>
            <a:ahLst/>
            <a:cxnLst/>
            <a:rect l="l" t="t" r="r" b="b"/>
            <a:pathLst>
              <a:path w="5238750" h="4114800">
                <a:moveTo>
                  <a:pt x="0" y="0"/>
                </a:moveTo>
                <a:lnTo>
                  <a:pt x="5238750" y="0"/>
                </a:lnTo>
                <a:lnTo>
                  <a:pt x="52387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329</Words>
  <Application>Microsoft Office PowerPoint</Application>
  <PresentationFormat>Personalizado</PresentationFormat>
  <Paragraphs>30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Almarai Bold</vt:lpstr>
      <vt:lpstr>Arial</vt:lpstr>
      <vt:lpstr>Calibri</vt:lpstr>
      <vt:lpstr>Poppins Extra-Light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 medico</dc:title>
  <cp:lastModifiedBy>Franklin Alfredo Castillo Cristino</cp:lastModifiedBy>
  <cp:revision>5</cp:revision>
  <dcterms:created xsi:type="dcterms:W3CDTF">2006-08-16T00:00:00Z</dcterms:created>
  <dcterms:modified xsi:type="dcterms:W3CDTF">2024-10-22T06:32:44Z</dcterms:modified>
  <dc:identifier>DAGUREcm0tc</dc:identifier>
</cp:coreProperties>
</file>