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18"/>
  </p:handoutMasterIdLst>
  <p:sldIdLst>
    <p:sldId id="1869" r:id="rId4"/>
    <p:sldId id="1899" r:id="rId6"/>
    <p:sldId id="1880" r:id="rId7"/>
    <p:sldId id="1870" r:id="rId8"/>
    <p:sldId id="1887" r:id="rId9"/>
    <p:sldId id="1897" r:id="rId10"/>
    <p:sldId id="1891" r:id="rId11"/>
    <p:sldId id="1894" r:id="rId12"/>
    <p:sldId id="1900" r:id="rId13"/>
    <p:sldId id="1888" r:id="rId14"/>
    <p:sldId id="1892" r:id="rId15"/>
    <p:sldId id="1909" r:id="rId16"/>
    <p:sldId id="1912" r:id="rId17"/>
  </p:sldIdLst>
  <p:sldSz cx="12192000" cy="6858000"/>
  <p:notesSz cx="6735445" cy="986599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do Kadim" initials="I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7296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67075" cy="5341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47721" y="0"/>
            <a:ext cx="2867075" cy="5341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12202"/>
            <a:ext cx="2867075" cy="5341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47721" y="10112202"/>
            <a:ext cx="2867075" cy="5341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754" tIns="45377" rIns="90754" bIns="45377" numCol="1" anchor="t" anchorCtr="0" compatLnSpc="1"/>
          <a:lstStyle>
            <a:lvl1pPr eaLnBrk="1" hangingPunct="1">
              <a:buFont typeface="Arial" panose="0208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754" tIns="45377" rIns="90754" bIns="45377" numCol="1" anchor="t" anchorCtr="0" compatLnSpc="1"/>
          <a:lstStyle>
            <a:lvl1pPr algn="r" eaLnBrk="1" hangingPunct="1">
              <a:buFont typeface="Arial" panose="0208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fld id="{51CD69E4-61B2-4512-881E-6A1734FFB54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985838" y="3241675"/>
            <a:ext cx="7893050" cy="2651125"/>
          </a:xfrm>
          <a:prstGeom prst="rect">
            <a:avLst/>
          </a:prstGeom>
          <a:noFill/>
          <a:ln>
            <a:noFill/>
          </a:ln>
        </p:spPr>
        <p:txBody>
          <a:bodyPr lIns="90754" tIns="45377" rIns="90754" bIns="45377" anchor="ctr"/>
          <a:lstStyle>
            <a:lvl1pPr defTabSz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第二级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第三级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第四级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第五级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6038"/>
            <a:ext cx="4275138" cy="33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54" tIns="45377" rIns="90754" bIns="45377" numCol="1" anchor="b" anchorCtr="0" compatLnSpc="1"/>
          <a:lstStyle>
            <a:lvl1pPr eaLnBrk="1" hangingPunct="1">
              <a:buFont typeface="Arial" panose="0208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96038"/>
            <a:ext cx="4275138" cy="33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54" tIns="45377" rIns="90754" bIns="45377" numCol="1" anchor="b" anchorCtr="0" compatLnSpc="1"/>
          <a:lstStyle>
            <a:lvl1pPr algn="r" eaLnBrk="1" hangingPunct="1">
              <a:buFont typeface="Arial" panose="0208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fld id="{6196B37F-F58E-4583-97A6-419683D6297D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fld id="{51CD69E4-61B2-4512-881E-6A1734FFB542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457200" algn="just">
              <a:lnSpc>
                <a:spcPct val="150000"/>
              </a:lnSpc>
              <a:buClr>
                <a:srgbClr val="C00000"/>
              </a:buClr>
            </a:pP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/>
          </p:nvPr>
        </p:nvSpPr>
        <p:spPr>
          <a:xfrm>
            <a:off x="5588000" y="0"/>
            <a:ext cx="4275138" cy="336550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/>
          <a:lstStyle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94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5588000" y="6396038"/>
            <a:ext cx="4275138" cy="338137"/>
          </a:xfrm>
          <a:prstGeom prst="rect">
            <a:avLst/>
          </a:prstGeom>
          <a:noFill/>
          <a:ln w="9525">
            <a:noFill/>
          </a:ln>
        </p:spPr>
        <p:txBody>
          <a:bodyPr lIns="90754" tIns="45377" rIns="90754" bIns="45377" anchor="b"/>
          <a:lstStyle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9038" y="365125"/>
            <a:ext cx="2711450" cy="5772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365125"/>
            <a:ext cx="7986713" cy="5772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65125"/>
            <a:ext cx="10850563" cy="663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5488" y="222250"/>
            <a:ext cx="1114425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5" y="1130300"/>
            <a:ext cx="5348288" cy="5006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130300"/>
            <a:ext cx="5349875" cy="5006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514350" rtl="0" eaLnBrk="0" fontAlgn="base" latinLnBrk="0" hangingPunct="0">
              <a:lnSpc>
                <a:spcPct val="90000"/>
              </a:lnSpc>
              <a:spcBef>
                <a:spcPts val="565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8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9038" y="365125"/>
            <a:ext cx="2711450" cy="5772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365125"/>
            <a:ext cx="7986713" cy="5772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65125"/>
            <a:ext cx="10850563" cy="663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5488" y="222250"/>
            <a:ext cx="1114425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5" y="1130300"/>
            <a:ext cx="5348288" cy="5006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130300"/>
            <a:ext cx="5349875" cy="5006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514350" rtl="0" eaLnBrk="0" fontAlgn="base" latinLnBrk="0" hangingPunct="0">
              <a:lnSpc>
                <a:spcPct val="90000"/>
              </a:lnSpc>
              <a:spcBef>
                <a:spcPts val="565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80604020202020204" pitchFamily="34" charset="0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8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69925" y="365125"/>
            <a:ext cx="10850563" cy="663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69925" y="1130300"/>
            <a:ext cx="10850563" cy="5006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直接连接符 5"/>
          <p:cNvSpPr/>
          <p:nvPr/>
        </p:nvSpPr>
        <p:spPr>
          <a:xfrm>
            <a:off x="671513" y="1028700"/>
            <a:ext cx="10850562" cy="0"/>
          </a:xfrm>
          <a:prstGeom prst="line">
            <a:avLst/>
          </a:prstGeom>
          <a:ln w="1270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5143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 kern="1200">
          <a:solidFill>
            <a:schemeClr val="tx1"/>
          </a:solidFill>
          <a:latin typeface="+mj-lt"/>
          <a:ea typeface="+mj-ea"/>
          <a:cs typeface="+mj-cs"/>
          <a:sym typeface="Arial" panose="02080604020202020204" pitchFamily="34" charset="0"/>
        </a:defRPr>
      </a:lvl1pPr>
      <a:lvl2pPr marL="5143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2pPr>
      <a:lvl3pPr marL="5143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3pPr>
      <a:lvl4pPr marL="5143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4pPr>
      <a:lvl5pPr marL="5143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5pPr>
      <a:lvl6pPr marL="9715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6pPr>
      <a:lvl7pPr marL="14287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7pPr>
      <a:lvl8pPr marL="18859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8pPr>
      <a:lvl9pPr marL="2343150" indent="-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9pPr>
    </p:titleStyle>
    <p:bodyStyle>
      <a:lvl1pPr marL="128905" indent="-128905" algn="l" defTabSz="514350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1pPr>
      <a:lvl2pPr marL="386080" indent="-128905" algn="l" defTabSz="514350" rtl="0" eaLnBrk="1" fontAlgn="base" hangingPunct="1">
        <a:lnSpc>
          <a:spcPct val="90000"/>
        </a:lnSpc>
        <a:spcBef>
          <a:spcPts val="275"/>
        </a:spcBef>
        <a:spcAft>
          <a:spcPct val="0"/>
        </a:spcAft>
        <a:buFont typeface="Arial" panose="0208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2pPr>
      <a:lvl3pPr marL="643255" indent="-128905" algn="l" defTabSz="514350" rtl="0" eaLnBrk="1" fontAlgn="base" hangingPunct="1">
        <a:lnSpc>
          <a:spcPct val="90000"/>
        </a:lnSpc>
        <a:spcBef>
          <a:spcPts val="275"/>
        </a:spcBef>
        <a:spcAft>
          <a:spcPct val="0"/>
        </a:spcAft>
        <a:buFont typeface="Arial" panose="0208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3pPr>
      <a:lvl4pPr marL="900430" indent="-128905" algn="l" defTabSz="514350" rtl="0" eaLnBrk="1" fontAlgn="base" hangingPunct="1">
        <a:lnSpc>
          <a:spcPct val="90000"/>
        </a:lnSpc>
        <a:spcBef>
          <a:spcPts val="275"/>
        </a:spcBef>
        <a:spcAft>
          <a:spcPct val="0"/>
        </a:spcAft>
        <a:buFont typeface="Arial" panose="0208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4pPr>
      <a:lvl5pPr marL="1157605" indent="-128905" algn="l" defTabSz="514350" rtl="0" eaLnBrk="1" fontAlgn="base" hangingPunct="1">
        <a:lnSpc>
          <a:spcPct val="90000"/>
        </a:lnSpc>
        <a:spcBef>
          <a:spcPts val="275"/>
        </a:spcBef>
        <a:spcAft>
          <a:spcPct val="0"/>
        </a:spcAft>
        <a:buFont typeface="Arial" panose="0208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69925" y="365125"/>
            <a:ext cx="10850563" cy="663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69925" y="1130300"/>
            <a:ext cx="10850563" cy="5006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直接连接符 5"/>
          <p:cNvSpPr/>
          <p:nvPr/>
        </p:nvSpPr>
        <p:spPr>
          <a:xfrm>
            <a:off x="671513" y="1028700"/>
            <a:ext cx="10850562" cy="0"/>
          </a:xfrm>
          <a:prstGeom prst="line">
            <a:avLst/>
          </a:prstGeom>
          <a:ln w="12700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marL="514350" indent="-5143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 kern="1200">
          <a:solidFill>
            <a:schemeClr val="tx1"/>
          </a:solidFill>
          <a:latin typeface="+mj-lt"/>
          <a:ea typeface="+mj-ea"/>
          <a:cs typeface="+mj-cs"/>
          <a:sym typeface="Arial" panose="02080604020202020204" pitchFamily="34" charset="0"/>
        </a:defRPr>
      </a:lvl1pPr>
      <a:lvl2pPr marL="514350" indent="-5143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2pPr>
      <a:lvl3pPr marL="514350" indent="-5143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3pPr>
      <a:lvl4pPr marL="514350" indent="-5143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4pPr>
      <a:lvl5pPr marL="514350" indent="-5143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5pPr>
      <a:lvl6pPr marL="971550" indent="-514350" algn="l" rtl="0" fontAlgn="base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6pPr>
      <a:lvl7pPr marL="1428750" indent="-514350" algn="l" rtl="0" fontAlgn="base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7pPr>
      <a:lvl8pPr marL="1885950" indent="-514350" algn="l" rtl="0" fontAlgn="base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8pPr>
      <a:lvl9pPr marL="2343150" indent="-514350" algn="l" rtl="0" fontAlgn="base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panose="02080604020202020204" pitchFamily="34" charset="0"/>
          <a:ea typeface="微软雅黑" pitchFamily="34" charset="-122"/>
          <a:sym typeface="Arial" panose="02080604020202020204" pitchFamily="34" charset="0"/>
        </a:defRPr>
      </a:lvl9pPr>
    </p:titleStyle>
    <p:bodyStyle>
      <a:lvl1pPr marL="128905" indent="-128905" algn="l" defTabSz="514350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1pPr>
      <a:lvl2pPr marL="38608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8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8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8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8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  <a:sym typeface="Arial" panose="0208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TextBox 3"/>
          <p:cNvSpPr/>
          <p:nvPr/>
        </p:nvSpPr>
        <p:spPr>
          <a:xfrm>
            <a:off x="566738" y="5480050"/>
            <a:ext cx="64976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28905" indent="-128905" algn="l" defTabSz="514350" rtl="0" eaLnBrk="0" fontAlgn="base" hangingPunct="0">
              <a:lnSpc>
                <a:spcPct val="90000"/>
              </a:lnSpc>
              <a:spcBef>
                <a:spcPts val="56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1pPr>
            <a:lvl2pPr marL="38608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麒麟软件有限公司</a:t>
            </a:r>
            <a:endParaRPr lang="zh-CN" altLang="zh-CN" sz="2800" b="1" dirty="0">
              <a:solidFill>
                <a:srgbClr val="000000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7172" name="直接连接符 39"/>
          <p:cNvSpPr/>
          <p:nvPr/>
        </p:nvSpPr>
        <p:spPr>
          <a:xfrm>
            <a:off x="1052513" y="3257550"/>
            <a:ext cx="5526087" cy="0"/>
          </a:xfrm>
          <a:prstGeom prst="line">
            <a:avLst/>
          </a:prstGeom>
          <a:ln w="25400" cap="flat" cmpd="sng">
            <a:solidFill>
              <a:srgbClr val="C0020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7173" name="TextBox 3"/>
          <p:cNvSpPr/>
          <p:nvPr/>
        </p:nvSpPr>
        <p:spPr>
          <a:xfrm>
            <a:off x="342900" y="3697288"/>
            <a:ext cx="6945313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28905" indent="-128905" algn="l" defTabSz="514350" rtl="0" eaLnBrk="0" fontAlgn="base" hangingPunct="0">
              <a:lnSpc>
                <a:spcPct val="90000"/>
              </a:lnSpc>
              <a:spcBef>
                <a:spcPts val="56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1pPr>
            <a:lvl2pPr marL="38608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>
                <a:solidFill>
                  <a:srgbClr val="DF0716"/>
                </a:solidFill>
                <a:latin typeface="微软雅黑" pitchFamily="34" charset="-122"/>
                <a:sym typeface="微软雅黑" pitchFamily="34" charset="-122"/>
              </a:rPr>
              <a:t>谢 谢</a:t>
            </a:r>
            <a:endParaRPr lang="zh-CN" altLang="zh-CN" sz="4400" b="1" dirty="0">
              <a:solidFill>
                <a:srgbClr val="DF0716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pic>
        <p:nvPicPr>
          <p:cNvPr id="7174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3" y="1547813"/>
            <a:ext cx="2044700" cy="1150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38" y="1547813"/>
            <a:ext cx="1878012" cy="1150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9" name="直接连接符 39"/>
          <p:cNvSpPr/>
          <p:nvPr/>
        </p:nvSpPr>
        <p:spPr>
          <a:xfrm>
            <a:off x="5427663" y="2881313"/>
            <a:ext cx="5524500" cy="0"/>
          </a:xfrm>
          <a:prstGeom prst="line">
            <a:avLst/>
          </a:prstGeom>
          <a:ln w="25400" cap="flat" cmpd="sng">
            <a:solidFill>
              <a:srgbClr val="C0020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7178" name="TextBox 3"/>
          <p:cNvSpPr/>
          <p:nvPr/>
        </p:nvSpPr>
        <p:spPr>
          <a:xfrm>
            <a:off x="4759325" y="3462655"/>
            <a:ext cx="69469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28905" indent="-128905" algn="l" defTabSz="514350" rtl="0" eaLnBrk="0" fontAlgn="base" hangingPunct="0">
              <a:lnSpc>
                <a:spcPct val="90000"/>
              </a:lnSpc>
              <a:spcBef>
                <a:spcPts val="56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1pPr>
            <a:lvl2pPr marL="38608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5pPr>
          </a:lstStyle>
          <a:p>
            <a:pPr marL="0" lvl="0" indent="0" algn="ctr" defTabSz="914400" ea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5400" b="1" dirty="0">
                <a:solidFill>
                  <a:srgbClr val="DF0716"/>
                </a:solidFill>
                <a:latin typeface="微软雅黑" pitchFamily="34" charset="-122"/>
                <a:sym typeface="微软雅黑" pitchFamily="34" charset="-122"/>
              </a:rPr>
              <a:t>Qt</a:t>
            </a:r>
            <a:r>
              <a:rPr lang="zh-CN" altLang="en-US" sz="5400" b="1" dirty="0">
                <a:solidFill>
                  <a:srgbClr val="DF0716"/>
                </a:solidFill>
                <a:latin typeface="微软雅黑" pitchFamily="34" charset="-122"/>
                <a:sym typeface="微软雅黑" pitchFamily="34" charset="-122"/>
              </a:rPr>
              <a:t>国际化编程</a:t>
            </a:r>
            <a:endParaRPr lang="zh-CN" altLang="en-US" sz="5400" b="1" dirty="0">
              <a:solidFill>
                <a:srgbClr val="DF0716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7179" name="TextBox 3"/>
          <p:cNvSpPr/>
          <p:nvPr/>
        </p:nvSpPr>
        <p:spPr>
          <a:xfrm>
            <a:off x="4983480" y="4967605"/>
            <a:ext cx="6497638" cy="512445"/>
          </a:xfrm>
          <a:prstGeom prst="rect">
            <a:avLst/>
          </a:prstGeom>
          <a:noFill/>
          <a:ln w="9525">
            <a:noFill/>
          </a:ln>
        </p:spPr>
        <p:txBody>
          <a:bodyPr wrap="square" tIns="71755" bIns="71755">
            <a:spAutoFit/>
          </a:bodyPr>
          <a:lstStyle>
            <a:lvl1pPr marL="128905" indent="-128905" algn="l" defTabSz="514350" rtl="0" eaLnBrk="0" fontAlgn="base" hangingPunct="0">
              <a:lnSpc>
                <a:spcPct val="90000"/>
              </a:lnSpc>
              <a:spcBef>
                <a:spcPts val="56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1pPr>
            <a:lvl2pPr marL="38608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8060402020202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ts val="340"/>
              </a:spcBef>
              <a:spcAft>
                <a:spcPts val="34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2020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22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日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pic>
        <p:nvPicPr>
          <p:cNvPr id="7180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813" y="1057275"/>
            <a:ext cx="2044700" cy="1150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1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38" y="1057275"/>
            <a:ext cx="1878012" cy="1150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dirty="0">
                <a:sym typeface="+mn-ea"/>
              </a:rPr>
              <a:t>问题总结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79375" y="1048385"/>
            <a:ext cx="12018010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algn="l">
              <a:lnSpc>
                <a:spcPct val="170000"/>
              </a:lnSpc>
            </a:pPr>
            <a:r>
              <a:rPr lang="zh-CN" sz="2000" dirty="0">
                <a:solidFill>
                  <a:schemeClr val="tx1"/>
                </a:solidFill>
                <a:sym typeface="+mn-ea"/>
              </a:rPr>
              <a:t>Qt自带弹出框没有汉化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sz="2000" dirty="0"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sz="2000" dirty="0"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sz="2000" dirty="0"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sz="2000" dirty="0">
              <a:sym typeface="+mn-ea"/>
            </a:endParaRPr>
          </a:p>
        </p:txBody>
      </p:sp>
      <p:pic>
        <p:nvPicPr>
          <p:cNvPr id="2" name="图片 1" descr="2020-05-15 17:19:26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415" y="1860550"/>
            <a:ext cx="6666865" cy="42221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dirty="0">
                <a:sym typeface="+mn-ea"/>
              </a:rPr>
              <a:t>问题总结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79375" y="1048385"/>
            <a:ext cx="12018010" cy="3753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algn="l">
              <a:lnSpc>
                <a:spcPct val="170000"/>
              </a:lnSpc>
            </a:pPr>
            <a:r>
              <a:rPr lang="zh-CN" sz="2000" dirty="0">
                <a:sym typeface="+mn-ea"/>
              </a:rPr>
              <a:t>需要查看</a:t>
            </a:r>
            <a:r>
              <a:rPr lang="en-US" altLang="zh-CN" sz="2000" dirty="0">
                <a:sym typeface="+mn-ea"/>
              </a:rPr>
              <a:t>Qt</a:t>
            </a:r>
            <a:r>
              <a:rPr lang="zh-CN" altLang="en-US" sz="2000" dirty="0">
                <a:sym typeface="+mn-ea"/>
              </a:rPr>
              <a:t>源码中如何实现国际化：</a:t>
            </a:r>
            <a:endParaRPr lang="zh-CN" altLang="en-US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r>
              <a:rPr lang="en-US" altLang="zh-CN" sz="2000" dirty="0">
                <a:sym typeface="+mn-ea"/>
              </a:rPr>
              <a:t>Qt</a:t>
            </a:r>
            <a:r>
              <a:rPr lang="zh-CN" altLang="en-US" sz="2000" dirty="0">
                <a:sym typeface="+mn-ea"/>
              </a:rPr>
              <a:t>源码下载地址：</a:t>
            </a:r>
            <a:endParaRPr lang="zh-CN" altLang="en-US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r>
              <a:rPr lang="zh-CN" altLang="en-US" sz="2000" dirty="0">
                <a:sym typeface="+mn-ea"/>
              </a:rPr>
              <a:t>  http://download.qt.io/archive/qt/5.13/5.13.2/single/</a:t>
            </a:r>
            <a:endParaRPr lang="zh-CN" altLang="en-US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altLang="en-US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r>
              <a:rPr lang="zh-CN" altLang="en-US" sz="2000" dirty="0">
                <a:sym typeface="+mn-ea"/>
              </a:rPr>
              <a:t>在源码的qt-everywhere-src-5.13.1/qttranslations/translations 目录下有很多翻译文件</a:t>
            </a:r>
            <a:endParaRPr lang="zh-CN" altLang="en-US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altLang="en-US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r>
              <a:rPr lang="zh-CN" altLang="en-US" sz="2000" dirty="0">
                <a:sym typeface="+mn-ea"/>
              </a:rPr>
              <a:t>上面的问题，在</a:t>
            </a:r>
            <a:r>
              <a:rPr lang="en-US" altLang="zh-CN" sz="2000" dirty="0">
                <a:sym typeface="+mn-ea"/>
              </a:rPr>
              <a:t>ts</a:t>
            </a:r>
            <a:r>
              <a:rPr lang="zh-CN" altLang="en-US" sz="2000" dirty="0">
                <a:sym typeface="+mn-ea"/>
              </a:rPr>
              <a:t>文件中，加上如下代码就可以实现国际化：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dirty="0">
                <a:sym typeface="+mn-ea"/>
              </a:rPr>
              <a:t>问题总结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79375" y="1048385"/>
            <a:ext cx="12018010" cy="6092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&lt;/context&gt;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&lt;context&gt;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&lt;name&gt;QPlatformTheme&lt;/name&gt;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&lt;message&gt;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    &lt;location filename="qplatformtheme.cpp" line="+704"/&gt;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    &lt;source&gt;Open&lt;/source&gt;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    &lt;translation&gt;打开&lt;/translation&gt;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&lt;/message&gt;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&lt;message&gt;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    &lt;location line="+18"/&gt;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    &lt;source&gt;Cancel&lt;/source&gt;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    &lt;translation&gt;取消&lt;/translation&gt;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&lt;/message&gt;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&lt;/context&gt;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&lt;context&gt;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&lt;name&gt;QFileDialog&lt;/name&gt;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&lt;message&gt;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    &lt;source&gt;All Files (*)&lt;/source&gt;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    &lt;translation&gt;所有文件 (*)&lt;/translation&gt;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    &lt;/message&gt;</a:t>
            </a:r>
            <a:endParaRPr sz="1600" dirty="0">
              <a:solidFill>
                <a:schemeClr val="tx1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uFillTx/>
                <a:sym typeface="+mn-ea"/>
              </a:rPr>
              <a:t>&lt;/context&gt;</a:t>
            </a:r>
            <a:endParaRPr sz="2000" dirty="0">
              <a:sym typeface="+mn-ea"/>
            </a:endParaRPr>
          </a:p>
          <a:p>
            <a:pPr marL="0" algn="l">
              <a:lnSpc>
                <a:spcPct val="100000"/>
              </a:lnSpc>
            </a:pPr>
            <a:endParaRPr lang="zh-CN" altLang="en-US" sz="2000" dirty="0">
              <a:sym typeface="+mn-ea"/>
            </a:endParaRPr>
          </a:p>
          <a:p>
            <a:pPr marL="0" algn="l">
              <a:lnSpc>
                <a:spcPct val="170000"/>
              </a:lnSpc>
            </a:pP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86995" y="3203575"/>
            <a:ext cx="1201801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algn="ctr">
              <a:lnSpc>
                <a:spcPct val="100000"/>
              </a:lnSpc>
            </a:pPr>
            <a:r>
              <a:rPr lang="zh-CN" sz="8800" b="1" dirty="0">
                <a:solidFill>
                  <a:srgbClr val="C00000"/>
                </a:solidFill>
                <a:uFillTx/>
                <a:sym typeface="+mn-ea"/>
              </a:rPr>
              <a:t>谢谢观看！</a:t>
            </a:r>
            <a:endParaRPr lang="zh-CN" altLang="en-US" sz="8800" b="1" dirty="0">
              <a:solidFill>
                <a:srgbClr val="C00000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987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548005" y="1188085"/>
            <a:ext cx="1055560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>
              <a:lnSpc>
                <a:spcPct val="170000"/>
              </a:lnSpc>
            </a:pPr>
            <a:r>
              <a:rPr lang="en-US" altLang="zh-CN" sz="4000" b="1" dirty="0">
                <a:solidFill>
                  <a:schemeClr val="tx1"/>
                </a:solidFill>
                <a:uFillTx/>
                <a:sym typeface="+mn-ea"/>
              </a:rPr>
              <a:t>1. </a:t>
            </a:r>
            <a:r>
              <a:rPr lang="zh-CN" altLang="en-US" sz="4000" b="1" dirty="0">
                <a:solidFill>
                  <a:schemeClr val="tx1"/>
                </a:solidFill>
                <a:uFillTx/>
                <a:sym typeface="+mn-ea"/>
              </a:rPr>
              <a:t>流程介绍</a:t>
            </a:r>
            <a:endParaRPr lang="en-US" altLang="zh-CN" sz="4000" b="1" dirty="0">
              <a:solidFill>
                <a:schemeClr val="tx1"/>
              </a:solidFill>
              <a:uFillTx/>
              <a:sym typeface="+mn-ea"/>
            </a:endParaRPr>
          </a:p>
          <a:p>
            <a:pPr marL="0" lvl="2">
              <a:lnSpc>
                <a:spcPct val="170000"/>
              </a:lnSpc>
            </a:pPr>
            <a:r>
              <a:rPr lang="en-US" altLang="zh-CN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2. D</a:t>
            </a:r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emo演示</a:t>
            </a:r>
            <a:endParaRPr lang="zh-CN" sz="4000" b="1" dirty="0">
              <a:solidFill>
                <a:schemeClr val="accent3">
                  <a:lumMod val="75000"/>
                </a:schemeClr>
              </a:solidFill>
              <a:uFillTx/>
              <a:sym typeface="+mn-ea"/>
            </a:endParaRPr>
          </a:p>
          <a:p>
            <a:pPr marL="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3. </a:t>
            </a:r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问题总结</a:t>
            </a:r>
            <a:endParaRPr lang="zh-CN" altLang="en-US" sz="4000" b="1" dirty="0">
              <a:solidFill>
                <a:schemeClr val="accent3">
                  <a:lumMod val="75000"/>
                </a:schemeClr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dirty="0">
                <a:sym typeface="+mn-ea"/>
              </a:rPr>
              <a:t>流程介绍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548005" y="1188085"/>
            <a:ext cx="10555605" cy="3439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>
              <a:lnSpc>
                <a:spcPct val="170000"/>
              </a:lnSpc>
            </a:pPr>
            <a:r>
              <a:rPr lang="zh-CN" sz="4800" b="1" dirty="0">
                <a:solidFill>
                  <a:schemeClr val="tx1"/>
                </a:solidFill>
                <a:uFillTx/>
                <a:sym typeface="+mn-ea"/>
              </a:rPr>
              <a:t>国际化过程：</a:t>
            </a: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lvl="1">
              <a:lnSpc>
                <a:spcPct val="17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在程序源码中标识需要翻译的文本信息</a:t>
            </a: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lvl="1">
              <a:lnSpc>
                <a:spcPct val="17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Qtcreator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生成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翻译文件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lvl="1">
              <a:lnSpc>
                <a:spcPct val="17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通过翻译工具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(Linguist)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文件进行翻译，发布生成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.qm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二进制文件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lvl="1">
              <a:lnSpc>
                <a:spcPct val="17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在源码中加载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.qm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文件，实现国际化</a:t>
            </a:r>
            <a:endParaRPr sz="20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0"/>
            <a:ext cx="122396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dirty="0">
                <a:sym typeface="+mn-ea"/>
              </a:rPr>
              <a:t>自问自答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宋体" charset="0"/>
              <a:sym typeface="+mn-ea"/>
            </a:endParaRPr>
          </a:p>
        </p:txBody>
      </p:sp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539115" y="959485"/>
            <a:ext cx="10436860" cy="5113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algn="l">
              <a:lnSpc>
                <a:spcPct val="170000"/>
              </a:lnSpc>
            </a:pPr>
            <a:r>
              <a:rPr lang="en-US" altLang="zh-CN" sz="2400" b="1" dirty="0">
                <a:solidFill>
                  <a:srgbClr val="0070C0"/>
                </a:solidFill>
                <a:uFillTx/>
                <a:sym typeface="+mn-ea"/>
              </a:rPr>
              <a:t>1. 如何标识我们需要翻译的内容？ </a:t>
            </a:r>
            <a:endParaRPr lang="zh-CN" sz="2000" dirty="0">
              <a:sym typeface="+mn-ea"/>
            </a:endParaRPr>
          </a:p>
          <a:p>
            <a:pPr marL="0" lvl="2" algn="l">
              <a:lnSpc>
                <a:spcPct val="170000"/>
              </a:lnSpc>
            </a:pPr>
            <a:r>
              <a:rPr lang="zh-CN" sz="2000" dirty="0">
                <a:sym typeface="+mn-ea"/>
              </a:rPr>
              <a:t>  对用户可见的文本信息使用tr()进行封装。举例如下：</a:t>
            </a:r>
            <a:endParaRPr lang="zh-CN" sz="2000" dirty="0">
              <a:sym typeface="+mn-ea"/>
            </a:endParaRPr>
          </a:p>
          <a:p>
            <a:pPr marL="0" lvl="2" algn="l">
              <a:lnSpc>
                <a:spcPct val="170000"/>
              </a:lnSpc>
            </a:pPr>
            <a:r>
              <a:rPr lang="zh-CN" sz="2000" dirty="0"/>
              <a:t>   label-&gt;setText(tr("Hello"));</a:t>
            </a:r>
            <a:endParaRPr lang="zh-CN" sz="2000" dirty="0"/>
          </a:p>
          <a:p>
            <a:pPr marL="0" algn="l">
              <a:lnSpc>
                <a:spcPct val="170000"/>
              </a:lnSpc>
            </a:pPr>
            <a:r>
              <a:rPr lang="en-US" altLang="zh-CN" sz="2400" b="1" dirty="0">
                <a:solidFill>
                  <a:srgbClr val="0070C0"/>
                </a:solidFill>
                <a:uFillTx/>
                <a:sym typeface="+mn-ea"/>
              </a:rPr>
              <a:t>2. </a:t>
            </a:r>
            <a:r>
              <a:rPr lang="zh-CN" sz="2400" b="1" dirty="0">
                <a:solidFill>
                  <a:srgbClr val="0070C0"/>
                </a:solidFill>
                <a:uFillTx/>
                <a:sym typeface="+mn-ea"/>
              </a:rPr>
              <a:t>如何通过</a:t>
            </a:r>
            <a:r>
              <a:rPr lang="en-US" altLang="zh-CN" sz="2400" b="1" dirty="0">
                <a:solidFill>
                  <a:srgbClr val="0070C0"/>
                </a:solidFill>
                <a:uFillTx/>
                <a:sym typeface="+mn-ea"/>
              </a:rPr>
              <a:t>Qtcreator</a:t>
            </a:r>
            <a:r>
              <a:rPr lang="zh-CN" sz="2400" b="1" dirty="0">
                <a:solidFill>
                  <a:srgbClr val="0070C0"/>
                </a:solidFill>
                <a:uFillTx/>
                <a:sym typeface="+mn-ea"/>
              </a:rPr>
              <a:t>生成</a:t>
            </a:r>
            <a:r>
              <a:rPr lang="en-US" altLang="zh-CN" sz="2400" b="1" dirty="0">
                <a:solidFill>
                  <a:srgbClr val="0070C0"/>
                </a:solidFill>
                <a:uFillTx/>
                <a:sym typeface="+mn-ea"/>
              </a:rPr>
              <a:t>.ts</a:t>
            </a:r>
            <a:r>
              <a:rPr lang="zh-CN" altLang="en-US" sz="2400" b="1" dirty="0">
                <a:solidFill>
                  <a:srgbClr val="0070C0"/>
                </a:solidFill>
                <a:uFillTx/>
                <a:sym typeface="+mn-ea"/>
              </a:rPr>
              <a:t>翻译文件</a:t>
            </a:r>
            <a:r>
              <a:rPr lang="en-US" altLang="zh-CN" sz="2400" b="1" dirty="0">
                <a:solidFill>
                  <a:srgbClr val="0070C0"/>
                </a:solidFill>
                <a:uFillTx/>
                <a:sym typeface="+mn-ea"/>
              </a:rPr>
              <a:t>?</a:t>
            </a:r>
            <a:endParaRPr lang="en-US" altLang="zh-CN" sz="2400" b="1" dirty="0">
              <a:solidFill>
                <a:srgbClr val="0070C0"/>
              </a:solidFill>
              <a:uFillTx/>
              <a:sym typeface="+mn-ea"/>
            </a:endParaRPr>
          </a:p>
          <a:p>
            <a:pPr marL="0" lvl="1" algn="l">
              <a:lnSpc>
                <a:spcPct val="170000"/>
              </a:lnSpc>
            </a:pPr>
            <a:r>
              <a:rPr lang="zh-CN" sz="2000" dirty="0">
                <a:sym typeface="+mn-ea"/>
              </a:rPr>
              <a:t>  在工程文件中添加：TRANSLATIONS = </a:t>
            </a:r>
            <a:r>
              <a:rPr lang="en-US" altLang="zh-CN" sz="2000" dirty="0">
                <a:sym typeface="+mn-ea"/>
              </a:rPr>
              <a:t>zh_CN.ts</a:t>
            </a:r>
            <a:endParaRPr lang="en-US" altLang="zh-CN" sz="2000" dirty="0">
              <a:sym typeface="+mn-ea"/>
            </a:endParaRPr>
          </a:p>
          <a:p>
            <a:pPr marL="0" lvl="1" algn="l">
              <a:lnSpc>
                <a:spcPct val="170000"/>
              </a:lnSpc>
            </a:pPr>
            <a:r>
              <a:rPr lang="zh-CN" sz="2000" dirty="0">
                <a:sym typeface="+mn-ea"/>
              </a:rPr>
              <a:t>  工具</a:t>
            </a:r>
            <a:r>
              <a:rPr lang="en-US" altLang="zh-CN" sz="2000" dirty="0">
                <a:sym typeface="+mn-ea"/>
              </a:rPr>
              <a:t>-&gt;</a:t>
            </a:r>
            <a:r>
              <a:rPr lang="zh-CN" altLang="en-US" sz="2000" dirty="0">
                <a:sym typeface="+mn-ea"/>
              </a:rPr>
              <a:t>外部</a:t>
            </a:r>
            <a:r>
              <a:rPr lang="en-US" altLang="zh-CN" sz="2000" dirty="0">
                <a:sym typeface="+mn-ea"/>
              </a:rPr>
              <a:t>-&gt;Qt</a:t>
            </a:r>
            <a:r>
              <a:rPr lang="zh-CN" altLang="en-US" sz="2000" dirty="0">
                <a:sym typeface="+mn-ea"/>
              </a:rPr>
              <a:t>语言家</a:t>
            </a:r>
            <a:r>
              <a:rPr lang="en-US" altLang="zh-CN" sz="2000" dirty="0">
                <a:sym typeface="+mn-ea"/>
              </a:rPr>
              <a:t>-&gt;</a:t>
            </a:r>
            <a:r>
              <a:rPr lang="zh-CN" altLang="en-US" sz="2000" dirty="0">
                <a:sym typeface="+mn-ea"/>
              </a:rPr>
              <a:t>更新翻译</a:t>
            </a:r>
            <a:r>
              <a:rPr lang="en-US" altLang="zh-CN" sz="2000" dirty="0">
                <a:sym typeface="+mn-ea"/>
              </a:rPr>
              <a:t>(lupdate)</a:t>
            </a:r>
            <a:r>
              <a:rPr lang="zh-CN" sz="2000" dirty="0">
                <a:sym typeface="+mn-ea"/>
              </a:rPr>
              <a:t> </a:t>
            </a:r>
            <a:endParaRPr lang="zh-CN" sz="2000" dirty="0">
              <a:sym typeface="+mn-ea"/>
            </a:endParaRPr>
          </a:p>
          <a:p>
            <a:pPr marL="0" lvl="1" algn="l">
              <a:lnSpc>
                <a:spcPct val="170000"/>
              </a:lnSpc>
            </a:pPr>
            <a:r>
              <a:rPr lang="zh-CN" sz="2400" b="1" dirty="0">
                <a:solidFill>
                  <a:schemeClr val="accent2"/>
                </a:solidFill>
                <a:uFillTx/>
                <a:sym typeface="+mn-ea"/>
              </a:rPr>
              <a:t>小总结：</a:t>
            </a:r>
            <a:endParaRPr lang="zh-CN" sz="2000" dirty="0">
              <a:sym typeface="+mn-ea"/>
            </a:endParaRPr>
          </a:p>
          <a:p>
            <a:pPr marL="0" lvl="1" algn="l">
              <a:lnSpc>
                <a:spcPct val="170000"/>
              </a:lnSpc>
            </a:pPr>
            <a:r>
              <a:rPr lang="en-US" altLang="zh-CN" sz="2000" dirty="0">
                <a:sym typeface="+mn-ea"/>
              </a:rPr>
              <a:t>    1. </a:t>
            </a:r>
            <a:r>
              <a:rPr lang="zh-CN" altLang="en-US" sz="2000" dirty="0">
                <a:sym typeface="+mn-ea"/>
              </a:rPr>
              <a:t>如果翻译失败，首先先检查有没有使用</a:t>
            </a:r>
            <a:r>
              <a:rPr lang="en-US" altLang="zh-CN" sz="2000" dirty="0">
                <a:sym typeface="+mn-ea"/>
              </a:rPr>
              <a:t>tr()</a:t>
            </a:r>
            <a:r>
              <a:rPr lang="zh-CN" altLang="en-US" sz="2000" dirty="0">
                <a:sym typeface="+mn-ea"/>
              </a:rPr>
              <a:t>进行封装。</a:t>
            </a:r>
            <a:endParaRPr lang="zh-CN" altLang="en-US" sz="2000" dirty="0">
              <a:sym typeface="+mn-ea"/>
            </a:endParaRPr>
          </a:p>
          <a:p>
            <a:pPr marL="0" lvl="1" algn="l">
              <a:lnSpc>
                <a:spcPct val="170000"/>
              </a:lnSpc>
            </a:pPr>
            <a:r>
              <a:rPr lang="en-US" altLang="zh-CN" sz="2000" dirty="0">
                <a:sym typeface="+mn-ea"/>
              </a:rPr>
              <a:t>    2. ts</a:t>
            </a:r>
            <a:r>
              <a:rPr lang="zh-CN" altLang="en-US" sz="2000" dirty="0">
                <a:sym typeface="+mn-ea"/>
              </a:rPr>
              <a:t>文件的名称可以自定义。但一般以区域代码表示。</a:t>
            </a:r>
            <a:r>
              <a:rPr lang="en-US" altLang="zh-CN" sz="2000" dirty="0">
                <a:sym typeface="+mn-ea"/>
              </a:rPr>
              <a:t>zh_CN</a:t>
            </a:r>
            <a:r>
              <a:rPr lang="zh-CN" altLang="en-US" sz="2000" dirty="0">
                <a:sym typeface="+mn-ea"/>
              </a:rPr>
              <a:t>表示简体中文。</a:t>
            </a:r>
            <a:endParaRPr lang="en-US" altLang="zh-CN" sz="2400" b="1" dirty="0">
              <a:solidFill>
                <a:srgbClr val="0070C0"/>
              </a:solidFill>
              <a:uFillTx/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dirty="0">
                <a:sym typeface="+mn-ea"/>
              </a:rPr>
              <a:t>自问自答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548005" y="1188085"/>
            <a:ext cx="10555605" cy="38398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>
              <a:lnSpc>
                <a:spcPct val="170000"/>
              </a:lnSpc>
            </a:pPr>
            <a:r>
              <a:rPr lang="en-US" altLang="zh-CN" sz="2400" b="1" dirty="0">
                <a:solidFill>
                  <a:srgbClr val="0070C0"/>
                </a:solidFill>
                <a:uFillTx/>
                <a:sym typeface="+mn-ea"/>
              </a:rPr>
              <a:t>如何使用Linguist工具进行翻译</a:t>
            </a:r>
            <a:r>
              <a:rPr lang="zh-CN" altLang="en-US" sz="2400" b="1" dirty="0">
                <a:solidFill>
                  <a:srgbClr val="0070C0"/>
                </a:solidFill>
                <a:uFillTx/>
                <a:sym typeface="+mn-ea"/>
              </a:rPr>
              <a:t>？</a:t>
            </a:r>
            <a:endParaRPr lang="zh-CN" altLang="en-US" sz="2400" b="1" dirty="0">
              <a:solidFill>
                <a:srgbClr val="0070C0"/>
              </a:solidFill>
              <a:uFillTx/>
              <a:sym typeface="+mn-ea"/>
            </a:endParaRPr>
          </a:p>
          <a:p>
            <a:pPr marL="0">
              <a:lnSpc>
                <a:spcPct val="170000"/>
              </a:lnSpc>
            </a:pPr>
            <a:r>
              <a:rPr lang="zh-CN" sz="2000" dirty="0">
                <a:sym typeface="+mn-ea"/>
              </a:rPr>
              <a:t>  问题有点大。在</a:t>
            </a:r>
            <a:r>
              <a:rPr lang="en-US" altLang="zh-CN" sz="2000" dirty="0">
                <a:sym typeface="+mn-ea"/>
              </a:rPr>
              <a:t>demo</a:t>
            </a:r>
            <a:r>
              <a:rPr lang="zh-CN" altLang="en-US" sz="2000" dirty="0">
                <a:sym typeface="+mn-ea"/>
              </a:rPr>
              <a:t>演示时进行说明，很简单。</a:t>
            </a:r>
            <a:endParaRPr lang="zh-CN" altLang="en-US" sz="2000" dirty="0">
              <a:sym typeface="+mn-ea"/>
            </a:endParaRPr>
          </a:p>
          <a:p>
            <a:pPr marL="0">
              <a:lnSpc>
                <a:spcPct val="170000"/>
              </a:lnSpc>
            </a:pPr>
            <a:r>
              <a:rPr lang="en-US" altLang="zh-CN" sz="2400" b="1" dirty="0">
                <a:solidFill>
                  <a:srgbClr val="0070C0"/>
                </a:solidFill>
                <a:uFillTx/>
                <a:sym typeface="+mn-ea"/>
              </a:rPr>
              <a:t>如何在源码中加载.qm文件？</a:t>
            </a:r>
            <a:endParaRPr lang="en-US" altLang="zh-CN" sz="24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  <a:uFillTx/>
                <a:sym typeface="+mn-ea"/>
              </a:rPr>
              <a:t>  </a:t>
            </a:r>
            <a:r>
              <a:rPr lang="zh-CN" altLang="en-US" sz="2000" dirty="0">
                <a:sym typeface="+mn-ea"/>
              </a:rPr>
              <a:t>QTranslator translator;</a:t>
            </a:r>
            <a:endParaRPr lang="zh-CN" altLang="en-US" sz="2000" dirty="0"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lang="zh-CN" altLang="en-US" sz="2000" dirty="0">
                <a:sym typeface="+mn-ea"/>
              </a:rPr>
              <a:t>  translator.load(QString("/usr/share/</a:t>
            </a:r>
            <a:r>
              <a:rPr lang="en-US" altLang="zh-CN" sz="2000" dirty="0">
                <a:sym typeface="+mn-ea"/>
              </a:rPr>
              <a:t>zh_CN</a:t>
            </a:r>
            <a:r>
              <a:rPr lang="zh-CN" altLang="en-US" sz="2000" dirty="0">
                <a:sym typeface="+mn-ea"/>
              </a:rPr>
              <a:t>.qm"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>
                <a:sym typeface="+mn-ea"/>
              </a:rPr>
              <a:t>);</a:t>
            </a:r>
            <a:endParaRPr lang="zh-CN" altLang="en-US" sz="2000" dirty="0">
              <a:sym typeface="+mn-ea"/>
            </a:endParaRPr>
          </a:p>
          <a:p>
            <a:pPr marL="0"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  <a:uFillTx/>
                <a:sym typeface="+mn-ea"/>
              </a:rPr>
              <a:t>  </a:t>
            </a:r>
            <a:r>
              <a:rPr lang="zh-CN" altLang="en-US" sz="2000" dirty="0">
                <a:sym typeface="+mn-ea"/>
              </a:rPr>
              <a:t>a.installTranslator(&amp;translator);</a:t>
            </a:r>
            <a:endParaRPr lang="zh-CN" altLang="en-US" sz="2000" dirty="0">
              <a:sym typeface="+mn-ea"/>
            </a:endParaRPr>
          </a:p>
          <a:p>
            <a:pPr marL="0" lvl="1" algn="l">
              <a:lnSpc>
                <a:spcPct val="170000"/>
              </a:lnSpc>
            </a:pPr>
            <a:r>
              <a:rPr lang="zh-CN" sz="2000" b="1" dirty="0">
                <a:solidFill>
                  <a:schemeClr val="accent2"/>
                </a:solidFill>
                <a:uFillTx/>
                <a:sym typeface="+mn-ea"/>
              </a:rPr>
              <a:t>小提示：</a:t>
            </a:r>
            <a:endParaRPr lang="zh-CN" sz="2000" dirty="0">
              <a:sym typeface="+mn-ea"/>
            </a:endParaRPr>
          </a:p>
          <a:p>
            <a:pPr marL="0" lvl="1" algn="l">
              <a:lnSpc>
                <a:spcPct val="170000"/>
              </a:lnSpc>
            </a:pPr>
            <a:r>
              <a:rPr lang="en-US" altLang="zh-CN" sz="2000" dirty="0">
                <a:sym typeface="+mn-ea"/>
              </a:rPr>
              <a:t>    1. </a:t>
            </a:r>
            <a:r>
              <a:rPr lang="zh-CN" altLang="en-US" sz="2000" dirty="0">
                <a:sym typeface="+mn-ea"/>
              </a:rPr>
              <a:t>上面加载翻译文件的代码，要放到创建部件代码之前。</a:t>
            </a:r>
            <a:r>
              <a:rPr lang="zh-CN" altLang="en-US" sz="2000" b="1" dirty="0">
                <a:solidFill>
                  <a:srgbClr val="0070C0"/>
                </a:solidFill>
                <a:uFillTx/>
                <a:sym typeface="+mn-ea"/>
              </a:rPr>
              <a:t>      </a:t>
            </a: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987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548005" y="1188085"/>
            <a:ext cx="1055560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>
              <a:lnSpc>
                <a:spcPct val="170000"/>
              </a:lnSpc>
            </a:pPr>
            <a:r>
              <a:rPr lang="en-US" altLang="zh-CN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1. </a:t>
            </a:r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流程介绍</a:t>
            </a:r>
            <a:endParaRPr lang="en-US" altLang="zh-CN" sz="4000" b="1" dirty="0">
              <a:solidFill>
                <a:schemeClr val="tx1"/>
              </a:solidFill>
              <a:uFillTx/>
              <a:sym typeface="+mn-ea"/>
            </a:endParaRPr>
          </a:p>
          <a:p>
            <a:pPr marL="0" lvl="2">
              <a:lnSpc>
                <a:spcPct val="170000"/>
              </a:lnSpc>
            </a:pPr>
            <a:r>
              <a:rPr lang="en-US" altLang="zh-CN" sz="4000" b="1" dirty="0">
                <a:solidFill>
                  <a:schemeClr val="tx1"/>
                </a:solidFill>
                <a:uFillTx/>
                <a:sym typeface="+mn-ea"/>
              </a:rPr>
              <a:t>2. D</a:t>
            </a:r>
            <a:r>
              <a:rPr lang="zh-CN" altLang="en-US" sz="4000" b="1" dirty="0">
                <a:solidFill>
                  <a:schemeClr val="tx1"/>
                </a:solidFill>
                <a:uFillTx/>
                <a:sym typeface="+mn-ea"/>
              </a:rPr>
              <a:t>emo演示</a:t>
            </a:r>
            <a:endParaRPr lang="zh-CN" sz="4000" b="1" dirty="0">
              <a:solidFill>
                <a:schemeClr val="tx1"/>
              </a:solidFill>
              <a:uFillTx/>
              <a:sym typeface="+mn-ea"/>
            </a:endParaRPr>
          </a:p>
          <a:p>
            <a:pPr marL="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3. </a:t>
            </a:r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问题总结</a:t>
            </a:r>
            <a:endParaRPr lang="zh-CN" altLang="en-US" sz="4000" b="1" dirty="0">
              <a:solidFill>
                <a:schemeClr val="accent3">
                  <a:lumMod val="75000"/>
                </a:schemeClr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dirty="0">
                <a:sym typeface="+mn-ea"/>
              </a:rPr>
              <a:t>Demo演示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548005" y="1188085"/>
            <a:ext cx="10884535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algn="ctr">
              <a:lnSpc>
                <a:spcPct val="170000"/>
              </a:lnSpc>
            </a:pPr>
            <a:r>
              <a:rPr lang="zh-CN" altLang="en-US" sz="6000" b="1" dirty="0">
                <a:solidFill>
                  <a:schemeClr val="tx1"/>
                </a:solidFill>
                <a:uFillTx/>
                <a:sym typeface="+mn-ea"/>
              </a:rPr>
              <a:t>先看效果，再看源码</a:t>
            </a:r>
            <a:endParaRPr lang="zh-CN" altLang="en-US" sz="6000" b="1" dirty="0">
              <a:solidFill>
                <a:schemeClr val="tx1"/>
              </a:solidFill>
              <a:uFillTx/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dirty="0">
                <a:sym typeface="+mn-ea"/>
              </a:rPr>
              <a:t>Demo演示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8" name="页脚占位符 4"/>
          <p:cNvSpPr txBox="1">
            <a:spLocks noGrp="1"/>
          </p:cNvSpPr>
          <p:nvPr/>
        </p:nvSpPr>
        <p:spPr>
          <a:xfrm>
            <a:off x="-38100" y="6453188"/>
            <a:ext cx="3582988" cy="27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latinLnBrk="1" hangingPunct="1">
              <a:buFont typeface="Arial" panose="0208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www.</a:t>
            </a:r>
            <a:r>
              <a:rPr lang="zh-CN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g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</a:rPr>
              <a:t>base.cn</a:t>
            </a:r>
            <a:endParaRPr lang="en-US" altLang="zh-CN" sz="1600" dirty="0">
              <a:solidFill>
                <a:schemeClr val="bg1"/>
              </a:solidFill>
              <a:latin typeface="方正大黑简体" pitchFamily="65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548005" y="1188085"/>
            <a:ext cx="10884535" cy="2183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>
              <a:lnSpc>
                <a:spcPct val="170000"/>
              </a:lnSpc>
            </a:pPr>
            <a:r>
              <a:rPr lang="zh-CN" sz="2000" dirty="0">
                <a:sym typeface="+mn-ea"/>
              </a:rPr>
              <a:t>进阶：</a:t>
            </a:r>
            <a:endParaRPr lang="zh-CN" sz="2000" dirty="0">
              <a:sym typeface="+mn-ea"/>
            </a:endParaRPr>
          </a:p>
          <a:p>
            <a:pPr marL="0">
              <a:lnSpc>
                <a:spcPct val="170000"/>
              </a:lnSpc>
            </a:pPr>
            <a:r>
              <a:rPr lang="zh-CN" sz="2000" dirty="0">
                <a:sym typeface="+mn-ea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uFillTx/>
                <a:sym typeface="+mn-ea"/>
              </a:rPr>
              <a:t>1. </a:t>
            </a:r>
            <a:r>
              <a:rPr lang="zh-CN" sz="2000" b="1" dirty="0">
                <a:solidFill>
                  <a:schemeClr val="tx1"/>
                </a:solidFill>
                <a:uFillTx/>
                <a:sym typeface="+mn-ea"/>
              </a:rPr>
              <a:t>如何根据本地环境语言，自动切换应用的语言</a:t>
            </a:r>
            <a:r>
              <a:rPr lang="zh-CN" sz="2000" dirty="0">
                <a:sym typeface="+mn-ea"/>
              </a:rPr>
              <a:t>。</a:t>
            </a:r>
            <a:endParaRPr lang="zh-CN" altLang="en-US" sz="6000" b="1" dirty="0">
              <a:solidFill>
                <a:srgbClr val="0070C0"/>
              </a:solidFill>
              <a:uFillTx/>
              <a:sym typeface="+mn-ea"/>
            </a:endParaRPr>
          </a:p>
          <a:p>
            <a:pPr marL="0">
              <a:lnSpc>
                <a:spcPct val="170000"/>
              </a:lnSpc>
            </a:pPr>
            <a:r>
              <a:rPr lang="zh-CN" sz="2000" dirty="0">
                <a:sym typeface="+mn-ea"/>
              </a:rPr>
              <a:t>  </a:t>
            </a:r>
            <a:r>
              <a:rPr lang="en-US" altLang="zh-CN" sz="2000" dirty="0">
                <a:sym typeface="+mn-ea"/>
              </a:rPr>
              <a:t>2. </a:t>
            </a:r>
            <a:r>
              <a:rPr lang="zh-CN" sz="2000" dirty="0">
                <a:sym typeface="+mn-ea"/>
              </a:rPr>
              <a:t>添加语言切换按钮，实现选择语言。</a:t>
            </a: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  <a:p>
            <a:pPr marL="0" algn="ctr">
              <a:lnSpc>
                <a:spcPct val="170000"/>
              </a:lnSpc>
            </a:pPr>
            <a:endParaRPr lang="zh-CN" altLang="en-US" sz="2000" b="1" dirty="0">
              <a:solidFill>
                <a:srgbClr val="0070C0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987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88" y="222250"/>
            <a:ext cx="11128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5" y="225425"/>
            <a:ext cx="1016000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2"/>
          <p:cNvSpPr/>
          <p:nvPr/>
        </p:nvSpPr>
        <p:spPr>
          <a:xfrm>
            <a:off x="354013" y="88900"/>
            <a:ext cx="81137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pitchFamily="34" charset="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9" name="矩形 1"/>
          <p:cNvSpPr/>
          <p:nvPr/>
        </p:nvSpPr>
        <p:spPr>
          <a:xfrm>
            <a:off x="548005" y="1188085"/>
            <a:ext cx="1055560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>
              <a:lnSpc>
                <a:spcPct val="170000"/>
              </a:lnSpc>
            </a:pPr>
            <a:r>
              <a:rPr lang="en-US" altLang="zh-CN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1. </a:t>
            </a:r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流程介绍</a:t>
            </a:r>
            <a:endParaRPr lang="en-US" altLang="zh-CN" sz="4000" b="1" dirty="0">
              <a:solidFill>
                <a:schemeClr val="accent3">
                  <a:lumMod val="75000"/>
                </a:schemeClr>
              </a:solidFill>
              <a:uFillTx/>
              <a:sym typeface="+mn-ea"/>
            </a:endParaRPr>
          </a:p>
          <a:p>
            <a:pPr marL="0" lvl="2">
              <a:lnSpc>
                <a:spcPct val="170000"/>
              </a:lnSpc>
            </a:pPr>
            <a:r>
              <a:rPr lang="en-US" altLang="zh-CN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2. D</a:t>
            </a:r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  <a:uFillTx/>
                <a:sym typeface="+mn-ea"/>
              </a:rPr>
              <a:t>emo演示</a:t>
            </a:r>
            <a:endParaRPr lang="zh-CN" sz="4000" b="1" dirty="0">
              <a:solidFill>
                <a:schemeClr val="tx1"/>
              </a:solidFill>
              <a:uFillTx/>
              <a:sym typeface="+mn-ea"/>
            </a:endParaRPr>
          </a:p>
          <a:p>
            <a:pPr marL="0">
              <a:lnSpc>
                <a:spcPct val="150000"/>
              </a:lnSpc>
            </a:pPr>
            <a:r>
              <a:rPr lang="en-US" altLang="zh-CN" sz="4000" b="1" dirty="0">
                <a:solidFill>
                  <a:schemeClr val="tx1"/>
                </a:solidFill>
                <a:uFillTx/>
                <a:sym typeface="+mn-ea"/>
              </a:rPr>
              <a:t>3. </a:t>
            </a:r>
            <a:r>
              <a:rPr lang="zh-CN" altLang="en-US" sz="4000" b="1" dirty="0">
                <a:solidFill>
                  <a:schemeClr val="tx1"/>
                </a:solidFill>
                <a:uFillTx/>
                <a:sym typeface="+mn-ea"/>
              </a:rPr>
              <a:t>问题总结</a:t>
            </a:r>
            <a:endParaRPr lang="zh-CN" altLang="en-US" sz="4000" b="1" dirty="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中文汇报2">
  <a:themeElements>
    <a:clrScheme name="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2231A"/>
      </a:accent1>
      <a:accent2>
        <a:srgbClr val="FF6A00"/>
      </a:accent2>
      <a:accent3>
        <a:srgbClr val="FFFFFF"/>
      </a:accent3>
      <a:accent4>
        <a:srgbClr val="000000"/>
      </a:accent4>
      <a:accent5>
        <a:srgbClr val="EEACAB"/>
      </a:accent5>
      <a:accent6>
        <a:srgbClr val="E75F00"/>
      </a:accent6>
      <a:hlink>
        <a:srgbClr val="E2231A"/>
      </a:hlink>
      <a:folHlink>
        <a:srgbClr val="BFBFBF"/>
      </a:folHlink>
    </a:clrScheme>
    <a:fontScheme name="中文汇报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文汇报2">
  <a:themeElements>
    <a:clrScheme name="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2231A"/>
      </a:accent1>
      <a:accent2>
        <a:srgbClr val="FF6A00"/>
      </a:accent2>
      <a:accent3>
        <a:srgbClr val="FFFFFF"/>
      </a:accent3>
      <a:accent4>
        <a:srgbClr val="000000"/>
      </a:accent4>
      <a:accent5>
        <a:srgbClr val="EEACAB"/>
      </a:accent5>
      <a:accent6>
        <a:srgbClr val="E75F00"/>
      </a:accent6>
      <a:hlink>
        <a:srgbClr val="E2231A"/>
      </a:hlink>
      <a:folHlink>
        <a:srgbClr val="BFBFBF"/>
      </a:folHlink>
    </a:clrScheme>
    <a:fontScheme name="中文汇报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2231A"/>
      </a:accent1>
      <a:accent2>
        <a:srgbClr val="FF6A00"/>
      </a:accent2>
      <a:accent3>
        <a:srgbClr val="FFFFFF"/>
      </a:accent3>
      <a:accent4>
        <a:srgbClr val="000000"/>
      </a:accent4>
      <a:accent5>
        <a:srgbClr val="EEACAB"/>
      </a:accent5>
      <a:accent6>
        <a:srgbClr val="E75F00"/>
      </a:accent6>
      <a:hlink>
        <a:srgbClr val="E2231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麒麟软件PPT演示模板</Template>
  <TotalTime>0</TotalTime>
  <Words>1563</Words>
  <Application>WPS 演示</Application>
  <PresentationFormat>宽屏</PresentationFormat>
  <Paragraphs>144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Verdana</vt:lpstr>
      <vt:lpstr>方正大黑简体</vt:lpstr>
      <vt:lpstr>宋体</vt:lpstr>
      <vt:lpstr>方正黑体_GBK</vt:lpstr>
      <vt:lpstr>Arial Unicode MS</vt:lpstr>
      <vt:lpstr>DejaVu Sans</vt:lpstr>
      <vt:lpstr>等线</vt:lpstr>
      <vt:lpstr>PakType Naskh Basic</vt:lpstr>
      <vt:lpstr>方正书宋_GBK</vt:lpstr>
      <vt:lpstr>微软雅黑</vt:lpstr>
      <vt:lpstr>中文汇报2</vt:lpstr>
      <vt:lpstr>中文汇报2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俊良</dc:creator>
  <cp:lastModifiedBy>adams</cp:lastModifiedBy>
  <cp:revision>211</cp:revision>
  <dcterms:created xsi:type="dcterms:W3CDTF">2020-05-22T02:02:01Z</dcterms:created>
  <dcterms:modified xsi:type="dcterms:W3CDTF">2020-05-22T02:02:01Z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2052-10.8.0.6921</vt:lpwstr>
  </property>
</Properties>
</file>