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Monterchi Serif Bold" charset="1" panose="02000503060000020004"/>
      <p:regular r:id="rId17"/>
    </p:embeddedFont>
    <p:embeddedFont>
      <p:font typeface="Karimun" charset="1" panose="00000000000000000000"/>
      <p:regular r:id="rId18"/>
    </p:embeddedFont>
    <p:embeddedFont>
      <p:font typeface="Source Serif Pro" charset="1" panose="02040603050405020204"/>
      <p:regular r:id="rId19"/>
    </p:embeddedFont>
    <p:embeddedFont>
      <p:font typeface="Source Serif Pro Bold" charset="1" panose="02040803050405020204"/>
      <p:regular r:id="rId20"/>
    </p:embeddedFont>
    <p:embeddedFont>
      <p:font typeface="Open Sans" charset="1" panose="020B0606030504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7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666580">
            <a:off x="9654716" y="2742945"/>
            <a:ext cx="9400422" cy="9722890"/>
          </a:xfrm>
          <a:custGeom>
            <a:avLst/>
            <a:gdLst/>
            <a:ahLst/>
            <a:cxnLst/>
            <a:rect r="r" b="b" t="t" l="l"/>
            <a:pathLst>
              <a:path h="9722890" w="9400422">
                <a:moveTo>
                  <a:pt x="0" y="0"/>
                </a:moveTo>
                <a:lnTo>
                  <a:pt x="9400422" y="0"/>
                </a:lnTo>
                <a:lnTo>
                  <a:pt x="9400422" y="9722890"/>
                </a:lnTo>
                <a:lnTo>
                  <a:pt x="0" y="9722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631316">
            <a:off x="-341565" y="-1602678"/>
            <a:ext cx="8656207" cy="8953145"/>
          </a:xfrm>
          <a:custGeom>
            <a:avLst/>
            <a:gdLst/>
            <a:ahLst/>
            <a:cxnLst/>
            <a:rect r="r" b="b" t="t" l="l"/>
            <a:pathLst>
              <a:path h="8953145" w="8656207">
                <a:moveTo>
                  <a:pt x="0" y="0"/>
                </a:moveTo>
                <a:lnTo>
                  <a:pt x="8656206" y="0"/>
                </a:lnTo>
                <a:lnTo>
                  <a:pt x="8656206" y="8953145"/>
                </a:lnTo>
                <a:lnTo>
                  <a:pt x="0" y="8953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30749" y="1468727"/>
            <a:ext cx="8343860" cy="9123127"/>
          </a:xfrm>
          <a:custGeom>
            <a:avLst/>
            <a:gdLst/>
            <a:ahLst/>
            <a:cxnLst/>
            <a:rect r="r" b="b" t="t" l="l"/>
            <a:pathLst>
              <a:path h="9123127" w="8343860">
                <a:moveTo>
                  <a:pt x="0" y="0"/>
                </a:moveTo>
                <a:lnTo>
                  <a:pt x="8343860" y="0"/>
                </a:lnTo>
                <a:lnTo>
                  <a:pt x="8343860" y="9123127"/>
                </a:lnTo>
                <a:lnTo>
                  <a:pt x="0" y="91231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0613756" y="-239704"/>
            <a:ext cx="7797854" cy="8526128"/>
          </a:xfrm>
          <a:custGeom>
            <a:avLst/>
            <a:gdLst/>
            <a:ahLst/>
            <a:cxnLst/>
            <a:rect r="r" b="b" t="t" l="l"/>
            <a:pathLst>
              <a:path h="8526128" w="7797854">
                <a:moveTo>
                  <a:pt x="0" y="0"/>
                </a:moveTo>
                <a:lnTo>
                  <a:pt x="7797854" y="0"/>
                </a:lnTo>
                <a:lnTo>
                  <a:pt x="7797854" y="8526127"/>
                </a:lnTo>
                <a:lnTo>
                  <a:pt x="0" y="85261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780795" y="4320824"/>
            <a:ext cx="10726410" cy="2153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27"/>
              </a:lnSpc>
            </a:pPr>
            <a:r>
              <a:rPr lang="en-US" b="true" sz="12590" spc="768">
                <a:solidFill>
                  <a:srgbClr val="000000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ACTIVIDAD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151252" y="3151525"/>
            <a:ext cx="9985495" cy="1496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517"/>
              </a:lnSpc>
              <a:spcBef>
                <a:spcPct val="0"/>
              </a:spcBef>
            </a:pPr>
            <a:r>
              <a:rPr lang="en-US" sz="8226" spc="361">
                <a:solidFill>
                  <a:srgbClr val="000000"/>
                </a:solidFill>
                <a:latin typeface="Karimun"/>
                <a:ea typeface="Karimun"/>
                <a:cs typeface="Karimun"/>
                <a:sym typeface="Karimun"/>
              </a:rPr>
              <a:t>Presentación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630644" y="8635260"/>
            <a:ext cx="3626362" cy="943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92"/>
              </a:lnSpc>
            </a:pPr>
            <a:r>
              <a:rPr lang="en-US" sz="1851" spc="40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Realizado por:</a:t>
            </a:r>
          </a:p>
          <a:p>
            <a:pPr algn="r">
              <a:lnSpc>
                <a:spcPts val="2592"/>
              </a:lnSpc>
            </a:pPr>
            <a:r>
              <a:rPr lang="en-US" sz="1851" spc="40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Espinoza Flores Jimmy</a:t>
            </a:r>
          </a:p>
          <a:p>
            <a:pPr algn="r" marL="0" indent="0" lvl="0">
              <a:lnSpc>
                <a:spcPts val="2592"/>
              </a:lnSpc>
              <a:spcBef>
                <a:spcPct val="0"/>
              </a:spcBef>
            </a:pPr>
            <a:r>
              <a:rPr lang="en-US" sz="1851" spc="40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Quispe Segama Franklin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65784" y="845686"/>
            <a:ext cx="3626362" cy="623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92"/>
              </a:lnSpc>
            </a:pPr>
            <a:r>
              <a:rPr lang="en-US" sz="1851" spc="40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Fecha: 01</a:t>
            </a:r>
          </a:p>
          <a:p>
            <a:pPr algn="just" marL="0" indent="0" lvl="0">
              <a:lnSpc>
                <a:spcPts val="2592"/>
              </a:lnSpc>
              <a:spcBef>
                <a:spcPct val="0"/>
              </a:spcBef>
            </a:pPr>
            <a:r>
              <a:rPr lang="en-US" sz="1851" spc="40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Octubre 2025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509482" y="6291574"/>
            <a:ext cx="5269037" cy="336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31"/>
              </a:lnSpc>
              <a:spcBef>
                <a:spcPct val="0"/>
              </a:spcBef>
            </a:pPr>
            <a:r>
              <a:rPr lang="en-US" sz="1951" spc="42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Base de Datos II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7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18652">
            <a:off x="-1504697" y="1654042"/>
            <a:ext cx="9400422" cy="9722890"/>
          </a:xfrm>
          <a:custGeom>
            <a:avLst/>
            <a:gdLst/>
            <a:ahLst/>
            <a:cxnLst/>
            <a:rect r="r" b="b" t="t" l="l"/>
            <a:pathLst>
              <a:path h="9722890" w="9400422">
                <a:moveTo>
                  <a:pt x="0" y="0"/>
                </a:moveTo>
                <a:lnTo>
                  <a:pt x="9400422" y="0"/>
                </a:lnTo>
                <a:lnTo>
                  <a:pt x="9400422" y="9722890"/>
                </a:lnTo>
                <a:lnTo>
                  <a:pt x="0" y="9722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263764">
            <a:off x="10218894" y="-1404715"/>
            <a:ext cx="9400422" cy="9722890"/>
          </a:xfrm>
          <a:custGeom>
            <a:avLst/>
            <a:gdLst/>
            <a:ahLst/>
            <a:cxnLst/>
            <a:rect r="r" b="b" t="t" l="l"/>
            <a:pathLst>
              <a:path h="9722890" w="9400422">
                <a:moveTo>
                  <a:pt x="0" y="0"/>
                </a:moveTo>
                <a:lnTo>
                  <a:pt x="9400422" y="0"/>
                </a:lnTo>
                <a:lnTo>
                  <a:pt x="9400422" y="9722889"/>
                </a:lnTo>
                <a:lnTo>
                  <a:pt x="0" y="9722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86698" y="2283256"/>
            <a:ext cx="5239091" cy="3919543"/>
          </a:xfrm>
          <a:custGeom>
            <a:avLst/>
            <a:gdLst/>
            <a:ahLst/>
            <a:cxnLst/>
            <a:rect r="r" b="b" t="t" l="l"/>
            <a:pathLst>
              <a:path h="3919543" w="5239091">
                <a:moveTo>
                  <a:pt x="0" y="0"/>
                </a:moveTo>
                <a:lnTo>
                  <a:pt x="5239091" y="0"/>
                </a:lnTo>
                <a:lnTo>
                  <a:pt x="5239091" y="3919543"/>
                </a:lnTo>
                <a:lnTo>
                  <a:pt x="0" y="39195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86698" y="6280683"/>
            <a:ext cx="5022539" cy="3473617"/>
          </a:xfrm>
          <a:custGeom>
            <a:avLst/>
            <a:gdLst/>
            <a:ahLst/>
            <a:cxnLst/>
            <a:rect r="r" b="b" t="t" l="l"/>
            <a:pathLst>
              <a:path h="3473617" w="5022539">
                <a:moveTo>
                  <a:pt x="0" y="0"/>
                </a:moveTo>
                <a:lnTo>
                  <a:pt x="5022539" y="0"/>
                </a:lnTo>
                <a:lnTo>
                  <a:pt x="5022539" y="3473617"/>
                </a:lnTo>
                <a:lnTo>
                  <a:pt x="0" y="34736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2283256"/>
            <a:ext cx="6386514" cy="3997427"/>
          </a:xfrm>
          <a:custGeom>
            <a:avLst/>
            <a:gdLst/>
            <a:ahLst/>
            <a:cxnLst/>
            <a:rect r="r" b="b" t="t" l="l"/>
            <a:pathLst>
              <a:path h="3997427" w="6386514">
                <a:moveTo>
                  <a:pt x="0" y="0"/>
                </a:moveTo>
                <a:lnTo>
                  <a:pt x="6386514" y="0"/>
                </a:lnTo>
                <a:lnTo>
                  <a:pt x="6386514" y="3997427"/>
                </a:lnTo>
                <a:lnTo>
                  <a:pt x="0" y="39974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7206111"/>
            <a:ext cx="6409060" cy="1099364"/>
          </a:xfrm>
          <a:custGeom>
            <a:avLst/>
            <a:gdLst/>
            <a:ahLst/>
            <a:cxnLst/>
            <a:rect r="r" b="b" t="t" l="l"/>
            <a:pathLst>
              <a:path h="1099364" w="6409060">
                <a:moveTo>
                  <a:pt x="0" y="0"/>
                </a:moveTo>
                <a:lnTo>
                  <a:pt x="6409060" y="0"/>
                </a:lnTo>
                <a:lnTo>
                  <a:pt x="6409060" y="1099364"/>
                </a:lnTo>
                <a:lnTo>
                  <a:pt x="0" y="10993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028700"/>
            <a:ext cx="16230600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b="true" sz="3300">
                <a:solidFill>
                  <a:srgbClr val="000000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3.-VALIDAR RELACIONES Y RESTRICCIONES EN UN DBMS CON DATOS DE PRUEBA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652152"/>
            <a:ext cx="6227239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b="true" sz="3300">
                <a:solidFill>
                  <a:srgbClr val="000000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EJEMPLO SQL SERVER: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7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666580">
            <a:off x="9654716" y="2742945"/>
            <a:ext cx="9400422" cy="9722890"/>
          </a:xfrm>
          <a:custGeom>
            <a:avLst/>
            <a:gdLst/>
            <a:ahLst/>
            <a:cxnLst/>
            <a:rect r="r" b="b" t="t" l="l"/>
            <a:pathLst>
              <a:path h="9722890" w="9400422">
                <a:moveTo>
                  <a:pt x="0" y="0"/>
                </a:moveTo>
                <a:lnTo>
                  <a:pt x="9400422" y="0"/>
                </a:lnTo>
                <a:lnTo>
                  <a:pt x="9400422" y="9722890"/>
                </a:lnTo>
                <a:lnTo>
                  <a:pt x="0" y="9722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631316">
            <a:off x="-341565" y="-1602678"/>
            <a:ext cx="8656207" cy="8953145"/>
          </a:xfrm>
          <a:custGeom>
            <a:avLst/>
            <a:gdLst/>
            <a:ahLst/>
            <a:cxnLst/>
            <a:rect r="r" b="b" t="t" l="l"/>
            <a:pathLst>
              <a:path h="8953145" w="8656207">
                <a:moveTo>
                  <a:pt x="0" y="0"/>
                </a:moveTo>
                <a:lnTo>
                  <a:pt x="8656206" y="0"/>
                </a:lnTo>
                <a:lnTo>
                  <a:pt x="8656206" y="8953145"/>
                </a:lnTo>
                <a:lnTo>
                  <a:pt x="0" y="8953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30749" y="1468727"/>
            <a:ext cx="8343860" cy="9123127"/>
          </a:xfrm>
          <a:custGeom>
            <a:avLst/>
            <a:gdLst/>
            <a:ahLst/>
            <a:cxnLst/>
            <a:rect r="r" b="b" t="t" l="l"/>
            <a:pathLst>
              <a:path h="9123127" w="8343860">
                <a:moveTo>
                  <a:pt x="0" y="0"/>
                </a:moveTo>
                <a:lnTo>
                  <a:pt x="8343860" y="0"/>
                </a:lnTo>
                <a:lnTo>
                  <a:pt x="8343860" y="9123127"/>
                </a:lnTo>
                <a:lnTo>
                  <a:pt x="0" y="91231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0613756" y="-239704"/>
            <a:ext cx="7797854" cy="8526128"/>
          </a:xfrm>
          <a:custGeom>
            <a:avLst/>
            <a:gdLst/>
            <a:ahLst/>
            <a:cxnLst/>
            <a:rect r="r" b="b" t="t" l="l"/>
            <a:pathLst>
              <a:path h="8526128" w="7797854">
                <a:moveTo>
                  <a:pt x="0" y="0"/>
                </a:moveTo>
                <a:lnTo>
                  <a:pt x="7797854" y="0"/>
                </a:lnTo>
                <a:lnTo>
                  <a:pt x="7797854" y="8526127"/>
                </a:lnTo>
                <a:lnTo>
                  <a:pt x="0" y="85261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429967" y="4313489"/>
            <a:ext cx="13428065" cy="2680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67"/>
              </a:lnSpc>
            </a:pPr>
            <a:r>
              <a:rPr lang="en-US" b="true" sz="15762" spc="961">
                <a:solidFill>
                  <a:srgbClr val="000000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GRACIAS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93731" y="2908846"/>
            <a:ext cx="12500537" cy="1967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294"/>
              </a:lnSpc>
              <a:spcBef>
                <a:spcPct val="0"/>
              </a:spcBef>
            </a:pPr>
            <a:r>
              <a:rPr lang="en-US" sz="10924" spc="480">
                <a:solidFill>
                  <a:srgbClr val="000000"/>
                </a:solidFill>
                <a:latin typeface="Karimun"/>
                <a:ea typeface="Karimun"/>
                <a:cs typeface="Karimun"/>
                <a:sym typeface="Karimun"/>
              </a:rPr>
              <a:t>Muchas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7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10569">
            <a:off x="-133144" y="2697905"/>
            <a:ext cx="9400422" cy="9722890"/>
          </a:xfrm>
          <a:custGeom>
            <a:avLst/>
            <a:gdLst/>
            <a:ahLst/>
            <a:cxnLst/>
            <a:rect r="r" b="b" t="t" l="l"/>
            <a:pathLst>
              <a:path h="9722890" w="9400422">
                <a:moveTo>
                  <a:pt x="0" y="0"/>
                </a:moveTo>
                <a:lnTo>
                  <a:pt x="9400422" y="0"/>
                </a:lnTo>
                <a:lnTo>
                  <a:pt x="9400422" y="9722890"/>
                </a:lnTo>
                <a:lnTo>
                  <a:pt x="0" y="9722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487580">
            <a:off x="8532367" y="-2775906"/>
            <a:ext cx="12810333" cy="13249773"/>
          </a:xfrm>
          <a:custGeom>
            <a:avLst/>
            <a:gdLst/>
            <a:ahLst/>
            <a:cxnLst/>
            <a:rect r="r" b="b" t="t" l="l"/>
            <a:pathLst>
              <a:path h="13249773" w="12810333">
                <a:moveTo>
                  <a:pt x="0" y="0"/>
                </a:moveTo>
                <a:lnTo>
                  <a:pt x="12810333" y="0"/>
                </a:lnTo>
                <a:lnTo>
                  <a:pt x="12810333" y="13249773"/>
                </a:lnTo>
                <a:lnTo>
                  <a:pt x="0" y="132497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-2254268" y="1120891"/>
            <a:ext cx="9352494" cy="5237396"/>
          </a:xfrm>
          <a:custGeom>
            <a:avLst/>
            <a:gdLst/>
            <a:ahLst/>
            <a:cxnLst/>
            <a:rect r="r" b="b" t="t" l="l"/>
            <a:pathLst>
              <a:path h="5237396" w="9352494">
                <a:moveTo>
                  <a:pt x="0" y="0"/>
                </a:moveTo>
                <a:lnTo>
                  <a:pt x="9352494" y="0"/>
                </a:lnTo>
                <a:lnTo>
                  <a:pt x="9352494" y="5237396"/>
                </a:lnTo>
                <a:lnTo>
                  <a:pt x="0" y="52373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80795" y="583202"/>
            <a:ext cx="10726410" cy="2166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27"/>
              </a:lnSpc>
            </a:pPr>
            <a:r>
              <a:rPr lang="en-US" b="true" sz="12591" spc="768">
                <a:solidFill>
                  <a:srgbClr val="000000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ÍNDICE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840674" y="2957466"/>
            <a:ext cx="7430755" cy="5676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1"/>
              </a:lnSpc>
            </a:pPr>
            <a:r>
              <a:rPr lang="en-US" b="true" sz="2993" spc="65">
                <a:solidFill>
                  <a:srgbClr val="000000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01. TIPOS DE ARQUITECTURAS DE BASE DE DATOS</a:t>
            </a:r>
          </a:p>
          <a:p>
            <a:pPr algn="just">
              <a:lnSpc>
                <a:spcPts val="5311"/>
              </a:lnSpc>
            </a:pPr>
            <a:r>
              <a:rPr lang="en-US" sz="3793" spc="83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02. Criterios para seleccionar una arquitectura según el contexto de aplicación</a:t>
            </a:r>
          </a:p>
          <a:p>
            <a:pPr algn="just">
              <a:lnSpc>
                <a:spcPts val="5311"/>
              </a:lnSpc>
            </a:pPr>
            <a:r>
              <a:rPr lang="en-US" sz="3793" spc="83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03. Modelado conceptual y lógico de datos</a:t>
            </a:r>
          </a:p>
          <a:p>
            <a:pPr algn="just" marL="0" indent="0" lvl="0">
              <a:lnSpc>
                <a:spcPts val="5311"/>
              </a:lnSpc>
              <a:spcBef>
                <a:spcPct val="0"/>
              </a:spcBef>
            </a:pPr>
            <a:r>
              <a:rPr lang="en-US" sz="3793" spc="83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04. Normalización y optimización del diseño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5400000">
            <a:off x="11440073" y="3315091"/>
            <a:ext cx="9352494" cy="5237396"/>
          </a:xfrm>
          <a:custGeom>
            <a:avLst/>
            <a:gdLst/>
            <a:ahLst/>
            <a:cxnLst/>
            <a:rect r="r" b="b" t="t" l="l"/>
            <a:pathLst>
              <a:path h="5237396" w="9352494">
                <a:moveTo>
                  <a:pt x="0" y="0"/>
                </a:moveTo>
                <a:lnTo>
                  <a:pt x="9352493" y="0"/>
                </a:lnTo>
                <a:lnTo>
                  <a:pt x="9352493" y="5237397"/>
                </a:lnTo>
                <a:lnTo>
                  <a:pt x="0" y="52373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7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596820">
            <a:off x="9935249" y="3401101"/>
            <a:ext cx="9400422" cy="9722890"/>
          </a:xfrm>
          <a:custGeom>
            <a:avLst/>
            <a:gdLst/>
            <a:ahLst/>
            <a:cxnLst/>
            <a:rect r="r" b="b" t="t" l="l"/>
            <a:pathLst>
              <a:path h="9722890" w="9400422">
                <a:moveTo>
                  <a:pt x="0" y="0"/>
                </a:moveTo>
                <a:lnTo>
                  <a:pt x="9400422" y="0"/>
                </a:lnTo>
                <a:lnTo>
                  <a:pt x="9400422" y="9722890"/>
                </a:lnTo>
                <a:lnTo>
                  <a:pt x="0" y="9722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301578">
            <a:off x="-460423" y="-806834"/>
            <a:ext cx="10501467" cy="10861705"/>
          </a:xfrm>
          <a:custGeom>
            <a:avLst/>
            <a:gdLst/>
            <a:ahLst/>
            <a:cxnLst/>
            <a:rect r="r" b="b" t="t" l="l"/>
            <a:pathLst>
              <a:path h="10861705" w="10501467">
                <a:moveTo>
                  <a:pt x="0" y="0"/>
                </a:moveTo>
                <a:lnTo>
                  <a:pt x="10501467" y="0"/>
                </a:lnTo>
                <a:lnTo>
                  <a:pt x="10501467" y="10861705"/>
                </a:lnTo>
                <a:lnTo>
                  <a:pt x="0" y="10861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1578945" y="-622373"/>
            <a:ext cx="7797854" cy="8526128"/>
          </a:xfrm>
          <a:custGeom>
            <a:avLst/>
            <a:gdLst/>
            <a:ahLst/>
            <a:cxnLst/>
            <a:rect r="r" b="b" t="t" l="l"/>
            <a:pathLst>
              <a:path h="8526128" w="7797854">
                <a:moveTo>
                  <a:pt x="0" y="0"/>
                </a:moveTo>
                <a:lnTo>
                  <a:pt x="7797854" y="0"/>
                </a:lnTo>
                <a:lnTo>
                  <a:pt x="7797854" y="8526128"/>
                </a:lnTo>
                <a:lnTo>
                  <a:pt x="0" y="85261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45291">
            <a:off x="-474417" y="2532675"/>
            <a:ext cx="7797854" cy="8526128"/>
          </a:xfrm>
          <a:custGeom>
            <a:avLst/>
            <a:gdLst/>
            <a:ahLst/>
            <a:cxnLst/>
            <a:rect r="r" b="b" t="t" l="l"/>
            <a:pathLst>
              <a:path h="8526128" w="7797854">
                <a:moveTo>
                  <a:pt x="0" y="0"/>
                </a:moveTo>
                <a:lnTo>
                  <a:pt x="7797854" y="0"/>
                </a:lnTo>
                <a:lnTo>
                  <a:pt x="7797854" y="8526128"/>
                </a:lnTo>
                <a:lnTo>
                  <a:pt x="0" y="85261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95914" y="361950"/>
            <a:ext cx="12840517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6"/>
              </a:lnSpc>
            </a:pPr>
            <a:r>
              <a:rPr lang="en-US" b="true" sz="4338" spc="238">
                <a:solidFill>
                  <a:srgbClr val="000000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1.1 TIPOS DE ARQUITECTURAS DE BASE DE DATOS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4508" y="2999667"/>
            <a:ext cx="8634403" cy="6445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7"/>
              </a:lnSpc>
            </a:pPr>
            <a:r>
              <a:rPr lang="en-US" sz="2612" b="true">
                <a:solidFill>
                  <a:srgbClr val="3D2917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Ventajas:</a:t>
            </a:r>
          </a:p>
          <a:p>
            <a:pPr algn="l" marL="563971" indent="-281986" lvl="1">
              <a:lnSpc>
                <a:spcPts val="3657"/>
              </a:lnSpc>
              <a:buAutoNum type="arabicPeriod" startAt="1"/>
            </a:pPr>
            <a:r>
              <a:rPr lang="en-US" sz="2612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Control</a:t>
            </a:r>
            <a:r>
              <a:rPr lang="en-US" sz="2612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 total:</a:t>
            </a:r>
          </a:p>
          <a:p>
            <a:pPr algn="l" marL="1127943" indent="-375981" lvl="2">
              <a:lnSpc>
                <a:spcPts val="3657"/>
              </a:lnSpc>
              <a:buFont typeface="Arial"/>
              <a:buChar char="⚬"/>
            </a:pPr>
            <a:r>
              <a:rPr lang="en-US" sz="2612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La empresa controla completamente el hardware, software y datos.</a:t>
            </a:r>
          </a:p>
          <a:p>
            <a:pPr algn="l" marL="563971" indent="-281986" lvl="1">
              <a:lnSpc>
                <a:spcPts val="3657"/>
              </a:lnSpc>
              <a:buAutoNum type="arabicPeriod" startAt="1"/>
            </a:pPr>
            <a:r>
              <a:rPr lang="en-US" sz="2612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Seguridad personalizada:</a:t>
            </a:r>
          </a:p>
          <a:p>
            <a:pPr algn="l" marL="1127943" indent="-375981" lvl="2">
              <a:lnSpc>
                <a:spcPts val="3657"/>
              </a:lnSpc>
              <a:buFont typeface="Arial"/>
              <a:buChar char="⚬"/>
            </a:pPr>
            <a:r>
              <a:rPr lang="en-US" sz="2612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Puedes implementar políticas de seguridad específicas, sin depender de terceros.</a:t>
            </a:r>
          </a:p>
          <a:p>
            <a:pPr algn="l" marL="563971" indent="-281986" lvl="1">
              <a:lnSpc>
                <a:spcPts val="3657"/>
              </a:lnSpc>
              <a:buAutoNum type="arabicPeriod" startAt="1"/>
            </a:pPr>
            <a:r>
              <a:rPr lang="en-US" sz="2612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Costos previsibles:</a:t>
            </a:r>
          </a:p>
          <a:p>
            <a:pPr algn="l" marL="1127943" indent="-375981" lvl="2">
              <a:lnSpc>
                <a:spcPts val="3657"/>
              </a:lnSpc>
              <a:buFont typeface="Arial"/>
              <a:buChar char="⚬"/>
            </a:pPr>
            <a:r>
              <a:rPr lang="en-US" sz="2612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Inversión inicial grande, pero sin pagos mensuales recurrentes como en la nube.</a:t>
            </a:r>
          </a:p>
          <a:p>
            <a:pPr algn="l" marL="563971" indent="-281986" lvl="1">
              <a:lnSpc>
                <a:spcPts val="3657"/>
              </a:lnSpc>
              <a:buAutoNum type="arabicPeriod" startAt="1"/>
            </a:pPr>
            <a:r>
              <a:rPr lang="en-US" sz="2612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Latencia controlada:</a:t>
            </a:r>
          </a:p>
          <a:p>
            <a:pPr algn="l" marL="1127943" indent="-375981" lvl="2">
              <a:lnSpc>
                <a:spcPts val="3657"/>
              </a:lnSpc>
              <a:buFont typeface="Arial"/>
              <a:buChar char="⚬"/>
            </a:pPr>
            <a:r>
              <a:rPr lang="en-US" sz="2612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Puede haber mejor rendimiento local si los servidores están cerca de los usuarios.</a:t>
            </a:r>
          </a:p>
          <a:p>
            <a:pPr algn="l">
              <a:lnSpc>
                <a:spcPts val="3657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049389" y="1880901"/>
            <a:ext cx="7066386" cy="441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63"/>
              </a:lnSpc>
              <a:spcBef>
                <a:spcPct val="0"/>
              </a:spcBef>
            </a:pPr>
            <a:r>
              <a:rPr lang="en-US" b="true" sz="2616" spc="57">
                <a:solidFill>
                  <a:srgbClr val="000000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Cliente-Servidor Tradicional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24265" y="2848142"/>
            <a:ext cx="8863735" cy="6410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4"/>
              </a:lnSpc>
            </a:pPr>
            <a:r>
              <a:rPr lang="en-US" sz="2581" b="true">
                <a:solidFill>
                  <a:srgbClr val="000000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Desventajas:</a:t>
            </a:r>
          </a:p>
          <a:p>
            <a:pPr algn="l" marL="557360" indent="-278680" lvl="1">
              <a:lnSpc>
                <a:spcPts val="3614"/>
              </a:lnSpc>
              <a:buAutoNum type="arabicPeriod" startAt="1"/>
            </a:pPr>
            <a:r>
              <a:rPr lang="en-US" sz="25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Alta inversión inicial:</a:t>
            </a:r>
          </a:p>
          <a:p>
            <a:pPr algn="l" marL="1114721" indent="-371574" lvl="2">
              <a:lnSpc>
                <a:spcPts val="3614"/>
              </a:lnSpc>
              <a:buFont typeface="Arial"/>
              <a:buChar char="⚬"/>
            </a:pPr>
            <a:r>
              <a:rPr lang="en-US" sz="25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Requiere comprar servidores, espacio físico, energía, refrigeración, etc.</a:t>
            </a:r>
          </a:p>
          <a:p>
            <a:pPr algn="l" marL="557360" indent="-278680" lvl="1">
              <a:lnSpc>
                <a:spcPts val="3614"/>
              </a:lnSpc>
              <a:buAutoNum type="arabicPeriod" startAt="1"/>
            </a:pPr>
            <a:r>
              <a:rPr lang="en-US" sz="25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Escalabilidad limitada:</a:t>
            </a:r>
          </a:p>
          <a:p>
            <a:pPr algn="l" marL="1114721" indent="-371574" lvl="2">
              <a:lnSpc>
                <a:spcPts val="3614"/>
              </a:lnSpc>
              <a:buFont typeface="Arial"/>
              <a:buChar char="⚬"/>
            </a:pPr>
            <a:r>
              <a:rPr lang="en-US" sz="25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Ampliar infraestructura requiere tiempo, dinero y planificación.</a:t>
            </a:r>
          </a:p>
          <a:p>
            <a:pPr algn="l" marL="557360" indent="-278680" lvl="1">
              <a:lnSpc>
                <a:spcPts val="3614"/>
              </a:lnSpc>
              <a:buAutoNum type="arabicPeriod" startAt="1"/>
            </a:pPr>
            <a:r>
              <a:rPr lang="en-US" sz="25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Mantenimiento complejo:</a:t>
            </a:r>
          </a:p>
          <a:p>
            <a:pPr algn="l" marL="1114721" indent="-371574" lvl="2">
              <a:lnSpc>
                <a:spcPts val="3614"/>
              </a:lnSpc>
              <a:buFont typeface="Arial"/>
              <a:buChar char="⚬"/>
            </a:pPr>
            <a:r>
              <a:rPr lang="en-US" sz="25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Requiere personal técnico dedicado (devops, sysadmins).</a:t>
            </a:r>
          </a:p>
          <a:p>
            <a:pPr algn="l" marL="557360" indent="-278680" lvl="1">
              <a:lnSpc>
                <a:spcPts val="3614"/>
              </a:lnSpc>
              <a:buAutoNum type="arabicPeriod" startAt="1"/>
            </a:pPr>
            <a:r>
              <a:rPr lang="en-US" sz="25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Mayor riesgo ante fallos físicos:</a:t>
            </a:r>
          </a:p>
          <a:p>
            <a:pPr algn="l" marL="1114721" indent="-371574" lvl="2">
              <a:lnSpc>
                <a:spcPts val="3614"/>
              </a:lnSpc>
              <a:buFont typeface="Arial"/>
              <a:buChar char="⚬"/>
            </a:pPr>
            <a:r>
              <a:rPr lang="en-US" sz="25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Si el servidor falla y no hay backup robusto, el sitio puede caer.</a:t>
            </a:r>
          </a:p>
          <a:p>
            <a:pPr algn="ctr">
              <a:lnSpc>
                <a:spcPts val="3754"/>
              </a:lnSpc>
            </a:pPr>
          </a:p>
        </p:txBody>
      </p:sp>
      <p:sp>
        <p:nvSpPr>
          <p:cNvPr name="AutoShape 10" id="10"/>
          <p:cNvSpPr/>
          <p:nvPr/>
        </p:nvSpPr>
        <p:spPr>
          <a:xfrm flipH="true">
            <a:off x="9144000" y="2905292"/>
            <a:ext cx="22588" cy="613944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7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596820">
            <a:off x="9935249" y="3401101"/>
            <a:ext cx="9400422" cy="9722890"/>
          </a:xfrm>
          <a:custGeom>
            <a:avLst/>
            <a:gdLst/>
            <a:ahLst/>
            <a:cxnLst/>
            <a:rect r="r" b="b" t="t" l="l"/>
            <a:pathLst>
              <a:path h="9722890" w="9400422">
                <a:moveTo>
                  <a:pt x="0" y="0"/>
                </a:moveTo>
                <a:lnTo>
                  <a:pt x="9400422" y="0"/>
                </a:lnTo>
                <a:lnTo>
                  <a:pt x="9400422" y="9722890"/>
                </a:lnTo>
                <a:lnTo>
                  <a:pt x="0" y="9722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301578">
            <a:off x="-445295" y="-1003499"/>
            <a:ext cx="10501467" cy="10861705"/>
          </a:xfrm>
          <a:custGeom>
            <a:avLst/>
            <a:gdLst/>
            <a:ahLst/>
            <a:cxnLst/>
            <a:rect r="r" b="b" t="t" l="l"/>
            <a:pathLst>
              <a:path h="10861705" w="10501467">
                <a:moveTo>
                  <a:pt x="0" y="0"/>
                </a:moveTo>
                <a:lnTo>
                  <a:pt x="10501467" y="0"/>
                </a:lnTo>
                <a:lnTo>
                  <a:pt x="10501467" y="10861705"/>
                </a:lnTo>
                <a:lnTo>
                  <a:pt x="0" y="10861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1578945" y="-622373"/>
            <a:ext cx="7797854" cy="8526128"/>
          </a:xfrm>
          <a:custGeom>
            <a:avLst/>
            <a:gdLst/>
            <a:ahLst/>
            <a:cxnLst/>
            <a:rect r="r" b="b" t="t" l="l"/>
            <a:pathLst>
              <a:path h="8526128" w="7797854">
                <a:moveTo>
                  <a:pt x="0" y="0"/>
                </a:moveTo>
                <a:lnTo>
                  <a:pt x="7797854" y="0"/>
                </a:lnTo>
                <a:lnTo>
                  <a:pt x="7797854" y="8526128"/>
                </a:lnTo>
                <a:lnTo>
                  <a:pt x="0" y="85261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45291">
            <a:off x="-474417" y="2532675"/>
            <a:ext cx="7797854" cy="8526128"/>
          </a:xfrm>
          <a:custGeom>
            <a:avLst/>
            <a:gdLst/>
            <a:ahLst/>
            <a:cxnLst/>
            <a:rect r="r" b="b" t="t" l="l"/>
            <a:pathLst>
              <a:path h="8526128" w="7797854">
                <a:moveTo>
                  <a:pt x="0" y="0"/>
                </a:moveTo>
                <a:lnTo>
                  <a:pt x="7797854" y="0"/>
                </a:lnTo>
                <a:lnTo>
                  <a:pt x="7797854" y="8526128"/>
                </a:lnTo>
                <a:lnTo>
                  <a:pt x="0" y="85261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95914" y="361950"/>
            <a:ext cx="12840517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6"/>
              </a:lnSpc>
            </a:pPr>
            <a:r>
              <a:rPr lang="en-US" b="true" sz="4338" spc="238">
                <a:solidFill>
                  <a:srgbClr val="000000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1.1 TIPOS DE ARQUITECTURAS DE BASE DE DATOS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2422" y="2507383"/>
            <a:ext cx="8634403" cy="730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7"/>
              </a:lnSpc>
            </a:pPr>
            <a:r>
              <a:rPr lang="en-US" sz="2612" b="true">
                <a:solidFill>
                  <a:srgbClr val="3D2917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Ventajas:</a:t>
            </a:r>
          </a:p>
          <a:p>
            <a:pPr algn="l" marL="563972" indent="-281986" lvl="1">
              <a:lnSpc>
                <a:spcPts val="3657"/>
              </a:lnSpc>
              <a:buAutoNum type="arabicPeriod" startAt="1"/>
            </a:pPr>
            <a:r>
              <a:rPr lang="en-US" sz="2612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Esca</a:t>
            </a:r>
            <a:r>
              <a:rPr lang="en-US" sz="2612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l</a:t>
            </a:r>
            <a:r>
              <a:rPr lang="en-US" sz="2612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abilidad flexible:</a:t>
            </a:r>
          </a:p>
          <a:p>
            <a:pPr algn="l" marL="563972" indent="-281986" lvl="1">
              <a:lnSpc>
                <a:spcPts val="3657"/>
              </a:lnSpc>
              <a:buFont typeface="Arial"/>
              <a:buChar char="•"/>
            </a:pPr>
            <a:r>
              <a:rPr lang="en-US" sz="2612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Puedes escalar recursos automáticamente durante picos de tráfico (ej. Black Friday).</a:t>
            </a:r>
          </a:p>
          <a:p>
            <a:pPr algn="l" marL="563972" indent="-281986" lvl="1">
              <a:lnSpc>
                <a:spcPts val="3657"/>
              </a:lnSpc>
              <a:buAutoNum type="arabicPeriod" startAt="1"/>
            </a:pPr>
            <a:r>
              <a:rPr lang="en-US" sz="2612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Pa</a:t>
            </a:r>
            <a:r>
              <a:rPr lang="en-US" sz="2612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go por uso:</a:t>
            </a:r>
          </a:p>
          <a:p>
            <a:pPr algn="l" marL="563972" indent="-281986" lvl="1">
              <a:lnSpc>
                <a:spcPts val="3657"/>
              </a:lnSpc>
              <a:buFont typeface="Arial"/>
              <a:buChar char="•"/>
            </a:pPr>
            <a:r>
              <a:rPr lang="en-US" sz="2612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Solo pagas por lo que consumes (almacenamiento, ancho de banda, etc.).</a:t>
            </a:r>
          </a:p>
          <a:p>
            <a:pPr algn="l" marL="563972" indent="-281986" lvl="1">
              <a:lnSpc>
                <a:spcPts val="3657"/>
              </a:lnSpc>
              <a:buAutoNum type="arabicPeriod" startAt="1"/>
            </a:pPr>
            <a:r>
              <a:rPr lang="en-US" sz="2612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Despliegue rápido:</a:t>
            </a:r>
          </a:p>
          <a:p>
            <a:pPr algn="l" marL="563972" indent="-281986" lvl="1">
              <a:lnSpc>
                <a:spcPts val="3657"/>
              </a:lnSpc>
              <a:buFont typeface="Arial"/>
              <a:buChar char="•"/>
            </a:pPr>
            <a:r>
              <a:rPr lang="en-US" sz="2612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Crear o clonar servidores y servicios toma minutos.</a:t>
            </a:r>
          </a:p>
          <a:p>
            <a:pPr algn="l" marL="563972" indent="-281986" lvl="1">
              <a:lnSpc>
                <a:spcPts val="3657"/>
              </a:lnSpc>
              <a:buAutoNum type="arabicPeriod" startAt="1"/>
            </a:pPr>
            <a:r>
              <a:rPr lang="en-US" sz="2612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Alta disponibilidad y redundancia:</a:t>
            </a:r>
          </a:p>
          <a:p>
            <a:pPr algn="l" marL="563972" indent="-281986" lvl="1">
              <a:lnSpc>
                <a:spcPts val="3657"/>
              </a:lnSpc>
              <a:buFont typeface="Arial"/>
              <a:buChar char="•"/>
            </a:pPr>
            <a:r>
              <a:rPr lang="en-US" sz="2612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La nube ofrece replicación y balanceo automático de carga.</a:t>
            </a:r>
          </a:p>
          <a:p>
            <a:pPr algn="l" marL="563972" indent="-281986" lvl="1">
              <a:lnSpc>
                <a:spcPts val="3657"/>
              </a:lnSpc>
              <a:buAutoNum type="arabicPeriod" startAt="1"/>
            </a:pPr>
            <a:r>
              <a:rPr lang="en-US" sz="2612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M</a:t>
            </a:r>
            <a:r>
              <a:rPr lang="en-US" sz="2612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enor responsabilidad técnica:</a:t>
            </a:r>
          </a:p>
          <a:p>
            <a:pPr algn="l" marL="563972" indent="-281986" lvl="1">
              <a:lnSpc>
                <a:spcPts val="3657"/>
              </a:lnSpc>
              <a:buFont typeface="Arial"/>
              <a:buChar char="•"/>
            </a:pPr>
            <a:r>
              <a:rPr lang="en-US" sz="2612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El proveedor se encarga del mantenimiento de hardware y actualizaciones.</a:t>
            </a:r>
          </a:p>
          <a:p>
            <a:pPr algn="l">
              <a:lnSpc>
                <a:spcPts val="3657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049389" y="1880901"/>
            <a:ext cx="7066386" cy="441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63"/>
              </a:lnSpc>
              <a:spcBef>
                <a:spcPct val="0"/>
              </a:spcBef>
            </a:pPr>
            <a:r>
              <a:rPr lang="en-US" b="true" sz="2616" spc="57">
                <a:solidFill>
                  <a:srgbClr val="000000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Computación en la Nube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16173" y="2634578"/>
            <a:ext cx="8863735" cy="6867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4"/>
              </a:lnSpc>
            </a:pPr>
            <a:r>
              <a:rPr lang="en-US" sz="2581" b="true">
                <a:solidFill>
                  <a:srgbClr val="000000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Desventajas:</a:t>
            </a:r>
          </a:p>
          <a:p>
            <a:pPr algn="l" marL="557360" indent="-278680" lvl="1">
              <a:lnSpc>
                <a:spcPts val="3614"/>
              </a:lnSpc>
              <a:buAutoNum type="arabicPeriod" startAt="1"/>
            </a:pPr>
            <a:r>
              <a:rPr lang="en-US" sz="25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Dependencia del proveedor:</a:t>
            </a:r>
          </a:p>
          <a:p>
            <a:pPr algn="l" marL="557360" indent="-278680" lvl="1">
              <a:lnSpc>
                <a:spcPts val="3614"/>
              </a:lnSpc>
              <a:buFont typeface="Arial"/>
              <a:buChar char="•"/>
            </a:pPr>
            <a:r>
              <a:rPr lang="en-US" sz="25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Estás atado a AWS, Azure, GCP, etc. Puede haber cambios de precios o políticas.</a:t>
            </a:r>
          </a:p>
          <a:p>
            <a:pPr algn="l" marL="557360" indent="-278680" lvl="1">
              <a:lnSpc>
                <a:spcPts val="3614"/>
              </a:lnSpc>
              <a:buAutoNum type="arabicPeriod" startAt="1"/>
            </a:pPr>
            <a:r>
              <a:rPr lang="en-US" sz="25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Costos impredecibles:</a:t>
            </a:r>
          </a:p>
          <a:p>
            <a:pPr algn="l" marL="557360" indent="-278680" lvl="1">
              <a:lnSpc>
                <a:spcPts val="3614"/>
              </a:lnSpc>
              <a:buFont typeface="Arial"/>
              <a:buChar char="•"/>
            </a:pPr>
            <a:r>
              <a:rPr lang="en-US" sz="25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Un mal diseño o tráfico inesperado puede disparar la factura.</a:t>
            </a:r>
          </a:p>
          <a:p>
            <a:pPr algn="l" marL="557360" indent="-278680" lvl="1">
              <a:lnSpc>
                <a:spcPts val="3614"/>
              </a:lnSpc>
              <a:buAutoNum type="arabicPeriod" startAt="1"/>
            </a:pPr>
            <a:r>
              <a:rPr lang="en-US" sz="25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Seguridad y privacidad:</a:t>
            </a:r>
          </a:p>
          <a:p>
            <a:pPr algn="l" marL="557360" indent="-278680" lvl="1">
              <a:lnSpc>
                <a:spcPts val="3614"/>
              </a:lnSpc>
              <a:buFont typeface="Arial"/>
              <a:buChar char="•"/>
            </a:pPr>
            <a:r>
              <a:rPr lang="en-US" sz="25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Aunque la nube es segura, algunos sectores (como el bancario) son reticentes por temas de control de datos.</a:t>
            </a:r>
          </a:p>
          <a:p>
            <a:pPr algn="l" marL="557360" indent="-278680" lvl="1">
              <a:lnSpc>
                <a:spcPts val="3614"/>
              </a:lnSpc>
              <a:buAutoNum type="arabicPeriod" startAt="1"/>
            </a:pPr>
            <a:r>
              <a:rPr lang="en-US" sz="25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Co</a:t>
            </a:r>
            <a:r>
              <a:rPr lang="en-US" sz="25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nectividad obligatoria:</a:t>
            </a:r>
          </a:p>
          <a:p>
            <a:pPr algn="l" marL="557360" indent="-278680" lvl="1">
              <a:lnSpc>
                <a:spcPts val="3614"/>
              </a:lnSpc>
              <a:buFont typeface="Arial"/>
              <a:buChar char="•"/>
            </a:pPr>
            <a:r>
              <a:rPr lang="en-US" sz="25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Requiere buena conexión a internet; sin acceso, no hay sistem</a:t>
            </a:r>
          </a:p>
          <a:p>
            <a:pPr algn="l" marL="1114721" indent="-371574" lvl="2">
              <a:lnSpc>
                <a:spcPts val="3614"/>
              </a:lnSpc>
              <a:buFont typeface="Arial"/>
              <a:buChar char="⚬"/>
            </a:pPr>
          </a:p>
          <a:p>
            <a:pPr algn="ctr">
              <a:lnSpc>
                <a:spcPts val="3754"/>
              </a:lnSpc>
            </a:pPr>
          </a:p>
        </p:txBody>
      </p:sp>
      <p:sp>
        <p:nvSpPr>
          <p:cNvPr name="AutoShape 10" id="10"/>
          <p:cNvSpPr/>
          <p:nvPr/>
        </p:nvSpPr>
        <p:spPr>
          <a:xfrm flipH="true">
            <a:off x="9144000" y="2905292"/>
            <a:ext cx="22588" cy="613944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7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596820">
            <a:off x="9935249" y="3401101"/>
            <a:ext cx="9400422" cy="9722890"/>
          </a:xfrm>
          <a:custGeom>
            <a:avLst/>
            <a:gdLst/>
            <a:ahLst/>
            <a:cxnLst/>
            <a:rect r="r" b="b" t="t" l="l"/>
            <a:pathLst>
              <a:path h="9722890" w="9400422">
                <a:moveTo>
                  <a:pt x="0" y="0"/>
                </a:moveTo>
                <a:lnTo>
                  <a:pt x="9400422" y="0"/>
                </a:lnTo>
                <a:lnTo>
                  <a:pt x="9400422" y="9722890"/>
                </a:lnTo>
                <a:lnTo>
                  <a:pt x="0" y="9722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301578">
            <a:off x="-445295" y="-1003499"/>
            <a:ext cx="10501467" cy="10861705"/>
          </a:xfrm>
          <a:custGeom>
            <a:avLst/>
            <a:gdLst/>
            <a:ahLst/>
            <a:cxnLst/>
            <a:rect r="r" b="b" t="t" l="l"/>
            <a:pathLst>
              <a:path h="10861705" w="10501467">
                <a:moveTo>
                  <a:pt x="0" y="0"/>
                </a:moveTo>
                <a:lnTo>
                  <a:pt x="10501467" y="0"/>
                </a:lnTo>
                <a:lnTo>
                  <a:pt x="10501467" y="10861705"/>
                </a:lnTo>
                <a:lnTo>
                  <a:pt x="0" y="10861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1578945" y="-622373"/>
            <a:ext cx="7797854" cy="8526128"/>
          </a:xfrm>
          <a:custGeom>
            <a:avLst/>
            <a:gdLst/>
            <a:ahLst/>
            <a:cxnLst/>
            <a:rect r="r" b="b" t="t" l="l"/>
            <a:pathLst>
              <a:path h="8526128" w="7797854">
                <a:moveTo>
                  <a:pt x="0" y="0"/>
                </a:moveTo>
                <a:lnTo>
                  <a:pt x="7797854" y="0"/>
                </a:lnTo>
                <a:lnTo>
                  <a:pt x="7797854" y="8526128"/>
                </a:lnTo>
                <a:lnTo>
                  <a:pt x="0" y="85261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45291">
            <a:off x="-474417" y="2532675"/>
            <a:ext cx="7797854" cy="8526128"/>
          </a:xfrm>
          <a:custGeom>
            <a:avLst/>
            <a:gdLst/>
            <a:ahLst/>
            <a:cxnLst/>
            <a:rect r="r" b="b" t="t" l="l"/>
            <a:pathLst>
              <a:path h="8526128" w="7797854">
                <a:moveTo>
                  <a:pt x="0" y="0"/>
                </a:moveTo>
                <a:lnTo>
                  <a:pt x="7797854" y="0"/>
                </a:lnTo>
                <a:lnTo>
                  <a:pt x="7797854" y="8526128"/>
                </a:lnTo>
                <a:lnTo>
                  <a:pt x="0" y="85261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95914" y="361950"/>
            <a:ext cx="12840517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6"/>
              </a:lnSpc>
            </a:pPr>
            <a:r>
              <a:rPr lang="en-US" b="true" sz="4338" spc="238">
                <a:solidFill>
                  <a:srgbClr val="000000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1.1 TIPOS DE ARQUITECTURAS DE BASE DE DATOS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49389" y="1880901"/>
            <a:ext cx="7066386" cy="441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63"/>
              </a:lnSpc>
              <a:spcBef>
                <a:spcPct val="0"/>
              </a:spcBef>
            </a:pPr>
            <a:r>
              <a:rPr lang="en-US" b="true" sz="2616" spc="57">
                <a:solidFill>
                  <a:srgbClr val="000000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¿Q</a:t>
            </a:r>
            <a:r>
              <a:rPr lang="en-US" b="true" sz="2616" spc="57">
                <a:solidFill>
                  <a:srgbClr val="000000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ué conviene para un E-COMMERCE?</a:t>
            </a:r>
          </a:p>
        </p:txBody>
      </p: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3939961" y="2943225"/>
          <a:ext cx="10907306" cy="6324600"/>
        </p:xfrm>
        <a:graphic>
          <a:graphicData uri="http://schemas.openxmlformats.org/drawingml/2006/table">
            <a:tbl>
              <a:tblPr/>
              <a:tblGrid>
                <a:gridCol w="3635769"/>
                <a:gridCol w="3635769"/>
                <a:gridCol w="3635769"/>
              </a:tblGrid>
              <a:tr h="90351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Requisito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Cliente-Servidor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Nube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51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Escalabilidad en fechas especiales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Limitada (No)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Muy alta (Si)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51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Costo inicial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Alto (No)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Bajo (Si)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51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Mantenimiento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Personal interno (No)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Mínimo (proveedor) (Si)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51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Control sobre infraestructura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Completo (Si)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Limitado (No)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51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Velocidad de implementación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Lenta (No)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Rápida (Si)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51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Adaptación a crecimiento del negocio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Rígido (No)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Dinámico (Si)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7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596820">
            <a:off x="9935249" y="3401101"/>
            <a:ext cx="9400422" cy="9722890"/>
          </a:xfrm>
          <a:custGeom>
            <a:avLst/>
            <a:gdLst/>
            <a:ahLst/>
            <a:cxnLst/>
            <a:rect r="r" b="b" t="t" l="l"/>
            <a:pathLst>
              <a:path h="9722890" w="9400422">
                <a:moveTo>
                  <a:pt x="0" y="0"/>
                </a:moveTo>
                <a:lnTo>
                  <a:pt x="9400422" y="0"/>
                </a:lnTo>
                <a:lnTo>
                  <a:pt x="9400422" y="9722890"/>
                </a:lnTo>
                <a:lnTo>
                  <a:pt x="0" y="9722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301578">
            <a:off x="-445295" y="-1003499"/>
            <a:ext cx="10501467" cy="10861705"/>
          </a:xfrm>
          <a:custGeom>
            <a:avLst/>
            <a:gdLst/>
            <a:ahLst/>
            <a:cxnLst/>
            <a:rect r="r" b="b" t="t" l="l"/>
            <a:pathLst>
              <a:path h="10861705" w="10501467">
                <a:moveTo>
                  <a:pt x="0" y="0"/>
                </a:moveTo>
                <a:lnTo>
                  <a:pt x="10501467" y="0"/>
                </a:lnTo>
                <a:lnTo>
                  <a:pt x="10501467" y="10861705"/>
                </a:lnTo>
                <a:lnTo>
                  <a:pt x="0" y="10861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1578945" y="-622373"/>
            <a:ext cx="7797854" cy="8526128"/>
          </a:xfrm>
          <a:custGeom>
            <a:avLst/>
            <a:gdLst/>
            <a:ahLst/>
            <a:cxnLst/>
            <a:rect r="r" b="b" t="t" l="l"/>
            <a:pathLst>
              <a:path h="8526128" w="7797854">
                <a:moveTo>
                  <a:pt x="0" y="0"/>
                </a:moveTo>
                <a:lnTo>
                  <a:pt x="7797854" y="0"/>
                </a:lnTo>
                <a:lnTo>
                  <a:pt x="7797854" y="8526128"/>
                </a:lnTo>
                <a:lnTo>
                  <a:pt x="0" y="85261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45291">
            <a:off x="-474417" y="2532675"/>
            <a:ext cx="7797854" cy="8526128"/>
          </a:xfrm>
          <a:custGeom>
            <a:avLst/>
            <a:gdLst/>
            <a:ahLst/>
            <a:cxnLst/>
            <a:rect r="r" b="b" t="t" l="l"/>
            <a:pathLst>
              <a:path h="8526128" w="7797854">
                <a:moveTo>
                  <a:pt x="0" y="0"/>
                </a:moveTo>
                <a:lnTo>
                  <a:pt x="7797854" y="0"/>
                </a:lnTo>
                <a:lnTo>
                  <a:pt x="7797854" y="8526128"/>
                </a:lnTo>
                <a:lnTo>
                  <a:pt x="0" y="85261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95914" y="8955"/>
            <a:ext cx="12840517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6"/>
              </a:lnSpc>
            </a:pPr>
            <a:r>
              <a:rPr lang="en-US" b="true" sz="3538" spc="194">
                <a:solidFill>
                  <a:srgbClr val="000000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1.2 CRI</a:t>
            </a:r>
            <a:r>
              <a:rPr lang="en-US" b="true" sz="3538" spc="194">
                <a:solidFill>
                  <a:srgbClr val="000000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TERIOS PARA SELECCIONAR UNA ARQUITECTURA SEGÚN EL CONTEXTO DE APLICACIÓN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1947" y="2653628"/>
            <a:ext cx="8634403" cy="7007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</a:pPr>
          </a:p>
          <a:p>
            <a:pPr algn="l">
              <a:lnSpc>
                <a:spcPts val="2939"/>
              </a:lnSpc>
            </a:pPr>
            <a:r>
              <a:rPr lang="en-US" sz="2099" b="true">
                <a:solidFill>
                  <a:srgbClr val="3D2917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1. Esca</a:t>
            </a:r>
            <a:r>
              <a:rPr lang="en-US" sz="2099" b="true">
                <a:solidFill>
                  <a:srgbClr val="3D2917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l</a:t>
            </a:r>
            <a:r>
              <a:rPr lang="en-US" sz="2099" b="true">
                <a:solidFill>
                  <a:srgbClr val="3D2917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abilidad</a:t>
            </a:r>
          </a:p>
          <a:p>
            <a:pPr algn="l" marL="453384" indent="-226692" lvl="1">
              <a:lnSpc>
                <a:spcPts val="2939"/>
              </a:lnSpc>
              <a:buFont typeface="Arial"/>
              <a:buChar char="•"/>
            </a:pPr>
            <a:r>
              <a:rPr lang="en-US" b="true" sz="2099">
                <a:solidFill>
                  <a:srgbClr val="3D2917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La plataforma debe cr</a:t>
            </a:r>
            <a:r>
              <a:rPr lang="en-US" b="true" sz="2099">
                <a:solidFill>
                  <a:srgbClr val="3D2917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ecer con el número de usuarios (alumnos, docentes).</a:t>
            </a:r>
          </a:p>
          <a:p>
            <a:pPr algn="l" marL="453384" indent="-226692" lvl="1">
              <a:lnSpc>
                <a:spcPts val="2939"/>
              </a:lnSpc>
              <a:buFont typeface="Arial"/>
              <a:buChar char="•"/>
            </a:pPr>
            <a:r>
              <a:rPr lang="en-US" b="true" sz="2099">
                <a:solidFill>
                  <a:srgbClr val="3D2917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Soportar picos de tráfico en momentos clave (inicio de curso, evaluaciones).</a:t>
            </a:r>
          </a:p>
          <a:p>
            <a:pPr algn="l">
              <a:lnSpc>
                <a:spcPts val="2939"/>
              </a:lnSpc>
            </a:pPr>
            <a:r>
              <a:rPr lang="en-US" sz="2099" b="true">
                <a:solidFill>
                  <a:srgbClr val="3D2917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2. Costo inici</a:t>
            </a:r>
            <a:r>
              <a:rPr lang="en-US" sz="2099" b="true">
                <a:solidFill>
                  <a:srgbClr val="3D2917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al y</a:t>
            </a:r>
            <a:r>
              <a:rPr lang="en-US" sz="2099" b="true">
                <a:solidFill>
                  <a:srgbClr val="3D2917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 operativo</a:t>
            </a:r>
          </a:p>
          <a:p>
            <a:pPr algn="l" marL="453384" indent="-226692" lvl="1">
              <a:lnSpc>
                <a:spcPts val="2939"/>
              </a:lnSpc>
              <a:buFont typeface="Arial"/>
              <a:buChar char="•"/>
            </a:pPr>
            <a:r>
              <a:rPr lang="en-US" b="true" sz="2099">
                <a:solidFill>
                  <a:srgbClr val="3D2917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Presupuest</a:t>
            </a:r>
            <a:r>
              <a:rPr lang="en-US" b="true" sz="2099">
                <a:solidFill>
                  <a:srgbClr val="3D2917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o ajustado para una startup.</a:t>
            </a:r>
          </a:p>
          <a:p>
            <a:pPr algn="l" marL="453384" indent="-226692" lvl="1">
              <a:lnSpc>
                <a:spcPts val="2939"/>
              </a:lnSpc>
              <a:buFont typeface="Arial"/>
              <a:buChar char="•"/>
            </a:pPr>
            <a:r>
              <a:rPr lang="en-US" b="true" sz="2099">
                <a:solidFill>
                  <a:srgbClr val="3D2917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Evaluar costos fijos y variables (licencias, mantenimiento, infraestructura).</a:t>
            </a:r>
          </a:p>
          <a:p>
            <a:pPr algn="l">
              <a:lnSpc>
                <a:spcPts val="2939"/>
              </a:lnSpc>
            </a:pPr>
            <a:r>
              <a:rPr lang="en-US" sz="2099" b="true">
                <a:solidFill>
                  <a:srgbClr val="3D2917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3. Facilidad de desarrollo y d</a:t>
            </a:r>
            <a:r>
              <a:rPr lang="en-US" sz="2099" b="true">
                <a:solidFill>
                  <a:srgbClr val="3D2917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espliegue</a:t>
            </a:r>
          </a:p>
          <a:p>
            <a:pPr algn="l" marL="453384" indent="-226692" lvl="1">
              <a:lnSpc>
                <a:spcPts val="2939"/>
              </a:lnSpc>
              <a:buFont typeface="Arial"/>
              <a:buChar char="•"/>
            </a:pPr>
            <a:r>
              <a:rPr lang="en-US" b="true" sz="2099">
                <a:solidFill>
                  <a:srgbClr val="3D2917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Tecnologías que permitan rápido d</a:t>
            </a:r>
            <a:r>
              <a:rPr lang="en-US" b="true" sz="2099">
                <a:solidFill>
                  <a:srgbClr val="3D2917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esarrollo y actualizaciones frecuentes.</a:t>
            </a:r>
          </a:p>
          <a:p>
            <a:pPr algn="l" marL="453384" indent="-226692" lvl="1">
              <a:lnSpc>
                <a:spcPts val="2939"/>
              </a:lnSpc>
              <a:buFont typeface="Arial"/>
              <a:buChar char="•"/>
            </a:pPr>
            <a:r>
              <a:rPr lang="en-US" b="true" sz="2099">
                <a:solidFill>
                  <a:srgbClr val="3D2917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Uso de herramientas y frameworks con buena documen</a:t>
            </a:r>
            <a:r>
              <a:rPr lang="en-US" b="true" sz="2099">
                <a:solidFill>
                  <a:srgbClr val="3D2917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tación y comunidad.</a:t>
            </a:r>
          </a:p>
          <a:p>
            <a:pPr algn="l">
              <a:lnSpc>
                <a:spcPts val="2939"/>
              </a:lnSpc>
            </a:pPr>
            <a:r>
              <a:rPr lang="en-US" sz="2099" b="true">
                <a:solidFill>
                  <a:srgbClr val="3D2917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4. Experiencia</a:t>
            </a:r>
            <a:r>
              <a:rPr lang="en-US" sz="2099" b="true">
                <a:solidFill>
                  <a:srgbClr val="3D2917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 de usuario (UX)</a:t>
            </a:r>
          </a:p>
          <a:p>
            <a:pPr algn="l" marL="453384" indent="-226692" lvl="1">
              <a:lnSpc>
                <a:spcPts val="2939"/>
              </a:lnSpc>
              <a:buFont typeface="Arial"/>
              <a:buChar char="•"/>
            </a:pPr>
            <a:r>
              <a:rPr lang="en-US" b="true" sz="2099">
                <a:solidFill>
                  <a:srgbClr val="3D2917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Interfaz intuitiva y accesible para estudiantes y profesores.</a:t>
            </a:r>
          </a:p>
          <a:p>
            <a:pPr algn="l" marL="453384" indent="-226692" lvl="1">
              <a:lnSpc>
                <a:spcPts val="2939"/>
              </a:lnSpc>
              <a:buFont typeface="Arial"/>
              <a:buChar char="•"/>
            </a:pPr>
            <a:r>
              <a:rPr lang="en-US" b="true" sz="2099">
                <a:solidFill>
                  <a:srgbClr val="3D2917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Sop</a:t>
            </a:r>
            <a:r>
              <a:rPr lang="en-US" b="true" sz="2099">
                <a:solidFill>
                  <a:srgbClr val="3D2917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orte para múltiples dispositivos (móvil, tablet, desktop).</a:t>
            </a:r>
          </a:p>
          <a:p>
            <a:pPr algn="l">
              <a:lnSpc>
                <a:spcPts val="265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049389" y="1262306"/>
            <a:ext cx="7066386" cy="900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63"/>
              </a:lnSpc>
              <a:spcBef>
                <a:spcPct val="0"/>
              </a:spcBef>
            </a:pPr>
            <a:r>
              <a:rPr lang="en-US" b="true" sz="2616" spc="57">
                <a:solidFill>
                  <a:srgbClr val="000000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Pr</a:t>
            </a:r>
            <a:r>
              <a:rPr lang="en-US" b="true" sz="2616" spc="57">
                <a:solidFill>
                  <a:srgbClr val="000000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oponer criterios de selección para una startup de software educativo.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82582" y="3007323"/>
            <a:ext cx="7845062" cy="6299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5. Seguridad y privacidad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Cumplimiento con normativas de protección de datos (ej. GDPR, COPPA si </a:t>
            </a:r>
            <a:r>
              <a:rPr lang="en-US" b="true" sz="2100">
                <a:solidFill>
                  <a:srgbClr val="000000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hay menores).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Protección contra accesos no autorizados y fugas de datos.</a:t>
            </a:r>
          </a:p>
          <a:p>
            <a:pPr algn="just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6. Integración con otras plataformas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Posibilidad de conectar con sistemas de gestión académica, pagos, videoconferencias, etc.</a:t>
            </a:r>
          </a:p>
          <a:p>
            <a:pPr algn="just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7. Soporte técnico y mantenimiento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Acceso a soporte técnico confiable.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Facilidad para solucionar problemas y actualizar sistemas.</a:t>
            </a:r>
          </a:p>
          <a:p>
            <a:pPr algn="just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8. Personalización y flexibilidad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Capacidad para adaptar contenidos, evaluaciones y rutas de aprendizaje.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Herramientas para que docentes personalicen su experiencia.</a:t>
            </a:r>
          </a:p>
          <a:p>
            <a:pPr algn="just">
              <a:lnSpc>
                <a:spcPts val="2940"/>
              </a:lnSpc>
            </a:pPr>
          </a:p>
          <a:p>
            <a:pPr algn="just">
              <a:lnSpc>
                <a:spcPts val="2940"/>
              </a:lnSpc>
            </a:pPr>
          </a:p>
        </p:txBody>
      </p:sp>
      <p:sp>
        <p:nvSpPr>
          <p:cNvPr name="AutoShape 10" id="10"/>
          <p:cNvSpPr/>
          <p:nvPr/>
        </p:nvSpPr>
        <p:spPr>
          <a:xfrm flipH="true">
            <a:off x="9144000" y="2905292"/>
            <a:ext cx="22588" cy="613944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7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18652">
            <a:off x="-1504697" y="1654042"/>
            <a:ext cx="9400422" cy="9722890"/>
          </a:xfrm>
          <a:custGeom>
            <a:avLst/>
            <a:gdLst/>
            <a:ahLst/>
            <a:cxnLst/>
            <a:rect r="r" b="b" t="t" l="l"/>
            <a:pathLst>
              <a:path h="9722890" w="9400422">
                <a:moveTo>
                  <a:pt x="0" y="0"/>
                </a:moveTo>
                <a:lnTo>
                  <a:pt x="9400422" y="0"/>
                </a:lnTo>
                <a:lnTo>
                  <a:pt x="9400422" y="9722890"/>
                </a:lnTo>
                <a:lnTo>
                  <a:pt x="0" y="9722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263764">
            <a:off x="10218894" y="-1404715"/>
            <a:ext cx="9400422" cy="9722890"/>
          </a:xfrm>
          <a:custGeom>
            <a:avLst/>
            <a:gdLst/>
            <a:ahLst/>
            <a:cxnLst/>
            <a:rect r="r" b="b" t="t" l="l"/>
            <a:pathLst>
              <a:path h="9722890" w="9400422">
                <a:moveTo>
                  <a:pt x="0" y="0"/>
                </a:moveTo>
                <a:lnTo>
                  <a:pt x="9400422" y="0"/>
                </a:lnTo>
                <a:lnTo>
                  <a:pt x="9400422" y="9722889"/>
                </a:lnTo>
                <a:lnTo>
                  <a:pt x="0" y="9722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909857" y="4161253"/>
            <a:ext cx="7984590" cy="3943410"/>
          </a:xfrm>
          <a:custGeom>
            <a:avLst/>
            <a:gdLst/>
            <a:ahLst/>
            <a:cxnLst/>
            <a:rect r="r" b="b" t="t" l="l"/>
            <a:pathLst>
              <a:path h="3943410" w="7984590">
                <a:moveTo>
                  <a:pt x="0" y="0"/>
                </a:moveTo>
                <a:lnTo>
                  <a:pt x="7984590" y="0"/>
                </a:lnTo>
                <a:lnTo>
                  <a:pt x="7984590" y="3943410"/>
                </a:lnTo>
                <a:lnTo>
                  <a:pt x="0" y="39434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63460" y="1786033"/>
            <a:ext cx="13561080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4200">
                <a:solidFill>
                  <a:srgbClr val="000000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MODELO CONCEPTUAL Y LOGICO DE DATOS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77614" y="4104103"/>
            <a:ext cx="6777953" cy="3799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4"/>
              </a:lnSpc>
            </a:pPr>
            <a:r>
              <a:rPr lang="en-US" sz="26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El m</a:t>
            </a:r>
            <a:r>
              <a:rPr lang="en-US" sz="26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odelado conceptual representa la información de manera abstracta e independiente del sistema gestor de bases de datos, utilizando entidades, atributos y relaciones.</a:t>
            </a:r>
          </a:p>
          <a:p>
            <a:pPr algn="l">
              <a:lnSpc>
                <a:spcPts val="3754"/>
              </a:lnSpc>
            </a:pPr>
            <a:r>
              <a:rPr lang="en-US" sz="26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 El modelado lógico traduce ese diseño en estructuras compatibles con un DBMS (tablas, claves primarias y foráneas).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77614" y="3137642"/>
            <a:ext cx="4163958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b="true" sz="4200">
                <a:solidFill>
                  <a:srgbClr val="000000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CONCEPTO: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7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18652">
            <a:off x="-1504697" y="1654042"/>
            <a:ext cx="9400422" cy="9722890"/>
          </a:xfrm>
          <a:custGeom>
            <a:avLst/>
            <a:gdLst/>
            <a:ahLst/>
            <a:cxnLst/>
            <a:rect r="r" b="b" t="t" l="l"/>
            <a:pathLst>
              <a:path h="9722890" w="9400422">
                <a:moveTo>
                  <a:pt x="0" y="0"/>
                </a:moveTo>
                <a:lnTo>
                  <a:pt x="9400422" y="0"/>
                </a:lnTo>
                <a:lnTo>
                  <a:pt x="9400422" y="9722890"/>
                </a:lnTo>
                <a:lnTo>
                  <a:pt x="0" y="9722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263764">
            <a:off x="10218894" y="-1404715"/>
            <a:ext cx="9400422" cy="9722890"/>
          </a:xfrm>
          <a:custGeom>
            <a:avLst/>
            <a:gdLst/>
            <a:ahLst/>
            <a:cxnLst/>
            <a:rect r="r" b="b" t="t" l="l"/>
            <a:pathLst>
              <a:path h="9722890" w="9400422">
                <a:moveTo>
                  <a:pt x="0" y="0"/>
                </a:moveTo>
                <a:lnTo>
                  <a:pt x="9400422" y="0"/>
                </a:lnTo>
                <a:lnTo>
                  <a:pt x="9400422" y="9722889"/>
                </a:lnTo>
                <a:lnTo>
                  <a:pt x="0" y="9722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63460" y="1295749"/>
            <a:ext cx="13561080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4200">
                <a:solidFill>
                  <a:srgbClr val="000000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EJERCICIOS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77614" y="4104103"/>
            <a:ext cx="6777953" cy="5227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8950" indent="-289475" lvl="1">
              <a:lnSpc>
                <a:spcPts val="3754"/>
              </a:lnSpc>
              <a:buFont typeface="Arial"/>
              <a:buChar char="•"/>
            </a:pPr>
            <a:r>
              <a:rPr lang="en-US" sz="26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Cli</a:t>
            </a:r>
            <a:r>
              <a:rPr lang="en-US" sz="26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ente (ID_Cliente, Nombre, Apellido, Dirección, Teléfono, Email)</a:t>
            </a:r>
          </a:p>
          <a:p>
            <a:pPr algn="l" marL="578950" indent="-289475" lvl="1">
              <a:lnSpc>
                <a:spcPts val="3754"/>
              </a:lnSpc>
              <a:buFont typeface="Arial"/>
              <a:buChar char="•"/>
            </a:pPr>
            <a:r>
              <a:rPr lang="en-US" sz="26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Cuenta (Nro_Cuenta, Tipo_Cuenta, Saldo, Fecha_Apertura)</a:t>
            </a:r>
          </a:p>
          <a:p>
            <a:pPr algn="l" marL="578950" indent="-289475" lvl="1">
              <a:lnSpc>
                <a:spcPts val="3754"/>
              </a:lnSpc>
              <a:buFont typeface="Arial"/>
              <a:buChar char="•"/>
            </a:pPr>
            <a:r>
              <a:rPr lang="en-US" sz="26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Transacción (ID_Transacción, Fecha, Tipo, Monto)</a:t>
            </a:r>
          </a:p>
          <a:p>
            <a:pPr algn="l" marL="578950" indent="-289475" lvl="1">
              <a:lnSpc>
                <a:spcPts val="3754"/>
              </a:lnSpc>
              <a:buFont typeface="Arial"/>
              <a:buChar char="•"/>
            </a:pPr>
            <a:r>
              <a:rPr lang="en-US" sz="26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Empleado (ID_Empleado, Nombre, Cargo, Sucursal)</a:t>
            </a:r>
          </a:p>
          <a:p>
            <a:pPr algn="l" marL="578950" indent="-289475" lvl="1">
              <a:lnSpc>
                <a:spcPts val="3754"/>
              </a:lnSpc>
              <a:buFont typeface="Arial"/>
              <a:buChar char="•"/>
            </a:pPr>
            <a:r>
              <a:rPr lang="en-US" sz="26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Sucursal (ID_Sucursal, Nombre, Dirección)</a:t>
            </a:r>
          </a:p>
          <a:p>
            <a:pPr algn="l">
              <a:lnSpc>
                <a:spcPts val="3754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477614" y="2422644"/>
            <a:ext cx="11661227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b="true" sz="3300">
                <a:solidFill>
                  <a:srgbClr val="000000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1.-  CREAR UN DIAGRAMA E-R DE UN SISTEMA BANCARIO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888434" y="4104103"/>
            <a:ext cx="6777953" cy="4275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8950" indent="-289475" lvl="1">
              <a:lnSpc>
                <a:spcPts val="3754"/>
              </a:lnSpc>
              <a:buFont typeface="Arial"/>
              <a:buChar char="•"/>
            </a:pPr>
            <a:r>
              <a:rPr lang="en-US" sz="26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Un C</a:t>
            </a:r>
            <a:r>
              <a:rPr lang="en-US" sz="26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liente puede tener varias Cuentas (1:N).</a:t>
            </a:r>
          </a:p>
          <a:p>
            <a:pPr algn="l" marL="578950" indent="-289475" lvl="1">
              <a:lnSpc>
                <a:spcPts val="3754"/>
              </a:lnSpc>
              <a:buFont typeface="Arial"/>
              <a:buChar char="•"/>
            </a:pPr>
            <a:r>
              <a:rPr lang="en-US" sz="26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Una Cuenta puede registrar muchas Transacciones (1:N).</a:t>
            </a:r>
          </a:p>
          <a:p>
            <a:pPr algn="l" marL="578950" indent="-289475" lvl="1">
              <a:lnSpc>
                <a:spcPts val="3754"/>
              </a:lnSpc>
              <a:buFont typeface="Arial"/>
              <a:buChar char="•"/>
            </a:pPr>
            <a:r>
              <a:rPr lang="en-US" sz="26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Una Sucursal atiende a muchos Clientes y emplea a varios Empleados (1:N).</a:t>
            </a:r>
          </a:p>
          <a:p>
            <a:pPr algn="l" marL="578950" indent="-289475" lvl="1">
              <a:lnSpc>
                <a:spcPts val="3754"/>
              </a:lnSpc>
              <a:buFont typeface="Arial"/>
              <a:buChar char="•"/>
            </a:pPr>
            <a:r>
              <a:rPr lang="en-US" sz="26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Un Empleado puede gestionar Transacciones (1:N).</a:t>
            </a:r>
          </a:p>
          <a:p>
            <a:pPr algn="l">
              <a:lnSpc>
                <a:spcPts val="3754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888434" y="3368148"/>
            <a:ext cx="3612388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b="true" sz="3300">
                <a:solidFill>
                  <a:srgbClr val="000000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RELACIONES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77614" y="3368148"/>
            <a:ext cx="4061815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b="true" sz="3300">
                <a:solidFill>
                  <a:srgbClr val="000000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ENTIDADES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7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18652">
            <a:off x="-1504697" y="1654042"/>
            <a:ext cx="9400422" cy="9722890"/>
          </a:xfrm>
          <a:custGeom>
            <a:avLst/>
            <a:gdLst/>
            <a:ahLst/>
            <a:cxnLst/>
            <a:rect r="r" b="b" t="t" l="l"/>
            <a:pathLst>
              <a:path h="9722890" w="9400422">
                <a:moveTo>
                  <a:pt x="0" y="0"/>
                </a:moveTo>
                <a:lnTo>
                  <a:pt x="9400422" y="0"/>
                </a:lnTo>
                <a:lnTo>
                  <a:pt x="9400422" y="9722890"/>
                </a:lnTo>
                <a:lnTo>
                  <a:pt x="0" y="9722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263764">
            <a:off x="10218894" y="-1404715"/>
            <a:ext cx="9400422" cy="9722890"/>
          </a:xfrm>
          <a:custGeom>
            <a:avLst/>
            <a:gdLst/>
            <a:ahLst/>
            <a:cxnLst/>
            <a:rect r="r" b="b" t="t" l="l"/>
            <a:pathLst>
              <a:path h="9722890" w="9400422">
                <a:moveTo>
                  <a:pt x="0" y="0"/>
                </a:moveTo>
                <a:lnTo>
                  <a:pt x="9400422" y="0"/>
                </a:lnTo>
                <a:lnTo>
                  <a:pt x="9400422" y="9722889"/>
                </a:lnTo>
                <a:lnTo>
                  <a:pt x="0" y="9722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674107"/>
            <a:ext cx="6777953" cy="5704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8950" indent="-289475" lvl="1">
              <a:lnSpc>
                <a:spcPts val="3754"/>
              </a:lnSpc>
              <a:buFont typeface="Arial"/>
              <a:buChar char="•"/>
            </a:pPr>
            <a:r>
              <a:rPr lang="en-US" sz="26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E</a:t>
            </a:r>
            <a:r>
              <a:rPr lang="en-US" sz="26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ntidades: Paciente, Médico, Cita, Especialidad, Historia_Clínica.</a:t>
            </a:r>
          </a:p>
          <a:p>
            <a:pPr algn="l" marL="578950" indent="-289475" lvl="1">
              <a:lnSpc>
                <a:spcPts val="3754"/>
              </a:lnSpc>
              <a:buFont typeface="Arial"/>
              <a:buChar char="•"/>
            </a:pPr>
            <a:r>
              <a:rPr lang="en-US" sz="26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Relaciones: </a:t>
            </a:r>
          </a:p>
          <a:p>
            <a:pPr algn="l" marL="578950" indent="-289475" lvl="1">
              <a:lnSpc>
                <a:spcPts val="3754"/>
              </a:lnSpc>
              <a:buFont typeface="Arial"/>
              <a:buChar char="•"/>
            </a:pPr>
            <a:r>
              <a:rPr lang="en-US" sz="26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Un Paciente agenda varias Citas con un Médico.</a:t>
            </a:r>
          </a:p>
          <a:p>
            <a:pPr algn="l" marL="578950" indent="-289475" lvl="1">
              <a:lnSpc>
                <a:spcPts val="3754"/>
              </a:lnSpc>
              <a:buFont typeface="Arial"/>
              <a:buChar char="•"/>
            </a:pPr>
            <a:r>
              <a:rPr lang="en-US" sz="26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Un Médico tiene una Especialidad.</a:t>
            </a:r>
          </a:p>
          <a:p>
            <a:pPr algn="l" marL="578950" indent="-289475" lvl="1">
              <a:lnSpc>
                <a:spcPts val="3754"/>
              </a:lnSpc>
              <a:buFont typeface="Arial"/>
              <a:buChar char="•"/>
            </a:pPr>
            <a:r>
              <a:rPr lang="en-US" sz="26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Un Paciente posee una única Historia_Clínica.</a:t>
            </a:r>
          </a:p>
          <a:p>
            <a:pPr algn="l">
              <a:lnSpc>
                <a:spcPts val="3754"/>
              </a:lnSpc>
            </a:pPr>
          </a:p>
          <a:p>
            <a:pPr algn="l">
              <a:lnSpc>
                <a:spcPts val="3754"/>
              </a:lnSpc>
            </a:pPr>
          </a:p>
          <a:p>
            <a:pPr algn="l">
              <a:lnSpc>
                <a:spcPts val="3754"/>
              </a:lnSpc>
            </a:pPr>
          </a:p>
          <a:p>
            <a:pPr algn="l">
              <a:lnSpc>
                <a:spcPts val="3754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028700"/>
            <a:ext cx="16230600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b="true" sz="3300">
                <a:solidFill>
                  <a:srgbClr val="000000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2.-TRANSFORMAR UN MODELO CONCEPTUAL DE UN HOSPITAL A MODELO LÓGICO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520720" y="2674107"/>
            <a:ext cx="6777953" cy="5227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8950" indent="-289475" lvl="1">
              <a:lnSpc>
                <a:spcPts val="3754"/>
              </a:lnSpc>
              <a:buFont typeface="Arial"/>
              <a:buChar char="•"/>
            </a:pPr>
            <a:r>
              <a:rPr lang="en-US" sz="26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Paciente (ID_Pac</a:t>
            </a:r>
            <a:r>
              <a:rPr lang="en-US" sz="26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iente PK, Nombre, Apellido, DNI, Dirección, Teléfono)</a:t>
            </a:r>
          </a:p>
          <a:p>
            <a:pPr algn="l" marL="578950" indent="-289475" lvl="1">
              <a:lnSpc>
                <a:spcPts val="3754"/>
              </a:lnSpc>
              <a:buFont typeface="Arial"/>
              <a:buChar char="•"/>
            </a:pPr>
            <a:r>
              <a:rPr lang="en-US" sz="26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Médico (ID_Médico</a:t>
            </a:r>
            <a:r>
              <a:rPr lang="en-US" sz="26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 PK, Nombre, Apellido, Especialidad_ID FK)</a:t>
            </a:r>
          </a:p>
          <a:p>
            <a:pPr algn="l" marL="578950" indent="-289475" lvl="1">
              <a:lnSpc>
                <a:spcPts val="3754"/>
              </a:lnSpc>
              <a:buFont typeface="Arial"/>
              <a:buChar char="•"/>
            </a:pPr>
            <a:r>
              <a:rPr lang="en-US" sz="26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Especialidad (ID_Especialidad PK, Nombre)</a:t>
            </a:r>
          </a:p>
          <a:p>
            <a:pPr algn="l" marL="578950" indent="-289475" lvl="1">
              <a:lnSpc>
                <a:spcPts val="3754"/>
              </a:lnSpc>
              <a:buFont typeface="Arial"/>
              <a:buChar char="•"/>
            </a:pPr>
            <a:r>
              <a:rPr lang="en-US" sz="26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Cita (ID_Cita PK, Fecha, Hora, ID_Paciente FK, ID_Médico FK)</a:t>
            </a:r>
          </a:p>
          <a:p>
            <a:pPr algn="l" marL="578950" indent="-289475" lvl="1">
              <a:lnSpc>
                <a:spcPts val="3754"/>
              </a:lnSpc>
              <a:buFont typeface="Arial"/>
              <a:buChar char="•"/>
            </a:pPr>
            <a:r>
              <a:rPr lang="en-US" sz="26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Historia_Clí</a:t>
            </a:r>
            <a:r>
              <a:rPr lang="en-US" sz="2681">
                <a:solidFill>
                  <a:srgbClr val="000000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nica (ID_Historia PK, Descripción, ID_Paciente FK)</a:t>
            </a:r>
          </a:p>
          <a:p>
            <a:pPr algn="l">
              <a:lnSpc>
                <a:spcPts val="3754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520720" y="2040294"/>
            <a:ext cx="5573526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b="true" sz="3300">
                <a:solidFill>
                  <a:srgbClr val="000000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MODELO LÓGICO (TABLAS)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040294"/>
            <a:ext cx="6227239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b="true" sz="3300">
                <a:solidFill>
                  <a:srgbClr val="000000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MODELO CONCEPTUAL (E-R)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DAG0kegu1Wo</dc:identifier>
  <dcterms:modified xsi:type="dcterms:W3CDTF">2011-08-01T06:04:30Z</dcterms:modified>
  <cp:revision>1</cp:revision>
  <dc:title>Presentación Diapositivas Propuesta Proyecto Orgánico Marrón y Beige</dc:title>
</cp:coreProperties>
</file>