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6FF"/>
    <a:srgbClr val="FF005B"/>
    <a:srgbClr val="3A3A3A"/>
    <a:srgbClr val="00AAD4"/>
    <a:srgbClr val="0D9CFD"/>
    <a:srgbClr val="FFFFFF"/>
    <a:srgbClr val="005D9C"/>
    <a:srgbClr val="007ACC"/>
    <a:srgbClr val="9D7C2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77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10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88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18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35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50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91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9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39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90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D1D9-2448-4CFF-A857-D01FC74D8DDB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57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158" y="240853"/>
            <a:ext cx="870715" cy="270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9078" y="191377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3A3A3A"/>
                </a:solidFill>
                <a:latin typeface="Segoe UI" panose="020B0502040204020203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Expressions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0121" y="6556708"/>
            <a:ext cx="2073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2017         Datalust</a:t>
            </a:r>
            <a:endParaRPr lang="en-US" sz="1050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06" y="6569677"/>
            <a:ext cx="222943" cy="2229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1162" y="894072"/>
            <a:ext cx="2973276" cy="2317602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Full-Text Search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Search for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arbitrary text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by entering it directly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If the text might be interpreted as an expression,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double-quote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it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To force exact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case-sensitivity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prefix text with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@</a:t>
            </a:r>
          </a:p>
          <a:p>
            <a:endParaRPr lang="en-AU" sz="10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AU" sz="10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To search for a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regular expression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use slashes</a:t>
            </a:r>
          </a:p>
          <a:p>
            <a:endParaRPr lang="en-AU" sz="10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6977" y="240853"/>
            <a:ext cx="2973276" cy="2619127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Event Data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Check if a property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exits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Check if a property is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non-null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Access a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sub-property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Access a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collection element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collection element (use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*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72800" y="240853"/>
            <a:ext cx="2973276" cy="2896047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More Functions…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 err="1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DateTime</a:t>
            </a:r>
            <a:r>
              <a:rPr lang="en-AU" sz="1000" b="1" dirty="0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(value)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parse a date/time string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 err="1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IndexOf</a:t>
            </a:r>
            <a:r>
              <a:rPr lang="en-AU" sz="1000" b="1" dirty="0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(text, pattern)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index or -1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Length(text)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string length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 err="1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ToIsoString</a:t>
            </a:r>
            <a:r>
              <a:rPr lang="en-AU" sz="1000" dirty="0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(value)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convert ticks to </a:t>
            </a:r>
            <a:r>
              <a:rPr lang="en-AU" sz="900" dirty="0">
                <a:latin typeface="Segoe UI" panose="020B0502040204020203" pitchFamily="34" charset="0"/>
                <a:cs typeface="Segoe UI" panose="020B0502040204020203" pitchFamily="34" charset="0"/>
              </a:rPr>
              <a:t>ISO-8601</a:t>
            </a:r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See also: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Arrived()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Round()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  <a:cs typeface="Segoe UI" panose="020B0502040204020203" pitchFamily="34" charset="0"/>
              </a:rPr>
              <a:t>TimeOfDay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  <a:cs typeface="Segoe UI" panose="020B0502040204020203" pitchFamily="34" charset="0"/>
              </a:rPr>
              <a:t>ToNumber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  <a:cs typeface="Segoe UI" panose="020B0502040204020203" pitchFamily="34" charset="0"/>
              </a:rPr>
              <a:t>TypeOf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  <a:cs typeface="Segoe UI" panose="020B0502040204020203" pitchFamily="34" charset="0"/>
              </a:rPr>
              <a:t>TotalMilliseconds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6974" y="3033880"/>
            <a:ext cx="2973276" cy="3423676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Built-in Properties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@Arrived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order-of-arrival at Seq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@Document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a full JSON rendering of the event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@EventType</a:t>
            </a:r>
            <a:r>
              <a:rPr lang="en-AU" sz="1000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a hash of the event’s message 	template or an assigned event type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@Exception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error and stack trace, if any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@Id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unique identity assigned by Seq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@Level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logging level associated with the event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@Message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message associated with the event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@MessageTemplate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message template used to 	generate the event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@Properties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a dictionary of custom event 	properties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@Timestamp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UTC timestamp as ticks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72800" y="4958884"/>
            <a:ext cx="2973276" cy="1498672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b="1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Signals 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use the  </a:t>
            </a:r>
            <a:r>
              <a:rPr lang="en-AU" sz="1000" b="1" dirty="0">
                <a:solidFill>
                  <a:srgbClr val="3A3A3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button to save filters.</a:t>
            </a:r>
          </a:p>
          <a:p>
            <a:pPr algn="just"/>
            <a:endParaRPr lang="en-AU" sz="1000" b="1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SQL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click 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next to </a:t>
            </a:r>
            <a:r>
              <a:rPr lang="en-AU" sz="1000" cap="small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right-hand panel to convert the current filter to SQL.</a:t>
            </a:r>
          </a:p>
          <a:p>
            <a:pPr algn="just"/>
            <a:endParaRPr lang="en-AU" sz="1000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Recent Filters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use the drop-down in the right-hand side of the filter box to view recent filters.</a:t>
            </a:r>
          </a:p>
          <a:p>
            <a:endParaRPr lang="en-AU" sz="1000" b="1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 at </a:t>
            </a:r>
            <a:r>
              <a:rPr lang="en-AU" sz="1000" b="1" u="sng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https://docs.getseq.net/</a:t>
            </a:r>
          </a:p>
        </p:txBody>
      </p:sp>
      <p:pic>
        <p:nvPicPr>
          <p:cNvPr id="1026" name="Picture 2" descr="https://getseq.net/img/screenshot-front-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00" y="3288837"/>
            <a:ext cx="2973276" cy="153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1162" y="3385572"/>
            <a:ext cx="2973276" cy="3071984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Strings are written in SQL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single-quoted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syntax.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Substrings, prefixes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suffixes</a:t>
            </a:r>
          </a:p>
          <a:p>
            <a:pPr algn="just"/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Exact, case-sensitive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equality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Full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regular expression match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Regular expression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match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Positional substring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zero-based index, length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161" y="1453283"/>
            <a:ext cx="2973278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Checking out cart c-012834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1161" y="2071293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"apple or orange"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1161" y="2513777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@"Apple"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or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@"Orange"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1161" y="2992073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/[Aa].*e/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161" y="4388210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@Message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like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'Checking out%'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1159" y="4860999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Environment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=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Production'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159" y="5322921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SourceContext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=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/System\.(</a:t>
            </a:r>
            <a:r>
              <a:rPr lang="en-AU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Web|Net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)/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1158" y="5808498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Contains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SourceContext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,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/(</a:t>
            </a:r>
            <a:r>
              <a:rPr lang="en-AU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Web|Net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)/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1160" y="3747824"/>
            <a:ext cx="2973277" cy="333521"/>
          </a:xfrm>
          <a:prstGeom prst="rect">
            <a:avLst/>
          </a:prstGeom>
          <a:solidFill>
            <a:srgbClr val="743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Segoe UI" panose="020B0502040204020203" pitchFamily="34" charset="0"/>
                <a:cs typeface="Segoe UI" panose="020B0502040204020203" pitchFamily="34" charset="0"/>
              </a:rPr>
              <a:t>Strings are </a:t>
            </a:r>
            <a:r>
              <a:rPr lang="en-AU" sz="1600" dirty="0">
                <a:latin typeface="Consolas" panose="020B0609020204030204" pitchFamily="49" charset="0"/>
                <a:cs typeface="Segoe UI" panose="020B0502040204020203" pitchFamily="34" charset="0"/>
              </a:rPr>
              <a:t>'single-quoted'</a:t>
            </a:r>
            <a:endParaRPr lang="en-AU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976" y="4994516"/>
            <a:ext cx="175586" cy="1755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1158" y="6237956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Substring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(Path, 1, 3)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=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'</a:t>
            </a:r>
            <a:r>
              <a:rPr lang="en-AU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api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46976" y="786403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Has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(Environment)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46976" y="1247054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Environment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is not null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46975" y="1714567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User.Email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&lt;&gt;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'support@getseq.net'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46974" y="2171194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Tags[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5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] =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'promoted'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46973" y="2640380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Tags[?] =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'promoted'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72799" y="786403"/>
            <a:ext cx="2973277" cy="348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7436FF"/>
                </a:solidFill>
                <a:latin typeface="Consolas" panose="020B0609020204030204" pitchFamily="49" charset="0"/>
              </a:rPr>
              <a:t>DateTime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Order.Placed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 &lt; </a:t>
            </a:r>
            <a:r>
              <a:rPr lang="en-AU" sz="1000" dirty="0" err="1">
                <a:solidFill>
                  <a:srgbClr val="7436FF"/>
                </a:solidFill>
                <a:latin typeface="Consolas" panose="020B0609020204030204" pitchFamily="49" charset="0"/>
              </a:rPr>
              <a:t>DateTime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"2016-03-31 14:00:00 -7"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72799" y="1402780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7436FF"/>
                </a:solidFill>
                <a:latin typeface="Consolas" panose="020B0609020204030204" pitchFamily="49" charset="0"/>
              </a:rPr>
              <a:t>IndexOf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CustomerName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, </a:t>
            </a:r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"al"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 =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72789" y="1852239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Length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CustomerName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 &lt;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72789" y="2314676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7436FF"/>
                </a:solidFill>
                <a:latin typeface="Consolas" panose="020B0609020204030204" pitchFamily="49" charset="0"/>
              </a:rPr>
              <a:t>ToIsoString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@Timestamp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  <a:endParaRPr lang="en-AU" sz="1000" dirty="0">
              <a:solidFill>
                <a:srgbClr val="FF005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158" y="240853"/>
            <a:ext cx="870715" cy="270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9078" y="191377"/>
            <a:ext cx="16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3A3A3A"/>
                </a:solidFill>
                <a:latin typeface="Segoe UI" panose="020B0502040204020203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Query Syntax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58" y="734610"/>
            <a:ext cx="2973276" cy="2532006"/>
          </a:xfrm>
          <a:prstGeom prst="rect">
            <a:avLst/>
          </a:prstGeom>
          <a:solidFill>
            <a:srgbClr val="005D9C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Grouping columns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are always included in the result set.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157" y="3440517"/>
            <a:ext cx="2973276" cy="2871996"/>
          </a:xfrm>
          <a:prstGeom prst="rect">
            <a:avLst/>
          </a:prstGeom>
          <a:solidFill>
            <a:srgbClr val="005D9C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Time Slicing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Count by time slice</a:t>
            </a: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Count by time slice, grouped by property</a:t>
            </a: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Time groupings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accept durations in:</a:t>
            </a:r>
          </a:p>
          <a:p>
            <a:pPr algn="just"/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d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days,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h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hours,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m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minutes,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seconds,</a:t>
            </a:r>
          </a:p>
          <a:p>
            <a:pPr algn="just"/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ms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milliseconds,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us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microseconds.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3738" y="303842"/>
            <a:ext cx="2973276" cy="6008671"/>
          </a:xfrm>
          <a:prstGeom prst="rect">
            <a:avLst/>
          </a:prstGeom>
          <a:solidFill>
            <a:srgbClr val="005D9C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Aggregate Functions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count()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number of events or non-null values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distinct()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unique values of an expression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first()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last()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first or last non-null value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min()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max()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smallest or largest value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mean()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the average of non-null values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names()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distinct available property names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percentile()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the value at or below which a certain percentage of values lie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sum()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sum of an expression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AU" sz="1000" b="1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top()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bottom()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first or last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69559" y="303842"/>
            <a:ext cx="2973276" cy="1295990"/>
          </a:xfrm>
          <a:prstGeom prst="rect">
            <a:avLst/>
          </a:prstGeom>
          <a:solidFill>
            <a:srgbClr val="005D9C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Clauses</a:t>
            </a:r>
          </a:p>
          <a:p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chemeClr val="bg1"/>
                </a:solidFill>
                <a:highlight>
                  <a:srgbClr val="0D9CFD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limit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retrieve only the first </a:t>
            </a:r>
            <a:r>
              <a:rPr lang="en-AU" sz="1000" b="1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rows of a result</a:t>
            </a:r>
          </a:p>
          <a:p>
            <a:endParaRPr lang="en-AU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0121" y="6556708"/>
            <a:ext cx="2073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2017         Datalust</a:t>
            </a:r>
            <a:endParaRPr lang="en-US" sz="1050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06" y="6569677"/>
            <a:ext cx="222943" cy="2229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566318" y="3497104"/>
            <a:ext cx="2973276" cy="1673985"/>
          </a:xfrm>
          <a:prstGeom prst="rect">
            <a:avLst/>
          </a:prstGeom>
          <a:solidFill>
            <a:srgbClr val="3A3A3A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 to chart views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the selector on the left below the query box.</a:t>
            </a:r>
          </a:p>
          <a:p>
            <a:pPr algn="just"/>
            <a:endParaRPr lang="en-AU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 chart to a dashboard 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the button to the right of the query box.</a:t>
            </a:r>
          </a:p>
          <a:p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a query 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clicking </a:t>
            </a:r>
            <a:r>
              <a:rPr lang="en-AU" sz="10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next to the </a:t>
            </a:r>
            <a:r>
              <a:rPr lang="en-AU" sz="10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heading in the right-hand panel.</a:t>
            </a:r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 at </a:t>
            </a:r>
            <a:r>
              <a:rPr lang="en-AU" sz="10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https://docs.getseq.net/</a:t>
            </a:r>
          </a:p>
          <a:p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Add to Dashboar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18" y="1764410"/>
            <a:ext cx="2973276" cy="15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21158" y="1034218"/>
            <a:ext cx="2973275" cy="155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[&lt;expr&gt;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as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&lt;label&gt;],]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from stream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where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&lt;expr&gt;]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group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by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(&lt;duration&gt;)|&lt;expr&gt;,]]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having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&lt;expr&gt;]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order by 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|&lt;label&gt;] [</a:t>
            </a:r>
            <a:r>
              <a:rPr lang="en-AU" sz="1000" dirty="0" err="1">
                <a:solidFill>
                  <a:srgbClr val="00AAD4"/>
                </a:solidFill>
                <a:latin typeface="Consolas" panose="020B0609020204030204" pitchFamily="49" charset="0"/>
              </a:rPr>
              <a:t>asc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|</a:t>
            </a:r>
            <a:r>
              <a:rPr lang="en-AU" sz="1000" dirty="0" err="1">
                <a:solidFill>
                  <a:srgbClr val="00AAD4"/>
                </a:solidFill>
                <a:latin typeface="Consolas" panose="020B0609020204030204" pitchFamily="49" charset="0"/>
              </a:rPr>
              <a:t>desc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limit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&lt;number&gt;]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for refresh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1157" y="4026996"/>
            <a:ext cx="2973275" cy="58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(*)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from stream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group by 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15m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1156" y="4982386"/>
            <a:ext cx="2973275" cy="58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(*)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from stream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group by </a:t>
            </a:r>
            <a:r>
              <a:rPr lang="en-AU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MachineName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 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8h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43739" y="878505"/>
            <a:ext cx="2973275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(*),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SessionId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43739" y="1516050"/>
            <a:ext cx="2973275" cy="436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distinct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StatusCode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    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distinct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RequestPath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46981" y="2262272"/>
            <a:ext cx="2966789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first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(Elapsed),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last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981" y="2885570"/>
            <a:ext cx="2966789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min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(Elapsed),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max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46981" y="3472049"/>
            <a:ext cx="2966789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mean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CartSize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46981" y="4095818"/>
            <a:ext cx="2966790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names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43735" y="4855816"/>
            <a:ext cx="2970036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percentile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ResponseTime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,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99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46981" y="5440383"/>
            <a:ext cx="2966790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sum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SaleTotal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46981" y="6064152"/>
            <a:ext cx="2966789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8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top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(Elapsed,</a:t>
            </a:r>
            <a:r>
              <a:rPr lang="en-AU" sz="8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5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),</a:t>
            </a:r>
            <a:r>
              <a:rPr lang="en-AU" sz="8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bottom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(Item,</a:t>
            </a:r>
            <a:r>
              <a:rPr lang="en-AU" sz="6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2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054" name="Picture 20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03" y="3720409"/>
            <a:ext cx="524114" cy="129980"/>
          </a:xfrm>
          <a:prstGeom prst="rect">
            <a:avLst/>
          </a:prstGeom>
        </p:spPr>
      </p:pic>
      <p:pic>
        <p:nvPicPr>
          <p:cNvPr id="2055" name="Picture 20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599" y="4172210"/>
            <a:ext cx="132934" cy="12998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566319" y="878504"/>
            <a:ext cx="2973275" cy="72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from stream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where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Environment =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'Production'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limit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91060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761</Words>
  <Application>Microsoft Office PowerPoint</Application>
  <PresentationFormat>A4 Paper (210x297 mm)</PresentationFormat>
  <Paragraphs>227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Fira Sans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 Filtering and Querying Cheat Sheets</dc:title>
  <dc:creator>Nicholas Blumhardt</dc:creator>
  <cp:lastModifiedBy>Nicholas Blumhardt</cp:lastModifiedBy>
  <cp:revision>37</cp:revision>
  <dcterms:created xsi:type="dcterms:W3CDTF">2017-05-28T21:44:45Z</dcterms:created>
  <dcterms:modified xsi:type="dcterms:W3CDTF">2017-05-29T06:57:02Z</dcterms:modified>
</cp:coreProperties>
</file>