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72" r:id="rId9"/>
    <p:sldId id="273" r:id="rId10"/>
    <p:sldId id="282" r:id="rId11"/>
    <p:sldId id="263" r:id="rId12"/>
    <p:sldId id="264" r:id="rId13"/>
    <p:sldId id="265" r:id="rId14"/>
    <p:sldId id="274" r:id="rId15"/>
    <p:sldId id="275" r:id="rId16"/>
    <p:sldId id="276" r:id="rId17"/>
    <p:sldId id="277" r:id="rId18"/>
    <p:sldId id="278" r:id="rId19"/>
    <p:sldId id="279" r:id="rId20"/>
    <p:sldId id="280" r:id="rId21"/>
    <p:sldId id="281" r:id="rId22"/>
    <p:sldId id="266" r:id="rId23"/>
    <p:sldId id="283" r:id="rId24"/>
    <p:sldId id="284" r:id="rId25"/>
    <p:sldId id="285" r:id="rId26"/>
    <p:sldId id="286" r:id="rId27"/>
    <p:sldId id="287" r:id="rId28"/>
    <p:sldId id="288" r:id="rId29"/>
    <p:sldId id="289" r:id="rId30"/>
    <p:sldId id="290" r:id="rId31"/>
    <p:sldId id="291" r:id="rId32"/>
    <p:sldId id="292" r:id="rId33"/>
    <p:sldId id="267" r:id="rId34"/>
  </p:sldIdLst>
  <p:sldSz cx="9144000" cy="5143500" type="screen16x9"/>
  <p:notesSz cx="6858000" cy="9144000"/>
  <p:embeddedFontLst>
    <p:embeddedFont>
      <p:font typeface="Arial Narrow" panose="020B0606020202030204" pitchFamily="34" charset="0"/>
      <p:regular r:id="rId36"/>
      <p:bold r:id="rId37"/>
      <p:italic r:id="rId38"/>
      <p:boldItalic r:id="rId39"/>
    </p:embeddedFont>
    <p:embeddedFont>
      <p:font typeface="Tahoma" panose="020B0604030504040204" pitchFamily="34" charset="0"/>
      <p:regular r:id="rId40"/>
      <p:bold r:id="rId41"/>
    </p:embeddedFont>
    <p:embeddedFont>
      <p:font typeface="Raleway" panose="020B0604020202020204" charset="0"/>
      <p:regular r:id="rId42"/>
      <p:bold r:id="rId43"/>
      <p:italic r:id="rId44"/>
      <p:boldItalic r:id="rId45"/>
    </p:embeddedFont>
    <p:embeddedFont>
      <p:font typeface="Source Sans Pro" panose="020B0604020202020204" charset="0"/>
      <p:regular r:id="rId46"/>
      <p:bold r:id="rId47"/>
      <p:italic r:id="rId48"/>
      <p:boldItalic r:id="rId49"/>
    </p:embeddedFont>
    <p:embeddedFont>
      <p:font typeface="Century Gothic" panose="020B0502020202020204" pitchFamily="34" charset="0"/>
      <p:regular r:id="rId50"/>
      <p:bold r:id="rId51"/>
      <p:italic r:id="rId52"/>
      <p:boldItalic r:id="rId53"/>
    </p:embeddedFont>
    <p:embeddedFont>
      <p:font typeface="Times" panose="02020603050405020304" pitchFamily="18"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6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274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85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ca4db8727_1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ca4db8727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314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767138" y="9288463"/>
            <a:ext cx="2878137" cy="487362"/>
          </a:xfrm>
          <a:prstGeom prst="rect">
            <a:avLst/>
          </a:prstGeom>
          <a:ln/>
        </p:spPr>
        <p:txBody>
          <a:bodyPr/>
          <a:lstStyle/>
          <a:p>
            <a:fld id="{9E71E229-F5D5-4278-93AC-37AD645F2FAE}" type="slidenum">
              <a:rPr lang="es-ES_tradnl"/>
              <a:pPr/>
              <a:t>18</a:t>
            </a:fld>
            <a:endParaRPr lang="es-ES_tradnl"/>
          </a:p>
        </p:txBody>
      </p:sp>
      <p:sp>
        <p:nvSpPr>
          <p:cNvPr id="140290" name="Rectangle 2"/>
          <p:cNvSpPr>
            <a:spLocks noGrp="1" noRot="1" noChangeAspect="1" noChangeArrowheads="1" noTextEdit="1"/>
          </p:cNvSpPr>
          <p:nvPr>
            <p:ph type="sldImg"/>
          </p:nvPr>
        </p:nvSpPr>
        <p:spPr>
          <a:xfrm>
            <a:off x="381000" y="685800"/>
            <a:ext cx="6096000" cy="3429000"/>
          </a:xfrm>
          <a:ln/>
        </p:spPr>
      </p:sp>
      <p:sp>
        <p:nvSpPr>
          <p:cNvPr id="1402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58881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767138" y="9288463"/>
            <a:ext cx="2878137" cy="487362"/>
          </a:xfrm>
          <a:prstGeom prst="rect">
            <a:avLst/>
          </a:prstGeom>
          <a:ln/>
        </p:spPr>
        <p:txBody>
          <a:bodyPr/>
          <a:lstStyle/>
          <a:p>
            <a:fld id="{7281C8A0-C9C9-4034-94D3-BA6685EB39E2}" type="slidenum">
              <a:rPr lang="es-ES_tradnl"/>
              <a:pPr/>
              <a:t>19</a:t>
            </a:fld>
            <a:endParaRPr lang="es-ES_tradnl"/>
          </a:p>
        </p:txBody>
      </p:sp>
      <p:sp>
        <p:nvSpPr>
          <p:cNvPr id="126978" name="Rectangle 2"/>
          <p:cNvSpPr>
            <a:spLocks noGrp="1" noRot="1" noChangeAspect="1" noChangeArrowheads="1" noTextEdit="1"/>
          </p:cNvSpPr>
          <p:nvPr>
            <p:ph type="sldImg"/>
          </p:nvPr>
        </p:nvSpPr>
        <p:spPr>
          <a:xfrm>
            <a:off x="381000" y="685800"/>
            <a:ext cx="6096000" cy="3429000"/>
          </a:xfrm>
          <a:ln/>
        </p:spPr>
      </p:sp>
      <p:sp>
        <p:nvSpPr>
          <p:cNvPr id="126979" name="Rectangle 3"/>
          <p:cNvSpPr>
            <a:spLocks noGrp="1" noChangeArrowheads="1"/>
          </p:cNvSpPr>
          <p:nvPr>
            <p:ph type="body" idx="1"/>
          </p:nvPr>
        </p:nvSpPr>
        <p:spPr/>
        <p:txBody>
          <a:bodyPr/>
          <a:lstStyle/>
          <a:p>
            <a:r>
              <a:rPr lang="es-ES_tradnl"/>
              <a:t>Esto es un ejemplo de una </a:t>
            </a:r>
            <a:r>
              <a:rPr lang="es-ES_tradnl" b="1"/>
              <a:t>base de datos personal</a:t>
            </a:r>
            <a:r>
              <a:rPr lang="es-ES_tradnl"/>
              <a:t>, mediante la cual llevamos cuenta de los libros de que disponemos en casa y los préstamos de los mismos a amigos y familiares.</a:t>
            </a:r>
          </a:p>
          <a:p>
            <a:r>
              <a:rPr lang="es-ES_tradnl"/>
              <a:t>Esta BD se organiza en 5 </a:t>
            </a:r>
            <a:r>
              <a:rPr lang="es-ES_tradnl" b="1"/>
              <a:t>ficheros</a:t>
            </a:r>
            <a:r>
              <a:rPr lang="es-ES_tradnl"/>
              <a:t>, cada uno almacena registros de datos del mismo tipo.</a:t>
            </a:r>
          </a:p>
          <a:p>
            <a:r>
              <a:rPr lang="es-ES_tradnl"/>
              <a:t>DEFINIR esta BD consiste en especificar la </a:t>
            </a:r>
            <a:r>
              <a:rPr lang="es-ES_tradnl" b="1"/>
              <a:t>estructura</a:t>
            </a:r>
            <a:r>
              <a:rPr lang="es-ES_tradnl"/>
              <a:t> de los registros de cada fichero (sus elementos de datos o campos) y el </a:t>
            </a:r>
            <a:r>
              <a:rPr lang="es-ES_tradnl" b="1"/>
              <a:t>tipo de datos</a:t>
            </a:r>
            <a:r>
              <a:rPr lang="es-ES_tradnl"/>
              <a:t> de cada elemento de datos.</a:t>
            </a:r>
          </a:p>
          <a:p>
            <a:r>
              <a:rPr lang="es-ES_tradnl"/>
              <a:t>CONSTRUIR es </a:t>
            </a:r>
            <a:r>
              <a:rPr lang="es-ES_tradnl" b="1"/>
              <a:t>almacenar</a:t>
            </a:r>
            <a:r>
              <a:rPr lang="es-ES_tradnl"/>
              <a:t> </a:t>
            </a:r>
            <a:r>
              <a:rPr lang="es-ES_tradnl" b="1"/>
              <a:t>datos</a:t>
            </a:r>
            <a:r>
              <a:rPr lang="es-ES_tradnl"/>
              <a:t> en los ficheros. Nótese que hay registros de diversos ficheros </a:t>
            </a:r>
            <a:r>
              <a:rPr lang="es-ES_tradnl" b="1"/>
              <a:t>relacionados</a:t>
            </a:r>
            <a:r>
              <a:rPr lang="es-ES_tradnl"/>
              <a:t> entre sí.</a:t>
            </a:r>
          </a:p>
          <a:p>
            <a:r>
              <a:rPr lang="es-ES_tradnl"/>
              <a:t>MANIPULAR es consultar o modificar datos:</a:t>
            </a:r>
          </a:p>
          <a:p>
            <a:r>
              <a:rPr lang="es-ES_tradnl"/>
              <a:t>   </a:t>
            </a:r>
            <a:r>
              <a:rPr lang="es-ES_tradnl" b="1"/>
              <a:t>consultas</a:t>
            </a:r>
            <a:r>
              <a:rPr lang="es-ES_tradnl"/>
              <a:t>: </a:t>
            </a:r>
          </a:p>
          <a:p>
            <a:r>
              <a:rPr lang="es-ES_tradnl"/>
              <a:t>	“obtener los títulos de los libros prestados”; </a:t>
            </a:r>
          </a:p>
          <a:p>
            <a:r>
              <a:rPr lang="es-ES_tradnl"/>
              <a:t>	“obtener el autor de cierto libro”; </a:t>
            </a:r>
          </a:p>
          <a:p>
            <a:r>
              <a:rPr lang="es-ES_tradnl"/>
              <a:t>	“obtener todos los libros de cierto autor”</a:t>
            </a:r>
          </a:p>
          <a:p>
            <a:r>
              <a:rPr lang="es-ES_tradnl" b="1"/>
              <a:t>   modificaciones</a:t>
            </a:r>
            <a:r>
              <a:rPr lang="es-ES_tradnl"/>
              <a:t>: </a:t>
            </a:r>
          </a:p>
          <a:p>
            <a:r>
              <a:rPr lang="es-ES_tradnl"/>
              <a:t>	“registrar el préstamo de un libro a cierta persona”;</a:t>
            </a:r>
          </a:p>
          <a:p>
            <a:r>
              <a:rPr lang="es-ES_tradnl"/>
              <a:t>	“cambiar el teléfono de cierta persona”;</a:t>
            </a:r>
          </a:p>
          <a:p>
            <a:r>
              <a:rPr lang="es-ES_tradnl"/>
              <a:t>	“eliminar la anotación de cierto préstamo, tras la devolución del libro por la persona”</a:t>
            </a:r>
            <a:endParaRPr lang="es-ES"/>
          </a:p>
        </p:txBody>
      </p:sp>
    </p:spTree>
    <p:extLst>
      <p:ext uri="{BB962C8B-B14F-4D97-AF65-F5344CB8AC3E}">
        <p14:creationId xmlns:p14="http://schemas.microsoft.com/office/powerpoint/2010/main" val="1942262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767138" y="9288463"/>
            <a:ext cx="2878137" cy="487362"/>
          </a:xfrm>
          <a:prstGeom prst="rect">
            <a:avLst/>
          </a:prstGeom>
          <a:ln/>
        </p:spPr>
        <p:txBody>
          <a:bodyPr/>
          <a:lstStyle/>
          <a:p>
            <a:fld id="{E8133E0B-07A1-4E9C-8BD6-DEA655E01BAD}" type="slidenum">
              <a:rPr lang="es-ES_tradnl"/>
              <a:pPr/>
              <a:t>20</a:t>
            </a:fld>
            <a:endParaRPr lang="es-ES_tradnl"/>
          </a:p>
        </p:txBody>
      </p:sp>
      <p:sp>
        <p:nvSpPr>
          <p:cNvPr id="141314" name="Rectangle 2"/>
          <p:cNvSpPr>
            <a:spLocks noGrp="1" noRot="1" noChangeAspect="1" noChangeArrowheads="1" noTextEdit="1"/>
          </p:cNvSpPr>
          <p:nvPr>
            <p:ph type="sldImg"/>
          </p:nvPr>
        </p:nvSpPr>
        <p:spPr>
          <a:xfrm>
            <a:off x="381000" y="685800"/>
            <a:ext cx="6096000" cy="3429000"/>
          </a:xfrm>
          <a:ln/>
        </p:spPr>
      </p:sp>
      <p:sp>
        <p:nvSpPr>
          <p:cNvPr id="1413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0010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767138" y="9288463"/>
            <a:ext cx="2878137" cy="487362"/>
          </a:xfrm>
          <a:prstGeom prst="rect">
            <a:avLst/>
          </a:prstGeom>
          <a:ln/>
        </p:spPr>
        <p:txBody>
          <a:bodyPr/>
          <a:lstStyle/>
          <a:p>
            <a:fld id="{40303E37-FD5A-4F52-A291-087478396DE0}" type="slidenum">
              <a:rPr lang="es-ES_tradnl"/>
              <a:pPr/>
              <a:t>21</a:t>
            </a:fld>
            <a:endParaRPr lang="es-ES_tradnl"/>
          </a:p>
        </p:txBody>
      </p:sp>
      <p:sp>
        <p:nvSpPr>
          <p:cNvPr id="142338" name="Rectangle 2"/>
          <p:cNvSpPr>
            <a:spLocks noGrp="1" noRot="1" noChangeAspect="1" noChangeArrowheads="1" noTextEdit="1"/>
          </p:cNvSpPr>
          <p:nvPr>
            <p:ph type="sldImg"/>
          </p:nvPr>
        </p:nvSpPr>
        <p:spPr>
          <a:xfrm>
            <a:off x="381000" y="685800"/>
            <a:ext cx="6096000" cy="3429000"/>
          </a:xfrm>
          <a:ln/>
        </p:spPr>
      </p:sp>
      <p:sp>
        <p:nvSpPr>
          <p:cNvPr id="1423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02166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ca4db8727_1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ca4db8727_1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11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ca4db8727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ca4db8727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327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a4db8727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a4db8727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32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ca4db8727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ca4db8727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04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ca4db8727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ca4db8727_1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3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ca41702d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ca41702d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623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ca4db8727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ca4db8727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65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ca4db8727_1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ca4db8727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984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ca4db8727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ca4db8727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01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pie de página 3"/>
          <p:cNvSpPr>
            <a:spLocks noGrp="1"/>
          </p:cNvSpPr>
          <p:nvPr>
            <p:ph type="ftr" sz="quarter" idx="10"/>
          </p:nvPr>
        </p:nvSpPr>
        <p:spPr>
          <a:xfrm>
            <a:off x="76200" y="4857750"/>
            <a:ext cx="6781800" cy="228600"/>
          </a:xfrm>
          <a:prstGeom prst="rect">
            <a:avLst/>
          </a:prstGeom>
        </p:spPr>
        <p:txBody>
          <a:bodyPr/>
          <a:lstStyle>
            <a:lvl1pPr>
              <a:defRPr/>
            </a:lvl1pPr>
          </a:lstStyle>
          <a:p>
            <a:r>
              <a:rPr lang="es-ES_tradnl"/>
              <a:t>Tema 1. Sistemas de bases de datos</a:t>
            </a:r>
          </a:p>
        </p:txBody>
      </p:sp>
      <p:sp>
        <p:nvSpPr>
          <p:cNvPr id="5" name="Marcador de número de diapositiva 4"/>
          <p:cNvSpPr>
            <a:spLocks noGrp="1"/>
          </p:cNvSpPr>
          <p:nvPr>
            <p:ph type="sldNum" sz="quarter" idx="11"/>
          </p:nvPr>
        </p:nvSpPr>
        <p:spPr/>
        <p:txBody>
          <a:bodyPr/>
          <a:lstStyle>
            <a:lvl1pPr>
              <a:defRPr/>
            </a:lvl1pPr>
          </a:lstStyle>
          <a:p>
            <a:fld id="{77CAF840-D758-4CC8-87B5-9D257396EF43}" type="slidenum">
              <a:rPr lang="es-ES_tradnl"/>
              <a:pPr/>
              <a:t>‹Nº›</a:t>
            </a:fld>
            <a:endParaRPr lang="es-ES_tradnl"/>
          </a:p>
        </p:txBody>
      </p:sp>
    </p:spTree>
    <p:extLst>
      <p:ext uri="{BB962C8B-B14F-4D97-AF65-F5344CB8AC3E}">
        <p14:creationId xmlns:p14="http://schemas.microsoft.com/office/powerpoint/2010/main" val="104745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jpg"/><Relationship Id="rId17"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dirty="0"/>
              <a:t>Introducción a Bases de Datos</a:t>
            </a:r>
            <a:endParaRPr dirty="0"/>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Franklin L. A. Cruz Gamero</a:t>
            </a:r>
            <a:endParaRPr/>
          </a:p>
          <a:p>
            <a:pPr marL="0" lvl="0" indent="0" algn="l" rtl="0">
              <a:spcBef>
                <a:spcPts val="0"/>
              </a:spcBef>
              <a:spcAft>
                <a:spcPts val="0"/>
              </a:spcAft>
              <a:buNone/>
            </a:pPr>
            <a:r>
              <a:rPr lang="es-419"/>
              <a:t>fcruz@unsa.edu.pe</a:t>
            </a:r>
            <a:endParaRPr/>
          </a:p>
        </p:txBody>
      </p:sp>
      <p:pic>
        <p:nvPicPr>
          <p:cNvPr id="60" name="Google Shape;60;p13"/>
          <p:cNvPicPr preferRelativeResize="0"/>
          <p:nvPr/>
        </p:nvPicPr>
        <p:blipFill>
          <a:blip r:embed="rId3">
            <a:alphaModFix/>
          </a:blip>
          <a:stretch>
            <a:fillRect/>
          </a:stretch>
        </p:blipFill>
        <p:spPr>
          <a:xfrm>
            <a:off x="2558075" y="2820200"/>
            <a:ext cx="2239625" cy="2239625"/>
          </a:xfrm>
          <a:prstGeom prst="rect">
            <a:avLst/>
          </a:prstGeom>
          <a:noFill/>
          <a:ln>
            <a:noFill/>
          </a:ln>
        </p:spPr>
      </p:pic>
      <p:pic>
        <p:nvPicPr>
          <p:cNvPr id="61" name="Google Shape;61;p13"/>
          <p:cNvPicPr preferRelativeResize="0"/>
          <p:nvPr/>
        </p:nvPicPr>
        <p:blipFill>
          <a:blip r:embed="rId3">
            <a:alphaModFix/>
          </a:blip>
          <a:stretch>
            <a:fillRect/>
          </a:stretch>
        </p:blipFill>
        <p:spPr>
          <a:xfrm>
            <a:off x="4451675" y="2820200"/>
            <a:ext cx="2239625" cy="2239625"/>
          </a:xfrm>
          <a:prstGeom prst="rect">
            <a:avLst/>
          </a:prstGeom>
          <a:noFill/>
          <a:ln>
            <a:noFill/>
          </a:ln>
        </p:spPr>
      </p:pic>
      <p:pic>
        <p:nvPicPr>
          <p:cNvPr id="62" name="Google Shape;62;p13"/>
          <p:cNvPicPr preferRelativeResize="0"/>
          <p:nvPr/>
        </p:nvPicPr>
        <p:blipFill>
          <a:blip r:embed="rId3">
            <a:alphaModFix/>
          </a:blip>
          <a:stretch>
            <a:fillRect/>
          </a:stretch>
        </p:blipFill>
        <p:spPr>
          <a:xfrm>
            <a:off x="3452188" y="2548624"/>
            <a:ext cx="2239625" cy="2239625"/>
          </a:xfrm>
          <a:prstGeom prst="rect">
            <a:avLst/>
          </a:prstGeom>
          <a:noFill/>
          <a:ln>
            <a:noFill/>
          </a:ln>
        </p:spPr>
      </p:pic>
      <p:pic>
        <p:nvPicPr>
          <p:cNvPr id="7" name="Imagen 10"/>
          <p:cNvPicPr>
            <a:picLocks noChangeAspect="1" noChangeArrowheads="1"/>
          </p:cNvPicPr>
          <p:nvPr/>
        </p:nvPicPr>
        <p:blipFill>
          <a:blip r:embed="rId4">
            <a:extLst>
              <a:ext uri="{28A0092B-C50C-407E-A947-70E740481C1C}">
                <a14:useLocalDpi xmlns:a14="http://schemas.microsoft.com/office/drawing/2010/main" val="0"/>
              </a:ext>
            </a:extLst>
          </a:blip>
          <a:srcRect l="48897" t="24973" r="32430" b="47307"/>
          <a:stretch>
            <a:fillRect/>
          </a:stretch>
        </p:blipFill>
        <p:spPr bwMode="auto">
          <a:xfrm>
            <a:off x="474426" y="3043450"/>
            <a:ext cx="1956538" cy="166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311700" y="4389601"/>
            <a:ext cx="5998800" cy="605100"/>
          </a:xfrm>
        </p:spPr>
        <p:txBody>
          <a:bodyPr/>
          <a:lstStyle/>
          <a:p>
            <a:r>
              <a:rPr lang="es-PE" dirty="0" smtClean="0"/>
              <a:t>Modelo OSI</a:t>
            </a:r>
            <a:endParaRPr lang="es-PE" dirty="0"/>
          </a:p>
        </p:txBody>
      </p:sp>
      <p:pic>
        <p:nvPicPr>
          <p:cNvPr id="1026" name="Picture 2" descr="File:OSI Model v1.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93" y="151170"/>
            <a:ext cx="5224007" cy="4381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19456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s-419" sz="2400" b="1"/>
              <a:t>Estáticas:</a:t>
            </a:r>
            <a:r>
              <a:rPr lang="es-419" sz="2400"/>
              <a:t> De lectura, para almacenar datos históricos.</a:t>
            </a:r>
            <a:endParaRPr sz="2400"/>
          </a:p>
          <a:p>
            <a:pPr marL="457200" lvl="0" indent="-381000" algn="l" rtl="0">
              <a:spcBef>
                <a:spcPts val="0"/>
              </a:spcBef>
              <a:spcAft>
                <a:spcPts val="0"/>
              </a:spcAft>
              <a:buSzPts val="2400"/>
              <a:buChar char="●"/>
            </a:pPr>
            <a:r>
              <a:rPr lang="es-419" sz="2400" b="1"/>
              <a:t>Dinámicas:</a:t>
            </a:r>
            <a:r>
              <a:rPr lang="es-419" sz="2400"/>
              <a:t> Se modifica con el tiempo</a:t>
            </a:r>
            <a:endParaRPr sz="2400"/>
          </a:p>
        </p:txBody>
      </p:sp>
      <p:sp>
        <p:nvSpPr>
          <p:cNvPr id="149" name="Google Shape;149;p20"/>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a:t>Tipos de Bases de Datos</a:t>
            </a:r>
            <a:endParaRPr/>
          </a:p>
        </p:txBody>
      </p:sp>
      <p:sp>
        <p:nvSpPr>
          <p:cNvPr id="150" name="Google Shape;150;p20"/>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a:t>Según la variabilidad de la base de datos</a:t>
            </a:r>
            <a:endParaRPr/>
          </a:p>
        </p:txBody>
      </p:sp>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s-419" sz="2400" b="1"/>
              <a:t>Bibliográficas:</a:t>
            </a:r>
            <a:r>
              <a:rPr lang="es-419" sz="2400"/>
              <a:t> Almacenan información referencial y un extracto.</a:t>
            </a:r>
            <a:endParaRPr sz="2400"/>
          </a:p>
          <a:p>
            <a:pPr marL="457200" lvl="0" indent="-381000" algn="l" rtl="0">
              <a:spcBef>
                <a:spcPts val="0"/>
              </a:spcBef>
              <a:spcAft>
                <a:spcPts val="0"/>
              </a:spcAft>
              <a:buSzPts val="2400"/>
              <a:buChar char="●"/>
            </a:pPr>
            <a:r>
              <a:rPr lang="es-419" sz="2400" b="1"/>
              <a:t>De texto completo:</a:t>
            </a:r>
            <a:r>
              <a:rPr lang="es-419" sz="2400"/>
              <a:t> Almacena todo el contenido.</a:t>
            </a:r>
            <a:endParaRPr sz="2400"/>
          </a:p>
          <a:p>
            <a:pPr marL="457200" lvl="0" indent="-381000" algn="l" rtl="0">
              <a:spcBef>
                <a:spcPts val="0"/>
              </a:spcBef>
              <a:spcAft>
                <a:spcPts val="0"/>
              </a:spcAft>
              <a:buSzPts val="2400"/>
              <a:buChar char="●"/>
            </a:pPr>
            <a:r>
              <a:rPr lang="es-419" sz="2400" b="1"/>
              <a:t>Directorio: </a:t>
            </a:r>
            <a:r>
              <a:rPr lang="es-419" sz="2400"/>
              <a:t>Guías telefónicas en formato electrónico</a:t>
            </a:r>
            <a:endParaRPr sz="2400"/>
          </a:p>
        </p:txBody>
      </p:sp>
      <p:sp>
        <p:nvSpPr>
          <p:cNvPr id="156" name="Google Shape;156;p21"/>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a:t>Tipos de Bases de Datos</a:t>
            </a:r>
            <a:endParaRPr/>
          </a:p>
        </p:txBody>
      </p:sp>
      <p:sp>
        <p:nvSpPr>
          <p:cNvPr id="157" name="Google Shape;15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a:t>Según el contenido</a:t>
            </a:r>
            <a:endParaRPr/>
          </a:p>
        </p:txBody>
      </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s-419" sz="2400" b="1"/>
              <a:t>Jerárquicas</a:t>
            </a:r>
            <a:endParaRPr sz="2400" b="1"/>
          </a:p>
          <a:p>
            <a:pPr marL="457200" lvl="0" indent="-381000" algn="l" rtl="0">
              <a:spcBef>
                <a:spcPts val="0"/>
              </a:spcBef>
              <a:spcAft>
                <a:spcPts val="0"/>
              </a:spcAft>
              <a:buSzPts val="2400"/>
              <a:buChar char="●"/>
            </a:pPr>
            <a:r>
              <a:rPr lang="es-419" sz="2400" b="1"/>
              <a:t>De red</a:t>
            </a:r>
            <a:endParaRPr sz="2400" b="1"/>
          </a:p>
          <a:p>
            <a:pPr marL="457200" lvl="0" indent="-381000" algn="l" rtl="0">
              <a:spcBef>
                <a:spcPts val="0"/>
              </a:spcBef>
              <a:spcAft>
                <a:spcPts val="0"/>
              </a:spcAft>
              <a:buSzPts val="2400"/>
              <a:buChar char="●"/>
            </a:pPr>
            <a:r>
              <a:rPr lang="es-419" sz="2400" b="1"/>
              <a:t>Transaccionales</a:t>
            </a:r>
            <a:endParaRPr sz="2400" b="1"/>
          </a:p>
          <a:p>
            <a:pPr marL="457200" lvl="0" indent="-381000" algn="l" rtl="0">
              <a:spcBef>
                <a:spcPts val="0"/>
              </a:spcBef>
              <a:spcAft>
                <a:spcPts val="0"/>
              </a:spcAft>
              <a:buSzPts val="2400"/>
              <a:buChar char="●"/>
            </a:pPr>
            <a:r>
              <a:rPr lang="es-419" sz="2400" b="1"/>
              <a:t>Relacionales</a:t>
            </a:r>
            <a:endParaRPr sz="2400" b="1"/>
          </a:p>
          <a:p>
            <a:pPr marL="457200" lvl="0" indent="-381000" algn="l" rtl="0">
              <a:spcBef>
                <a:spcPts val="0"/>
              </a:spcBef>
              <a:spcAft>
                <a:spcPts val="0"/>
              </a:spcAft>
              <a:buSzPts val="2400"/>
              <a:buChar char="●"/>
            </a:pPr>
            <a:r>
              <a:rPr lang="es-419" sz="2400" b="1"/>
              <a:t>Multidimensionales</a:t>
            </a:r>
            <a:endParaRPr sz="2400" b="1"/>
          </a:p>
          <a:p>
            <a:pPr marL="457200" lvl="0" indent="-381000" algn="l" rtl="0">
              <a:spcBef>
                <a:spcPts val="0"/>
              </a:spcBef>
              <a:spcAft>
                <a:spcPts val="0"/>
              </a:spcAft>
              <a:buSzPts val="2400"/>
              <a:buChar char="●"/>
            </a:pPr>
            <a:r>
              <a:rPr lang="es-419" sz="2400" b="1"/>
              <a:t>Orientadas a objetos</a:t>
            </a:r>
            <a:endParaRPr sz="2400" b="1"/>
          </a:p>
          <a:p>
            <a:pPr marL="457200" lvl="0" indent="-381000" algn="l" rtl="0">
              <a:spcBef>
                <a:spcPts val="0"/>
              </a:spcBef>
              <a:spcAft>
                <a:spcPts val="0"/>
              </a:spcAft>
              <a:buSzPts val="2400"/>
              <a:buChar char="●"/>
            </a:pPr>
            <a:r>
              <a:rPr lang="es-419" sz="2400" b="1"/>
              <a:t>Documentales</a:t>
            </a:r>
            <a:endParaRPr sz="2400" b="1"/>
          </a:p>
          <a:p>
            <a:pPr marL="457200" lvl="0" indent="-381000" algn="l" rtl="0">
              <a:spcBef>
                <a:spcPts val="0"/>
              </a:spcBef>
              <a:spcAft>
                <a:spcPts val="0"/>
              </a:spcAft>
              <a:buSzPts val="2400"/>
              <a:buChar char="●"/>
            </a:pPr>
            <a:r>
              <a:rPr lang="es-419" sz="2400" b="1"/>
              <a:t>Deductivas</a:t>
            </a:r>
            <a:endParaRPr sz="2400" b="1"/>
          </a:p>
        </p:txBody>
      </p:sp>
      <p:sp>
        <p:nvSpPr>
          <p:cNvPr id="163" name="Google Shape;163;p22"/>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a:t>Modelos de bases de datos</a:t>
            </a:r>
            <a:endParaRPr/>
          </a:p>
        </p:txBody>
      </p:sp>
      <p:sp>
        <p:nvSpPr>
          <p:cNvPr id="164" name="Google Shape;164;p2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3200400" y="261938"/>
            <a:ext cx="27190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Hierarchical model</a:t>
            </a:r>
          </a:p>
        </p:txBody>
      </p:sp>
      <p:pic>
        <p:nvPicPr>
          <p:cNvPr id="717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829" y="910828"/>
            <a:ext cx="516374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732360" y="3429000"/>
            <a:ext cx="5625703" cy="1339454"/>
          </a:xfrm>
          <a:prstGeom prst="rect">
            <a:avLst/>
          </a:prstGeom>
        </p:spPr>
        <p:txBody>
          <a:bodyPr/>
          <a:lstStyle/>
          <a:p>
            <a:pPr marL="257175" indent="-257175">
              <a:spcBef>
                <a:spcPct val="20000"/>
              </a:spcBef>
              <a:buFont typeface="Arial" pitchFamily="34" charset="0"/>
              <a:buChar char="•"/>
              <a:defRPr/>
            </a:pPr>
            <a:r>
              <a:rPr lang="en-US" sz="2100" dirty="0">
                <a:solidFill>
                  <a:srgbClr val="FF0000"/>
                </a:solidFill>
                <a:latin typeface="+mn-lt"/>
              </a:rPr>
              <a:t>Data are organized in an upside down tree</a:t>
            </a:r>
          </a:p>
          <a:p>
            <a:pPr marL="257175" indent="-257175">
              <a:spcBef>
                <a:spcPct val="20000"/>
              </a:spcBef>
              <a:buFont typeface="Arial" pitchFamily="34" charset="0"/>
              <a:buChar char="•"/>
              <a:defRPr/>
            </a:pPr>
            <a:r>
              <a:rPr lang="en-US" sz="2100" dirty="0">
                <a:solidFill>
                  <a:srgbClr val="FF0000"/>
                </a:solidFill>
                <a:latin typeface="+mn-lt"/>
              </a:rPr>
              <a:t>Each entity has one parent and many children</a:t>
            </a:r>
          </a:p>
          <a:p>
            <a:pPr marL="257175" indent="-257175">
              <a:spcBef>
                <a:spcPct val="20000"/>
              </a:spcBef>
              <a:buFont typeface="Arial" pitchFamily="34" charset="0"/>
              <a:buChar char="•"/>
              <a:defRPr/>
            </a:pPr>
            <a:r>
              <a:rPr lang="en-US" sz="2100" dirty="0">
                <a:solidFill>
                  <a:srgbClr val="FF0000"/>
                </a:solidFill>
                <a:latin typeface="+mn-lt"/>
              </a:rPr>
              <a:t>Old and n</a:t>
            </a:r>
            <a:r>
              <a:rPr lang="en-US" sz="2100" dirty="0" err="1">
                <a:solidFill>
                  <a:srgbClr val="FF0000"/>
                </a:solidFill>
                <a:latin typeface="+mn-lt"/>
              </a:rPr>
              <a:t>ot</a:t>
            </a:r>
            <a:r>
              <a:rPr lang="en-US" sz="2100" dirty="0">
                <a:solidFill>
                  <a:srgbClr val="FF0000"/>
                </a:solidFill>
                <a:latin typeface="+mn-lt"/>
              </a:rPr>
              <a:t> used now</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1279897821"/>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3500437" y="261938"/>
            <a:ext cx="2210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eaLnBrk="1" hangingPunct="1"/>
            <a:r>
              <a:rPr lang="en-US" sz="2400" b="1" i="0">
                <a:solidFill>
                  <a:schemeClr val="tx1"/>
                </a:solidFill>
              </a:rPr>
              <a:t>Network model</a:t>
            </a:r>
          </a:p>
        </p:txBody>
      </p:sp>
      <p:pic>
        <p:nvPicPr>
          <p:cNvPr id="819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141" y="1178719"/>
            <a:ext cx="4843463" cy="192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732360" y="3429000"/>
            <a:ext cx="5625703" cy="1339454"/>
          </a:xfrm>
          <a:prstGeom prst="rect">
            <a:avLst/>
          </a:prstGeom>
        </p:spPr>
        <p:txBody>
          <a:bodyPr/>
          <a:lstStyle/>
          <a:p>
            <a:pPr marL="257175" indent="-257175">
              <a:spcBef>
                <a:spcPct val="20000"/>
              </a:spcBef>
              <a:buFont typeface="Arial" pitchFamily="34" charset="0"/>
              <a:buChar char="•"/>
              <a:defRPr/>
            </a:pPr>
            <a:r>
              <a:rPr lang="en-US" sz="2100" dirty="0">
                <a:solidFill>
                  <a:srgbClr val="FF0000"/>
                </a:solidFill>
                <a:latin typeface="+mn-lt"/>
              </a:rPr>
              <a:t>Entities are organized in a graph</a:t>
            </a:r>
          </a:p>
          <a:p>
            <a:pPr marL="257175" indent="-257175">
              <a:spcBef>
                <a:spcPct val="20000"/>
              </a:spcBef>
              <a:buFont typeface="Arial" pitchFamily="34" charset="0"/>
              <a:buChar char="•"/>
              <a:defRPr/>
            </a:pPr>
            <a:r>
              <a:rPr lang="en-US" sz="2100" dirty="0">
                <a:solidFill>
                  <a:srgbClr val="FF0000"/>
                </a:solidFill>
                <a:latin typeface="+mn-lt"/>
              </a:rPr>
              <a:t>Entities can be accessed through several paths</a:t>
            </a:r>
          </a:p>
          <a:p>
            <a:pPr marL="257175" indent="-257175">
              <a:spcBef>
                <a:spcPct val="20000"/>
              </a:spcBef>
              <a:buFont typeface="Arial" pitchFamily="34" charset="0"/>
              <a:buChar char="•"/>
              <a:defRPr/>
            </a:pPr>
            <a:r>
              <a:rPr lang="en-US" sz="2100" dirty="0">
                <a:solidFill>
                  <a:srgbClr val="FF0000"/>
                </a:solidFill>
                <a:latin typeface="+mn-lt"/>
              </a:rPr>
              <a:t>Old and not used</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2789968613"/>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511154" y="208360"/>
            <a:ext cx="24144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Relational model</a:t>
            </a:r>
          </a:p>
        </p:txBody>
      </p:sp>
      <p:pic>
        <p:nvPicPr>
          <p:cNvPr id="921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591" y="734616"/>
            <a:ext cx="4168378" cy="2632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732360" y="3589735"/>
            <a:ext cx="6161484" cy="1339453"/>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Data are organized in two dimensional tables (relations)</a:t>
            </a:r>
          </a:p>
          <a:p>
            <a:pPr marL="257175" indent="-257175">
              <a:spcBef>
                <a:spcPct val="20000"/>
              </a:spcBef>
              <a:buFont typeface="Arial" pitchFamily="34" charset="0"/>
              <a:buChar char="•"/>
              <a:defRPr/>
            </a:pPr>
            <a:r>
              <a:rPr lang="en-US" sz="1800" b="1" dirty="0">
                <a:solidFill>
                  <a:srgbClr val="FF0000"/>
                </a:solidFill>
                <a:latin typeface="+mn-lt"/>
              </a:rPr>
              <a:t>Tables re related to each other</a:t>
            </a:r>
          </a:p>
          <a:p>
            <a:pPr marL="257175" indent="-257175">
              <a:spcBef>
                <a:spcPct val="20000"/>
              </a:spcBef>
              <a:buFont typeface="Arial" pitchFamily="34" charset="0"/>
              <a:buChar char="•"/>
              <a:defRPr/>
            </a:pPr>
            <a:r>
              <a:rPr lang="en-US" sz="1800" b="1" dirty="0">
                <a:solidFill>
                  <a:srgbClr val="FF0000"/>
                </a:solidFill>
                <a:latin typeface="+mn-lt"/>
              </a:rPr>
              <a:t>Relational Database Management System (RDBMS) are more common model used today</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1526425705"/>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2857501" y="267891"/>
            <a:ext cx="430598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100" b="1" i="0">
                <a:solidFill>
                  <a:schemeClr val="tx1"/>
                </a:solidFill>
              </a:rPr>
              <a:t>Relation (Name, Attributes, Tuples)</a:t>
            </a:r>
          </a:p>
        </p:txBody>
      </p:sp>
      <p:pic>
        <p:nvPicPr>
          <p:cNvPr id="1024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981" y="1241823"/>
            <a:ext cx="3811191" cy="218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732360" y="3589735"/>
            <a:ext cx="5625703" cy="1339453"/>
          </a:xfrm>
          <a:prstGeom prst="rect">
            <a:avLst/>
          </a:prstGeom>
        </p:spPr>
        <p:txBody>
          <a:bodyPr/>
          <a:lstStyle/>
          <a:p>
            <a:pPr marL="257175" indent="-257175">
              <a:spcBef>
                <a:spcPct val="20000"/>
              </a:spcBef>
              <a:buFont typeface="Arial" pitchFamily="34" charset="0"/>
              <a:buChar char="•"/>
              <a:defRPr/>
            </a:pPr>
            <a:r>
              <a:rPr lang="en-US" sz="1800" dirty="0">
                <a:solidFill>
                  <a:srgbClr val="FF0000"/>
                </a:solidFill>
                <a:latin typeface="+mn-lt"/>
              </a:rPr>
              <a:t>Relation appears in 2 dimensional table</a:t>
            </a:r>
          </a:p>
          <a:p>
            <a:pPr marL="257175" indent="-257175">
              <a:spcBef>
                <a:spcPct val="20000"/>
              </a:spcBef>
              <a:buFont typeface="Arial" pitchFamily="34" charset="0"/>
              <a:buChar char="•"/>
              <a:defRPr/>
            </a:pPr>
            <a:r>
              <a:rPr lang="en-US" sz="1800" dirty="0">
                <a:solidFill>
                  <a:srgbClr val="FF0000"/>
                </a:solidFill>
                <a:latin typeface="+mn-lt"/>
              </a:rPr>
              <a:t>That doesn’t mean data stored as table; the physical storage of data is independent of the logical organization of data</a:t>
            </a:r>
          </a:p>
          <a:p>
            <a:pPr marL="257175" indent="-257175">
              <a:spcBef>
                <a:spcPct val="20000"/>
              </a:spcBef>
              <a:defRPr/>
            </a:pPr>
            <a:endParaRPr lang="ar-SA" sz="2400" dirty="0">
              <a:solidFill>
                <a:schemeClr val="tx1"/>
              </a:solidFill>
              <a:latin typeface="+mn-lt"/>
            </a:endParaRPr>
          </a:p>
        </p:txBody>
      </p:sp>
      <p:sp>
        <p:nvSpPr>
          <p:cNvPr id="6" name="Content Placeholder 2"/>
          <p:cNvSpPr txBox="1">
            <a:spLocks/>
          </p:cNvSpPr>
          <p:nvPr/>
        </p:nvSpPr>
        <p:spPr>
          <a:xfrm>
            <a:off x="1303735" y="589360"/>
            <a:ext cx="2143125" cy="1339453"/>
          </a:xfrm>
          <a:prstGeom prst="rect">
            <a:avLst/>
          </a:prstGeom>
        </p:spPr>
        <p:txBody>
          <a:bodyPr/>
          <a:lstStyle/>
          <a:p>
            <a:pPr marL="257175" indent="-257175">
              <a:spcBef>
                <a:spcPct val="20000"/>
              </a:spcBef>
              <a:buFont typeface="Arial" pitchFamily="34" charset="0"/>
              <a:buChar char="•"/>
              <a:defRPr/>
            </a:pPr>
            <a:r>
              <a:rPr lang="en-US" sz="1200" b="1" dirty="0">
                <a:solidFill>
                  <a:schemeClr val="accent6">
                    <a:lumMod val="50000"/>
                  </a:schemeClr>
                </a:solidFill>
                <a:latin typeface="+mn-lt"/>
              </a:rPr>
              <a:t>Attributes are the column heading</a:t>
            </a:r>
          </a:p>
          <a:p>
            <a:pPr marL="257175" indent="-257175">
              <a:spcBef>
                <a:spcPct val="20000"/>
              </a:spcBef>
              <a:buFont typeface="Arial" pitchFamily="34" charset="0"/>
              <a:buChar char="•"/>
              <a:defRPr/>
            </a:pPr>
            <a:r>
              <a:rPr lang="en-US" sz="1200" b="1" dirty="0">
                <a:solidFill>
                  <a:schemeClr val="accent6">
                    <a:lumMod val="50000"/>
                  </a:schemeClr>
                </a:solidFill>
                <a:latin typeface="+mn-lt"/>
              </a:rPr>
              <a:t>Each column must have a unique heading</a:t>
            </a:r>
          </a:p>
          <a:p>
            <a:pPr marL="257175" indent="-257175">
              <a:spcBef>
                <a:spcPct val="20000"/>
              </a:spcBef>
              <a:buFont typeface="Arial" pitchFamily="34" charset="0"/>
              <a:buChar char="•"/>
              <a:defRPr/>
            </a:pPr>
            <a:r>
              <a:rPr lang="en-US" sz="1200" b="1" dirty="0">
                <a:solidFill>
                  <a:schemeClr val="accent6">
                    <a:lumMod val="50000"/>
                  </a:schemeClr>
                </a:solidFill>
                <a:latin typeface="+mn-lt"/>
              </a:rPr>
              <a:t>Number of columns is called the degree of the relation </a:t>
            </a:r>
            <a:endParaRPr lang="ar-SA" sz="1050" b="1" dirty="0">
              <a:solidFill>
                <a:schemeClr val="accent6">
                  <a:lumMod val="50000"/>
                </a:schemeClr>
              </a:solidFill>
              <a:latin typeface="+mn-lt"/>
            </a:endParaRPr>
          </a:p>
        </p:txBody>
      </p:sp>
      <p:sp>
        <p:nvSpPr>
          <p:cNvPr id="7" name="Content Placeholder 2"/>
          <p:cNvSpPr txBox="1">
            <a:spLocks/>
          </p:cNvSpPr>
          <p:nvPr/>
        </p:nvSpPr>
        <p:spPr>
          <a:xfrm>
            <a:off x="6232923" y="1017985"/>
            <a:ext cx="1821656" cy="1339453"/>
          </a:xfrm>
          <a:prstGeom prst="rect">
            <a:avLst/>
          </a:prstGeom>
        </p:spPr>
        <p:txBody>
          <a:bodyPr/>
          <a:lstStyle/>
          <a:p>
            <a:pPr marL="257175" indent="-257175">
              <a:spcBef>
                <a:spcPct val="20000"/>
              </a:spcBef>
              <a:buFont typeface="Arial" pitchFamily="34" charset="0"/>
              <a:buChar char="•"/>
              <a:defRPr/>
            </a:pPr>
            <a:r>
              <a:rPr lang="en-US" sz="1200" b="1" dirty="0" err="1">
                <a:solidFill>
                  <a:schemeClr val="accent6">
                    <a:lumMod val="50000"/>
                  </a:schemeClr>
                </a:solidFill>
                <a:latin typeface="+mn-lt"/>
              </a:rPr>
              <a:t>Tuple</a:t>
            </a:r>
            <a:r>
              <a:rPr lang="en-US" sz="1200" b="1" dirty="0">
                <a:solidFill>
                  <a:schemeClr val="accent6">
                    <a:lumMod val="50000"/>
                  </a:schemeClr>
                </a:solidFill>
                <a:latin typeface="+mn-lt"/>
              </a:rPr>
              <a:t> is a collection of attribute value</a:t>
            </a:r>
          </a:p>
          <a:p>
            <a:pPr marL="257175" indent="-257175">
              <a:spcBef>
                <a:spcPct val="20000"/>
              </a:spcBef>
              <a:buFont typeface="Arial" pitchFamily="34" charset="0"/>
              <a:buChar char="•"/>
              <a:defRPr/>
            </a:pPr>
            <a:r>
              <a:rPr lang="en-US" sz="1200" b="1" dirty="0">
                <a:solidFill>
                  <a:schemeClr val="accent6">
                    <a:lumMod val="50000"/>
                  </a:schemeClr>
                </a:solidFill>
                <a:latin typeface="+mn-lt"/>
              </a:rPr>
              <a:t>Total number of rows is called Cardinality of the relation</a:t>
            </a:r>
            <a:endParaRPr lang="ar-SA" sz="1050" b="1" dirty="0">
              <a:solidFill>
                <a:schemeClr val="accent6">
                  <a:lumMod val="50000"/>
                </a:schemeClr>
              </a:solidFill>
              <a:latin typeface="+mn-lt"/>
            </a:endParaRPr>
          </a:p>
        </p:txBody>
      </p:sp>
      <p:sp>
        <p:nvSpPr>
          <p:cNvPr id="8" name="Content Placeholder 2"/>
          <p:cNvSpPr txBox="1">
            <a:spLocks/>
          </p:cNvSpPr>
          <p:nvPr/>
        </p:nvSpPr>
        <p:spPr>
          <a:xfrm>
            <a:off x="1410892" y="2303860"/>
            <a:ext cx="1821656" cy="642938"/>
          </a:xfrm>
          <a:prstGeom prst="rect">
            <a:avLst/>
          </a:prstGeom>
        </p:spPr>
        <p:txBody>
          <a:bodyPr/>
          <a:lstStyle/>
          <a:p>
            <a:pPr marL="257175" indent="-257175">
              <a:spcBef>
                <a:spcPct val="20000"/>
              </a:spcBef>
              <a:buFont typeface="Arial" pitchFamily="34" charset="0"/>
              <a:buChar char="•"/>
              <a:defRPr/>
            </a:pPr>
            <a:r>
              <a:rPr lang="en-US" sz="1050" b="1" dirty="0">
                <a:solidFill>
                  <a:schemeClr val="accent6">
                    <a:lumMod val="50000"/>
                  </a:schemeClr>
                </a:solidFill>
                <a:latin typeface="+mn-lt"/>
              </a:rPr>
              <a:t>Each relation must have a unique name</a:t>
            </a:r>
            <a:endParaRPr lang="ar-SA" sz="1050" b="1" dirty="0">
              <a:solidFill>
                <a:schemeClr val="accent6">
                  <a:lumMod val="50000"/>
                </a:schemeClr>
              </a:solidFill>
              <a:latin typeface="+mn-lt"/>
            </a:endParaRPr>
          </a:p>
        </p:txBody>
      </p:sp>
      <p:cxnSp>
        <p:nvCxnSpPr>
          <p:cNvPr id="10" name="Straight Arrow Connector 9"/>
          <p:cNvCxnSpPr/>
          <p:nvPr/>
        </p:nvCxnSpPr>
        <p:spPr bwMode="auto">
          <a:xfrm rot="10800000">
            <a:off x="3607594" y="1125141"/>
            <a:ext cx="750094" cy="2143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bwMode="auto">
          <a:xfrm rot="5400000" flipH="1" flipV="1">
            <a:off x="6715126" y="2196703"/>
            <a:ext cx="375047" cy="16073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rot="10800000">
            <a:off x="2857501" y="3107532"/>
            <a:ext cx="375047" cy="16073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251" name="TextBox 11"/>
          <p:cNvSpPr txBox="1">
            <a:spLocks noChangeArrowheads="1"/>
          </p:cNvSpPr>
          <p:nvPr/>
        </p:nvSpPr>
        <p:spPr bwMode="auto">
          <a:xfrm>
            <a:off x="2000251" y="2893219"/>
            <a:ext cx="12322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eaLnBrk="1" hangingPunct="1"/>
            <a:r>
              <a:rPr lang="en-US" sz="1500" i="0">
                <a:solidFill>
                  <a:schemeClr val="tx1"/>
                </a:solidFill>
              </a:rPr>
              <a:t>Name</a:t>
            </a:r>
            <a:endParaRPr lang="ar-SA" sz="1500" i="0">
              <a:solidFill>
                <a:schemeClr val="tx1"/>
              </a:solidFill>
            </a:endParaRPr>
          </a:p>
        </p:txBody>
      </p:sp>
      <p:cxnSp>
        <p:nvCxnSpPr>
          <p:cNvPr id="13" name="Straight Arrow Connector 12"/>
          <p:cNvCxnSpPr/>
          <p:nvPr/>
        </p:nvCxnSpPr>
        <p:spPr bwMode="auto">
          <a:xfrm rot="16200000" flipV="1">
            <a:off x="2268141" y="2732484"/>
            <a:ext cx="267891" cy="16073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72459555"/>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arcador de número de diapositiva 20"/>
          <p:cNvSpPr>
            <a:spLocks noGrp="1"/>
          </p:cNvSpPr>
          <p:nvPr>
            <p:ph type="sldNum" sz="quarter" idx="11"/>
          </p:nvPr>
        </p:nvSpPr>
        <p:spPr/>
        <p:txBody>
          <a:bodyPr/>
          <a:lstStyle/>
          <a:p>
            <a:fld id="{7F55A9E5-C3CB-4348-957A-6D1528867E45}" type="slidenum">
              <a:rPr lang="es-ES_tradnl"/>
              <a:pPr/>
              <a:t>18</a:t>
            </a:fld>
            <a:endParaRPr lang="es-ES_tradnl"/>
          </a:p>
        </p:txBody>
      </p:sp>
      <p:sp>
        <p:nvSpPr>
          <p:cNvPr id="2051" name="Rectangle 3"/>
          <p:cNvSpPr>
            <a:spLocks noGrp="1" noChangeArrowheads="1"/>
          </p:cNvSpPr>
          <p:nvPr>
            <p:ph type="body" idx="1"/>
          </p:nvPr>
        </p:nvSpPr>
        <p:spPr>
          <a:xfrm>
            <a:off x="457200" y="742950"/>
            <a:ext cx="8222776" cy="4096941"/>
          </a:xfrm>
        </p:spPr>
        <p:txBody>
          <a:bodyPr/>
          <a:lstStyle/>
          <a:p>
            <a:r>
              <a:rPr lang="es-ES_tradnl" b="1" dirty="0"/>
              <a:t>Base de Datos</a:t>
            </a:r>
            <a:r>
              <a:rPr lang="es-ES_tradnl" sz="1500" dirty="0"/>
              <a:t> (BD)</a:t>
            </a:r>
          </a:p>
          <a:p>
            <a:pPr lvl="1">
              <a:buFontTx/>
              <a:buNone/>
            </a:pPr>
            <a:r>
              <a:rPr lang="es-ES_tradnl" sz="1500" dirty="0">
                <a:latin typeface="Century Gothic" panose="020B0502020202020204" pitchFamily="34" charset="0"/>
              </a:rPr>
              <a:t>”</a:t>
            </a:r>
            <a:r>
              <a:rPr lang="es-ES_tradnl" sz="1500" b="1" dirty="0">
                <a:latin typeface="Century Gothic" panose="020B0502020202020204" pitchFamily="34" charset="0"/>
              </a:rPr>
              <a:t>Conjunto de datos relacionados entre sí</a:t>
            </a:r>
            <a:r>
              <a:rPr lang="es-ES_tradnl" sz="1500" dirty="0">
                <a:latin typeface="Century Gothic" panose="020B0502020202020204" pitchFamily="34" charset="0"/>
              </a:rPr>
              <a:t>”</a:t>
            </a:r>
            <a:r>
              <a:rPr lang="es-ES_tradnl" sz="1500" dirty="0"/>
              <a:t> </a:t>
            </a:r>
            <a:r>
              <a:rPr lang="es-ES_tradnl" sz="1800" dirty="0">
                <a:sym typeface="Wingdings" panose="05000000000000000000" pitchFamily="2" charset="2"/>
              </a:rPr>
              <a:t></a:t>
            </a:r>
            <a:r>
              <a:rPr lang="es-ES_tradnl" sz="1500" dirty="0"/>
              <a:t> demasiado general</a:t>
            </a:r>
          </a:p>
          <a:p>
            <a:pPr lvl="1">
              <a:spcBef>
                <a:spcPct val="0"/>
              </a:spcBef>
              <a:buFontTx/>
              <a:buNone/>
            </a:pPr>
            <a:r>
              <a:rPr lang="es-ES_tradnl" sz="1500" dirty="0" smtClean="0"/>
              <a:t>Dato</a:t>
            </a:r>
            <a:r>
              <a:rPr lang="es-ES_tradnl" sz="1500" dirty="0"/>
              <a:t>= algo conocido que quiere registrarse</a:t>
            </a:r>
          </a:p>
          <a:p>
            <a:pPr lvl="1">
              <a:spcBef>
                <a:spcPct val="0"/>
              </a:spcBef>
              <a:buFontTx/>
              <a:buNone/>
            </a:pPr>
            <a:r>
              <a:rPr lang="es-ES_tradnl" sz="1500" smtClean="0"/>
              <a:t>¿</a:t>
            </a:r>
            <a:r>
              <a:rPr lang="es-ES_tradnl" sz="1500" dirty="0"/>
              <a:t>Por qué esta transparencia no es una BD? Porque se tienen unas propiedades implícitas:</a:t>
            </a:r>
          </a:p>
        </p:txBody>
      </p:sp>
      <p:sp>
        <p:nvSpPr>
          <p:cNvPr id="2053" name="Rectangle 5"/>
          <p:cNvSpPr>
            <a:spLocks noGrp="1" noChangeArrowheads="1"/>
          </p:cNvSpPr>
          <p:nvPr>
            <p:ph type="title"/>
          </p:nvPr>
        </p:nvSpPr>
        <p:spPr>
          <a:xfrm>
            <a:off x="1371600" y="114300"/>
            <a:ext cx="6457950" cy="514350"/>
          </a:xfrm>
          <a:solidFill>
            <a:srgbClr val="DDDDDD"/>
          </a:solidFill>
        </p:spPr>
        <p:txBody>
          <a:bodyPr/>
          <a:lstStyle/>
          <a:p>
            <a:pPr algn="l"/>
            <a:r>
              <a:rPr lang="es-ES_tradnl" sz="2400"/>
              <a:t>1.1 Bases de datos y sus usuarios</a:t>
            </a:r>
            <a:endParaRPr lang="es-ES" sz="2400"/>
          </a:p>
        </p:txBody>
      </p:sp>
      <p:graphicFrame>
        <p:nvGraphicFramePr>
          <p:cNvPr id="2048" name="Group 0"/>
          <p:cNvGraphicFramePr>
            <a:graphicFrameLocks noGrp="1"/>
          </p:cNvGraphicFramePr>
          <p:nvPr>
            <p:extLst/>
          </p:nvPr>
        </p:nvGraphicFramePr>
        <p:xfrm>
          <a:off x="457200" y="2204114"/>
          <a:ext cx="8325133" cy="2797790"/>
        </p:xfrm>
        <a:graphic>
          <a:graphicData uri="http://schemas.openxmlformats.org/drawingml/2006/table">
            <a:tbl>
              <a:tblPr/>
              <a:tblGrid>
                <a:gridCol w="4313931"/>
                <a:gridCol w="4011202"/>
              </a:tblGrid>
              <a:tr h="584734">
                <a:tc gridSpan="2">
                  <a:txBody>
                    <a:bodyPr/>
                    <a:lstStyle>
                      <a:lvl1pPr marL="198438" algn="l">
                        <a:spcBef>
                          <a:spcPct val="20000"/>
                        </a:spcBef>
                        <a:defRPr sz="2800">
                          <a:solidFill>
                            <a:schemeClr val="tx1"/>
                          </a:solidFill>
                          <a:latin typeface="Tahoma" panose="020B0604030504040204" pitchFamily="34" charset="0"/>
                        </a:defRPr>
                      </a:lvl1pPr>
                      <a:lvl2pPr marL="388938" algn="l">
                        <a:spcBef>
                          <a:spcPct val="20000"/>
                        </a:spcBef>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198438" marR="0" lvl="0" indent="0" algn="l" defTabSz="9144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Tahoma" panose="020B0604030504040204" pitchFamily="34" charset="0"/>
                        </a:rPr>
                        <a:t>Conjunto de datos </a:t>
                      </a:r>
                      <a:r>
                        <a:rPr kumimoji="0" lang="es-ES_tradnl" sz="1400" b="1" i="0" u="none" strike="noStrike" cap="none" normalizeH="0" baseline="0" dirty="0" smtClean="0">
                          <a:ln>
                            <a:noFill/>
                          </a:ln>
                          <a:solidFill>
                            <a:schemeClr val="tx1"/>
                          </a:solidFill>
                          <a:effectLst/>
                          <a:latin typeface="Tahoma" panose="020B0604030504040204" pitchFamily="34" charset="0"/>
                        </a:rPr>
                        <a:t>persistentes</a:t>
                      </a:r>
                      <a:r>
                        <a:rPr kumimoji="0" lang="es-ES_tradnl" sz="1400" b="0" i="0" u="none" strike="noStrike" cap="none" normalizeH="0" baseline="0" dirty="0" smtClean="0">
                          <a:ln>
                            <a:noFill/>
                          </a:ln>
                          <a:solidFill>
                            <a:schemeClr val="tx1"/>
                          </a:solidFill>
                          <a:effectLst/>
                          <a:latin typeface="Tahoma" panose="020B0604030504040204" pitchFamily="34" charset="0"/>
                        </a:rPr>
                        <a:t> lógicamente </a:t>
                      </a:r>
                      <a:r>
                        <a:rPr kumimoji="0" lang="es-ES_tradnl" sz="1400" b="1" i="0" u="none" strike="noStrike" cap="none" normalizeH="0" baseline="0" dirty="0" smtClean="0">
                          <a:ln>
                            <a:noFill/>
                          </a:ln>
                          <a:solidFill>
                            <a:schemeClr val="tx1"/>
                          </a:solidFill>
                          <a:effectLst/>
                          <a:latin typeface="Tahoma" panose="020B0604030504040204" pitchFamily="34" charset="0"/>
                        </a:rPr>
                        <a:t>coherente</a:t>
                      </a:r>
                      <a:r>
                        <a:rPr kumimoji="0" lang="es-ES_tradnl" sz="1400" b="0" i="0" u="none" strike="noStrike" cap="none" normalizeH="0" baseline="0" dirty="0" smtClean="0">
                          <a:ln>
                            <a:noFill/>
                          </a:ln>
                          <a:solidFill>
                            <a:schemeClr val="tx1"/>
                          </a:solidFill>
                          <a:effectLst/>
                          <a:latin typeface="Tahoma" panose="020B0604030504040204" pitchFamily="34" charset="0"/>
                        </a:rPr>
                        <a:t>, con </a:t>
                      </a:r>
                      <a:r>
                        <a:rPr kumimoji="0" lang="es-ES_tradnl" sz="1400" b="1" i="0" u="none" strike="noStrike" cap="none" normalizeH="0" baseline="0" dirty="0" smtClean="0">
                          <a:ln>
                            <a:noFill/>
                          </a:ln>
                          <a:solidFill>
                            <a:schemeClr val="tx1"/>
                          </a:solidFill>
                          <a:effectLst/>
                          <a:latin typeface="Tahoma" panose="020B0604030504040204" pitchFamily="34" charset="0"/>
                        </a:rPr>
                        <a:t>significado implícito</a:t>
                      </a:r>
                      <a:endParaRPr kumimoji="0" lang="es-ES" sz="1400" b="0" i="0" u="none" strike="noStrike" cap="none" normalizeH="0" baseline="0" dirty="0" smtClean="0">
                        <a:ln>
                          <a:noFill/>
                        </a:ln>
                        <a:solidFill>
                          <a:schemeClr val="tx1"/>
                        </a:solidFill>
                        <a:effectLst/>
                        <a:latin typeface="Tahoma" panose="020B0604030504040204" pitchFamily="34"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PE"/>
                    </a:p>
                  </a:txBody>
                  <a:tcPr/>
                </a:tc>
              </a:tr>
              <a:tr h="738169">
                <a:tc>
                  <a:txBody>
                    <a:bodyPr/>
                    <a:lstStyle>
                      <a:lvl1pPr algn="l">
                        <a:spcBef>
                          <a:spcPct val="20000"/>
                        </a:spcBef>
                        <a:defRPr sz="2800">
                          <a:solidFill>
                            <a:schemeClr val="tx1"/>
                          </a:solidFill>
                          <a:latin typeface="Tahoma" panose="020B0604030504040204" pitchFamily="34" charset="0"/>
                        </a:defRPr>
                      </a:lvl1pPr>
                      <a:lvl2pPr marL="190500" algn="l">
                        <a:spcBef>
                          <a:spcPct val="20000"/>
                        </a:spcBef>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190500" marR="0" lvl="1" indent="0" algn="l" defTabSz="9144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Tahoma" panose="020B0604030504040204" pitchFamily="34" charset="0"/>
                        </a:rPr>
                        <a:t>Representa aspectos del </a:t>
                      </a:r>
                      <a:r>
                        <a:rPr kumimoji="0" lang="es-ES_tradnl" sz="1400" b="1" i="0" u="none" strike="noStrike" cap="none" normalizeH="0" baseline="0" dirty="0" smtClean="0">
                          <a:ln>
                            <a:noFill/>
                          </a:ln>
                          <a:solidFill>
                            <a:schemeClr val="tx1"/>
                          </a:solidFill>
                          <a:effectLst/>
                          <a:latin typeface="Tahoma" panose="020B0604030504040204" pitchFamily="34" charset="0"/>
                        </a:rPr>
                        <a:t>mundo real</a:t>
                      </a:r>
                      <a:r>
                        <a:rPr kumimoji="0" lang="es-ES_tradnl" sz="1400" b="0" i="0" u="none" strike="noStrike" cap="none" normalizeH="0" baseline="0" dirty="0" smtClean="0">
                          <a:ln>
                            <a:noFill/>
                          </a:ln>
                          <a:solidFill>
                            <a:schemeClr val="tx1"/>
                          </a:solidFill>
                          <a:effectLst/>
                          <a:latin typeface="Tahoma" panose="020B0604030504040204" pitchFamily="34" charset="0"/>
                        </a:rPr>
                        <a:t> (</a:t>
                      </a:r>
                      <a:r>
                        <a:rPr kumimoji="0" lang="es-ES_tradnl" sz="1400" b="0" i="0" u="none" strike="noStrike" cap="none" normalizeH="0" baseline="0" dirty="0" err="1" smtClean="0">
                          <a:ln>
                            <a:noFill/>
                          </a:ln>
                          <a:solidFill>
                            <a:schemeClr val="tx1"/>
                          </a:solidFill>
                          <a:effectLst/>
                          <a:latin typeface="Tahoma" panose="020B0604030504040204" pitchFamily="34" charset="0"/>
                        </a:rPr>
                        <a:t>minimundo</a:t>
                      </a:r>
                      <a:r>
                        <a:rPr kumimoji="0" lang="es-ES_tradnl" sz="1400" b="0" i="0" u="none" strike="noStrike" cap="none" normalizeH="0" baseline="0" dirty="0" smtClean="0">
                          <a:ln>
                            <a:noFill/>
                          </a:ln>
                          <a:solidFill>
                            <a:schemeClr val="tx1"/>
                          </a:solidFill>
                          <a:effectLst/>
                          <a:latin typeface="Tahoma" panose="020B0604030504040204" pitchFamily="34" charset="0"/>
                        </a:rPr>
                        <a:t>, universo de discurso)</a:t>
                      </a:r>
                      <a:endParaRPr kumimoji="0" lang="es-ES" sz="1400" b="0" i="0" u="none" strike="noStrike" cap="none" normalizeH="0" baseline="0" dirty="0" smtClean="0">
                        <a:ln>
                          <a:noFill/>
                        </a:ln>
                        <a:solidFill>
                          <a:schemeClr val="tx1"/>
                        </a:solidFill>
                        <a:effectLst/>
                        <a:latin typeface="Tahoma" panose="020B0604030504040204" pitchFamily="34"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98438" algn="l">
                        <a:spcBef>
                          <a:spcPct val="20000"/>
                        </a:spcBef>
                        <a:defRPr sz="2800">
                          <a:solidFill>
                            <a:schemeClr val="tx1"/>
                          </a:solidFill>
                          <a:latin typeface="Tahoma" panose="020B0604030504040204" pitchFamily="34" charset="0"/>
                        </a:defRPr>
                      </a:lvl1pPr>
                      <a:lvl2pPr algn="l">
                        <a:spcBef>
                          <a:spcPct val="20000"/>
                        </a:spcBef>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198438" marR="0" lvl="0" indent="0" algn="l" defTabSz="9144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Century Gothic" panose="020B0502020202020204" pitchFamily="34" charset="0"/>
                        </a:rPr>
                        <a:t>Los cambios en el minimundo se “reflejan” en la BD</a:t>
                      </a:r>
                      <a:endParaRPr kumimoji="0" lang="es-ES" sz="1400" b="0" i="0" u="none" strike="noStrike" cap="none" normalizeH="0" baseline="0" smtClean="0">
                        <a:ln>
                          <a:noFill/>
                        </a:ln>
                        <a:solidFill>
                          <a:schemeClr val="tx1"/>
                        </a:solidFill>
                        <a:effectLst/>
                        <a:latin typeface="Century Gothic" panose="020B0502020202020204" pitchFamily="34"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5723">
                <a:tc>
                  <a:txBody>
                    <a:bodyPr/>
                    <a:lstStyle>
                      <a:lvl1pPr algn="l">
                        <a:spcBef>
                          <a:spcPct val="20000"/>
                        </a:spcBef>
                        <a:defRPr sz="2800">
                          <a:solidFill>
                            <a:schemeClr val="tx1"/>
                          </a:solidFill>
                          <a:latin typeface="Tahoma" panose="020B0604030504040204" pitchFamily="34" charset="0"/>
                        </a:defRPr>
                      </a:lvl1pPr>
                      <a:lvl2pPr marL="190500" algn="l">
                        <a:spcBef>
                          <a:spcPct val="20000"/>
                        </a:spcBef>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190500" marR="0" lvl="1" indent="0" algn="l" defTabSz="9144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Tahoma" panose="020B0604030504040204" pitchFamily="34" charset="0"/>
                        </a:rPr>
                        <a:t>Se DISEÑA, se CREA y se CARGA, para conseguir </a:t>
                      </a:r>
                      <a:r>
                        <a:rPr kumimoji="0" lang="es-ES_tradnl" sz="1400" b="1" i="0" u="none" strike="noStrike" cap="none" normalizeH="0" baseline="0" smtClean="0">
                          <a:ln>
                            <a:noFill/>
                          </a:ln>
                          <a:solidFill>
                            <a:schemeClr val="tx1"/>
                          </a:solidFill>
                          <a:effectLst/>
                          <a:latin typeface="Tahoma" panose="020B0604030504040204" pitchFamily="34" charset="0"/>
                        </a:rPr>
                        <a:t>objetivos</a:t>
                      </a:r>
                      <a:r>
                        <a:rPr kumimoji="0" lang="es-ES_tradnl" sz="1400" b="0" i="0" u="none" strike="noStrike" cap="none" normalizeH="0" baseline="0" smtClean="0">
                          <a:ln>
                            <a:noFill/>
                          </a:ln>
                          <a:solidFill>
                            <a:schemeClr val="tx1"/>
                          </a:solidFill>
                          <a:effectLst/>
                          <a:latin typeface="Tahoma" panose="020B0604030504040204" pitchFamily="34" charset="0"/>
                        </a:rPr>
                        <a:t> determinados</a:t>
                      </a:r>
                      <a:endParaRPr kumimoji="0" lang="es-ES" sz="1400" b="0" i="0" u="none" strike="noStrike" cap="none" normalizeH="0" baseline="0" smtClean="0">
                        <a:ln>
                          <a:noFill/>
                        </a:ln>
                        <a:solidFill>
                          <a:schemeClr val="tx1"/>
                        </a:solidFill>
                        <a:effectLst/>
                        <a:latin typeface="Tahoma" panose="020B0604030504040204" pitchFamily="34"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98438" algn="l">
                        <a:spcBef>
                          <a:spcPct val="20000"/>
                        </a:spcBef>
                        <a:defRPr sz="2800">
                          <a:solidFill>
                            <a:schemeClr val="tx1"/>
                          </a:solidFill>
                          <a:latin typeface="Tahoma" panose="020B0604030504040204" pitchFamily="34" charset="0"/>
                        </a:defRPr>
                      </a:lvl1pPr>
                      <a:lvl2pPr algn="l">
                        <a:spcBef>
                          <a:spcPct val="20000"/>
                        </a:spcBef>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198438" marR="0" lvl="0" indent="0" algn="l" defTabSz="9144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Century Gothic" panose="020B0502020202020204" pitchFamily="34" charset="0"/>
                        </a:rPr>
                        <a:t>Datos ALMACENADOS para “algo”</a:t>
                      </a:r>
                      <a:endParaRPr kumimoji="0" lang="es-ES" sz="1400" b="0" i="0" u="none" strike="noStrike" cap="none" normalizeH="0" baseline="0" smtClean="0">
                        <a:ln>
                          <a:noFill/>
                        </a:ln>
                        <a:solidFill>
                          <a:schemeClr val="tx1"/>
                        </a:solidFill>
                        <a:effectLst/>
                        <a:latin typeface="Century Gothic" panose="020B0502020202020204" pitchFamily="34"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164">
                <a:tc>
                  <a:txBody>
                    <a:bodyPr/>
                    <a:lstStyle>
                      <a:lvl1pPr algn="l">
                        <a:spcBef>
                          <a:spcPct val="20000"/>
                        </a:spcBef>
                        <a:defRPr sz="2800">
                          <a:solidFill>
                            <a:schemeClr val="tx1"/>
                          </a:solidFill>
                          <a:latin typeface="Tahoma" panose="020B0604030504040204" pitchFamily="34" charset="0"/>
                        </a:defRPr>
                      </a:lvl1pPr>
                      <a:lvl2pPr marL="190500" algn="l">
                        <a:spcBef>
                          <a:spcPct val="20000"/>
                        </a:spcBef>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190500" marR="0" lvl="1" indent="0" algn="l" defTabSz="9144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Tahoma" panose="020B0604030504040204" pitchFamily="34" charset="0"/>
                        </a:rPr>
                        <a:t>Dirigida a un grupo de </a:t>
                      </a:r>
                      <a:r>
                        <a:rPr kumimoji="0" lang="es-ES_tradnl" sz="1400" b="1" i="0" u="none" strike="noStrike" cap="none" normalizeH="0" baseline="0" dirty="0" smtClean="0">
                          <a:ln>
                            <a:noFill/>
                          </a:ln>
                          <a:solidFill>
                            <a:schemeClr val="tx1"/>
                          </a:solidFill>
                          <a:effectLst/>
                          <a:latin typeface="Tahoma" panose="020B0604030504040204" pitchFamily="34" charset="0"/>
                        </a:rPr>
                        <a:t>usuarios</a:t>
                      </a:r>
                      <a:endParaRPr kumimoji="0" lang="es-ES" sz="1400" b="1" i="0" u="none" strike="noStrike" cap="none" normalizeH="0" baseline="0" dirty="0" smtClean="0">
                        <a:ln>
                          <a:noFill/>
                        </a:ln>
                        <a:solidFill>
                          <a:schemeClr val="tx1"/>
                        </a:solidFill>
                        <a:effectLst/>
                        <a:latin typeface="Tahoma" panose="020B0604030504040204" pitchFamily="34"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ahoma" panose="020B0604030504040204" pitchFamily="34" charset="0"/>
                        </a:defRPr>
                      </a:lvl1pPr>
                      <a:lvl2pPr marL="190500" algn="l">
                        <a:spcBef>
                          <a:spcPct val="20000"/>
                        </a:spcBef>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eaLnBrk="0" fontAlgn="base" hangingPunct="0">
                        <a:spcBef>
                          <a:spcPct val="20000"/>
                        </a:spcBef>
                        <a:spcAft>
                          <a:spcPct val="0"/>
                        </a:spcAft>
                        <a:defRPr>
                          <a:solidFill>
                            <a:schemeClr val="tx1"/>
                          </a:solidFill>
                          <a:latin typeface="Tahoma" panose="020B0604030504040204" pitchFamily="34" charset="0"/>
                        </a:defRPr>
                      </a:lvl6pPr>
                      <a:lvl7pPr eaLnBrk="0" fontAlgn="base" hangingPunct="0">
                        <a:spcBef>
                          <a:spcPct val="20000"/>
                        </a:spcBef>
                        <a:spcAft>
                          <a:spcPct val="0"/>
                        </a:spcAft>
                        <a:defRPr>
                          <a:solidFill>
                            <a:schemeClr val="tx1"/>
                          </a:solidFill>
                          <a:latin typeface="Tahoma" panose="020B0604030504040204" pitchFamily="34" charset="0"/>
                        </a:defRPr>
                      </a:lvl7pPr>
                      <a:lvl8pPr eaLnBrk="0" fontAlgn="base" hangingPunct="0">
                        <a:spcBef>
                          <a:spcPct val="20000"/>
                        </a:spcBef>
                        <a:spcAft>
                          <a:spcPct val="0"/>
                        </a:spcAft>
                        <a:defRPr>
                          <a:solidFill>
                            <a:schemeClr val="tx1"/>
                          </a:solidFill>
                          <a:latin typeface="Tahoma" panose="020B0604030504040204" pitchFamily="34" charset="0"/>
                        </a:defRPr>
                      </a:lvl8pPr>
                      <a:lvl9pPr eaLnBrk="0" fontAlgn="base" hangingPunct="0">
                        <a:spcBef>
                          <a:spcPct val="20000"/>
                        </a:spcBef>
                        <a:spcAft>
                          <a:spcPct val="0"/>
                        </a:spcAft>
                        <a:defRPr>
                          <a:solidFill>
                            <a:schemeClr val="tx1"/>
                          </a:solidFill>
                          <a:latin typeface="Tahoma" panose="020B0604030504040204" pitchFamily="34" charset="0"/>
                        </a:defRPr>
                      </a:lvl9pPr>
                    </a:lstStyle>
                    <a:p>
                      <a:pPr marL="190500" marR="0" lvl="1" indent="0" algn="l" defTabSz="9144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Century Gothic" panose="020B0502020202020204" pitchFamily="34" charset="0"/>
                        </a:rPr>
                        <a:t>Datos INTERESANTES para “alguien”</a:t>
                      </a:r>
                      <a:endParaRPr kumimoji="0" lang="es-ES" sz="1400" b="0" i="0" u="none" strike="noStrike" cap="none" normalizeH="0" baseline="0" dirty="0" smtClean="0">
                        <a:ln>
                          <a:noFill/>
                        </a:ln>
                        <a:solidFill>
                          <a:schemeClr val="tx1"/>
                        </a:solidFill>
                        <a:effectLst/>
                        <a:latin typeface="Tahoma" panose="020B0604030504040204" pitchFamily="34"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06071427"/>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Marcador de pie de página 174"/>
          <p:cNvSpPr>
            <a:spLocks noGrp="1"/>
          </p:cNvSpPr>
          <p:nvPr>
            <p:ph type="ftr" sz="quarter" idx="4294967295"/>
          </p:nvPr>
        </p:nvSpPr>
        <p:spPr>
          <a:xfrm>
            <a:off x="1200150" y="4857750"/>
            <a:ext cx="5086350" cy="228600"/>
          </a:xfrm>
          <a:prstGeom prst="rect">
            <a:avLst/>
          </a:prstGeom>
        </p:spPr>
        <p:txBody>
          <a:bodyPr/>
          <a:lstStyle/>
          <a:p>
            <a:r>
              <a:rPr lang="es-ES_tradnl"/>
              <a:t>Tema 1. Sistemas de bases de datos</a:t>
            </a:r>
          </a:p>
        </p:txBody>
      </p:sp>
      <p:sp>
        <p:nvSpPr>
          <p:cNvPr id="176" name="Marcador de número de diapositiva 175"/>
          <p:cNvSpPr>
            <a:spLocks noGrp="1"/>
          </p:cNvSpPr>
          <p:nvPr>
            <p:ph type="sldNum" sz="quarter" idx="4294967295"/>
          </p:nvPr>
        </p:nvSpPr>
        <p:spPr>
          <a:xfrm>
            <a:off x="6515100" y="4857750"/>
            <a:ext cx="1428750" cy="342900"/>
          </a:xfrm>
          <a:prstGeom prst="rect">
            <a:avLst/>
          </a:prstGeom>
        </p:spPr>
        <p:txBody>
          <a:bodyPr/>
          <a:lstStyle/>
          <a:p>
            <a:fld id="{F1CE36F4-6B28-4ACE-87E2-C102664B2629}" type="slidenum">
              <a:rPr lang="es-ES_tradnl"/>
              <a:pPr/>
              <a:t>19</a:t>
            </a:fld>
            <a:endParaRPr lang="es-ES_tradnl"/>
          </a:p>
        </p:txBody>
      </p:sp>
      <p:sp>
        <p:nvSpPr>
          <p:cNvPr id="125955" name="Line 3"/>
          <p:cNvSpPr>
            <a:spLocks noChangeShapeType="1"/>
          </p:cNvSpPr>
          <p:nvPr/>
        </p:nvSpPr>
        <p:spPr bwMode="auto">
          <a:xfrm>
            <a:off x="1714500" y="514350"/>
            <a:ext cx="5829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125956" name="Rectangle 4"/>
          <p:cNvSpPr>
            <a:spLocks noChangeArrowheads="1"/>
          </p:cNvSpPr>
          <p:nvPr/>
        </p:nvSpPr>
        <p:spPr bwMode="auto">
          <a:xfrm>
            <a:off x="1371600" y="114300"/>
            <a:ext cx="6457950" cy="5143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ahoma" panose="020B0604030504040204" pitchFamily="34" charset="0"/>
              </a:defRPr>
            </a:lvl1pPr>
            <a:lvl2pPr algn="l">
              <a:defRPr sz="2400">
                <a:solidFill>
                  <a:schemeClr val="tx1"/>
                </a:solidFill>
                <a:latin typeface="Tahoma" panose="020B0604030504040204" pitchFamily="34" charset="0"/>
              </a:defRPr>
            </a:lvl2pPr>
            <a:lvl3pPr algn="l">
              <a:defRPr sz="2400">
                <a:solidFill>
                  <a:schemeClr val="tx1"/>
                </a:solidFill>
                <a:latin typeface="Tahoma" panose="020B0604030504040204" pitchFamily="34" charset="0"/>
              </a:defRPr>
            </a:lvl3pPr>
            <a:lvl4pPr algn="l">
              <a:defRPr sz="2400">
                <a:solidFill>
                  <a:schemeClr val="tx1"/>
                </a:solidFill>
                <a:latin typeface="Tahoma" panose="020B0604030504040204" pitchFamily="34" charset="0"/>
              </a:defRPr>
            </a:lvl4pPr>
            <a:lvl5pPr algn="l">
              <a:defRPr sz="2400">
                <a:solidFill>
                  <a:schemeClr val="tx1"/>
                </a:solidFill>
                <a:latin typeface="Tahoma" panose="020B0604030504040204" pitchFamily="34" charset="0"/>
              </a:defRPr>
            </a:lvl5pPr>
            <a:lvl6pPr marL="457200" eaLnBrk="0" fontAlgn="base" hangingPunct="0">
              <a:spcBef>
                <a:spcPct val="0"/>
              </a:spcBef>
              <a:spcAft>
                <a:spcPct val="0"/>
              </a:spcAft>
              <a:defRPr sz="2400">
                <a:solidFill>
                  <a:schemeClr val="tx1"/>
                </a:solidFill>
                <a:latin typeface="Tahoma" panose="020B0604030504040204" pitchFamily="34" charset="0"/>
              </a:defRPr>
            </a:lvl6pPr>
            <a:lvl7pPr marL="914400" eaLnBrk="0" fontAlgn="base" hangingPunct="0">
              <a:spcBef>
                <a:spcPct val="0"/>
              </a:spcBef>
              <a:spcAft>
                <a:spcPct val="0"/>
              </a:spcAft>
              <a:defRPr sz="2400">
                <a:solidFill>
                  <a:schemeClr val="tx1"/>
                </a:solidFill>
                <a:latin typeface="Tahoma" panose="020B0604030504040204" pitchFamily="34" charset="0"/>
              </a:defRPr>
            </a:lvl7pPr>
            <a:lvl8pPr marL="1371600" eaLnBrk="0" fontAlgn="base" hangingPunct="0">
              <a:spcBef>
                <a:spcPct val="0"/>
              </a:spcBef>
              <a:spcAft>
                <a:spcPct val="0"/>
              </a:spcAft>
              <a:defRPr sz="2400">
                <a:solidFill>
                  <a:schemeClr val="tx1"/>
                </a:solidFill>
                <a:latin typeface="Tahoma" panose="020B0604030504040204" pitchFamily="34" charset="0"/>
              </a:defRPr>
            </a:lvl8pPr>
            <a:lvl9pPr marL="1828800" eaLnBrk="0" fontAlgn="base" hangingPunct="0">
              <a:spcBef>
                <a:spcPct val="0"/>
              </a:spcBef>
              <a:spcAft>
                <a:spcPct val="0"/>
              </a:spcAft>
              <a:defRPr sz="2400">
                <a:solidFill>
                  <a:schemeClr val="tx1"/>
                </a:solidFill>
                <a:latin typeface="Tahoma" panose="020B0604030504040204" pitchFamily="34" charset="0"/>
              </a:defRPr>
            </a:lvl9pPr>
          </a:lstStyle>
          <a:p>
            <a:r>
              <a:rPr lang="es-ES_tradnl" b="1">
                <a:solidFill>
                  <a:schemeClr val="tx2"/>
                </a:solidFill>
              </a:rPr>
              <a:t>1.1 Bases de datos y sus usuarios</a:t>
            </a:r>
            <a:endParaRPr lang="es-ES" b="1">
              <a:solidFill>
                <a:schemeClr val="tx2"/>
              </a:solidFill>
            </a:endParaRPr>
          </a:p>
        </p:txBody>
      </p:sp>
      <p:sp>
        <p:nvSpPr>
          <p:cNvPr id="125957" name="Rectangle 5"/>
          <p:cNvSpPr>
            <a:spLocks noChangeArrowheads="1"/>
          </p:cNvSpPr>
          <p:nvPr/>
        </p:nvSpPr>
        <p:spPr bwMode="auto">
          <a:xfrm>
            <a:off x="1370410" y="754857"/>
            <a:ext cx="120134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defRPr sz="2400">
                <a:solidFill>
                  <a:schemeClr val="tx1"/>
                </a:solidFill>
                <a:latin typeface="Tahoma" panose="020B0604030504040204" pitchFamily="34" charset="0"/>
              </a:defRPr>
            </a:lvl1pPr>
            <a:lvl2pPr marL="571500" algn="l">
              <a:defRPr sz="2400">
                <a:solidFill>
                  <a:schemeClr val="tx1"/>
                </a:solidFill>
                <a:latin typeface="Tahoma" panose="020B0604030504040204" pitchFamily="34" charset="0"/>
              </a:defRPr>
            </a:lvl2pPr>
            <a:lvl3pPr algn="l">
              <a:defRPr sz="2400">
                <a:solidFill>
                  <a:schemeClr val="tx1"/>
                </a:solidFill>
                <a:latin typeface="Tahoma" panose="020B0604030504040204" pitchFamily="34" charset="0"/>
              </a:defRPr>
            </a:lvl3pPr>
            <a:lvl4pPr algn="l">
              <a:defRPr sz="2400">
                <a:solidFill>
                  <a:schemeClr val="tx1"/>
                </a:solidFill>
                <a:latin typeface="Tahoma" panose="020B0604030504040204" pitchFamily="34" charset="0"/>
              </a:defRPr>
            </a:lvl4pPr>
            <a:lvl5pPr algn="l">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a:lnSpc>
                <a:spcPct val="110000"/>
              </a:lnSpc>
              <a:spcBef>
                <a:spcPct val="20000"/>
              </a:spcBef>
              <a:buFont typeface="Wingdings" panose="05000000000000000000" pitchFamily="2" charset="2"/>
              <a:buNone/>
            </a:pPr>
            <a:r>
              <a:rPr lang="es-ES_tradnl" sz="1500" b="1">
                <a:solidFill>
                  <a:schemeClr val="accent2"/>
                </a:solidFill>
              </a:rPr>
              <a:t>Un ejemplo de una base de datos personal</a:t>
            </a:r>
          </a:p>
        </p:txBody>
      </p:sp>
      <p:sp>
        <p:nvSpPr>
          <p:cNvPr id="125958" name="Rectangle 6"/>
          <p:cNvSpPr>
            <a:spLocks noChangeArrowheads="1"/>
          </p:cNvSpPr>
          <p:nvPr/>
        </p:nvSpPr>
        <p:spPr bwMode="auto">
          <a:xfrm>
            <a:off x="1314450" y="2636044"/>
            <a:ext cx="628650" cy="16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95250" indent="-95250" algn="l">
              <a:spcBef>
                <a:spcPct val="20000"/>
              </a:spcBef>
              <a:buChar char="•"/>
              <a:tabLst>
                <a:tab pos="571500" algn="l"/>
              </a:tabLst>
              <a:defRPr sz="3200">
                <a:solidFill>
                  <a:schemeClr val="tx1"/>
                </a:solidFill>
                <a:latin typeface="Tahoma" panose="020B0604030504040204" pitchFamily="34" charset="0"/>
              </a:defRPr>
            </a:lvl1pPr>
            <a:lvl2pPr marL="285750" algn="l">
              <a:spcBef>
                <a:spcPct val="20000"/>
              </a:spcBef>
              <a:buChar char="–"/>
              <a:tabLst>
                <a:tab pos="571500" algn="l"/>
              </a:tabLst>
              <a:defRPr sz="2800">
                <a:solidFill>
                  <a:schemeClr val="tx1"/>
                </a:solidFill>
                <a:latin typeface="Tahoma" panose="020B0604030504040204" pitchFamily="34" charset="0"/>
              </a:defRPr>
            </a:lvl2pPr>
            <a:lvl3pPr marL="1181100" indent="-228600" algn="l">
              <a:spcBef>
                <a:spcPct val="20000"/>
              </a:spcBef>
              <a:buChar char="•"/>
              <a:tabLst>
                <a:tab pos="571500" algn="l"/>
              </a:tabLst>
              <a:defRPr sz="2400">
                <a:solidFill>
                  <a:schemeClr val="tx1"/>
                </a:solidFill>
                <a:latin typeface="Tahoma" panose="020B0604030504040204" pitchFamily="34" charset="0"/>
              </a:defRPr>
            </a:lvl3pPr>
            <a:lvl4pPr marL="1600200" indent="-228600" algn="l">
              <a:spcBef>
                <a:spcPct val="20000"/>
              </a:spcBef>
              <a:buChar char="–"/>
              <a:tabLst>
                <a:tab pos="571500" algn="l"/>
              </a:tabLst>
              <a:defRPr sz="2000">
                <a:solidFill>
                  <a:schemeClr val="tx1"/>
                </a:solidFill>
                <a:latin typeface="Tahoma" panose="020B0604030504040204" pitchFamily="34" charset="0"/>
              </a:defRPr>
            </a:lvl4pPr>
            <a:lvl5pPr marL="2057400" indent="-228600" algn="l">
              <a:spcBef>
                <a:spcPct val="20000"/>
              </a:spcBef>
              <a:buChar char="»"/>
              <a:tabLst>
                <a:tab pos="571500"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9pPr>
          </a:lstStyle>
          <a:p>
            <a:pPr>
              <a:lnSpc>
                <a:spcPct val="80000"/>
              </a:lnSpc>
              <a:buFontTx/>
              <a:buNone/>
            </a:pPr>
            <a:r>
              <a:rPr lang="es-ES_tradnl" sz="1350" b="1">
                <a:latin typeface="Arial Narrow" panose="020B0606020202030204" pitchFamily="34" charset="0"/>
              </a:rPr>
              <a:t>LIBRO</a:t>
            </a:r>
            <a:endParaRPr lang="es-ES_tradnl" sz="1350">
              <a:latin typeface="Arial Narrow" panose="020B0606020202030204" pitchFamily="34" charset="0"/>
            </a:endParaRPr>
          </a:p>
        </p:txBody>
      </p:sp>
      <p:sp>
        <p:nvSpPr>
          <p:cNvPr id="125959" name="Rectangle 7"/>
          <p:cNvSpPr>
            <a:spLocks noChangeArrowheads="1"/>
          </p:cNvSpPr>
          <p:nvPr/>
        </p:nvSpPr>
        <p:spPr bwMode="auto">
          <a:xfrm>
            <a:off x="3829050" y="742950"/>
            <a:ext cx="742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5250" indent="-95250" algn="l">
              <a:spcBef>
                <a:spcPct val="20000"/>
              </a:spcBef>
              <a:buChar char="•"/>
              <a:tabLst>
                <a:tab pos="571500" algn="l"/>
              </a:tabLst>
              <a:defRPr sz="3200">
                <a:solidFill>
                  <a:schemeClr val="tx1"/>
                </a:solidFill>
                <a:latin typeface="Tahoma" panose="020B0604030504040204" pitchFamily="34" charset="0"/>
              </a:defRPr>
            </a:lvl1pPr>
            <a:lvl2pPr marL="285750" algn="l">
              <a:spcBef>
                <a:spcPct val="20000"/>
              </a:spcBef>
              <a:buChar char="–"/>
              <a:tabLst>
                <a:tab pos="571500" algn="l"/>
              </a:tabLst>
              <a:defRPr sz="2800">
                <a:solidFill>
                  <a:schemeClr val="tx1"/>
                </a:solidFill>
                <a:latin typeface="Tahoma" panose="020B0604030504040204" pitchFamily="34" charset="0"/>
              </a:defRPr>
            </a:lvl2pPr>
            <a:lvl3pPr marL="1181100" indent="-228600" algn="l">
              <a:spcBef>
                <a:spcPct val="20000"/>
              </a:spcBef>
              <a:buChar char="•"/>
              <a:tabLst>
                <a:tab pos="571500" algn="l"/>
              </a:tabLst>
              <a:defRPr sz="2400">
                <a:solidFill>
                  <a:schemeClr val="tx1"/>
                </a:solidFill>
                <a:latin typeface="Tahoma" panose="020B0604030504040204" pitchFamily="34" charset="0"/>
              </a:defRPr>
            </a:lvl3pPr>
            <a:lvl4pPr marL="1600200" indent="-228600" algn="l">
              <a:spcBef>
                <a:spcPct val="20000"/>
              </a:spcBef>
              <a:buChar char="–"/>
              <a:tabLst>
                <a:tab pos="571500" algn="l"/>
              </a:tabLst>
              <a:defRPr sz="2000">
                <a:solidFill>
                  <a:schemeClr val="tx1"/>
                </a:solidFill>
                <a:latin typeface="Tahoma" panose="020B0604030504040204" pitchFamily="34" charset="0"/>
              </a:defRPr>
            </a:lvl4pPr>
            <a:lvl5pPr marL="2057400" indent="-228600" algn="l">
              <a:spcBef>
                <a:spcPct val="20000"/>
              </a:spcBef>
              <a:buChar char="»"/>
              <a:tabLst>
                <a:tab pos="571500"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9pPr>
          </a:lstStyle>
          <a:p>
            <a:pPr>
              <a:lnSpc>
                <a:spcPct val="80000"/>
              </a:lnSpc>
              <a:buFontTx/>
              <a:buNone/>
            </a:pPr>
            <a:r>
              <a:rPr lang="es-ES_tradnl" sz="1350" b="1">
                <a:latin typeface="Arial Narrow" panose="020B0606020202030204" pitchFamily="34" charset="0"/>
              </a:rPr>
              <a:t>AUTOR</a:t>
            </a:r>
            <a:endParaRPr lang="es-ES_tradnl" sz="1350">
              <a:latin typeface="Arial Narrow" panose="020B0606020202030204" pitchFamily="34" charset="0"/>
            </a:endParaRPr>
          </a:p>
        </p:txBody>
      </p:sp>
      <p:graphicFrame>
        <p:nvGraphicFramePr>
          <p:cNvPr id="136192" name="Group 1024"/>
          <p:cNvGraphicFramePr>
            <a:graphicFrameLocks noGrp="1"/>
          </p:cNvGraphicFramePr>
          <p:nvPr/>
        </p:nvGraphicFramePr>
        <p:xfrm>
          <a:off x="1288256" y="2815828"/>
          <a:ext cx="4443413" cy="3585449"/>
        </p:xfrm>
        <a:graphic>
          <a:graphicData uri="http://schemas.openxmlformats.org/drawingml/2006/table">
            <a:tbl>
              <a:tblPr/>
              <a:tblGrid>
                <a:gridCol w="828675"/>
                <a:gridCol w="1782366"/>
                <a:gridCol w="676275"/>
                <a:gridCol w="741759"/>
                <a:gridCol w="414338"/>
              </a:tblGrid>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isbn</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titulo</a:t>
                      </a:r>
                      <a:endParaRPr kumimoji="0" lang="es-ES" sz="1400" b="1"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apAutor</a:t>
                      </a:r>
                      <a:endParaRPr kumimoji="0" lang="es-ES" sz="1400" b="1"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nomEdit</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año</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8420464988</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Momo</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Ende</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rPr>
                        <a:t>Alfaguara</a:t>
                      </a:r>
                      <a:endParaRPr kumimoji="0" lang="es-ES" sz="1400" b="0"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tx1"/>
                          </a:solidFill>
                          <a:effectLst/>
                          <a:latin typeface="Arial Narrow" panose="020B0606020202030204" pitchFamily="34" charset="0"/>
                        </a:rPr>
                        <a:t>1982</a:t>
                      </a:r>
                      <a:endParaRPr kumimoji="0" lang="es-ES" sz="1200" b="0"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8408049003</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El retrato de Dorian Gray</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Wilde</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Planeta</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2003</a:t>
                      </a:r>
                      <a:endParaRPr kumimoji="0" lang="es-ES"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8477205302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El alquimista</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Coelho</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Obelisco</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1996</a:t>
                      </a:r>
                      <a:endParaRPr kumimoji="0" lang="es-ES"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96466">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8420432261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La historia interminable</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Ende</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Alfaguara</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1998</a:t>
                      </a:r>
                      <a:endParaRPr kumimoji="0" lang="es-ES"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8420616524</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El fantasma de Canterville</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Wilde</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Alianza</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1996</a:t>
                      </a:r>
                      <a:endParaRPr kumimoji="0" lang="es-ES"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8408048783</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Once minutos</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Coelho</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Planeta</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2003</a:t>
                      </a:r>
                      <a:endParaRPr kumimoji="0" lang="es-ES"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01229">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100" b="0" i="0" u="none" strike="noStrike" cap="none" normalizeH="0" baseline="0" smtClean="0">
                          <a:ln>
                            <a:noFill/>
                          </a:ln>
                          <a:solidFill>
                            <a:schemeClr val="tx1"/>
                          </a:solidFill>
                          <a:effectLst/>
                          <a:latin typeface="Arial Narrow" panose="020B0606020202030204" pitchFamily="34" charset="0"/>
                        </a:rPr>
                        <a:t>...</a:t>
                      </a:r>
                      <a:endParaRPr kumimoji="0" lang="es-ES" sz="1100" b="0"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26234" name="Group 282"/>
          <p:cNvGraphicFramePr>
            <a:graphicFrameLocks noGrp="1"/>
          </p:cNvGraphicFramePr>
          <p:nvPr/>
        </p:nvGraphicFramePr>
        <p:xfrm>
          <a:off x="3888582" y="951310"/>
          <a:ext cx="1712120" cy="1623060"/>
        </p:xfrm>
        <a:graphic>
          <a:graphicData uri="http://schemas.openxmlformats.org/drawingml/2006/table">
            <a:tbl>
              <a:tblPr/>
              <a:tblGrid>
                <a:gridCol w="653654"/>
                <a:gridCol w="748903"/>
                <a:gridCol w="309563"/>
              </a:tblGrid>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nombre</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apellidos</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rPr>
                        <a:t>Paulo</a:t>
                      </a:r>
                      <a:endParaRPr kumimoji="0" lang="es-ES" sz="1400" b="0"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Coelho</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Oscar</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Wilde</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Michael</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Ende</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6044" name="Rectangle 92"/>
          <p:cNvSpPr>
            <a:spLocks noChangeArrowheads="1"/>
          </p:cNvSpPr>
          <p:nvPr/>
        </p:nvSpPr>
        <p:spPr bwMode="auto">
          <a:xfrm>
            <a:off x="2686050" y="742950"/>
            <a:ext cx="914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5250" indent="-95250" algn="l">
              <a:spcBef>
                <a:spcPct val="20000"/>
              </a:spcBef>
              <a:buChar char="•"/>
              <a:tabLst>
                <a:tab pos="571500" algn="l"/>
              </a:tabLst>
              <a:defRPr sz="3200">
                <a:solidFill>
                  <a:schemeClr val="tx1"/>
                </a:solidFill>
                <a:latin typeface="Tahoma" panose="020B0604030504040204" pitchFamily="34" charset="0"/>
              </a:defRPr>
            </a:lvl1pPr>
            <a:lvl2pPr marL="285750" algn="l">
              <a:spcBef>
                <a:spcPct val="20000"/>
              </a:spcBef>
              <a:buChar char="–"/>
              <a:tabLst>
                <a:tab pos="571500" algn="l"/>
              </a:tabLst>
              <a:defRPr sz="2800">
                <a:solidFill>
                  <a:schemeClr val="tx1"/>
                </a:solidFill>
                <a:latin typeface="Tahoma" panose="020B0604030504040204" pitchFamily="34" charset="0"/>
              </a:defRPr>
            </a:lvl2pPr>
            <a:lvl3pPr marL="1181100" indent="-228600" algn="l">
              <a:spcBef>
                <a:spcPct val="20000"/>
              </a:spcBef>
              <a:buChar char="•"/>
              <a:tabLst>
                <a:tab pos="571500" algn="l"/>
              </a:tabLst>
              <a:defRPr sz="2400">
                <a:solidFill>
                  <a:schemeClr val="tx1"/>
                </a:solidFill>
                <a:latin typeface="Tahoma" panose="020B0604030504040204" pitchFamily="34" charset="0"/>
              </a:defRPr>
            </a:lvl3pPr>
            <a:lvl4pPr marL="1600200" indent="-228600" algn="l">
              <a:spcBef>
                <a:spcPct val="20000"/>
              </a:spcBef>
              <a:buChar char="–"/>
              <a:tabLst>
                <a:tab pos="571500" algn="l"/>
              </a:tabLst>
              <a:defRPr sz="2000">
                <a:solidFill>
                  <a:schemeClr val="tx1"/>
                </a:solidFill>
                <a:latin typeface="Tahoma" panose="020B0604030504040204" pitchFamily="34" charset="0"/>
              </a:defRPr>
            </a:lvl4pPr>
            <a:lvl5pPr marL="2057400" indent="-228600" algn="l">
              <a:spcBef>
                <a:spcPct val="20000"/>
              </a:spcBef>
              <a:buChar char="»"/>
              <a:tabLst>
                <a:tab pos="571500"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9pPr>
          </a:lstStyle>
          <a:p>
            <a:pPr>
              <a:lnSpc>
                <a:spcPct val="80000"/>
              </a:lnSpc>
              <a:buFontTx/>
              <a:buNone/>
            </a:pPr>
            <a:r>
              <a:rPr lang="es-ES_tradnl" sz="1350" b="1">
                <a:latin typeface="Arial Narrow" panose="020B0606020202030204" pitchFamily="34" charset="0"/>
              </a:rPr>
              <a:t>EDITORIAL</a:t>
            </a:r>
            <a:endParaRPr lang="es-ES_tradnl" sz="1350">
              <a:latin typeface="Arial Narrow" panose="020B0606020202030204" pitchFamily="34" charset="0"/>
            </a:endParaRPr>
          </a:p>
        </p:txBody>
      </p:sp>
      <p:graphicFrame>
        <p:nvGraphicFramePr>
          <p:cNvPr id="126300" name="Group 348"/>
          <p:cNvGraphicFramePr>
            <a:graphicFrameLocks noGrp="1"/>
          </p:cNvGraphicFramePr>
          <p:nvPr>
            <p:extLst/>
          </p:nvPr>
        </p:nvGraphicFramePr>
        <p:xfrm>
          <a:off x="2571750" y="951310"/>
          <a:ext cx="1202531" cy="1691640"/>
        </p:xfrm>
        <a:graphic>
          <a:graphicData uri="http://schemas.openxmlformats.org/drawingml/2006/table">
            <a:tbl>
              <a:tblPr/>
              <a:tblGrid>
                <a:gridCol w="875207"/>
                <a:gridCol w="327324"/>
              </a:tblGrid>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Arial Narrow" panose="020B0606020202030204" pitchFamily="34" charset="0"/>
                        </a:rPr>
                        <a:t>nombre</a:t>
                      </a:r>
                      <a:endParaRPr kumimoji="0" lang="es-ES" sz="1400" b="1" i="0" u="none" strike="noStrike" cap="none" normalizeH="0" baseline="0" dirty="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rPr>
                        <a:t>Obelisco</a:t>
                      </a:r>
                      <a:endParaRPr kumimoji="0" lang="es-ES" sz="1400" b="0"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Alfaguara</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rPr>
                        <a:t>Planeta</a:t>
                      </a:r>
                      <a:endParaRPr kumimoji="0" lang="es-ES" sz="1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Alianza</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6150" name="Rectangle 198"/>
          <p:cNvSpPr>
            <a:spLocks noChangeArrowheads="1"/>
          </p:cNvSpPr>
          <p:nvPr/>
        </p:nvSpPr>
        <p:spPr bwMode="auto">
          <a:xfrm>
            <a:off x="5657850" y="742950"/>
            <a:ext cx="8572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5250" indent="-95250" algn="l">
              <a:spcBef>
                <a:spcPct val="20000"/>
              </a:spcBef>
              <a:buChar char="•"/>
              <a:tabLst>
                <a:tab pos="571500" algn="l"/>
              </a:tabLst>
              <a:defRPr sz="3200">
                <a:solidFill>
                  <a:schemeClr val="tx1"/>
                </a:solidFill>
                <a:latin typeface="Tahoma" panose="020B0604030504040204" pitchFamily="34" charset="0"/>
              </a:defRPr>
            </a:lvl1pPr>
            <a:lvl2pPr marL="285750" algn="l">
              <a:spcBef>
                <a:spcPct val="20000"/>
              </a:spcBef>
              <a:buChar char="–"/>
              <a:tabLst>
                <a:tab pos="571500" algn="l"/>
              </a:tabLst>
              <a:defRPr sz="2800">
                <a:solidFill>
                  <a:schemeClr val="tx1"/>
                </a:solidFill>
                <a:latin typeface="Tahoma" panose="020B0604030504040204" pitchFamily="34" charset="0"/>
              </a:defRPr>
            </a:lvl2pPr>
            <a:lvl3pPr marL="1181100" indent="-228600" algn="l">
              <a:spcBef>
                <a:spcPct val="20000"/>
              </a:spcBef>
              <a:buChar char="•"/>
              <a:tabLst>
                <a:tab pos="571500" algn="l"/>
              </a:tabLst>
              <a:defRPr sz="2400">
                <a:solidFill>
                  <a:schemeClr val="tx1"/>
                </a:solidFill>
                <a:latin typeface="Tahoma" panose="020B0604030504040204" pitchFamily="34" charset="0"/>
              </a:defRPr>
            </a:lvl3pPr>
            <a:lvl4pPr marL="1600200" indent="-228600" algn="l">
              <a:spcBef>
                <a:spcPct val="20000"/>
              </a:spcBef>
              <a:buChar char="–"/>
              <a:tabLst>
                <a:tab pos="571500" algn="l"/>
              </a:tabLst>
              <a:defRPr sz="2000">
                <a:solidFill>
                  <a:schemeClr val="tx1"/>
                </a:solidFill>
                <a:latin typeface="Tahoma" panose="020B0604030504040204" pitchFamily="34" charset="0"/>
              </a:defRPr>
            </a:lvl4pPr>
            <a:lvl5pPr marL="2057400" indent="-228600" algn="l">
              <a:spcBef>
                <a:spcPct val="20000"/>
              </a:spcBef>
              <a:buChar char="»"/>
              <a:tabLst>
                <a:tab pos="571500"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9pPr>
          </a:lstStyle>
          <a:p>
            <a:pPr>
              <a:lnSpc>
                <a:spcPct val="80000"/>
              </a:lnSpc>
              <a:buFontTx/>
              <a:buNone/>
            </a:pPr>
            <a:r>
              <a:rPr lang="es-ES_tradnl" sz="1350" b="1">
                <a:latin typeface="Arial Narrow" panose="020B0606020202030204" pitchFamily="34" charset="0"/>
              </a:rPr>
              <a:t>PERSONA</a:t>
            </a:r>
            <a:endParaRPr lang="es-ES_tradnl" sz="1350">
              <a:latin typeface="Arial Narrow" panose="020B0606020202030204" pitchFamily="34" charset="0"/>
            </a:endParaRPr>
          </a:p>
        </p:txBody>
      </p:sp>
      <p:graphicFrame>
        <p:nvGraphicFramePr>
          <p:cNvPr id="126310" name="Group 358"/>
          <p:cNvGraphicFramePr>
            <a:graphicFrameLocks noGrp="1"/>
          </p:cNvGraphicFramePr>
          <p:nvPr>
            <p:extLst/>
          </p:nvPr>
        </p:nvGraphicFramePr>
        <p:xfrm>
          <a:off x="5717381" y="951310"/>
          <a:ext cx="2321150" cy="1691640"/>
        </p:xfrm>
        <a:graphic>
          <a:graphicData uri="http://schemas.openxmlformats.org/drawingml/2006/table">
            <a:tbl>
              <a:tblPr/>
              <a:tblGrid>
                <a:gridCol w="328565"/>
                <a:gridCol w="1147326"/>
                <a:gridCol w="845259"/>
              </a:tblGrid>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Arial Narrow" panose="020B0606020202030204" pitchFamily="34" charset="0"/>
                        </a:rPr>
                        <a:t>id</a:t>
                      </a:r>
                      <a:endParaRPr kumimoji="0" lang="es-ES" sz="1400" b="1" i="0" u="none" strike="noStrike" cap="none" normalizeH="0" baseline="0" dirty="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nombre</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teléfono</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rPr>
                        <a:t>2</a:t>
                      </a:r>
                      <a:endParaRPr kumimoji="0" lang="es-ES" sz="1400" b="0"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Julia Ibáñez</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555123456</a:t>
                      </a:r>
                      <a:endParaRPr kumimoji="0" lang="es-ES"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10</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Eva Andrés</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rPr>
                        <a:t>555654321</a:t>
                      </a:r>
                      <a:endParaRPr kumimoji="0" lang="es-ES" sz="12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3</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Cristina Prats</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555987654</a:t>
                      </a:r>
                      <a:endParaRPr kumimoji="0" lang="es-ES" sz="12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1</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rPr>
                        <a:t>Ginés Soriano</a:t>
                      </a:r>
                      <a:endParaRPr kumimoji="0" lang="es-ES" sz="1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rPr>
                        <a:t>555221122</a:t>
                      </a:r>
                      <a:endParaRPr kumimoji="0" lang="es-ES" sz="12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6195" name="Rectangle 243"/>
          <p:cNvSpPr>
            <a:spLocks noChangeArrowheads="1"/>
          </p:cNvSpPr>
          <p:nvPr/>
        </p:nvSpPr>
        <p:spPr bwMode="auto">
          <a:xfrm>
            <a:off x="5843588" y="3020617"/>
            <a:ext cx="857250" cy="16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95250" indent="-95250" algn="l">
              <a:spcBef>
                <a:spcPct val="20000"/>
              </a:spcBef>
              <a:buChar char="•"/>
              <a:tabLst>
                <a:tab pos="571500" algn="l"/>
              </a:tabLst>
              <a:defRPr sz="3200">
                <a:solidFill>
                  <a:schemeClr val="tx1"/>
                </a:solidFill>
                <a:latin typeface="Tahoma" panose="020B0604030504040204" pitchFamily="34" charset="0"/>
              </a:defRPr>
            </a:lvl1pPr>
            <a:lvl2pPr marL="285750" algn="l">
              <a:spcBef>
                <a:spcPct val="20000"/>
              </a:spcBef>
              <a:buChar char="–"/>
              <a:tabLst>
                <a:tab pos="571500" algn="l"/>
              </a:tabLst>
              <a:defRPr sz="2800">
                <a:solidFill>
                  <a:schemeClr val="tx1"/>
                </a:solidFill>
                <a:latin typeface="Tahoma" panose="020B0604030504040204" pitchFamily="34" charset="0"/>
              </a:defRPr>
            </a:lvl2pPr>
            <a:lvl3pPr marL="1181100" indent="-228600" algn="l">
              <a:spcBef>
                <a:spcPct val="20000"/>
              </a:spcBef>
              <a:buChar char="•"/>
              <a:tabLst>
                <a:tab pos="571500" algn="l"/>
              </a:tabLst>
              <a:defRPr sz="2400">
                <a:solidFill>
                  <a:schemeClr val="tx1"/>
                </a:solidFill>
                <a:latin typeface="Tahoma" panose="020B0604030504040204" pitchFamily="34" charset="0"/>
              </a:defRPr>
            </a:lvl3pPr>
            <a:lvl4pPr marL="1600200" indent="-228600" algn="l">
              <a:spcBef>
                <a:spcPct val="20000"/>
              </a:spcBef>
              <a:buChar char="–"/>
              <a:tabLst>
                <a:tab pos="571500" algn="l"/>
              </a:tabLst>
              <a:defRPr sz="2000">
                <a:solidFill>
                  <a:schemeClr val="tx1"/>
                </a:solidFill>
                <a:latin typeface="Tahoma" panose="020B0604030504040204" pitchFamily="34" charset="0"/>
              </a:defRPr>
            </a:lvl4pPr>
            <a:lvl5pPr marL="2057400" indent="-228600" algn="l">
              <a:spcBef>
                <a:spcPct val="20000"/>
              </a:spcBef>
              <a:buChar char="»"/>
              <a:tabLst>
                <a:tab pos="571500"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ahoma" panose="020B0604030504040204" pitchFamily="34" charset="0"/>
              </a:defRPr>
            </a:lvl9pPr>
          </a:lstStyle>
          <a:p>
            <a:pPr algn="r">
              <a:lnSpc>
                <a:spcPct val="80000"/>
              </a:lnSpc>
              <a:buFontTx/>
              <a:buNone/>
            </a:pPr>
            <a:r>
              <a:rPr lang="es-ES_tradnl" sz="1350" b="1">
                <a:latin typeface="Arial Narrow" panose="020B0606020202030204" pitchFamily="34" charset="0"/>
              </a:rPr>
              <a:t>PRESTAMO</a:t>
            </a:r>
            <a:endParaRPr lang="es-ES_tradnl" sz="1350">
              <a:latin typeface="Arial Narrow" panose="020B0606020202030204" pitchFamily="34" charset="0"/>
            </a:endParaRPr>
          </a:p>
        </p:txBody>
      </p:sp>
      <p:graphicFrame>
        <p:nvGraphicFramePr>
          <p:cNvPr id="126309" name="Group 357"/>
          <p:cNvGraphicFramePr>
            <a:graphicFrameLocks noGrp="1"/>
          </p:cNvGraphicFramePr>
          <p:nvPr/>
        </p:nvGraphicFramePr>
        <p:xfrm>
          <a:off x="5900737" y="3192066"/>
          <a:ext cx="1928813" cy="2697480"/>
        </p:xfrm>
        <a:graphic>
          <a:graphicData uri="http://schemas.openxmlformats.org/drawingml/2006/table">
            <a:tbl>
              <a:tblPr/>
              <a:tblGrid>
                <a:gridCol w="490538"/>
                <a:gridCol w="828675"/>
                <a:gridCol w="609600"/>
              </a:tblGrid>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idPer</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idLib</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Narrow" panose="020B0606020202030204" pitchFamily="34" charset="0"/>
                        </a:rPr>
                        <a:t>fecha</a:t>
                      </a:r>
                      <a:endParaRPr kumimoji="0" lang="es-ES" sz="1400" b="1"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rPr>
                        <a:t>10</a:t>
                      </a:r>
                      <a:endParaRPr kumimoji="0" lang="es-ES" sz="1400" b="0" i="0" u="none" strike="noStrike" cap="none" normalizeH="0" baseline="0" smtClean="0">
                        <a:ln>
                          <a:noFill/>
                        </a:ln>
                        <a:solidFill>
                          <a:schemeClr val="tx1"/>
                        </a:solidFill>
                        <a:effectLst/>
                        <a:latin typeface="Arial Narrow" panose="020B060602020203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8408049003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23/9/03</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3</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8408048783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1/10/03</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6466">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10</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8420464988</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2/3/03</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1</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smtClean="0">
                          <a:ln>
                            <a:noFill/>
                          </a:ln>
                          <a:solidFill>
                            <a:schemeClr val="tx1"/>
                          </a:solidFill>
                          <a:effectLst/>
                          <a:latin typeface="Arial Narrow" panose="020B0606020202030204" pitchFamily="34" charset="0"/>
                        </a:rPr>
                        <a:t>8420432261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10/8/02</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320">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762000">
                        <a:spcBef>
                          <a:spcPct val="20000"/>
                        </a:spcBef>
                        <a:defRPr sz="2800">
                          <a:solidFill>
                            <a:schemeClr val="tx1"/>
                          </a:solidFill>
                          <a:latin typeface="Tahoma" panose="020B0604030504040204" pitchFamily="34" charset="0"/>
                        </a:defRPr>
                      </a:lvl1pPr>
                      <a:lvl2pPr algn="l" defTabSz="762000">
                        <a:spcBef>
                          <a:spcPct val="20000"/>
                        </a:spcBef>
                        <a:defRPr sz="2400">
                          <a:solidFill>
                            <a:schemeClr val="tx1"/>
                          </a:solidFill>
                          <a:latin typeface="Tahoma" panose="020B0604030504040204" pitchFamily="34" charset="0"/>
                        </a:defRPr>
                      </a:lvl2pPr>
                      <a:lvl3pPr algn="l" defTabSz="762000">
                        <a:spcBef>
                          <a:spcPct val="20000"/>
                        </a:spcBef>
                        <a:defRPr sz="2000">
                          <a:solidFill>
                            <a:schemeClr val="tx1"/>
                          </a:solidFill>
                          <a:latin typeface="Tahoma" panose="020B0604030504040204" pitchFamily="34" charset="0"/>
                        </a:defRPr>
                      </a:lvl3pPr>
                      <a:lvl4pPr algn="l" defTabSz="762000">
                        <a:spcBef>
                          <a:spcPct val="20000"/>
                        </a:spcBef>
                        <a:defRPr>
                          <a:solidFill>
                            <a:schemeClr val="tx1"/>
                          </a:solidFill>
                          <a:latin typeface="Tahoma" panose="020B0604030504040204" pitchFamily="34" charset="0"/>
                        </a:defRPr>
                      </a:lvl4pPr>
                      <a:lvl5pPr algn="l" defTabSz="762000">
                        <a:spcBef>
                          <a:spcPct val="20000"/>
                        </a:spcBef>
                        <a:defRPr>
                          <a:solidFill>
                            <a:schemeClr val="tx1"/>
                          </a:solidFill>
                          <a:latin typeface="Tahoma" panose="020B0604030504040204" pitchFamily="34" charset="0"/>
                        </a:defRPr>
                      </a:lvl5pPr>
                      <a:lvl6pPr defTabSz="762000" eaLnBrk="0" fontAlgn="base" hangingPunct="0">
                        <a:spcBef>
                          <a:spcPct val="20000"/>
                        </a:spcBef>
                        <a:spcAft>
                          <a:spcPct val="0"/>
                        </a:spcAft>
                        <a:defRPr>
                          <a:solidFill>
                            <a:schemeClr val="tx1"/>
                          </a:solidFill>
                          <a:latin typeface="Tahoma" panose="020B0604030504040204" pitchFamily="34" charset="0"/>
                        </a:defRPr>
                      </a:lvl6pPr>
                      <a:lvl7pPr defTabSz="762000" eaLnBrk="0" fontAlgn="base" hangingPunct="0">
                        <a:spcBef>
                          <a:spcPct val="20000"/>
                        </a:spcBef>
                        <a:spcAft>
                          <a:spcPct val="0"/>
                        </a:spcAft>
                        <a:defRPr>
                          <a:solidFill>
                            <a:schemeClr val="tx1"/>
                          </a:solidFill>
                          <a:latin typeface="Tahoma" panose="020B0604030504040204" pitchFamily="34" charset="0"/>
                        </a:defRPr>
                      </a:lvl7pPr>
                      <a:lvl8pPr defTabSz="762000" eaLnBrk="0" fontAlgn="base" hangingPunct="0">
                        <a:spcBef>
                          <a:spcPct val="20000"/>
                        </a:spcBef>
                        <a:spcAft>
                          <a:spcPct val="0"/>
                        </a:spcAft>
                        <a:defRPr>
                          <a:solidFill>
                            <a:schemeClr val="tx1"/>
                          </a:solidFill>
                          <a:latin typeface="Tahoma" panose="020B0604030504040204" pitchFamily="34" charset="0"/>
                        </a:defRPr>
                      </a:lvl8pPr>
                      <a:lvl9pPr defTabSz="762000" eaLnBrk="0" fontAlgn="base" hangingPunct="0">
                        <a:spcBef>
                          <a:spcPct val="20000"/>
                        </a:spcBef>
                        <a:spcAft>
                          <a:spcPct val="0"/>
                        </a:spcAft>
                        <a:defRPr>
                          <a:solidFill>
                            <a:schemeClr val="tx1"/>
                          </a:solidFill>
                          <a:latin typeface="Tahoma" panose="020B0604030504040204" pitchFamily="34" charset="0"/>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rPr>
                        <a:t>...</a:t>
                      </a:r>
                      <a:endParaRPr kumimoji="0" lang="es-ES" sz="1400" b="0" i="0" u="none" strike="noStrike" cap="none" normalizeH="0" baseline="0" smtClean="0">
                        <a:ln>
                          <a:noFill/>
                        </a:ln>
                        <a:solidFill>
                          <a:schemeClr val="tx1"/>
                        </a:solidFill>
                        <a:effectLst/>
                        <a:latin typeface="Arial Narrow" panose="020B060602020203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451953520"/>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a:t>¿Qué es una Base de Datos?</a:t>
            </a:r>
            <a:endParaRPr/>
          </a:p>
        </p:txBody>
      </p:sp>
      <p:sp>
        <p:nvSpPr>
          <p:cNvPr id="68" name="Google Shape;68;p14"/>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Es un conjunto de datos pertenecientes a un mismo contexto y almacenados sistemáticamente para su posterior uso.</a:t>
            </a:r>
            <a:endParaRPr/>
          </a:p>
        </p:txBody>
      </p:sp>
      <p:pic>
        <p:nvPicPr>
          <p:cNvPr id="69" name="Google Shape;69;p14"/>
          <p:cNvPicPr preferRelativeResize="0"/>
          <p:nvPr/>
        </p:nvPicPr>
        <p:blipFill>
          <a:blip r:embed="rId3">
            <a:alphaModFix/>
          </a:blip>
          <a:stretch>
            <a:fillRect/>
          </a:stretch>
        </p:blipFill>
        <p:spPr>
          <a:xfrm>
            <a:off x="3375988" y="2694200"/>
            <a:ext cx="2239625" cy="2239625"/>
          </a:xfrm>
          <a:prstGeom prst="rect">
            <a:avLst/>
          </a:prstGeom>
          <a:noFill/>
          <a:ln>
            <a:noFill/>
          </a:ln>
        </p:spPr>
      </p:pic>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ie de página 5"/>
          <p:cNvSpPr>
            <a:spLocks noGrp="1"/>
          </p:cNvSpPr>
          <p:nvPr>
            <p:ph type="ftr" sz="quarter" idx="10"/>
          </p:nvPr>
        </p:nvSpPr>
        <p:spPr/>
        <p:txBody>
          <a:bodyPr/>
          <a:lstStyle/>
          <a:p>
            <a:r>
              <a:rPr lang="es-ES_tradnl"/>
              <a:t>Tema 1. Sistemas de bases de datos</a:t>
            </a:r>
          </a:p>
        </p:txBody>
      </p:sp>
      <p:sp>
        <p:nvSpPr>
          <p:cNvPr id="7" name="Marcador de número de diapositiva 6"/>
          <p:cNvSpPr>
            <a:spLocks noGrp="1"/>
          </p:cNvSpPr>
          <p:nvPr>
            <p:ph type="sldNum" sz="quarter" idx="11"/>
          </p:nvPr>
        </p:nvSpPr>
        <p:spPr/>
        <p:txBody>
          <a:bodyPr/>
          <a:lstStyle/>
          <a:p>
            <a:fld id="{FD296215-12B2-40C3-840D-4E4C277D200D}" type="slidenum">
              <a:rPr lang="es-ES_tradnl"/>
              <a:pPr/>
              <a:t>20</a:t>
            </a:fld>
            <a:endParaRPr lang="es-ES_tradnl"/>
          </a:p>
        </p:txBody>
      </p:sp>
      <p:sp>
        <p:nvSpPr>
          <p:cNvPr id="39939" name="Rectangle 3"/>
          <p:cNvSpPr>
            <a:spLocks noGrp="1" noChangeArrowheads="1"/>
          </p:cNvSpPr>
          <p:nvPr>
            <p:ph type="body" idx="1"/>
          </p:nvPr>
        </p:nvSpPr>
        <p:spPr>
          <a:xfrm>
            <a:off x="1371600" y="742950"/>
            <a:ext cx="6457950" cy="4114800"/>
          </a:xfrm>
        </p:spPr>
        <p:txBody>
          <a:bodyPr/>
          <a:lstStyle/>
          <a:p>
            <a:pPr>
              <a:lnSpc>
                <a:spcPct val="10000"/>
              </a:lnSpc>
              <a:buFontTx/>
              <a:buNone/>
            </a:pPr>
            <a:endParaRPr lang="es-ES_tradnl" sz="1500" b="1"/>
          </a:p>
          <a:p>
            <a:pPr>
              <a:buFontTx/>
              <a:buNone/>
            </a:pPr>
            <a:r>
              <a:rPr lang="es-ES_tradnl" b="1"/>
              <a:t>Sistema de Gestión de Base de Datos</a:t>
            </a:r>
            <a:r>
              <a:rPr lang="es-ES_tradnl" sz="1500"/>
              <a:t> (</a:t>
            </a:r>
            <a:r>
              <a:rPr lang="es-ES_tradnl" sz="1500" b="1"/>
              <a:t>SGBD</a:t>
            </a:r>
            <a:r>
              <a:rPr lang="es-ES_tradnl" sz="1500"/>
              <a:t> </a:t>
            </a:r>
            <a:r>
              <a:rPr lang="es-ES_tradnl" sz="1500" b="1"/>
              <a:t>-</a:t>
            </a:r>
            <a:r>
              <a:rPr lang="es-ES_tradnl" sz="1500"/>
              <a:t> </a:t>
            </a:r>
            <a:r>
              <a:rPr lang="es-ES_tradnl" sz="1500" b="1"/>
              <a:t>DBMS</a:t>
            </a:r>
            <a:r>
              <a:rPr lang="es-ES_tradnl" sz="1500"/>
              <a:t>)</a:t>
            </a:r>
          </a:p>
          <a:p>
            <a:pPr lvl="1">
              <a:buFontTx/>
              <a:buNone/>
            </a:pPr>
            <a:r>
              <a:rPr lang="es-ES_tradnl" sz="1350">
                <a:latin typeface="Century Gothic" panose="020B0502020202020204" pitchFamily="34" charset="0"/>
              </a:rPr>
              <a:t>”</a:t>
            </a:r>
            <a:r>
              <a:rPr lang="es-ES_tradnl" sz="1350" b="1">
                <a:latin typeface="Century Gothic" panose="020B0502020202020204" pitchFamily="34" charset="0"/>
              </a:rPr>
              <a:t>Conjunto de programas que permite DEFINIR, CONSTRUIR y </a:t>
            </a:r>
            <a:br>
              <a:rPr lang="es-ES_tradnl" sz="1350" b="1">
                <a:latin typeface="Century Gothic" panose="020B0502020202020204" pitchFamily="34" charset="0"/>
              </a:rPr>
            </a:br>
            <a:r>
              <a:rPr lang="es-ES_tradnl" sz="1350" b="1">
                <a:latin typeface="Century Gothic" panose="020B0502020202020204" pitchFamily="34" charset="0"/>
              </a:rPr>
              <a:t>MANIPULAR bases de datos para diversas aplicaciones</a:t>
            </a:r>
            <a:r>
              <a:rPr lang="es-ES_tradnl" sz="1350">
                <a:latin typeface="Century Gothic" panose="020B0502020202020204" pitchFamily="34" charset="0"/>
              </a:rPr>
              <a:t>”</a:t>
            </a:r>
            <a:endParaRPr lang="es-ES_tradnl" sz="1350"/>
          </a:p>
          <a:p>
            <a:pPr lvl="1">
              <a:lnSpc>
                <a:spcPct val="160000"/>
              </a:lnSpc>
            </a:pPr>
            <a:r>
              <a:rPr lang="es-ES_tradnl" sz="1350" b="1">
                <a:solidFill>
                  <a:schemeClr val="accent2"/>
                </a:solidFill>
              </a:rPr>
              <a:t>Definir</a:t>
            </a:r>
            <a:r>
              <a:rPr lang="es-ES_tradnl" sz="1350"/>
              <a:t> una BD es especificar...</a:t>
            </a:r>
          </a:p>
          <a:p>
            <a:pPr lvl="2">
              <a:lnSpc>
                <a:spcPct val="80000"/>
              </a:lnSpc>
            </a:pPr>
            <a:r>
              <a:rPr lang="es-ES_tradnl" sz="1200"/>
              <a:t>estructura de datos,</a:t>
            </a:r>
          </a:p>
          <a:p>
            <a:pPr lvl="2">
              <a:lnSpc>
                <a:spcPct val="90000"/>
              </a:lnSpc>
            </a:pPr>
            <a:r>
              <a:rPr lang="es-ES_tradnl" sz="1200"/>
              <a:t>tipos de datos y</a:t>
            </a:r>
          </a:p>
          <a:p>
            <a:pPr lvl="2">
              <a:lnSpc>
                <a:spcPct val="90000"/>
              </a:lnSpc>
            </a:pPr>
            <a:r>
              <a:rPr lang="es-ES_tradnl" sz="1200"/>
              <a:t>restricciones de los datos</a:t>
            </a:r>
          </a:p>
          <a:p>
            <a:pPr lvl="1"/>
            <a:r>
              <a:rPr lang="es-ES_tradnl" sz="1350" b="1">
                <a:solidFill>
                  <a:schemeClr val="accent2"/>
                </a:solidFill>
              </a:rPr>
              <a:t>Construir</a:t>
            </a:r>
            <a:r>
              <a:rPr lang="es-ES_tradnl" sz="1350"/>
              <a:t> una BD es...</a:t>
            </a:r>
          </a:p>
          <a:p>
            <a:pPr lvl="2">
              <a:lnSpc>
                <a:spcPct val="90000"/>
              </a:lnSpc>
            </a:pPr>
            <a:r>
              <a:rPr lang="es-ES_tradnl" sz="1200"/>
              <a:t>almacenar datos en algún medio de almacenamiento controlado por el SGBD</a:t>
            </a:r>
          </a:p>
          <a:p>
            <a:pPr lvl="1"/>
            <a:r>
              <a:rPr lang="es-ES_tradnl" sz="1350" b="1">
                <a:solidFill>
                  <a:schemeClr val="accent2"/>
                </a:solidFill>
              </a:rPr>
              <a:t>Manipular</a:t>
            </a:r>
            <a:r>
              <a:rPr lang="es-ES_tradnl" sz="1350"/>
              <a:t> la BD es... </a:t>
            </a:r>
          </a:p>
          <a:p>
            <a:pPr lvl="2">
              <a:lnSpc>
                <a:spcPct val="90000"/>
              </a:lnSpc>
            </a:pPr>
            <a:r>
              <a:rPr lang="es-ES_tradnl" sz="1200"/>
              <a:t>consultar datos</a:t>
            </a:r>
          </a:p>
          <a:p>
            <a:pPr lvl="2">
              <a:lnSpc>
                <a:spcPct val="90000"/>
              </a:lnSpc>
            </a:pPr>
            <a:r>
              <a:rPr lang="es-ES_tradnl" sz="1200"/>
              <a:t>introducir/modificar/eliminar datos, para reflejar cambios en el minimundo</a:t>
            </a:r>
          </a:p>
          <a:p>
            <a:pPr lvl="2">
              <a:lnSpc>
                <a:spcPct val="90000"/>
              </a:lnSpc>
            </a:pPr>
            <a:r>
              <a:rPr lang="es-ES_tradnl" sz="1200"/>
              <a:t>generar informes a partir de los datos almacenados</a:t>
            </a:r>
          </a:p>
          <a:p>
            <a:pPr lvl="1">
              <a:buFontTx/>
              <a:buNone/>
            </a:pPr>
            <a:endParaRPr lang="es-ES_tradnl" sz="1050"/>
          </a:p>
          <a:p>
            <a:pPr>
              <a:lnSpc>
                <a:spcPct val="70000"/>
              </a:lnSpc>
              <a:buFontTx/>
              <a:buNone/>
            </a:pPr>
            <a:r>
              <a:rPr lang="es-ES_tradnl" b="1"/>
              <a:t>Sistema de Base de Datos</a:t>
            </a:r>
          </a:p>
          <a:p>
            <a:pPr>
              <a:buFontTx/>
              <a:buNone/>
            </a:pPr>
            <a:r>
              <a:rPr lang="es-ES_tradnl" b="1"/>
              <a:t>	</a:t>
            </a:r>
            <a:r>
              <a:rPr lang="es-ES_tradnl" sz="1500">
                <a:latin typeface="Century Gothic" panose="020B0502020202020204" pitchFamily="34" charset="0"/>
              </a:rPr>
              <a:t>SBD = BD + SGBD + Software de Aplicación/Consultas</a:t>
            </a:r>
          </a:p>
        </p:txBody>
      </p:sp>
      <p:sp>
        <p:nvSpPr>
          <p:cNvPr id="39941" name="Rectangle 5"/>
          <p:cNvSpPr>
            <a:spLocks noChangeArrowheads="1"/>
          </p:cNvSpPr>
          <p:nvPr/>
        </p:nvSpPr>
        <p:spPr bwMode="auto">
          <a:xfrm>
            <a:off x="1371600" y="3943350"/>
            <a:ext cx="6343650" cy="74295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39942" name="Rectangle 6"/>
          <p:cNvSpPr>
            <a:spLocks noChangeArrowheads="1"/>
          </p:cNvSpPr>
          <p:nvPr/>
        </p:nvSpPr>
        <p:spPr bwMode="auto">
          <a:xfrm>
            <a:off x="1371600" y="800100"/>
            <a:ext cx="6343650" cy="85725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39944" name="Rectangle 8"/>
          <p:cNvSpPr>
            <a:spLocks noGrp="1" noChangeArrowheads="1"/>
          </p:cNvSpPr>
          <p:nvPr>
            <p:ph type="title"/>
          </p:nvPr>
        </p:nvSpPr>
        <p:spPr>
          <a:xfrm>
            <a:off x="1371600" y="114300"/>
            <a:ext cx="6457950" cy="514350"/>
          </a:xfrm>
          <a:solidFill>
            <a:srgbClr val="DDDDDD"/>
          </a:solidFill>
          <a:ln/>
        </p:spPr>
        <p:txBody>
          <a:bodyPr/>
          <a:lstStyle/>
          <a:p>
            <a:pPr algn="l"/>
            <a:r>
              <a:rPr lang="es-ES_tradnl" sz="2400"/>
              <a:t>1.1 Bases de datos y sus usuarios</a:t>
            </a:r>
            <a:endParaRPr lang="es-ES" sz="2400"/>
          </a:p>
        </p:txBody>
      </p:sp>
    </p:spTree>
    <p:extLst>
      <p:ext uri="{BB962C8B-B14F-4D97-AF65-F5344CB8AC3E}">
        <p14:creationId xmlns:p14="http://schemas.microsoft.com/office/powerpoint/2010/main" val="1320717638"/>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arcador de pie de página 20"/>
          <p:cNvSpPr>
            <a:spLocks noGrp="1"/>
          </p:cNvSpPr>
          <p:nvPr>
            <p:ph type="ftr" sz="quarter" idx="4294967295"/>
          </p:nvPr>
        </p:nvSpPr>
        <p:spPr>
          <a:xfrm>
            <a:off x="1200150" y="4857750"/>
            <a:ext cx="5086350" cy="228600"/>
          </a:xfrm>
          <a:prstGeom prst="rect">
            <a:avLst/>
          </a:prstGeom>
        </p:spPr>
        <p:txBody>
          <a:bodyPr/>
          <a:lstStyle/>
          <a:p>
            <a:r>
              <a:rPr lang="es-ES_tradnl"/>
              <a:t>Tema 1. Sistemas de bases de datos</a:t>
            </a:r>
          </a:p>
        </p:txBody>
      </p:sp>
      <p:sp>
        <p:nvSpPr>
          <p:cNvPr id="22" name="Marcador de número de diapositiva 21"/>
          <p:cNvSpPr>
            <a:spLocks noGrp="1"/>
          </p:cNvSpPr>
          <p:nvPr>
            <p:ph type="sldNum" sz="quarter" idx="4294967295"/>
          </p:nvPr>
        </p:nvSpPr>
        <p:spPr>
          <a:xfrm>
            <a:off x="6515100" y="4857750"/>
            <a:ext cx="1428750" cy="342900"/>
          </a:xfrm>
          <a:prstGeom prst="rect">
            <a:avLst/>
          </a:prstGeom>
        </p:spPr>
        <p:txBody>
          <a:bodyPr/>
          <a:lstStyle/>
          <a:p>
            <a:fld id="{0B1415FC-03FC-4BAC-9F8E-6EFC180AEC1B}" type="slidenum">
              <a:rPr lang="es-ES_tradnl"/>
              <a:pPr/>
              <a:t>21</a:t>
            </a:fld>
            <a:endParaRPr lang="es-ES_tradnl"/>
          </a:p>
        </p:txBody>
      </p:sp>
      <p:grpSp>
        <p:nvGrpSpPr>
          <p:cNvPr id="91160" name="Group 24"/>
          <p:cNvGrpSpPr>
            <a:grpSpLocks/>
          </p:cNvGrpSpPr>
          <p:nvPr/>
        </p:nvGrpSpPr>
        <p:grpSpPr bwMode="auto">
          <a:xfrm>
            <a:off x="2457450" y="514350"/>
            <a:ext cx="5314950" cy="4171950"/>
            <a:chOff x="1104" y="432"/>
            <a:chExt cx="4464" cy="3504"/>
          </a:xfrm>
        </p:grpSpPr>
        <p:sp>
          <p:nvSpPr>
            <p:cNvPr id="91138" name="AutoShape 2"/>
            <p:cNvSpPr>
              <a:spLocks noChangeArrowheads="1"/>
            </p:cNvSpPr>
            <p:nvPr/>
          </p:nvSpPr>
          <p:spPr bwMode="auto">
            <a:xfrm>
              <a:off x="2736" y="2880"/>
              <a:ext cx="949" cy="960"/>
            </a:xfrm>
            <a:prstGeom prst="can">
              <a:avLst>
                <a:gd name="adj" fmla="val 3361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91139" name="AutoShape 3"/>
            <p:cNvSpPr>
              <a:spLocks noChangeArrowheads="1"/>
            </p:cNvSpPr>
            <p:nvPr/>
          </p:nvSpPr>
          <p:spPr bwMode="auto">
            <a:xfrm>
              <a:off x="3408" y="2880"/>
              <a:ext cx="1056" cy="960"/>
            </a:xfrm>
            <a:prstGeom prst="can">
              <a:avLst>
                <a:gd name="adj" fmla="val 323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91140" name="Line 4"/>
            <p:cNvSpPr>
              <a:spLocks noChangeShapeType="1"/>
            </p:cNvSpPr>
            <p:nvPr/>
          </p:nvSpPr>
          <p:spPr bwMode="auto">
            <a:xfrm flipH="1">
              <a:off x="3072" y="2640"/>
              <a:ext cx="1" cy="384"/>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91142" name="Line 6"/>
            <p:cNvSpPr>
              <a:spLocks noChangeShapeType="1"/>
            </p:cNvSpPr>
            <p:nvPr/>
          </p:nvSpPr>
          <p:spPr bwMode="auto">
            <a:xfrm>
              <a:off x="4032" y="2640"/>
              <a:ext cx="1" cy="432"/>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91143" name="Rectangle 7"/>
            <p:cNvSpPr>
              <a:spLocks noChangeArrowheads="1"/>
            </p:cNvSpPr>
            <p:nvPr/>
          </p:nvSpPr>
          <p:spPr bwMode="auto">
            <a:xfrm>
              <a:off x="1440" y="1296"/>
              <a:ext cx="3936" cy="144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17088" dir="19163922" algn="ctr" rotWithShape="0">
                      <a:schemeClr val="bg2">
                        <a:alpha val="50000"/>
                      </a:schemeClr>
                    </a:outerShdw>
                  </a:effectLst>
                </a14:hiddenEffects>
              </a:ext>
            </a:extLst>
          </p:spPr>
          <p:txBody>
            <a:bodyPr wrap="none" anchor="ctr"/>
            <a:lstStyle/>
            <a:p>
              <a:endParaRPr lang="es-PE" sz="1050"/>
            </a:p>
          </p:txBody>
        </p:sp>
        <p:sp>
          <p:nvSpPr>
            <p:cNvPr id="91144" name="Text Box 8"/>
            <p:cNvSpPr txBox="1">
              <a:spLocks noChangeArrowheads="1"/>
            </p:cNvSpPr>
            <p:nvPr/>
          </p:nvSpPr>
          <p:spPr bwMode="auto">
            <a:xfrm>
              <a:off x="2544" y="1584"/>
              <a:ext cx="1968" cy="4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350"/>
                <a:t>Software para </a:t>
              </a:r>
              <a:r>
                <a:rPr lang="es-ES_tradnl" sz="1350" b="1"/>
                <a:t>procesar</a:t>
              </a:r>
              <a:r>
                <a:rPr lang="es-ES_tradnl" sz="1350"/>
                <a:t> Consultas / Programas</a:t>
              </a:r>
            </a:p>
          </p:txBody>
        </p:sp>
        <p:sp>
          <p:nvSpPr>
            <p:cNvPr id="91145" name="Text Box 9"/>
            <p:cNvSpPr txBox="1">
              <a:spLocks noChangeArrowheads="1"/>
            </p:cNvSpPr>
            <p:nvPr/>
          </p:nvSpPr>
          <p:spPr bwMode="auto">
            <a:xfrm>
              <a:off x="2544" y="2208"/>
              <a:ext cx="1968" cy="4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350"/>
                <a:t>Software para tener </a:t>
              </a:r>
              <a:r>
                <a:rPr lang="es-ES_tradnl" sz="1350" b="1"/>
                <a:t>acceso</a:t>
              </a:r>
              <a:r>
                <a:rPr lang="es-ES_tradnl" sz="1350"/>
                <a:t> </a:t>
              </a:r>
              <a:r>
                <a:rPr lang="es-ES_tradnl" sz="1350" b="1"/>
                <a:t>a</a:t>
              </a:r>
              <a:r>
                <a:rPr lang="es-ES_tradnl" sz="1350"/>
                <a:t> los </a:t>
              </a:r>
              <a:r>
                <a:rPr lang="es-ES_tradnl" sz="1350" b="1"/>
                <a:t>datos</a:t>
              </a:r>
              <a:r>
                <a:rPr lang="es-ES_tradnl" sz="1350"/>
                <a:t> almacenados </a:t>
              </a:r>
            </a:p>
          </p:txBody>
        </p:sp>
        <p:sp>
          <p:nvSpPr>
            <p:cNvPr id="91146" name="Text Box 10"/>
            <p:cNvSpPr txBox="1">
              <a:spLocks noChangeArrowheads="1"/>
            </p:cNvSpPr>
            <p:nvPr/>
          </p:nvSpPr>
          <p:spPr bwMode="auto">
            <a:xfrm>
              <a:off x="1440" y="1296"/>
              <a:ext cx="172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350" b="1"/>
                <a:t>SOFTWARE DEL SGBD</a:t>
              </a:r>
              <a:endParaRPr lang="es-ES_tradnl" sz="1350"/>
            </a:p>
          </p:txBody>
        </p:sp>
        <p:sp>
          <p:nvSpPr>
            <p:cNvPr id="91147" name="Line 11"/>
            <p:cNvSpPr>
              <a:spLocks noChangeShapeType="1"/>
            </p:cNvSpPr>
            <p:nvPr/>
          </p:nvSpPr>
          <p:spPr bwMode="auto">
            <a:xfrm>
              <a:off x="3552" y="2016"/>
              <a:ext cx="1"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91148" name="Text Box 12"/>
            <p:cNvSpPr txBox="1">
              <a:spLocks noChangeArrowheads="1"/>
            </p:cNvSpPr>
            <p:nvPr/>
          </p:nvSpPr>
          <p:spPr bwMode="auto">
            <a:xfrm>
              <a:off x="2736" y="960"/>
              <a:ext cx="2640" cy="252"/>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350" b="1"/>
                <a:t>Programas</a:t>
              </a:r>
              <a:r>
                <a:rPr lang="es-ES_tradnl" sz="1350"/>
                <a:t> de Aplicación / </a:t>
              </a:r>
              <a:r>
                <a:rPr lang="es-ES_tradnl" sz="1350" b="1"/>
                <a:t>Consultas</a:t>
              </a:r>
              <a:endParaRPr lang="es-ES_tradnl" sz="1350"/>
            </a:p>
          </p:txBody>
        </p:sp>
        <p:sp>
          <p:nvSpPr>
            <p:cNvPr id="91149" name="Line 13"/>
            <p:cNvSpPr>
              <a:spLocks noChangeShapeType="1"/>
            </p:cNvSpPr>
            <p:nvPr/>
          </p:nvSpPr>
          <p:spPr bwMode="auto">
            <a:xfrm>
              <a:off x="3552" y="1200"/>
              <a:ext cx="1"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91150" name="Rectangle 14"/>
            <p:cNvSpPr>
              <a:spLocks noChangeArrowheads="1"/>
            </p:cNvSpPr>
            <p:nvPr/>
          </p:nvSpPr>
          <p:spPr bwMode="auto">
            <a:xfrm>
              <a:off x="1104" y="720"/>
              <a:ext cx="4464" cy="321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91151" name="Text Box 15"/>
            <p:cNvSpPr txBox="1">
              <a:spLocks noChangeArrowheads="1"/>
            </p:cNvSpPr>
            <p:nvPr/>
          </p:nvSpPr>
          <p:spPr bwMode="auto">
            <a:xfrm>
              <a:off x="1104" y="720"/>
              <a:ext cx="23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350" b="1"/>
                <a:t>SISTEMA DE BASE DE DATOS</a:t>
              </a:r>
              <a:endParaRPr lang="es-ES_tradnl" sz="1350"/>
            </a:p>
          </p:txBody>
        </p:sp>
        <p:sp>
          <p:nvSpPr>
            <p:cNvPr id="91152" name="Text Box 16"/>
            <p:cNvSpPr txBox="1">
              <a:spLocks noChangeArrowheads="1"/>
            </p:cNvSpPr>
            <p:nvPr/>
          </p:nvSpPr>
          <p:spPr bwMode="auto">
            <a:xfrm>
              <a:off x="3216" y="432"/>
              <a:ext cx="21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350" b="1">
                  <a:latin typeface="Century Gothic" panose="020B0502020202020204" pitchFamily="34" charset="0"/>
                </a:rPr>
                <a:t>Usuarios / Programadores</a:t>
              </a:r>
              <a:endParaRPr lang="es-ES_tradnl" sz="1350">
                <a:latin typeface="Century Gothic" panose="020B0502020202020204" pitchFamily="34" charset="0"/>
              </a:endParaRPr>
            </a:p>
          </p:txBody>
        </p:sp>
        <p:sp>
          <p:nvSpPr>
            <p:cNvPr id="91153" name="Line 17"/>
            <p:cNvSpPr>
              <a:spLocks noChangeShapeType="1"/>
            </p:cNvSpPr>
            <p:nvPr/>
          </p:nvSpPr>
          <p:spPr bwMode="auto">
            <a:xfrm>
              <a:off x="4032" y="624"/>
              <a:ext cx="0" cy="33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sz="1050"/>
            </a:p>
          </p:txBody>
        </p:sp>
        <p:sp>
          <p:nvSpPr>
            <p:cNvPr id="91154" name="Text Box 18"/>
            <p:cNvSpPr txBox="1">
              <a:spLocks noChangeArrowheads="1"/>
            </p:cNvSpPr>
            <p:nvPr/>
          </p:nvSpPr>
          <p:spPr bwMode="auto">
            <a:xfrm>
              <a:off x="2016" y="3264"/>
              <a:ext cx="1248" cy="427"/>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350"/>
                <a:t>Definición de la BD (</a:t>
              </a:r>
              <a:r>
                <a:rPr lang="es-ES_tradnl" sz="1350" b="1"/>
                <a:t>Metadatos</a:t>
              </a:r>
              <a:r>
                <a:rPr lang="es-ES_tradnl" sz="1350"/>
                <a:t>)</a:t>
              </a:r>
            </a:p>
          </p:txBody>
        </p:sp>
        <p:sp>
          <p:nvSpPr>
            <p:cNvPr id="91155" name="Text Box 19"/>
            <p:cNvSpPr txBox="1">
              <a:spLocks noChangeArrowheads="1"/>
            </p:cNvSpPr>
            <p:nvPr/>
          </p:nvSpPr>
          <p:spPr bwMode="auto">
            <a:xfrm>
              <a:off x="3888" y="3264"/>
              <a:ext cx="1152" cy="427"/>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350" b="1"/>
                <a:t>Base de Datos</a:t>
              </a:r>
              <a:r>
                <a:rPr lang="es-ES_tradnl" sz="1350"/>
                <a:t> almacenada</a:t>
              </a:r>
            </a:p>
          </p:txBody>
        </p:sp>
      </p:grpSp>
      <p:sp>
        <p:nvSpPr>
          <p:cNvPr id="91157" name="Text Box 21"/>
          <p:cNvSpPr txBox="1">
            <a:spLocks noChangeArrowheads="1"/>
          </p:cNvSpPr>
          <p:nvPr/>
        </p:nvSpPr>
        <p:spPr bwMode="auto">
          <a:xfrm>
            <a:off x="1314450" y="171450"/>
            <a:ext cx="3257550" cy="415498"/>
          </a:xfrm>
          <a:prstGeom prst="rect">
            <a:avLst/>
          </a:prstGeom>
          <a:solidFill>
            <a:srgbClr val="DDDDDD"/>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050"/>
              <a:t>Entorno </a:t>
            </a:r>
            <a:r>
              <a:rPr lang="es-ES_tradnl" sz="1050">
                <a:latin typeface="Century Gothic" panose="020B0502020202020204" pitchFamily="34" charset="0"/>
              </a:rPr>
              <a:t>simplificado</a:t>
            </a:r>
            <a:r>
              <a:rPr lang="es-ES_tradnl" sz="1050"/>
              <a:t> de un</a:t>
            </a:r>
            <a:r>
              <a:rPr lang="es-ES_tradnl" sz="1050" b="1"/>
              <a:t> Sistema de Base de Datos</a:t>
            </a:r>
          </a:p>
        </p:txBody>
      </p:sp>
    </p:spTree>
    <p:extLst>
      <p:ext uri="{BB962C8B-B14F-4D97-AF65-F5344CB8AC3E}">
        <p14:creationId xmlns:p14="http://schemas.microsoft.com/office/powerpoint/2010/main" val="3556008202"/>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a:t>Tipos de SGBD</a:t>
            </a:r>
            <a:endParaRPr/>
          </a:p>
        </p:txBody>
      </p:sp>
      <p:sp>
        <p:nvSpPr>
          <p:cNvPr id="170" name="Google Shape;170;p2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71" name="Google Shape;171;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s-419"/>
              <a:t>Sistemas SQL (Structured Query Language): Son SGBD relacionales como Oracle, Windows server, mysql, etc.</a:t>
            </a:r>
            <a:endParaRPr/>
          </a:p>
          <a:p>
            <a:pPr marL="457200" lvl="0" indent="-342900" algn="l" rtl="0">
              <a:spcBef>
                <a:spcPts val="0"/>
              </a:spcBef>
              <a:spcAft>
                <a:spcPts val="0"/>
              </a:spcAft>
              <a:buSzPts val="1800"/>
              <a:buChar char="●"/>
            </a:pPr>
            <a:r>
              <a:rPr lang="es-419"/>
              <a:t>SIstemas NoSQL, son SGBD no relacionales como Cassandra, MongoDB, Redis, CouchDB</a:t>
            </a:r>
            <a:endParaRPr/>
          </a:p>
        </p:txBody>
      </p:sp>
    </p:spTree>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3071813" y="1178719"/>
            <a:ext cx="2983509" cy="1615827"/>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defRPr/>
            </a:pPr>
            <a:r>
              <a:rPr lang="en-US" sz="3300" b="1" dirty="0">
                <a:solidFill>
                  <a:schemeClr val="accent6">
                    <a:lumMod val="50000"/>
                  </a:schemeClr>
                </a:solidFill>
                <a:effectLst>
                  <a:outerShdw blurRad="38100" dist="38100" dir="2700000" algn="tl">
                    <a:srgbClr val="C0C0C0"/>
                  </a:outerShdw>
                </a:effectLst>
                <a:latin typeface="Times" charset="0"/>
              </a:rPr>
              <a:t>OPERATIONS</a:t>
            </a:r>
          </a:p>
          <a:p>
            <a:pPr>
              <a:defRPr/>
            </a:pPr>
            <a:r>
              <a:rPr lang="en-US" sz="3300" b="1" dirty="0">
                <a:solidFill>
                  <a:schemeClr val="accent6">
                    <a:lumMod val="50000"/>
                  </a:schemeClr>
                </a:solidFill>
                <a:effectLst>
                  <a:outerShdw blurRad="38100" dist="38100" dir="2700000" algn="tl">
                    <a:srgbClr val="C0C0C0"/>
                  </a:outerShdw>
                </a:effectLst>
                <a:latin typeface="Times" charset="0"/>
              </a:rPr>
              <a:t>ON</a:t>
            </a:r>
          </a:p>
          <a:p>
            <a:pPr>
              <a:defRPr/>
            </a:pPr>
            <a:r>
              <a:rPr lang="en-US" sz="3300" b="1" dirty="0">
                <a:solidFill>
                  <a:schemeClr val="accent6">
                    <a:lumMod val="50000"/>
                  </a:schemeClr>
                </a:solidFill>
                <a:effectLst>
                  <a:outerShdw blurRad="38100" dist="38100" dir="2700000" algn="tl">
                    <a:srgbClr val="C0C0C0"/>
                  </a:outerShdw>
                </a:effectLst>
                <a:latin typeface="Times" charset="0"/>
              </a:rPr>
              <a:t>RELATIONS</a:t>
            </a:r>
          </a:p>
        </p:txBody>
      </p:sp>
    </p:spTree>
    <p:extLst>
      <p:ext uri="{BB962C8B-B14F-4D97-AF65-F5344CB8AC3E}">
        <p14:creationId xmlns:p14="http://schemas.microsoft.com/office/powerpoint/2010/main" val="290202055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0"/>
          <p:cNvSpPr txBox="1">
            <a:spLocks noChangeArrowheads="1"/>
          </p:cNvSpPr>
          <p:nvPr/>
        </p:nvSpPr>
        <p:spPr bwMode="auto">
          <a:xfrm>
            <a:off x="3468291" y="529829"/>
            <a:ext cx="23134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Insert operation</a:t>
            </a:r>
          </a:p>
        </p:txBody>
      </p:sp>
      <p:pic>
        <p:nvPicPr>
          <p:cNvPr id="1229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941" y="1660923"/>
            <a:ext cx="5386388" cy="123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839517" y="3429000"/>
            <a:ext cx="5840015" cy="589360"/>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Unary operation</a:t>
            </a:r>
          </a:p>
          <a:p>
            <a:pPr marL="257175" indent="-257175">
              <a:spcBef>
                <a:spcPct val="20000"/>
              </a:spcBef>
              <a:buFont typeface="Arial" pitchFamily="34" charset="0"/>
              <a:buChar char="•"/>
              <a:defRPr/>
            </a:pPr>
            <a:r>
              <a:rPr lang="en-US" sz="1800" b="1" dirty="0">
                <a:solidFill>
                  <a:srgbClr val="FF0000"/>
                </a:solidFill>
                <a:latin typeface="+mn-lt"/>
              </a:rPr>
              <a:t>Insert Operation: Inserts new </a:t>
            </a:r>
            <a:r>
              <a:rPr lang="en-US" sz="1800" b="1" dirty="0" err="1">
                <a:solidFill>
                  <a:srgbClr val="FF0000"/>
                </a:solidFill>
                <a:latin typeface="+mn-lt"/>
              </a:rPr>
              <a:t>tuple</a:t>
            </a:r>
            <a:r>
              <a:rPr lang="en-US" sz="1800" b="1" dirty="0">
                <a:solidFill>
                  <a:srgbClr val="FF0000"/>
                </a:solidFill>
                <a:latin typeface="+mn-lt"/>
              </a:rPr>
              <a:t> into the relation</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3186907694"/>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3486150" y="589360"/>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Delete operation</a:t>
            </a:r>
          </a:p>
        </p:txBody>
      </p:sp>
      <p:pic>
        <p:nvPicPr>
          <p:cNvPr id="1331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500188"/>
            <a:ext cx="5164931"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785938" y="3375422"/>
            <a:ext cx="5411391" cy="589359"/>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Unary operation</a:t>
            </a:r>
          </a:p>
          <a:p>
            <a:pPr marL="257175" indent="-257175">
              <a:spcBef>
                <a:spcPct val="20000"/>
              </a:spcBef>
              <a:buFont typeface="Arial" pitchFamily="34" charset="0"/>
              <a:buChar char="•"/>
              <a:defRPr/>
            </a:pPr>
            <a:r>
              <a:rPr lang="en-US" sz="1800" b="1" dirty="0">
                <a:solidFill>
                  <a:srgbClr val="FF0000"/>
                </a:solidFill>
                <a:latin typeface="+mn-lt"/>
              </a:rPr>
              <a:t>Delete Operation: Deletes </a:t>
            </a:r>
            <a:r>
              <a:rPr lang="en-US" sz="1800" b="1" dirty="0" err="1">
                <a:solidFill>
                  <a:srgbClr val="FF0000"/>
                </a:solidFill>
                <a:latin typeface="+mn-lt"/>
              </a:rPr>
              <a:t>tuple</a:t>
            </a:r>
            <a:r>
              <a:rPr lang="en-US" sz="1800" b="1" dirty="0">
                <a:solidFill>
                  <a:srgbClr val="FF0000"/>
                </a:solidFill>
                <a:latin typeface="+mn-lt"/>
              </a:rPr>
              <a:t> from the relation</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296829347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3257550" y="315516"/>
            <a:ext cx="24849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Update operation</a:t>
            </a:r>
          </a:p>
        </p:txBody>
      </p:sp>
      <p:pic>
        <p:nvPicPr>
          <p:cNvPr id="1433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923" y="1285875"/>
            <a:ext cx="569714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357312" y="3321844"/>
            <a:ext cx="6054329" cy="589360"/>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Unary operation</a:t>
            </a:r>
          </a:p>
          <a:p>
            <a:pPr marL="257175" indent="-257175">
              <a:spcBef>
                <a:spcPct val="20000"/>
              </a:spcBef>
              <a:buFont typeface="Arial" pitchFamily="34" charset="0"/>
              <a:buChar char="•"/>
              <a:defRPr/>
            </a:pPr>
            <a:r>
              <a:rPr lang="en-US" sz="1800" b="1" dirty="0">
                <a:solidFill>
                  <a:srgbClr val="FF0000"/>
                </a:solidFill>
                <a:latin typeface="+mn-lt"/>
              </a:rPr>
              <a:t>Update Operation: Changes the values of some attributes of a </a:t>
            </a:r>
            <a:r>
              <a:rPr lang="en-US" sz="1800" b="1" dirty="0" err="1">
                <a:solidFill>
                  <a:srgbClr val="FF0000"/>
                </a:solidFill>
                <a:latin typeface="+mn-lt"/>
              </a:rPr>
              <a:t>tulpe</a:t>
            </a:r>
            <a:endParaRPr lang="en-US" sz="1800" b="1" dirty="0">
              <a:solidFill>
                <a:srgbClr val="FF0000"/>
              </a:solidFill>
              <a:latin typeface="+mn-lt"/>
            </a:endParaRP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3329170763"/>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3328987" y="529829"/>
            <a:ext cx="2294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Select operation</a:t>
            </a:r>
          </a:p>
        </p:txBody>
      </p:sp>
      <p:pic>
        <p:nvPicPr>
          <p:cNvPr id="1536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169" y="1500188"/>
            <a:ext cx="5519738" cy="139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2053829" y="3161110"/>
            <a:ext cx="5036344" cy="589359"/>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Unary operation</a:t>
            </a:r>
          </a:p>
          <a:p>
            <a:pPr marL="257175" indent="-257175">
              <a:spcBef>
                <a:spcPct val="20000"/>
              </a:spcBef>
              <a:buFont typeface="Arial" pitchFamily="34" charset="0"/>
              <a:buChar char="•"/>
              <a:defRPr/>
            </a:pPr>
            <a:r>
              <a:rPr lang="en-US" sz="1800" b="1" dirty="0">
                <a:solidFill>
                  <a:srgbClr val="FF0000"/>
                </a:solidFill>
                <a:latin typeface="+mn-lt"/>
              </a:rPr>
              <a:t>Select Operation: Uses some criteria to select some </a:t>
            </a:r>
            <a:r>
              <a:rPr lang="en-US" sz="1800" b="1" dirty="0" err="1">
                <a:solidFill>
                  <a:srgbClr val="FF0000"/>
                </a:solidFill>
                <a:latin typeface="+mn-lt"/>
              </a:rPr>
              <a:t>tuples</a:t>
            </a:r>
            <a:r>
              <a:rPr lang="en-US" sz="1800" b="1" dirty="0">
                <a:solidFill>
                  <a:srgbClr val="FF0000"/>
                </a:solidFill>
                <a:latin typeface="+mn-lt"/>
              </a:rPr>
              <a:t>  from the original relation </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3066626290"/>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186112" y="636985"/>
            <a:ext cx="2481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Project operation</a:t>
            </a:r>
          </a:p>
        </p:txBody>
      </p:sp>
      <p:pic>
        <p:nvPicPr>
          <p:cNvPr id="163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92" y="1393031"/>
            <a:ext cx="5459015" cy="175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2428875" y="3429000"/>
            <a:ext cx="4339829" cy="589360"/>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Unary operation</a:t>
            </a:r>
          </a:p>
          <a:p>
            <a:pPr marL="257175" indent="-257175">
              <a:spcBef>
                <a:spcPct val="20000"/>
              </a:spcBef>
              <a:buFont typeface="Arial" pitchFamily="34" charset="0"/>
              <a:buChar char="•"/>
              <a:defRPr/>
            </a:pPr>
            <a:r>
              <a:rPr lang="en-US" sz="1800" b="1" dirty="0">
                <a:solidFill>
                  <a:srgbClr val="FF0000"/>
                </a:solidFill>
                <a:latin typeface="+mn-lt"/>
              </a:rPr>
              <a:t>Project Operation: Creates relation in which each </a:t>
            </a:r>
            <a:r>
              <a:rPr lang="en-US" sz="1800" b="1" dirty="0" err="1">
                <a:solidFill>
                  <a:srgbClr val="FF0000"/>
                </a:solidFill>
                <a:latin typeface="+mn-lt"/>
              </a:rPr>
              <a:t>tulpe</a:t>
            </a:r>
            <a:r>
              <a:rPr lang="en-US" sz="1800" b="1" dirty="0">
                <a:solidFill>
                  <a:srgbClr val="FF0000"/>
                </a:solidFill>
                <a:latin typeface="+mn-lt"/>
              </a:rPr>
              <a:t> has fewer attributes </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163342589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575448" y="369094"/>
            <a:ext cx="2090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Join operation</a:t>
            </a:r>
          </a:p>
        </p:txBody>
      </p:sp>
      <p:pic>
        <p:nvPicPr>
          <p:cNvPr id="174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672" y="996553"/>
            <a:ext cx="5304234"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571625" y="3750469"/>
            <a:ext cx="6000750" cy="589360"/>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Binary operation</a:t>
            </a:r>
          </a:p>
          <a:p>
            <a:pPr marL="257175" indent="-257175">
              <a:spcBef>
                <a:spcPct val="20000"/>
              </a:spcBef>
              <a:buFont typeface="Arial" pitchFamily="34" charset="0"/>
              <a:buChar char="•"/>
              <a:defRPr/>
            </a:pPr>
            <a:r>
              <a:rPr lang="en-US" sz="1800" b="1" dirty="0">
                <a:solidFill>
                  <a:srgbClr val="FF0000"/>
                </a:solidFill>
                <a:latin typeface="+mn-lt"/>
              </a:rPr>
              <a:t>Join Operation: Takes two relation and combine them based on common attribute </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258776514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Es la representación de hechos conocidos, que pueden registrarse y que tienen un significado implícito.</a:t>
            </a:r>
            <a:br>
              <a:rPr lang="es-419"/>
            </a:br>
            <a:endParaRPr/>
          </a:p>
        </p:txBody>
      </p:sp>
      <p:sp>
        <p:nvSpPr>
          <p:cNvPr id="75" name="Google Shape;75;p15"/>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a:t>¿Qué es un dato?</a:t>
            </a:r>
            <a:endParaRPr/>
          </a:p>
        </p:txBody>
      </p:sp>
      <p:sp>
        <p:nvSpPr>
          <p:cNvPr id="76" name="Google Shape;76;p15"/>
          <p:cNvSpPr/>
          <p:nvPr/>
        </p:nvSpPr>
        <p:spPr>
          <a:xfrm>
            <a:off x="775450" y="2873024"/>
            <a:ext cx="1332350" cy="9739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rgbClr val="FFFF00"/>
                </a:solidFill>
                <a:latin typeface="Arial"/>
              </a:rPr>
              <a:t>20</a:t>
            </a:r>
          </a:p>
        </p:txBody>
      </p:sp>
      <p:sp>
        <p:nvSpPr>
          <p:cNvPr id="77" name="Google Shape;77;p15"/>
          <p:cNvSpPr/>
          <p:nvPr/>
        </p:nvSpPr>
        <p:spPr>
          <a:xfrm>
            <a:off x="653371" y="4120885"/>
            <a:ext cx="2592879" cy="59545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rgbClr val="D0E0E3"/>
                </a:solidFill>
                <a:latin typeface="Arial"/>
              </a:rPr>
              <a:t>veinte</a:t>
            </a:r>
          </a:p>
        </p:txBody>
      </p:sp>
      <p:pic>
        <p:nvPicPr>
          <p:cNvPr id="78" name="Google Shape;78;p15"/>
          <p:cNvPicPr preferRelativeResize="0"/>
          <p:nvPr/>
        </p:nvPicPr>
        <p:blipFill>
          <a:blip r:embed="rId3">
            <a:alphaModFix/>
          </a:blip>
          <a:stretch>
            <a:fillRect/>
          </a:stretch>
        </p:blipFill>
        <p:spPr>
          <a:xfrm>
            <a:off x="6756246" y="3172975"/>
            <a:ext cx="1972825" cy="1053900"/>
          </a:xfrm>
          <a:prstGeom prst="rect">
            <a:avLst/>
          </a:prstGeom>
          <a:noFill/>
          <a:ln>
            <a:noFill/>
          </a:ln>
        </p:spPr>
      </p:pic>
      <p:pic>
        <p:nvPicPr>
          <p:cNvPr id="79" name="Google Shape;79;p15"/>
          <p:cNvPicPr preferRelativeResize="0"/>
          <p:nvPr/>
        </p:nvPicPr>
        <p:blipFill>
          <a:blip r:embed="rId4">
            <a:alphaModFix/>
          </a:blip>
          <a:stretch>
            <a:fillRect/>
          </a:stretch>
        </p:blipFill>
        <p:spPr>
          <a:xfrm>
            <a:off x="3742325" y="2732550"/>
            <a:ext cx="2239625" cy="2239625"/>
          </a:xfrm>
          <a:prstGeom prst="rect">
            <a:avLst/>
          </a:prstGeom>
          <a:noFill/>
          <a:ln>
            <a:noFill/>
          </a:ln>
        </p:spPr>
      </p:pic>
    </p:spTree>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3567113" y="422673"/>
            <a:ext cx="233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Union operation</a:t>
            </a:r>
          </a:p>
        </p:txBody>
      </p:sp>
      <p:pic>
        <p:nvPicPr>
          <p:cNvPr id="184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654" y="1125141"/>
            <a:ext cx="5454253" cy="226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357312" y="3536157"/>
            <a:ext cx="6054329" cy="589360"/>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Binary operation</a:t>
            </a:r>
          </a:p>
          <a:p>
            <a:pPr marL="257175" indent="-257175">
              <a:spcBef>
                <a:spcPct val="20000"/>
              </a:spcBef>
              <a:buFont typeface="Arial" pitchFamily="34" charset="0"/>
              <a:buChar char="•"/>
              <a:defRPr/>
            </a:pPr>
            <a:r>
              <a:rPr lang="en-US" sz="1800" b="1" dirty="0">
                <a:solidFill>
                  <a:srgbClr val="FF0000"/>
                </a:solidFill>
                <a:latin typeface="+mn-lt"/>
              </a:rPr>
              <a:t>Union Operation: Creates new relation in which each </a:t>
            </a:r>
            <a:r>
              <a:rPr lang="en-US" sz="1800" b="1" dirty="0" err="1">
                <a:solidFill>
                  <a:srgbClr val="FF0000"/>
                </a:solidFill>
                <a:latin typeface="+mn-lt"/>
              </a:rPr>
              <a:t>tuple</a:t>
            </a:r>
            <a:r>
              <a:rPr lang="en-US" sz="1800" b="1" dirty="0">
                <a:solidFill>
                  <a:srgbClr val="FF0000"/>
                </a:solidFill>
                <a:latin typeface="+mn-lt"/>
              </a:rPr>
              <a:t> is either in the first relation, the second relation or in both</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1953419278"/>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3257550" y="589360"/>
            <a:ext cx="3098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Intersection operation</a:t>
            </a:r>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904" y="1237060"/>
            <a:ext cx="53054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1839517" y="3643313"/>
            <a:ext cx="5411390" cy="589360"/>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Binary operation</a:t>
            </a:r>
          </a:p>
          <a:p>
            <a:pPr marL="257175" indent="-257175">
              <a:spcBef>
                <a:spcPct val="20000"/>
              </a:spcBef>
              <a:buFont typeface="Arial" pitchFamily="34" charset="0"/>
              <a:buChar char="•"/>
              <a:defRPr/>
            </a:pPr>
            <a:r>
              <a:rPr lang="en-US" sz="1800" b="1" dirty="0">
                <a:solidFill>
                  <a:srgbClr val="FF0000"/>
                </a:solidFill>
                <a:latin typeface="+mn-lt"/>
              </a:rPr>
              <a:t>Intersection Operation: Creates new relation in which each </a:t>
            </a:r>
            <a:r>
              <a:rPr lang="en-US" sz="1800" b="1" dirty="0" err="1">
                <a:solidFill>
                  <a:srgbClr val="FF0000"/>
                </a:solidFill>
                <a:latin typeface="+mn-lt"/>
              </a:rPr>
              <a:t>tuple</a:t>
            </a:r>
            <a:r>
              <a:rPr lang="en-US" sz="1800" b="1" dirty="0">
                <a:solidFill>
                  <a:srgbClr val="FF0000"/>
                </a:solidFill>
                <a:latin typeface="+mn-lt"/>
              </a:rPr>
              <a:t> is either in  both relations.</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1462991191"/>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3373041" y="583407"/>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2400" b="1" i="0">
                <a:solidFill>
                  <a:schemeClr val="tx1"/>
                </a:solidFill>
              </a:rPr>
              <a:t>Difference operation</a:t>
            </a:r>
          </a:p>
        </p:txBody>
      </p:sp>
      <p:pic>
        <p:nvPicPr>
          <p:cNvPr id="2048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644" y="1125141"/>
            <a:ext cx="5368529" cy="222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785937" y="3536157"/>
            <a:ext cx="5786438" cy="589360"/>
          </a:xfrm>
          <a:prstGeom prst="rect">
            <a:avLst/>
          </a:prstGeom>
        </p:spPr>
        <p:txBody>
          <a:bodyPr/>
          <a:lstStyle/>
          <a:p>
            <a:pPr marL="257175" indent="-257175">
              <a:spcBef>
                <a:spcPct val="20000"/>
              </a:spcBef>
              <a:buFont typeface="Arial" pitchFamily="34" charset="0"/>
              <a:buChar char="•"/>
              <a:defRPr/>
            </a:pPr>
            <a:r>
              <a:rPr lang="en-US" sz="1800" b="1" dirty="0">
                <a:solidFill>
                  <a:srgbClr val="FF0000"/>
                </a:solidFill>
                <a:latin typeface="+mn-lt"/>
              </a:rPr>
              <a:t>Binary Operation</a:t>
            </a:r>
          </a:p>
          <a:p>
            <a:pPr marL="257175" indent="-257175">
              <a:spcBef>
                <a:spcPct val="20000"/>
              </a:spcBef>
              <a:buFont typeface="Arial" pitchFamily="34" charset="0"/>
              <a:buChar char="•"/>
              <a:defRPr/>
            </a:pPr>
            <a:r>
              <a:rPr lang="en-US" sz="1800" b="1" dirty="0">
                <a:solidFill>
                  <a:srgbClr val="FF0000"/>
                </a:solidFill>
                <a:latin typeface="+mn-lt"/>
              </a:rPr>
              <a:t>Difference Operation: Creates new relation where the new </a:t>
            </a:r>
            <a:r>
              <a:rPr lang="en-US" sz="1800" b="1" dirty="0" err="1">
                <a:solidFill>
                  <a:srgbClr val="FF0000"/>
                </a:solidFill>
                <a:latin typeface="+mn-lt"/>
              </a:rPr>
              <a:t>tuples</a:t>
            </a:r>
            <a:r>
              <a:rPr lang="en-US" sz="1800" b="1" dirty="0">
                <a:solidFill>
                  <a:srgbClr val="FF0000"/>
                </a:solidFill>
                <a:latin typeface="+mn-lt"/>
              </a:rPr>
              <a:t> are in the first relation but not in the second.</a:t>
            </a:r>
          </a:p>
          <a:p>
            <a:pPr marL="257175" indent="-257175">
              <a:spcBef>
                <a:spcPct val="20000"/>
              </a:spcBef>
              <a:defRPr/>
            </a:pPr>
            <a:endParaRPr lang="ar-SA" sz="2400" dirty="0">
              <a:solidFill>
                <a:schemeClr val="tx1"/>
              </a:solidFill>
              <a:latin typeface="+mn-lt"/>
            </a:endParaRPr>
          </a:p>
        </p:txBody>
      </p:sp>
    </p:spTree>
    <p:extLst>
      <p:ext uri="{BB962C8B-B14F-4D97-AF65-F5344CB8AC3E}">
        <p14:creationId xmlns:p14="http://schemas.microsoft.com/office/powerpoint/2010/main" val="2596583729"/>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PE" dirty="0" smtClean="0"/>
              <a:t>GRACIAS!!</a:t>
            </a:r>
            <a:endParaRPr lang="es-PE" dirty="0"/>
          </a:p>
        </p:txBody>
      </p:sp>
    </p:spTree>
    <p:extLst>
      <p:ext uri="{BB962C8B-B14F-4D97-AF65-F5344CB8AC3E}">
        <p14:creationId xmlns:p14="http://schemas.microsoft.com/office/powerpoint/2010/main" val="175689310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a:t>Ejemplos de Datos</a:t>
            </a:r>
            <a:endParaRPr/>
          </a:p>
        </p:txBody>
      </p:sp>
      <p:sp>
        <p:nvSpPr>
          <p:cNvPr id="85" name="Google Shape;85;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s-419"/>
              <a:t>Nombres</a:t>
            </a:r>
            <a:endParaRPr/>
          </a:p>
          <a:p>
            <a:pPr marL="457200" lvl="0" indent="-342900" algn="l" rtl="0">
              <a:spcBef>
                <a:spcPts val="0"/>
              </a:spcBef>
              <a:spcAft>
                <a:spcPts val="0"/>
              </a:spcAft>
              <a:buSzPts val="1800"/>
              <a:buChar char="●"/>
            </a:pPr>
            <a:r>
              <a:rPr lang="es-419"/>
              <a:t>Números telefónicos</a:t>
            </a:r>
            <a:endParaRPr/>
          </a:p>
          <a:p>
            <a:pPr marL="457200" lvl="0" indent="-342900" algn="l" rtl="0">
              <a:spcBef>
                <a:spcPts val="0"/>
              </a:spcBef>
              <a:spcAft>
                <a:spcPts val="0"/>
              </a:spcAft>
              <a:buSzPts val="1800"/>
              <a:buChar char="●"/>
            </a:pPr>
            <a:r>
              <a:rPr lang="es-419"/>
              <a:t>Direcciones</a:t>
            </a:r>
            <a:endParaRPr/>
          </a:p>
          <a:p>
            <a:pPr marL="457200" lvl="0" indent="-342900" algn="l" rtl="0">
              <a:spcBef>
                <a:spcPts val="0"/>
              </a:spcBef>
              <a:spcAft>
                <a:spcPts val="0"/>
              </a:spcAft>
              <a:buSzPts val="1800"/>
              <a:buChar char="●"/>
            </a:pPr>
            <a:r>
              <a:rPr lang="es-419"/>
              <a:t>posición geoespacial</a:t>
            </a:r>
            <a:endParaRPr/>
          </a:p>
          <a:p>
            <a:pPr marL="457200" lvl="0" indent="-342900" algn="l" rtl="0">
              <a:spcBef>
                <a:spcPts val="0"/>
              </a:spcBef>
              <a:spcAft>
                <a:spcPts val="0"/>
              </a:spcAft>
              <a:buSzPts val="1800"/>
              <a:buChar char="●"/>
            </a:pPr>
            <a:r>
              <a:rPr lang="es-419"/>
              <a:t>imágenes</a:t>
            </a:r>
            <a:endParaRPr/>
          </a:p>
          <a:p>
            <a:pPr marL="457200" lvl="0" indent="-342900" algn="l" rtl="0">
              <a:spcBef>
                <a:spcPts val="0"/>
              </a:spcBef>
              <a:spcAft>
                <a:spcPts val="0"/>
              </a:spcAft>
              <a:buSzPts val="1800"/>
              <a:buChar char="●"/>
            </a:pPr>
            <a:r>
              <a:rPr lang="es-419"/>
              <a:t>sonido</a:t>
            </a:r>
            <a:endParaRPr/>
          </a:p>
          <a:p>
            <a:pPr marL="457200" lvl="0" indent="-342900" algn="l" rtl="0">
              <a:spcBef>
                <a:spcPts val="0"/>
              </a:spcBef>
              <a:spcAft>
                <a:spcPts val="0"/>
              </a:spcAft>
              <a:buSzPts val="1800"/>
              <a:buChar char="●"/>
            </a:pPr>
            <a:r>
              <a:rPr lang="es-419"/>
              <a:t>fecha y hora</a:t>
            </a:r>
            <a:endParaRPr/>
          </a:p>
          <a:p>
            <a:pPr marL="457200" lvl="0" indent="-342900" algn="l" rtl="0">
              <a:spcBef>
                <a:spcPts val="0"/>
              </a:spcBef>
              <a:spcAft>
                <a:spcPts val="0"/>
              </a:spcAft>
              <a:buSzPts val="1800"/>
              <a:buChar char="●"/>
            </a:pPr>
            <a:r>
              <a:rPr lang="es-419"/>
              <a:t>etc.</a:t>
            </a:r>
            <a:endParaRPr/>
          </a:p>
        </p:txBody>
      </p:sp>
      <p:sp>
        <p:nvSpPr>
          <p:cNvPr id="86" name="Google Shape;86;p16"/>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485875" y="80227"/>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600" dirty="0"/>
              <a:t>¿Qué es un Sistema de Gestión de Bases de Datos (</a:t>
            </a:r>
            <a:r>
              <a:rPr lang="es-419" sz="3600" dirty="0" smtClean="0"/>
              <a:t>SGBD o DBMS)?</a:t>
            </a:r>
            <a:endParaRPr sz="3600" dirty="0"/>
          </a:p>
        </p:txBody>
      </p:sp>
      <p:sp>
        <p:nvSpPr>
          <p:cNvPr id="92" name="Google Shape;92;p17"/>
          <p:cNvSpPr txBox="1">
            <a:spLocks noGrp="1"/>
          </p:cNvSpPr>
          <p:nvPr>
            <p:ph type="subTitle" idx="1"/>
          </p:nvPr>
        </p:nvSpPr>
        <p:spPr>
          <a:xfrm>
            <a:off x="531700" y="1478575"/>
            <a:ext cx="8183700" cy="861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419"/>
              <a:t>Es un conjunto de programas que permiten el almacenamiento, modificación y extracción de la información en una base de datos</a:t>
            </a:r>
            <a:endParaRPr/>
          </a:p>
        </p:txBody>
      </p:sp>
      <p:pic>
        <p:nvPicPr>
          <p:cNvPr id="93" name="Google Shape;93;p17"/>
          <p:cNvPicPr preferRelativeResize="0"/>
          <p:nvPr/>
        </p:nvPicPr>
        <p:blipFill>
          <a:blip r:embed="rId3">
            <a:alphaModFix/>
          </a:blip>
          <a:stretch>
            <a:fillRect/>
          </a:stretch>
        </p:blipFill>
        <p:spPr>
          <a:xfrm>
            <a:off x="2408200" y="2629450"/>
            <a:ext cx="4258875" cy="2434525"/>
          </a:xfrm>
          <a:prstGeom prst="rect">
            <a:avLst/>
          </a:prstGeom>
          <a:noFill/>
          <a:ln>
            <a:noFill/>
          </a:ln>
        </p:spPr>
      </p:pic>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311700" y="4230575"/>
            <a:ext cx="80736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419"/>
              <a:t>Las BD en las aplicaciones web, móviles, juegos, etc.</a:t>
            </a:r>
            <a:endParaRPr/>
          </a:p>
        </p:txBody>
      </p:sp>
      <p:sp>
        <p:nvSpPr>
          <p:cNvPr id="99" name="Google Shape;99;p18"/>
          <p:cNvSpPr/>
          <p:nvPr/>
        </p:nvSpPr>
        <p:spPr>
          <a:xfrm>
            <a:off x="2155075" y="2838650"/>
            <a:ext cx="5222100" cy="15693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5017500" y="433025"/>
            <a:ext cx="3654300" cy="2065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445750" y="433025"/>
            <a:ext cx="4135500" cy="20655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18"/>
          <p:cNvPicPr preferRelativeResize="0"/>
          <p:nvPr/>
        </p:nvPicPr>
        <p:blipFill>
          <a:blip r:embed="rId3">
            <a:alphaModFix/>
          </a:blip>
          <a:stretch>
            <a:fillRect/>
          </a:stretch>
        </p:blipFill>
        <p:spPr>
          <a:xfrm>
            <a:off x="2328350" y="2995775"/>
            <a:ext cx="1255050" cy="1255050"/>
          </a:xfrm>
          <a:prstGeom prst="rect">
            <a:avLst/>
          </a:prstGeom>
          <a:noFill/>
          <a:ln>
            <a:noFill/>
          </a:ln>
        </p:spPr>
      </p:pic>
      <p:pic>
        <p:nvPicPr>
          <p:cNvPr id="103" name="Google Shape;103;p18"/>
          <p:cNvPicPr preferRelativeResize="0"/>
          <p:nvPr/>
        </p:nvPicPr>
        <p:blipFill>
          <a:blip r:embed="rId4">
            <a:alphaModFix/>
          </a:blip>
          <a:stretch>
            <a:fillRect/>
          </a:stretch>
        </p:blipFill>
        <p:spPr>
          <a:xfrm>
            <a:off x="525950" y="459950"/>
            <a:ext cx="3976049" cy="1977775"/>
          </a:xfrm>
          <a:prstGeom prst="rect">
            <a:avLst/>
          </a:prstGeom>
          <a:noFill/>
          <a:ln>
            <a:noFill/>
          </a:ln>
        </p:spPr>
      </p:pic>
      <p:pic>
        <p:nvPicPr>
          <p:cNvPr id="104" name="Google Shape;104;p18"/>
          <p:cNvPicPr preferRelativeResize="0"/>
          <p:nvPr/>
        </p:nvPicPr>
        <p:blipFill>
          <a:blip r:embed="rId5">
            <a:alphaModFix/>
          </a:blip>
          <a:stretch>
            <a:fillRect/>
          </a:stretch>
        </p:blipFill>
        <p:spPr>
          <a:xfrm>
            <a:off x="5017500" y="459950"/>
            <a:ext cx="3597000" cy="1977775"/>
          </a:xfrm>
          <a:prstGeom prst="rect">
            <a:avLst/>
          </a:prstGeom>
          <a:noFill/>
          <a:ln>
            <a:noFill/>
          </a:ln>
        </p:spPr>
      </p:pic>
      <p:pic>
        <p:nvPicPr>
          <p:cNvPr id="105" name="Google Shape;105;p18"/>
          <p:cNvPicPr preferRelativeResize="0"/>
          <p:nvPr/>
        </p:nvPicPr>
        <p:blipFill>
          <a:blip r:embed="rId6">
            <a:alphaModFix/>
          </a:blip>
          <a:stretch>
            <a:fillRect/>
          </a:stretch>
        </p:blipFill>
        <p:spPr>
          <a:xfrm>
            <a:off x="5068050" y="2917212"/>
            <a:ext cx="2238375" cy="1412175"/>
          </a:xfrm>
          <a:prstGeom prst="rect">
            <a:avLst/>
          </a:prstGeom>
          <a:noFill/>
          <a:ln>
            <a:noFill/>
          </a:ln>
        </p:spPr>
      </p:pic>
      <p:sp>
        <p:nvSpPr>
          <p:cNvPr id="106" name="Google Shape;106;p18"/>
          <p:cNvSpPr/>
          <p:nvPr/>
        </p:nvSpPr>
        <p:spPr>
          <a:xfrm>
            <a:off x="827925" y="2090525"/>
            <a:ext cx="3416872" cy="346731"/>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000000"/>
                </a:solidFill>
                <a:latin typeface="Arial"/>
              </a:rPr>
              <a:t>FRONT-END</a:t>
            </a:r>
          </a:p>
        </p:txBody>
      </p:sp>
      <p:sp>
        <p:nvSpPr>
          <p:cNvPr id="107" name="Google Shape;107;p18"/>
          <p:cNvSpPr/>
          <p:nvPr/>
        </p:nvSpPr>
        <p:spPr>
          <a:xfrm>
            <a:off x="5370725" y="1979450"/>
            <a:ext cx="3087928" cy="346731"/>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F3F3F3"/>
                </a:solidFill>
                <a:latin typeface="Arial"/>
              </a:rPr>
              <a:t>BACK-END</a:t>
            </a:r>
          </a:p>
        </p:txBody>
      </p:sp>
      <p:sp>
        <p:nvSpPr>
          <p:cNvPr id="108" name="Google Shape;108;p18"/>
          <p:cNvSpPr/>
          <p:nvPr/>
        </p:nvSpPr>
        <p:spPr>
          <a:xfrm>
            <a:off x="2352625" y="3922350"/>
            <a:ext cx="4801402" cy="347199"/>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000000"/>
                </a:solidFill>
                <a:latin typeface="Arial"/>
              </a:rPr>
              <a:t>BASE DE DATOS</a:t>
            </a:r>
          </a:p>
        </p:txBody>
      </p:sp>
      <p:sp>
        <p:nvSpPr>
          <p:cNvPr id="109" name="Google Shape;109;p18"/>
          <p:cNvSpPr/>
          <p:nvPr/>
        </p:nvSpPr>
        <p:spPr>
          <a:xfrm>
            <a:off x="5601725" y="2506450"/>
            <a:ext cx="229200" cy="346800"/>
          </a:xfrm>
          <a:prstGeom prst="down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151575" y="2540825"/>
            <a:ext cx="229200" cy="297900"/>
          </a:xfrm>
          <a:prstGeom prst="up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4593650" y="1085975"/>
            <a:ext cx="423900" cy="2979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4605100" y="1532750"/>
            <a:ext cx="412500" cy="2979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body" idx="1"/>
          </p:nvPr>
        </p:nvSpPr>
        <p:spPr>
          <a:xfrm>
            <a:off x="311700" y="4230575"/>
            <a:ext cx="80736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419"/>
              <a:t>Las BD en las aplicaciones web, móviles, juegos, etc.</a:t>
            </a:r>
            <a:endParaRPr/>
          </a:p>
        </p:txBody>
      </p:sp>
      <p:sp>
        <p:nvSpPr>
          <p:cNvPr id="118" name="Google Shape;118;p19"/>
          <p:cNvSpPr/>
          <p:nvPr/>
        </p:nvSpPr>
        <p:spPr>
          <a:xfrm>
            <a:off x="2155075" y="2838650"/>
            <a:ext cx="5222100" cy="15693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5017500" y="433025"/>
            <a:ext cx="3654300" cy="2065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445750" y="433025"/>
            <a:ext cx="4135500" cy="20655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5601725" y="2506450"/>
            <a:ext cx="229200" cy="346800"/>
          </a:xfrm>
          <a:prstGeom prst="down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6151575" y="2540825"/>
            <a:ext cx="229200" cy="297900"/>
          </a:xfrm>
          <a:prstGeom prst="up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4593650" y="1085975"/>
            <a:ext cx="423900" cy="2979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4605100" y="1532750"/>
            <a:ext cx="412500" cy="2979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19"/>
          <p:cNvPicPr preferRelativeResize="0"/>
          <p:nvPr/>
        </p:nvPicPr>
        <p:blipFill>
          <a:blip r:embed="rId3">
            <a:alphaModFix/>
          </a:blip>
          <a:stretch>
            <a:fillRect/>
          </a:stretch>
        </p:blipFill>
        <p:spPr>
          <a:xfrm>
            <a:off x="542590" y="516225"/>
            <a:ext cx="715025" cy="1003025"/>
          </a:xfrm>
          <a:prstGeom prst="rect">
            <a:avLst/>
          </a:prstGeom>
          <a:noFill/>
          <a:ln>
            <a:noFill/>
          </a:ln>
        </p:spPr>
      </p:pic>
      <p:pic>
        <p:nvPicPr>
          <p:cNvPr id="126" name="Google Shape;126;p19"/>
          <p:cNvPicPr preferRelativeResize="0"/>
          <p:nvPr/>
        </p:nvPicPr>
        <p:blipFill>
          <a:blip r:embed="rId4">
            <a:alphaModFix/>
          </a:blip>
          <a:stretch>
            <a:fillRect/>
          </a:stretch>
        </p:blipFill>
        <p:spPr>
          <a:xfrm>
            <a:off x="2106638" y="3037700"/>
            <a:ext cx="1706692" cy="605100"/>
          </a:xfrm>
          <a:prstGeom prst="rect">
            <a:avLst/>
          </a:prstGeom>
          <a:noFill/>
          <a:ln>
            <a:noFill/>
          </a:ln>
        </p:spPr>
      </p:pic>
      <p:pic>
        <p:nvPicPr>
          <p:cNvPr id="127" name="Google Shape;127;p19"/>
          <p:cNvPicPr preferRelativeResize="0"/>
          <p:nvPr/>
        </p:nvPicPr>
        <p:blipFill>
          <a:blip r:embed="rId5">
            <a:alphaModFix/>
          </a:blip>
          <a:stretch>
            <a:fillRect/>
          </a:stretch>
        </p:blipFill>
        <p:spPr>
          <a:xfrm>
            <a:off x="3449638" y="540263"/>
            <a:ext cx="954950" cy="954950"/>
          </a:xfrm>
          <a:prstGeom prst="rect">
            <a:avLst/>
          </a:prstGeom>
          <a:noFill/>
          <a:ln>
            <a:noFill/>
          </a:ln>
        </p:spPr>
      </p:pic>
      <p:pic>
        <p:nvPicPr>
          <p:cNvPr id="128" name="Google Shape;128;p19"/>
          <p:cNvPicPr preferRelativeResize="0"/>
          <p:nvPr/>
        </p:nvPicPr>
        <p:blipFill>
          <a:blip r:embed="rId6">
            <a:alphaModFix/>
          </a:blip>
          <a:stretch>
            <a:fillRect/>
          </a:stretch>
        </p:blipFill>
        <p:spPr>
          <a:xfrm>
            <a:off x="1946625" y="671810"/>
            <a:ext cx="765150" cy="867464"/>
          </a:xfrm>
          <a:prstGeom prst="rect">
            <a:avLst/>
          </a:prstGeom>
          <a:noFill/>
          <a:ln>
            <a:noFill/>
          </a:ln>
        </p:spPr>
      </p:pic>
      <p:pic>
        <p:nvPicPr>
          <p:cNvPr id="129" name="Google Shape;129;p19"/>
          <p:cNvPicPr preferRelativeResize="0"/>
          <p:nvPr/>
        </p:nvPicPr>
        <p:blipFill>
          <a:blip r:embed="rId7">
            <a:alphaModFix/>
          </a:blip>
          <a:stretch>
            <a:fillRect/>
          </a:stretch>
        </p:blipFill>
        <p:spPr>
          <a:xfrm>
            <a:off x="4581250" y="2933842"/>
            <a:ext cx="1039125" cy="534858"/>
          </a:xfrm>
          <a:prstGeom prst="rect">
            <a:avLst/>
          </a:prstGeom>
          <a:noFill/>
          <a:ln>
            <a:noFill/>
          </a:ln>
        </p:spPr>
      </p:pic>
      <p:pic>
        <p:nvPicPr>
          <p:cNvPr id="130" name="Google Shape;130;p19"/>
          <p:cNvPicPr preferRelativeResize="0"/>
          <p:nvPr/>
        </p:nvPicPr>
        <p:blipFill>
          <a:blip r:embed="rId8">
            <a:alphaModFix/>
          </a:blip>
          <a:stretch>
            <a:fillRect/>
          </a:stretch>
        </p:blipFill>
        <p:spPr>
          <a:xfrm>
            <a:off x="5461648" y="3642799"/>
            <a:ext cx="1755300" cy="765150"/>
          </a:xfrm>
          <a:prstGeom prst="rect">
            <a:avLst/>
          </a:prstGeom>
          <a:noFill/>
          <a:ln>
            <a:noFill/>
          </a:ln>
        </p:spPr>
      </p:pic>
      <p:pic>
        <p:nvPicPr>
          <p:cNvPr id="131" name="Google Shape;131;p19"/>
          <p:cNvPicPr preferRelativeResize="0"/>
          <p:nvPr/>
        </p:nvPicPr>
        <p:blipFill>
          <a:blip r:embed="rId9">
            <a:alphaModFix/>
          </a:blip>
          <a:stretch>
            <a:fillRect/>
          </a:stretch>
        </p:blipFill>
        <p:spPr>
          <a:xfrm>
            <a:off x="4697336" y="3807775"/>
            <a:ext cx="660624" cy="435200"/>
          </a:xfrm>
          <a:prstGeom prst="rect">
            <a:avLst/>
          </a:prstGeom>
          <a:noFill/>
          <a:ln>
            <a:noFill/>
          </a:ln>
        </p:spPr>
      </p:pic>
      <p:pic>
        <p:nvPicPr>
          <p:cNvPr id="132" name="Google Shape;132;p19"/>
          <p:cNvPicPr preferRelativeResize="0"/>
          <p:nvPr/>
        </p:nvPicPr>
        <p:blipFill>
          <a:blip r:embed="rId10">
            <a:alphaModFix/>
          </a:blip>
          <a:stretch>
            <a:fillRect/>
          </a:stretch>
        </p:blipFill>
        <p:spPr>
          <a:xfrm>
            <a:off x="5830925" y="2941748"/>
            <a:ext cx="1465525" cy="519050"/>
          </a:xfrm>
          <a:prstGeom prst="rect">
            <a:avLst/>
          </a:prstGeom>
          <a:noFill/>
          <a:ln>
            <a:noFill/>
          </a:ln>
        </p:spPr>
      </p:pic>
      <p:pic>
        <p:nvPicPr>
          <p:cNvPr id="133" name="Google Shape;133;p19"/>
          <p:cNvPicPr preferRelativeResize="0"/>
          <p:nvPr/>
        </p:nvPicPr>
        <p:blipFill>
          <a:blip r:embed="rId11">
            <a:alphaModFix/>
          </a:blip>
          <a:stretch>
            <a:fillRect/>
          </a:stretch>
        </p:blipFill>
        <p:spPr>
          <a:xfrm>
            <a:off x="3554525" y="2941755"/>
            <a:ext cx="1039125" cy="955995"/>
          </a:xfrm>
          <a:prstGeom prst="rect">
            <a:avLst/>
          </a:prstGeom>
          <a:noFill/>
          <a:ln>
            <a:noFill/>
          </a:ln>
        </p:spPr>
      </p:pic>
      <p:pic>
        <p:nvPicPr>
          <p:cNvPr id="134" name="Google Shape;134;p19"/>
          <p:cNvPicPr preferRelativeResize="0"/>
          <p:nvPr/>
        </p:nvPicPr>
        <p:blipFill>
          <a:blip r:embed="rId12">
            <a:alphaModFix/>
          </a:blip>
          <a:stretch>
            <a:fillRect/>
          </a:stretch>
        </p:blipFill>
        <p:spPr>
          <a:xfrm>
            <a:off x="5174300" y="1512312"/>
            <a:ext cx="1298400" cy="855050"/>
          </a:xfrm>
          <a:prstGeom prst="rect">
            <a:avLst/>
          </a:prstGeom>
          <a:noFill/>
          <a:ln>
            <a:noFill/>
          </a:ln>
        </p:spPr>
      </p:pic>
      <p:pic>
        <p:nvPicPr>
          <p:cNvPr id="135" name="Google Shape;135;p19"/>
          <p:cNvPicPr preferRelativeResize="0"/>
          <p:nvPr/>
        </p:nvPicPr>
        <p:blipFill>
          <a:blip r:embed="rId13">
            <a:alphaModFix/>
          </a:blip>
          <a:stretch>
            <a:fillRect/>
          </a:stretch>
        </p:blipFill>
        <p:spPr>
          <a:xfrm>
            <a:off x="6472700" y="487895"/>
            <a:ext cx="1465525" cy="754856"/>
          </a:xfrm>
          <a:prstGeom prst="rect">
            <a:avLst/>
          </a:prstGeom>
          <a:noFill/>
          <a:ln>
            <a:noFill/>
          </a:ln>
        </p:spPr>
      </p:pic>
      <p:pic>
        <p:nvPicPr>
          <p:cNvPr id="136" name="Google Shape;136;p19"/>
          <p:cNvPicPr preferRelativeResize="0"/>
          <p:nvPr/>
        </p:nvPicPr>
        <p:blipFill>
          <a:blip r:embed="rId14">
            <a:alphaModFix/>
          </a:blip>
          <a:stretch>
            <a:fillRect/>
          </a:stretch>
        </p:blipFill>
        <p:spPr>
          <a:xfrm>
            <a:off x="5142475" y="560255"/>
            <a:ext cx="1465525" cy="732762"/>
          </a:xfrm>
          <a:prstGeom prst="rect">
            <a:avLst/>
          </a:prstGeom>
          <a:noFill/>
          <a:ln>
            <a:noFill/>
          </a:ln>
        </p:spPr>
      </p:pic>
      <p:pic>
        <p:nvPicPr>
          <p:cNvPr id="137" name="Google Shape;137;p19"/>
          <p:cNvPicPr preferRelativeResize="0"/>
          <p:nvPr/>
        </p:nvPicPr>
        <p:blipFill>
          <a:blip r:embed="rId15">
            <a:alphaModFix/>
          </a:blip>
          <a:stretch>
            <a:fillRect/>
          </a:stretch>
        </p:blipFill>
        <p:spPr>
          <a:xfrm>
            <a:off x="2711775" y="1470775"/>
            <a:ext cx="1149053" cy="956000"/>
          </a:xfrm>
          <a:prstGeom prst="rect">
            <a:avLst/>
          </a:prstGeom>
          <a:noFill/>
          <a:ln>
            <a:noFill/>
          </a:ln>
        </p:spPr>
      </p:pic>
      <p:pic>
        <p:nvPicPr>
          <p:cNvPr id="138" name="Google Shape;138;p19"/>
          <p:cNvPicPr preferRelativeResize="0"/>
          <p:nvPr/>
        </p:nvPicPr>
        <p:blipFill>
          <a:blip r:embed="rId16">
            <a:alphaModFix/>
          </a:blip>
          <a:stretch>
            <a:fillRect/>
          </a:stretch>
        </p:blipFill>
        <p:spPr>
          <a:xfrm>
            <a:off x="1130150" y="1670872"/>
            <a:ext cx="1298400" cy="779040"/>
          </a:xfrm>
          <a:prstGeom prst="rect">
            <a:avLst/>
          </a:prstGeom>
          <a:noFill/>
          <a:ln>
            <a:noFill/>
          </a:ln>
        </p:spPr>
      </p:pic>
      <p:pic>
        <p:nvPicPr>
          <p:cNvPr id="139" name="Google Shape;139;p19"/>
          <p:cNvPicPr preferRelativeResize="0"/>
          <p:nvPr/>
        </p:nvPicPr>
        <p:blipFill>
          <a:blip r:embed="rId17">
            <a:alphaModFix/>
          </a:blip>
          <a:stretch>
            <a:fillRect/>
          </a:stretch>
        </p:blipFill>
        <p:spPr>
          <a:xfrm>
            <a:off x="5754725" y="1057064"/>
            <a:ext cx="1465525" cy="732763"/>
          </a:xfrm>
          <a:prstGeom prst="rect">
            <a:avLst/>
          </a:prstGeom>
          <a:noFill/>
          <a:ln>
            <a:noFill/>
          </a:ln>
        </p:spPr>
      </p:pic>
      <p:pic>
        <p:nvPicPr>
          <p:cNvPr id="140" name="Google Shape;140;p19"/>
          <p:cNvPicPr preferRelativeResize="0"/>
          <p:nvPr/>
        </p:nvPicPr>
        <p:blipFill>
          <a:blip r:embed="rId18">
            <a:alphaModFix/>
          </a:blip>
          <a:stretch>
            <a:fillRect/>
          </a:stretch>
        </p:blipFill>
        <p:spPr>
          <a:xfrm>
            <a:off x="6855000" y="1709675"/>
            <a:ext cx="1530300" cy="765150"/>
          </a:xfrm>
          <a:prstGeom prst="rect">
            <a:avLst/>
          </a:prstGeom>
          <a:noFill/>
          <a:ln>
            <a:noFill/>
          </a:ln>
        </p:spPr>
      </p:pic>
      <p:pic>
        <p:nvPicPr>
          <p:cNvPr id="141" name="Google Shape;141;p19"/>
          <p:cNvPicPr preferRelativeResize="0"/>
          <p:nvPr/>
        </p:nvPicPr>
        <p:blipFill>
          <a:blip r:embed="rId19">
            <a:alphaModFix/>
          </a:blip>
          <a:stretch>
            <a:fillRect/>
          </a:stretch>
        </p:blipFill>
        <p:spPr>
          <a:xfrm>
            <a:off x="3690438" y="3727025"/>
            <a:ext cx="765150" cy="765150"/>
          </a:xfrm>
          <a:prstGeom prst="rect">
            <a:avLst/>
          </a:prstGeom>
          <a:noFill/>
          <a:ln>
            <a:noFill/>
          </a:ln>
        </p:spPr>
      </p:pic>
      <p:pic>
        <p:nvPicPr>
          <p:cNvPr id="142" name="Google Shape;142;p19"/>
          <p:cNvPicPr preferRelativeResize="0"/>
          <p:nvPr/>
        </p:nvPicPr>
        <p:blipFill>
          <a:blip r:embed="rId20">
            <a:alphaModFix/>
          </a:blip>
          <a:stretch>
            <a:fillRect/>
          </a:stretch>
        </p:blipFill>
        <p:spPr>
          <a:xfrm>
            <a:off x="2493751" y="3507257"/>
            <a:ext cx="954950" cy="828140"/>
          </a:xfrm>
          <a:prstGeom prst="rect">
            <a:avLst/>
          </a:prstGeom>
          <a:noFill/>
          <a:ln>
            <a:noFill/>
          </a:ln>
        </p:spPr>
      </p:pic>
      <p:pic>
        <p:nvPicPr>
          <p:cNvPr id="143" name="Google Shape;143;p19"/>
          <p:cNvPicPr preferRelativeResize="0"/>
          <p:nvPr/>
        </p:nvPicPr>
        <p:blipFill>
          <a:blip r:embed="rId21">
            <a:alphaModFix/>
          </a:blip>
          <a:stretch>
            <a:fillRect/>
          </a:stretch>
        </p:blipFill>
        <p:spPr>
          <a:xfrm>
            <a:off x="7600900" y="889274"/>
            <a:ext cx="1039125" cy="900550"/>
          </a:xfrm>
          <a:prstGeom prst="rect">
            <a:avLst/>
          </a:prstGeom>
          <a:noFill/>
          <a:ln>
            <a:noFill/>
          </a:ln>
        </p:spPr>
      </p:pic>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63838" y="357188"/>
            <a:ext cx="3808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3200" b="1" i="0">
                <a:solidFill>
                  <a:schemeClr val="tx1"/>
                </a:solidFill>
              </a:rPr>
              <a:t>DBMS Components </a:t>
            </a:r>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872655"/>
            <a:ext cx="77390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09244" y="2288705"/>
            <a:ext cx="782955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r>
              <a:rPr lang="en-US" sz="1800" b="1" dirty="0" smtClean="0">
                <a:solidFill>
                  <a:schemeClr val="bg2"/>
                </a:solidFill>
              </a:rPr>
              <a:t>Hardware: the physical computer system</a:t>
            </a:r>
          </a:p>
          <a:p>
            <a:r>
              <a:rPr lang="en-US" sz="1800" b="1" dirty="0" smtClean="0">
                <a:solidFill>
                  <a:schemeClr val="bg2"/>
                </a:solidFill>
              </a:rPr>
              <a:t>Software: the program that allows users to access, maintain update the data</a:t>
            </a:r>
          </a:p>
          <a:p>
            <a:r>
              <a:rPr lang="en-US" sz="1800" b="1" dirty="0" smtClean="0">
                <a:solidFill>
                  <a:schemeClr val="bg2"/>
                </a:solidFill>
              </a:rPr>
              <a:t>Data: Data are stored on the computer. In database data are separate entity from the software that access them</a:t>
            </a:r>
          </a:p>
          <a:p>
            <a:r>
              <a:rPr lang="en-US" sz="1800" b="1" dirty="0" smtClean="0">
                <a:solidFill>
                  <a:schemeClr val="bg2"/>
                </a:solidFill>
              </a:rPr>
              <a:t>Users: could be either (1) end users: people who has access to the database or (2) application program: applications that access and process data</a:t>
            </a:r>
          </a:p>
          <a:p>
            <a:r>
              <a:rPr lang="en-US" sz="1800" b="1" dirty="0" smtClean="0">
                <a:solidFill>
                  <a:schemeClr val="bg2"/>
                </a:solidFill>
              </a:rPr>
              <a:t>Procedures: rules that are defined and followed by the users</a:t>
            </a:r>
          </a:p>
          <a:p>
            <a:pPr>
              <a:buFontTx/>
              <a:buNone/>
            </a:pPr>
            <a:endParaRPr lang="ar-SA" sz="1800" dirty="0" smtClean="0">
              <a:solidFill>
                <a:schemeClr val="bg2"/>
              </a:solidFill>
            </a:endParaRPr>
          </a:p>
        </p:txBody>
      </p:sp>
    </p:spTree>
    <p:extLst>
      <p:ext uri="{BB962C8B-B14F-4D97-AF65-F5344CB8AC3E}">
        <p14:creationId xmlns:p14="http://schemas.microsoft.com/office/powerpoint/2010/main" val="346125360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150" y="999628"/>
            <a:ext cx="3371353" cy="370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p:cNvSpPr/>
          <p:nvPr/>
        </p:nvSpPr>
        <p:spPr>
          <a:xfrm>
            <a:off x="7927451" y="1606163"/>
            <a:ext cx="1152940" cy="19157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Text Box 10"/>
          <p:cNvSpPr txBox="1">
            <a:spLocks noChangeArrowheads="1"/>
          </p:cNvSpPr>
          <p:nvPr/>
        </p:nvSpPr>
        <p:spPr bwMode="auto">
          <a:xfrm>
            <a:off x="2627285" y="129678"/>
            <a:ext cx="4071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sz="3200" b="1" i="0">
                <a:solidFill>
                  <a:schemeClr val="tx1"/>
                </a:solidFill>
              </a:rPr>
              <a:t>Database architecture</a:t>
            </a:r>
          </a:p>
        </p:txBody>
      </p:sp>
      <p:sp>
        <p:nvSpPr>
          <p:cNvPr id="5" name="Content Placeholder 2"/>
          <p:cNvSpPr txBox="1">
            <a:spLocks/>
          </p:cNvSpPr>
          <p:nvPr/>
        </p:nvSpPr>
        <p:spPr>
          <a:xfrm>
            <a:off x="412722" y="999628"/>
            <a:ext cx="4071938" cy="4768850"/>
          </a:xfrm>
          <a:prstGeom prst="rect">
            <a:avLst/>
          </a:prstGeom>
        </p:spPr>
        <p:txBody>
          <a:bodyPr/>
          <a:lstStyle/>
          <a:p>
            <a:pPr marL="342900" indent="-342900" algn="l">
              <a:spcBef>
                <a:spcPct val="20000"/>
              </a:spcBef>
              <a:buFontTx/>
              <a:buChar char="•"/>
              <a:defRPr/>
            </a:pPr>
            <a:r>
              <a:rPr lang="en-US" sz="1800" b="1" i="0" kern="0" dirty="0">
                <a:solidFill>
                  <a:srgbClr val="FF0000"/>
                </a:solidFill>
                <a:latin typeface="+mn-lt"/>
              </a:rPr>
              <a:t>Internal Level: </a:t>
            </a:r>
            <a:r>
              <a:rPr lang="en-US" sz="1800" b="1" i="0" kern="0" dirty="0">
                <a:solidFill>
                  <a:schemeClr val="tx1"/>
                </a:solidFill>
                <a:latin typeface="+mn-lt"/>
              </a:rPr>
              <a:t>Interact directly with the hardware</a:t>
            </a:r>
          </a:p>
          <a:p>
            <a:pPr marL="342900" indent="-342900" algn="l">
              <a:spcBef>
                <a:spcPct val="20000"/>
              </a:spcBef>
              <a:buFontTx/>
              <a:buChar char="•"/>
              <a:defRPr/>
            </a:pPr>
            <a:r>
              <a:rPr lang="en-US" sz="1800" b="1" i="0" kern="0" dirty="0">
                <a:solidFill>
                  <a:srgbClr val="FF0000"/>
                </a:solidFill>
                <a:latin typeface="+mn-lt"/>
              </a:rPr>
              <a:t>Conceptual Level: </a:t>
            </a:r>
            <a:r>
              <a:rPr lang="en-US" sz="1800" b="1" i="0" kern="0" dirty="0">
                <a:solidFill>
                  <a:schemeClr val="tx1"/>
                </a:solidFill>
                <a:latin typeface="+mn-lt"/>
              </a:rPr>
              <a:t>(1) Define the logical view of the data. (2) Define the data model. (3) Contain the main functions of the DBMS (4) Intermediary level that free users from dealing with internal level</a:t>
            </a:r>
          </a:p>
          <a:p>
            <a:pPr marL="342900" indent="-342900" algn="l">
              <a:spcBef>
                <a:spcPct val="20000"/>
              </a:spcBef>
              <a:buFontTx/>
              <a:buChar char="•"/>
              <a:defRPr/>
            </a:pPr>
            <a:r>
              <a:rPr lang="en-US" sz="1800" b="1" i="0" kern="0" dirty="0">
                <a:solidFill>
                  <a:srgbClr val="FF0000"/>
                </a:solidFill>
                <a:latin typeface="+mn-lt"/>
              </a:rPr>
              <a:t>External Level: </a:t>
            </a:r>
            <a:r>
              <a:rPr lang="en-US" sz="1800" b="1" i="0" kern="0" dirty="0">
                <a:solidFill>
                  <a:schemeClr val="tx1"/>
                </a:solidFill>
                <a:latin typeface="+mn-lt"/>
              </a:rPr>
              <a:t>(1) Interact directly with users (2) Display data in familiar format  </a:t>
            </a:r>
          </a:p>
          <a:p>
            <a:pPr marL="342900" indent="-342900" algn="l">
              <a:spcBef>
                <a:spcPct val="20000"/>
              </a:spcBef>
              <a:defRPr/>
            </a:pPr>
            <a:endParaRPr lang="ar-SA" sz="1800" i="0" kern="0" dirty="0">
              <a:solidFill>
                <a:schemeClr val="tx1"/>
              </a:solidFill>
              <a:latin typeface="+mn-lt"/>
            </a:endParaRPr>
          </a:p>
        </p:txBody>
      </p:sp>
      <p:sp>
        <p:nvSpPr>
          <p:cNvPr id="7" name="CuadroTexto 6"/>
          <p:cNvSpPr txBox="1"/>
          <p:nvPr/>
        </p:nvSpPr>
        <p:spPr>
          <a:xfrm>
            <a:off x="7895646" y="2267283"/>
            <a:ext cx="1216549" cy="307777"/>
          </a:xfrm>
          <a:prstGeom prst="rect">
            <a:avLst/>
          </a:prstGeom>
          <a:noFill/>
        </p:spPr>
        <p:txBody>
          <a:bodyPr wrap="square" rtlCol="0">
            <a:spAutoFit/>
          </a:bodyPr>
          <a:lstStyle/>
          <a:p>
            <a:r>
              <a:rPr lang="es-PE" dirty="0" smtClean="0"/>
              <a:t>Capa Lógica</a:t>
            </a:r>
            <a:endParaRPr lang="es-PE" dirty="0"/>
          </a:p>
        </p:txBody>
      </p:sp>
      <p:sp>
        <p:nvSpPr>
          <p:cNvPr id="9" name="Rectángulo 8"/>
          <p:cNvSpPr/>
          <p:nvPr/>
        </p:nvSpPr>
        <p:spPr>
          <a:xfrm>
            <a:off x="7927451" y="3521931"/>
            <a:ext cx="1152940" cy="10964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PE"/>
          </a:p>
        </p:txBody>
      </p:sp>
      <p:sp>
        <p:nvSpPr>
          <p:cNvPr id="6" name="CuadroTexto 5"/>
          <p:cNvSpPr txBox="1"/>
          <p:nvPr/>
        </p:nvSpPr>
        <p:spPr>
          <a:xfrm>
            <a:off x="7967084" y="3743412"/>
            <a:ext cx="1073427" cy="307777"/>
          </a:xfrm>
          <a:prstGeom prst="rect">
            <a:avLst/>
          </a:prstGeom>
          <a:noFill/>
        </p:spPr>
        <p:txBody>
          <a:bodyPr wrap="square" rtlCol="0">
            <a:spAutoFit/>
          </a:bodyPr>
          <a:lstStyle/>
          <a:p>
            <a:r>
              <a:rPr lang="es-PE" dirty="0" smtClean="0"/>
              <a:t>Capa </a:t>
            </a:r>
            <a:r>
              <a:rPr lang="es-PE" dirty="0" err="1" smtClean="0"/>
              <a:t>fisica</a:t>
            </a:r>
            <a:endParaRPr lang="es-PE" dirty="0"/>
          </a:p>
        </p:txBody>
      </p:sp>
    </p:spTree>
    <p:extLst>
      <p:ext uri="{BB962C8B-B14F-4D97-AF65-F5344CB8AC3E}">
        <p14:creationId xmlns:p14="http://schemas.microsoft.com/office/powerpoint/2010/main" val="3437326337"/>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2846</TotalTime>
  <Words>1230</Words>
  <Application>Microsoft Office PowerPoint</Application>
  <PresentationFormat>Presentación en pantalla (16:9)</PresentationFormat>
  <Paragraphs>284</Paragraphs>
  <Slides>33</Slides>
  <Notes>15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33</vt:i4>
      </vt:variant>
    </vt:vector>
  </HeadingPairs>
  <TitlesOfParts>
    <vt:vector size="43" baseType="lpstr">
      <vt:lpstr>Arial Narrow</vt:lpstr>
      <vt:lpstr>Times New Roman</vt:lpstr>
      <vt:lpstr>Wingdings</vt:lpstr>
      <vt:lpstr>Arial</vt:lpstr>
      <vt:lpstr>Tahoma</vt:lpstr>
      <vt:lpstr>Raleway</vt:lpstr>
      <vt:lpstr>Source Sans Pro</vt:lpstr>
      <vt:lpstr>Century Gothic</vt:lpstr>
      <vt:lpstr>Times</vt:lpstr>
      <vt:lpstr>Plum</vt:lpstr>
      <vt:lpstr>Introducción a Bases de Datos</vt:lpstr>
      <vt:lpstr>¿Qué es una Base de Datos?</vt:lpstr>
      <vt:lpstr>¿Qué es un dato?</vt:lpstr>
      <vt:lpstr>Ejemplos de Datos</vt:lpstr>
      <vt:lpstr>¿Qué es un Sistema de Gestión de Bases de Datos (SGBD o DBMS)?</vt:lpstr>
      <vt:lpstr>Presentación de PowerPoint</vt:lpstr>
      <vt:lpstr>Presentación de PowerPoint</vt:lpstr>
      <vt:lpstr>Presentación de PowerPoint</vt:lpstr>
      <vt:lpstr>Presentación de PowerPoint</vt:lpstr>
      <vt:lpstr>Presentación de PowerPoint</vt:lpstr>
      <vt:lpstr>Tipos de Bases de Datos</vt:lpstr>
      <vt:lpstr>Tipos de Bases de Datos</vt:lpstr>
      <vt:lpstr>Modelos de bases de datos</vt:lpstr>
      <vt:lpstr>Presentación de PowerPoint</vt:lpstr>
      <vt:lpstr>Presentación de PowerPoint</vt:lpstr>
      <vt:lpstr>Presentación de PowerPoint</vt:lpstr>
      <vt:lpstr>Presentación de PowerPoint</vt:lpstr>
      <vt:lpstr>1.1 Bases de datos y sus usuarios</vt:lpstr>
      <vt:lpstr>Presentación de PowerPoint</vt:lpstr>
      <vt:lpstr>1.1 Bases de datos y sus usuarios</vt:lpstr>
      <vt:lpstr>Presentación de PowerPoint</vt:lpstr>
      <vt:lpstr>Tipos de SGBD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Bases de Datos</dc:title>
  <dc:creator>ASUS</dc:creator>
  <cp:lastModifiedBy>Usuario de Windows</cp:lastModifiedBy>
  <cp:revision>11</cp:revision>
  <dcterms:modified xsi:type="dcterms:W3CDTF">2019-02-08T11:40:55Z</dcterms:modified>
</cp:coreProperties>
</file>