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316" r:id="rId2"/>
    <p:sldId id="361" r:id="rId3"/>
    <p:sldId id="477" r:id="rId4"/>
    <p:sldId id="363" r:id="rId5"/>
    <p:sldId id="451" r:id="rId6"/>
    <p:sldId id="323" r:id="rId7"/>
    <p:sldId id="452" r:id="rId8"/>
    <p:sldId id="454" r:id="rId9"/>
    <p:sldId id="476" r:id="rId10"/>
    <p:sldId id="453" r:id="rId11"/>
    <p:sldId id="455" r:id="rId12"/>
    <p:sldId id="457" r:id="rId13"/>
    <p:sldId id="460" r:id="rId14"/>
    <p:sldId id="461" r:id="rId15"/>
    <p:sldId id="462" r:id="rId16"/>
    <p:sldId id="463" r:id="rId17"/>
    <p:sldId id="464" r:id="rId18"/>
    <p:sldId id="465" r:id="rId19"/>
    <p:sldId id="466" r:id="rId20"/>
    <p:sldId id="467" r:id="rId21"/>
    <p:sldId id="468" r:id="rId22"/>
    <p:sldId id="469" r:id="rId23"/>
    <p:sldId id="470" r:id="rId24"/>
    <p:sldId id="471" r:id="rId25"/>
    <p:sldId id="472" r:id="rId26"/>
    <p:sldId id="473" r:id="rId27"/>
    <p:sldId id="474" r:id="rId28"/>
    <p:sldId id="475" r:id="rId29"/>
    <p:sldId id="478" r:id="rId30"/>
    <p:sldId id="459" r:id="rId31"/>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7130" autoAdjust="0"/>
  </p:normalViewPr>
  <p:slideViewPr>
    <p:cSldViewPr snapToGrid="0">
      <p:cViewPr varScale="1">
        <p:scale>
          <a:sx n="112" d="100"/>
          <a:sy n="112" d="100"/>
        </p:scale>
        <p:origin x="948" y="90"/>
      </p:cViewPr>
      <p:guideLst>
        <p:guide orient="horz" pos="2160"/>
        <p:guide pos="2880"/>
      </p:guideLst>
    </p:cSldViewPr>
  </p:slideViewPr>
  <p:notesTextViewPr>
    <p:cViewPr>
      <p:scale>
        <a:sx n="100" d="100"/>
        <a:sy n="100" d="100"/>
      </p:scale>
      <p:origin x="0" y="0"/>
    </p:cViewPr>
  </p:notesTextViewPr>
  <p:gridSpacing cx="360045" cy="36004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rstTxWarp prst="textNoShape">
              <a:avLst/>
            </a:prstTxWarp>
          </a:bodyPr>
          <a:lstStyle>
            <a:lvl1pPr>
              <a:defRPr sz="1300" smtClean="0">
                <a:latin typeface="Times New Roman" pitchFamily="18" charset="0"/>
              </a:defRPr>
            </a:lvl1pPr>
          </a:lstStyle>
          <a:p>
            <a:pPr>
              <a:defRPr/>
            </a:pPr>
            <a:endParaRPr lang="es-ES"/>
          </a:p>
        </p:txBody>
      </p:sp>
      <p:sp>
        <p:nvSpPr>
          <p:cNvPr id="13315" name="Rectangle 3"/>
          <p:cNvSpPr>
            <a:spLocks noGrp="1" noChangeArrowheads="1"/>
          </p:cNvSpPr>
          <p:nvPr>
            <p:ph type="dt" idx="1"/>
          </p:nvPr>
        </p:nvSpPr>
        <p:spPr bwMode="auto">
          <a:xfrm>
            <a:off x="4023992" y="0"/>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rstTxWarp prst="textNoShape">
              <a:avLst/>
            </a:prstTxWarp>
          </a:bodyPr>
          <a:lstStyle>
            <a:lvl1pPr algn="r">
              <a:defRPr sz="1300" smtClean="0">
                <a:latin typeface="Times New Roman" pitchFamily="18" charset="0"/>
              </a:defRPr>
            </a:lvl1pPr>
          </a:lstStyle>
          <a:p>
            <a:pPr>
              <a:defRPr/>
            </a:pPr>
            <a:endParaRPr lang="es-ES"/>
          </a:p>
        </p:txBody>
      </p:sp>
      <p:sp>
        <p:nvSpPr>
          <p:cNvPr id="36868"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710407" y="4861441"/>
            <a:ext cx="5683250" cy="460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3318" name="Rectangle 6"/>
          <p:cNvSpPr>
            <a:spLocks noGrp="1" noChangeArrowheads="1"/>
          </p:cNvSpPr>
          <p:nvPr>
            <p:ph type="ftr" sz="quarter" idx="4"/>
          </p:nvPr>
        </p:nvSpPr>
        <p:spPr bwMode="auto">
          <a:xfrm>
            <a:off x="0" y="9721106"/>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b" anchorCtr="0" compatLnSpc="1">
            <a:prstTxWarp prst="textNoShape">
              <a:avLst/>
            </a:prstTxWarp>
          </a:bodyPr>
          <a:lstStyle>
            <a:lvl1pPr>
              <a:defRPr sz="1300" smtClean="0">
                <a:latin typeface="Times New Roman" pitchFamily="18" charset="0"/>
              </a:defRPr>
            </a:lvl1pPr>
          </a:lstStyle>
          <a:p>
            <a:pPr>
              <a:defRPr/>
            </a:pPr>
            <a:endParaRPr lang="es-ES"/>
          </a:p>
        </p:txBody>
      </p:sp>
      <p:sp>
        <p:nvSpPr>
          <p:cNvPr id="13319" name="Rectangle 7"/>
          <p:cNvSpPr>
            <a:spLocks noGrp="1" noChangeArrowheads="1"/>
          </p:cNvSpPr>
          <p:nvPr>
            <p:ph type="sldNum" sz="quarter" idx="5"/>
          </p:nvPr>
        </p:nvSpPr>
        <p:spPr bwMode="auto">
          <a:xfrm>
            <a:off x="4023992" y="9721106"/>
            <a:ext cx="3078427" cy="51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75" tIns="49538" rIns="99075" bIns="49538" numCol="1" anchor="b" anchorCtr="0" compatLnSpc="1">
            <a:prstTxWarp prst="textNoShape">
              <a:avLst/>
            </a:prstTxWarp>
          </a:bodyPr>
          <a:lstStyle>
            <a:lvl1pPr algn="r">
              <a:defRPr sz="1300" smtClean="0">
                <a:latin typeface="Times New Roman" pitchFamily="18" charset="0"/>
              </a:defRPr>
            </a:lvl1pPr>
          </a:lstStyle>
          <a:p>
            <a:pPr>
              <a:defRPr/>
            </a:pPr>
            <a:fld id="{1F777B6D-C5FC-4095-B535-466431D430C5}" type="slidenum">
              <a:rPr lang="es-ES"/>
              <a:pPr>
                <a:defRPr/>
              </a:pPr>
              <a:t>‹Nº›</a:t>
            </a:fld>
            <a:endParaRPr lang="es-ES"/>
          </a:p>
        </p:txBody>
      </p:sp>
    </p:spTree>
    <p:extLst>
      <p:ext uri="{BB962C8B-B14F-4D97-AF65-F5344CB8AC3E}">
        <p14:creationId xmlns:p14="http://schemas.microsoft.com/office/powerpoint/2010/main" val="1835207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9620475A-5221-49AA-A33C-A1ABB903FA1B}" type="slidenum">
              <a:rPr lang="es-ES">
                <a:latin typeface="Times New Roman" pitchFamily="18" charset="0"/>
              </a:rPr>
              <a:pPr eaLnBrk="1" hangingPunct="1"/>
              <a:t>2</a:t>
            </a:fld>
            <a:endParaRPr lang="es-ES">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1435207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11</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4163262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12</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2213157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13</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1052350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14</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508127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15</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2111337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16</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3285186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17</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636490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18</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3405539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19</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1670258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20</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22719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9620475A-5221-49AA-A33C-A1ABB903FA1B}" type="slidenum">
              <a:rPr lang="es-ES">
                <a:latin typeface="Times New Roman" pitchFamily="18" charset="0"/>
              </a:rPr>
              <a:pPr eaLnBrk="1" hangingPunct="1"/>
              <a:t>3</a:t>
            </a:fld>
            <a:endParaRPr lang="es-ES">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704989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21</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2116603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22</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1535130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23</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4163133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24</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327582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25</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2132564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26</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3017900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27</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3028137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28</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212328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9620475A-5221-49AA-A33C-A1ABB903FA1B}" type="slidenum">
              <a:rPr lang="es-ES">
                <a:latin typeface="Times New Roman" pitchFamily="18" charset="0"/>
              </a:rPr>
              <a:pPr eaLnBrk="1" hangingPunct="1"/>
              <a:t>29</a:t>
            </a:fld>
            <a:endParaRPr lang="es-ES">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1222669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30</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3660395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9620475A-5221-49AA-A33C-A1ABB903FA1B}" type="slidenum">
              <a:rPr lang="es-ES">
                <a:latin typeface="Times New Roman" pitchFamily="18" charset="0"/>
              </a:rPr>
              <a:pPr eaLnBrk="1" hangingPunct="1"/>
              <a:t>4</a:t>
            </a:fld>
            <a:endParaRPr lang="es-ES">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107055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9620475A-5221-49AA-A33C-A1ABB903FA1B}" type="slidenum">
              <a:rPr lang="es-ES">
                <a:latin typeface="Times New Roman" pitchFamily="18" charset="0"/>
              </a:rPr>
              <a:pPr eaLnBrk="1" hangingPunct="1"/>
              <a:t>5</a:t>
            </a:fld>
            <a:endParaRPr lang="es-ES">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3207148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6</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1999001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7</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2790895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8</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3424478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9620475A-5221-49AA-A33C-A1ABB903FA1B}" type="slidenum">
              <a:rPr lang="es-ES">
                <a:latin typeface="Times New Roman" pitchFamily="18" charset="0"/>
              </a:rPr>
              <a:pPr eaLnBrk="1" hangingPunct="1"/>
              <a:t>9</a:t>
            </a:fld>
            <a:endParaRPr lang="es-ES">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342007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804986" indent="-309610" eaLnBrk="0" hangingPunct="0">
              <a:defRPr>
                <a:solidFill>
                  <a:schemeClr val="tx1"/>
                </a:solidFill>
                <a:latin typeface="Arial" charset="0"/>
              </a:defRPr>
            </a:lvl2pPr>
            <a:lvl3pPr marL="1238441" indent="-247688" eaLnBrk="0" hangingPunct="0">
              <a:defRPr>
                <a:solidFill>
                  <a:schemeClr val="tx1"/>
                </a:solidFill>
                <a:latin typeface="Arial" charset="0"/>
              </a:defRPr>
            </a:lvl3pPr>
            <a:lvl4pPr marL="1733817" indent="-247688" eaLnBrk="0" hangingPunct="0">
              <a:defRPr>
                <a:solidFill>
                  <a:schemeClr val="tx1"/>
                </a:solidFill>
                <a:latin typeface="Arial" charset="0"/>
              </a:defRPr>
            </a:lvl4pPr>
            <a:lvl5pPr marL="2229193" indent="-247688" eaLnBrk="0" hangingPunct="0">
              <a:defRPr>
                <a:solidFill>
                  <a:schemeClr val="tx1"/>
                </a:solidFill>
                <a:latin typeface="Arial" charset="0"/>
              </a:defRPr>
            </a:lvl5pPr>
            <a:lvl6pPr marL="2724569" indent="-247688" eaLnBrk="0" fontAlgn="base" hangingPunct="0">
              <a:spcBef>
                <a:spcPct val="0"/>
              </a:spcBef>
              <a:spcAft>
                <a:spcPct val="0"/>
              </a:spcAft>
              <a:defRPr>
                <a:solidFill>
                  <a:schemeClr val="tx1"/>
                </a:solidFill>
                <a:latin typeface="Arial" charset="0"/>
              </a:defRPr>
            </a:lvl6pPr>
            <a:lvl7pPr marL="3219945" indent="-247688" eaLnBrk="0" fontAlgn="base" hangingPunct="0">
              <a:spcBef>
                <a:spcPct val="0"/>
              </a:spcBef>
              <a:spcAft>
                <a:spcPct val="0"/>
              </a:spcAft>
              <a:defRPr>
                <a:solidFill>
                  <a:schemeClr val="tx1"/>
                </a:solidFill>
                <a:latin typeface="Arial" charset="0"/>
              </a:defRPr>
            </a:lvl7pPr>
            <a:lvl8pPr marL="3715322" indent="-247688" eaLnBrk="0" fontAlgn="base" hangingPunct="0">
              <a:spcBef>
                <a:spcPct val="0"/>
              </a:spcBef>
              <a:spcAft>
                <a:spcPct val="0"/>
              </a:spcAft>
              <a:defRPr>
                <a:solidFill>
                  <a:schemeClr val="tx1"/>
                </a:solidFill>
                <a:latin typeface="Arial" charset="0"/>
              </a:defRPr>
            </a:lvl8pPr>
            <a:lvl9pPr marL="4210698" indent="-247688" eaLnBrk="0" fontAlgn="base" hangingPunct="0">
              <a:spcBef>
                <a:spcPct val="0"/>
              </a:spcBef>
              <a:spcAft>
                <a:spcPct val="0"/>
              </a:spcAft>
              <a:defRPr>
                <a:solidFill>
                  <a:schemeClr val="tx1"/>
                </a:solidFill>
                <a:latin typeface="Arial" charset="0"/>
              </a:defRPr>
            </a:lvl9pPr>
          </a:lstStyle>
          <a:p>
            <a:pPr eaLnBrk="1" hangingPunct="1"/>
            <a:fld id="{13ADAAC6-6E0B-4FE4-AFD2-06EA4671F04D}" type="slidenum">
              <a:rPr lang="es-ES">
                <a:latin typeface="Times New Roman" pitchFamily="18" charset="0"/>
              </a:rPr>
              <a:pPr eaLnBrk="1" hangingPunct="1"/>
              <a:t>10</a:t>
            </a:fld>
            <a:endParaRPr lang="es-E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s-ES" smtClean="0"/>
          </a:p>
        </p:txBody>
      </p:sp>
    </p:spTree>
    <p:extLst>
      <p:ext uri="{BB962C8B-B14F-4D97-AF65-F5344CB8AC3E}">
        <p14:creationId xmlns:p14="http://schemas.microsoft.com/office/powerpoint/2010/main" val="135744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UY"/>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UY"/>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DD4F586-B3C6-4153-924D-A1B85073A342}" type="slidenum">
              <a:rPr lang="es-ES"/>
              <a:pPr>
                <a:defRPr/>
              </a:pPr>
              <a:t>‹Nº›</a:t>
            </a:fld>
            <a:endParaRPr lang="es-ES"/>
          </a:p>
        </p:txBody>
      </p:sp>
    </p:spTree>
    <p:extLst>
      <p:ext uri="{BB962C8B-B14F-4D97-AF65-F5344CB8AC3E}">
        <p14:creationId xmlns:p14="http://schemas.microsoft.com/office/powerpoint/2010/main" val="186525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B497FAB-9180-4BC1-8B71-031134757A16}" type="slidenum">
              <a:rPr lang="es-ES"/>
              <a:pPr>
                <a:defRPr/>
              </a:pPr>
              <a:t>‹Nº›</a:t>
            </a:fld>
            <a:endParaRPr lang="es-ES"/>
          </a:p>
        </p:txBody>
      </p:sp>
    </p:spTree>
    <p:extLst>
      <p:ext uri="{BB962C8B-B14F-4D97-AF65-F5344CB8AC3E}">
        <p14:creationId xmlns:p14="http://schemas.microsoft.com/office/powerpoint/2010/main" val="235693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UY"/>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20513B1-0015-41A8-8186-117675E2E72C}" type="slidenum">
              <a:rPr lang="es-ES"/>
              <a:pPr>
                <a:defRPr/>
              </a:pPr>
              <a:t>‹Nº›</a:t>
            </a:fld>
            <a:endParaRPr lang="es-ES"/>
          </a:p>
        </p:txBody>
      </p:sp>
    </p:spTree>
    <p:extLst>
      <p:ext uri="{BB962C8B-B14F-4D97-AF65-F5344CB8AC3E}">
        <p14:creationId xmlns:p14="http://schemas.microsoft.com/office/powerpoint/2010/main" val="73524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A3EDBFD-83A3-4964-AF78-AFC5A5E2592B}" type="slidenum">
              <a:rPr lang="es-ES"/>
              <a:pPr>
                <a:defRPr/>
              </a:pPr>
              <a:t>‹Nº›</a:t>
            </a:fld>
            <a:endParaRPr lang="es-ES"/>
          </a:p>
        </p:txBody>
      </p:sp>
    </p:spTree>
    <p:extLst>
      <p:ext uri="{BB962C8B-B14F-4D97-AF65-F5344CB8AC3E}">
        <p14:creationId xmlns:p14="http://schemas.microsoft.com/office/powerpoint/2010/main" val="346386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UY"/>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F7C4C97-765E-4346-9DBF-33FA09DD5F98}" type="slidenum">
              <a:rPr lang="es-ES"/>
              <a:pPr>
                <a:defRPr/>
              </a:pPr>
              <a:t>‹Nº›</a:t>
            </a:fld>
            <a:endParaRPr lang="es-ES"/>
          </a:p>
        </p:txBody>
      </p:sp>
    </p:spTree>
    <p:extLst>
      <p:ext uri="{BB962C8B-B14F-4D97-AF65-F5344CB8AC3E}">
        <p14:creationId xmlns:p14="http://schemas.microsoft.com/office/powerpoint/2010/main" val="8324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5" name="3 Marcador de fecha"/>
          <p:cNvSpPr>
            <a:spLocks noGrp="1"/>
          </p:cNvSpPr>
          <p:nvPr>
            <p:ph type="dt" sz="half" idx="10"/>
          </p:nvPr>
        </p:nvSpPr>
        <p:spPr/>
        <p:txBody>
          <a:bodyPr/>
          <a:lstStyle>
            <a:lvl1pPr>
              <a:defRPr/>
            </a:lvl1pPr>
          </a:lstStyle>
          <a:p>
            <a:pPr>
              <a:defRPr/>
            </a:pPr>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3DC0C897-5ED7-4D76-935E-B9E5671A14A1}" type="slidenum">
              <a:rPr lang="es-ES"/>
              <a:pPr>
                <a:defRPr/>
              </a:pPr>
              <a:t>‹Nº›</a:t>
            </a:fld>
            <a:endParaRPr lang="es-ES"/>
          </a:p>
        </p:txBody>
      </p:sp>
    </p:spTree>
    <p:extLst>
      <p:ext uri="{BB962C8B-B14F-4D97-AF65-F5344CB8AC3E}">
        <p14:creationId xmlns:p14="http://schemas.microsoft.com/office/powerpoint/2010/main" val="333458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UY"/>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7" name="3 Marcador de fecha"/>
          <p:cNvSpPr>
            <a:spLocks noGrp="1"/>
          </p:cNvSpPr>
          <p:nvPr>
            <p:ph type="dt" sz="half" idx="10"/>
          </p:nvPr>
        </p:nvSpPr>
        <p:spPr/>
        <p:txBody>
          <a:bodyPr/>
          <a:lstStyle>
            <a:lvl1pPr>
              <a:defRPr/>
            </a:lvl1pPr>
          </a:lstStyle>
          <a:p>
            <a:pPr>
              <a:defRPr/>
            </a:pPr>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586ED6E0-EDE6-4F60-8ABD-E431D100AF00}" type="slidenum">
              <a:rPr lang="es-ES"/>
              <a:pPr>
                <a:defRPr/>
              </a:pPr>
              <a:t>‹Nº›</a:t>
            </a:fld>
            <a:endParaRPr lang="es-ES"/>
          </a:p>
        </p:txBody>
      </p:sp>
    </p:spTree>
    <p:extLst>
      <p:ext uri="{BB962C8B-B14F-4D97-AF65-F5344CB8AC3E}">
        <p14:creationId xmlns:p14="http://schemas.microsoft.com/office/powerpoint/2010/main" val="152652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Y"/>
          </a:p>
        </p:txBody>
      </p:sp>
      <p:sp>
        <p:nvSpPr>
          <p:cNvPr id="3" name="3 Marcador de fecha"/>
          <p:cNvSpPr>
            <a:spLocks noGrp="1"/>
          </p:cNvSpPr>
          <p:nvPr>
            <p:ph type="dt" sz="half" idx="10"/>
          </p:nvPr>
        </p:nvSpPr>
        <p:spPr/>
        <p:txBody>
          <a:bodyPr/>
          <a:lstStyle>
            <a:lvl1pPr>
              <a:defRPr/>
            </a:lvl1pPr>
          </a:lstStyle>
          <a:p>
            <a:pPr>
              <a:defRPr/>
            </a:pPr>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9DC8DB3B-956C-47D1-8F99-4EEFEC8CBBFA}" type="slidenum">
              <a:rPr lang="es-ES"/>
              <a:pPr>
                <a:defRPr/>
              </a:pPr>
              <a:t>‹Nº›</a:t>
            </a:fld>
            <a:endParaRPr lang="es-ES"/>
          </a:p>
        </p:txBody>
      </p:sp>
    </p:spTree>
    <p:extLst>
      <p:ext uri="{BB962C8B-B14F-4D97-AF65-F5344CB8AC3E}">
        <p14:creationId xmlns:p14="http://schemas.microsoft.com/office/powerpoint/2010/main" val="25942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2651176C-3524-4FCC-A0C6-66027280C630}" type="slidenum">
              <a:rPr lang="es-ES"/>
              <a:pPr>
                <a:defRPr/>
              </a:pPr>
              <a:t>‹Nº›</a:t>
            </a:fld>
            <a:endParaRPr lang="es-ES"/>
          </a:p>
        </p:txBody>
      </p:sp>
    </p:spTree>
    <p:extLst>
      <p:ext uri="{BB962C8B-B14F-4D97-AF65-F5344CB8AC3E}">
        <p14:creationId xmlns:p14="http://schemas.microsoft.com/office/powerpoint/2010/main" val="270291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UY"/>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97F1F393-2514-4BD3-A983-4DEED63D8A1B}" type="slidenum">
              <a:rPr lang="es-ES"/>
              <a:pPr>
                <a:defRPr/>
              </a:pPr>
              <a:t>‹Nº›</a:t>
            </a:fld>
            <a:endParaRPr lang="es-ES"/>
          </a:p>
        </p:txBody>
      </p:sp>
    </p:spTree>
    <p:extLst>
      <p:ext uri="{BB962C8B-B14F-4D97-AF65-F5344CB8AC3E}">
        <p14:creationId xmlns:p14="http://schemas.microsoft.com/office/powerpoint/2010/main" val="407815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UY"/>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UY"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5F5B0D52-13F1-476C-B71C-658C701A3EF7}" type="slidenum">
              <a:rPr lang="es-ES"/>
              <a:pPr>
                <a:defRPr/>
              </a:pPr>
              <a:t>‹Nº›</a:t>
            </a:fld>
            <a:endParaRPr lang="es-ES"/>
          </a:p>
        </p:txBody>
      </p:sp>
    </p:spTree>
    <p:extLst>
      <p:ext uri="{BB962C8B-B14F-4D97-AF65-F5344CB8AC3E}">
        <p14:creationId xmlns:p14="http://schemas.microsoft.com/office/powerpoint/2010/main" val="324283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UY"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Y"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7F82603D-1EF4-4DE8-9880-D036443E4135}"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sis4.com/brModelo"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creately.com/" TargetMode="External"/><Relationship Id="rId4" Type="http://schemas.openxmlformats.org/officeDocument/2006/relationships/hyperlink" Target="http://dia-installer.d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pic>
        <p:nvPicPr>
          <p:cNvPr id="2051" name="4 Imagen"/>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a:xfrm>
            <a:off x="457200" y="0"/>
            <a:ext cx="8229600" cy="6858000"/>
          </a:xfrm>
        </p:spPr>
        <p:txBody>
          <a:bodyPr rtlCol="0">
            <a:normAutofit fontScale="90000"/>
          </a:bodyPr>
          <a:lstStyle/>
          <a:p>
            <a:pPr fontAlgn="auto">
              <a:spcAft>
                <a:spcPts val="0"/>
              </a:spcAft>
              <a:defRPr/>
            </a:pPr>
            <a:r>
              <a:rPr lang="es-UY" sz="3600" b="1" dirty="0" smtClean="0"/>
              <a:t/>
            </a:r>
            <a:br>
              <a:rPr lang="es-UY" sz="3600" b="1" dirty="0" smtClean="0"/>
            </a:br>
            <a:r>
              <a:rPr lang="es-UY" sz="3600" b="1" dirty="0" smtClean="0"/>
              <a:t>Modelamiento y Diseño de Bases de Datos</a:t>
            </a:r>
            <a:r>
              <a:rPr lang="es-UY" sz="3600" b="1" dirty="0" smtClean="0"/>
              <a:t/>
            </a:r>
            <a:br>
              <a:rPr lang="es-UY" sz="3600" b="1" dirty="0" smtClean="0"/>
            </a:br>
            <a:r>
              <a:rPr lang="es-UY" sz="3600" b="1" dirty="0" smtClean="0"/>
              <a:t/>
            </a:r>
            <a:br>
              <a:rPr lang="es-UY" sz="3600" b="1" dirty="0" smtClean="0"/>
            </a:br>
            <a:r>
              <a:rPr lang="es-UY" sz="3600" b="1" dirty="0" smtClean="0"/>
              <a:t/>
            </a:r>
            <a:br>
              <a:rPr lang="es-UY" sz="3600" b="1" dirty="0" smtClean="0"/>
            </a:br>
            <a:r>
              <a:rPr lang="es-UY" sz="3600" b="1" dirty="0" smtClean="0"/>
              <a:t/>
            </a:r>
            <a:br>
              <a:rPr lang="es-UY" sz="3600" b="1" dirty="0" smtClean="0"/>
            </a:br>
            <a:r>
              <a:rPr lang="es-UY" sz="3600" b="1" dirty="0" smtClean="0"/>
              <a:t/>
            </a:r>
            <a:br>
              <a:rPr lang="es-UY" sz="3600" b="1" dirty="0" smtClean="0"/>
            </a:br>
            <a:r>
              <a:rPr lang="es-UY" sz="3600" b="1" dirty="0" smtClean="0"/>
              <a:t/>
            </a:r>
            <a:br>
              <a:rPr lang="es-UY" sz="3600" b="1" dirty="0" smtClean="0"/>
            </a:br>
            <a:r>
              <a:rPr lang="es-UY" sz="3600" b="1" dirty="0" smtClean="0"/>
              <a:t/>
            </a:r>
            <a:br>
              <a:rPr lang="es-UY" sz="3600" b="1" dirty="0" smtClean="0"/>
            </a:br>
            <a:r>
              <a:rPr lang="es-UY" sz="3600" b="1" dirty="0" smtClean="0"/>
              <a:t/>
            </a:r>
            <a:br>
              <a:rPr lang="es-UY" sz="3600" b="1" dirty="0" smtClean="0"/>
            </a:br>
            <a:r>
              <a:rPr lang="es-UY" sz="3200" b="1" dirty="0" smtClean="0"/>
              <a:t>Diseño Conceptual</a:t>
            </a:r>
            <a:br>
              <a:rPr lang="es-UY" sz="3200" b="1" dirty="0" smtClean="0"/>
            </a:br>
            <a:r>
              <a:rPr lang="es-UY" sz="2800" b="1" dirty="0" smtClean="0"/>
              <a:t/>
            </a:r>
            <a:br>
              <a:rPr lang="es-UY" sz="2800" b="1" dirty="0" smtClean="0"/>
            </a:br>
            <a:r>
              <a:rPr lang="es-UY" sz="2800" b="1" dirty="0" smtClean="0"/>
              <a:t/>
            </a:r>
            <a:br>
              <a:rPr lang="es-UY" sz="2800" b="1" dirty="0" smtClean="0"/>
            </a:br>
            <a:r>
              <a:rPr lang="es-UY" sz="2700" b="1" dirty="0" smtClean="0"/>
              <a:t>Franklin Cruz Gamero</a:t>
            </a:r>
            <a:r>
              <a:rPr lang="es-UY" sz="2700" b="1" dirty="0" smtClean="0"/>
              <a:t/>
            </a:r>
            <a:br>
              <a:rPr lang="es-UY" sz="2700" b="1" dirty="0" smtClean="0"/>
            </a:br>
            <a:r>
              <a:rPr lang="es-UY" sz="2700" b="1" dirty="0" smtClean="0"/>
              <a:t>fcruz@unsa.edu.pe</a:t>
            </a:r>
            <a:endParaRPr lang="es-UY" sz="27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2" y="1343520"/>
            <a:ext cx="875260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Entidad</a:t>
            </a:r>
          </a:p>
          <a:p>
            <a:pPr>
              <a:buFont typeface="Arial" pitchFamily="34" charset="0"/>
              <a:buChar char="•"/>
            </a:pPr>
            <a:endParaRPr lang="es-UY" sz="2400" dirty="0" smtClean="0"/>
          </a:p>
          <a:p>
            <a:pPr>
              <a:buFont typeface="Arial" pitchFamily="34" charset="0"/>
              <a:buChar char="•"/>
            </a:pPr>
            <a:r>
              <a:rPr lang="es-UY" sz="2400" dirty="0" smtClean="0"/>
              <a:t>Se representa como un rectángulo con un nombre (el nombre de la entidad) </a:t>
            </a:r>
          </a:p>
          <a:p>
            <a:pPr>
              <a:buFont typeface="Arial" pitchFamily="34" charset="0"/>
              <a:buChar char="•"/>
            </a:pPr>
            <a:endParaRPr lang="es-UY" sz="2400" dirty="0" smtClean="0"/>
          </a:p>
          <a:p>
            <a:pPr>
              <a:buFont typeface="Arial" pitchFamily="34" charset="0"/>
              <a:buChar char="•"/>
            </a:pPr>
            <a:r>
              <a:rPr lang="es-UY" sz="2400" dirty="0" smtClean="0"/>
              <a:t>Modela un objeto de la realidad</a:t>
            </a:r>
          </a:p>
          <a:p>
            <a:pPr>
              <a:buFont typeface="Arial" pitchFamily="34" charset="0"/>
              <a:buChar char="•"/>
            </a:pPr>
            <a:endParaRPr lang="es-UY" sz="2400" dirty="0" smtClean="0"/>
          </a:p>
          <a:p>
            <a:pPr>
              <a:buFont typeface="Arial" pitchFamily="34" charset="0"/>
              <a:buChar char="•"/>
            </a:pPr>
            <a:r>
              <a:rPr lang="es-UY" sz="2400" dirty="0" smtClean="0"/>
              <a:t>Por ejemplo, en el contexto del diseño de una base de datos para una bedelía, los estudiantes, los docentes y los cursos son ejemplos de entidades que se deben modelar.</a:t>
            </a:r>
          </a:p>
        </p:txBody>
      </p:sp>
      <p:pic>
        <p:nvPicPr>
          <p:cNvPr id="6" name="5 Imagen" descr="entidad.png"/>
          <p:cNvPicPr>
            <a:picLocks noChangeAspect="1"/>
          </p:cNvPicPr>
          <p:nvPr/>
        </p:nvPicPr>
        <p:blipFill>
          <a:blip r:embed="rId3" cstate="print"/>
          <a:stretch>
            <a:fillRect/>
          </a:stretch>
        </p:blipFill>
        <p:spPr>
          <a:xfrm>
            <a:off x="1752000" y="5464687"/>
            <a:ext cx="5841493" cy="803592"/>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2" y="1343520"/>
            <a:ext cx="875260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Relación</a:t>
            </a:r>
          </a:p>
          <a:p>
            <a:pPr>
              <a:buFont typeface="Arial" pitchFamily="34" charset="0"/>
              <a:buChar char="•"/>
            </a:pPr>
            <a:endParaRPr lang="es-UY" sz="2400" dirty="0" smtClean="0"/>
          </a:p>
          <a:p>
            <a:pPr>
              <a:buFont typeface="Arial" pitchFamily="34" charset="0"/>
              <a:buChar char="•"/>
            </a:pPr>
            <a:r>
              <a:rPr lang="es-UY" sz="2400" dirty="0" smtClean="0"/>
              <a:t>Una relación se representa como un rombo con un nombre (el nombre de la relación), que conecta entidades</a:t>
            </a:r>
          </a:p>
          <a:p>
            <a:pPr>
              <a:buFont typeface="Arial" pitchFamily="34" charset="0"/>
              <a:buChar char="•"/>
            </a:pPr>
            <a:endParaRPr lang="es-UY" sz="2400" dirty="0" smtClean="0"/>
          </a:p>
          <a:p>
            <a:pPr>
              <a:buFont typeface="Arial" pitchFamily="34" charset="0"/>
              <a:buChar char="•"/>
            </a:pPr>
            <a:r>
              <a:rPr lang="es-UY" sz="2400" dirty="0" smtClean="0"/>
              <a:t>Modela asociaciones entre objetos</a:t>
            </a:r>
          </a:p>
        </p:txBody>
      </p:sp>
      <p:pic>
        <p:nvPicPr>
          <p:cNvPr id="7" name="6 Imagen" descr="relacion.png"/>
          <p:cNvPicPr>
            <a:picLocks noChangeAspect="1"/>
          </p:cNvPicPr>
          <p:nvPr/>
        </p:nvPicPr>
        <p:blipFill>
          <a:blip r:embed="rId3" cstate="print"/>
          <a:stretch>
            <a:fillRect/>
          </a:stretch>
        </p:blipFill>
        <p:spPr>
          <a:xfrm>
            <a:off x="1486504" y="3954955"/>
            <a:ext cx="6144483" cy="2791215"/>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2" y="1343520"/>
            <a:ext cx="875260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err="1" smtClean="0"/>
              <a:t>Cardinalidad</a:t>
            </a:r>
            <a:r>
              <a:rPr lang="es-UY" sz="2400" dirty="0" smtClean="0"/>
              <a:t> de relaciones (1)</a:t>
            </a:r>
          </a:p>
          <a:p>
            <a:pPr>
              <a:buFont typeface="Arial" pitchFamily="34" charset="0"/>
              <a:buChar char="•"/>
            </a:pPr>
            <a:endParaRPr lang="es-UY" sz="2400" dirty="0" smtClean="0"/>
          </a:p>
          <a:p>
            <a:pPr>
              <a:buFont typeface="Arial" pitchFamily="34" charset="0"/>
              <a:buChar char="•"/>
            </a:pPr>
            <a:r>
              <a:rPr lang="es-UY" sz="2400" dirty="0" smtClean="0"/>
              <a:t>Un estudiante puede tomar varios cursos y en un curso puede haber varios estudiantes</a:t>
            </a:r>
          </a:p>
          <a:p>
            <a:pPr>
              <a:buFont typeface="Arial" pitchFamily="34" charset="0"/>
              <a:buChar char="•"/>
            </a:pPr>
            <a:endParaRPr lang="es-UY" sz="2400" dirty="0" smtClean="0"/>
          </a:p>
          <a:p>
            <a:pPr>
              <a:buFont typeface="Arial" pitchFamily="34" charset="0"/>
              <a:buChar char="•"/>
            </a:pPr>
            <a:r>
              <a:rPr lang="es-UY" sz="2400" dirty="0" smtClean="0"/>
              <a:t>Un docente puede dictar varios cursos, pero un curso es dictado por un único docente</a:t>
            </a:r>
          </a:p>
        </p:txBody>
      </p:sp>
      <p:pic>
        <p:nvPicPr>
          <p:cNvPr id="6" name="5 Imagen" descr="cardinalidad.png"/>
          <p:cNvPicPr>
            <a:picLocks noChangeAspect="1"/>
          </p:cNvPicPr>
          <p:nvPr/>
        </p:nvPicPr>
        <p:blipFill>
          <a:blip r:embed="rId3" cstate="print"/>
          <a:stretch>
            <a:fillRect/>
          </a:stretch>
        </p:blipFill>
        <p:spPr>
          <a:xfrm>
            <a:off x="1491268" y="4023288"/>
            <a:ext cx="6134957" cy="2734057"/>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2" y="1343520"/>
            <a:ext cx="875260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err="1" smtClean="0"/>
              <a:t>Cardinalidad</a:t>
            </a:r>
            <a:r>
              <a:rPr lang="es-UY" sz="2400" dirty="0" smtClean="0"/>
              <a:t> de relaciones (2)</a:t>
            </a:r>
          </a:p>
          <a:p>
            <a:pPr>
              <a:buFont typeface="Arial" pitchFamily="34" charset="0"/>
              <a:buChar char="•"/>
            </a:pPr>
            <a:endParaRPr lang="es-UY" sz="2400" dirty="0" smtClean="0"/>
          </a:p>
          <a:p>
            <a:pPr>
              <a:buFont typeface="Arial" pitchFamily="34" charset="0"/>
              <a:buChar char="•"/>
            </a:pPr>
            <a:r>
              <a:rPr lang="es-UY" sz="2400" dirty="0" smtClean="0"/>
              <a:t>En la notación de </a:t>
            </a:r>
            <a:r>
              <a:rPr lang="es-UY" sz="2400" dirty="0" err="1" smtClean="0"/>
              <a:t>Chen</a:t>
            </a:r>
            <a:r>
              <a:rPr lang="es-UY" sz="2400" dirty="0" smtClean="0"/>
              <a:t>:</a:t>
            </a:r>
          </a:p>
          <a:p>
            <a:pPr lvl="1">
              <a:buFont typeface="Arial" pitchFamily="34" charset="0"/>
              <a:buChar char="•"/>
            </a:pPr>
            <a:r>
              <a:rPr lang="es-UY" sz="2400" dirty="0" smtClean="0"/>
              <a:t>1 significa “hasta 1”</a:t>
            </a:r>
          </a:p>
          <a:p>
            <a:pPr lvl="1">
              <a:buFont typeface="Arial" pitchFamily="34" charset="0"/>
              <a:buChar char="•"/>
            </a:pPr>
            <a:r>
              <a:rPr lang="es-UY" sz="2400" dirty="0" smtClean="0"/>
              <a:t>N significa “cualquier número”</a:t>
            </a:r>
          </a:p>
          <a:p>
            <a:pPr lvl="1">
              <a:buFont typeface="Arial" pitchFamily="34" charset="0"/>
              <a:buChar char="•"/>
            </a:pPr>
            <a:endParaRPr lang="es-UY" sz="2400" dirty="0" smtClean="0"/>
          </a:p>
          <a:p>
            <a:pPr>
              <a:buFont typeface="Arial" pitchFamily="34" charset="0"/>
              <a:buChar char="•"/>
            </a:pPr>
            <a:r>
              <a:rPr lang="es-UY" sz="2400" dirty="0" smtClean="0"/>
              <a:t>Notación</a:t>
            </a:r>
          </a:p>
          <a:p>
            <a:pPr lvl="1">
              <a:buFont typeface="Arial" pitchFamily="34" charset="0"/>
              <a:buChar char="•"/>
            </a:pPr>
            <a:r>
              <a:rPr lang="es-UY" sz="2400" dirty="0" smtClean="0"/>
              <a:t>1:1 (Director -&lt; Dirige &gt;- Instituto)</a:t>
            </a:r>
          </a:p>
          <a:p>
            <a:pPr lvl="1">
              <a:buFont typeface="Arial" pitchFamily="34" charset="0"/>
              <a:buChar char="•"/>
            </a:pPr>
            <a:r>
              <a:rPr lang="es-UY" sz="2400" dirty="0" smtClean="0"/>
              <a:t>1:N (Docente -&lt; Dicta &gt;- Curso)</a:t>
            </a:r>
          </a:p>
          <a:p>
            <a:pPr lvl="1">
              <a:buFont typeface="Arial" pitchFamily="34" charset="0"/>
              <a:buChar char="•"/>
            </a:pPr>
            <a:r>
              <a:rPr lang="es-UY" sz="2400" dirty="0" smtClean="0"/>
              <a:t>N:N (Estudiante -&lt; Cursa &gt;- Curso)</a:t>
            </a:r>
          </a:p>
          <a:p>
            <a:pPr>
              <a:buFont typeface="Arial" pitchFamily="34" charset="0"/>
              <a:buChar char="•"/>
            </a:pPr>
            <a:endParaRPr lang="es-UY" sz="2400" dirty="0" smtClean="0"/>
          </a:p>
          <a:p>
            <a:pPr>
              <a:buFont typeface="Arial" pitchFamily="34" charset="0"/>
              <a:buChar char="•"/>
            </a:pPr>
            <a:r>
              <a:rPr lang="es-UY" sz="2400" dirty="0" smtClean="0"/>
              <a:t>Veremos otras formas de asegurar que haya “al menos 1”</a:t>
            </a:r>
          </a:p>
          <a:p>
            <a:pPr>
              <a:buFont typeface="Arial" pitchFamily="34" charset="0"/>
              <a:buChar char="•"/>
            </a:pPr>
            <a:endParaRPr lang="es-UY" sz="2400" dirty="0" smtClean="0"/>
          </a:p>
          <a:p>
            <a:pPr>
              <a:buFont typeface="Arial" pitchFamily="34" charset="0"/>
              <a:buChar char="•"/>
            </a:pPr>
            <a:r>
              <a:rPr lang="es-UY" sz="2400" dirty="0" smtClean="0"/>
              <a:t>La </a:t>
            </a:r>
            <a:r>
              <a:rPr lang="es-UY" sz="2400" dirty="0" err="1" smtClean="0"/>
              <a:t>cardinalidad</a:t>
            </a:r>
            <a:r>
              <a:rPr lang="es-UY" sz="2400" dirty="0" smtClean="0"/>
              <a:t> es una restricción estructural del modelo</a:t>
            </a:r>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2" y="1343520"/>
            <a:ext cx="875260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Relación múltiple</a:t>
            </a:r>
          </a:p>
          <a:p>
            <a:pPr>
              <a:buFont typeface="Arial" pitchFamily="34" charset="0"/>
              <a:buChar char="•"/>
            </a:pPr>
            <a:endParaRPr lang="es-UY" sz="2400" dirty="0" smtClean="0"/>
          </a:p>
          <a:p>
            <a:pPr>
              <a:buFont typeface="Arial" pitchFamily="34" charset="0"/>
              <a:buChar char="•"/>
            </a:pPr>
            <a:r>
              <a:rPr lang="es-UY" sz="2400" dirty="0" smtClean="0"/>
              <a:t>Las relaciones pueden ser entre más de 2 entidades</a:t>
            </a:r>
          </a:p>
          <a:p>
            <a:pPr>
              <a:buFont typeface="Arial" pitchFamily="34" charset="0"/>
              <a:buChar char="•"/>
            </a:pPr>
            <a:endParaRPr lang="es-UY" sz="2400" dirty="0" smtClean="0"/>
          </a:p>
          <a:p>
            <a:pPr>
              <a:buFont typeface="Arial" pitchFamily="34" charset="0"/>
              <a:buChar char="•"/>
            </a:pPr>
            <a:r>
              <a:rPr lang="es-UY" sz="2400" dirty="0" smtClean="0"/>
              <a:t>Un docente califica el desempeño de estudiantes en cursos</a:t>
            </a:r>
          </a:p>
          <a:p>
            <a:pPr>
              <a:buFont typeface="Arial" pitchFamily="34" charset="0"/>
              <a:buChar char="•"/>
            </a:pPr>
            <a:endParaRPr lang="es-UY" sz="2400" dirty="0" smtClean="0"/>
          </a:p>
          <a:p>
            <a:pPr>
              <a:buFont typeface="Arial" pitchFamily="34" charset="0"/>
              <a:buChar char="•"/>
            </a:pPr>
            <a:r>
              <a:rPr lang="es-UY" sz="2400" dirty="0" smtClean="0"/>
              <a:t>¿Qué sucede si excluimos alguna de las 3 entidades de la relación?</a:t>
            </a:r>
          </a:p>
          <a:p>
            <a:pPr>
              <a:buFont typeface="Arial" pitchFamily="34" charset="0"/>
              <a:buChar char="•"/>
            </a:pPr>
            <a:endParaRPr lang="es-UY" sz="2400" dirty="0" smtClean="0"/>
          </a:p>
        </p:txBody>
      </p:sp>
      <p:pic>
        <p:nvPicPr>
          <p:cNvPr id="6" name="5 Imagen" descr="relacion3.png"/>
          <p:cNvPicPr>
            <a:picLocks noChangeAspect="1"/>
          </p:cNvPicPr>
          <p:nvPr/>
        </p:nvPicPr>
        <p:blipFill>
          <a:blip r:embed="rId3" cstate="print"/>
          <a:stretch>
            <a:fillRect/>
          </a:stretch>
        </p:blipFill>
        <p:spPr>
          <a:xfrm>
            <a:off x="1640578" y="4631709"/>
            <a:ext cx="5915851" cy="1914792"/>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2" y="1343520"/>
            <a:ext cx="875260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err="1" smtClean="0"/>
              <a:t>Autorelación</a:t>
            </a:r>
            <a:endParaRPr lang="es-UY" sz="2400" dirty="0" smtClean="0"/>
          </a:p>
          <a:p>
            <a:pPr>
              <a:buFont typeface="Arial" pitchFamily="34" charset="0"/>
              <a:buChar char="•"/>
            </a:pPr>
            <a:endParaRPr lang="es-UY" sz="2400" dirty="0" smtClean="0"/>
          </a:p>
          <a:p>
            <a:pPr>
              <a:buFont typeface="Arial" pitchFamily="34" charset="0"/>
              <a:buChar char="•"/>
            </a:pPr>
            <a:r>
              <a:rPr lang="es-UY" sz="2400" dirty="0" smtClean="0"/>
              <a:t>Relaciones entre una entidad y sí misma</a:t>
            </a:r>
          </a:p>
          <a:p>
            <a:pPr>
              <a:buFont typeface="Arial" pitchFamily="34" charset="0"/>
              <a:buChar char="•"/>
            </a:pPr>
            <a:endParaRPr lang="es-UY" sz="2400" dirty="0" smtClean="0"/>
          </a:p>
          <a:p>
            <a:pPr lvl="1">
              <a:buFont typeface="Arial" pitchFamily="34" charset="0"/>
              <a:buChar char="•"/>
            </a:pPr>
            <a:r>
              <a:rPr lang="es-UY" sz="2400" dirty="0" smtClean="0"/>
              <a:t>Sistema de </a:t>
            </a:r>
            <a:r>
              <a:rPr lang="es-UY" sz="2400" dirty="0" err="1" smtClean="0"/>
              <a:t>previaturas</a:t>
            </a:r>
            <a:r>
              <a:rPr lang="es-UY" sz="2400" dirty="0" smtClean="0"/>
              <a:t> (Curso -&lt; Precede &gt;- Curso)</a:t>
            </a:r>
          </a:p>
          <a:p>
            <a:pPr lvl="1">
              <a:buFont typeface="Arial" pitchFamily="34" charset="0"/>
              <a:buChar char="•"/>
            </a:pPr>
            <a:endParaRPr lang="es-UY" sz="2400" dirty="0" smtClean="0"/>
          </a:p>
          <a:p>
            <a:pPr lvl="1">
              <a:buFont typeface="Arial" pitchFamily="34" charset="0"/>
              <a:buChar char="•"/>
            </a:pPr>
            <a:r>
              <a:rPr lang="es-UY" sz="2400" dirty="0" smtClean="0"/>
              <a:t>Cónyuges (Persona -&lt; </a:t>
            </a:r>
            <a:r>
              <a:rPr lang="es-UY" sz="2400" dirty="0" err="1" smtClean="0"/>
              <a:t>Casada_con</a:t>
            </a:r>
            <a:r>
              <a:rPr lang="es-UY" sz="2400" dirty="0" smtClean="0"/>
              <a:t> &gt;- Persona)</a:t>
            </a:r>
          </a:p>
          <a:p>
            <a:pPr>
              <a:buFont typeface="Arial" pitchFamily="34" charset="0"/>
              <a:buChar char="•"/>
            </a:pPr>
            <a:endParaRPr lang="es-UY" sz="2400" dirty="0" smtClean="0"/>
          </a:p>
          <a:p>
            <a:pPr>
              <a:buFont typeface="Arial" pitchFamily="34" charset="0"/>
              <a:buChar char="•"/>
            </a:pPr>
            <a:r>
              <a:rPr lang="es-UY" sz="2400" dirty="0" smtClean="0"/>
              <a:t>Especificando roles se puede aumentar el poder expresivo</a:t>
            </a:r>
          </a:p>
          <a:p>
            <a:endParaRPr lang="es-UY" sz="1600" dirty="0" smtClean="0"/>
          </a:p>
          <a:p>
            <a:endParaRPr lang="es-UY" sz="1600" dirty="0" smtClean="0"/>
          </a:p>
          <a:p>
            <a:r>
              <a:rPr lang="es-UY" sz="1600" dirty="0" smtClean="0"/>
              <a:t>                                </a:t>
            </a:r>
            <a:r>
              <a:rPr lang="es-UY" sz="1600" dirty="0" err="1" smtClean="0"/>
              <a:t>es_previa_de</a:t>
            </a:r>
            <a:r>
              <a:rPr lang="es-UY" sz="1600" dirty="0" smtClean="0"/>
              <a:t>                                            </a:t>
            </a:r>
            <a:r>
              <a:rPr lang="es-UY" sz="1600" dirty="0" err="1" smtClean="0"/>
              <a:t>tiene_previa</a:t>
            </a:r>
            <a:endParaRPr lang="es-UY" sz="1600" dirty="0" smtClean="0"/>
          </a:p>
          <a:p>
            <a:pPr>
              <a:buFont typeface="Arial" pitchFamily="34" charset="0"/>
              <a:buChar char="•"/>
            </a:pPr>
            <a:endParaRPr lang="es-UY" sz="2400" dirty="0" smtClean="0"/>
          </a:p>
        </p:txBody>
      </p:sp>
      <p:pic>
        <p:nvPicPr>
          <p:cNvPr id="7" name="6 Imagen" descr="autorelacion.png"/>
          <p:cNvPicPr>
            <a:picLocks noChangeAspect="1"/>
          </p:cNvPicPr>
          <p:nvPr/>
        </p:nvPicPr>
        <p:blipFill>
          <a:blip r:embed="rId3" cstate="print"/>
          <a:stretch>
            <a:fillRect/>
          </a:stretch>
        </p:blipFill>
        <p:spPr>
          <a:xfrm>
            <a:off x="3256752" y="4978149"/>
            <a:ext cx="2524478" cy="1619476"/>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2" y="1343520"/>
            <a:ext cx="8752601"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Agregación (1)</a:t>
            </a:r>
          </a:p>
          <a:p>
            <a:pPr>
              <a:buFont typeface="Arial" pitchFamily="34" charset="0"/>
              <a:buChar char="•"/>
            </a:pPr>
            <a:endParaRPr lang="es-UY" sz="2400" dirty="0" smtClean="0"/>
          </a:p>
          <a:p>
            <a:pPr>
              <a:buFont typeface="Arial" pitchFamily="34" charset="0"/>
              <a:buChar char="•"/>
            </a:pPr>
            <a:r>
              <a:rPr lang="es-UY" sz="2400" dirty="0" smtClean="0"/>
              <a:t>Imaginemos que hay un DIRECTOR que SUPERVISA el dictado de cada CURSO por parte del DOCENTE</a:t>
            </a:r>
          </a:p>
          <a:p>
            <a:pPr>
              <a:buFont typeface="Arial" pitchFamily="34" charset="0"/>
              <a:buChar char="•"/>
            </a:pPr>
            <a:endParaRPr lang="es-UY" sz="2400" dirty="0" smtClean="0"/>
          </a:p>
          <a:p>
            <a:pPr>
              <a:buFont typeface="Arial" pitchFamily="34" charset="0"/>
              <a:buChar char="•"/>
            </a:pPr>
            <a:r>
              <a:rPr lang="es-UY" sz="2400" dirty="0" smtClean="0"/>
              <a:t>Es fácil imaginar: Entidades DIRECTOR, DOCENTE y CURSO. Una relación DOCENTE-DICTA-CURSO</a:t>
            </a:r>
          </a:p>
          <a:p>
            <a:pPr lvl="1">
              <a:buFont typeface="Arial" pitchFamily="34" charset="0"/>
              <a:buChar char="•"/>
            </a:pPr>
            <a:endParaRPr lang="es-UY" sz="2400" dirty="0" smtClean="0"/>
          </a:p>
          <a:p>
            <a:pPr>
              <a:buFont typeface="Arial" pitchFamily="34" charset="0"/>
              <a:buChar char="•"/>
            </a:pPr>
            <a:r>
              <a:rPr lang="es-UY" sz="2400" dirty="0" smtClean="0"/>
              <a:t>¿Cómo modelamos la supervisión?</a:t>
            </a:r>
          </a:p>
          <a:p>
            <a:pPr>
              <a:buFont typeface="Arial" pitchFamily="34" charset="0"/>
              <a:buChar char="•"/>
            </a:pPr>
            <a:endParaRPr lang="es-UY" sz="2400" dirty="0" smtClean="0"/>
          </a:p>
          <a:p>
            <a:pPr>
              <a:buFont typeface="Arial" pitchFamily="34" charset="0"/>
              <a:buChar char="•"/>
            </a:pPr>
            <a:r>
              <a:rPr lang="es-UY" sz="2400" dirty="0" smtClean="0"/>
              <a:t>Lo que el director supervisa, no es el docente ni el curso, sino el dictado del curso por parte del docente. </a:t>
            </a:r>
          </a:p>
          <a:p>
            <a:pPr>
              <a:buFont typeface="Arial" pitchFamily="34" charset="0"/>
              <a:buChar char="•"/>
            </a:pPr>
            <a:endParaRPr lang="es-UY" sz="2400" dirty="0" smtClean="0"/>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2" y="1343520"/>
            <a:ext cx="875260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Agregación (2)</a:t>
            </a:r>
          </a:p>
          <a:p>
            <a:pPr>
              <a:buFont typeface="Arial" pitchFamily="34" charset="0"/>
              <a:buChar char="•"/>
            </a:pPr>
            <a:endParaRPr lang="es-UY" sz="2400" dirty="0" smtClean="0"/>
          </a:p>
          <a:p>
            <a:pPr>
              <a:buFont typeface="Arial" pitchFamily="34" charset="0"/>
              <a:buChar char="•"/>
            </a:pPr>
            <a:r>
              <a:rPr lang="es-UY" sz="2400" dirty="0" smtClean="0"/>
              <a:t>Tenemos entonces que de la relación participaría una entidad y otra relación. Para este tipo de problemas, se puede considerar la relación como si fuera una entidad. A esto lo llamamos agregación</a:t>
            </a:r>
          </a:p>
        </p:txBody>
      </p:sp>
      <p:pic>
        <p:nvPicPr>
          <p:cNvPr id="6" name="5 Imagen" descr="agregacion.png"/>
          <p:cNvPicPr>
            <a:picLocks noChangeAspect="1"/>
          </p:cNvPicPr>
          <p:nvPr/>
        </p:nvPicPr>
        <p:blipFill>
          <a:blip r:embed="rId3" cstate="print"/>
          <a:stretch>
            <a:fillRect/>
          </a:stretch>
        </p:blipFill>
        <p:spPr>
          <a:xfrm>
            <a:off x="1716746" y="3688249"/>
            <a:ext cx="5664715" cy="2997473"/>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2" y="1343520"/>
            <a:ext cx="875260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Totalidad (1)</a:t>
            </a:r>
          </a:p>
          <a:p>
            <a:pPr>
              <a:buFont typeface="Arial" pitchFamily="34" charset="0"/>
              <a:buChar char="•"/>
            </a:pPr>
            <a:endParaRPr lang="es-UY" sz="2400" dirty="0" smtClean="0"/>
          </a:p>
          <a:p>
            <a:pPr>
              <a:buFont typeface="Arial" pitchFamily="34" charset="0"/>
              <a:buChar char="•"/>
            </a:pPr>
            <a:r>
              <a:rPr lang="es-UY" sz="2400" dirty="0" smtClean="0"/>
              <a:t>Imagine que no queremos mantener docentes a menos que dicten un curso en nuestro centro educativo. </a:t>
            </a:r>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r>
              <a:rPr lang="es-UY" sz="2400" dirty="0" smtClean="0"/>
              <a:t>Lo que queremos es una forma de decir que todo DOCENTE debe dictar </a:t>
            </a:r>
            <a:r>
              <a:rPr lang="es-UY" sz="2400" u="sng" dirty="0" smtClean="0"/>
              <a:t>al menos un</a:t>
            </a:r>
            <a:r>
              <a:rPr lang="es-UY" sz="2400" dirty="0" smtClean="0"/>
              <a:t> CURSO (o que una entidad de DOCENTE sólo puede existir si participa en una instancia de la relación DICTA).</a:t>
            </a:r>
          </a:p>
          <a:p>
            <a:pPr>
              <a:buFont typeface="Arial" pitchFamily="34" charset="0"/>
              <a:buChar char="•"/>
            </a:pPr>
            <a:endParaRPr lang="es-UY" sz="2400" dirty="0" smtClean="0"/>
          </a:p>
          <a:p>
            <a:pPr>
              <a:buFont typeface="Arial" pitchFamily="34" charset="0"/>
              <a:buChar char="•"/>
            </a:pPr>
            <a:r>
              <a:rPr lang="es-UY" sz="2400" dirty="0" smtClean="0"/>
              <a:t>N significa de 0 a N, queremos decir de 1 a N o “al menos 1”</a:t>
            </a:r>
          </a:p>
        </p:txBody>
      </p:sp>
      <p:pic>
        <p:nvPicPr>
          <p:cNvPr id="7" name="6 Imagen" descr="cardinalidad.png"/>
          <p:cNvPicPr>
            <a:picLocks noChangeAspect="1"/>
          </p:cNvPicPr>
          <p:nvPr/>
        </p:nvPicPr>
        <p:blipFill>
          <a:blip r:embed="rId3" cstate="print"/>
          <a:stretch>
            <a:fillRect/>
          </a:stretch>
        </p:blipFill>
        <p:spPr>
          <a:xfrm>
            <a:off x="1627585" y="3151337"/>
            <a:ext cx="5888830" cy="952885"/>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2" y="1343520"/>
            <a:ext cx="8752601"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Totalidad (2)</a:t>
            </a:r>
          </a:p>
          <a:p>
            <a:pPr>
              <a:buFont typeface="Arial" pitchFamily="34" charset="0"/>
              <a:buChar char="•"/>
            </a:pPr>
            <a:endParaRPr lang="es-UY" sz="2400" dirty="0" smtClean="0"/>
          </a:p>
          <a:p>
            <a:pPr>
              <a:buFont typeface="Arial" pitchFamily="34" charset="0"/>
              <a:buChar char="•"/>
            </a:pPr>
            <a:r>
              <a:rPr lang="es-UY" sz="2400" dirty="0" smtClean="0"/>
              <a:t>Representaremos esto con un punto en el rombo de la relación, del lado de la entidad que tiene participación total. </a:t>
            </a:r>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r>
              <a:rPr lang="es-UY" sz="2400" dirty="0" smtClean="0"/>
              <a:t>Note que en una relación en general, no todas las instancias de una entidad deben participar. En un caso de participación total como en el ejemplo, todas las instancias de DOCENTE deben participar en la relación DOCENTE-DICTA-CURSO (o de otra forma, deben dictar al menos un curso).</a:t>
            </a:r>
          </a:p>
        </p:txBody>
      </p:sp>
      <p:pic>
        <p:nvPicPr>
          <p:cNvPr id="6" name="5 Imagen" descr="cardinalidad.png"/>
          <p:cNvPicPr>
            <a:picLocks noChangeAspect="1"/>
          </p:cNvPicPr>
          <p:nvPr/>
        </p:nvPicPr>
        <p:blipFill>
          <a:blip r:embed="rId3" cstate="print"/>
          <a:stretch>
            <a:fillRect/>
          </a:stretch>
        </p:blipFill>
        <p:spPr>
          <a:xfrm>
            <a:off x="1629142" y="3152623"/>
            <a:ext cx="5885715" cy="923810"/>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11 Grupo"/>
          <p:cNvGrpSpPr/>
          <p:nvPr/>
        </p:nvGrpSpPr>
        <p:grpSpPr>
          <a:xfrm>
            <a:off x="238539" y="2226364"/>
            <a:ext cx="3478696" cy="288235"/>
            <a:chOff x="238539" y="2226364"/>
            <a:chExt cx="3478696" cy="288235"/>
          </a:xfrm>
        </p:grpSpPr>
        <p:sp>
          <p:nvSpPr>
            <p:cNvPr id="9" name="8 Rectángulo"/>
            <p:cNvSpPr/>
            <p:nvPr/>
          </p:nvSpPr>
          <p:spPr>
            <a:xfrm>
              <a:off x="238539" y="2226364"/>
              <a:ext cx="3101009" cy="2882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1" name="10 Rectángulo"/>
            <p:cNvSpPr/>
            <p:nvPr/>
          </p:nvSpPr>
          <p:spPr>
            <a:xfrm>
              <a:off x="3319670" y="2335695"/>
              <a:ext cx="397565" cy="596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pSp>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5123" name="AutoShape 2"/>
          <p:cNvSpPr>
            <a:spLocks noGrp="1" noChangeArrowheads="1"/>
          </p:cNvSpPr>
          <p:nvPr>
            <p:ph type="title"/>
          </p:nvPr>
        </p:nvSpPr>
        <p:spPr/>
        <p:txBody>
          <a:bodyPr/>
          <a:lstStyle/>
          <a:p>
            <a:r>
              <a:rPr lang="es-ES_tradnl" sz="3200" smtClean="0"/>
              <a:t>Agenda</a:t>
            </a:r>
            <a:endParaRPr lang="es-ES" sz="3200" smtClean="0"/>
          </a:p>
        </p:txBody>
      </p:sp>
      <p:sp>
        <p:nvSpPr>
          <p:cNvPr id="5125" name="3 CuadroTexto"/>
          <p:cNvSpPr txBox="1">
            <a:spLocks noChangeArrowheads="1"/>
          </p:cNvSpPr>
          <p:nvPr/>
        </p:nvSpPr>
        <p:spPr bwMode="auto">
          <a:xfrm>
            <a:off x="3849688" y="2052638"/>
            <a:ext cx="5089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Clr>
                <a:srgbClr val="00B050"/>
              </a:buClr>
              <a:buSzPct val="100000"/>
              <a:buFont typeface="Wingdings" pitchFamily="2" charset="2"/>
              <a:buChar char="Ø"/>
            </a:pPr>
            <a:r>
              <a:rPr lang="es-UY" sz="2400" dirty="0" smtClean="0"/>
              <a:t>Diseño conceptual</a:t>
            </a:r>
          </a:p>
          <a:p>
            <a:pPr eaLnBrk="1" hangingPunct="1">
              <a:buClr>
                <a:srgbClr val="00B050"/>
              </a:buClr>
              <a:buSzPct val="100000"/>
              <a:buFont typeface="Wingdings" pitchFamily="2" charset="2"/>
              <a:buChar char="Ø"/>
            </a:pPr>
            <a:r>
              <a:rPr lang="es-UY" sz="2400" dirty="0" smtClean="0"/>
              <a:t>Modelo Entidad-Relación (MER)</a:t>
            </a:r>
          </a:p>
        </p:txBody>
      </p:sp>
      <p:sp>
        <p:nvSpPr>
          <p:cNvPr id="6" name="3 CuadroTexto"/>
          <p:cNvSpPr txBox="1">
            <a:spLocks noChangeArrowheads="1"/>
          </p:cNvSpPr>
          <p:nvPr/>
        </p:nvSpPr>
        <p:spPr bwMode="auto">
          <a:xfrm>
            <a:off x="155647" y="2205038"/>
            <a:ext cx="3104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buClr>
                <a:srgbClr val="00B050"/>
              </a:buClr>
              <a:buSzPct val="100000"/>
            </a:pPr>
            <a:r>
              <a:rPr lang="es-UY" dirty="0" smtClean="0"/>
              <a:t>Conceptos</a:t>
            </a:r>
            <a:endParaRPr lang="es-UY" dirty="0"/>
          </a:p>
          <a:p>
            <a:pPr algn="r" eaLnBrk="1" hangingPunct="1">
              <a:buClr>
                <a:srgbClr val="00B050"/>
              </a:buClr>
              <a:buSzPct val="100000"/>
            </a:pPr>
            <a:r>
              <a:rPr lang="es-UY" dirty="0" smtClean="0"/>
              <a:t>Elementos del MER</a:t>
            </a:r>
          </a:p>
          <a:p>
            <a:pPr algn="r" eaLnBrk="1" hangingPunct="1">
              <a:buClr>
                <a:srgbClr val="00B050"/>
              </a:buClr>
              <a:buSzPct val="100000"/>
            </a:pPr>
            <a:r>
              <a:rPr lang="es-UY" dirty="0" smtClean="0"/>
              <a:t>Herramientas</a:t>
            </a:r>
          </a:p>
        </p:txBody>
      </p:sp>
      <p:sp>
        <p:nvSpPr>
          <p:cNvPr id="8" name="7 Rectángulo"/>
          <p:cNvSpPr/>
          <p:nvPr/>
        </p:nvSpPr>
        <p:spPr>
          <a:xfrm>
            <a:off x="3731148" y="1560444"/>
            <a:ext cx="45722" cy="444279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3" y="1343520"/>
            <a:ext cx="551182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Atributos (1)</a:t>
            </a:r>
          </a:p>
          <a:p>
            <a:pPr>
              <a:buFont typeface="Arial" pitchFamily="34" charset="0"/>
              <a:buChar char="•"/>
            </a:pPr>
            <a:endParaRPr lang="es-UY" sz="2400" dirty="0" smtClean="0"/>
          </a:p>
          <a:p>
            <a:pPr>
              <a:buFont typeface="Arial" pitchFamily="34" charset="0"/>
              <a:buChar char="•"/>
            </a:pPr>
            <a:r>
              <a:rPr lang="es-UY" sz="2400" dirty="0" smtClean="0"/>
              <a:t>Los atributos se representan como círculos que cuelgan de las entidades o relaciones y modela propiedades de éstas</a:t>
            </a:r>
          </a:p>
        </p:txBody>
      </p:sp>
      <p:pic>
        <p:nvPicPr>
          <p:cNvPr id="7" name="6 Imagen" descr="atributos.png"/>
          <p:cNvPicPr>
            <a:picLocks noChangeAspect="1"/>
          </p:cNvPicPr>
          <p:nvPr/>
        </p:nvPicPr>
        <p:blipFill>
          <a:blip r:embed="rId3" cstate="print"/>
          <a:stretch>
            <a:fillRect/>
          </a:stretch>
        </p:blipFill>
        <p:spPr>
          <a:xfrm>
            <a:off x="5927925" y="1789048"/>
            <a:ext cx="2712452" cy="2013538"/>
          </a:xfrm>
          <a:prstGeom prst="rect">
            <a:avLst/>
          </a:prstGeom>
        </p:spPr>
      </p:pic>
      <p:sp>
        <p:nvSpPr>
          <p:cNvPr id="8" name="3 CuadroTexto"/>
          <p:cNvSpPr txBox="1">
            <a:spLocks noChangeArrowheads="1"/>
          </p:cNvSpPr>
          <p:nvPr/>
        </p:nvSpPr>
        <p:spPr bwMode="auto">
          <a:xfrm>
            <a:off x="179989" y="3909391"/>
            <a:ext cx="8751976" cy="2757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 typeface="Arial" pitchFamily="34" charset="0"/>
              <a:buChar char="•"/>
            </a:pPr>
            <a:r>
              <a:rPr lang="es-UY" sz="2400" dirty="0" smtClean="0"/>
              <a:t>En nuestro ejemplo, podríamos tener interés en mantener la cédula, nombre, dirección y teléfono de los estudiantes y de los docentes, y en el caso de los docentes el grado.</a:t>
            </a:r>
          </a:p>
          <a:p>
            <a:pPr>
              <a:buFont typeface="Arial" pitchFamily="34" charset="0"/>
              <a:buChar char="•"/>
            </a:pPr>
            <a:endParaRPr lang="es-UY" sz="2400" dirty="0" smtClean="0"/>
          </a:p>
          <a:p>
            <a:pPr>
              <a:buFont typeface="Arial" pitchFamily="34" charset="0"/>
              <a:buChar char="•"/>
            </a:pPr>
            <a:r>
              <a:rPr lang="es-UY" sz="2400" dirty="0" smtClean="0"/>
              <a:t>Por otro lado, las inasistencias corresponden a un estudiante en el contexto de un curso, por lo que podrían modelarse como propiedades de la relación</a:t>
            </a:r>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3" y="1343520"/>
            <a:ext cx="87321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Atributos (2)</a:t>
            </a:r>
          </a:p>
          <a:p>
            <a:pPr>
              <a:buFont typeface="Arial" pitchFamily="34" charset="0"/>
              <a:buChar char="•"/>
            </a:pPr>
            <a:endParaRPr lang="es-UY" sz="2400" dirty="0" smtClean="0"/>
          </a:p>
          <a:p>
            <a:pPr>
              <a:buFont typeface="Arial" pitchFamily="34" charset="0"/>
              <a:buChar char="•"/>
            </a:pPr>
            <a:r>
              <a:rPr lang="es-UY" sz="2400" dirty="0" smtClean="0"/>
              <a:t>En ocasiones, los atributos son muy complejos y pueden modelarse como atributos </a:t>
            </a:r>
            <a:r>
              <a:rPr lang="es-UY" sz="2400" u="sng" dirty="0" smtClean="0"/>
              <a:t>estructurados</a:t>
            </a:r>
            <a:r>
              <a:rPr lang="es-UY" sz="2400" dirty="0" smtClean="0"/>
              <a:t>, donde los atributos se componen de otros atributos. Representaremos esto con una estructura arborescente de atributos.</a:t>
            </a:r>
          </a:p>
          <a:p>
            <a:pPr>
              <a:buFont typeface="Arial" pitchFamily="34" charset="0"/>
              <a:buChar char="•"/>
            </a:pPr>
            <a:endParaRPr lang="es-UY" sz="2400" dirty="0" smtClean="0"/>
          </a:p>
          <a:p>
            <a:pPr>
              <a:buFont typeface="Arial" pitchFamily="34" charset="0"/>
              <a:buChar char="•"/>
            </a:pPr>
            <a:r>
              <a:rPr lang="es-UY" sz="2400" dirty="0" smtClean="0"/>
              <a:t>En general, los atributos tienen un solo valor para una entidad en particular, como la edad de un alumno, y se denominan </a:t>
            </a:r>
            <a:r>
              <a:rPr lang="es-UY" sz="2400" dirty="0" err="1" smtClean="0"/>
              <a:t>monovaluados</a:t>
            </a:r>
            <a:r>
              <a:rPr lang="es-UY" sz="2400" dirty="0" smtClean="0"/>
              <a:t>. Otra posibilidad es que se requiera tener múltiples valores de un tipo de atributo, por ejemplo los teléfonos de un estudiante, y se denominan </a:t>
            </a:r>
            <a:r>
              <a:rPr lang="es-UY" sz="2400" u="sng" dirty="0" err="1" smtClean="0"/>
              <a:t>multivaluados</a:t>
            </a:r>
            <a:r>
              <a:rPr lang="es-UY" sz="2400" dirty="0" smtClean="0"/>
              <a:t>. Representaremos los atributos </a:t>
            </a:r>
            <a:r>
              <a:rPr lang="es-UY" sz="2400" dirty="0" err="1" smtClean="0"/>
              <a:t>multivaluados</a:t>
            </a:r>
            <a:r>
              <a:rPr lang="es-UY" sz="2400" dirty="0" smtClean="0"/>
              <a:t> colocando un asterisco junto al nombre.</a:t>
            </a:r>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3" y="1343520"/>
            <a:ext cx="87321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Atributos (3)</a:t>
            </a:r>
          </a:p>
          <a:p>
            <a:pPr>
              <a:buFont typeface="Arial" pitchFamily="34" charset="0"/>
              <a:buChar char="•"/>
            </a:pPr>
            <a:endParaRPr lang="es-UY" sz="2400" dirty="0" smtClean="0"/>
          </a:p>
          <a:p>
            <a:pPr>
              <a:buFont typeface="Arial" pitchFamily="34" charset="0"/>
              <a:buChar char="•"/>
            </a:pPr>
            <a:r>
              <a:rPr lang="es-UY" sz="2400" dirty="0" smtClean="0"/>
              <a:t>Otro aspecto importante de los atributos, es si son </a:t>
            </a:r>
            <a:r>
              <a:rPr lang="es-UY" sz="2400" u="sng" dirty="0" smtClean="0"/>
              <a:t>determinantes</a:t>
            </a:r>
            <a:r>
              <a:rPr lang="es-UY" sz="2400" dirty="0" smtClean="0"/>
              <a:t>. Diremos que un atributo es determinante cuando no pueden existir en el conjunto de entidades, dos entidades que tengan el mismo valor para ese atributo. </a:t>
            </a:r>
          </a:p>
          <a:p>
            <a:pPr>
              <a:buFont typeface="Arial" pitchFamily="34" charset="0"/>
              <a:buChar char="•"/>
            </a:pPr>
            <a:endParaRPr lang="es-UY" sz="2400" dirty="0" smtClean="0"/>
          </a:p>
          <a:p>
            <a:pPr>
              <a:buFont typeface="Arial" pitchFamily="34" charset="0"/>
              <a:buChar char="•"/>
            </a:pPr>
            <a:r>
              <a:rPr lang="es-UY" sz="2400" dirty="0" smtClean="0"/>
              <a:t>Por ejemplo, la cédula                                                     puede ser considerada                                                determinante.                                                Representaremos los                                                   atributos determinantes                                     subrayándolos.</a:t>
            </a:r>
          </a:p>
          <a:p>
            <a:pPr>
              <a:buFont typeface="Arial" pitchFamily="34" charset="0"/>
              <a:buChar char="•"/>
            </a:pPr>
            <a:endParaRPr lang="es-UY" sz="2400" dirty="0" smtClean="0"/>
          </a:p>
        </p:txBody>
      </p:sp>
      <p:pic>
        <p:nvPicPr>
          <p:cNvPr id="6" name="5 Imagen" descr="atributos2.png"/>
          <p:cNvPicPr>
            <a:picLocks noChangeAspect="1"/>
          </p:cNvPicPr>
          <p:nvPr/>
        </p:nvPicPr>
        <p:blipFill>
          <a:blip r:embed="rId3" cstate="print"/>
          <a:stretch>
            <a:fillRect/>
          </a:stretch>
        </p:blipFill>
        <p:spPr>
          <a:xfrm>
            <a:off x="4373287" y="3829880"/>
            <a:ext cx="4375810" cy="2829339"/>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3" y="1343520"/>
            <a:ext cx="87321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Generalización / Especialización (1)</a:t>
            </a:r>
          </a:p>
          <a:p>
            <a:pPr>
              <a:buFont typeface="Arial" pitchFamily="34" charset="0"/>
              <a:buChar char="•"/>
            </a:pPr>
            <a:endParaRPr lang="es-UY" sz="2400" dirty="0" smtClean="0"/>
          </a:p>
          <a:p>
            <a:pPr>
              <a:buFont typeface="Arial" pitchFamily="34" charset="0"/>
              <a:buChar char="•"/>
            </a:pPr>
            <a:r>
              <a:rPr lang="es-UY" sz="2400" dirty="0" smtClean="0"/>
              <a:t>La especialización permite modelar sub-entidades. </a:t>
            </a:r>
          </a:p>
          <a:p>
            <a:pPr>
              <a:buFont typeface="Arial" pitchFamily="34" charset="0"/>
              <a:buChar char="•"/>
            </a:pPr>
            <a:endParaRPr lang="es-UY" sz="2400" dirty="0" smtClean="0"/>
          </a:p>
          <a:p>
            <a:pPr>
              <a:buFont typeface="Arial" pitchFamily="34" charset="0"/>
              <a:buChar char="•"/>
            </a:pPr>
            <a:r>
              <a:rPr lang="es-UY" sz="2400" dirty="0" smtClean="0"/>
              <a:t>Por ejemplo, hemos visto el ejemplo de la bedelía, donde modelamos entidades ESTUDIANTE y DOCENTE. En ambos casos, podríamos tener atributos en común como cédula, nombre, apellido y muchos otros. </a:t>
            </a:r>
          </a:p>
          <a:p>
            <a:pPr>
              <a:buFont typeface="Arial" pitchFamily="34" charset="0"/>
              <a:buChar char="•"/>
            </a:pPr>
            <a:endParaRPr lang="es-UY" sz="2400" dirty="0" smtClean="0"/>
          </a:p>
          <a:p>
            <a:pPr>
              <a:buFont typeface="Arial" pitchFamily="34" charset="0"/>
              <a:buChar char="•"/>
            </a:pPr>
            <a:r>
              <a:rPr lang="es-UY" sz="2400" dirty="0" smtClean="0"/>
              <a:t>Esto es porque las dos entidades se pueden ver como especializaciones de una entidad más general: PERSONA. Las sub-entidades pueden tener sus propios atributos y participar en relaciones.</a:t>
            </a:r>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3" y="1343520"/>
            <a:ext cx="87321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Generalización / Especialización (2)</a:t>
            </a:r>
          </a:p>
          <a:p>
            <a:pPr>
              <a:buFont typeface="Arial" pitchFamily="34" charset="0"/>
              <a:buChar char="•"/>
            </a:pPr>
            <a:endParaRPr lang="es-UY" sz="2400" dirty="0" smtClean="0"/>
          </a:p>
          <a:p>
            <a:pPr>
              <a:buFont typeface="Arial" pitchFamily="34" charset="0"/>
              <a:buChar char="•"/>
            </a:pPr>
            <a:r>
              <a:rPr lang="es-UY" sz="2400" dirty="0" smtClean="0"/>
              <a:t>Las sub-entidades heredan los atributos de la entidad más general</a:t>
            </a:r>
          </a:p>
          <a:p>
            <a:pPr>
              <a:buFont typeface="Arial" pitchFamily="34" charset="0"/>
              <a:buChar char="•"/>
            </a:pPr>
            <a:endParaRPr lang="es-UY" sz="2400" dirty="0" smtClean="0"/>
          </a:p>
        </p:txBody>
      </p:sp>
      <p:pic>
        <p:nvPicPr>
          <p:cNvPr id="6" name="5 Imagen" descr="especializacion.png"/>
          <p:cNvPicPr>
            <a:picLocks noChangeAspect="1"/>
          </p:cNvPicPr>
          <p:nvPr/>
        </p:nvPicPr>
        <p:blipFill>
          <a:blip r:embed="rId3" cstate="print"/>
          <a:stretch>
            <a:fillRect/>
          </a:stretch>
        </p:blipFill>
        <p:spPr>
          <a:xfrm>
            <a:off x="1224343" y="2942566"/>
            <a:ext cx="6430273" cy="3543795"/>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3" y="1343520"/>
            <a:ext cx="87321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Entidad débil (1)</a:t>
            </a:r>
          </a:p>
          <a:p>
            <a:pPr>
              <a:buFont typeface="Arial" pitchFamily="34" charset="0"/>
              <a:buChar char="•"/>
            </a:pPr>
            <a:endParaRPr lang="es-UY" sz="2400" dirty="0" smtClean="0"/>
          </a:p>
          <a:p>
            <a:pPr>
              <a:buFont typeface="Arial" pitchFamily="34" charset="0"/>
              <a:buChar char="•"/>
            </a:pPr>
            <a:r>
              <a:rPr lang="es-UY" sz="2400" dirty="0" smtClean="0"/>
              <a:t>Una entidad puede no tener por sí misma datos suficientes como para poder identificarla</a:t>
            </a:r>
          </a:p>
          <a:p>
            <a:pPr>
              <a:buFont typeface="Arial" pitchFamily="34" charset="0"/>
              <a:buChar char="•"/>
            </a:pPr>
            <a:endParaRPr lang="es-UY" sz="2400" dirty="0" smtClean="0"/>
          </a:p>
          <a:p>
            <a:pPr>
              <a:buFont typeface="Arial" pitchFamily="34" charset="0"/>
              <a:buChar char="•"/>
            </a:pPr>
            <a:r>
              <a:rPr lang="es-UY" sz="2400" dirty="0" smtClean="0"/>
              <a:t>Por ejemplo, los salones de un centro educativo se pueden identificar por número de salón, </a:t>
            </a:r>
            <a:r>
              <a:rPr lang="es-UY" sz="2400" dirty="0" err="1" smtClean="0"/>
              <a:t>e.g.</a:t>
            </a:r>
            <a:r>
              <a:rPr lang="es-UY" sz="2400" dirty="0" smtClean="0"/>
              <a:t> “salón 501”, pero los números podrían repetirse fuera del centro</a:t>
            </a:r>
          </a:p>
          <a:p>
            <a:pPr>
              <a:buFont typeface="Arial" pitchFamily="34" charset="0"/>
              <a:buChar char="•"/>
            </a:pPr>
            <a:endParaRPr lang="es-UY" sz="2400" dirty="0" smtClean="0"/>
          </a:p>
          <a:p>
            <a:pPr>
              <a:buFont typeface="Arial" pitchFamily="34" charset="0"/>
              <a:buChar char="•"/>
            </a:pPr>
            <a:r>
              <a:rPr lang="es-UY" sz="2400" dirty="0" smtClean="0"/>
              <a:t>El salón queda identificado cuando además del número de salón, se tiene el nombre del centro, </a:t>
            </a:r>
            <a:r>
              <a:rPr lang="es-UY" sz="2400" dirty="0" err="1" smtClean="0"/>
              <a:t>e.g.</a:t>
            </a:r>
            <a:r>
              <a:rPr lang="es-UY" sz="2400" dirty="0" smtClean="0"/>
              <a:t> “salón 501 de la Facultad de Ingeniería”</a:t>
            </a:r>
          </a:p>
          <a:p>
            <a:pPr>
              <a:buFont typeface="Arial" pitchFamily="34" charset="0"/>
              <a:buChar char="•"/>
            </a:pPr>
            <a:endParaRPr lang="es-UY" sz="2400" dirty="0" smtClean="0"/>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3" y="1343520"/>
            <a:ext cx="87321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Entidad débil (2)</a:t>
            </a:r>
          </a:p>
          <a:p>
            <a:pPr>
              <a:buFont typeface="Arial" pitchFamily="34" charset="0"/>
              <a:buChar char="•"/>
            </a:pPr>
            <a:endParaRPr lang="es-UY" sz="2400" dirty="0" smtClean="0"/>
          </a:p>
          <a:p>
            <a:pPr>
              <a:buFont typeface="Arial" pitchFamily="34" charset="0"/>
              <a:buChar char="•"/>
            </a:pPr>
            <a:r>
              <a:rPr lang="es-UY" sz="2400" dirty="0" smtClean="0"/>
              <a:t>En este caso diremos que la entidad SALON es débil respecto de CENTRO, y lo representaremos con una flecha hacia la entidad CENTRO (entidad fuerte).</a:t>
            </a:r>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endParaRPr lang="es-UY" sz="2400" dirty="0" smtClean="0"/>
          </a:p>
          <a:p>
            <a:pPr>
              <a:buFont typeface="Arial" pitchFamily="34" charset="0"/>
              <a:buChar char="•"/>
            </a:pPr>
            <a:r>
              <a:rPr lang="es-UY" sz="2400" dirty="0" smtClean="0"/>
              <a:t>Las entidades débiles surgen naturalmente en cualquier relación de pertenencia: salones de un centro educativo, ciudades de un departamento</a:t>
            </a:r>
          </a:p>
        </p:txBody>
      </p:sp>
      <p:pic>
        <p:nvPicPr>
          <p:cNvPr id="6" name="5 Imagen" descr="debil.png"/>
          <p:cNvPicPr>
            <a:picLocks noChangeAspect="1"/>
          </p:cNvPicPr>
          <p:nvPr/>
        </p:nvPicPr>
        <p:blipFill>
          <a:blip r:embed="rId3" cstate="print"/>
          <a:stretch>
            <a:fillRect/>
          </a:stretch>
        </p:blipFill>
        <p:spPr>
          <a:xfrm>
            <a:off x="809099" y="3510258"/>
            <a:ext cx="7525801" cy="1533739"/>
          </a:xfrm>
          <a:prstGeom prst="rect">
            <a:avLst/>
          </a:prstGeom>
        </p:spPr>
      </p:pic>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3" y="1343520"/>
            <a:ext cx="87321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Restricciones no estructurales (1)</a:t>
            </a:r>
          </a:p>
          <a:p>
            <a:pPr>
              <a:buFont typeface="Arial" pitchFamily="34" charset="0"/>
              <a:buChar char="•"/>
            </a:pPr>
            <a:endParaRPr lang="es-UY" sz="2400" dirty="0" smtClean="0"/>
          </a:p>
          <a:p>
            <a:pPr>
              <a:buFont typeface="Arial" pitchFamily="34" charset="0"/>
              <a:buChar char="•"/>
            </a:pPr>
            <a:r>
              <a:rPr lang="es-UY" sz="2400" dirty="0" smtClean="0"/>
              <a:t>Muchas restricciones se pueden incluir en el lenguaje gráfico del Modelo Entidad-Relación, pero muchas otras no. </a:t>
            </a:r>
          </a:p>
          <a:p>
            <a:pPr>
              <a:buFont typeface="Arial" pitchFamily="34" charset="0"/>
              <a:buChar char="•"/>
            </a:pPr>
            <a:endParaRPr lang="es-UY" sz="2400" dirty="0" smtClean="0"/>
          </a:p>
          <a:p>
            <a:pPr>
              <a:buFont typeface="Arial" pitchFamily="34" charset="0"/>
              <a:buChar char="•"/>
            </a:pPr>
            <a:r>
              <a:rPr lang="es-UY" sz="2400" dirty="0" smtClean="0"/>
              <a:t>Podríamos querer agregar al modelo restricciones del tipo: “la fecha de egreso de un estudiante, si está especificada, debe ser mayor que la fecha de ingreso”.</a:t>
            </a:r>
          </a:p>
          <a:p>
            <a:pPr>
              <a:buFont typeface="Arial" pitchFamily="34" charset="0"/>
              <a:buChar char="•"/>
            </a:pPr>
            <a:endParaRPr lang="es-UY" sz="2400" dirty="0" smtClean="0"/>
          </a:p>
          <a:p>
            <a:pPr>
              <a:buFont typeface="Arial" pitchFamily="34" charset="0"/>
              <a:buChar char="•"/>
            </a:pPr>
            <a:r>
              <a:rPr lang="es-UY" sz="2400" dirty="0" smtClean="0"/>
              <a:t>Las escribiremos al pie del MER, en español</a:t>
            </a:r>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Elementos del MER</a:t>
            </a:r>
            <a:endParaRPr lang="es-ES" sz="3200" dirty="0" smtClean="0"/>
          </a:p>
        </p:txBody>
      </p:sp>
      <p:sp>
        <p:nvSpPr>
          <p:cNvPr id="5" name="3 CuadroTexto"/>
          <p:cNvSpPr txBox="1">
            <a:spLocks noChangeArrowheads="1"/>
          </p:cNvSpPr>
          <p:nvPr/>
        </p:nvSpPr>
        <p:spPr bwMode="auto">
          <a:xfrm>
            <a:off x="186613" y="1343520"/>
            <a:ext cx="87321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Restricciones no estructurales (2)</a:t>
            </a:r>
          </a:p>
          <a:p>
            <a:pPr>
              <a:buFont typeface="Arial" pitchFamily="34" charset="0"/>
              <a:buChar char="•"/>
            </a:pPr>
            <a:endParaRPr lang="es-UY" sz="2400" dirty="0" smtClean="0"/>
          </a:p>
          <a:p>
            <a:pPr>
              <a:buFont typeface="Arial" pitchFamily="34" charset="0"/>
              <a:buChar char="•"/>
            </a:pPr>
            <a:r>
              <a:rPr lang="es-UY" sz="2400" dirty="0" smtClean="0"/>
              <a:t>Siempre hay que pensar sobre una posible RNE en el caso de generalización: ¿las sub-entidades son una partición de la entidad más general?</a:t>
            </a:r>
          </a:p>
          <a:p>
            <a:pPr>
              <a:buFont typeface="Arial" pitchFamily="34" charset="0"/>
              <a:buChar char="•"/>
            </a:pPr>
            <a:endParaRPr lang="es-UY" sz="2400" dirty="0" smtClean="0"/>
          </a:p>
          <a:p>
            <a:pPr>
              <a:buFont typeface="Arial" pitchFamily="34" charset="0"/>
              <a:buChar char="•"/>
            </a:pPr>
            <a:r>
              <a:rPr lang="es-UY" sz="2400" dirty="0" smtClean="0"/>
              <a:t>Siempre hay que pensar sobre una posible RNE en el caso de ciclos: ¿el ciclo debe cerrarse? Por ejemplo: “los empleados reservan habitaciones del hotel donde trabajan”</a:t>
            </a:r>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1 Grupo"/>
          <p:cNvGrpSpPr/>
          <p:nvPr/>
        </p:nvGrpSpPr>
        <p:grpSpPr>
          <a:xfrm>
            <a:off x="238539" y="2802826"/>
            <a:ext cx="3478696" cy="288235"/>
            <a:chOff x="238539" y="2226364"/>
            <a:chExt cx="3478696" cy="288235"/>
          </a:xfrm>
        </p:grpSpPr>
        <p:sp>
          <p:nvSpPr>
            <p:cNvPr id="9" name="8 Rectángulo"/>
            <p:cNvSpPr/>
            <p:nvPr/>
          </p:nvSpPr>
          <p:spPr>
            <a:xfrm>
              <a:off x="238539" y="2226364"/>
              <a:ext cx="3101009" cy="2882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1" name="10 Rectángulo"/>
            <p:cNvSpPr/>
            <p:nvPr/>
          </p:nvSpPr>
          <p:spPr>
            <a:xfrm>
              <a:off x="3319670" y="2335695"/>
              <a:ext cx="397565" cy="596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pSp>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5123" name="AutoShape 2"/>
          <p:cNvSpPr>
            <a:spLocks noGrp="1" noChangeArrowheads="1"/>
          </p:cNvSpPr>
          <p:nvPr>
            <p:ph type="title"/>
          </p:nvPr>
        </p:nvSpPr>
        <p:spPr/>
        <p:txBody>
          <a:bodyPr/>
          <a:lstStyle/>
          <a:p>
            <a:r>
              <a:rPr lang="es-ES_tradnl" sz="3200" smtClean="0"/>
              <a:t>Agenda</a:t>
            </a:r>
            <a:endParaRPr lang="es-ES" sz="3200" smtClean="0"/>
          </a:p>
        </p:txBody>
      </p:sp>
      <p:sp>
        <p:nvSpPr>
          <p:cNvPr id="5125" name="3 CuadroTexto"/>
          <p:cNvSpPr txBox="1">
            <a:spLocks noChangeArrowheads="1"/>
          </p:cNvSpPr>
          <p:nvPr/>
        </p:nvSpPr>
        <p:spPr bwMode="auto">
          <a:xfrm>
            <a:off x="3849688" y="2052638"/>
            <a:ext cx="5089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Clr>
                <a:srgbClr val="00B050"/>
              </a:buClr>
              <a:buSzPct val="100000"/>
              <a:buFont typeface="Wingdings" pitchFamily="2" charset="2"/>
              <a:buChar char="Ø"/>
            </a:pPr>
            <a:r>
              <a:rPr lang="es-UY" sz="2400" dirty="0" smtClean="0"/>
              <a:t>Herramientas gratuitas</a:t>
            </a:r>
          </a:p>
          <a:p>
            <a:pPr eaLnBrk="1" hangingPunct="1">
              <a:buClr>
                <a:srgbClr val="00B050"/>
              </a:buClr>
              <a:buSzPct val="100000"/>
            </a:pPr>
            <a:endParaRPr lang="es-UY" sz="2400" dirty="0"/>
          </a:p>
        </p:txBody>
      </p:sp>
      <p:sp>
        <p:nvSpPr>
          <p:cNvPr id="6" name="3 CuadroTexto"/>
          <p:cNvSpPr txBox="1">
            <a:spLocks noChangeArrowheads="1"/>
          </p:cNvSpPr>
          <p:nvPr/>
        </p:nvSpPr>
        <p:spPr bwMode="auto">
          <a:xfrm>
            <a:off x="155647" y="2205038"/>
            <a:ext cx="3104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buClr>
                <a:srgbClr val="00B050"/>
              </a:buClr>
              <a:buSzPct val="100000"/>
            </a:pPr>
            <a:r>
              <a:rPr lang="es-UY" dirty="0" smtClean="0"/>
              <a:t>Conceptos</a:t>
            </a:r>
          </a:p>
          <a:p>
            <a:pPr algn="r" eaLnBrk="1" hangingPunct="1">
              <a:buClr>
                <a:srgbClr val="00B050"/>
              </a:buClr>
              <a:buSzPct val="100000"/>
            </a:pPr>
            <a:r>
              <a:rPr lang="es-UY" dirty="0" smtClean="0"/>
              <a:t>Elementos del MER</a:t>
            </a:r>
          </a:p>
          <a:p>
            <a:pPr algn="r" eaLnBrk="1" hangingPunct="1">
              <a:buClr>
                <a:srgbClr val="00B050"/>
              </a:buClr>
              <a:buSzPct val="100000"/>
            </a:pPr>
            <a:r>
              <a:rPr lang="es-UY" dirty="0" smtClean="0"/>
              <a:t>Herramientas</a:t>
            </a:r>
          </a:p>
        </p:txBody>
      </p:sp>
      <p:sp>
        <p:nvSpPr>
          <p:cNvPr id="8" name="7 Rectángulo"/>
          <p:cNvSpPr/>
          <p:nvPr/>
        </p:nvSpPr>
        <p:spPr>
          <a:xfrm>
            <a:off x="3731148" y="1560444"/>
            <a:ext cx="45722" cy="444279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1 Grupo"/>
          <p:cNvGrpSpPr/>
          <p:nvPr/>
        </p:nvGrpSpPr>
        <p:grpSpPr>
          <a:xfrm>
            <a:off x="238539" y="2514595"/>
            <a:ext cx="3478696" cy="288235"/>
            <a:chOff x="238539" y="2226364"/>
            <a:chExt cx="3478696" cy="288235"/>
          </a:xfrm>
        </p:grpSpPr>
        <p:sp>
          <p:nvSpPr>
            <p:cNvPr id="9" name="8 Rectángulo"/>
            <p:cNvSpPr/>
            <p:nvPr/>
          </p:nvSpPr>
          <p:spPr>
            <a:xfrm>
              <a:off x="238539" y="2226364"/>
              <a:ext cx="3101009" cy="2882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1" name="10 Rectángulo"/>
            <p:cNvSpPr/>
            <p:nvPr/>
          </p:nvSpPr>
          <p:spPr>
            <a:xfrm>
              <a:off x="3319670" y="2335695"/>
              <a:ext cx="397565" cy="596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pSp>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5123" name="AutoShape 2"/>
          <p:cNvSpPr>
            <a:spLocks noGrp="1" noChangeArrowheads="1"/>
          </p:cNvSpPr>
          <p:nvPr>
            <p:ph type="title"/>
          </p:nvPr>
        </p:nvSpPr>
        <p:spPr/>
        <p:txBody>
          <a:bodyPr/>
          <a:lstStyle/>
          <a:p>
            <a:r>
              <a:rPr lang="es-ES_tradnl" sz="3200" smtClean="0"/>
              <a:t>Agenda</a:t>
            </a:r>
            <a:endParaRPr lang="es-ES" sz="3200" smtClean="0"/>
          </a:p>
        </p:txBody>
      </p:sp>
      <p:sp>
        <p:nvSpPr>
          <p:cNvPr id="5125" name="3 CuadroTexto"/>
          <p:cNvSpPr txBox="1">
            <a:spLocks noChangeArrowheads="1"/>
          </p:cNvSpPr>
          <p:nvPr/>
        </p:nvSpPr>
        <p:spPr bwMode="auto">
          <a:xfrm>
            <a:off x="3849688" y="2052638"/>
            <a:ext cx="50895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Clr>
                <a:srgbClr val="00B050"/>
              </a:buClr>
              <a:buSzPct val="100000"/>
              <a:buFont typeface="Wingdings" pitchFamily="2" charset="2"/>
              <a:buChar char="Ø"/>
            </a:pPr>
            <a:r>
              <a:rPr lang="es-UY" sz="2400" dirty="0" smtClean="0"/>
              <a:t>Entidad</a:t>
            </a:r>
            <a:endParaRPr lang="es-UY" sz="2400" dirty="0"/>
          </a:p>
          <a:p>
            <a:pPr eaLnBrk="1" hangingPunct="1">
              <a:buClr>
                <a:srgbClr val="00B050"/>
              </a:buClr>
              <a:buSzPct val="100000"/>
              <a:buFont typeface="Wingdings" pitchFamily="2" charset="2"/>
              <a:buChar char="Ø"/>
            </a:pPr>
            <a:r>
              <a:rPr lang="es-UY" sz="2400" dirty="0" smtClean="0"/>
              <a:t>Relación</a:t>
            </a:r>
          </a:p>
          <a:p>
            <a:pPr eaLnBrk="1" hangingPunct="1">
              <a:buClr>
                <a:srgbClr val="00B050"/>
              </a:buClr>
              <a:buSzPct val="100000"/>
              <a:buFont typeface="Wingdings" pitchFamily="2" charset="2"/>
              <a:buChar char="Ø"/>
            </a:pPr>
            <a:r>
              <a:rPr lang="es-UY" sz="2400" dirty="0" err="1" smtClean="0"/>
              <a:t>Cardinalidad</a:t>
            </a:r>
            <a:r>
              <a:rPr lang="es-UY" sz="2400" dirty="0" smtClean="0"/>
              <a:t> de relaciones</a:t>
            </a:r>
          </a:p>
          <a:p>
            <a:pPr eaLnBrk="1" hangingPunct="1">
              <a:buClr>
                <a:srgbClr val="00B050"/>
              </a:buClr>
              <a:buSzPct val="100000"/>
              <a:buFont typeface="Wingdings" pitchFamily="2" charset="2"/>
              <a:buChar char="Ø"/>
            </a:pPr>
            <a:r>
              <a:rPr lang="es-UY" sz="2400" dirty="0" smtClean="0"/>
              <a:t>Relación múltiple</a:t>
            </a:r>
          </a:p>
          <a:p>
            <a:pPr eaLnBrk="1" hangingPunct="1">
              <a:buClr>
                <a:srgbClr val="00B050"/>
              </a:buClr>
              <a:buSzPct val="100000"/>
              <a:buFont typeface="Wingdings" pitchFamily="2" charset="2"/>
              <a:buChar char="Ø"/>
            </a:pPr>
            <a:r>
              <a:rPr lang="es-UY" sz="2400" dirty="0" err="1" smtClean="0"/>
              <a:t>Autorelación</a:t>
            </a:r>
            <a:endParaRPr lang="es-UY" sz="2400" dirty="0" smtClean="0"/>
          </a:p>
          <a:p>
            <a:pPr eaLnBrk="1" hangingPunct="1">
              <a:buClr>
                <a:srgbClr val="00B050"/>
              </a:buClr>
              <a:buSzPct val="100000"/>
              <a:buFont typeface="Wingdings" pitchFamily="2" charset="2"/>
              <a:buChar char="Ø"/>
            </a:pPr>
            <a:r>
              <a:rPr lang="es-UY" sz="2400" dirty="0" smtClean="0"/>
              <a:t>Agregación</a:t>
            </a:r>
          </a:p>
          <a:p>
            <a:pPr eaLnBrk="1" hangingPunct="1">
              <a:buClr>
                <a:srgbClr val="00B050"/>
              </a:buClr>
              <a:buSzPct val="100000"/>
              <a:buFont typeface="Wingdings" pitchFamily="2" charset="2"/>
              <a:buChar char="Ø"/>
            </a:pPr>
            <a:r>
              <a:rPr lang="es-UY" sz="2400" dirty="0" smtClean="0"/>
              <a:t>Totalidad</a:t>
            </a:r>
            <a:endParaRPr lang="es-UY" sz="2400" dirty="0"/>
          </a:p>
          <a:p>
            <a:pPr eaLnBrk="1" hangingPunct="1">
              <a:buClr>
                <a:srgbClr val="00B050"/>
              </a:buClr>
              <a:buSzPct val="100000"/>
              <a:buFont typeface="Wingdings" pitchFamily="2" charset="2"/>
              <a:buChar char="Ø"/>
            </a:pPr>
            <a:r>
              <a:rPr lang="es-UY" sz="2400" dirty="0" smtClean="0"/>
              <a:t>Atributos</a:t>
            </a:r>
          </a:p>
          <a:p>
            <a:pPr eaLnBrk="1" hangingPunct="1">
              <a:buClr>
                <a:srgbClr val="00B050"/>
              </a:buClr>
              <a:buSzPct val="100000"/>
              <a:buFont typeface="Wingdings" pitchFamily="2" charset="2"/>
              <a:buChar char="Ø"/>
            </a:pPr>
            <a:r>
              <a:rPr lang="es-UY" sz="2400" dirty="0" smtClean="0"/>
              <a:t>Generalización / Especialización</a:t>
            </a:r>
          </a:p>
          <a:p>
            <a:pPr eaLnBrk="1" hangingPunct="1">
              <a:buClr>
                <a:srgbClr val="00B050"/>
              </a:buClr>
              <a:buSzPct val="100000"/>
              <a:buFont typeface="Wingdings" pitchFamily="2" charset="2"/>
              <a:buChar char="Ø"/>
            </a:pPr>
            <a:r>
              <a:rPr lang="es-UY" sz="2400" dirty="0" smtClean="0"/>
              <a:t>Entidad débil</a:t>
            </a:r>
          </a:p>
          <a:p>
            <a:pPr eaLnBrk="1" hangingPunct="1">
              <a:buClr>
                <a:srgbClr val="00B050"/>
              </a:buClr>
              <a:buSzPct val="100000"/>
              <a:buFont typeface="Wingdings" pitchFamily="2" charset="2"/>
              <a:buChar char="Ø"/>
            </a:pPr>
            <a:r>
              <a:rPr lang="es-UY" sz="2400" dirty="0" smtClean="0"/>
              <a:t>Restricciones no estructurales</a:t>
            </a:r>
            <a:endParaRPr lang="es-UY" sz="2400" dirty="0"/>
          </a:p>
        </p:txBody>
      </p:sp>
      <p:sp>
        <p:nvSpPr>
          <p:cNvPr id="6" name="3 CuadroTexto"/>
          <p:cNvSpPr txBox="1">
            <a:spLocks noChangeArrowheads="1"/>
          </p:cNvSpPr>
          <p:nvPr/>
        </p:nvSpPr>
        <p:spPr bwMode="auto">
          <a:xfrm>
            <a:off x="155647" y="2205038"/>
            <a:ext cx="3104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buClr>
                <a:srgbClr val="00B050"/>
              </a:buClr>
              <a:buSzPct val="100000"/>
            </a:pPr>
            <a:r>
              <a:rPr lang="es-UY" dirty="0" smtClean="0"/>
              <a:t>Conceptos</a:t>
            </a:r>
          </a:p>
          <a:p>
            <a:pPr algn="r" eaLnBrk="1" hangingPunct="1">
              <a:buClr>
                <a:srgbClr val="00B050"/>
              </a:buClr>
              <a:buSzPct val="100000"/>
            </a:pPr>
            <a:r>
              <a:rPr lang="es-UY" dirty="0" smtClean="0"/>
              <a:t>Elementos del MER</a:t>
            </a:r>
          </a:p>
          <a:p>
            <a:pPr algn="r" eaLnBrk="1" hangingPunct="1">
              <a:buClr>
                <a:srgbClr val="00B050"/>
              </a:buClr>
              <a:buSzPct val="100000"/>
            </a:pPr>
            <a:r>
              <a:rPr lang="es-UY" dirty="0" smtClean="0"/>
              <a:t>Herramientas</a:t>
            </a:r>
          </a:p>
        </p:txBody>
      </p:sp>
      <p:sp>
        <p:nvSpPr>
          <p:cNvPr id="8" name="7 Rectángulo"/>
          <p:cNvSpPr/>
          <p:nvPr/>
        </p:nvSpPr>
        <p:spPr>
          <a:xfrm>
            <a:off x="3731148" y="1560444"/>
            <a:ext cx="45722" cy="444279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Herramientas</a:t>
            </a:r>
            <a:endParaRPr lang="es-ES" sz="3200" dirty="0" smtClean="0"/>
          </a:p>
        </p:txBody>
      </p:sp>
      <p:sp>
        <p:nvSpPr>
          <p:cNvPr id="5" name="3 CuadroTexto"/>
          <p:cNvSpPr txBox="1">
            <a:spLocks noChangeArrowheads="1"/>
          </p:cNvSpPr>
          <p:nvPr/>
        </p:nvSpPr>
        <p:spPr bwMode="auto">
          <a:xfrm>
            <a:off x="186612" y="1343520"/>
            <a:ext cx="875260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Herramientas gratuitas</a:t>
            </a:r>
          </a:p>
          <a:p>
            <a:pPr marL="342900" lvl="1">
              <a:buFont typeface="Arial" pitchFamily="34" charset="0"/>
              <a:buChar char="•"/>
            </a:pPr>
            <a:endParaRPr lang="es-UY" sz="2400" dirty="0" smtClean="0"/>
          </a:p>
          <a:p>
            <a:pPr marL="342900" lvl="1">
              <a:buFont typeface="Arial" pitchFamily="34" charset="0"/>
              <a:buChar char="•"/>
            </a:pPr>
            <a:r>
              <a:rPr lang="es-UY" sz="2400" dirty="0" err="1" smtClean="0"/>
              <a:t>brModelo</a:t>
            </a:r>
            <a:r>
              <a:rPr lang="es-UY" sz="2400" dirty="0" smtClean="0"/>
              <a:t>, </a:t>
            </a:r>
            <a:r>
              <a:rPr lang="es-UY" sz="2000" dirty="0" smtClean="0">
                <a:hlinkClick r:id="rId3"/>
              </a:rPr>
              <a:t>http://www.sis4.com/brModelo</a:t>
            </a:r>
            <a:endParaRPr lang="es-UY" sz="2000" dirty="0" smtClean="0"/>
          </a:p>
          <a:p>
            <a:pPr marL="0" indent="0" eaLnBrk="1" hangingPunct="1">
              <a:buClr>
                <a:srgbClr val="00B050"/>
              </a:buClr>
              <a:buSzPct val="100000"/>
            </a:pPr>
            <a:endParaRPr lang="es-UY" sz="2000" dirty="0" smtClean="0"/>
          </a:p>
          <a:p>
            <a:pPr marL="457200" lvl="1" indent="0" eaLnBrk="1" hangingPunct="1">
              <a:buClr>
                <a:srgbClr val="00B050"/>
              </a:buClr>
              <a:buSzPct val="100000"/>
            </a:pPr>
            <a:r>
              <a:rPr lang="es-UY" sz="2000" dirty="0" smtClean="0"/>
              <a:t>La que más respeta la notación de </a:t>
            </a:r>
            <a:r>
              <a:rPr lang="es-UY" sz="2000" dirty="0" err="1" smtClean="0"/>
              <a:t>Chen</a:t>
            </a:r>
            <a:r>
              <a:rPr lang="es-UY" sz="2000" dirty="0" smtClean="0"/>
              <a:t>, sólo difiere en la totalidad, que se expresa con </a:t>
            </a:r>
            <a:r>
              <a:rPr lang="es-UY" sz="2000" dirty="0" err="1" smtClean="0"/>
              <a:t>cardinalidades</a:t>
            </a:r>
            <a:r>
              <a:rPr lang="es-UY" sz="2000" dirty="0" smtClean="0"/>
              <a:t> (1,1) y (1,n), y entidades débiles</a:t>
            </a:r>
          </a:p>
          <a:p>
            <a:pPr marL="685800" lvl="2"/>
            <a:endParaRPr lang="es-UY" sz="2400" dirty="0" smtClean="0"/>
          </a:p>
          <a:p>
            <a:pPr marL="342900" lvl="1">
              <a:buFont typeface="Arial" pitchFamily="34" charset="0"/>
              <a:buChar char="•"/>
            </a:pPr>
            <a:r>
              <a:rPr lang="es-UY" sz="2400" dirty="0" err="1" smtClean="0"/>
              <a:t>Dia</a:t>
            </a:r>
            <a:r>
              <a:rPr lang="es-UY" sz="2400" dirty="0" smtClean="0"/>
              <a:t>, </a:t>
            </a:r>
            <a:r>
              <a:rPr lang="es-UY" sz="2000" dirty="0" smtClean="0">
                <a:solidFill>
                  <a:prstClr val="black"/>
                </a:solidFill>
                <a:hlinkClick r:id="rId4"/>
              </a:rPr>
              <a:t>http://dia-installer.de</a:t>
            </a:r>
            <a:r>
              <a:rPr lang="es-UY" sz="2000" dirty="0" smtClean="0">
                <a:solidFill>
                  <a:prstClr val="black"/>
                </a:solidFill>
              </a:rPr>
              <a:t> </a:t>
            </a:r>
            <a:r>
              <a:rPr lang="es-UY" sz="2400" dirty="0" smtClean="0"/>
              <a:t>(</a:t>
            </a:r>
            <a:r>
              <a:rPr lang="es-UY" sz="2000" i="1" dirty="0" err="1" smtClean="0">
                <a:latin typeface="Arial" pitchFamily="34" charset="0"/>
                <a:cs typeface="Arial" pitchFamily="34" charset="0"/>
              </a:rPr>
              <a:t>Other</a:t>
            </a:r>
            <a:r>
              <a:rPr lang="es-UY" sz="2000" i="1" dirty="0" smtClean="0">
                <a:latin typeface="Arial" pitchFamily="34" charset="0"/>
                <a:cs typeface="Arial" pitchFamily="34" charset="0"/>
              </a:rPr>
              <a:t> </a:t>
            </a:r>
            <a:r>
              <a:rPr lang="es-UY" sz="2000" i="1" dirty="0" err="1" smtClean="0">
                <a:latin typeface="Arial" pitchFamily="34" charset="0"/>
                <a:cs typeface="Arial" pitchFamily="34" charset="0"/>
              </a:rPr>
              <a:t>sheets</a:t>
            </a:r>
            <a:r>
              <a:rPr lang="es-UY" sz="2000" i="1" dirty="0" smtClean="0">
                <a:latin typeface="Arial" pitchFamily="34" charset="0"/>
                <a:cs typeface="Arial" pitchFamily="34" charset="0"/>
              </a:rPr>
              <a:t> </a:t>
            </a:r>
            <a:r>
              <a:rPr lang="es-UY" sz="2000" i="1" dirty="0" smtClean="0">
                <a:latin typeface="Arial" pitchFamily="34" charset="0"/>
                <a:cs typeface="Arial" pitchFamily="34" charset="0"/>
                <a:sym typeface="Wingdings" pitchFamily="2" charset="2"/>
              </a:rPr>
              <a:t> ER</a:t>
            </a:r>
            <a:r>
              <a:rPr lang="es-UY" sz="2400" dirty="0" smtClean="0"/>
              <a:t>)</a:t>
            </a:r>
            <a:endParaRPr lang="es-UY" sz="2000" dirty="0" smtClean="0">
              <a:solidFill>
                <a:prstClr val="black"/>
              </a:solidFill>
            </a:endParaRPr>
          </a:p>
          <a:p>
            <a:pPr marL="0" indent="0" eaLnBrk="1" hangingPunct="1">
              <a:buClr>
                <a:srgbClr val="00B050"/>
              </a:buClr>
              <a:buSzPct val="100000"/>
            </a:pPr>
            <a:endParaRPr lang="es-UY" sz="2000" dirty="0" smtClean="0"/>
          </a:p>
          <a:p>
            <a:pPr marL="457200" lvl="1" indent="0" eaLnBrk="1" hangingPunct="1">
              <a:buClr>
                <a:srgbClr val="00B050"/>
              </a:buClr>
              <a:buSzPct val="100000"/>
            </a:pPr>
            <a:r>
              <a:rPr lang="es-UY" sz="2000" dirty="0" smtClean="0"/>
              <a:t>Casi permite seguir la notación de </a:t>
            </a:r>
            <a:r>
              <a:rPr lang="es-UY" sz="2000" dirty="0" err="1" smtClean="0"/>
              <a:t>Chen</a:t>
            </a:r>
            <a:r>
              <a:rPr lang="es-UY" sz="2000" dirty="0" smtClean="0"/>
              <a:t> (difiere en la totalidad, entidades débiles y no soporta generalización)</a:t>
            </a:r>
          </a:p>
          <a:p>
            <a:pPr marL="342900" lvl="1"/>
            <a:endParaRPr lang="es-UY" sz="2400" dirty="0" smtClean="0"/>
          </a:p>
          <a:p>
            <a:pPr marL="342900" lvl="1">
              <a:buFont typeface="Arial" pitchFamily="34" charset="0"/>
              <a:buChar char="•"/>
            </a:pPr>
            <a:r>
              <a:rPr lang="es-UY" sz="2400" dirty="0" err="1" smtClean="0"/>
              <a:t>Creately</a:t>
            </a:r>
            <a:r>
              <a:rPr lang="es-UY" sz="2400" dirty="0" smtClean="0"/>
              <a:t>, </a:t>
            </a:r>
            <a:r>
              <a:rPr lang="es-UY" sz="2000" dirty="0" smtClean="0">
                <a:hlinkClick r:id="rId5"/>
              </a:rPr>
              <a:t>http://creately.com</a:t>
            </a:r>
            <a:r>
              <a:rPr lang="es-UY" sz="2000" dirty="0" smtClean="0"/>
              <a:t> </a:t>
            </a:r>
            <a:r>
              <a:rPr lang="es-UY" sz="2400" dirty="0" smtClean="0"/>
              <a:t>(</a:t>
            </a:r>
            <a:r>
              <a:rPr lang="es-UY" sz="2000" i="1" dirty="0" smtClean="0">
                <a:latin typeface="Arial" pitchFamily="34" charset="0"/>
                <a:cs typeface="Arial" pitchFamily="34" charset="0"/>
              </a:rPr>
              <a:t>online</a:t>
            </a:r>
            <a:r>
              <a:rPr lang="es-UY" sz="2400" dirty="0" smtClean="0"/>
              <a:t>)</a:t>
            </a:r>
            <a:endParaRPr lang="es-UY" sz="2000" dirty="0" smtClean="0"/>
          </a:p>
          <a:p>
            <a:pPr lvl="1"/>
            <a:endParaRPr lang="es-UY" sz="2000" dirty="0" smtClean="0"/>
          </a:p>
          <a:p>
            <a:pPr lvl="1"/>
            <a:r>
              <a:rPr lang="es-UY" sz="2000" dirty="0" smtClean="0"/>
              <a:t>Una mezcla entre la notación de </a:t>
            </a:r>
            <a:r>
              <a:rPr lang="es-UY" sz="2000" dirty="0" err="1" smtClean="0"/>
              <a:t>Chen</a:t>
            </a:r>
            <a:r>
              <a:rPr lang="es-UY" sz="2000" dirty="0" smtClean="0"/>
              <a:t> y </a:t>
            </a:r>
            <a:r>
              <a:rPr lang="es-UY" sz="2000" dirty="0" err="1" smtClean="0"/>
              <a:t>Crow’s</a:t>
            </a:r>
            <a:r>
              <a:rPr lang="es-UY" sz="2000" dirty="0" smtClean="0"/>
              <a:t> </a:t>
            </a:r>
            <a:r>
              <a:rPr lang="es-UY" sz="2000" dirty="0" err="1" smtClean="0"/>
              <a:t>foot</a:t>
            </a:r>
            <a:r>
              <a:rPr lang="es-UY" sz="2000" dirty="0" smtClean="0"/>
              <a:t>, permite colaborar</a:t>
            </a:r>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1 Grupo"/>
          <p:cNvGrpSpPr/>
          <p:nvPr/>
        </p:nvGrpSpPr>
        <p:grpSpPr>
          <a:xfrm>
            <a:off x="238539" y="2802826"/>
            <a:ext cx="3478696" cy="288235"/>
            <a:chOff x="238539" y="2226364"/>
            <a:chExt cx="3478696" cy="288235"/>
          </a:xfrm>
        </p:grpSpPr>
        <p:sp>
          <p:nvSpPr>
            <p:cNvPr id="9" name="8 Rectángulo"/>
            <p:cNvSpPr/>
            <p:nvPr/>
          </p:nvSpPr>
          <p:spPr>
            <a:xfrm>
              <a:off x="238539" y="2226364"/>
              <a:ext cx="3101009" cy="2882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1" name="10 Rectángulo"/>
            <p:cNvSpPr/>
            <p:nvPr/>
          </p:nvSpPr>
          <p:spPr>
            <a:xfrm>
              <a:off x="3319670" y="2335695"/>
              <a:ext cx="397565" cy="596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pSp>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5123" name="AutoShape 2"/>
          <p:cNvSpPr>
            <a:spLocks noGrp="1" noChangeArrowheads="1"/>
          </p:cNvSpPr>
          <p:nvPr>
            <p:ph type="title"/>
          </p:nvPr>
        </p:nvSpPr>
        <p:spPr/>
        <p:txBody>
          <a:bodyPr/>
          <a:lstStyle/>
          <a:p>
            <a:r>
              <a:rPr lang="es-ES_tradnl" sz="3200" smtClean="0"/>
              <a:t>Agenda</a:t>
            </a:r>
            <a:endParaRPr lang="es-ES" sz="3200" smtClean="0"/>
          </a:p>
        </p:txBody>
      </p:sp>
      <p:sp>
        <p:nvSpPr>
          <p:cNvPr id="5125" name="3 CuadroTexto"/>
          <p:cNvSpPr txBox="1">
            <a:spLocks noChangeArrowheads="1"/>
          </p:cNvSpPr>
          <p:nvPr/>
        </p:nvSpPr>
        <p:spPr bwMode="auto">
          <a:xfrm>
            <a:off x="3849688" y="2052638"/>
            <a:ext cx="5089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Clr>
                <a:srgbClr val="00B050"/>
              </a:buClr>
              <a:buSzPct val="100000"/>
              <a:buFont typeface="Wingdings" pitchFamily="2" charset="2"/>
              <a:buChar char="Ø"/>
            </a:pPr>
            <a:r>
              <a:rPr lang="es-UY" sz="2400" dirty="0" smtClean="0"/>
              <a:t>Herramientas gratuitas</a:t>
            </a:r>
          </a:p>
        </p:txBody>
      </p:sp>
      <p:sp>
        <p:nvSpPr>
          <p:cNvPr id="6" name="3 CuadroTexto"/>
          <p:cNvSpPr txBox="1">
            <a:spLocks noChangeArrowheads="1"/>
          </p:cNvSpPr>
          <p:nvPr/>
        </p:nvSpPr>
        <p:spPr bwMode="auto">
          <a:xfrm>
            <a:off x="155647" y="2205038"/>
            <a:ext cx="3104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buClr>
                <a:srgbClr val="00B050"/>
              </a:buClr>
              <a:buSzPct val="100000"/>
            </a:pPr>
            <a:r>
              <a:rPr lang="es-UY" dirty="0" smtClean="0"/>
              <a:t>Conceptos</a:t>
            </a:r>
          </a:p>
          <a:p>
            <a:pPr algn="r" eaLnBrk="1" hangingPunct="1">
              <a:buClr>
                <a:srgbClr val="00B050"/>
              </a:buClr>
              <a:buSzPct val="100000"/>
            </a:pPr>
            <a:r>
              <a:rPr lang="es-UY" dirty="0" smtClean="0"/>
              <a:t>Elementos del MER</a:t>
            </a:r>
          </a:p>
          <a:p>
            <a:pPr algn="r" eaLnBrk="1" hangingPunct="1">
              <a:buClr>
                <a:srgbClr val="00B050"/>
              </a:buClr>
              <a:buSzPct val="100000"/>
            </a:pPr>
            <a:r>
              <a:rPr lang="es-UY" dirty="0" smtClean="0"/>
              <a:t>Herramientas</a:t>
            </a:r>
          </a:p>
        </p:txBody>
      </p:sp>
      <p:sp>
        <p:nvSpPr>
          <p:cNvPr id="8" name="7 Rectángulo"/>
          <p:cNvSpPr/>
          <p:nvPr/>
        </p:nvSpPr>
        <p:spPr>
          <a:xfrm>
            <a:off x="3731148" y="1560444"/>
            <a:ext cx="45722" cy="444279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1 Grupo"/>
          <p:cNvGrpSpPr/>
          <p:nvPr/>
        </p:nvGrpSpPr>
        <p:grpSpPr>
          <a:xfrm>
            <a:off x="238539" y="2226364"/>
            <a:ext cx="3478696" cy="288235"/>
            <a:chOff x="238539" y="2226364"/>
            <a:chExt cx="3478696" cy="288235"/>
          </a:xfrm>
        </p:grpSpPr>
        <p:sp>
          <p:nvSpPr>
            <p:cNvPr id="9" name="8 Rectángulo"/>
            <p:cNvSpPr/>
            <p:nvPr/>
          </p:nvSpPr>
          <p:spPr>
            <a:xfrm>
              <a:off x="238539" y="2226364"/>
              <a:ext cx="3101009" cy="2882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1" name="10 Rectángulo"/>
            <p:cNvSpPr/>
            <p:nvPr/>
          </p:nvSpPr>
          <p:spPr>
            <a:xfrm>
              <a:off x="3319670" y="2335695"/>
              <a:ext cx="397565" cy="596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pSp>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5123" name="AutoShape 2"/>
          <p:cNvSpPr>
            <a:spLocks noGrp="1" noChangeArrowheads="1"/>
          </p:cNvSpPr>
          <p:nvPr>
            <p:ph type="title"/>
          </p:nvPr>
        </p:nvSpPr>
        <p:spPr/>
        <p:txBody>
          <a:bodyPr/>
          <a:lstStyle/>
          <a:p>
            <a:r>
              <a:rPr lang="es-ES_tradnl" sz="3200" smtClean="0"/>
              <a:t>Agenda</a:t>
            </a:r>
            <a:endParaRPr lang="es-ES" sz="3200" smtClean="0"/>
          </a:p>
        </p:txBody>
      </p:sp>
      <p:sp>
        <p:nvSpPr>
          <p:cNvPr id="5125" name="3 CuadroTexto"/>
          <p:cNvSpPr txBox="1">
            <a:spLocks noChangeArrowheads="1"/>
          </p:cNvSpPr>
          <p:nvPr/>
        </p:nvSpPr>
        <p:spPr bwMode="auto">
          <a:xfrm>
            <a:off x="3849688" y="2052638"/>
            <a:ext cx="5089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Clr>
                <a:srgbClr val="00B050"/>
              </a:buClr>
              <a:buSzPct val="100000"/>
              <a:buFont typeface="Wingdings" pitchFamily="2" charset="2"/>
              <a:buChar char="Ø"/>
            </a:pPr>
            <a:r>
              <a:rPr lang="es-UY" sz="2400" dirty="0" smtClean="0"/>
              <a:t>Diseño conceptual</a:t>
            </a:r>
          </a:p>
          <a:p>
            <a:pPr eaLnBrk="1" hangingPunct="1">
              <a:buClr>
                <a:srgbClr val="00B050"/>
              </a:buClr>
              <a:buSzPct val="100000"/>
              <a:buFont typeface="Wingdings" pitchFamily="2" charset="2"/>
              <a:buChar char="Ø"/>
            </a:pPr>
            <a:r>
              <a:rPr lang="es-UY" sz="2400" dirty="0" smtClean="0"/>
              <a:t>Modelo Entidad-Relación (MER)</a:t>
            </a:r>
          </a:p>
        </p:txBody>
      </p:sp>
      <p:sp>
        <p:nvSpPr>
          <p:cNvPr id="6" name="3 CuadroTexto"/>
          <p:cNvSpPr txBox="1">
            <a:spLocks noChangeArrowheads="1"/>
          </p:cNvSpPr>
          <p:nvPr/>
        </p:nvSpPr>
        <p:spPr bwMode="auto">
          <a:xfrm>
            <a:off x="155647" y="2205038"/>
            <a:ext cx="3104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buClr>
                <a:srgbClr val="00B050"/>
              </a:buClr>
              <a:buSzPct val="100000"/>
            </a:pPr>
            <a:r>
              <a:rPr lang="es-UY" dirty="0" smtClean="0"/>
              <a:t>Conceptos</a:t>
            </a:r>
          </a:p>
          <a:p>
            <a:pPr algn="r" eaLnBrk="1" hangingPunct="1">
              <a:buClr>
                <a:srgbClr val="00B050"/>
              </a:buClr>
              <a:buSzPct val="100000"/>
            </a:pPr>
            <a:r>
              <a:rPr lang="es-UY" dirty="0" smtClean="0"/>
              <a:t>Elementos del MER</a:t>
            </a:r>
          </a:p>
          <a:p>
            <a:pPr algn="r" eaLnBrk="1" hangingPunct="1">
              <a:buClr>
                <a:srgbClr val="00B050"/>
              </a:buClr>
              <a:buSzPct val="100000"/>
            </a:pPr>
            <a:r>
              <a:rPr lang="es-UY" dirty="0" smtClean="0"/>
              <a:t>Herramientas</a:t>
            </a:r>
          </a:p>
        </p:txBody>
      </p:sp>
      <p:sp>
        <p:nvSpPr>
          <p:cNvPr id="8" name="7 Rectángulo"/>
          <p:cNvSpPr/>
          <p:nvPr/>
        </p:nvSpPr>
        <p:spPr>
          <a:xfrm>
            <a:off x="3731148" y="1560444"/>
            <a:ext cx="45722" cy="444279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Conceptos</a:t>
            </a:r>
            <a:endParaRPr lang="es-ES" sz="3200" dirty="0" smtClean="0"/>
          </a:p>
        </p:txBody>
      </p:sp>
      <p:sp>
        <p:nvSpPr>
          <p:cNvPr id="5" name="3 CuadroTexto"/>
          <p:cNvSpPr txBox="1">
            <a:spLocks noChangeArrowheads="1"/>
          </p:cNvSpPr>
          <p:nvPr/>
        </p:nvSpPr>
        <p:spPr bwMode="auto">
          <a:xfrm>
            <a:off x="186612" y="1343520"/>
            <a:ext cx="8752601"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Diseño Conceptual (o modelado conceptual)</a:t>
            </a:r>
          </a:p>
          <a:p>
            <a:pPr>
              <a:buFont typeface="Arial" pitchFamily="34" charset="0"/>
              <a:buChar char="•"/>
            </a:pPr>
            <a:endParaRPr lang="es-UY" sz="2400" dirty="0" smtClean="0"/>
          </a:p>
          <a:p>
            <a:pPr>
              <a:buFont typeface="Arial" pitchFamily="34" charset="0"/>
              <a:buChar char="•"/>
            </a:pPr>
            <a:r>
              <a:rPr lang="es-UY" sz="2400" dirty="0" smtClean="0"/>
              <a:t>Principio del 100%</a:t>
            </a:r>
          </a:p>
          <a:p>
            <a:pPr marL="457200" lvl="1" indent="0" eaLnBrk="1" hangingPunct="1">
              <a:buClr>
                <a:srgbClr val="00B050"/>
              </a:buClr>
              <a:buSzPct val="100000"/>
            </a:pPr>
            <a:endParaRPr lang="es-UY" sz="2400" dirty="0" smtClean="0"/>
          </a:p>
          <a:p>
            <a:pPr marL="457200" lvl="1" indent="0" eaLnBrk="1" hangingPunct="1">
              <a:buClr>
                <a:srgbClr val="00B050"/>
              </a:buClr>
              <a:buSzPct val="100000"/>
            </a:pPr>
            <a:r>
              <a:rPr lang="es-UY" sz="2400" dirty="0" smtClean="0"/>
              <a:t>El esquema conceptual asociado a un problema debe representar todos sus aspectos.</a:t>
            </a:r>
          </a:p>
          <a:p>
            <a:endParaRPr lang="es-UY" sz="2400" dirty="0" smtClean="0"/>
          </a:p>
          <a:p>
            <a:pPr>
              <a:buFont typeface="Arial" pitchFamily="34" charset="0"/>
              <a:buChar char="•"/>
            </a:pPr>
            <a:r>
              <a:rPr lang="es-UY" sz="2400" dirty="0" smtClean="0"/>
              <a:t>Principio de conceptualización</a:t>
            </a:r>
          </a:p>
          <a:p>
            <a:pPr marL="0" indent="0" eaLnBrk="1" hangingPunct="1">
              <a:buClr>
                <a:srgbClr val="00B050"/>
              </a:buClr>
              <a:buSzPct val="100000"/>
            </a:pPr>
            <a:endParaRPr lang="es-UY" sz="2400" dirty="0" smtClean="0"/>
          </a:p>
          <a:p>
            <a:pPr marL="457200" lvl="1" indent="0" eaLnBrk="1" hangingPunct="1">
              <a:buClr>
                <a:srgbClr val="00B050"/>
              </a:buClr>
              <a:buSzPct val="100000"/>
            </a:pPr>
            <a:r>
              <a:rPr lang="es-UY" sz="2400" dirty="0" smtClean="0"/>
              <a:t>El esquema conceptual no debe incluir ningún elemento asociado a la implementación del esquema, así como ningún elemento orientado a la performance de la futura base de datos.</a:t>
            </a:r>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Conceptos</a:t>
            </a:r>
            <a:endParaRPr lang="es-ES" sz="3200" dirty="0" smtClean="0"/>
          </a:p>
        </p:txBody>
      </p:sp>
      <p:sp>
        <p:nvSpPr>
          <p:cNvPr id="5" name="3 CuadroTexto"/>
          <p:cNvSpPr txBox="1">
            <a:spLocks noChangeArrowheads="1"/>
          </p:cNvSpPr>
          <p:nvPr/>
        </p:nvSpPr>
        <p:spPr bwMode="auto">
          <a:xfrm>
            <a:off x="186612" y="1343520"/>
            <a:ext cx="875260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Modelo Entidad-Relación (MER)</a:t>
            </a:r>
          </a:p>
          <a:p>
            <a:pPr>
              <a:buFont typeface="Arial" pitchFamily="34" charset="0"/>
              <a:buChar char="•"/>
            </a:pPr>
            <a:endParaRPr lang="es-UY" sz="2400" dirty="0" smtClean="0"/>
          </a:p>
          <a:p>
            <a:pPr>
              <a:buFont typeface="Arial" pitchFamily="34" charset="0"/>
              <a:buChar char="•"/>
            </a:pPr>
            <a:r>
              <a:rPr lang="es-UY" sz="2400" dirty="0" smtClean="0"/>
              <a:t>Es un lenguaje para modelado conceptual</a:t>
            </a:r>
          </a:p>
          <a:p>
            <a:pPr>
              <a:buFont typeface="Arial" pitchFamily="34" charset="0"/>
              <a:buChar char="•"/>
            </a:pPr>
            <a:endParaRPr lang="es-UY" sz="2400" dirty="0" smtClean="0"/>
          </a:p>
          <a:p>
            <a:pPr lvl="1">
              <a:buFont typeface="Arial" pitchFamily="34" charset="0"/>
              <a:buChar char="•"/>
            </a:pPr>
            <a:r>
              <a:rPr lang="es-UY" sz="2400" dirty="0" smtClean="0"/>
              <a:t>Hay otros muy utilizados: UML, </a:t>
            </a:r>
            <a:r>
              <a:rPr lang="es-UY" sz="2400" dirty="0" err="1" smtClean="0"/>
              <a:t>Crow’s</a:t>
            </a:r>
            <a:r>
              <a:rPr lang="es-UY" sz="2400" dirty="0" smtClean="0"/>
              <a:t> </a:t>
            </a:r>
            <a:r>
              <a:rPr lang="es-UY" sz="2400" dirty="0" err="1" smtClean="0"/>
              <a:t>foot</a:t>
            </a:r>
            <a:r>
              <a:rPr lang="es-UY" sz="2400" dirty="0" smtClean="0"/>
              <a:t>, ...</a:t>
            </a:r>
          </a:p>
          <a:p>
            <a:pPr lvl="1">
              <a:buFont typeface="Arial" pitchFamily="34" charset="0"/>
              <a:buChar char="•"/>
            </a:pPr>
            <a:endParaRPr lang="es-UY" sz="2400" dirty="0" smtClean="0"/>
          </a:p>
          <a:p>
            <a:pPr>
              <a:buFont typeface="Arial" pitchFamily="34" charset="0"/>
              <a:buChar char="•"/>
            </a:pPr>
            <a:r>
              <a:rPr lang="es-UY" sz="2400" dirty="0" smtClean="0"/>
              <a:t>Propuesto por Peter </a:t>
            </a:r>
            <a:r>
              <a:rPr lang="es-UY" sz="2400" dirty="0" err="1" smtClean="0"/>
              <a:t>Chen</a:t>
            </a:r>
            <a:r>
              <a:rPr lang="es-UY" sz="2400" dirty="0" smtClean="0"/>
              <a:t> en 1976</a:t>
            </a:r>
          </a:p>
          <a:p>
            <a:pPr>
              <a:buFont typeface="Arial" pitchFamily="34" charset="0"/>
              <a:buChar char="•"/>
            </a:pPr>
            <a:endParaRPr lang="es-UY" sz="2400" dirty="0" smtClean="0"/>
          </a:p>
          <a:p>
            <a:pPr>
              <a:buFont typeface="Arial" pitchFamily="34" charset="0"/>
              <a:buChar char="•"/>
            </a:pPr>
            <a:r>
              <a:rPr lang="es-UY" sz="2400" dirty="0" smtClean="0"/>
              <a:t>Diseñado para modelar la realidad como la percibe el usuario (el mundo real consiste de entidades y relaciones), y no para describir la forma en que los datos serán almacenados</a:t>
            </a:r>
          </a:p>
          <a:p>
            <a:pPr>
              <a:buFont typeface="Arial" pitchFamily="34" charset="0"/>
              <a:buChar char="•"/>
            </a:pPr>
            <a:endParaRPr lang="es-UY" sz="2400" dirty="0" smtClean="0"/>
          </a:p>
          <a:p>
            <a:pPr>
              <a:buFont typeface="Arial" pitchFamily="34" charset="0"/>
              <a:buChar char="•"/>
            </a:pPr>
            <a:r>
              <a:rPr lang="es-UY" sz="2400" dirty="0" smtClean="0"/>
              <a:t>Estándar de facto en la disciplina de bases de datos</a:t>
            </a:r>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9219" name="AutoShape 2"/>
          <p:cNvSpPr>
            <a:spLocks noGrp="1" noChangeArrowheads="1"/>
          </p:cNvSpPr>
          <p:nvPr>
            <p:ph type="title"/>
          </p:nvPr>
        </p:nvSpPr>
        <p:spPr/>
        <p:txBody>
          <a:bodyPr/>
          <a:lstStyle/>
          <a:p>
            <a:r>
              <a:rPr lang="es-ES_tradnl" sz="3200" dirty="0" smtClean="0"/>
              <a:t>Conceptos</a:t>
            </a:r>
            <a:endParaRPr lang="es-ES" sz="3200" dirty="0" smtClean="0"/>
          </a:p>
        </p:txBody>
      </p:sp>
      <p:sp>
        <p:nvSpPr>
          <p:cNvPr id="5" name="3 CuadroTexto"/>
          <p:cNvSpPr txBox="1">
            <a:spLocks noChangeArrowheads="1"/>
          </p:cNvSpPr>
          <p:nvPr/>
        </p:nvSpPr>
        <p:spPr bwMode="auto">
          <a:xfrm>
            <a:off x="186612" y="1343520"/>
            <a:ext cx="875260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eaLnBrk="1" hangingPunct="1">
              <a:buClr>
                <a:srgbClr val="00B050"/>
              </a:buClr>
              <a:buSzPct val="100000"/>
            </a:pPr>
            <a:r>
              <a:rPr lang="es-UY" sz="2400" dirty="0" smtClean="0"/>
              <a:t>Modelo Entidad-Relación (MER)</a:t>
            </a:r>
          </a:p>
          <a:p>
            <a:pPr marL="0" indent="0" eaLnBrk="1" hangingPunct="1">
              <a:buClr>
                <a:srgbClr val="00B050"/>
              </a:buClr>
              <a:buSzPct val="100000"/>
            </a:pPr>
            <a:endParaRPr lang="es-UY" sz="2400" dirty="0" smtClean="0"/>
          </a:p>
          <a:p>
            <a:pPr marL="0" indent="0" eaLnBrk="1" hangingPunct="1">
              <a:buClr>
                <a:srgbClr val="00B050"/>
              </a:buClr>
              <a:buSzPct val="100000"/>
            </a:pPr>
            <a:r>
              <a:rPr lang="es-UY" sz="2400" dirty="0" smtClean="0"/>
              <a:t>Los elementos fundamentales son la Entidad y la Relación</a:t>
            </a:r>
          </a:p>
          <a:p>
            <a:pPr>
              <a:buFont typeface="Arial" pitchFamily="34" charset="0"/>
              <a:buChar char="•"/>
            </a:pPr>
            <a:endParaRPr lang="es-UY" sz="2400" dirty="0" smtClean="0"/>
          </a:p>
          <a:p>
            <a:pPr>
              <a:buFont typeface="Arial" pitchFamily="34" charset="0"/>
              <a:buChar char="•"/>
            </a:pPr>
            <a:r>
              <a:rPr lang="es-UY" sz="2400" dirty="0" smtClean="0"/>
              <a:t>Entidad</a:t>
            </a:r>
          </a:p>
          <a:p>
            <a:pPr>
              <a:buFont typeface="Arial" pitchFamily="34" charset="0"/>
              <a:buChar char="•"/>
            </a:pPr>
            <a:endParaRPr lang="es-UY" sz="2400" dirty="0" smtClean="0"/>
          </a:p>
          <a:p>
            <a:pPr lvl="1"/>
            <a:r>
              <a:rPr lang="es-UY" sz="2400" dirty="0" smtClean="0"/>
              <a:t>Objeto con existencia física o conceptual</a:t>
            </a:r>
          </a:p>
          <a:p>
            <a:pPr lvl="1">
              <a:buFont typeface="Arial" pitchFamily="34" charset="0"/>
              <a:buChar char="•"/>
            </a:pPr>
            <a:endParaRPr lang="es-UY" sz="2400" dirty="0" smtClean="0"/>
          </a:p>
          <a:p>
            <a:pPr>
              <a:buFont typeface="Arial" pitchFamily="34" charset="0"/>
              <a:buChar char="•"/>
            </a:pPr>
            <a:r>
              <a:rPr lang="es-UY" sz="2400" dirty="0" smtClean="0"/>
              <a:t>Relación</a:t>
            </a:r>
          </a:p>
          <a:p>
            <a:pPr>
              <a:buFont typeface="Arial" pitchFamily="34" charset="0"/>
              <a:buChar char="•"/>
            </a:pPr>
            <a:endParaRPr lang="es-UY" sz="2400" dirty="0" smtClean="0"/>
          </a:p>
          <a:p>
            <a:pPr lvl="1"/>
            <a:r>
              <a:rPr lang="es-UY" sz="2400" dirty="0" smtClean="0"/>
              <a:t>Asociación entre entidades (objetos)</a:t>
            </a:r>
          </a:p>
          <a:p>
            <a:pPr lvl="1"/>
            <a:endParaRPr lang="es-UY" sz="2400" dirty="0" smtClean="0"/>
          </a:p>
          <a:p>
            <a:pPr>
              <a:buFont typeface="Arial" pitchFamily="34" charset="0"/>
              <a:buChar char="•"/>
            </a:pPr>
            <a:r>
              <a:rPr lang="es-UY" sz="2400" dirty="0" smtClean="0"/>
              <a:t>Otros elementos, permiten aumentar el poder expresivo del lenguaje</a:t>
            </a:r>
          </a:p>
        </p:txBody>
      </p:sp>
    </p:spTree>
    <p:extLst>
      <p:ext uri="{BB962C8B-B14F-4D97-AF65-F5344CB8AC3E}">
        <p14:creationId xmlns:p14="http://schemas.microsoft.com/office/powerpoint/2010/main" val="3601729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11 Grupo"/>
          <p:cNvGrpSpPr/>
          <p:nvPr/>
        </p:nvGrpSpPr>
        <p:grpSpPr>
          <a:xfrm>
            <a:off x="238539" y="2514595"/>
            <a:ext cx="3478696" cy="288235"/>
            <a:chOff x="238539" y="2226364"/>
            <a:chExt cx="3478696" cy="288235"/>
          </a:xfrm>
        </p:grpSpPr>
        <p:sp>
          <p:nvSpPr>
            <p:cNvPr id="9" name="8 Rectángulo"/>
            <p:cNvSpPr/>
            <p:nvPr/>
          </p:nvSpPr>
          <p:spPr>
            <a:xfrm>
              <a:off x="238539" y="2226364"/>
              <a:ext cx="3101009" cy="2882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1" name="10 Rectángulo"/>
            <p:cNvSpPr/>
            <p:nvPr/>
          </p:nvSpPr>
          <p:spPr>
            <a:xfrm>
              <a:off x="3319670" y="2335695"/>
              <a:ext cx="397565" cy="5963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grpSp>
      <p:sp>
        <p:nvSpPr>
          <p:cNvPr id="2" name="1 Rectángulo"/>
          <p:cNvSpPr/>
          <p:nvPr/>
        </p:nvSpPr>
        <p:spPr>
          <a:xfrm>
            <a:off x="0" y="428625"/>
            <a:ext cx="9144000" cy="76517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UY"/>
          </a:p>
        </p:txBody>
      </p:sp>
      <p:sp>
        <p:nvSpPr>
          <p:cNvPr id="5123" name="AutoShape 2"/>
          <p:cNvSpPr>
            <a:spLocks noGrp="1" noChangeArrowheads="1"/>
          </p:cNvSpPr>
          <p:nvPr>
            <p:ph type="title"/>
          </p:nvPr>
        </p:nvSpPr>
        <p:spPr/>
        <p:txBody>
          <a:bodyPr/>
          <a:lstStyle/>
          <a:p>
            <a:r>
              <a:rPr lang="es-ES_tradnl" sz="3200" smtClean="0"/>
              <a:t>Agenda</a:t>
            </a:r>
            <a:endParaRPr lang="es-ES" sz="3200" smtClean="0"/>
          </a:p>
        </p:txBody>
      </p:sp>
      <p:sp>
        <p:nvSpPr>
          <p:cNvPr id="5125" name="3 CuadroTexto"/>
          <p:cNvSpPr txBox="1">
            <a:spLocks noChangeArrowheads="1"/>
          </p:cNvSpPr>
          <p:nvPr/>
        </p:nvSpPr>
        <p:spPr bwMode="auto">
          <a:xfrm>
            <a:off x="3849688" y="2052638"/>
            <a:ext cx="508952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Clr>
                <a:srgbClr val="00B050"/>
              </a:buClr>
              <a:buSzPct val="100000"/>
              <a:buFont typeface="Wingdings" pitchFamily="2" charset="2"/>
              <a:buChar char="Ø"/>
            </a:pPr>
            <a:r>
              <a:rPr lang="es-UY" sz="2400" dirty="0" smtClean="0"/>
              <a:t>Entidad</a:t>
            </a:r>
            <a:endParaRPr lang="es-UY" sz="2400" dirty="0"/>
          </a:p>
          <a:p>
            <a:pPr eaLnBrk="1" hangingPunct="1">
              <a:buClr>
                <a:srgbClr val="00B050"/>
              </a:buClr>
              <a:buSzPct val="100000"/>
              <a:buFont typeface="Wingdings" pitchFamily="2" charset="2"/>
              <a:buChar char="Ø"/>
            </a:pPr>
            <a:r>
              <a:rPr lang="es-UY" sz="2400" dirty="0" smtClean="0"/>
              <a:t>Relación</a:t>
            </a:r>
          </a:p>
          <a:p>
            <a:pPr eaLnBrk="1" hangingPunct="1">
              <a:buClr>
                <a:srgbClr val="00B050"/>
              </a:buClr>
              <a:buSzPct val="100000"/>
              <a:buFont typeface="Wingdings" pitchFamily="2" charset="2"/>
              <a:buChar char="Ø"/>
            </a:pPr>
            <a:r>
              <a:rPr lang="es-UY" sz="2400" dirty="0" err="1" smtClean="0"/>
              <a:t>Cardinalidad</a:t>
            </a:r>
            <a:r>
              <a:rPr lang="es-UY" sz="2400" dirty="0" smtClean="0"/>
              <a:t> de relaciones</a:t>
            </a:r>
          </a:p>
          <a:p>
            <a:pPr eaLnBrk="1" hangingPunct="1">
              <a:buClr>
                <a:srgbClr val="00B050"/>
              </a:buClr>
              <a:buSzPct val="100000"/>
              <a:buFont typeface="Wingdings" pitchFamily="2" charset="2"/>
              <a:buChar char="Ø"/>
            </a:pPr>
            <a:r>
              <a:rPr lang="es-UY" sz="2400" dirty="0" smtClean="0"/>
              <a:t>Relación múltiple</a:t>
            </a:r>
          </a:p>
          <a:p>
            <a:pPr eaLnBrk="1" hangingPunct="1">
              <a:buClr>
                <a:srgbClr val="00B050"/>
              </a:buClr>
              <a:buSzPct val="100000"/>
              <a:buFont typeface="Wingdings" pitchFamily="2" charset="2"/>
              <a:buChar char="Ø"/>
            </a:pPr>
            <a:r>
              <a:rPr lang="es-UY" sz="2400" dirty="0" err="1" smtClean="0"/>
              <a:t>Autorelación</a:t>
            </a:r>
            <a:endParaRPr lang="es-UY" sz="2400" dirty="0" smtClean="0"/>
          </a:p>
          <a:p>
            <a:pPr eaLnBrk="1" hangingPunct="1">
              <a:buClr>
                <a:srgbClr val="00B050"/>
              </a:buClr>
              <a:buSzPct val="100000"/>
              <a:buFont typeface="Wingdings" pitchFamily="2" charset="2"/>
              <a:buChar char="Ø"/>
            </a:pPr>
            <a:r>
              <a:rPr lang="es-UY" sz="2400" dirty="0" smtClean="0"/>
              <a:t>Agregación</a:t>
            </a:r>
          </a:p>
          <a:p>
            <a:pPr eaLnBrk="1" hangingPunct="1">
              <a:buClr>
                <a:srgbClr val="00B050"/>
              </a:buClr>
              <a:buSzPct val="100000"/>
              <a:buFont typeface="Wingdings" pitchFamily="2" charset="2"/>
              <a:buChar char="Ø"/>
            </a:pPr>
            <a:r>
              <a:rPr lang="es-UY" sz="2400" dirty="0" smtClean="0"/>
              <a:t>Totalidad</a:t>
            </a:r>
            <a:endParaRPr lang="es-UY" sz="2400" dirty="0"/>
          </a:p>
          <a:p>
            <a:pPr eaLnBrk="1" hangingPunct="1">
              <a:buClr>
                <a:srgbClr val="00B050"/>
              </a:buClr>
              <a:buSzPct val="100000"/>
              <a:buFont typeface="Wingdings" pitchFamily="2" charset="2"/>
              <a:buChar char="Ø"/>
            </a:pPr>
            <a:r>
              <a:rPr lang="es-UY" sz="2400" dirty="0" smtClean="0"/>
              <a:t>Atributos</a:t>
            </a:r>
          </a:p>
          <a:p>
            <a:pPr eaLnBrk="1" hangingPunct="1">
              <a:buClr>
                <a:srgbClr val="00B050"/>
              </a:buClr>
              <a:buSzPct val="100000"/>
              <a:buFont typeface="Wingdings" pitchFamily="2" charset="2"/>
              <a:buChar char="Ø"/>
            </a:pPr>
            <a:r>
              <a:rPr lang="es-UY" sz="2400" dirty="0" smtClean="0"/>
              <a:t>Generalización / Especialización</a:t>
            </a:r>
          </a:p>
          <a:p>
            <a:pPr eaLnBrk="1" hangingPunct="1">
              <a:buClr>
                <a:srgbClr val="00B050"/>
              </a:buClr>
              <a:buSzPct val="100000"/>
              <a:buFont typeface="Wingdings" pitchFamily="2" charset="2"/>
              <a:buChar char="Ø"/>
            </a:pPr>
            <a:r>
              <a:rPr lang="es-UY" sz="2400" dirty="0" smtClean="0"/>
              <a:t>Entidad débil</a:t>
            </a:r>
          </a:p>
          <a:p>
            <a:pPr eaLnBrk="1" hangingPunct="1">
              <a:buClr>
                <a:srgbClr val="00B050"/>
              </a:buClr>
              <a:buSzPct val="100000"/>
              <a:buFont typeface="Wingdings" pitchFamily="2" charset="2"/>
              <a:buChar char="Ø"/>
            </a:pPr>
            <a:r>
              <a:rPr lang="es-UY" sz="2400" dirty="0" smtClean="0"/>
              <a:t>Restricciones no estructurales</a:t>
            </a:r>
            <a:endParaRPr lang="es-UY" sz="2400" dirty="0"/>
          </a:p>
        </p:txBody>
      </p:sp>
      <p:sp>
        <p:nvSpPr>
          <p:cNvPr id="6" name="3 CuadroTexto"/>
          <p:cNvSpPr txBox="1">
            <a:spLocks noChangeArrowheads="1"/>
          </p:cNvSpPr>
          <p:nvPr/>
        </p:nvSpPr>
        <p:spPr bwMode="auto">
          <a:xfrm>
            <a:off x="155647" y="2205038"/>
            <a:ext cx="31043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buClr>
                <a:srgbClr val="00B050"/>
              </a:buClr>
              <a:buSzPct val="100000"/>
            </a:pPr>
            <a:r>
              <a:rPr lang="es-UY" dirty="0" smtClean="0"/>
              <a:t>Conceptos</a:t>
            </a:r>
          </a:p>
          <a:p>
            <a:pPr algn="r" eaLnBrk="1" hangingPunct="1">
              <a:buClr>
                <a:srgbClr val="00B050"/>
              </a:buClr>
              <a:buSzPct val="100000"/>
            </a:pPr>
            <a:r>
              <a:rPr lang="es-UY" dirty="0" smtClean="0"/>
              <a:t>Elementos del MER</a:t>
            </a:r>
          </a:p>
          <a:p>
            <a:pPr algn="r" eaLnBrk="1" hangingPunct="1">
              <a:buClr>
                <a:srgbClr val="00B050"/>
              </a:buClr>
              <a:buSzPct val="100000"/>
            </a:pPr>
            <a:r>
              <a:rPr lang="es-UY" dirty="0" smtClean="0"/>
              <a:t>Herramientas</a:t>
            </a:r>
          </a:p>
        </p:txBody>
      </p:sp>
      <p:sp>
        <p:nvSpPr>
          <p:cNvPr id="8" name="7 Rectángulo"/>
          <p:cNvSpPr/>
          <p:nvPr/>
        </p:nvSpPr>
        <p:spPr>
          <a:xfrm>
            <a:off x="3731148" y="1560444"/>
            <a:ext cx="45722" cy="444279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UY"/>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6281</TotalTime>
  <Words>1556</Words>
  <Application>Microsoft Office PowerPoint</Application>
  <PresentationFormat>Presentación en pantalla (4:3)</PresentationFormat>
  <Paragraphs>286</Paragraphs>
  <Slides>30</Slides>
  <Notes>29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Times New Roman</vt:lpstr>
      <vt:lpstr>Wingdings</vt:lpstr>
      <vt:lpstr>Tema de Office</vt:lpstr>
      <vt:lpstr> Modelamiento y Diseño de Bases de Datos        Diseño Conceptual   Franklin Cruz Gamero fcruz@unsa.edu.pe</vt:lpstr>
      <vt:lpstr>Agenda</vt:lpstr>
      <vt:lpstr>Agenda</vt:lpstr>
      <vt:lpstr>Agenda</vt:lpstr>
      <vt:lpstr>Agenda</vt:lpstr>
      <vt:lpstr>Conceptos</vt:lpstr>
      <vt:lpstr>Conceptos</vt:lpstr>
      <vt:lpstr>Conceptos</vt:lpstr>
      <vt:lpstr>Agenda</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Elementos del MER</vt:lpstr>
      <vt:lpstr>Agenda</vt:lpstr>
      <vt:lpstr>Herramientas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Alfonso</dc:creator>
  <cp:lastModifiedBy>Usuario de Windows</cp:lastModifiedBy>
  <cp:revision>277</cp:revision>
  <dcterms:created xsi:type="dcterms:W3CDTF">1601-01-01T00:00:00Z</dcterms:created>
  <dcterms:modified xsi:type="dcterms:W3CDTF">2019-02-13T15:24:42Z</dcterms:modified>
</cp:coreProperties>
</file>