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316" r:id="rId2"/>
    <p:sldId id="361" r:id="rId3"/>
    <p:sldId id="323" r:id="rId4"/>
    <p:sldId id="479" r:id="rId5"/>
    <p:sldId id="481" r:id="rId6"/>
    <p:sldId id="483" r:id="rId7"/>
    <p:sldId id="484" r:id="rId8"/>
    <p:sldId id="485" r:id="rId9"/>
    <p:sldId id="486" r:id="rId10"/>
    <p:sldId id="452" r:id="rId11"/>
    <p:sldId id="489" r:id="rId12"/>
    <p:sldId id="488" r:id="rId13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87130" autoAdjust="0"/>
  </p:normalViewPr>
  <p:slideViewPr>
    <p:cSldViewPr snapToGrid="0">
      <p:cViewPr varScale="1">
        <p:scale>
          <a:sx n="112" d="100"/>
          <a:sy n="112" d="100"/>
        </p:scale>
        <p:origin x="8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F777B6D-C5FC-4095-B535-466431D430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207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20475A-5221-49AA-A33C-A1ABB903FA1B}" type="slidenum">
              <a:rPr lang="es-ES">
                <a:latin typeface="Times New Roman" pitchFamily="18" charset="0"/>
              </a:rPr>
              <a:pPr eaLnBrk="1" hangingPunct="1"/>
              <a:t>2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35207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11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716269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12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7478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3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99001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4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7459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5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84105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6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860459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7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56493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8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502289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9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1973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AAC6-6E0B-4FE4-AFD2-06EA4671F04D}" type="slidenum">
              <a:rPr lang="es-ES">
                <a:latin typeface="Times New Roman" pitchFamily="18" charset="0"/>
              </a:rPr>
              <a:pPr eaLnBrk="1" hangingPunct="1"/>
              <a:t>10</a:t>
            </a:fld>
            <a:endParaRPr lang="es-E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79089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586-B3C6-4153-924D-A1B85073A34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25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97FAB-9180-4BC1-8B71-031134757A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93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513B1-0015-41A8-8186-117675E2E7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4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DBFD-83A3-4964-AF78-AFC5A5E259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86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C4C97-765E-4346-9DBF-33FA09DD5F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4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0C897-5ED7-4D76-935E-B9E5671A14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58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ED6E0-EDE6-4F60-8ABD-E431D100AF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52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8DB3B-956C-47D1-8F99-4EEFEC8CBB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2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1176C-3524-4FCC-A0C6-66027280C6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91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F393-2514-4BD3-A983-4DEED63D8A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15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B0D52-13F1-476C-B71C-658C701A3E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83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UY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82603D-1EF4-4DE8-9880-D036443E41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UY" sz="3600" b="1" dirty="0" smtClean="0"/>
              <a:t/>
            </a:r>
            <a:br>
              <a:rPr lang="es-UY" sz="3600" b="1" dirty="0" smtClean="0"/>
            </a:br>
            <a:r>
              <a:rPr lang="es-UY" sz="3600" b="1" dirty="0" smtClean="0"/>
              <a:t>Modelamiento y Diseño de Bases de Datos</a:t>
            </a:r>
            <a:br>
              <a:rPr lang="es-UY" sz="3600" b="1" dirty="0" smtClean="0"/>
            </a:br>
            <a:r>
              <a:rPr lang="es-UY" sz="3600" b="1" dirty="0" smtClean="0"/>
              <a:t/>
            </a:r>
            <a:br>
              <a:rPr lang="es-UY" sz="3600" b="1" dirty="0" smtClean="0"/>
            </a:br>
            <a:r>
              <a:rPr lang="es-UY" sz="3600" b="1" dirty="0" smtClean="0"/>
              <a:t/>
            </a:r>
            <a:br>
              <a:rPr lang="es-UY" sz="3600" b="1" dirty="0" smtClean="0"/>
            </a:br>
            <a:r>
              <a:rPr lang="es-UY" sz="3600" b="1" dirty="0" smtClean="0"/>
              <a:t/>
            </a:r>
            <a:br>
              <a:rPr lang="es-UY" sz="3600" b="1" dirty="0" smtClean="0"/>
            </a:br>
            <a:r>
              <a:rPr lang="es-UY" sz="3600" b="1" dirty="0" smtClean="0"/>
              <a:t/>
            </a:r>
            <a:br>
              <a:rPr lang="es-UY" sz="3600" b="1" dirty="0" smtClean="0"/>
            </a:br>
            <a:r>
              <a:rPr lang="es-UY" sz="3600" b="1" dirty="0" smtClean="0"/>
              <a:t/>
            </a:r>
            <a:br>
              <a:rPr lang="es-UY" sz="3600" b="1" dirty="0" smtClean="0"/>
            </a:br>
            <a:r>
              <a:rPr lang="es-UY" sz="3600" b="1" dirty="0" smtClean="0"/>
              <a:t/>
            </a:r>
            <a:br>
              <a:rPr lang="es-UY" sz="3600" b="1" dirty="0" smtClean="0"/>
            </a:br>
            <a:r>
              <a:rPr lang="es-UY" sz="3600" b="1" dirty="0" smtClean="0"/>
              <a:t/>
            </a:r>
            <a:br>
              <a:rPr lang="es-UY" sz="3600" b="1" dirty="0" smtClean="0"/>
            </a:br>
            <a:r>
              <a:rPr lang="es-UY" sz="3200" b="1" dirty="0" smtClean="0"/>
              <a:t>Diseño Conceptual</a:t>
            </a:r>
            <a:br>
              <a:rPr lang="es-UY" sz="3200" b="1" dirty="0" smtClean="0"/>
            </a:br>
            <a:r>
              <a:rPr lang="es-UY" sz="2800" b="1" dirty="0" smtClean="0"/>
              <a:t/>
            </a:r>
            <a:br>
              <a:rPr lang="es-UY" sz="2800" b="1" dirty="0" smtClean="0"/>
            </a:br>
            <a:r>
              <a:rPr lang="es-UY" sz="2800" b="1" dirty="0" smtClean="0"/>
              <a:t/>
            </a:r>
            <a:br>
              <a:rPr lang="es-UY" sz="2800" b="1" dirty="0" smtClean="0"/>
            </a:br>
            <a:r>
              <a:rPr lang="es-UY" sz="2700" b="1" dirty="0" smtClean="0"/>
              <a:t>Franklin Cruz Gamero</a:t>
            </a:r>
            <a:br>
              <a:rPr lang="es-UY" sz="2700" b="1" dirty="0" smtClean="0"/>
            </a:br>
            <a:r>
              <a:rPr lang="es-UY" sz="2700" b="1" dirty="0" smtClean="0"/>
              <a:t>fcruz@unsa.edu.pe</a:t>
            </a:r>
            <a:endParaRPr lang="es-UY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/>
              <a:t>Símbolos usado en </a:t>
            </a:r>
            <a:r>
              <a:rPr lang="es-UY" sz="3200" dirty="0" smtClean="0"/>
              <a:t>MER</a:t>
            </a:r>
            <a:endParaRPr lang="es-ES" sz="3200" dirty="0" smtClean="0"/>
          </a:p>
        </p:txBody>
      </p:sp>
      <p:pic>
        <p:nvPicPr>
          <p:cNvPr id="4098" name="Picture 2" descr="C:\Users\ASUS\AppData\Local\Temp\x10sctm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1571625"/>
            <a:ext cx="84105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/>
              <a:t>Símbolos usado en </a:t>
            </a:r>
            <a:r>
              <a:rPr lang="es-UY" sz="3200" dirty="0" smtClean="0"/>
              <a:t>MER</a:t>
            </a:r>
            <a:endParaRPr lang="es-ES" sz="3200" dirty="0" smtClean="0"/>
          </a:p>
        </p:txBody>
      </p:sp>
      <p:pic>
        <p:nvPicPr>
          <p:cNvPr id="8194" name="Picture 2" descr="C:\Users\ASUS\AppData\Local\Temp\x10sctmp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6"/>
          <a:stretch/>
        </p:blipFill>
        <p:spPr bwMode="auto">
          <a:xfrm>
            <a:off x="0" y="1890713"/>
            <a:ext cx="907732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3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/>
              <a:t>Símbolos usado en </a:t>
            </a:r>
            <a:r>
              <a:rPr lang="es-UY" sz="3200" dirty="0" smtClean="0"/>
              <a:t>MER</a:t>
            </a:r>
            <a:endParaRPr lang="es-ES" sz="3200" dirty="0" smtClean="0"/>
          </a:p>
        </p:txBody>
      </p:sp>
      <p:pic>
        <p:nvPicPr>
          <p:cNvPr id="9218" name="Picture 2" descr="C:\Users\ASUS\AppData\Local\Temp\x10sctmp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" y="1417638"/>
            <a:ext cx="8524875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1 Grupo"/>
          <p:cNvGrpSpPr/>
          <p:nvPr/>
        </p:nvGrpSpPr>
        <p:grpSpPr>
          <a:xfrm>
            <a:off x="238539" y="2226364"/>
            <a:ext cx="3478696" cy="288235"/>
            <a:chOff x="238539" y="2226364"/>
            <a:chExt cx="3478696" cy="288235"/>
          </a:xfrm>
        </p:grpSpPr>
        <p:sp>
          <p:nvSpPr>
            <p:cNvPr id="9" name="8 Rectángulo"/>
            <p:cNvSpPr/>
            <p:nvPr/>
          </p:nvSpPr>
          <p:spPr>
            <a:xfrm>
              <a:off x="238539" y="2226364"/>
              <a:ext cx="3101009" cy="28823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319670" y="2335695"/>
              <a:ext cx="397565" cy="5963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512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 smtClean="0"/>
              <a:t>Agenda</a:t>
            </a:r>
            <a:endParaRPr lang="es-ES" sz="3200" dirty="0" smtClean="0"/>
          </a:p>
        </p:txBody>
      </p:sp>
      <p:sp>
        <p:nvSpPr>
          <p:cNvPr id="5125" name="3 CuadroTexto"/>
          <p:cNvSpPr txBox="1">
            <a:spLocks noChangeArrowheads="1"/>
          </p:cNvSpPr>
          <p:nvPr/>
        </p:nvSpPr>
        <p:spPr bwMode="auto">
          <a:xfrm>
            <a:off x="3849688" y="2052638"/>
            <a:ext cx="50895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B050"/>
              </a:buClr>
              <a:buSzPct val="100000"/>
              <a:buFont typeface="Wingdings" pitchFamily="2" charset="2"/>
              <a:buChar char="Ø"/>
            </a:pPr>
            <a:r>
              <a:rPr lang="es-UY" sz="2400" dirty="0" smtClean="0"/>
              <a:t>Claves</a:t>
            </a:r>
            <a:endParaRPr lang="es-UY" sz="2400" dirty="0" smtClean="0"/>
          </a:p>
          <a:p>
            <a:pPr eaLnBrk="1" hangingPunct="1">
              <a:buClr>
                <a:srgbClr val="00B050"/>
              </a:buClr>
              <a:buSzPct val="100000"/>
              <a:buFont typeface="Wingdings" pitchFamily="2" charset="2"/>
              <a:buChar char="Ø"/>
            </a:pPr>
            <a:r>
              <a:rPr lang="es-UY" sz="2400" dirty="0"/>
              <a:t>Símbolos usado en </a:t>
            </a:r>
            <a:r>
              <a:rPr lang="es-UY" sz="2400" dirty="0" smtClean="0"/>
              <a:t>MER</a:t>
            </a:r>
            <a:endParaRPr lang="es-UY" sz="2400" dirty="0"/>
          </a:p>
        </p:txBody>
      </p: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155647" y="2205038"/>
            <a:ext cx="3104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Clr>
                <a:srgbClr val="00B050"/>
              </a:buClr>
              <a:buSzPct val="100000"/>
            </a:pPr>
            <a:r>
              <a:rPr lang="es-UY" dirty="0" smtClean="0"/>
              <a:t>Aspectos importantes</a:t>
            </a:r>
            <a:endParaRPr lang="es-UY" dirty="0"/>
          </a:p>
        </p:txBody>
      </p:sp>
      <p:sp>
        <p:nvSpPr>
          <p:cNvPr id="8" name="7 Rectángulo"/>
          <p:cNvSpPr/>
          <p:nvPr/>
        </p:nvSpPr>
        <p:spPr>
          <a:xfrm>
            <a:off x="3731148" y="1560444"/>
            <a:ext cx="45722" cy="444279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 smtClean="0"/>
              <a:t>Claves</a:t>
            </a:r>
            <a:endParaRPr lang="es-ES" sz="32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186612" y="1343520"/>
            <a:ext cx="875260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PE" sz="2400" dirty="0"/>
              <a:t>Atributo o conjunto de atributos de una entidad, capaces de identificar unívocamente una instancia de la misma. </a:t>
            </a:r>
          </a:p>
          <a:p>
            <a:pPr>
              <a:buFont typeface="Arial" pitchFamily="34" charset="0"/>
              <a:buChar char="•"/>
            </a:pPr>
            <a:endParaRPr lang="es-PE" sz="2400" dirty="0"/>
          </a:p>
          <a:p>
            <a:pPr>
              <a:buFont typeface="Arial" pitchFamily="34" charset="0"/>
              <a:buChar char="•"/>
            </a:pPr>
            <a:r>
              <a:rPr lang="es-PE" sz="2400" dirty="0" smtClean="0"/>
              <a:t>Si conocemos </a:t>
            </a:r>
            <a:r>
              <a:rPr lang="es-PE" sz="2400" dirty="0"/>
              <a:t>el valor de dichos atributos, seremos capaces de conocer a qué ocurrencia de entidad hace referencia. </a:t>
            </a:r>
          </a:p>
          <a:p>
            <a:pPr>
              <a:buFont typeface="Arial" pitchFamily="34" charset="0"/>
              <a:buChar char="•"/>
            </a:pPr>
            <a:endParaRPr lang="es-PE" sz="2400" dirty="0"/>
          </a:p>
          <a:p>
            <a:pPr>
              <a:buFont typeface="Arial" pitchFamily="34" charset="0"/>
              <a:buChar char="•"/>
            </a:pPr>
            <a:r>
              <a:rPr lang="es-PE" sz="2400" dirty="0" smtClean="0"/>
              <a:t>Los valores </a:t>
            </a:r>
            <a:r>
              <a:rPr lang="es-PE" sz="2400" dirty="0"/>
              <a:t>de los atributos clave no se pueden repetir para dos instancias de la misma entidad. </a:t>
            </a:r>
          </a:p>
          <a:p>
            <a:pPr marL="0" indent="0"/>
            <a:endParaRPr lang="es-UY" sz="2400" dirty="0" smtClean="0"/>
          </a:p>
        </p:txBody>
      </p:sp>
    </p:spTree>
    <p:extLst>
      <p:ext uri="{BB962C8B-B14F-4D97-AF65-F5344CB8AC3E}">
        <p14:creationId xmlns:p14="http://schemas.microsoft.com/office/powerpoint/2010/main" val="36017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 smtClean="0"/>
              <a:t>Claves</a:t>
            </a:r>
            <a:endParaRPr lang="es-ES" sz="32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186612" y="1343520"/>
            <a:ext cx="8752601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PE" sz="2400" dirty="0"/>
              <a:t>Ejemplo: entidad auto.</a:t>
            </a:r>
          </a:p>
          <a:p>
            <a:pPr>
              <a:buFont typeface="Arial" pitchFamily="34" charset="0"/>
              <a:buChar char="•"/>
            </a:pPr>
            <a:endParaRPr lang="es-PE" sz="2400" dirty="0"/>
          </a:p>
          <a:p>
            <a:pPr>
              <a:buFont typeface="Arial" pitchFamily="34" charset="0"/>
              <a:buChar char="•"/>
            </a:pPr>
            <a:r>
              <a:rPr lang="es-PE" sz="2400" dirty="0"/>
              <a:t>¿Cómo identificar una instancia de auto?</a:t>
            </a:r>
          </a:p>
          <a:p>
            <a:pPr>
              <a:buFont typeface="Arial" pitchFamily="34" charset="0"/>
              <a:buChar char="•"/>
            </a:pPr>
            <a:r>
              <a:rPr lang="es-PE" sz="2400" dirty="0"/>
              <a:t>Los atributos marca, modelo o color no identifican unívocamente una ocurrencia de la entidad, ya que pueden existir dos automóviles distintos de la misma marca, modelo o color. </a:t>
            </a:r>
          </a:p>
          <a:p>
            <a:pPr>
              <a:buFont typeface="Arial" pitchFamily="34" charset="0"/>
              <a:buChar char="•"/>
            </a:pPr>
            <a:endParaRPr lang="es-PE" sz="2400" dirty="0"/>
          </a:p>
          <a:p>
            <a:pPr>
              <a:buFont typeface="Arial" pitchFamily="34" charset="0"/>
              <a:buChar char="•"/>
            </a:pPr>
            <a:r>
              <a:rPr lang="es-PE" sz="2400" dirty="0"/>
              <a:t>Se puede identificar de qué automóvil se habla, con sólo conocer el valor del atributo patente:</a:t>
            </a:r>
          </a:p>
          <a:p>
            <a:pPr>
              <a:buFont typeface="Arial" pitchFamily="34" charset="0"/>
              <a:buChar char="•"/>
            </a:pPr>
            <a:r>
              <a:rPr lang="es-PE" sz="2400" dirty="0"/>
              <a:t>N</a:t>
            </a:r>
            <a:r>
              <a:rPr lang="es-PE" sz="2400" dirty="0" smtClean="0"/>
              <a:t>o </a:t>
            </a:r>
            <a:r>
              <a:rPr lang="es-PE" sz="2400" dirty="0"/>
              <a:t>existe una misma patente para dos automóviles distintos. </a:t>
            </a:r>
          </a:p>
          <a:p>
            <a:pPr>
              <a:buFont typeface="Arial" pitchFamily="34" charset="0"/>
              <a:buChar char="•"/>
            </a:pPr>
            <a:endParaRPr lang="es-PE" sz="2400" dirty="0" smtClean="0"/>
          </a:p>
          <a:p>
            <a:pPr marL="0" indent="0"/>
            <a:endParaRPr lang="es-UY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8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 smtClean="0"/>
              <a:t>Claves</a:t>
            </a:r>
            <a:endParaRPr lang="es-ES" sz="3200" dirty="0" smtClean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835150" y="1412875"/>
          <a:ext cx="50403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SmartDraw" r:id="rId4" imgW="1592132" imgH="268941" progId="SmartDraw.2">
                  <p:embed/>
                </p:oleObj>
              </mc:Choice>
              <mc:Fallback>
                <p:oleObj name="SmartDraw" r:id="rId4" imgW="1592132" imgH="268941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412875"/>
                        <a:ext cx="5040313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87675" y="3357563"/>
          <a:ext cx="3097213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SmartDraw" r:id="rId6" imgW="2024743" imgH="805543" progId="SmartDraw.2">
                  <p:embed/>
                </p:oleObj>
              </mc:Choice>
              <mc:Fallback>
                <p:oleObj name="SmartDraw" r:id="rId6" imgW="2024743" imgH="805543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357563"/>
                        <a:ext cx="3097213" cy="1233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8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 smtClean="0"/>
              <a:t>Claves</a:t>
            </a:r>
            <a:endParaRPr lang="es-ES" sz="3200" dirty="0" smtClean="0"/>
          </a:p>
        </p:txBody>
      </p:sp>
      <p:sp>
        <p:nvSpPr>
          <p:cNvPr id="8" name="Rectangle 106"/>
          <p:cNvSpPr txBox="1">
            <a:spLocks noChangeArrowheads="1"/>
          </p:cNvSpPr>
          <p:nvPr/>
        </p:nvSpPr>
        <p:spPr bwMode="auto">
          <a:xfrm>
            <a:off x="457200" y="97260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" sz="2400" i="1" u="sng" smtClean="0"/>
              <a:t>Automovil</a:t>
            </a:r>
            <a:r>
              <a:rPr lang="es-ES" sz="2400" smtClean="0"/>
              <a:t> (sin clave): resulta imposible identificar a alguno de los 2 autos marca Peugeot:</a:t>
            </a:r>
            <a:endParaRPr lang="es-ES" sz="2400"/>
          </a:p>
        </p:txBody>
      </p:sp>
      <p:graphicFrame>
        <p:nvGraphicFramePr>
          <p:cNvPr id="9" name="Group 10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785231"/>
              </p:ext>
            </p:extLst>
          </p:nvPr>
        </p:nvGraphicFramePr>
        <p:xfrm>
          <a:off x="890588" y="2515659"/>
          <a:ext cx="7210425" cy="3170874"/>
        </p:xfrm>
        <a:graphic>
          <a:graphicData uri="http://schemas.openxmlformats.org/drawingml/2006/table">
            <a:tbl>
              <a:tblPr/>
              <a:tblGrid>
                <a:gridCol w="1803400"/>
                <a:gridCol w="1801812"/>
                <a:gridCol w="1803400"/>
                <a:gridCol w="1801813"/>
              </a:tblGrid>
              <a:tr h="782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Modelo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Peugeot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Rojo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Mercedes Benz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W116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Verde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Peugeot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Rojo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1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 smtClean="0"/>
              <a:t>Claves</a:t>
            </a:r>
            <a:endParaRPr lang="es-ES" sz="32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06944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" sz="2400" i="1" u="sng" smtClean="0"/>
              <a:t>Automovil</a:t>
            </a:r>
            <a:r>
              <a:rPr lang="es-ES" sz="2400" smtClean="0"/>
              <a:t> (con clave): a través de la clave, es posible identificar cualquiera de los autos:</a:t>
            </a:r>
            <a:endParaRPr lang="es-ES" sz="2400"/>
          </a:p>
        </p:txBody>
      </p:sp>
      <p:graphicFrame>
        <p:nvGraphicFramePr>
          <p:cNvPr id="10" name="Group 1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970298"/>
              </p:ext>
            </p:extLst>
          </p:nvPr>
        </p:nvGraphicFramePr>
        <p:xfrm>
          <a:off x="889000" y="2788708"/>
          <a:ext cx="7283450" cy="3278823"/>
        </p:xfrm>
        <a:graphic>
          <a:graphicData uri="http://schemas.openxmlformats.org/drawingml/2006/table">
            <a:tbl>
              <a:tblPr/>
              <a:tblGrid>
                <a:gridCol w="1411288"/>
                <a:gridCol w="1624012"/>
                <a:gridCol w="1333500"/>
                <a:gridCol w="1457325"/>
                <a:gridCol w="1457325"/>
              </a:tblGrid>
              <a:tr h="819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Patente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Modelo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GF6534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Peugeot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Rojo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DE8743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Mercedes Benz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W116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Verde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MU8732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Peugeot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Rojo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3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 smtClean="0"/>
              <a:t>Claves</a:t>
            </a:r>
            <a:endParaRPr lang="es-ES" sz="32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71625"/>
            <a:ext cx="8229600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smtClean="0"/>
              <a:t>La clave puede estar conformada por más de un atributo, así como puede ser un atributo compuesto.</a:t>
            </a:r>
            <a:endParaRPr lang="es-ES" sz="24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-82550" y="33258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PE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560989"/>
              </p:ext>
            </p:extLst>
          </p:nvPr>
        </p:nvGraphicFramePr>
        <p:xfrm>
          <a:off x="2257425" y="3514725"/>
          <a:ext cx="40322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SmartDraw" r:id="rId4" imgW="2130014" imgH="666974" progId="SmartDraw.2">
                  <p:embed/>
                </p:oleObj>
              </mc:Choice>
              <mc:Fallback>
                <p:oleObj name="SmartDraw" r:id="rId4" imgW="2130014" imgH="666974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3514725"/>
                        <a:ext cx="403225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8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625"/>
            <a:ext cx="9144000" cy="7651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 smtClean="0"/>
              <a:t>Claves</a:t>
            </a:r>
            <a:endParaRPr lang="es-E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711199" y="1571624"/>
            <a:ext cx="76369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La clave es elegida por el diseñador dentro de un conjunto de atributos que cumplen con la condición de identificar una instancia de entidad.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 estos atributos les llamaremos </a:t>
            </a:r>
            <a:r>
              <a:rPr lang="es-ES" sz="2400" b="1" dirty="0"/>
              <a:t>claves candidatas </a:t>
            </a:r>
            <a:r>
              <a:rPr lang="es-ES" sz="2400" dirty="0"/>
              <a:t>y la clave elegida será la </a:t>
            </a:r>
            <a:r>
              <a:rPr lang="es-ES" sz="2400" b="1" dirty="0"/>
              <a:t>clave primaria</a:t>
            </a:r>
            <a:r>
              <a:rPr lang="es-ES" sz="2400" dirty="0"/>
              <a:t>.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662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7871</TotalTime>
  <Words>302</Words>
  <Application>Microsoft Office PowerPoint</Application>
  <PresentationFormat>Presentación en pantalla (4:3)</PresentationFormat>
  <Paragraphs>80</Paragraphs>
  <Slides>12</Slides>
  <Notes>11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Tema de Office</vt:lpstr>
      <vt:lpstr>SmartDraw Drawing</vt:lpstr>
      <vt:lpstr> Modelamiento y Diseño de Bases de Datos        Diseño Conceptual   Franklin Cruz Gamero fcruz@unsa.edu.pe</vt:lpstr>
      <vt:lpstr>Agenda</vt:lpstr>
      <vt:lpstr>Claves</vt:lpstr>
      <vt:lpstr>Claves</vt:lpstr>
      <vt:lpstr>Claves</vt:lpstr>
      <vt:lpstr>Claves</vt:lpstr>
      <vt:lpstr>Claves</vt:lpstr>
      <vt:lpstr>Claves</vt:lpstr>
      <vt:lpstr>Claves</vt:lpstr>
      <vt:lpstr>Símbolos usado en MER</vt:lpstr>
      <vt:lpstr>Símbolos usado en MER</vt:lpstr>
      <vt:lpstr>Símbolos usado en MER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</dc:creator>
  <cp:lastModifiedBy>Usuario de Windows</cp:lastModifiedBy>
  <cp:revision>286</cp:revision>
  <dcterms:created xsi:type="dcterms:W3CDTF">1601-01-01T00:00:00Z</dcterms:created>
  <dcterms:modified xsi:type="dcterms:W3CDTF">2019-02-15T00:38:51Z</dcterms:modified>
</cp:coreProperties>
</file>