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</p:sldIdLst>
  <p:sldSz cx="9144000" cy="5143500" type="screen16x9"/>
  <p:notesSz cx="6858000" cy="9144000"/>
  <p:embeddedFontLst>
    <p:embeddedFont>
      <p:font typeface="Raleway" panose="020B0604020202020204" charset="0"/>
      <p:regular r:id="rId19"/>
      <p:bold r:id="rId20"/>
      <p:italic r:id="rId21"/>
      <p:boldItalic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30914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94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6AA301B6-F22B-4502-B1E2-272A32F58EF0}" type="slidenum">
              <a:rPr lang="es-ES" altLang="es-PE"/>
              <a:pPr/>
              <a:t>15</a:t>
            </a:fld>
            <a:endParaRPr lang="es-ES" altLang="es-PE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13819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AA1ADA54-ECDB-4F72-8843-80ECD89C829A}" type="slidenum">
              <a:rPr lang="es-ES" altLang="es-PE"/>
              <a:pPr/>
              <a:t>16</a:t>
            </a:fld>
            <a:endParaRPr lang="es-ES" altLang="es-P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82555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 alt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CED97-B762-43BF-AE3C-8954D3ED4DF1}" type="slidenum">
              <a:rPr lang="es-ES" altLang="es-PE"/>
              <a:pPr/>
              <a:t>‹Nº›</a:t>
            </a:fld>
            <a:endParaRPr lang="es-ES" altLang="es-PE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39946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000" dirty="0" smtClean="0"/>
              <a:t>MODELAMIENTO Y DISEÑO DE BASES DE </a:t>
            </a:r>
            <a:r>
              <a:rPr lang="es-PE" sz="3000" dirty="0" smtClean="0"/>
              <a:t>DATOS</a:t>
            </a:r>
            <a:br>
              <a:rPr lang="es-PE" sz="3000" dirty="0" smtClean="0"/>
            </a:br>
            <a:r>
              <a:rPr lang="es-PE" sz="3000" dirty="0" smtClean="0"/>
              <a:t>NORMALIZACION</a:t>
            </a:r>
            <a:endParaRPr sz="30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Franklin Cruz Gamero</a:t>
            </a:r>
            <a:br>
              <a:rPr lang="es-419" sz="3600"/>
            </a:br>
            <a:r>
              <a:rPr lang="es-419" sz="3600">
                <a:solidFill>
                  <a:srgbClr val="0000FF"/>
                </a:solidFill>
              </a:rPr>
              <a:t>fcruz@unsa.edu.pe</a:t>
            </a:r>
            <a:r>
              <a:rPr lang="es-419"/>
              <a:t/>
            </a:r>
            <a:br>
              <a:rPr lang="es-419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494235" y="1059657"/>
            <a:ext cx="6318647" cy="91797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547813" y="1069182"/>
            <a:ext cx="6210300" cy="173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050" b="1" dirty="0">
                <a:solidFill>
                  <a:schemeClr val="bg2"/>
                </a:solidFill>
              </a:rPr>
              <a:t>Una relación </a:t>
            </a:r>
            <a:r>
              <a:rPr lang="es-ES" altLang="es-PE" sz="1050" b="1" i="1" dirty="0">
                <a:solidFill>
                  <a:schemeClr val="bg2"/>
                </a:solidFill>
              </a:rPr>
              <a:t>R</a:t>
            </a:r>
            <a:r>
              <a:rPr lang="es-ES" altLang="es-PE" sz="1050" b="1" dirty="0">
                <a:solidFill>
                  <a:schemeClr val="bg2"/>
                </a:solidFill>
              </a:rPr>
              <a:t> está en 3FN si:</a:t>
            </a:r>
          </a:p>
          <a:p>
            <a:r>
              <a:rPr lang="es-ES" altLang="es-PE" sz="1050" b="1" dirty="0">
                <a:solidFill>
                  <a:schemeClr val="bg2"/>
                </a:solidFill>
              </a:rPr>
              <a:t>-   Está en 2FN</a:t>
            </a:r>
          </a:p>
          <a:p>
            <a:pPr eaLnBrk="0" hangingPunct="0"/>
            <a:r>
              <a:rPr lang="en-GB" altLang="es-PE" sz="15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-   No</a:t>
            </a:r>
            <a:r>
              <a:rPr lang="es-CL" altLang="es-PE" sz="1050" b="1" dirty="0">
                <a:solidFill>
                  <a:schemeClr val="bg2"/>
                </a:solidFill>
              </a:rPr>
              <a:t> hay un atributo no clave determinado funcionalmente por otro  </a:t>
            </a:r>
          </a:p>
          <a:p>
            <a:pPr eaLnBrk="0" hangingPunct="0"/>
            <a:r>
              <a:rPr lang="es-CL" altLang="es-PE" sz="1050" b="1" dirty="0">
                <a:solidFill>
                  <a:schemeClr val="bg2"/>
                </a:solidFill>
              </a:rPr>
              <a:t>    atributo no clave</a:t>
            </a:r>
            <a:endParaRPr lang="en-GB" altLang="es-PE" sz="15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/>
            <a:endParaRPr lang="en-GB" altLang="es-PE" sz="15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/>
            <a:endParaRPr lang="en-GB" altLang="es-PE" sz="105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GB" altLang="es-PE" sz="15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Ejemplo</a:t>
            </a:r>
            <a:r>
              <a:rPr lang="en-GB" altLang="es-PE" sz="1500" dirty="0">
                <a:solidFill>
                  <a:schemeClr val="bg2"/>
                </a:solidFill>
                <a:latin typeface="Times New Roman" panose="02020603050405020304" pitchFamily="18" charset="0"/>
              </a:rPr>
              <a:t>:</a:t>
            </a:r>
          </a:p>
          <a:p>
            <a:pPr eaLnBrk="0" hangingPunct="0"/>
            <a:r>
              <a:rPr lang="en-GB" altLang="es-PE" sz="1050" dirty="0">
                <a:solidFill>
                  <a:schemeClr val="bg2"/>
                </a:solidFill>
                <a:latin typeface="Times New Roman" panose="02020603050405020304" pitchFamily="18" charset="0"/>
              </a:rPr>
              <a:t>	</a:t>
            </a:r>
          </a:p>
          <a:p>
            <a:pPr eaLnBrk="0" hangingPunct="0"/>
            <a:r>
              <a:rPr lang="en-GB" altLang="es-PE" sz="1050" dirty="0">
                <a:solidFill>
                  <a:schemeClr val="bg2"/>
                </a:solidFill>
                <a:latin typeface="Times New Roman" panose="02020603050405020304" pitchFamily="18" charset="0"/>
              </a:rPr>
              <a:t>	R (</a:t>
            </a:r>
            <a:r>
              <a:rPr lang="en-GB" altLang="es-PE" sz="1050" u="sng" dirty="0">
                <a:solidFill>
                  <a:schemeClr val="bg2"/>
                </a:solidFill>
                <a:latin typeface="Times New Roman" panose="02020603050405020304" pitchFamily="18" charset="0"/>
              </a:rPr>
              <a:t>MATRÍCULA</a:t>
            </a:r>
            <a:r>
              <a:rPr lang="en-GB" altLang="es-PE" sz="1050" dirty="0">
                <a:solidFill>
                  <a:schemeClr val="bg2"/>
                </a:solidFill>
                <a:latin typeface="Times New Roman" panose="02020603050405020304" pitchFamily="18" charset="0"/>
              </a:rPr>
              <a:t>, MODELO, POTENCIA) </a:t>
            </a:r>
          </a:p>
        </p:txBody>
      </p:sp>
      <p:grpSp>
        <p:nvGrpSpPr>
          <p:cNvPr id="18438" name="Group 6"/>
          <p:cNvGrpSpPr>
            <a:grpSpLocks/>
          </p:cNvGrpSpPr>
          <p:nvPr/>
        </p:nvGrpSpPr>
        <p:grpSpPr bwMode="auto">
          <a:xfrm>
            <a:off x="2250282" y="3165872"/>
            <a:ext cx="2867026" cy="1117997"/>
            <a:chOff x="1300" y="2644"/>
            <a:chExt cx="2408" cy="939"/>
          </a:xfrm>
        </p:grpSpPr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300" y="2644"/>
              <a:ext cx="1048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GB" altLang="es-PE" sz="1050">
                  <a:solidFill>
                    <a:schemeClr val="bg2"/>
                  </a:solidFill>
                  <a:latin typeface="Times New Roman" panose="02020603050405020304" pitchFamily="18" charset="0"/>
                </a:rPr>
                <a:t>MATRÍCULA</a:t>
              </a:r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2352" y="2784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2352" y="2928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3106" y="2717"/>
              <a:ext cx="602" cy="19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1050">
                  <a:solidFill>
                    <a:schemeClr val="bg2"/>
                  </a:solidFill>
                  <a:latin typeface="Times New Roman" panose="02020603050405020304" pitchFamily="18" charset="0"/>
                </a:rPr>
                <a:t>MODELO</a:t>
              </a:r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 flipV="1">
              <a:off x="2640" y="2880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2016" y="3072"/>
              <a:ext cx="86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3010" y="3389"/>
              <a:ext cx="677" cy="19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1050">
                  <a:solidFill>
                    <a:schemeClr val="bg2"/>
                  </a:solidFill>
                  <a:latin typeface="Times New Roman" panose="02020603050405020304" pitchFamily="18" charset="0"/>
                </a:rPr>
                <a:t>POTENCIA</a:t>
              </a:r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3456" y="297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</p:grp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760244" y="2733675"/>
            <a:ext cx="1729642" cy="290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1500" b="1">
                <a:latin typeface="Times New Roman" panose="02020603050405020304" pitchFamily="18" charset="0"/>
              </a:rPr>
              <a:t>NO ESTÁ EN 2FN 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1485900" y="33338"/>
            <a:ext cx="61722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s-PE" sz="2700"/>
              <a:t>Tercera Forma Normal (3FN)</a:t>
            </a:r>
            <a:endParaRPr lang="es-CL" altLang="es-PE" sz="2700"/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4193381" y="3003948"/>
            <a:ext cx="1296591" cy="1674019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1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828801" y="1371601"/>
            <a:ext cx="1955664" cy="55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R1 (</a:t>
            </a:r>
            <a:r>
              <a:rPr lang="en-GB" altLang="es-PE" sz="1050" u="sng">
                <a:solidFill>
                  <a:schemeClr val="bg2"/>
                </a:solidFill>
                <a:latin typeface="Times New Roman" panose="02020603050405020304" pitchFamily="18" charset="0"/>
              </a:rPr>
              <a:t>MATRICULA</a:t>
            </a:r>
            <a:r>
              <a:rPr lang="en-GB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, MODELO)</a:t>
            </a:r>
          </a:p>
          <a:p>
            <a:pPr eaLnBrk="0" hangingPunct="0"/>
            <a:endParaRPr lang="en-GB" altLang="es-PE" sz="105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GB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R2 (</a:t>
            </a:r>
            <a:r>
              <a:rPr lang="en-GB" altLang="es-PE" sz="1050" u="sng">
                <a:solidFill>
                  <a:schemeClr val="bg2"/>
                </a:solidFill>
                <a:latin typeface="Times New Roman" panose="02020603050405020304" pitchFamily="18" charset="0"/>
              </a:rPr>
              <a:t>MATRICULA</a:t>
            </a:r>
            <a:r>
              <a:rPr lang="en-GB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, POTENCIA)</a:t>
            </a:r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4351735" y="1320403"/>
            <a:ext cx="116681" cy="784622"/>
            <a:chOff x="2829" y="1190"/>
            <a:chExt cx="98" cy="659"/>
          </a:xfrm>
        </p:grpSpPr>
        <p:grpSp>
          <p:nvGrpSpPr>
            <p:cNvPr id="19462" name="Group 6"/>
            <p:cNvGrpSpPr>
              <a:grpSpLocks/>
            </p:cNvGrpSpPr>
            <p:nvPr/>
          </p:nvGrpSpPr>
          <p:grpSpPr bwMode="auto">
            <a:xfrm>
              <a:off x="2829" y="1190"/>
              <a:ext cx="98" cy="659"/>
              <a:chOff x="2829" y="1190"/>
              <a:chExt cx="98" cy="659"/>
            </a:xfrm>
          </p:grpSpPr>
          <p:sp>
            <p:nvSpPr>
              <p:cNvPr id="19463" name="Arc 7"/>
              <p:cNvSpPr>
                <a:spLocks/>
              </p:cNvSpPr>
              <p:nvPr/>
            </p:nvSpPr>
            <p:spPr bwMode="auto">
              <a:xfrm>
                <a:off x="2831" y="1190"/>
                <a:ext cx="49" cy="79"/>
              </a:xfrm>
              <a:custGeom>
                <a:avLst/>
                <a:gdLst>
                  <a:gd name="G0" fmla="+- 455 0 0"/>
                  <a:gd name="G1" fmla="+- 21600 0 0"/>
                  <a:gd name="G2" fmla="+- 21600 0 0"/>
                  <a:gd name="T0" fmla="*/ 0 w 22055"/>
                  <a:gd name="T1" fmla="*/ 5 h 21600"/>
                  <a:gd name="T2" fmla="*/ 22055 w 22055"/>
                  <a:gd name="T3" fmla="*/ 21600 h 21600"/>
                  <a:gd name="T4" fmla="*/ 455 w 2205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55" h="21600" fill="none" extrusionOk="0">
                    <a:moveTo>
                      <a:pt x="-1" y="4"/>
                    </a:moveTo>
                    <a:cubicBezTo>
                      <a:pt x="151" y="1"/>
                      <a:pt x="303" y="-1"/>
                      <a:pt x="455" y="0"/>
                    </a:cubicBezTo>
                    <a:cubicBezTo>
                      <a:pt x="12384" y="0"/>
                      <a:pt x="22055" y="9670"/>
                      <a:pt x="22055" y="21600"/>
                    </a:cubicBezTo>
                  </a:path>
                  <a:path w="22055" h="21600" stroke="0" extrusionOk="0">
                    <a:moveTo>
                      <a:pt x="-1" y="4"/>
                    </a:moveTo>
                    <a:cubicBezTo>
                      <a:pt x="151" y="1"/>
                      <a:pt x="303" y="-1"/>
                      <a:pt x="455" y="0"/>
                    </a:cubicBezTo>
                    <a:cubicBezTo>
                      <a:pt x="12384" y="0"/>
                      <a:pt x="22055" y="9670"/>
                      <a:pt x="22055" y="21600"/>
                    </a:cubicBezTo>
                    <a:lnTo>
                      <a:pt x="455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9464" name="Line 8"/>
              <p:cNvSpPr>
                <a:spLocks noChangeShapeType="1"/>
              </p:cNvSpPr>
              <p:nvPr/>
            </p:nvSpPr>
            <p:spPr bwMode="auto">
              <a:xfrm>
                <a:off x="2879" y="1268"/>
                <a:ext cx="0" cy="1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9465" name="Arc 9"/>
              <p:cNvSpPr>
                <a:spLocks/>
              </p:cNvSpPr>
              <p:nvPr/>
            </p:nvSpPr>
            <p:spPr bwMode="auto">
              <a:xfrm>
                <a:off x="2829" y="1770"/>
                <a:ext cx="49" cy="79"/>
              </a:xfrm>
              <a:custGeom>
                <a:avLst/>
                <a:gdLst>
                  <a:gd name="G0" fmla="+- 455 0 0"/>
                  <a:gd name="G1" fmla="+- 0 0 0"/>
                  <a:gd name="G2" fmla="+- 21600 0 0"/>
                  <a:gd name="T0" fmla="*/ 22055 w 22055"/>
                  <a:gd name="T1" fmla="*/ 0 h 21600"/>
                  <a:gd name="T2" fmla="*/ 0 w 22055"/>
                  <a:gd name="T3" fmla="*/ 21595 h 21600"/>
                  <a:gd name="T4" fmla="*/ 455 w 2205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55" h="21600" fill="none" extrusionOk="0">
                    <a:moveTo>
                      <a:pt x="22055" y="0"/>
                    </a:moveTo>
                    <a:cubicBezTo>
                      <a:pt x="22055" y="11929"/>
                      <a:pt x="12384" y="21600"/>
                      <a:pt x="455" y="21600"/>
                    </a:cubicBezTo>
                    <a:cubicBezTo>
                      <a:pt x="303" y="21600"/>
                      <a:pt x="151" y="21598"/>
                      <a:pt x="-1" y="21595"/>
                    </a:cubicBezTo>
                  </a:path>
                  <a:path w="22055" h="21600" stroke="0" extrusionOk="0">
                    <a:moveTo>
                      <a:pt x="22055" y="0"/>
                    </a:moveTo>
                    <a:cubicBezTo>
                      <a:pt x="22055" y="11929"/>
                      <a:pt x="12384" y="21600"/>
                      <a:pt x="455" y="21600"/>
                    </a:cubicBezTo>
                    <a:cubicBezTo>
                      <a:pt x="303" y="21600"/>
                      <a:pt x="151" y="21598"/>
                      <a:pt x="-1" y="21595"/>
                    </a:cubicBezTo>
                    <a:lnTo>
                      <a:pt x="455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1050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19466" name="Group 10"/>
              <p:cNvGrpSpPr>
                <a:grpSpLocks/>
              </p:cNvGrpSpPr>
              <p:nvPr/>
            </p:nvGrpSpPr>
            <p:grpSpPr bwMode="auto">
              <a:xfrm>
                <a:off x="2877" y="1452"/>
                <a:ext cx="50" cy="161"/>
                <a:chOff x="2877" y="1452"/>
                <a:chExt cx="50" cy="161"/>
              </a:xfrm>
            </p:grpSpPr>
            <p:sp>
              <p:nvSpPr>
                <p:cNvPr id="19467" name="Arc 11"/>
                <p:cNvSpPr>
                  <a:spLocks/>
                </p:cNvSpPr>
                <p:nvPr/>
              </p:nvSpPr>
              <p:spPr bwMode="auto">
                <a:xfrm>
                  <a:off x="2877" y="1452"/>
                  <a:ext cx="48" cy="80"/>
                </a:xfrm>
                <a:custGeom>
                  <a:avLst/>
                  <a:gdLst>
                    <a:gd name="G0" fmla="+- 21600 0 0"/>
                    <a:gd name="G1" fmla="+- 269 0 0"/>
                    <a:gd name="G2" fmla="+- 21600 0 0"/>
                    <a:gd name="T0" fmla="*/ 21142 w 21600"/>
                    <a:gd name="T1" fmla="*/ 21864 h 21864"/>
                    <a:gd name="T2" fmla="*/ 2 w 21600"/>
                    <a:gd name="T3" fmla="*/ 0 h 21864"/>
                    <a:gd name="T4" fmla="*/ 21600 w 21600"/>
                    <a:gd name="T5" fmla="*/ 269 h 21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864" fill="none" extrusionOk="0">
                      <a:moveTo>
                        <a:pt x="21141" y="21864"/>
                      </a:moveTo>
                      <a:cubicBezTo>
                        <a:pt x="9393" y="21614"/>
                        <a:pt x="0" y="12019"/>
                        <a:pt x="0" y="269"/>
                      </a:cubicBezTo>
                      <a:cubicBezTo>
                        <a:pt x="-1" y="179"/>
                        <a:pt x="0" y="89"/>
                        <a:pt x="1" y="-1"/>
                      </a:cubicBezTo>
                    </a:path>
                    <a:path w="21600" h="21864" stroke="0" extrusionOk="0">
                      <a:moveTo>
                        <a:pt x="21141" y="21864"/>
                      </a:moveTo>
                      <a:cubicBezTo>
                        <a:pt x="9393" y="21614"/>
                        <a:pt x="0" y="12019"/>
                        <a:pt x="0" y="269"/>
                      </a:cubicBezTo>
                      <a:cubicBezTo>
                        <a:pt x="-1" y="179"/>
                        <a:pt x="0" y="89"/>
                        <a:pt x="1" y="-1"/>
                      </a:cubicBezTo>
                      <a:lnTo>
                        <a:pt x="21600" y="269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105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468" name="Arc 12"/>
                <p:cNvSpPr>
                  <a:spLocks/>
                </p:cNvSpPr>
                <p:nvPr/>
              </p:nvSpPr>
              <p:spPr bwMode="auto">
                <a:xfrm>
                  <a:off x="2880" y="1534"/>
                  <a:ext cx="47" cy="79"/>
                </a:xfrm>
                <a:custGeom>
                  <a:avLst/>
                  <a:gdLst>
                    <a:gd name="G0" fmla="+- 21598 0 0"/>
                    <a:gd name="G1" fmla="+- 21595 0 0"/>
                    <a:gd name="G2" fmla="+- 21600 0 0"/>
                    <a:gd name="T0" fmla="*/ 0 w 21598"/>
                    <a:gd name="T1" fmla="*/ 21323 h 21595"/>
                    <a:gd name="T2" fmla="*/ 21141 w 21598"/>
                    <a:gd name="T3" fmla="*/ 0 h 21595"/>
                    <a:gd name="T4" fmla="*/ 21598 w 21598"/>
                    <a:gd name="T5" fmla="*/ 21595 h 21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8" h="21595" fill="none" extrusionOk="0">
                      <a:moveTo>
                        <a:pt x="-1" y="21322"/>
                      </a:moveTo>
                      <a:cubicBezTo>
                        <a:pt x="146" y="9678"/>
                        <a:pt x="9497" y="246"/>
                        <a:pt x="21140" y="-1"/>
                      </a:cubicBezTo>
                    </a:path>
                    <a:path w="21598" h="21595" stroke="0" extrusionOk="0">
                      <a:moveTo>
                        <a:pt x="-1" y="21322"/>
                      </a:moveTo>
                      <a:cubicBezTo>
                        <a:pt x="146" y="9678"/>
                        <a:pt x="9497" y="246"/>
                        <a:pt x="21140" y="-1"/>
                      </a:cubicBezTo>
                      <a:lnTo>
                        <a:pt x="21598" y="21595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105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19469" name="Line 13"/>
              <p:cNvSpPr>
                <a:spLocks noChangeShapeType="1"/>
              </p:cNvSpPr>
              <p:nvPr/>
            </p:nvSpPr>
            <p:spPr bwMode="auto">
              <a:xfrm>
                <a:off x="2879" y="1612"/>
                <a:ext cx="0" cy="1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105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2879" y="1268"/>
              <a:ext cx="0" cy="1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</p:grp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1828801" y="2400301"/>
            <a:ext cx="1955664" cy="55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R3 (</a:t>
            </a:r>
            <a:r>
              <a:rPr lang="en-GB" altLang="es-PE" sz="1050" u="sng">
                <a:solidFill>
                  <a:schemeClr val="bg2"/>
                </a:solidFill>
                <a:latin typeface="Times New Roman" panose="02020603050405020304" pitchFamily="18" charset="0"/>
              </a:rPr>
              <a:t>MATRICULA</a:t>
            </a:r>
            <a:r>
              <a:rPr lang="en-GB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, POTENCIA)</a:t>
            </a:r>
          </a:p>
          <a:p>
            <a:pPr eaLnBrk="0" hangingPunct="0"/>
            <a:endParaRPr lang="en-GB" altLang="es-PE" sz="105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GB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R4 (</a:t>
            </a:r>
            <a:r>
              <a:rPr lang="en-GB" altLang="es-PE" sz="1050" u="sng">
                <a:solidFill>
                  <a:schemeClr val="bg2"/>
                </a:solidFill>
                <a:latin typeface="Times New Roman" panose="02020603050405020304" pitchFamily="18" charset="0"/>
              </a:rPr>
              <a:t>MODELO</a:t>
            </a:r>
            <a:r>
              <a:rPr lang="en-GB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 , POTENCIA)</a:t>
            </a:r>
          </a:p>
        </p:txBody>
      </p:sp>
      <p:sp>
        <p:nvSpPr>
          <p:cNvPr id="19472" name="Arc 16"/>
          <p:cNvSpPr>
            <a:spLocks/>
          </p:cNvSpPr>
          <p:nvPr/>
        </p:nvSpPr>
        <p:spPr bwMode="auto">
          <a:xfrm>
            <a:off x="4354117" y="2349104"/>
            <a:ext cx="58340" cy="94059"/>
          </a:xfrm>
          <a:custGeom>
            <a:avLst/>
            <a:gdLst>
              <a:gd name="G0" fmla="+- 455 0 0"/>
              <a:gd name="G1" fmla="+- 21600 0 0"/>
              <a:gd name="G2" fmla="+- 21600 0 0"/>
              <a:gd name="T0" fmla="*/ 0 w 22055"/>
              <a:gd name="T1" fmla="*/ 5 h 21600"/>
              <a:gd name="T2" fmla="*/ 22055 w 22055"/>
              <a:gd name="T3" fmla="*/ 21600 h 21600"/>
              <a:gd name="T4" fmla="*/ 455 w 220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055" h="21600" fill="none" extrusionOk="0">
                <a:moveTo>
                  <a:pt x="-1" y="4"/>
                </a:moveTo>
                <a:cubicBezTo>
                  <a:pt x="151" y="1"/>
                  <a:pt x="303" y="-1"/>
                  <a:pt x="455" y="0"/>
                </a:cubicBezTo>
                <a:cubicBezTo>
                  <a:pt x="12384" y="0"/>
                  <a:pt x="22055" y="9670"/>
                  <a:pt x="22055" y="21600"/>
                </a:cubicBezTo>
              </a:path>
              <a:path w="22055" h="21600" stroke="0" extrusionOk="0">
                <a:moveTo>
                  <a:pt x="-1" y="4"/>
                </a:moveTo>
                <a:cubicBezTo>
                  <a:pt x="151" y="1"/>
                  <a:pt x="303" y="-1"/>
                  <a:pt x="455" y="0"/>
                </a:cubicBezTo>
                <a:cubicBezTo>
                  <a:pt x="12384" y="0"/>
                  <a:pt x="22055" y="9670"/>
                  <a:pt x="22055" y="21600"/>
                </a:cubicBezTo>
                <a:lnTo>
                  <a:pt x="455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4411266" y="2441973"/>
            <a:ext cx="0" cy="2202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9474" name="Arc 18"/>
          <p:cNvSpPr>
            <a:spLocks/>
          </p:cNvSpPr>
          <p:nvPr/>
        </p:nvSpPr>
        <p:spPr bwMode="auto">
          <a:xfrm>
            <a:off x="4351735" y="3039666"/>
            <a:ext cx="58340" cy="94059"/>
          </a:xfrm>
          <a:custGeom>
            <a:avLst/>
            <a:gdLst>
              <a:gd name="G0" fmla="+- 455 0 0"/>
              <a:gd name="G1" fmla="+- 0 0 0"/>
              <a:gd name="G2" fmla="+- 21600 0 0"/>
              <a:gd name="T0" fmla="*/ 22055 w 22055"/>
              <a:gd name="T1" fmla="*/ 0 h 21600"/>
              <a:gd name="T2" fmla="*/ 0 w 22055"/>
              <a:gd name="T3" fmla="*/ 21595 h 21600"/>
              <a:gd name="T4" fmla="*/ 455 w 22055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055" h="21600" fill="none" extrusionOk="0">
                <a:moveTo>
                  <a:pt x="22055" y="0"/>
                </a:moveTo>
                <a:cubicBezTo>
                  <a:pt x="22055" y="11929"/>
                  <a:pt x="12384" y="21600"/>
                  <a:pt x="455" y="21600"/>
                </a:cubicBezTo>
                <a:cubicBezTo>
                  <a:pt x="303" y="21600"/>
                  <a:pt x="151" y="21598"/>
                  <a:pt x="-1" y="21595"/>
                </a:cubicBezTo>
              </a:path>
              <a:path w="22055" h="21600" stroke="0" extrusionOk="0">
                <a:moveTo>
                  <a:pt x="22055" y="0"/>
                </a:moveTo>
                <a:cubicBezTo>
                  <a:pt x="22055" y="11929"/>
                  <a:pt x="12384" y="21600"/>
                  <a:pt x="455" y="21600"/>
                </a:cubicBezTo>
                <a:cubicBezTo>
                  <a:pt x="303" y="21600"/>
                  <a:pt x="151" y="21598"/>
                  <a:pt x="-1" y="21595"/>
                </a:cubicBezTo>
                <a:lnTo>
                  <a:pt x="455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grpSp>
        <p:nvGrpSpPr>
          <p:cNvPr id="19475" name="Group 19"/>
          <p:cNvGrpSpPr>
            <a:grpSpLocks/>
          </p:cNvGrpSpPr>
          <p:nvPr/>
        </p:nvGrpSpPr>
        <p:grpSpPr bwMode="auto">
          <a:xfrm>
            <a:off x="4408885" y="2661048"/>
            <a:ext cx="59531" cy="191690"/>
            <a:chOff x="2877" y="2316"/>
            <a:chExt cx="50" cy="161"/>
          </a:xfrm>
        </p:grpSpPr>
        <p:sp>
          <p:nvSpPr>
            <p:cNvPr id="19476" name="Arc 20"/>
            <p:cNvSpPr>
              <a:spLocks/>
            </p:cNvSpPr>
            <p:nvPr/>
          </p:nvSpPr>
          <p:spPr bwMode="auto">
            <a:xfrm>
              <a:off x="2877" y="2316"/>
              <a:ext cx="48" cy="80"/>
            </a:xfrm>
            <a:custGeom>
              <a:avLst/>
              <a:gdLst>
                <a:gd name="G0" fmla="+- 21600 0 0"/>
                <a:gd name="G1" fmla="+- 269 0 0"/>
                <a:gd name="G2" fmla="+- 21600 0 0"/>
                <a:gd name="T0" fmla="*/ 21142 w 21600"/>
                <a:gd name="T1" fmla="*/ 21864 h 21864"/>
                <a:gd name="T2" fmla="*/ 2 w 21600"/>
                <a:gd name="T3" fmla="*/ 0 h 21864"/>
                <a:gd name="T4" fmla="*/ 21600 w 21600"/>
                <a:gd name="T5" fmla="*/ 269 h 2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64" fill="none" extrusionOk="0">
                  <a:moveTo>
                    <a:pt x="21141" y="21864"/>
                  </a:moveTo>
                  <a:cubicBezTo>
                    <a:pt x="9393" y="21614"/>
                    <a:pt x="0" y="12019"/>
                    <a:pt x="0" y="269"/>
                  </a:cubicBezTo>
                  <a:cubicBezTo>
                    <a:pt x="-1" y="179"/>
                    <a:pt x="0" y="89"/>
                    <a:pt x="1" y="-1"/>
                  </a:cubicBezTo>
                </a:path>
                <a:path w="21600" h="21864" stroke="0" extrusionOk="0">
                  <a:moveTo>
                    <a:pt x="21141" y="21864"/>
                  </a:moveTo>
                  <a:cubicBezTo>
                    <a:pt x="9393" y="21614"/>
                    <a:pt x="0" y="12019"/>
                    <a:pt x="0" y="269"/>
                  </a:cubicBezTo>
                  <a:cubicBezTo>
                    <a:pt x="-1" y="179"/>
                    <a:pt x="0" y="89"/>
                    <a:pt x="1" y="-1"/>
                  </a:cubicBezTo>
                  <a:lnTo>
                    <a:pt x="21600" y="26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  <p:sp>
          <p:nvSpPr>
            <p:cNvPr id="19477" name="Arc 21"/>
            <p:cNvSpPr>
              <a:spLocks/>
            </p:cNvSpPr>
            <p:nvPr/>
          </p:nvSpPr>
          <p:spPr bwMode="auto">
            <a:xfrm>
              <a:off x="2880" y="2398"/>
              <a:ext cx="47" cy="79"/>
            </a:xfrm>
            <a:custGeom>
              <a:avLst/>
              <a:gdLst>
                <a:gd name="G0" fmla="+- 21598 0 0"/>
                <a:gd name="G1" fmla="+- 21595 0 0"/>
                <a:gd name="G2" fmla="+- 21600 0 0"/>
                <a:gd name="T0" fmla="*/ 0 w 21598"/>
                <a:gd name="T1" fmla="*/ 21323 h 21595"/>
                <a:gd name="T2" fmla="*/ 21141 w 21598"/>
                <a:gd name="T3" fmla="*/ 0 h 21595"/>
                <a:gd name="T4" fmla="*/ 21598 w 21598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8" h="21595" fill="none" extrusionOk="0">
                  <a:moveTo>
                    <a:pt x="-1" y="21322"/>
                  </a:moveTo>
                  <a:cubicBezTo>
                    <a:pt x="146" y="9678"/>
                    <a:pt x="9497" y="246"/>
                    <a:pt x="21140" y="-1"/>
                  </a:cubicBezTo>
                </a:path>
                <a:path w="21598" h="21595" stroke="0" extrusionOk="0">
                  <a:moveTo>
                    <a:pt x="-1" y="21322"/>
                  </a:moveTo>
                  <a:cubicBezTo>
                    <a:pt x="146" y="9678"/>
                    <a:pt x="9497" y="246"/>
                    <a:pt x="21140" y="-1"/>
                  </a:cubicBezTo>
                  <a:lnTo>
                    <a:pt x="21598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</p:grp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4411266" y="2851548"/>
            <a:ext cx="0" cy="2202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4411266" y="2441973"/>
            <a:ext cx="0" cy="2202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1828801" y="3486151"/>
            <a:ext cx="1865895" cy="55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R5 (</a:t>
            </a:r>
            <a:r>
              <a:rPr lang="en-GB" altLang="es-PE" sz="1050" u="sng">
                <a:solidFill>
                  <a:schemeClr val="bg2"/>
                </a:solidFill>
                <a:latin typeface="Times New Roman" panose="02020603050405020304" pitchFamily="18" charset="0"/>
              </a:rPr>
              <a:t>MATRICULA</a:t>
            </a:r>
            <a:r>
              <a:rPr lang="en-GB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, MODELO)</a:t>
            </a:r>
          </a:p>
          <a:p>
            <a:pPr eaLnBrk="0" hangingPunct="0"/>
            <a:endParaRPr lang="en-GB" altLang="es-PE" sz="105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GB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R6 (</a:t>
            </a:r>
            <a:r>
              <a:rPr lang="en-GB" altLang="es-PE" sz="1050" u="sng">
                <a:solidFill>
                  <a:schemeClr val="bg2"/>
                </a:solidFill>
                <a:latin typeface="Times New Roman" panose="02020603050405020304" pitchFamily="18" charset="0"/>
              </a:rPr>
              <a:t>MODELO</a:t>
            </a:r>
            <a:r>
              <a:rPr lang="en-GB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 , POTENCIA)</a:t>
            </a:r>
          </a:p>
        </p:txBody>
      </p:sp>
      <p:sp>
        <p:nvSpPr>
          <p:cNvPr id="19481" name="Arc 25"/>
          <p:cNvSpPr>
            <a:spLocks/>
          </p:cNvSpPr>
          <p:nvPr/>
        </p:nvSpPr>
        <p:spPr bwMode="auto">
          <a:xfrm>
            <a:off x="4354117" y="3434954"/>
            <a:ext cx="58340" cy="94059"/>
          </a:xfrm>
          <a:custGeom>
            <a:avLst/>
            <a:gdLst>
              <a:gd name="G0" fmla="+- 455 0 0"/>
              <a:gd name="G1" fmla="+- 21600 0 0"/>
              <a:gd name="G2" fmla="+- 21600 0 0"/>
              <a:gd name="T0" fmla="*/ 0 w 22055"/>
              <a:gd name="T1" fmla="*/ 5 h 21600"/>
              <a:gd name="T2" fmla="*/ 22055 w 22055"/>
              <a:gd name="T3" fmla="*/ 21600 h 21600"/>
              <a:gd name="T4" fmla="*/ 455 w 220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055" h="21600" fill="none" extrusionOk="0">
                <a:moveTo>
                  <a:pt x="-1" y="4"/>
                </a:moveTo>
                <a:cubicBezTo>
                  <a:pt x="151" y="1"/>
                  <a:pt x="303" y="-1"/>
                  <a:pt x="455" y="0"/>
                </a:cubicBezTo>
                <a:cubicBezTo>
                  <a:pt x="12384" y="0"/>
                  <a:pt x="22055" y="9670"/>
                  <a:pt x="22055" y="21600"/>
                </a:cubicBezTo>
              </a:path>
              <a:path w="22055" h="21600" stroke="0" extrusionOk="0">
                <a:moveTo>
                  <a:pt x="-1" y="4"/>
                </a:moveTo>
                <a:cubicBezTo>
                  <a:pt x="151" y="1"/>
                  <a:pt x="303" y="-1"/>
                  <a:pt x="455" y="0"/>
                </a:cubicBezTo>
                <a:cubicBezTo>
                  <a:pt x="12384" y="0"/>
                  <a:pt x="22055" y="9670"/>
                  <a:pt x="22055" y="21600"/>
                </a:cubicBezTo>
                <a:lnTo>
                  <a:pt x="455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4411266" y="3527823"/>
            <a:ext cx="0" cy="2202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9483" name="Arc 27"/>
          <p:cNvSpPr>
            <a:spLocks/>
          </p:cNvSpPr>
          <p:nvPr/>
        </p:nvSpPr>
        <p:spPr bwMode="auto">
          <a:xfrm>
            <a:off x="4351735" y="4125516"/>
            <a:ext cx="58340" cy="94059"/>
          </a:xfrm>
          <a:custGeom>
            <a:avLst/>
            <a:gdLst>
              <a:gd name="G0" fmla="+- 455 0 0"/>
              <a:gd name="G1" fmla="+- 0 0 0"/>
              <a:gd name="G2" fmla="+- 21600 0 0"/>
              <a:gd name="T0" fmla="*/ 22055 w 22055"/>
              <a:gd name="T1" fmla="*/ 0 h 21600"/>
              <a:gd name="T2" fmla="*/ 0 w 22055"/>
              <a:gd name="T3" fmla="*/ 21595 h 21600"/>
              <a:gd name="T4" fmla="*/ 455 w 22055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055" h="21600" fill="none" extrusionOk="0">
                <a:moveTo>
                  <a:pt x="22055" y="0"/>
                </a:moveTo>
                <a:cubicBezTo>
                  <a:pt x="22055" y="11929"/>
                  <a:pt x="12384" y="21600"/>
                  <a:pt x="455" y="21600"/>
                </a:cubicBezTo>
                <a:cubicBezTo>
                  <a:pt x="303" y="21600"/>
                  <a:pt x="151" y="21598"/>
                  <a:pt x="-1" y="21595"/>
                </a:cubicBezTo>
              </a:path>
              <a:path w="22055" h="21600" stroke="0" extrusionOk="0">
                <a:moveTo>
                  <a:pt x="22055" y="0"/>
                </a:moveTo>
                <a:cubicBezTo>
                  <a:pt x="22055" y="11929"/>
                  <a:pt x="12384" y="21600"/>
                  <a:pt x="455" y="21600"/>
                </a:cubicBezTo>
                <a:cubicBezTo>
                  <a:pt x="303" y="21600"/>
                  <a:pt x="151" y="21598"/>
                  <a:pt x="-1" y="21595"/>
                </a:cubicBezTo>
                <a:lnTo>
                  <a:pt x="455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grpSp>
        <p:nvGrpSpPr>
          <p:cNvPr id="19484" name="Group 28"/>
          <p:cNvGrpSpPr>
            <a:grpSpLocks/>
          </p:cNvGrpSpPr>
          <p:nvPr/>
        </p:nvGrpSpPr>
        <p:grpSpPr bwMode="auto">
          <a:xfrm>
            <a:off x="4408885" y="3746898"/>
            <a:ext cx="59531" cy="191690"/>
            <a:chOff x="2877" y="3228"/>
            <a:chExt cx="50" cy="161"/>
          </a:xfrm>
        </p:grpSpPr>
        <p:sp>
          <p:nvSpPr>
            <p:cNvPr id="19485" name="Arc 29"/>
            <p:cNvSpPr>
              <a:spLocks/>
            </p:cNvSpPr>
            <p:nvPr/>
          </p:nvSpPr>
          <p:spPr bwMode="auto">
            <a:xfrm>
              <a:off x="2877" y="3228"/>
              <a:ext cx="48" cy="80"/>
            </a:xfrm>
            <a:custGeom>
              <a:avLst/>
              <a:gdLst>
                <a:gd name="G0" fmla="+- 21600 0 0"/>
                <a:gd name="G1" fmla="+- 269 0 0"/>
                <a:gd name="G2" fmla="+- 21600 0 0"/>
                <a:gd name="T0" fmla="*/ 21142 w 21600"/>
                <a:gd name="T1" fmla="*/ 21864 h 21864"/>
                <a:gd name="T2" fmla="*/ 2 w 21600"/>
                <a:gd name="T3" fmla="*/ 0 h 21864"/>
                <a:gd name="T4" fmla="*/ 21600 w 21600"/>
                <a:gd name="T5" fmla="*/ 269 h 2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64" fill="none" extrusionOk="0">
                  <a:moveTo>
                    <a:pt x="21141" y="21864"/>
                  </a:moveTo>
                  <a:cubicBezTo>
                    <a:pt x="9393" y="21614"/>
                    <a:pt x="0" y="12019"/>
                    <a:pt x="0" y="269"/>
                  </a:cubicBezTo>
                  <a:cubicBezTo>
                    <a:pt x="-1" y="179"/>
                    <a:pt x="0" y="89"/>
                    <a:pt x="1" y="-1"/>
                  </a:cubicBezTo>
                </a:path>
                <a:path w="21600" h="21864" stroke="0" extrusionOk="0">
                  <a:moveTo>
                    <a:pt x="21141" y="21864"/>
                  </a:moveTo>
                  <a:cubicBezTo>
                    <a:pt x="9393" y="21614"/>
                    <a:pt x="0" y="12019"/>
                    <a:pt x="0" y="269"/>
                  </a:cubicBezTo>
                  <a:cubicBezTo>
                    <a:pt x="-1" y="179"/>
                    <a:pt x="0" y="89"/>
                    <a:pt x="1" y="-1"/>
                  </a:cubicBezTo>
                  <a:lnTo>
                    <a:pt x="21600" y="26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  <p:sp>
          <p:nvSpPr>
            <p:cNvPr id="19486" name="Arc 30"/>
            <p:cNvSpPr>
              <a:spLocks/>
            </p:cNvSpPr>
            <p:nvPr/>
          </p:nvSpPr>
          <p:spPr bwMode="auto">
            <a:xfrm>
              <a:off x="2880" y="3310"/>
              <a:ext cx="47" cy="79"/>
            </a:xfrm>
            <a:custGeom>
              <a:avLst/>
              <a:gdLst>
                <a:gd name="G0" fmla="+- 21598 0 0"/>
                <a:gd name="G1" fmla="+- 21595 0 0"/>
                <a:gd name="G2" fmla="+- 21600 0 0"/>
                <a:gd name="T0" fmla="*/ 0 w 21598"/>
                <a:gd name="T1" fmla="*/ 21323 h 21595"/>
                <a:gd name="T2" fmla="*/ 21141 w 21598"/>
                <a:gd name="T3" fmla="*/ 0 h 21595"/>
                <a:gd name="T4" fmla="*/ 21598 w 21598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8" h="21595" fill="none" extrusionOk="0">
                  <a:moveTo>
                    <a:pt x="-1" y="21322"/>
                  </a:moveTo>
                  <a:cubicBezTo>
                    <a:pt x="146" y="9678"/>
                    <a:pt x="9497" y="246"/>
                    <a:pt x="21140" y="-1"/>
                  </a:cubicBezTo>
                </a:path>
                <a:path w="21598" h="21595" stroke="0" extrusionOk="0">
                  <a:moveTo>
                    <a:pt x="-1" y="21322"/>
                  </a:moveTo>
                  <a:cubicBezTo>
                    <a:pt x="146" y="9678"/>
                    <a:pt x="9497" y="246"/>
                    <a:pt x="21140" y="-1"/>
                  </a:cubicBezTo>
                  <a:lnTo>
                    <a:pt x="21598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</p:grpSp>
      <p:sp>
        <p:nvSpPr>
          <p:cNvPr id="19487" name="Line 31"/>
          <p:cNvSpPr>
            <a:spLocks noChangeShapeType="1"/>
          </p:cNvSpPr>
          <p:nvPr/>
        </p:nvSpPr>
        <p:spPr bwMode="auto">
          <a:xfrm>
            <a:off x="4411266" y="3937398"/>
            <a:ext cx="0" cy="2202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4411266" y="3527823"/>
            <a:ext cx="0" cy="2202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4983956" y="2703910"/>
            <a:ext cx="2286000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GB" altLang="es-PE" sz="1800" b="1">
                <a:solidFill>
                  <a:schemeClr val="bg2"/>
                </a:solidFill>
                <a:latin typeface="Times New Roman" panose="02020603050405020304" pitchFamily="18" charset="0"/>
              </a:rPr>
              <a:t>¿ Cuál es la mejor?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1494235" y="195263"/>
            <a:ext cx="61722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s-PE" sz="2700"/>
              <a:t>Tercera Forma Normal (3FN)</a:t>
            </a:r>
            <a:endParaRPr lang="es-CL" altLang="es-PE" sz="2700"/>
          </a:p>
        </p:txBody>
      </p:sp>
    </p:spTree>
    <p:extLst>
      <p:ext uri="{BB962C8B-B14F-4D97-AF65-F5344CB8AC3E}">
        <p14:creationId xmlns:p14="http://schemas.microsoft.com/office/powerpoint/2010/main" val="337841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771651" y="1326357"/>
            <a:ext cx="1955664" cy="55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R1 (</a:t>
            </a:r>
            <a:r>
              <a:rPr lang="en-GB" altLang="es-PE" sz="1050" u="sng">
                <a:solidFill>
                  <a:schemeClr val="bg2"/>
                </a:solidFill>
                <a:latin typeface="Times New Roman" panose="02020603050405020304" pitchFamily="18" charset="0"/>
              </a:rPr>
              <a:t>MATRICULA</a:t>
            </a:r>
            <a:r>
              <a:rPr lang="en-GB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, MODELO)</a:t>
            </a:r>
          </a:p>
          <a:p>
            <a:pPr eaLnBrk="0" hangingPunct="0"/>
            <a:endParaRPr lang="en-GB" altLang="es-PE" sz="105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GB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R2 (</a:t>
            </a:r>
            <a:r>
              <a:rPr lang="en-GB" altLang="es-PE" sz="1050" u="sng">
                <a:solidFill>
                  <a:schemeClr val="bg2"/>
                </a:solidFill>
                <a:latin typeface="Times New Roman" panose="02020603050405020304" pitchFamily="18" charset="0"/>
              </a:rPr>
              <a:t>MATRICULA</a:t>
            </a:r>
            <a:r>
              <a:rPr lang="en-GB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, POTENCIA)</a:t>
            </a: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4294585" y="1275160"/>
            <a:ext cx="116681" cy="784622"/>
            <a:chOff x="2829" y="1190"/>
            <a:chExt cx="98" cy="659"/>
          </a:xfrm>
        </p:grpSpPr>
        <p:grpSp>
          <p:nvGrpSpPr>
            <p:cNvPr id="20486" name="Group 6"/>
            <p:cNvGrpSpPr>
              <a:grpSpLocks/>
            </p:cNvGrpSpPr>
            <p:nvPr/>
          </p:nvGrpSpPr>
          <p:grpSpPr bwMode="auto">
            <a:xfrm>
              <a:off x="2829" y="1190"/>
              <a:ext cx="98" cy="659"/>
              <a:chOff x="2829" y="1190"/>
              <a:chExt cx="98" cy="659"/>
            </a:xfrm>
          </p:grpSpPr>
          <p:sp>
            <p:nvSpPr>
              <p:cNvPr id="20487" name="Arc 7"/>
              <p:cNvSpPr>
                <a:spLocks/>
              </p:cNvSpPr>
              <p:nvPr/>
            </p:nvSpPr>
            <p:spPr bwMode="auto">
              <a:xfrm>
                <a:off x="2831" y="1190"/>
                <a:ext cx="49" cy="79"/>
              </a:xfrm>
              <a:custGeom>
                <a:avLst/>
                <a:gdLst>
                  <a:gd name="G0" fmla="+- 455 0 0"/>
                  <a:gd name="G1" fmla="+- 21600 0 0"/>
                  <a:gd name="G2" fmla="+- 21600 0 0"/>
                  <a:gd name="T0" fmla="*/ 0 w 22055"/>
                  <a:gd name="T1" fmla="*/ 5 h 21600"/>
                  <a:gd name="T2" fmla="*/ 22055 w 22055"/>
                  <a:gd name="T3" fmla="*/ 21600 h 21600"/>
                  <a:gd name="T4" fmla="*/ 455 w 2205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55" h="21600" fill="none" extrusionOk="0">
                    <a:moveTo>
                      <a:pt x="-1" y="4"/>
                    </a:moveTo>
                    <a:cubicBezTo>
                      <a:pt x="151" y="1"/>
                      <a:pt x="303" y="-1"/>
                      <a:pt x="455" y="0"/>
                    </a:cubicBezTo>
                    <a:cubicBezTo>
                      <a:pt x="12384" y="0"/>
                      <a:pt x="22055" y="9670"/>
                      <a:pt x="22055" y="21600"/>
                    </a:cubicBezTo>
                  </a:path>
                  <a:path w="22055" h="21600" stroke="0" extrusionOk="0">
                    <a:moveTo>
                      <a:pt x="-1" y="4"/>
                    </a:moveTo>
                    <a:cubicBezTo>
                      <a:pt x="151" y="1"/>
                      <a:pt x="303" y="-1"/>
                      <a:pt x="455" y="0"/>
                    </a:cubicBezTo>
                    <a:cubicBezTo>
                      <a:pt x="12384" y="0"/>
                      <a:pt x="22055" y="9670"/>
                      <a:pt x="22055" y="21600"/>
                    </a:cubicBezTo>
                    <a:lnTo>
                      <a:pt x="455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20488" name="Line 8"/>
              <p:cNvSpPr>
                <a:spLocks noChangeShapeType="1"/>
              </p:cNvSpPr>
              <p:nvPr/>
            </p:nvSpPr>
            <p:spPr bwMode="auto">
              <a:xfrm>
                <a:off x="2879" y="1268"/>
                <a:ext cx="0" cy="1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20489" name="Arc 9"/>
              <p:cNvSpPr>
                <a:spLocks/>
              </p:cNvSpPr>
              <p:nvPr/>
            </p:nvSpPr>
            <p:spPr bwMode="auto">
              <a:xfrm>
                <a:off x="2829" y="1770"/>
                <a:ext cx="49" cy="79"/>
              </a:xfrm>
              <a:custGeom>
                <a:avLst/>
                <a:gdLst>
                  <a:gd name="G0" fmla="+- 455 0 0"/>
                  <a:gd name="G1" fmla="+- 0 0 0"/>
                  <a:gd name="G2" fmla="+- 21600 0 0"/>
                  <a:gd name="T0" fmla="*/ 22055 w 22055"/>
                  <a:gd name="T1" fmla="*/ 0 h 21600"/>
                  <a:gd name="T2" fmla="*/ 0 w 22055"/>
                  <a:gd name="T3" fmla="*/ 21595 h 21600"/>
                  <a:gd name="T4" fmla="*/ 455 w 2205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55" h="21600" fill="none" extrusionOk="0">
                    <a:moveTo>
                      <a:pt x="22055" y="0"/>
                    </a:moveTo>
                    <a:cubicBezTo>
                      <a:pt x="22055" y="11929"/>
                      <a:pt x="12384" y="21600"/>
                      <a:pt x="455" y="21600"/>
                    </a:cubicBezTo>
                    <a:cubicBezTo>
                      <a:pt x="303" y="21600"/>
                      <a:pt x="151" y="21598"/>
                      <a:pt x="-1" y="21595"/>
                    </a:cubicBezTo>
                  </a:path>
                  <a:path w="22055" h="21600" stroke="0" extrusionOk="0">
                    <a:moveTo>
                      <a:pt x="22055" y="0"/>
                    </a:moveTo>
                    <a:cubicBezTo>
                      <a:pt x="22055" y="11929"/>
                      <a:pt x="12384" y="21600"/>
                      <a:pt x="455" y="21600"/>
                    </a:cubicBezTo>
                    <a:cubicBezTo>
                      <a:pt x="303" y="21600"/>
                      <a:pt x="151" y="21598"/>
                      <a:pt x="-1" y="21595"/>
                    </a:cubicBezTo>
                    <a:lnTo>
                      <a:pt x="455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1050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20490" name="Group 10"/>
              <p:cNvGrpSpPr>
                <a:grpSpLocks/>
              </p:cNvGrpSpPr>
              <p:nvPr/>
            </p:nvGrpSpPr>
            <p:grpSpPr bwMode="auto">
              <a:xfrm>
                <a:off x="2877" y="1452"/>
                <a:ext cx="50" cy="161"/>
                <a:chOff x="2877" y="1452"/>
                <a:chExt cx="50" cy="161"/>
              </a:xfrm>
            </p:grpSpPr>
            <p:sp>
              <p:nvSpPr>
                <p:cNvPr id="20491" name="Arc 11"/>
                <p:cNvSpPr>
                  <a:spLocks/>
                </p:cNvSpPr>
                <p:nvPr/>
              </p:nvSpPr>
              <p:spPr bwMode="auto">
                <a:xfrm>
                  <a:off x="2877" y="1452"/>
                  <a:ext cx="48" cy="80"/>
                </a:xfrm>
                <a:custGeom>
                  <a:avLst/>
                  <a:gdLst>
                    <a:gd name="G0" fmla="+- 21600 0 0"/>
                    <a:gd name="G1" fmla="+- 269 0 0"/>
                    <a:gd name="G2" fmla="+- 21600 0 0"/>
                    <a:gd name="T0" fmla="*/ 21142 w 21600"/>
                    <a:gd name="T1" fmla="*/ 21864 h 21864"/>
                    <a:gd name="T2" fmla="*/ 2 w 21600"/>
                    <a:gd name="T3" fmla="*/ 0 h 21864"/>
                    <a:gd name="T4" fmla="*/ 21600 w 21600"/>
                    <a:gd name="T5" fmla="*/ 269 h 21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864" fill="none" extrusionOk="0">
                      <a:moveTo>
                        <a:pt x="21141" y="21864"/>
                      </a:moveTo>
                      <a:cubicBezTo>
                        <a:pt x="9393" y="21614"/>
                        <a:pt x="0" y="12019"/>
                        <a:pt x="0" y="269"/>
                      </a:cubicBezTo>
                      <a:cubicBezTo>
                        <a:pt x="-1" y="179"/>
                        <a:pt x="0" y="89"/>
                        <a:pt x="1" y="-1"/>
                      </a:cubicBezTo>
                    </a:path>
                    <a:path w="21600" h="21864" stroke="0" extrusionOk="0">
                      <a:moveTo>
                        <a:pt x="21141" y="21864"/>
                      </a:moveTo>
                      <a:cubicBezTo>
                        <a:pt x="9393" y="21614"/>
                        <a:pt x="0" y="12019"/>
                        <a:pt x="0" y="269"/>
                      </a:cubicBezTo>
                      <a:cubicBezTo>
                        <a:pt x="-1" y="179"/>
                        <a:pt x="0" y="89"/>
                        <a:pt x="1" y="-1"/>
                      </a:cubicBezTo>
                      <a:lnTo>
                        <a:pt x="21600" y="269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105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0492" name="Arc 12"/>
                <p:cNvSpPr>
                  <a:spLocks/>
                </p:cNvSpPr>
                <p:nvPr/>
              </p:nvSpPr>
              <p:spPr bwMode="auto">
                <a:xfrm>
                  <a:off x="2880" y="1534"/>
                  <a:ext cx="47" cy="79"/>
                </a:xfrm>
                <a:custGeom>
                  <a:avLst/>
                  <a:gdLst>
                    <a:gd name="G0" fmla="+- 21598 0 0"/>
                    <a:gd name="G1" fmla="+- 21595 0 0"/>
                    <a:gd name="G2" fmla="+- 21600 0 0"/>
                    <a:gd name="T0" fmla="*/ 0 w 21598"/>
                    <a:gd name="T1" fmla="*/ 21323 h 21595"/>
                    <a:gd name="T2" fmla="*/ 21141 w 21598"/>
                    <a:gd name="T3" fmla="*/ 0 h 21595"/>
                    <a:gd name="T4" fmla="*/ 21598 w 21598"/>
                    <a:gd name="T5" fmla="*/ 21595 h 21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8" h="21595" fill="none" extrusionOk="0">
                      <a:moveTo>
                        <a:pt x="-1" y="21322"/>
                      </a:moveTo>
                      <a:cubicBezTo>
                        <a:pt x="146" y="9678"/>
                        <a:pt x="9497" y="246"/>
                        <a:pt x="21140" y="-1"/>
                      </a:cubicBezTo>
                    </a:path>
                    <a:path w="21598" h="21595" stroke="0" extrusionOk="0">
                      <a:moveTo>
                        <a:pt x="-1" y="21322"/>
                      </a:moveTo>
                      <a:cubicBezTo>
                        <a:pt x="146" y="9678"/>
                        <a:pt x="9497" y="246"/>
                        <a:pt x="21140" y="-1"/>
                      </a:cubicBezTo>
                      <a:lnTo>
                        <a:pt x="21598" y="21595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105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20493" name="Line 13"/>
              <p:cNvSpPr>
                <a:spLocks noChangeShapeType="1"/>
              </p:cNvSpPr>
              <p:nvPr/>
            </p:nvSpPr>
            <p:spPr bwMode="auto">
              <a:xfrm>
                <a:off x="2879" y="1612"/>
                <a:ext cx="0" cy="1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105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2879" y="1268"/>
              <a:ext cx="0" cy="1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</p:grp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4572001" y="1383507"/>
            <a:ext cx="2991203" cy="69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15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Se </a:t>
            </a:r>
            <a:r>
              <a:rPr lang="en-GB" altLang="es-PE" sz="15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pierde</a:t>
            </a:r>
            <a:r>
              <a:rPr lang="en-GB" altLang="es-PE" sz="15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la </a:t>
            </a:r>
            <a:r>
              <a:rPr lang="en-GB" altLang="es-PE" sz="15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dependencia</a:t>
            </a:r>
            <a:r>
              <a:rPr lang="en-GB" altLang="es-PE" sz="15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5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funcional</a:t>
            </a:r>
            <a:endParaRPr lang="en-GB" altLang="es-PE" sz="15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/>
            <a:endParaRPr lang="en-GB" altLang="es-PE" sz="15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GB" altLang="es-PE" sz="1050" dirty="0">
                <a:solidFill>
                  <a:schemeClr val="bg2"/>
                </a:solidFill>
                <a:latin typeface="Times New Roman" panose="02020603050405020304" pitchFamily="18" charset="0"/>
              </a:rPr>
              <a:t>MODELO                   POTENCIA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5162234" y="1964427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1771651" y="2355057"/>
            <a:ext cx="1955664" cy="55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R3 (</a:t>
            </a:r>
            <a:r>
              <a:rPr lang="en-GB" altLang="es-PE" sz="1050" u="sng">
                <a:solidFill>
                  <a:schemeClr val="bg2"/>
                </a:solidFill>
                <a:latin typeface="Times New Roman" panose="02020603050405020304" pitchFamily="18" charset="0"/>
              </a:rPr>
              <a:t>MATRICULA</a:t>
            </a:r>
            <a:r>
              <a:rPr lang="en-GB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, POTENCIA)</a:t>
            </a:r>
          </a:p>
          <a:p>
            <a:pPr eaLnBrk="0" hangingPunct="0"/>
            <a:endParaRPr lang="en-GB" altLang="es-PE" sz="105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GB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R4 (</a:t>
            </a:r>
            <a:r>
              <a:rPr lang="en-GB" altLang="es-PE" sz="1050" u="sng">
                <a:solidFill>
                  <a:schemeClr val="bg2"/>
                </a:solidFill>
                <a:latin typeface="Times New Roman" panose="02020603050405020304" pitchFamily="18" charset="0"/>
              </a:rPr>
              <a:t>MODELO</a:t>
            </a:r>
            <a:r>
              <a:rPr lang="en-GB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 , POTENCIA)</a:t>
            </a:r>
          </a:p>
        </p:txBody>
      </p:sp>
      <p:grpSp>
        <p:nvGrpSpPr>
          <p:cNvPr id="20498" name="Group 18"/>
          <p:cNvGrpSpPr>
            <a:grpSpLocks/>
          </p:cNvGrpSpPr>
          <p:nvPr/>
        </p:nvGrpSpPr>
        <p:grpSpPr bwMode="auto">
          <a:xfrm>
            <a:off x="4294585" y="2303860"/>
            <a:ext cx="116681" cy="784622"/>
            <a:chOff x="2829" y="2054"/>
            <a:chExt cx="98" cy="659"/>
          </a:xfrm>
        </p:grpSpPr>
        <p:sp>
          <p:nvSpPr>
            <p:cNvPr id="20499" name="Arc 19"/>
            <p:cNvSpPr>
              <a:spLocks/>
            </p:cNvSpPr>
            <p:nvPr/>
          </p:nvSpPr>
          <p:spPr bwMode="auto">
            <a:xfrm>
              <a:off x="2831" y="2054"/>
              <a:ext cx="49" cy="79"/>
            </a:xfrm>
            <a:custGeom>
              <a:avLst/>
              <a:gdLst>
                <a:gd name="G0" fmla="+- 455 0 0"/>
                <a:gd name="G1" fmla="+- 21600 0 0"/>
                <a:gd name="G2" fmla="+- 21600 0 0"/>
                <a:gd name="T0" fmla="*/ 0 w 22055"/>
                <a:gd name="T1" fmla="*/ 5 h 21600"/>
                <a:gd name="T2" fmla="*/ 22055 w 22055"/>
                <a:gd name="T3" fmla="*/ 21600 h 21600"/>
                <a:gd name="T4" fmla="*/ 455 w 220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55" h="21600" fill="none" extrusionOk="0">
                  <a:moveTo>
                    <a:pt x="-1" y="4"/>
                  </a:moveTo>
                  <a:cubicBezTo>
                    <a:pt x="151" y="1"/>
                    <a:pt x="303" y="-1"/>
                    <a:pt x="455" y="0"/>
                  </a:cubicBezTo>
                  <a:cubicBezTo>
                    <a:pt x="12384" y="0"/>
                    <a:pt x="22055" y="9670"/>
                    <a:pt x="22055" y="21600"/>
                  </a:cubicBezTo>
                </a:path>
                <a:path w="22055" h="21600" stroke="0" extrusionOk="0">
                  <a:moveTo>
                    <a:pt x="-1" y="4"/>
                  </a:moveTo>
                  <a:cubicBezTo>
                    <a:pt x="151" y="1"/>
                    <a:pt x="303" y="-1"/>
                    <a:pt x="455" y="0"/>
                  </a:cubicBezTo>
                  <a:cubicBezTo>
                    <a:pt x="12384" y="0"/>
                    <a:pt x="22055" y="9670"/>
                    <a:pt x="22055" y="21600"/>
                  </a:cubicBezTo>
                  <a:lnTo>
                    <a:pt x="455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  <p:sp>
          <p:nvSpPr>
            <p:cNvPr id="20500" name="Line 20"/>
            <p:cNvSpPr>
              <a:spLocks noChangeShapeType="1"/>
            </p:cNvSpPr>
            <p:nvPr/>
          </p:nvSpPr>
          <p:spPr bwMode="auto">
            <a:xfrm>
              <a:off x="2879" y="2132"/>
              <a:ext cx="0" cy="1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  <p:sp>
          <p:nvSpPr>
            <p:cNvPr id="20501" name="Arc 21"/>
            <p:cNvSpPr>
              <a:spLocks/>
            </p:cNvSpPr>
            <p:nvPr/>
          </p:nvSpPr>
          <p:spPr bwMode="auto">
            <a:xfrm>
              <a:off x="2829" y="2634"/>
              <a:ext cx="49" cy="79"/>
            </a:xfrm>
            <a:custGeom>
              <a:avLst/>
              <a:gdLst>
                <a:gd name="G0" fmla="+- 455 0 0"/>
                <a:gd name="G1" fmla="+- 0 0 0"/>
                <a:gd name="G2" fmla="+- 21600 0 0"/>
                <a:gd name="T0" fmla="*/ 22055 w 22055"/>
                <a:gd name="T1" fmla="*/ 0 h 21600"/>
                <a:gd name="T2" fmla="*/ 0 w 22055"/>
                <a:gd name="T3" fmla="*/ 21595 h 21600"/>
                <a:gd name="T4" fmla="*/ 455 w 2205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55" h="21600" fill="none" extrusionOk="0">
                  <a:moveTo>
                    <a:pt x="22055" y="0"/>
                  </a:moveTo>
                  <a:cubicBezTo>
                    <a:pt x="22055" y="11929"/>
                    <a:pt x="12384" y="21600"/>
                    <a:pt x="455" y="21600"/>
                  </a:cubicBezTo>
                  <a:cubicBezTo>
                    <a:pt x="303" y="21600"/>
                    <a:pt x="151" y="21598"/>
                    <a:pt x="-1" y="21595"/>
                  </a:cubicBezTo>
                </a:path>
                <a:path w="22055" h="21600" stroke="0" extrusionOk="0">
                  <a:moveTo>
                    <a:pt x="22055" y="0"/>
                  </a:moveTo>
                  <a:cubicBezTo>
                    <a:pt x="22055" y="11929"/>
                    <a:pt x="12384" y="21600"/>
                    <a:pt x="455" y="21600"/>
                  </a:cubicBezTo>
                  <a:cubicBezTo>
                    <a:pt x="303" y="21600"/>
                    <a:pt x="151" y="21598"/>
                    <a:pt x="-1" y="21595"/>
                  </a:cubicBezTo>
                  <a:lnTo>
                    <a:pt x="455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  <p:grpSp>
          <p:nvGrpSpPr>
            <p:cNvPr id="20502" name="Group 22"/>
            <p:cNvGrpSpPr>
              <a:grpSpLocks/>
            </p:cNvGrpSpPr>
            <p:nvPr/>
          </p:nvGrpSpPr>
          <p:grpSpPr bwMode="auto">
            <a:xfrm>
              <a:off x="2877" y="2316"/>
              <a:ext cx="50" cy="161"/>
              <a:chOff x="2877" y="2316"/>
              <a:chExt cx="50" cy="161"/>
            </a:xfrm>
          </p:grpSpPr>
          <p:sp>
            <p:nvSpPr>
              <p:cNvPr id="20503" name="Arc 23"/>
              <p:cNvSpPr>
                <a:spLocks/>
              </p:cNvSpPr>
              <p:nvPr/>
            </p:nvSpPr>
            <p:spPr bwMode="auto">
              <a:xfrm>
                <a:off x="2877" y="2316"/>
                <a:ext cx="48" cy="80"/>
              </a:xfrm>
              <a:custGeom>
                <a:avLst/>
                <a:gdLst>
                  <a:gd name="G0" fmla="+- 21600 0 0"/>
                  <a:gd name="G1" fmla="+- 269 0 0"/>
                  <a:gd name="G2" fmla="+- 21600 0 0"/>
                  <a:gd name="T0" fmla="*/ 21142 w 21600"/>
                  <a:gd name="T1" fmla="*/ 21864 h 21864"/>
                  <a:gd name="T2" fmla="*/ 2 w 21600"/>
                  <a:gd name="T3" fmla="*/ 0 h 21864"/>
                  <a:gd name="T4" fmla="*/ 21600 w 21600"/>
                  <a:gd name="T5" fmla="*/ 269 h 21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864" fill="none" extrusionOk="0">
                    <a:moveTo>
                      <a:pt x="21141" y="21864"/>
                    </a:moveTo>
                    <a:cubicBezTo>
                      <a:pt x="9393" y="21614"/>
                      <a:pt x="0" y="12019"/>
                      <a:pt x="0" y="269"/>
                    </a:cubicBezTo>
                    <a:cubicBezTo>
                      <a:pt x="-1" y="179"/>
                      <a:pt x="0" y="89"/>
                      <a:pt x="1" y="-1"/>
                    </a:cubicBezTo>
                  </a:path>
                  <a:path w="21600" h="21864" stroke="0" extrusionOk="0">
                    <a:moveTo>
                      <a:pt x="21141" y="21864"/>
                    </a:moveTo>
                    <a:cubicBezTo>
                      <a:pt x="9393" y="21614"/>
                      <a:pt x="0" y="12019"/>
                      <a:pt x="0" y="269"/>
                    </a:cubicBezTo>
                    <a:cubicBezTo>
                      <a:pt x="-1" y="179"/>
                      <a:pt x="0" y="89"/>
                      <a:pt x="1" y="-1"/>
                    </a:cubicBezTo>
                    <a:lnTo>
                      <a:pt x="21600" y="269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20504" name="Arc 24"/>
              <p:cNvSpPr>
                <a:spLocks/>
              </p:cNvSpPr>
              <p:nvPr/>
            </p:nvSpPr>
            <p:spPr bwMode="auto">
              <a:xfrm>
                <a:off x="2880" y="2398"/>
                <a:ext cx="47" cy="79"/>
              </a:xfrm>
              <a:custGeom>
                <a:avLst/>
                <a:gdLst>
                  <a:gd name="G0" fmla="+- 21598 0 0"/>
                  <a:gd name="G1" fmla="+- 21595 0 0"/>
                  <a:gd name="G2" fmla="+- 21600 0 0"/>
                  <a:gd name="T0" fmla="*/ 0 w 21598"/>
                  <a:gd name="T1" fmla="*/ 21323 h 21595"/>
                  <a:gd name="T2" fmla="*/ 21141 w 21598"/>
                  <a:gd name="T3" fmla="*/ 0 h 21595"/>
                  <a:gd name="T4" fmla="*/ 21598 w 21598"/>
                  <a:gd name="T5" fmla="*/ 21595 h 2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8" h="21595" fill="none" extrusionOk="0">
                    <a:moveTo>
                      <a:pt x="-1" y="21322"/>
                    </a:moveTo>
                    <a:cubicBezTo>
                      <a:pt x="146" y="9678"/>
                      <a:pt x="9497" y="246"/>
                      <a:pt x="21140" y="-1"/>
                    </a:cubicBezTo>
                  </a:path>
                  <a:path w="21598" h="21595" stroke="0" extrusionOk="0">
                    <a:moveTo>
                      <a:pt x="-1" y="21322"/>
                    </a:moveTo>
                    <a:cubicBezTo>
                      <a:pt x="146" y="9678"/>
                      <a:pt x="9497" y="246"/>
                      <a:pt x="21140" y="-1"/>
                    </a:cubicBezTo>
                    <a:lnTo>
                      <a:pt x="21598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105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2879" y="2476"/>
              <a:ext cx="0" cy="1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</p:grp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4354116" y="2396729"/>
            <a:ext cx="0" cy="2202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4572001" y="2412207"/>
            <a:ext cx="1409039" cy="39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1050" b="1">
                <a:solidFill>
                  <a:schemeClr val="bg2"/>
                </a:solidFill>
                <a:latin typeface="Times New Roman" panose="02020603050405020304" pitchFamily="18" charset="0"/>
              </a:rPr>
              <a:t>Se pierde información</a:t>
            </a:r>
          </a:p>
          <a:p>
            <a:pPr eaLnBrk="0" hangingPunct="0"/>
            <a:r>
              <a:rPr lang="en-GB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R3 * R4 = R</a:t>
            </a: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 flipV="1">
            <a:off x="5133659" y="2646165"/>
            <a:ext cx="5715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1771651" y="3440907"/>
            <a:ext cx="1865895" cy="55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R5 (</a:t>
            </a:r>
            <a:r>
              <a:rPr lang="en-GB" altLang="es-PE" sz="1050" u="sng">
                <a:solidFill>
                  <a:schemeClr val="bg2"/>
                </a:solidFill>
                <a:latin typeface="Times New Roman" panose="02020603050405020304" pitchFamily="18" charset="0"/>
              </a:rPr>
              <a:t>MATRICULA</a:t>
            </a:r>
            <a:r>
              <a:rPr lang="en-GB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, MODELO)</a:t>
            </a:r>
          </a:p>
          <a:p>
            <a:pPr eaLnBrk="0" hangingPunct="0"/>
            <a:endParaRPr lang="en-GB" altLang="es-PE" sz="105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GB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R6 (</a:t>
            </a:r>
            <a:r>
              <a:rPr lang="en-GB" altLang="es-PE" sz="1050" u="sng">
                <a:solidFill>
                  <a:schemeClr val="bg2"/>
                </a:solidFill>
                <a:latin typeface="Times New Roman" panose="02020603050405020304" pitchFamily="18" charset="0"/>
              </a:rPr>
              <a:t>MODELO</a:t>
            </a:r>
            <a:r>
              <a:rPr lang="en-GB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 , POTENCIA)</a:t>
            </a:r>
          </a:p>
        </p:txBody>
      </p:sp>
      <p:grpSp>
        <p:nvGrpSpPr>
          <p:cNvPr id="20510" name="Group 30"/>
          <p:cNvGrpSpPr>
            <a:grpSpLocks/>
          </p:cNvGrpSpPr>
          <p:nvPr/>
        </p:nvGrpSpPr>
        <p:grpSpPr bwMode="auto">
          <a:xfrm>
            <a:off x="4294585" y="3389710"/>
            <a:ext cx="116681" cy="784622"/>
            <a:chOff x="2829" y="2966"/>
            <a:chExt cx="98" cy="659"/>
          </a:xfrm>
        </p:grpSpPr>
        <p:sp>
          <p:nvSpPr>
            <p:cNvPr id="20511" name="Arc 31"/>
            <p:cNvSpPr>
              <a:spLocks/>
            </p:cNvSpPr>
            <p:nvPr/>
          </p:nvSpPr>
          <p:spPr bwMode="auto">
            <a:xfrm>
              <a:off x="2831" y="2966"/>
              <a:ext cx="49" cy="79"/>
            </a:xfrm>
            <a:custGeom>
              <a:avLst/>
              <a:gdLst>
                <a:gd name="G0" fmla="+- 455 0 0"/>
                <a:gd name="G1" fmla="+- 21600 0 0"/>
                <a:gd name="G2" fmla="+- 21600 0 0"/>
                <a:gd name="T0" fmla="*/ 0 w 22055"/>
                <a:gd name="T1" fmla="*/ 5 h 21600"/>
                <a:gd name="T2" fmla="*/ 22055 w 22055"/>
                <a:gd name="T3" fmla="*/ 21600 h 21600"/>
                <a:gd name="T4" fmla="*/ 455 w 220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55" h="21600" fill="none" extrusionOk="0">
                  <a:moveTo>
                    <a:pt x="-1" y="4"/>
                  </a:moveTo>
                  <a:cubicBezTo>
                    <a:pt x="151" y="1"/>
                    <a:pt x="303" y="-1"/>
                    <a:pt x="455" y="0"/>
                  </a:cubicBezTo>
                  <a:cubicBezTo>
                    <a:pt x="12384" y="0"/>
                    <a:pt x="22055" y="9670"/>
                    <a:pt x="22055" y="21600"/>
                  </a:cubicBezTo>
                </a:path>
                <a:path w="22055" h="21600" stroke="0" extrusionOk="0">
                  <a:moveTo>
                    <a:pt x="-1" y="4"/>
                  </a:moveTo>
                  <a:cubicBezTo>
                    <a:pt x="151" y="1"/>
                    <a:pt x="303" y="-1"/>
                    <a:pt x="455" y="0"/>
                  </a:cubicBezTo>
                  <a:cubicBezTo>
                    <a:pt x="12384" y="0"/>
                    <a:pt x="22055" y="9670"/>
                    <a:pt x="22055" y="21600"/>
                  </a:cubicBezTo>
                  <a:lnTo>
                    <a:pt x="455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  <p:sp>
          <p:nvSpPr>
            <p:cNvPr id="20512" name="Line 32"/>
            <p:cNvSpPr>
              <a:spLocks noChangeShapeType="1"/>
            </p:cNvSpPr>
            <p:nvPr/>
          </p:nvSpPr>
          <p:spPr bwMode="auto">
            <a:xfrm>
              <a:off x="2879" y="3044"/>
              <a:ext cx="0" cy="1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  <p:sp>
          <p:nvSpPr>
            <p:cNvPr id="20513" name="Arc 33"/>
            <p:cNvSpPr>
              <a:spLocks/>
            </p:cNvSpPr>
            <p:nvPr/>
          </p:nvSpPr>
          <p:spPr bwMode="auto">
            <a:xfrm>
              <a:off x="2829" y="3546"/>
              <a:ext cx="49" cy="79"/>
            </a:xfrm>
            <a:custGeom>
              <a:avLst/>
              <a:gdLst>
                <a:gd name="G0" fmla="+- 455 0 0"/>
                <a:gd name="G1" fmla="+- 0 0 0"/>
                <a:gd name="G2" fmla="+- 21600 0 0"/>
                <a:gd name="T0" fmla="*/ 22055 w 22055"/>
                <a:gd name="T1" fmla="*/ 0 h 21600"/>
                <a:gd name="T2" fmla="*/ 0 w 22055"/>
                <a:gd name="T3" fmla="*/ 21595 h 21600"/>
                <a:gd name="T4" fmla="*/ 455 w 2205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55" h="21600" fill="none" extrusionOk="0">
                  <a:moveTo>
                    <a:pt x="22055" y="0"/>
                  </a:moveTo>
                  <a:cubicBezTo>
                    <a:pt x="22055" y="11929"/>
                    <a:pt x="12384" y="21600"/>
                    <a:pt x="455" y="21600"/>
                  </a:cubicBezTo>
                  <a:cubicBezTo>
                    <a:pt x="303" y="21600"/>
                    <a:pt x="151" y="21598"/>
                    <a:pt x="-1" y="21595"/>
                  </a:cubicBezTo>
                </a:path>
                <a:path w="22055" h="21600" stroke="0" extrusionOk="0">
                  <a:moveTo>
                    <a:pt x="22055" y="0"/>
                  </a:moveTo>
                  <a:cubicBezTo>
                    <a:pt x="22055" y="11929"/>
                    <a:pt x="12384" y="21600"/>
                    <a:pt x="455" y="21600"/>
                  </a:cubicBezTo>
                  <a:cubicBezTo>
                    <a:pt x="303" y="21600"/>
                    <a:pt x="151" y="21598"/>
                    <a:pt x="-1" y="21595"/>
                  </a:cubicBezTo>
                  <a:lnTo>
                    <a:pt x="455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  <p:grpSp>
          <p:nvGrpSpPr>
            <p:cNvPr id="20514" name="Group 34"/>
            <p:cNvGrpSpPr>
              <a:grpSpLocks/>
            </p:cNvGrpSpPr>
            <p:nvPr/>
          </p:nvGrpSpPr>
          <p:grpSpPr bwMode="auto">
            <a:xfrm>
              <a:off x="2877" y="3228"/>
              <a:ext cx="50" cy="161"/>
              <a:chOff x="2877" y="3228"/>
              <a:chExt cx="50" cy="161"/>
            </a:xfrm>
          </p:grpSpPr>
          <p:sp>
            <p:nvSpPr>
              <p:cNvPr id="20515" name="Arc 35"/>
              <p:cNvSpPr>
                <a:spLocks/>
              </p:cNvSpPr>
              <p:nvPr/>
            </p:nvSpPr>
            <p:spPr bwMode="auto">
              <a:xfrm>
                <a:off x="2877" y="3228"/>
                <a:ext cx="48" cy="80"/>
              </a:xfrm>
              <a:custGeom>
                <a:avLst/>
                <a:gdLst>
                  <a:gd name="G0" fmla="+- 21600 0 0"/>
                  <a:gd name="G1" fmla="+- 269 0 0"/>
                  <a:gd name="G2" fmla="+- 21600 0 0"/>
                  <a:gd name="T0" fmla="*/ 21142 w 21600"/>
                  <a:gd name="T1" fmla="*/ 21864 h 21864"/>
                  <a:gd name="T2" fmla="*/ 2 w 21600"/>
                  <a:gd name="T3" fmla="*/ 0 h 21864"/>
                  <a:gd name="T4" fmla="*/ 21600 w 21600"/>
                  <a:gd name="T5" fmla="*/ 269 h 21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864" fill="none" extrusionOk="0">
                    <a:moveTo>
                      <a:pt x="21141" y="21864"/>
                    </a:moveTo>
                    <a:cubicBezTo>
                      <a:pt x="9393" y="21614"/>
                      <a:pt x="0" y="12019"/>
                      <a:pt x="0" y="269"/>
                    </a:cubicBezTo>
                    <a:cubicBezTo>
                      <a:pt x="-1" y="179"/>
                      <a:pt x="0" y="89"/>
                      <a:pt x="1" y="-1"/>
                    </a:cubicBezTo>
                  </a:path>
                  <a:path w="21600" h="21864" stroke="0" extrusionOk="0">
                    <a:moveTo>
                      <a:pt x="21141" y="21864"/>
                    </a:moveTo>
                    <a:cubicBezTo>
                      <a:pt x="9393" y="21614"/>
                      <a:pt x="0" y="12019"/>
                      <a:pt x="0" y="269"/>
                    </a:cubicBezTo>
                    <a:cubicBezTo>
                      <a:pt x="-1" y="179"/>
                      <a:pt x="0" y="89"/>
                      <a:pt x="1" y="-1"/>
                    </a:cubicBezTo>
                    <a:lnTo>
                      <a:pt x="21600" y="269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20516" name="Arc 36"/>
              <p:cNvSpPr>
                <a:spLocks/>
              </p:cNvSpPr>
              <p:nvPr/>
            </p:nvSpPr>
            <p:spPr bwMode="auto">
              <a:xfrm>
                <a:off x="2880" y="3310"/>
                <a:ext cx="47" cy="79"/>
              </a:xfrm>
              <a:custGeom>
                <a:avLst/>
                <a:gdLst>
                  <a:gd name="G0" fmla="+- 21598 0 0"/>
                  <a:gd name="G1" fmla="+- 21595 0 0"/>
                  <a:gd name="G2" fmla="+- 21600 0 0"/>
                  <a:gd name="T0" fmla="*/ 0 w 21598"/>
                  <a:gd name="T1" fmla="*/ 21323 h 21595"/>
                  <a:gd name="T2" fmla="*/ 21141 w 21598"/>
                  <a:gd name="T3" fmla="*/ 0 h 21595"/>
                  <a:gd name="T4" fmla="*/ 21598 w 21598"/>
                  <a:gd name="T5" fmla="*/ 21595 h 2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8" h="21595" fill="none" extrusionOk="0">
                    <a:moveTo>
                      <a:pt x="-1" y="21322"/>
                    </a:moveTo>
                    <a:cubicBezTo>
                      <a:pt x="146" y="9678"/>
                      <a:pt x="9497" y="246"/>
                      <a:pt x="21140" y="-1"/>
                    </a:cubicBezTo>
                  </a:path>
                  <a:path w="21598" h="21595" stroke="0" extrusionOk="0">
                    <a:moveTo>
                      <a:pt x="-1" y="21322"/>
                    </a:moveTo>
                    <a:cubicBezTo>
                      <a:pt x="146" y="9678"/>
                      <a:pt x="9497" y="246"/>
                      <a:pt x="21140" y="-1"/>
                    </a:cubicBezTo>
                    <a:lnTo>
                      <a:pt x="21598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105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0517" name="Line 37"/>
            <p:cNvSpPr>
              <a:spLocks noChangeShapeType="1"/>
            </p:cNvSpPr>
            <p:nvPr/>
          </p:nvSpPr>
          <p:spPr bwMode="auto">
            <a:xfrm>
              <a:off x="2879" y="3388"/>
              <a:ext cx="0" cy="1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</p:grpSp>
      <p:sp>
        <p:nvSpPr>
          <p:cNvPr id="20518" name="Line 38"/>
          <p:cNvSpPr>
            <a:spLocks noChangeShapeType="1"/>
          </p:cNvSpPr>
          <p:nvPr/>
        </p:nvSpPr>
        <p:spPr bwMode="auto">
          <a:xfrm>
            <a:off x="4354116" y="3482579"/>
            <a:ext cx="0" cy="2202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20519" name="Rectangle 39"/>
          <p:cNvSpPr>
            <a:spLocks noChangeArrowheads="1"/>
          </p:cNvSpPr>
          <p:nvPr/>
        </p:nvSpPr>
        <p:spPr bwMode="auto">
          <a:xfrm>
            <a:off x="4629150" y="3669506"/>
            <a:ext cx="796692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1050" b="1">
                <a:solidFill>
                  <a:schemeClr val="bg2"/>
                </a:solidFill>
                <a:latin typeface="Times New Roman" panose="02020603050405020304" pitchFamily="18" charset="0"/>
              </a:rPr>
              <a:t>Es la mejor</a:t>
            </a:r>
          </a:p>
        </p:txBody>
      </p:sp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1494235" y="195263"/>
            <a:ext cx="61722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s-PE" sz="2700"/>
              <a:t>Tercera Forma Normal (3FN)</a:t>
            </a:r>
            <a:endParaRPr lang="es-CL" altLang="es-PE" sz="2700"/>
          </a:p>
        </p:txBody>
      </p:sp>
    </p:spTree>
    <p:extLst>
      <p:ext uri="{BB962C8B-B14F-4D97-AF65-F5344CB8AC3E}">
        <p14:creationId xmlns:p14="http://schemas.microsoft.com/office/powerpoint/2010/main" val="392516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494235" y="1108473"/>
            <a:ext cx="5940028" cy="372665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547812" y="1221581"/>
            <a:ext cx="2343590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1050" b="1">
                <a:solidFill>
                  <a:schemeClr val="bg2"/>
                </a:solidFill>
                <a:latin typeface="Times New Roman" panose="02020603050405020304" pitchFamily="18" charset="0"/>
              </a:rPr>
              <a:t>PRIMERA FORMA NORMAL (1FN)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601392" y="1437085"/>
            <a:ext cx="5841206" cy="39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>
            <a:lvl1pPr marL="384175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4675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3000"/>
              </a:spcBef>
            </a:pPr>
            <a:r>
              <a:rPr lang="es-CL" altLang="es-PE" sz="1050">
                <a:solidFill>
                  <a:schemeClr val="bg2"/>
                </a:solidFill>
              </a:rPr>
              <a:t>Una relación </a:t>
            </a:r>
            <a:r>
              <a:rPr lang="es-CL" altLang="es-PE" sz="1050" i="1">
                <a:solidFill>
                  <a:schemeClr val="bg2"/>
                </a:solidFill>
              </a:rPr>
              <a:t>R</a:t>
            </a:r>
            <a:r>
              <a:rPr lang="es-CL" altLang="es-PE" sz="1050">
                <a:solidFill>
                  <a:schemeClr val="bg2"/>
                </a:solidFill>
              </a:rPr>
              <a:t>, está en 1FN cuando no tiene ningún atributo no atómico ni relaciones anidadas</a:t>
            </a:r>
            <a:endParaRPr lang="es-ES" altLang="es-PE" sz="105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547812" y="2080022"/>
            <a:ext cx="2393283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1050" b="1">
                <a:solidFill>
                  <a:schemeClr val="bg2"/>
                </a:solidFill>
                <a:latin typeface="Times New Roman" panose="02020603050405020304" pitchFamily="18" charset="0"/>
              </a:rPr>
              <a:t> SEGUNDA FORMA NORMAL (2FN)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494235" y="2295525"/>
            <a:ext cx="6506765" cy="7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>
            <a:lvl1pPr marL="542925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89013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84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050">
                <a:solidFill>
                  <a:schemeClr val="bg2"/>
                </a:solidFill>
              </a:rPr>
              <a:t> Una relación </a:t>
            </a:r>
            <a:r>
              <a:rPr lang="es-ES" altLang="es-PE" sz="1050" i="1">
                <a:solidFill>
                  <a:schemeClr val="bg2"/>
                </a:solidFill>
              </a:rPr>
              <a:t>R</a:t>
            </a:r>
            <a:r>
              <a:rPr lang="es-ES" altLang="es-PE" sz="1050">
                <a:solidFill>
                  <a:schemeClr val="bg2"/>
                </a:solidFill>
              </a:rPr>
              <a:t> está en 2FN si:</a:t>
            </a:r>
          </a:p>
          <a:p>
            <a:r>
              <a:rPr lang="es-ES" altLang="es-PE" sz="1050">
                <a:solidFill>
                  <a:schemeClr val="bg2"/>
                </a:solidFill>
              </a:rPr>
              <a:t> -   Está en 1FN</a:t>
            </a:r>
          </a:p>
          <a:p>
            <a:r>
              <a:rPr lang="es-CL" altLang="es-PE" sz="1050">
                <a:solidFill>
                  <a:schemeClr val="bg2"/>
                </a:solidFill>
              </a:rPr>
              <a:t> -   Ningún atributo no clave (no principal) debería depender </a:t>
            </a:r>
          </a:p>
          <a:p>
            <a:r>
              <a:rPr lang="es-CL" altLang="es-PE" sz="1050">
                <a:solidFill>
                  <a:schemeClr val="bg2"/>
                </a:solidFill>
              </a:rPr>
              <a:t>     funcionalmente de una parte de la clave primaria; </a:t>
            </a:r>
            <a:endParaRPr lang="en-GB" altLang="es-PE" sz="1050">
              <a:solidFill>
                <a:schemeClr val="bg2"/>
              </a:solidFill>
            </a:endParaRP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439466" y="3376612"/>
            <a:ext cx="2460609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1050" b="1">
                <a:solidFill>
                  <a:schemeClr val="bg2"/>
                </a:solidFill>
                <a:latin typeface="Times New Roman" panose="02020603050405020304" pitchFamily="18" charset="0"/>
              </a:rPr>
              <a:t>   TERCERA FORMA NORMAL (3FN)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1601391" y="3646885"/>
            <a:ext cx="5994797" cy="103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>
            <a:lvl1pPr marL="384175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8825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050">
                <a:solidFill>
                  <a:schemeClr val="bg2"/>
                </a:solidFill>
                <a:latin typeface="Times New Roman" panose="02020603050405020304" pitchFamily="18" charset="0"/>
              </a:rPr>
              <a:t>   </a:t>
            </a:r>
            <a:r>
              <a:rPr lang="es-ES" altLang="es-PE" sz="1050">
                <a:solidFill>
                  <a:schemeClr val="bg2"/>
                </a:solidFill>
              </a:rPr>
              <a:t>Una relación </a:t>
            </a:r>
            <a:r>
              <a:rPr lang="es-ES" altLang="es-PE" sz="1050" i="1">
                <a:solidFill>
                  <a:schemeClr val="bg2"/>
                </a:solidFill>
              </a:rPr>
              <a:t>R</a:t>
            </a:r>
            <a:r>
              <a:rPr lang="es-ES" altLang="es-PE" sz="1050">
                <a:solidFill>
                  <a:schemeClr val="bg2"/>
                </a:solidFill>
              </a:rPr>
              <a:t> está en 3FN si:</a:t>
            </a:r>
          </a:p>
          <a:p>
            <a:r>
              <a:rPr lang="es-ES" altLang="es-PE" sz="1050">
                <a:solidFill>
                  <a:schemeClr val="bg2"/>
                </a:solidFill>
              </a:rPr>
              <a:t>   -   Está en 2FN</a:t>
            </a:r>
          </a:p>
          <a:p>
            <a:r>
              <a:rPr lang="en-GB" altLang="es-PE" sz="1050">
                <a:solidFill>
                  <a:schemeClr val="bg2"/>
                </a:solidFill>
              </a:rPr>
              <a:t>   -   No</a:t>
            </a:r>
            <a:r>
              <a:rPr lang="es-CL" altLang="es-PE" sz="1050">
                <a:solidFill>
                  <a:schemeClr val="bg2"/>
                </a:solidFill>
              </a:rPr>
              <a:t> hay un atributo no clave determinado funcionalmente por otro  </a:t>
            </a:r>
          </a:p>
          <a:p>
            <a:r>
              <a:rPr lang="es-CL" altLang="es-PE" sz="1050">
                <a:solidFill>
                  <a:schemeClr val="bg2"/>
                </a:solidFill>
              </a:rPr>
              <a:t>       atributo no clave; esto es, no debería existir una dependencia </a:t>
            </a:r>
          </a:p>
          <a:p>
            <a:r>
              <a:rPr lang="es-CL" altLang="es-PE" sz="1050">
                <a:solidFill>
                  <a:schemeClr val="bg2"/>
                </a:solidFill>
              </a:rPr>
              <a:t>       transitiva por parte de un atributo no clave de una clave primaria</a:t>
            </a:r>
          </a:p>
          <a:p>
            <a:endParaRPr lang="en-GB" altLang="es-PE" sz="1050">
              <a:solidFill>
                <a:schemeClr val="bg2"/>
              </a:solidFill>
            </a:endParaRP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1485900" y="244079"/>
            <a:ext cx="61722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CL" altLang="es-PE" sz="2400"/>
              <a:t>Definición de las 3 primeras Formas Normales</a:t>
            </a:r>
          </a:p>
        </p:txBody>
      </p:sp>
    </p:spTree>
    <p:extLst>
      <p:ext uri="{BB962C8B-B14F-4D97-AF65-F5344CB8AC3E}">
        <p14:creationId xmlns:p14="http://schemas.microsoft.com/office/powerpoint/2010/main" val="405370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610917" y="178594"/>
            <a:ext cx="5993606" cy="820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CL" altLang="es-PE" sz="3300"/>
              <a:t>Soluciones para las FN</a:t>
            </a:r>
            <a:endParaRPr lang="es-ES" altLang="es-PE" sz="3300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29" y="998935"/>
            <a:ext cx="8243581" cy="3514298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4108586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 dirty="0" smtClean="0"/>
              <a:t>Ejercicio 1</a:t>
            </a:r>
            <a:endParaRPr lang="es-ES" altLang="es-P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4235" y="1275160"/>
            <a:ext cx="6172200" cy="2914650"/>
          </a:xfrm>
        </p:spPr>
        <p:txBody>
          <a:bodyPr/>
          <a:lstStyle/>
          <a:p>
            <a:pPr marL="342900">
              <a:lnSpc>
                <a:spcPct val="80000"/>
              </a:lnSpc>
              <a:buNone/>
            </a:pPr>
            <a:r>
              <a:rPr lang="es-ES" altLang="es-PE" dirty="0">
                <a:latin typeface="Times New Roman" panose="02020603050405020304" pitchFamily="18" charset="0"/>
              </a:rPr>
              <a:t>Considere esta relación para libros publicados:</a:t>
            </a:r>
          </a:p>
          <a:p>
            <a:pPr marL="342900">
              <a:lnSpc>
                <a:spcPct val="80000"/>
              </a:lnSpc>
              <a:buNone/>
            </a:pPr>
            <a:endParaRPr lang="es-ES" altLang="es-PE" sz="1500" dirty="0">
              <a:latin typeface="Times New Roman" panose="02020603050405020304" pitchFamily="18" charset="0"/>
            </a:endParaRPr>
          </a:p>
          <a:p>
            <a:pPr marL="342900">
              <a:lnSpc>
                <a:spcPct val="80000"/>
              </a:lnSpc>
              <a:buNone/>
            </a:pPr>
            <a:r>
              <a:rPr lang="es-ES" altLang="es-PE" sz="1500" b="1" dirty="0">
                <a:latin typeface="Times New Roman" panose="02020603050405020304" pitchFamily="18" charset="0"/>
              </a:rPr>
              <a:t>Libro (</a:t>
            </a:r>
            <a:r>
              <a:rPr lang="es-ES" altLang="es-PE" sz="1500" b="1" dirty="0" err="1">
                <a:latin typeface="Times New Roman" panose="02020603050405020304" pitchFamily="18" charset="0"/>
              </a:rPr>
              <a:t>Titulo_libro</a:t>
            </a:r>
            <a:r>
              <a:rPr lang="es-ES" altLang="es-PE" sz="1500" b="1" dirty="0">
                <a:latin typeface="Times New Roman" panose="02020603050405020304" pitchFamily="18" charset="0"/>
              </a:rPr>
              <a:t>, </a:t>
            </a:r>
            <a:r>
              <a:rPr lang="es-ES" altLang="es-PE" sz="1500" b="1" dirty="0" err="1">
                <a:latin typeface="Times New Roman" panose="02020603050405020304" pitchFamily="18" charset="0"/>
              </a:rPr>
              <a:t>Nombre_autor</a:t>
            </a:r>
            <a:r>
              <a:rPr lang="es-ES" altLang="es-PE" sz="1500" b="1" dirty="0">
                <a:latin typeface="Times New Roman" panose="02020603050405020304" pitchFamily="18" charset="0"/>
              </a:rPr>
              <a:t>, </a:t>
            </a:r>
            <a:r>
              <a:rPr lang="es-ES" altLang="es-PE" sz="1500" b="1" dirty="0" err="1">
                <a:latin typeface="Times New Roman" panose="02020603050405020304" pitchFamily="18" charset="0"/>
              </a:rPr>
              <a:t>Tipo_libro</a:t>
            </a:r>
            <a:r>
              <a:rPr lang="es-ES" altLang="es-PE" sz="1500" b="1" dirty="0">
                <a:latin typeface="Times New Roman" panose="02020603050405020304" pitchFamily="18" charset="0"/>
              </a:rPr>
              <a:t>, </a:t>
            </a:r>
            <a:r>
              <a:rPr lang="es-ES" altLang="es-PE" sz="1500" b="1" dirty="0" err="1">
                <a:latin typeface="Times New Roman" panose="02020603050405020304" pitchFamily="18" charset="0"/>
              </a:rPr>
              <a:t>Lista_Precios</a:t>
            </a:r>
            <a:r>
              <a:rPr lang="es-ES" altLang="es-PE" sz="1500" b="1" dirty="0">
                <a:latin typeface="Times New Roman" panose="02020603050405020304" pitchFamily="18" charset="0"/>
              </a:rPr>
              <a:t>, </a:t>
            </a:r>
            <a:r>
              <a:rPr lang="es-ES" altLang="es-PE" sz="1500" b="1" dirty="0" err="1">
                <a:latin typeface="Times New Roman" panose="02020603050405020304" pitchFamily="18" charset="0"/>
              </a:rPr>
              <a:t>Afil_autor</a:t>
            </a:r>
            <a:r>
              <a:rPr lang="es-ES" altLang="es-PE" sz="1500" b="1" dirty="0">
                <a:latin typeface="Times New Roman" panose="02020603050405020304" pitchFamily="18" charset="0"/>
              </a:rPr>
              <a:t>, Editor)</a:t>
            </a:r>
          </a:p>
          <a:p>
            <a:pPr marL="342900">
              <a:lnSpc>
                <a:spcPct val="80000"/>
              </a:lnSpc>
              <a:buNone/>
            </a:pPr>
            <a:endParaRPr lang="es-ES" altLang="es-PE" sz="1500" b="1" dirty="0">
              <a:latin typeface="Times New Roman" panose="02020603050405020304" pitchFamily="18" charset="0"/>
            </a:endParaRPr>
          </a:p>
          <a:p>
            <a:pPr marL="342900">
              <a:lnSpc>
                <a:spcPct val="80000"/>
              </a:lnSpc>
              <a:buNone/>
            </a:pPr>
            <a:r>
              <a:rPr lang="es-ES" altLang="es-PE" sz="1500" dirty="0">
                <a:latin typeface="Times New Roman" panose="02020603050405020304" pitchFamily="18" charset="0"/>
              </a:rPr>
              <a:t>	</a:t>
            </a:r>
            <a:r>
              <a:rPr lang="es-ES" altLang="es-PE" dirty="0" err="1">
                <a:latin typeface="Times New Roman" panose="02020603050405020304" pitchFamily="18" charset="0"/>
              </a:rPr>
              <a:t>Afil_autor</a:t>
            </a:r>
            <a:r>
              <a:rPr lang="es-ES" altLang="es-PE" dirty="0">
                <a:latin typeface="Times New Roman" panose="02020603050405020304" pitchFamily="18" charset="0"/>
              </a:rPr>
              <a:t> se refiere a la afiliación del autor. Suponga que se dan las siguientes dependencias:</a:t>
            </a:r>
          </a:p>
          <a:p>
            <a:pPr marL="342900">
              <a:lnSpc>
                <a:spcPct val="80000"/>
              </a:lnSpc>
              <a:buNone/>
            </a:pPr>
            <a:endParaRPr lang="es-ES" altLang="es-PE" dirty="0">
              <a:latin typeface="Times New Roman" panose="02020603050405020304" pitchFamily="18" charset="0"/>
            </a:endParaRPr>
          </a:p>
          <a:p>
            <a:pPr marL="342900">
              <a:lnSpc>
                <a:spcPct val="80000"/>
              </a:lnSpc>
              <a:buNone/>
            </a:pPr>
            <a:r>
              <a:rPr lang="es-ES" altLang="es-PE" sz="1500" dirty="0">
                <a:latin typeface="Times New Roman" panose="02020603050405020304" pitchFamily="18" charset="0"/>
              </a:rPr>
              <a:t>		</a:t>
            </a:r>
            <a:r>
              <a:rPr lang="es-ES" altLang="es-PE" sz="1500" b="1" dirty="0" err="1">
                <a:latin typeface="Times New Roman" panose="02020603050405020304" pitchFamily="18" charset="0"/>
              </a:rPr>
              <a:t>Titulo_libro</a:t>
            </a:r>
            <a:r>
              <a:rPr lang="es-ES" altLang="es-PE" sz="1500" b="1" dirty="0">
                <a:latin typeface="Times New Roman" panose="02020603050405020304" pitchFamily="18" charset="0"/>
              </a:rPr>
              <a:t> 		Editor, </a:t>
            </a:r>
            <a:r>
              <a:rPr lang="es-ES" altLang="es-PE" sz="1500" b="1" dirty="0" err="1">
                <a:latin typeface="Times New Roman" panose="02020603050405020304" pitchFamily="18" charset="0"/>
              </a:rPr>
              <a:t>Tipo_libro</a:t>
            </a:r>
            <a:endParaRPr lang="es-ES" altLang="es-PE" sz="1500" b="1" dirty="0">
              <a:latin typeface="Times New Roman" panose="02020603050405020304" pitchFamily="18" charset="0"/>
            </a:endParaRPr>
          </a:p>
          <a:p>
            <a:pPr marL="342900">
              <a:lnSpc>
                <a:spcPct val="80000"/>
              </a:lnSpc>
              <a:buNone/>
            </a:pPr>
            <a:r>
              <a:rPr lang="es-ES" altLang="es-PE" sz="1500" b="1" dirty="0">
                <a:latin typeface="Times New Roman" panose="02020603050405020304" pitchFamily="18" charset="0"/>
              </a:rPr>
              <a:t>		</a:t>
            </a:r>
            <a:r>
              <a:rPr lang="es-ES" altLang="es-PE" sz="1500" b="1" dirty="0" err="1">
                <a:latin typeface="Times New Roman" panose="02020603050405020304" pitchFamily="18" charset="0"/>
              </a:rPr>
              <a:t>Tipo_libro</a:t>
            </a:r>
            <a:r>
              <a:rPr lang="es-ES" altLang="es-PE" sz="1500" b="1" dirty="0">
                <a:latin typeface="Times New Roman" panose="02020603050405020304" pitchFamily="18" charset="0"/>
              </a:rPr>
              <a:t> 		</a:t>
            </a:r>
            <a:r>
              <a:rPr lang="es-ES" altLang="es-PE" sz="1500" b="1" dirty="0" err="1">
                <a:latin typeface="Times New Roman" panose="02020603050405020304" pitchFamily="18" charset="0"/>
              </a:rPr>
              <a:t>Lista_Precios</a:t>
            </a:r>
            <a:endParaRPr lang="es-ES" altLang="es-PE" sz="1500" b="1" dirty="0">
              <a:latin typeface="Times New Roman" panose="02020603050405020304" pitchFamily="18" charset="0"/>
            </a:endParaRPr>
          </a:p>
          <a:p>
            <a:pPr marL="342900">
              <a:lnSpc>
                <a:spcPct val="80000"/>
              </a:lnSpc>
              <a:buNone/>
            </a:pPr>
            <a:r>
              <a:rPr lang="es-ES" altLang="es-PE" sz="1500" b="1" dirty="0">
                <a:latin typeface="Times New Roman" panose="02020603050405020304" pitchFamily="18" charset="0"/>
              </a:rPr>
              <a:t>		</a:t>
            </a:r>
            <a:r>
              <a:rPr lang="es-ES" altLang="es-PE" sz="1500" b="1" dirty="0" err="1">
                <a:latin typeface="Times New Roman" panose="02020603050405020304" pitchFamily="18" charset="0"/>
              </a:rPr>
              <a:t>Nombre_autor</a:t>
            </a:r>
            <a:r>
              <a:rPr lang="es-ES" altLang="es-PE" sz="1500" b="1" dirty="0">
                <a:latin typeface="Times New Roman" panose="02020603050405020304" pitchFamily="18" charset="0"/>
              </a:rPr>
              <a:t> 	    	</a:t>
            </a:r>
            <a:r>
              <a:rPr lang="es-ES" altLang="es-PE" sz="1500" b="1" dirty="0" err="1">
                <a:latin typeface="Times New Roman" panose="02020603050405020304" pitchFamily="18" charset="0"/>
              </a:rPr>
              <a:t>Afil_autor</a:t>
            </a:r>
            <a:endParaRPr lang="es-ES" altLang="es-PE" dirty="0">
              <a:latin typeface="Times New Roman" panose="02020603050405020304" pitchFamily="18" charset="0"/>
            </a:endParaRPr>
          </a:p>
          <a:p>
            <a:pPr marL="342900">
              <a:lnSpc>
                <a:spcPct val="80000"/>
              </a:lnSpc>
              <a:buFontTx/>
              <a:buAutoNum type="arabicPeriod"/>
            </a:pPr>
            <a:endParaRPr lang="es-ES" altLang="es-PE" dirty="0">
              <a:latin typeface="Times New Roman" panose="02020603050405020304" pitchFamily="18" charset="0"/>
            </a:endParaRPr>
          </a:p>
          <a:p>
            <a:pPr marL="342900">
              <a:lnSpc>
                <a:spcPct val="80000"/>
              </a:lnSpc>
              <a:buFontTx/>
              <a:buAutoNum type="arabicPeriod"/>
            </a:pPr>
            <a:r>
              <a:rPr lang="es-ES" altLang="es-PE" dirty="0">
                <a:latin typeface="Times New Roman" panose="02020603050405020304" pitchFamily="18" charset="0"/>
              </a:rPr>
              <a:t>Aplique normalización hasta dejar la relación en 3 FN</a:t>
            </a:r>
          </a:p>
          <a:p>
            <a:pPr marL="342900">
              <a:lnSpc>
                <a:spcPct val="80000"/>
              </a:lnSpc>
              <a:buNone/>
            </a:pPr>
            <a:endParaRPr lang="es-ES" altLang="es-PE" dirty="0">
              <a:latin typeface="Times New Roman" panose="02020603050405020304" pitchFamily="18" charset="0"/>
            </a:endParaRPr>
          </a:p>
          <a:p>
            <a:pPr marL="342900">
              <a:lnSpc>
                <a:spcPct val="80000"/>
              </a:lnSpc>
              <a:buNone/>
            </a:pPr>
            <a:r>
              <a:rPr lang="es-ES" altLang="es-PE" sz="1350" b="1" dirty="0">
                <a:latin typeface="Times New Roman" panose="02020603050405020304" pitchFamily="18" charset="0"/>
              </a:rPr>
              <a:t> </a:t>
            </a:r>
            <a:r>
              <a:rPr lang="es-ES" altLang="es-PE" dirty="0"/>
              <a:t>  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4016706" y="3249874"/>
            <a:ext cx="5405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4016706" y="3465554"/>
            <a:ext cx="5405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016706" y="3046827"/>
            <a:ext cx="5405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</p:spTree>
    <p:extLst>
      <p:ext uri="{BB962C8B-B14F-4D97-AF65-F5344CB8AC3E}">
        <p14:creationId xmlns:p14="http://schemas.microsoft.com/office/powerpoint/2010/main" val="34616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 dirty="0" smtClean="0"/>
              <a:t>Ejercicio 2</a:t>
            </a:r>
            <a:endParaRPr lang="es-ES" altLang="es-PE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4235" y="1113235"/>
            <a:ext cx="6318647" cy="3394472"/>
          </a:xfrm>
        </p:spPr>
        <p:txBody>
          <a:bodyPr/>
          <a:lstStyle/>
          <a:p>
            <a:pPr marL="342900">
              <a:buNone/>
            </a:pPr>
            <a:r>
              <a:rPr lang="es-ES" altLang="es-PE" dirty="0">
                <a:latin typeface="Times New Roman" panose="02020603050405020304" pitchFamily="18" charset="0"/>
              </a:rPr>
              <a:t>Considere la siguiente relación:</a:t>
            </a:r>
          </a:p>
          <a:p>
            <a:pPr marL="342900"/>
            <a:endParaRPr lang="es-ES" altLang="es-PE" dirty="0">
              <a:latin typeface="Times New Roman" panose="02020603050405020304" pitchFamily="18" charset="0"/>
            </a:endParaRPr>
          </a:p>
          <a:p>
            <a:pPr marL="342900">
              <a:buNone/>
            </a:pPr>
            <a:r>
              <a:rPr lang="es-ES" altLang="es-PE" sz="1500" b="1" dirty="0" err="1">
                <a:latin typeface="Times New Roman" panose="02020603050405020304" pitchFamily="18" charset="0"/>
              </a:rPr>
              <a:t>Venta_Auto</a:t>
            </a:r>
            <a:r>
              <a:rPr lang="es-ES" altLang="es-PE" sz="1500" b="1" dirty="0">
                <a:latin typeface="Times New Roman" panose="02020603050405020304" pitchFamily="18" charset="0"/>
              </a:rPr>
              <a:t>(Auto,  </a:t>
            </a:r>
            <a:r>
              <a:rPr lang="es-ES" altLang="es-PE" sz="1500" b="1" dirty="0" err="1">
                <a:latin typeface="Times New Roman" panose="02020603050405020304" pitchFamily="18" charset="0"/>
              </a:rPr>
              <a:t>Fecha_Venta</a:t>
            </a:r>
            <a:r>
              <a:rPr lang="es-ES" altLang="es-PE" sz="1500" b="1" dirty="0">
                <a:latin typeface="Times New Roman" panose="02020603050405020304" pitchFamily="18" charset="0"/>
              </a:rPr>
              <a:t>, Vendedor, Comisión, </a:t>
            </a:r>
            <a:r>
              <a:rPr lang="es-ES" altLang="es-PE" sz="1500" b="1" dirty="0" err="1">
                <a:latin typeface="Times New Roman" panose="02020603050405020304" pitchFamily="18" charset="0"/>
              </a:rPr>
              <a:t>Cantidad_Descto</a:t>
            </a:r>
            <a:r>
              <a:rPr lang="es-ES" altLang="es-PE" sz="1500" b="1" dirty="0">
                <a:latin typeface="Times New Roman" panose="02020603050405020304" pitchFamily="18" charset="0"/>
              </a:rPr>
              <a:t>)</a:t>
            </a:r>
          </a:p>
          <a:p>
            <a:pPr marL="342900">
              <a:buNone/>
            </a:pPr>
            <a:endParaRPr lang="es-ES" altLang="es-PE" sz="1350" b="1" dirty="0">
              <a:latin typeface="Times New Roman" panose="02020603050405020304" pitchFamily="18" charset="0"/>
            </a:endParaRPr>
          </a:p>
          <a:p>
            <a:pPr marL="342900">
              <a:buNone/>
            </a:pPr>
            <a:r>
              <a:rPr lang="es-ES" altLang="es-PE" sz="1500" dirty="0">
                <a:latin typeface="Times New Roman" panose="02020603050405020304" pitchFamily="18" charset="0"/>
              </a:rPr>
              <a:t>	</a:t>
            </a:r>
            <a:r>
              <a:rPr lang="es-ES" altLang="es-PE" dirty="0">
                <a:latin typeface="Times New Roman" panose="02020603050405020304" pitchFamily="18" charset="0"/>
              </a:rPr>
              <a:t>Las dependencias son:</a:t>
            </a:r>
          </a:p>
          <a:p>
            <a:pPr marL="342900">
              <a:buNone/>
            </a:pPr>
            <a:endParaRPr lang="es-ES" altLang="es-PE" b="1" dirty="0">
              <a:latin typeface="Times New Roman" panose="02020603050405020304" pitchFamily="18" charset="0"/>
            </a:endParaRPr>
          </a:p>
          <a:p>
            <a:pPr marL="342900">
              <a:buNone/>
            </a:pPr>
            <a:r>
              <a:rPr lang="es-ES" altLang="es-PE" sz="1500" b="1" dirty="0" err="1">
                <a:latin typeface="Times New Roman" panose="02020603050405020304" pitchFamily="18" charset="0"/>
              </a:rPr>
              <a:t>Fecha_Venta</a:t>
            </a:r>
            <a:r>
              <a:rPr lang="es-ES" altLang="es-PE" sz="1500" b="1" dirty="0">
                <a:latin typeface="Times New Roman" panose="02020603050405020304" pitchFamily="18" charset="0"/>
              </a:rPr>
              <a:t> 	    </a:t>
            </a:r>
            <a:r>
              <a:rPr lang="es-ES" altLang="es-PE" sz="1500" b="1" dirty="0" err="1">
                <a:latin typeface="Times New Roman" panose="02020603050405020304" pitchFamily="18" charset="0"/>
              </a:rPr>
              <a:t>Cantidad_Descto</a:t>
            </a:r>
            <a:r>
              <a:rPr lang="es-ES" altLang="es-PE" sz="1500" b="1" dirty="0">
                <a:latin typeface="Times New Roman" panose="02020603050405020304" pitchFamily="18" charset="0"/>
              </a:rPr>
              <a:t> </a:t>
            </a:r>
            <a:r>
              <a:rPr lang="es-ES" altLang="es-PE" sz="1500" b="1" dirty="0" smtClean="0">
                <a:latin typeface="Times New Roman" panose="02020603050405020304" pitchFamily="18" charset="0"/>
              </a:rPr>
              <a:t> </a:t>
            </a:r>
            <a:r>
              <a:rPr lang="es-ES" altLang="es-PE" sz="1500" b="1" dirty="0">
                <a:latin typeface="Times New Roman" panose="02020603050405020304" pitchFamily="18" charset="0"/>
              </a:rPr>
              <a:t>y  </a:t>
            </a:r>
            <a:r>
              <a:rPr lang="es-ES" altLang="es-PE" sz="1500" b="1" dirty="0" smtClean="0">
                <a:latin typeface="Times New Roman" panose="02020603050405020304" pitchFamily="18" charset="0"/>
              </a:rPr>
              <a:t>Vendedor            </a:t>
            </a:r>
            <a:r>
              <a:rPr lang="es-ES" altLang="es-PE" sz="1500" b="1" dirty="0">
                <a:latin typeface="Times New Roman" panose="02020603050405020304" pitchFamily="18" charset="0"/>
              </a:rPr>
              <a:t>Comisión</a:t>
            </a:r>
          </a:p>
          <a:p>
            <a:pPr marL="342900">
              <a:buNone/>
            </a:pPr>
            <a:endParaRPr lang="es-ES" altLang="es-PE" dirty="0">
              <a:latin typeface="Times New Roman" panose="02020603050405020304" pitchFamily="18" charset="0"/>
            </a:endParaRPr>
          </a:p>
          <a:p>
            <a:pPr marL="342900">
              <a:buFontTx/>
              <a:buAutoNum type="arabicPeriod"/>
            </a:pPr>
            <a:r>
              <a:rPr lang="es-ES" altLang="es-PE" dirty="0">
                <a:latin typeface="Times New Roman" panose="02020603050405020304" pitchFamily="18" charset="0"/>
              </a:rPr>
              <a:t>¿Cómo la normalizaría sucesivamente hasta dejarla en 3FN?</a:t>
            </a:r>
            <a:r>
              <a:rPr lang="es-ES" altLang="es-PE" sz="1500" dirty="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2736055" y="3112294"/>
            <a:ext cx="7441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6206924" y="3112294"/>
            <a:ext cx="3774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</p:spTree>
    <p:extLst>
      <p:ext uri="{BB962C8B-B14F-4D97-AF65-F5344CB8AC3E}">
        <p14:creationId xmlns:p14="http://schemas.microsoft.com/office/powerpoint/2010/main" val="35328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156168" y="2393316"/>
            <a:ext cx="5954316" cy="75604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648269" y="789385"/>
            <a:ext cx="7786047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s-ES_tradnl" altLang="es-PE" sz="1500" dirty="0">
                <a:solidFill>
                  <a:schemeClr val="bg2"/>
                </a:solidFill>
              </a:rPr>
              <a:t>La normalización (</a:t>
            </a:r>
            <a:r>
              <a:rPr lang="es-ES_tradnl" altLang="es-PE" sz="1500" dirty="0" err="1">
                <a:solidFill>
                  <a:schemeClr val="bg2"/>
                </a:solidFill>
              </a:rPr>
              <a:t>Codd</a:t>
            </a:r>
            <a:r>
              <a:rPr lang="es-ES_tradnl" altLang="es-PE" sz="1500" dirty="0">
                <a:solidFill>
                  <a:schemeClr val="bg2"/>
                </a:solidFill>
              </a:rPr>
              <a:t>, 1972), somete un esquema de relación a una serie de pruebas para «certificar» si pertenece o no a una cierta </a:t>
            </a:r>
            <a:r>
              <a:rPr lang="es-ES_tradnl" altLang="es-PE" sz="1500" b="1" dirty="0">
                <a:solidFill>
                  <a:schemeClr val="bg2"/>
                </a:solidFill>
              </a:rPr>
              <a:t>forma normal</a:t>
            </a:r>
          </a:p>
          <a:p>
            <a:pPr>
              <a:lnSpc>
                <a:spcPct val="90000"/>
              </a:lnSpc>
            </a:pPr>
            <a:endParaRPr lang="es-ES_tradnl" altLang="es-PE" sz="1500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s-ES_tradnl" altLang="es-PE" sz="1500" dirty="0">
                <a:solidFill>
                  <a:schemeClr val="bg2"/>
                </a:solidFill>
              </a:rPr>
              <a:t>El proceso, que sigue un estilo “top </a:t>
            </a:r>
            <a:r>
              <a:rPr lang="es-ES_tradnl" altLang="es-PE" sz="1500" dirty="0" err="1">
                <a:solidFill>
                  <a:schemeClr val="bg2"/>
                </a:solidFill>
              </a:rPr>
              <a:t>down</a:t>
            </a:r>
            <a:r>
              <a:rPr lang="es-ES_tradnl" altLang="es-PE" sz="1500" dirty="0">
                <a:solidFill>
                  <a:schemeClr val="bg2"/>
                </a:solidFill>
              </a:rPr>
              <a:t>” evaluando cada relación respecto a los criterios de normas formales y descomponiendo las relaciones a medida que sea necesario, para</a:t>
            </a:r>
          </a:p>
          <a:p>
            <a:pPr>
              <a:lnSpc>
                <a:spcPct val="90000"/>
              </a:lnSpc>
            </a:pPr>
            <a:endParaRPr lang="es-ES_tradnl" altLang="es-PE" sz="1500" dirty="0">
              <a:solidFill>
                <a:schemeClr val="bg2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_tradnl" altLang="es-PE" sz="1350" dirty="0">
                <a:solidFill>
                  <a:schemeClr val="bg2"/>
                </a:solidFill>
              </a:rPr>
              <a:t>(1) minimizar la redundancia y </a:t>
            </a:r>
          </a:p>
          <a:p>
            <a:pPr lvl="1">
              <a:lnSpc>
                <a:spcPct val="90000"/>
              </a:lnSpc>
            </a:pPr>
            <a:r>
              <a:rPr lang="es-ES_tradnl" altLang="es-PE" sz="1350" dirty="0">
                <a:solidFill>
                  <a:schemeClr val="bg2"/>
                </a:solidFill>
              </a:rPr>
              <a:t>(2) minimizar las anomalías de inserción, eliminación y actualización</a:t>
            </a:r>
          </a:p>
          <a:p>
            <a:pPr lvl="1">
              <a:lnSpc>
                <a:spcPct val="90000"/>
              </a:lnSpc>
            </a:pPr>
            <a:r>
              <a:rPr lang="es-ES_tradnl" altLang="es-PE" sz="1350" dirty="0">
                <a:solidFill>
                  <a:schemeClr val="bg2"/>
                </a:solidFill>
              </a:rPr>
              <a:t>(3) facilidad de uso y eficiencia en el diseño del esquema relacional</a:t>
            </a:r>
          </a:p>
          <a:p>
            <a:pPr lvl="1">
              <a:lnSpc>
                <a:spcPct val="90000"/>
              </a:lnSpc>
            </a:pPr>
            <a:endParaRPr lang="es-ES_tradnl" altLang="es-PE" sz="135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s-ES_tradnl" altLang="es-PE" sz="1500" dirty="0">
                <a:solidFill>
                  <a:schemeClr val="bg2"/>
                </a:solidFill>
              </a:rPr>
              <a:t>En un principio, </a:t>
            </a:r>
            <a:r>
              <a:rPr lang="es-ES_tradnl" altLang="es-PE" sz="1500" dirty="0" err="1">
                <a:solidFill>
                  <a:schemeClr val="bg2"/>
                </a:solidFill>
              </a:rPr>
              <a:t>Codd</a:t>
            </a:r>
            <a:r>
              <a:rPr lang="es-ES_tradnl" altLang="es-PE" sz="1500" dirty="0">
                <a:solidFill>
                  <a:schemeClr val="bg2"/>
                </a:solidFill>
              </a:rPr>
              <a:t> propuso tres formas normales, a las cuales llamó primera, segunda y tercera forma normal</a:t>
            </a:r>
          </a:p>
          <a:p>
            <a:pPr>
              <a:lnSpc>
                <a:spcPct val="90000"/>
              </a:lnSpc>
            </a:pPr>
            <a:endParaRPr lang="es-ES_tradnl" altLang="es-PE" sz="15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s-ES_tradnl" altLang="es-PE" sz="1500" dirty="0">
                <a:solidFill>
                  <a:schemeClr val="bg2"/>
                </a:solidFill>
              </a:rPr>
              <a:t>Posteriormente, </a:t>
            </a:r>
            <a:r>
              <a:rPr lang="es-ES_tradnl" altLang="es-PE" sz="1500" dirty="0" err="1">
                <a:solidFill>
                  <a:schemeClr val="bg2"/>
                </a:solidFill>
              </a:rPr>
              <a:t>Boyce</a:t>
            </a:r>
            <a:r>
              <a:rPr lang="es-ES_tradnl" altLang="es-PE" sz="1500" dirty="0">
                <a:solidFill>
                  <a:schemeClr val="bg2"/>
                </a:solidFill>
              </a:rPr>
              <a:t> y </a:t>
            </a:r>
            <a:r>
              <a:rPr lang="es-ES_tradnl" altLang="es-PE" sz="1500" dirty="0" err="1">
                <a:solidFill>
                  <a:schemeClr val="bg2"/>
                </a:solidFill>
              </a:rPr>
              <a:t>Codd</a:t>
            </a:r>
            <a:r>
              <a:rPr lang="es-ES_tradnl" altLang="es-PE" sz="1500" dirty="0">
                <a:solidFill>
                  <a:schemeClr val="bg2"/>
                </a:solidFill>
              </a:rPr>
              <a:t> propusieron una definición más estricta de 3FN, a la que se conoce como forma normal de </a:t>
            </a:r>
            <a:r>
              <a:rPr lang="es-ES_tradnl" altLang="es-PE" sz="1500" dirty="0" err="1">
                <a:solidFill>
                  <a:schemeClr val="bg2"/>
                </a:solidFill>
              </a:rPr>
              <a:t>Boyce-Codd</a:t>
            </a:r>
            <a:r>
              <a:rPr lang="es-ES_tradnl" altLang="es-PE" sz="1500" dirty="0">
                <a:solidFill>
                  <a:schemeClr val="bg2"/>
                </a:solidFill>
              </a:rPr>
              <a:t> (FNBC)</a:t>
            </a:r>
          </a:p>
          <a:p>
            <a:pPr>
              <a:lnSpc>
                <a:spcPct val="90000"/>
              </a:lnSpc>
            </a:pPr>
            <a:endParaRPr lang="es-ES_tradnl" altLang="es-PE" sz="1500" dirty="0">
              <a:solidFill>
                <a:schemeClr val="bg2"/>
              </a:solidFill>
            </a:endParaRP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357438" y="303610"/>
            <a:ext cx="40190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PE" sz="2400" dirty="0">
                <a:solidFill>
                  <a:schemeClr val="accent6">
                    <a:lumMod val="75000"/>
                  </a:schemeClr>
                </a:solidFill>
              </a:rPr>
              <a:t>¿ Qué es la normalización ?</a:t>
            </a:r>
          </a:p>
        </p:txBody>
      </p:sp>
    </p:spTree>
    <p:extLst>
      <p:ext uri="{BB962C8B-B14F-4D97-AF65-F5344CB8AC3E}">
        <p14:creationId xmlns:p14="http://schemas.microsoft.com/office/powerpoint/2010/main" val="406070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485900" y="357188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CL" altLang="es-PE" sz="3300"/>
              <a:t>Normalización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457200" y="1059657"/>
            <a:ext cx="8202304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PE" sz="1500" dirty="0">
                <a:solidFill>
                  <a:schemeClr val="bg2"/>
                </a:solidFill>
              </a:rPr>
              <a:t>Todas estas formas normales </a:t>
            </a:r>
            <a:r>
              <a:rPr lang="es-ES_tradnl" altLang="es-PE" sz="1500" b="1" dirty="0">
                <a:solidFill>
                  <a:schemeClr val="bg2"/>
                </a:solidFill>
              </a:rPr>
              <a:t>se basan en las dependencias funcionales</a:t>
            </a:r>
            <a:r>
              <a:rPr lang="es-ES_tradnl" altLang="es-PE" sz="1500" dirty="0">
                <a:solidFill>
                  <a:schemeClr val="bg2"/>
                </a:solidFill>
              </a:rPr>
              <a:t> entre los atributos de una relación</a:t>
            </a:r>
          </a:p>
          <a:p>
            <a:pPr>
              <a:lnSpc>
                <a:spcPct val="80000"/>
              </a:lnSpc>
            </a:pPr>
            <a:endParaRPr lang="es-ES_tradnl" altLang="es-PE" sz="1500" dirty="0">
              <a:solidFill>
                <a:schemeClr val="bg2"/>
              </a:solidFill>
            </a:endParaRPr>
          </a:p>
          <a:p>
            <a:r>
              <a:rPr lang="es-ES_tradnl" altLang="es-PE" sz="1500" dirty="0">
                <a:solidFill>
                  <a:schemeClr val="bg2"/>
                </a:solidFill>
              </a:rPr>
              <a:t>Más adelante, se propusieron una cuarta (4NF) y una quinta forma normal (5FN), basadas en los conceptos de dependencias </a:t>
            </a:r>
            <a:r>
              <a:rPr lang="es-ES_tradnl" altLang="es-PE" sz="1500" dirty="0" err="1">
                <a:solidFill>
                  <a:schemeClr val="bg2"/>
                </a:solidFill>
              </a:rPr>
              <a:t>multievaluadas</a:t>
            </a:r>
            <a:r>
              <a:rPr lang="es-ES_tradnl" altLang="es-PE" sz="1500" dirty="0">
                <a:solidFill>
                  <a:schemeClr val="bg2"/>
                </a:solidFill>
              </a:rPr>
              <a:t> y dependencias de reunión, respectivamente</a:t>
            </a:r>
          </a:p>
          <a:p>
            <a:pPr>
              <a:lnSpc>
                <a:spcPct val="80000"/>
              </a:lnSpc>
            </a:pPr>
            <a:endParaRPr lang="es-ES_tradnl" altLang="es-PE" sz="1500" dirty="0">
              <a:solidFill>
                <a:schemeClr val="bg2"/>
              </a:solidFill>
            </a:endParaRPr>
          </a:p>
          <a:p>
            <a:r>
              <a:rPr lang="es-ES_tradnl" altLang="es-PE" sz="1500" dirty="0">
                <a:solidFill>
                  <a:schemeClr val="bg2"/>
                </a:solidFill>
              </a:rPr>
              <a:t>El procedimiento de normalización proporciona a los diseñadores los siguientes aspectos:</a:t>
            </a:r>
          </a:p>
          <a:p>
            <a:pPr>
              <a:lnSpc>
                <a:spcPct val="80000"/>
              </a:lnSpc>
            </a:pPr>
            <a:endParaRPr lang="es-ES_tradnl" altLang="es-PE" sz="1500" dirty="0">
              <a:solidFill>
                <a:schemeClr val="bg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s-ES_tradnl" altLang="es-PE" sz="1350" dirty="0">
                <a:solidFill>
                  <a:schemeClr val="bg2"/>
                </a:solidFill>
              </a:rPr>
              <a:t>Un marco formal para analizar los esquemas de relación basándose en sus claves y en las dependencias funcionales entre sus atributos</a:t>
            </a:r>
          </a:p>
          <a:p>
            <a:pPr lvl="1">
              <a:lnSpc>
                <a:spcPct val="110000"/>
              </a:lnSpc>
            </a:pPr>
            <a:r>
              <a:rPr lang="es-ES_tradnl" altLang="es-PE" sz="1350" dirty="0">
                <a:solidFill>
                  <a:schemeClr val="bg2"/>
                </a:solidFill>
              </a:rPr>
              <a:t>Una serie de pruebas de formas normales que pueden efectuarse sobre esquemas de relación individuales de modo que la base de datos relacional pueda </a:t>
            </a:r>
            <a:r>
              <a:rPr lang="es-ES_tradnl" altLang="es-PE" sz="1350" b="1" dirty="0">
                <a:solidFill>
                  <a:schemeClr val="bg2"/>
                </a:solidFill>
              </a:rPr>
              <a:t>normalizarse </a:t>
            </a:r>
            <a:r>
              <a:rPr lang="es-ES_tradnl" altLang="es-PE" sz="1350" dirty="0">
                <a:solidFill>
                  <a:schemeClr val="bg2"/>
                </a:solidFill>
              </a:rPr>
              <a:t>hasta el grado deseado</a:t>
            </a:r>
            <a:endParaRPr lang="es-CL" altLang="es-PE" sz="13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47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9466" y="0"/>
            <a:ext cx="6172200" cy="1028700"/>
          </a:xfrm>
        </p:spPr>
        <p:txBody>
          <a:bodyPr/>
          <a:lstStyle/>
          <a:p>
            <a:r>
              <a:rPr lang="es-ES" altLang="es-PE"/>
              <a:t>Formas Normales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4895851" y="2085975"/>
            <a:ext cx="2917031" cy="2106216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5038726" y="2420541"/>
            <a:ext cx="2631281" cy="177165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5145882" y="2753916"/>
            <a:ext cx="2416969" cy="1438275"/>
          </a:xfrm>
          <a:prstGeom prst="ellipse">
            <a:avLst/>
          </a:prstGeom>
          <a:solidFill>
            <a:srgbClr val="CC9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5251848" y="3088482"/>
            <a:ext cx="2169319" cy="1103710"/>
          </a:xfrm>
          <a:prstGeom prst="ellipse">
            <a:avLst/>
          </a:prstGeom>
          <a:solidFill>
            <a:srgbClr val="CCCC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5436394" y="3436144"/>
            <a:ext cx="1812131" cy="770335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511791" y="951310"/>
            <a:ext cx="4276903" cy="3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>
            <a:lvl1pPr marL="342900" indent="-3429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3429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85900" indent="-3429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57400" indent="-3429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628900" indent="-3429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86100" indent="-3429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543300" indent="-3429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000500" indent="-3429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57700" indent="-3429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GB" altLang="es-PE" sz="1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Primera</a:t>
            </a:r>
            <a:r>
              <a:rPr lang="en-GB" altLang="es-PE" sz="1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GB" altLang="es-PE" sz="1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segunda</a:t>
            </a:r>
            <a:r>
              <a:rPr lang="en-GB" altLang="es-PE" sz="1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y </a:t>
            </a:r>
            <a:r>
              <a:rPr lang="en-GB" altLang="es-PE" sz="1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tercera</a:t>
            </a:r>
            <a:r>
              <a:rPr lang="en-GB" altLang="es-PE" sz="1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Formas</a:t>
            </a:r>
            <a:r>
              <a:rPr lang="en-GB" altLang="es-PE" sz="1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Normales</a:t>
            </a:r>
            <a:endParaRPr lang="en-GB" altLang="es-PE" sz="1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GB" altLang="es-PE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			       </a:t>
            </a:r>
            <a:r>
              <a:rPr lang="en-GB" altLang="es-PE" sz="18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Codd</a:t>
            </a:r>
            <a:r>
              <a:rPr lang="en-GB" altLang="es-PE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 1970</a:t>
            </a:r>
          </a:p>
          <a:p>
            <a:pPr eaLnBrk="0" hangingPunct="0"/>
            <a:endParaRPr lang="en-GB" altLang="es-PE" sz="18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>
              <a:buFontTx/>
              <a:buChar char="•"/>
            </a:pPr>
            <a:r>
              <a:rPr lang="en-GB" altLang="es-PE" sz="1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Forma Normal de Boyce y </a:t>
            </a:r>
            <a:r>
              <a:rPr lang="en-GB" altLang="es-PE" sz="1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Codd</a:t>
            </a:r>
            <a:r>
              <a:rPr lang="en-GB" altLang="es-PE" sz="1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(FNBC)</a:t>
            </a:r>
          </a:p>
          <a:p>
            <a:pPr eaLnBrk="0" hangingPunct="0"/>
            <a:r>
              <a:rPr lang="en-GB" altLang="es-PE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			Boyce - </a:t>
            </a:r>
            <a:r>
              <a:rPr lang="en-GB" altLang="es-PE" sz="18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Codd</a:t>
            </a:r>
            <a:r>
              <a:rPr lang="en-GB" altLang="es-PE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 1974</a:t>
            </a:r>
          </a:p>
          <a:p>
            <a:pPr eaLnBrk="0" hangingPunct="0"/>
            <a:endParaRPr lang="en-GB" altLang="es-PE" sz="18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>
              <a:buFontTx/>
              <a:buChar char="•"/>
            </a:pPr>
            <a:r>
              <a:rPr lang="en-GB" altLang="es-PE" sz="1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Cuarta</a:t>
            </a:r>
            <a:r>
              <a:rPr lang="en-GB" altLang="es-PE" sz="1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Forma Normal (4FN)</a:t>
            </a:r>
          </a:p>
          <a:p>
            <a:pPr eaLnBrk="0" hangingPunct="0"/>
            <a:r>
              <a:rPr lang="en-GB" altLang="es-PE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			Fagin 1977</a:t>
            </a:r>
          </a:p>
          <a:p>
            <a:pPr eaLnBrk="0" hangingPunct="0"/>
            <a:endParaRPr lang="en-GB" altLang="es-PE" sz="18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>
              <a:buFontTx/>
              <a:buChar char="•"/>
            </a:pPr>
            <a:r>
              <a:rPr lang="en-GB" altLang="es-PE" sz="1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Quinta Forma Normal (5FN)</a:t>
            </a:r>
          </a:p>
          <a:p>
            <a:pPr eaLnBrk="0" hangingPunct="0"/>
            <a:r>
              <a:rPr lang="en-GB" altLang="es-PE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			Fagin 1979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5609035" y="3756423"/>
            <a:ext cx="1490663" cy="435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s-PE" sz="1050" b="1" dirty="0">
                <a:solidFill>
                  <a:schemeClr val="bg2"/>
                </a:solidFill>
                <a:latin typeface="Times New Roman" panose="02020603050405020304" pitchFamily="18" charset="0"/>
              </a:rPr>
              <a:t>5FN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6203157" y="3455194"/>
            <a:ext cx="386323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1050" b="1">
                <a:solidFill>
                  <a:schemeClr val="bg2"/>
                </a:solidFill>
                <a:latin typeface="Times New Roman" panose="02020603050405020304" pitchFamily="18" charset="0"/>
              </a:rPr>
              <a:t>4FN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6203157" y="2787253"/>
            <a:ext cx="386323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1050" b="1">
                <a:solidFill>
                  <a:schemeClr val="bg2"/>
                </a:solidFill>
                <a:latin typeface="Times New Roman" panose="02020603050405020304" pitchFamily="18" charset="0"/>
              </a:rPr>
              <a:t>3FN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6203157" y="2455069"/>
            <a:ext cx="386323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1050" b="1">
                <a:solidFill>
                  <a:schemeClr val="bg2"/>
                </a:solidFill>
                <a:latin typeface="Times New Roman" panose="02020603050405020304" pitchFamily="18" charset="0"/>
              </a:rPr>
              <a:t>2FN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6203157" y="2119312"/>
            <a:ext cx="386323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105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1FN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6168629" y="3121819"/>
            <a:ext cx="506549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1050" b="1">
                <a:solidFill>
                  <a:schemeClr val="bg2"/>
                </a:solidFill>
                <a:latin typeface="Times New Roman" panose="02020603050405020304" pitchFamily="18" charset="0"/>
              </a:rPr>
              <a:t>FNBC</a:t>
            </a:r>
          </a:p>
        </p:txBody>
      </p:sp>
    </p:spTree>
    <p:extLst>
      <p:ext uri="{BB962C8B-B14F-4D97-AF65-F5344CB8AC3E}">
        <p14:creationId xmlns:p14="http://schemas.microsoft.com/office/powerpoint/2010/main" val="232200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21494" y="1113235"/>
            <a:ext cx="5064919" cy="32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s-PE" sz="165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Ejemplo</a:t>
            </a:r>
            <a:r>
              <a:rPr lang="en-GB" altLang="es-PE" sz="165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de un </a:t>
            </a:r>
            <a:r>
              <a:rPr lang="en-GB" altLang="es-PE" sz="165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diseño</a:t>
            </a:r>
            <a:r>
              <a:rPr lang="en-GB" altLang="es-PE" sz="165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65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inadecuado</a:t>
            </a:r>
            <a:r>
              <a:rPr lang="en-GB" altLang="es-PE" sz="165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: </a:t>
            </a:r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2627710" y="1491854"/>
            <a:ext cx="5130403" cy="1990725"/>
            <a:chOff x="2303" y="1588"/>
            <a:chExt cx="2401" cy="1672"/>
          </a:xfrm>
        </p:grpSpPr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2316" y="1592"/>
              <a:ext cx="2384" cy="1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2312" y="1899"/>
              <a:ext cx="2392" cy="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2303" y="1673"/>
              <a:ext cx="341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RUT_PROF</a:t>
              </a:r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2661" y="1588"/>
              <a:ext cx="0" cy="1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2653" y="1673"/>
              <a:ext cx="470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NOMBRE_PROF</a:t>
              </a:r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>
              <a:off x="3244" y="1588"/>
              <a:ext cx="0" cy="1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3237" y="1673"/>
              <a:ext cx="359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RUT_ALUM</a:t>
              </a:r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3642" y="1588"/>
              <a:ext cx="0" cy="1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3586" y="1673"/>
              <a:ext cx="542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    NOMBRE_ALUM</a:t>
              </a:r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4274" y="1588"/>
              <a:ext cx="0" cy="1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  <p:sp>
          <p:nvSpPr>
            <p:cNvPr id="13329" name="Rectangle 17"/>
            <p:cNvSpPr>
              <a:spLocks noChangeArrowheads="1"/>
            </p:cNvSpPr>
            <p:nvPr/>
          </p:nvSpPr>
          <p:spPr bwMode="auto">
            <a:xfrm>
              <a:off x="4265" y="1673"/>
              <a:ext cx="222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NOTA.</a:t>
              </a:r>
            </a:p>
          </p:txBody>
        </p:sp>
        <p:sp>
          <p:nvSpPr>
            <p:cNvPr id="13330" name="Rectangle 18"/>
            <p:cNvSpPr>
              <a:spLocks noChangeArrowheads="1"/>
            </p:cNvSpPr>
            <p:nvPr/>
          </p:nvSpPr>
          <p:spPr bwMode="auto">
            <a:xfrm>
              <a:off x="2303" y="1898"/>
              <a:ext cx="258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5732123</a:t>
              </a:r>
            </a:p>
          </p:txBody>
        </p:sp>
        <p:sp>
          <p:nvSpPr>
            <p:cNvPr id="13331" name="Rectangle 19"/>
            <p:cNvSpPr>
              <a:spLocks noChangeArrowheads="1"/>
            </p:cNvSpPr>
            <p:nvPr/>
          </p:nvSpPr>
          <p:spPr bwMode="auto">
            <a:xfrm>
              <a:off x="2303" y="2015"/>
              <a:ext cx="258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5732123</a:t>
              </a:r>
            </a:p>
          </p:txBody>
        </p:sp>
        <p:sp>
          <p:nvSpPr>
            <p:cNvPr id="13332" name="Rectangle 20"/>
            <p:cNvSpPr>
              <a:spLocks noChangeArrowheads="1"/>
            </p:cNvSpPr>
            <p:nvPr/>
          </p:nvSpPr>
          <p:spPr bwMode="auto">
            <a:xfrm>
              <a:off x="2731" y="1898"/>
              <a:ext cx="236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J. Perez</a:t>
              </a:r>
            </a:p>
          </p:txBody>
        </p:sp>
        <p:sp>
          <p:nvSpPr>
            <p:cNvPr id="13333" name="Rectangle 21"/>
            <p:cNvSpPr>
              <a:spLocks noChangeArrowheads="1"/>
            </p:cNvSpPr>
            <p:nvPr/>
          </p:nvSpPr>
          <p:spPr bwMode="auto">
            <a:xfrm>
              <a:off x="2731" y="2015"/>
              <a:ext cx="236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J. Perez</a:t>
              </a:r>
            </a:p>
          </p:txBody>
        </p:sp>
        <p:sp>
          <p:nvSpPr>
            <p:cNvPr id="13334" name="Rectangle 22"/>
            <p:cNvSpPr>
              <a:spLocks noChangeArrowheads="1"/>
            </p:cNvSpPr>
            <p:nvPr/>
          </p:nvSpPr>
          <p:spPr bwMode="auto">
            <a:xfrm>
              <a:off x="3237" y="1898"/>
              <a:ext cx="28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13251666</a:t>
              </a:r>
            </a:p>
          </p:txBody>
        </p:sp>
        <p:sp>
          <p:nvSpPr>
            <p:cNvPr id="13335" name="Rectangle 23"/>
            <p:cNvSpPr>
              <a:spLocks noChangeArrowheads="1"/>
            </p:cNvSpPr>
            <p:nvPr/>
          </p:nvSpPr>
          <p:spPr bwMode="auto">
            <a:xfrm>
              <a:off x="3275" y="2015"/>
              <a:ext cx="28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15682789</a:t>
              </a:r>
            </a:p>
          </p:txBody>
        </p:sp>
        <p:sp>
          <p:nvSpPr>
            <p:cNvPr id="13336" name="Rectangle 24"/>
            <p:cNvSpPr>
              <a:spLocks noChangeArrowheads="1"/>
            </p:cNvSpPr>
            <p:nvPr/>
          </p:nvSpPr>
          <p:spPr bwMode="auto">
            <a:xfrm>
              <a:off x="3664" y="1898"/>
              <a:ext cx="219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Adolfo</a:t>
              </a:r>
            </a:p>
          </p:txBody>
        </p:sp>
        <p:sp>
          <p:nvSpPr>
            <p:cNvPr id="13337" name="Rectangle 25"/>
            <p:cNvSpPr>
              <a:spLocks noChangeArrowheads="1"/>
            </p:cNvSpPr>
            <p:nvPr/>
          </p:nvSpPr>
          <p:spPr bwMode="auto">
            <a:xfrm>
              <a:off x="3664" y="2015"/>
              <a:ext cx="219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Susana</a:t>
              </a:r>
            </a:p>
          </p:txBody>
        </p:sp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4305" y="1898"/>
              <a:ext cx="126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9.5</a:t>
              </a:r>
            </a:p>
          </p:txBody>
        </p:sp>
        <p:sp>
          <p:nvSpPr>
            <p:cNvPr id="13339" name="Rectangle 27"/>
            <p:cNvSpPr>
              <a:spLocks noChangeArrowheads="1"/>
            </p:cNvSpPr>
            <p:nvPr/>
          </p:nvSpPr>
          <p:spPr bwMode="auto">
            <a:xfrm>
              <a:off x="2303" y="2132"/>
              <a:ext cx="258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5732123</a:t>
              </a:r>
            </a:p>
          </p:txBody>
        </p:sp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2731" y="2132"/>
              <a:ext cx="236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J. Perez</a:t>
              </a:r>
            </a:p>
          </p:txBody>
        </p:sp>
        <p:sp>
          <p:nvSpPr>
            <p:cNvPr id="13341" name="Rectangle 29"/>
            <p:cNvSpPr>
              <a:spLocks noChangeArrowheads="1"/>
            </p:cNvSpPr>
            <p:nvPr/>
          </p:nvSpPr>
          <p:spPr bwMode="auto">
            <a:xfrm>
              <a:off x="3237" y="2132"/>
              <a:ext cx="28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13007000</a:t>
              </a:r>
            </a:p>
          </p:txBody>
        </p:sp>
        <p:sp>
          <p:nvSpPr>
            <p:cNvPr id="13342" name="Rectangle 30"/>
            <p:cNvSpPr>
              <a:spLocks noChangeArrowheads="1"/>
            </p:cNvSpPr>
            <p:nvPr/>
          </p:nvSpPr>
          <p:spPr bwMode="auto">
            <a:xfrm>
              <a:off x="3664" y="2132"/>
              <a:ext cx="196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Mario</a:t>
              </a:r>
            </a:p>
          </p:txBody>
        </p:sp>
        <p:sp>
          <p:nvSpPr>
            <p:cNvPr id="13343" name="Rectangle 31"/>
            <p:cNvSpPr>
              <a:spLocks noChangeArrowheads="1"/>
            </p:cNvSpPr>
            <p:nvPr/>
          </p:nvSpPr>
          <p:spPr bwMode="auto">
            <a:xfrm>
              <a:off x="2731" y="2249"/>
              <a:ext cx="276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L. García</a:t>
              </a:r>
            </a:p>
          </p:txBody>
        </p:sp>
        <p:sp>
          <p:nvSpPr>
            <p:cNvPr id="13344" name="Rectangle 32"/>
            <p:cNvSpPr>
              <a:spLocks noChangeArrowheads="1"/>
            </p:cNvSpPr>
            <p:nvPr/>
          </p:nvSpPr>
          <p:spPr bwMode="auto">
            <a:xfrm>
              <a:off x="2731" y="2365"/>
              <a:ext cx="276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L. García</a:t>
              </a:r>
            </a:p>
          </p:txBody>
        </p:sp>
        <p:sp>
          <p:nvSpPr>
            <p:cNvPr id="13345" name="Rectangle 33"/>
            <p:cNvSpPr>
              <a:spLocks noChangeArrowheads="1"/>
            </p:cNvSpPr>
            <p:nvPr/>
          </p:nvSpPr>
          <p:spPr bwMode="auto">
            <a:xfrm>
              <a:off x="2731" y="2482"/>
              <a:ext cx="285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F. Gomez</a:t>
              </a:r>
            </a:p>
          </p:txBody>
        </p:sp>
        <p:sp>
          <p:nvSpPr>
            <p:cNvPr id="13346" name="Rectangle 34"/>
            <p:cNvSpPr>
              <a:spLocks noChangeArrowheads="1"/>
            </p:cNvSpPr>
            <p:nvPr/>
          </p:nvSpPr>
          <p:spPr bwMode="auto">
            <a:xfrm>
              <a:off x="2731" y="2599"/>
              <a:ext cx="285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F. Gomez</a:t>
              </a:r>
            </a:p>
          </p:txBody>
        </p:sp>
        <p:sp>
          <p:nvSpPr>
            <p:cNvPr id="13347" name="Rectangle 35"/>
            <p:cNvSpPr>
              <a:spLocks noChangeArrowheads="1"/>
            </p:cNvSpPr>
            <p:nvPr/>
          </p:nvSpPr>
          <p:spPr bwMode="auto">
            <a:xfrm>
              <a:off x="2731" y="2716"/>
              <a:ext cx="269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R. Lopez</a:t>
              </a:r>
            </a:p>
          </p:txBody>
        </p:sp>
        <p:sp>
          <p:nvSpPr>
            <p:cNvPr id="13348" name="Rectangle 36"/>
            <p:cNvSpPr>
              <a:spLocks noChangeArrowheads="1"/>
            </p:cNvSpPr>
            <p:nvPr/>
          </p:nvSpPr>
          <p:spPr bwMode="auto">
            <a:xfrm>
              <a:off x="2731" y="2832"/>
              <a:ext cx="269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R. Lopez</a:t>
              </a:r>
            </a:p>
          </p:txBody>
        </p:sp>
        <p:sp>
          <p:nvSpPr>
            <p:cNvPr id="13349" name="Rectangle 37"/>
            <p:cNvSpPr>
              <a:spLocks noChangeArrowheads="1"/>
            </p:cNvSpPr>
            <p:nvPr/>
          </p:nvSpPr>
          <p:spPr bwMode="auto">
            <a:xfrm>
              <a:off x="2731" y="2949"/>
              <a:ext cx="269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R. Lopez</a:t>
              </a:r>
            </a:p>
          </p:txBody>
        </p:sp>
        <p:sp>
          <p:nvSpPr>
            <p:cNvPr id="13350" name="Rectangle 38"/>
            <p:cNvSpPr>
              <a:spLocks noChangeArrowheads="1"/>
            </p:cNvSpPr>
            <p:nvPr/>
          </p:nvSpPr>
          <p:spPr bwMode="auto">
            <a:xfrm>
              <a:off x="2731" y="3066"/>
              <a:ext cx="269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R. Lopez</a:t>
              </a:r>
            </a:p>
          </p:txBody>
        </p:sp>
        <p:sp>
          <p:nvSpPr>
            <p:cNvPr id="13351" name="Rectangle 39"/>
            <p:cNvSpPr>
              <a:spLocks noChangeArrowheads="1"/>
            </p:cNvSpPr>
            <p:nvPr/>
          </p:nvSpPr>
          <p:spPr bwMode="auto">
            <a:xfrm>
              <a:off x="2303" y="2249"/>
              <a:ext cx="258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9511789</a:t>
              </a:r>
            </a:p>
          </p:txBody>
        </p:sp>
        <p:sp>
          <p:nvSpPr>
            <p:cNvPr id="13352" name="Rectangle 40"/>
            <p:cNvSpPr>
              <a:spLocks noChangeArrowheads="1"/>
            </p:cNvSpPr>
            <p:nvPr/>
          </p:nvSpPr>
          <p:spPr bwMode="auto">
            <a:xfrm>
              <a:off x="2303" y="2365"/>
              <a:ext cx="258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9511789</a:t>
              </a:r>
            </a:p>
          </p:txBody>
        </p:sp>
        <p:sp>
          <p:nvSpPr>
            <p:cNvPr id="13353" name="Rectangle 41"/>
            <p:cNvSpPr>
              <a:spLocks noChangeArrowheads="1"/>
            </p:cNvSpPr>
            <p:nvPr/>
          </p:nvSpPr>
          <p:spPr bwMode="auto">
            <a:xfrm>
              <a:off x="2342" y="2482"/>
              <a:ext cx="258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1131666</a:t>
              </a:r>
            </a:p>
          </p:txBody>
        </p:sp>
        <p:sp>
          <p:nvSpPr>
            <p:cNvPr id="13354" name="Rectangle 42"/>
            <p:cNvSpPr>
              <a:spLocks noChangeArrowheads="1"/>
            </p:cNvSpPr>
            <p:nvPr/>
          </p:nvSpPr>
          <p:spPr bwMode="auto">
            <a:xfrm>
              <a:off x="2342" y="2599"/>
              <a:ext cx="26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00">
                  <a:solidFill>
                    <a:schemeClr val="bg2"/>
                  </a:solidFill>
                </a:rPr>
                <a:t>1131666</a:t>
              </a:r>
            </a:p>
          </p:txBody>
        </p:sp>
        <p:sp>
          <p:nvSpPr>
            <p:cNvPr id="13355" name="Rectangle 43"/>
            <p:cNvSpPr>
              <a:spLocks noChangeArrowheads="1"/>
            </p:cNvSpPr>
            <p:nvPr/>
          </p:nvSpPr>
          <p:spPr bwMode="auto">
            <a:xfrm>
              <a:off x="2303" y="2716"/>
              <a:ext cx="258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8360275</a:t>
              </a:r>
            </a:p>
          </p:txBody>
        </p:sp>
        <p:sp>
          <p:nvSpPr>
            <p:cNvPr id="13356" name="Rectangle 44"/>
            <p:cNvSpPr>
              <a:spLocks noChangeArrowheads="1"/>
            </p:cNvSpPr>
            <p:nvPr/>
          </p:nvSpPr>
          <p:spPr bwMode="auto">
            <a:xfrm>
              <a:off x="2303" y="2832"/>
              <a:ext cx="258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8360275</a:t>
              </a:r>
            </a:p>
          </p:txBody>
        </p:sp>
        <p:sp>
          <p:nvSpPr>
            <p:cNvPr id="13357" name="Rectangle 45"/>
            <p:cNvSpPr>
              <a:spLocks noChangeArrowheads="1"/>
            </p:cNvSpPr>
            <p:nvPr/>
          </p:nvSpPr>
          <p:spPr bwMode="auto">
            <a:xfrm>
              <a:off x="2303" y="2949"/>
              <a:ext cx="258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8360275</a:t>
              </a:r>
            </a:p>
          </p:txBody>
        </p:sp>
        <p:sp>
          <p:nvSpPr>
            <p:cNvPr id="13358" name="Rectangle 46"/>
            <p:cNvSpPr>
              <a:spLocks noChangeArrowheads="1"/>
            </p:cNvSpPr>
            <p:nvPr/>
          </p:nvSpPr>
          <p:spPr bwMode="auto">
            <a:xfrm>
              <a:off x="2303" y="3066"/>
              <a:ext cx="258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8360275</a:t>
              </a:r>
            </a:p>
          </p:txBody>
        </p:sp>
        <p:sp>
          <p:nvSpPr>
            <p:cNvPr id="13359" name="Rectangle 47"/>
            <p:cNvSpPr>
              <a:spLocks noChangeArrowheads="1"/>
            </p:cNvSpPr>
            <p:nvPr/>
          </p:nvSpPr>
          <p:spPr bwMode="auto">
            <a:xfrm>
              <a:off x="3237" y="2249"/>
              <a:ext cx="28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13251666</a:t>
              </a:r>
            </a:p>
          </p:txBody>
        </p:sp>
        <p:sp>
          <p:nvSpPr>
            <p:cNvPr id="13360" name="Rectangle 48"/>
            <p:cNvSpPr>
              <a:spLocks noChangeArrowheads="1"/>
            </p:cNvSpPr>
            <p:nvPr/>
          </p:nvSpPr>
          <p:spPr bwMode="auto">
            <a:xfrm>
              <a:off x="3275" y="2365"/>
              <a:ext cx="28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13232565</a:t>
              </a:r>
            </a:p>
          </p:txBody>
        </p:sp>
        <p:sp>
          <p:nvSpPr>
            <p:cNvPr id="13361" name="Rectangle 49"/>
            <p:cNvSpPr>
              <a:spLocks noChangeArrowheads="1"/>
            </p:cNvSpPr>
            <p:nvPr/>
          </p:nvSpPr>
          <p:spPr bwMode="auto">
            <a:xfrm>
              <a:off x="3275" y="2482"/>
              <a:ext cx="29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00">
                  <a:solidFill>
                    <a:schemeClr val="bg2"/>
                  </a:solidFill>
                </a:rPr>
                <a:t>13232565</a:t>
              </a:r>
            </a:p>
          </p:txBody>
        </p:sp>
        <p:sp>
          <p:nvSpPr>
            <p:cNvPr id="13362" name="Rectangle 50"/>
            <p:cNvSpPr>
              <a:spLocks noChangeArrowheads="1"/>
            </p:cNvSpPr>
            <p:nvPr/>
          </p:nvSpPr>
          <p:spPr bwMode="auto">
            <a:xfrm>
              <a:off x="3237" y="2599"/>
              <a:ext cx="28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13007000</a:t>
              </a:r>
            </a:p>
          </p:txBody>
        </p:sp>
        <p:sp>
          <p:nvSpPr>
            <p:cNvPr id="13363" name="Rectangle 51"/>
            <p:cNvSpPr>
              <a:spLocks noChangeArrowheads="1"/>
            </p:cNvSpPr>
            <p:nvPr/>
          </p:nvSpPr>
          <p:spPr bwMode="auto">
            <a:xfrm>
              <a:off x="3237" y="2716"/>
              <a:ext cx="28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13251666</a:t>
              </a:r>
            </a:p>
          </p:txBody>
        </p:sp>
        <p:sp>
          <p:nvSpPr>
            <p:cNvPr id="13364" name="Rectangle 52"/>
            <p:cNvSpPr>
              <a:spLocks noChangeArrowheads="1"/>
            </p:cNvSpPr>
            <p:nvPr/>
          </p:nvSpPr>
          <p:spPr bwMode="auto">
            <a:xfrm>
              <a:off x="3275" y="2832"/>
              <a:ext cx="29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00">
                  <a:solidFill>
                    <a:schemeClr val="bg2"/>
                  </a:solidFill>
                </a:rPr>
                <a:t>13232565</a:t>
              </a:r>
            </a:p>
          </p:txBody>
        </p:sp>
        <p:sp>
          <p:nvSpPr>
            <p:cNvPr id="13365" name="Rectangle 53"/>
            <p:cNvSpPr>
              <a:spLocks noChangeArrowheads="1"/>
            </p:cNvSpPr>
            <p:nvPr/>
          </p:nvSpPr>
          <p:spPr bwMode="auto">
            <a:xfrm>
              <a:off x="3275" y="2949"/>
              <a:ext cx="258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9449909</a:t>
              </a:r>
            </a:p>
          </p:txBody>
        </p:sp>
        <p:sp>
          <p:nvSpPr>
            <p:cNvPr id="13366" name="Rectangle 54"/>
            <p:cNvSpPr>
              <a:spLocks noChangeArrowheads="1"/>
            </p:cNvSpPr>
            <p:nvPr/>
          </p:nvSpPr>
          <p:spPr bwMode="auto">
            <a:xfrm>
              <a:off x="3237" y="3066"/>
              <a:ext cx="28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13007000</a:t>
              </a:r>
            </a:p>
          </p:txBody>
        </p:sp>
        <p:sp>
          <p:nvSpPr>
            <p:cNvPr id="13367" name="Rectangle 55"/>
            <p:cNvSpPr>
              <a:spLocks noChangeArrowheads="1"/>
            </p:cNvSpPr>
            <p:nvPr/>
          </p:nvSpPr>
          <p:spPr bwMode="auto">
            <a:xfrm>
              <a:off x="3664" y="2249"/>
              <a:ext cx="219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Adolfo</a:t>
              </a:r>
            </a:p>
          </p:txBody>
        </p:sp>
        <p:sp>
          <p:nvSpPr>
            <p:cNvPr id="13368" name="Rectangle 56"/>
            <p:cNvSpPr>
              <a:spLocks noChangeArrowheads="1"/>
            </p:cNvSpPr>
            <p:nvPr/>
          </p:nvSpPr>
          <p:spPr bwMode="auto">
            <a:xfrm>
              <a:off x="3664" y="2365"/>
              <a:ext cx="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Iñigo</a:t>
              </a:r>
            </a:p>
          </p:txBody>
        </p:sp>
        <p:sp>
          <p:nvSpPr>
            <p:cNvPr id="13369" name="Rectangle 57"/>
            <p:cNvSpPr>
              <a:spLocks noChangeArrowheads="1"/>
            </p:cNvSpPr>
            <p:nvPr/>
          </p:nvSpPr>
          <p:spPr bwMode="auto">
            <a:xfrm>
              <a:off x="3664" y="2482"/>
              <a:ext cx="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Iñigo</a:t>
              </a:r>
            </a:p>
          </p:txBody>
        </p:sp>
        <p:sp>
          <p:nvSpPr>
            <p:cNvPr id="13370" name="Rectangle 58"/>
            <p:cNvSpPr>
              <a:spLocks noChangeArrowheads="1"/>
            </p:cNvSpPr>
            <p:nvPr/>
          </p:nvSpPr>
          <p:spPr bwMode="auto">
            <a:xfrm>
              <a:off x="3664" y="2599"/>
              <a:ext cx="196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Mario</a:t>
              </a:r>
            </a:p>
          </p:txBody>
        </p:sp>
        <p:sp>
          <p:nvSpPr>
            <p:cNvPr id="13371" name="Rectangle 59"/>
            <p:cNvSpPr>
              <a:spLocks noChangeArrowheads="1"/>
            </p:cNvSpPr>
            <p:nvPr/>
          </p:nvSpPr>
          <p:spPr bwMode="auto">
            <a:xfrm>
              <a:off x="3664" y="2716"/>
              <a:ext cx="219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Adolfo</a:t>
              </a:r>
            </a:p>
          </p:txBody>
        </p:sp>
        <p:sp>
          <p:nvSpPr>
            <p:cNvPr id="13372" name="Rectangle 60"/>
            <p:cNvSpPr>
              <a:spLocks noChangeArrowheads="1"/>
            </p:cNvSpPr>
            <p:nvPr/>
          </p:nvSpPr>
          <p:spPr bwMode="auto">
            <a:xfrm>
              <a:off x="3664" y="2832"/>
              <a:ext cx="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Iñigo</a:t>
              </a:r>
            </a:p>
          </p:txBody>
        </p:sp>
        <p:sp>
          <p:nvSpPr>
            <p:cNvPr id="13373" name="Rectangle 61"/>
            <p:cNvSpPr>
              <a:spLocks noChangeArrowheads="1"/>
            </p:cNvSpPr>
            <p:nvPr/>
          </p:nvSpPr>
          <p:spPr bwMode="auto">
            <a:xfrm>
              <a:off x="3664" y="2949"/>
              <a:ext cx="239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Carmen</a:t>
              </a:r>
            </a:p>
          </p:txBody>
        </p:sp>
        <p:sp>
          <p:nvSpPr>
            <p:cNvPr id="13374" name="Rectangle 62"/>
            <p:cNvSpPr>
              <a:spLocks noChangeArrowheads="1"/>
            </p:cNvSpPr>
            <p:nvPr/>
          </p:nvSpPr>
          <p:spPr bwMode="auto">
            <a:xfrm>
              <a:off x="3664" y="3066"/>
              <a:ext cx="196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5959" tIns="27384" rIns="55959" bIns="27384">
              <a:spAutoFit/>
            </a:bodyPr>
            <a:lstStyle>
              <a:lvl1pPr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63550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2551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89063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defTabSz="500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defTabSz="5000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975">
                  <a:solidFill>
                    <a:schemeClr val="bg2"/>
                  </a:solidFill>
                  <a:latin typeface="Times New Roman" panose="02020603050405020304" pitchFamily="18" charset="0"/>
                </a:rPr>
                <a:t>Mario</a:t>
              </a:r>
            </a:p>
          </p:txBody>
        </p:sp>
        <p:grpSp>
          <p:nvGrpSpPr>
            <p:cNvPr id="13375" name="Group 63"/>
            <p:cNvGrpSpPr>
              <a:grpSpLocks/>
            </p:cNvGrpSpPr>
            <p:nvPr/>
          </p:nvGrpSpPr>
          <p:grpSpPr bwMode="auto">
            <a:xfrm>
              <a:off x="4320" y="2015"/>
              <a:ext cx="156" cy="1223"/>
              <a:chOff x="4320" y="2015"/>
              <a:chExt cx="156" cy="1223"/>
            </a:xfrm>
          </p:grpSpPr>
          <p:sp>
            <p:nvSpPr>
              <p:cNvPr id="13376" name="Rectangle 64"/>
              <p:cNvSpPr>
                <a:spLocks noChangeArrowheads="1"/>
              </p:cNvSpPr>
              <p:nvPr/>
            </p:nvSpPr>
            <p:spPr bwMode="auto">
              <a:xfrm>
                <a:off x="4320" y="2015"/>
                <a:ext cx="126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5959" tIns="27384" rIns="55959" bIns="27384">
                <a:spAutoFit/>
              </a:bodyPr>
              <a:lstStyle>
                <a:lvl1pPr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63550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25513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89063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51025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3082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654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226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798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/>
                <a:r>
                  <a:rPr lang="en-GB" altLang="es-PE" sz="975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8.2</a:t>
                </a:r>
              </a:p>
            </p:txBody>
          </p:sp>
          <p:sp>
            <p:nvSpPr>
              <p:cNvPr id="13377" name="Rectangle 65"/>
              <p:cNvSpPr>
                <a:spLocks noChangeArrowheads="1"/>
              </p:cNvSpPr>
              <p:nvPr/>
            </p:nvSpPr>
            <p:spPr bwMode="auto">
              <a:xfrm>
                <a:off x="4320" y="2132"/>
                <a:ext cx="126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5959" tIns="27384" rIns="55959" bIns="27384">
                <a:spAutoFit/>
              </a:bodyPr>
              <a:lstStyle>
                <a:lvl1pPr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63550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25513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89063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51025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3082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654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226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798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/>
                <a:r>
                  <a:rPr lang="en-GB" altLang="es-PE" sz="975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9.0</a:t>
                </a:r>
              </a:p>
            </p:txBody>
          </p:sp>
          <p:sp>
            <p:nvSpPr>
              <p:cNvPr id="13378" name="Rectangle 66"/>
              <p:cNvSpPr>
                <a:spLocks noChangeArrowheads="1"/>
              </p:cNvSpPr>
              <p:nvPr/>
            </p:nvSpPr>
            <p:spPr bwMode="auto">
              <a:xfrm>
                <a:off x="4320" y="2249"/>
                <a:ext cx="126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5959" tIns="27384" rIns="55959" bIns="27384">
                <a:spAutoFit/>
              </a:bodyPr>
              <a:lstStyle>
                <a:lvl1pPr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63550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25513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89063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51025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3082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654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226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798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/>
                <a:r>
                  <a:rPr lang="en-GB" altLang="es-PE" sz="975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8.5</a:t>
                </a:r>
              </a:p>
            </p:txBody>
          </p:sp>
          <p:sp>
            <p:nvSpPr>
              <p:cNvPr id="13379" name="Rectangle 67"/>
              <p:cNvSpPr>
                <a:spLocks noChangeArrowheads="1"/>
              </p:cNvSpPr>
              <p:nvPr/>
            </p:nvSpPr>
            <p:spPr bwMode="auto">
              <a:xfrm>
                <a:off x="4320" y="2365"/>
                <a:ext cx="126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5959" tIns="27384" rIns="55959" bIns="27384">
                <a:spAutoFit/>
              </a:bodyPr>
              <a:lstStyle>
                <a:lvl1pPr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63550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25513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89063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51025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3082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654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226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798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/>
                <a:r>
                  <a:rPr lang="en-GB" altLang="es-PE" sz="975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7.8</a:t>
                </a:r>
              </a:p>
            </p:txBody>
          </p:sp>
          <p:sp>
            <p:nvSpPr>
              <p:cNvPr id="13380" name="Rectangle 68"/>
              <p:cNvSpPr>
                <a:spLocks noChangeArrowheads="1"/>
              </p:cNvSpPr>
              <p:nvPr/>
            </p:nvSpPr>
            <p:spPr bwMode="auto">
              <a:xfrm>
                <a:off x="4320" y="2482"/>
                <a:ext cx="126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5959" tIns="27384" rIns="55959" bIns="27384">
                <a:spAutoFit/>
              </a:bodyPr>
              <a:lstStyle>
                <a:lvl1pPr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63550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25513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89063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51025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3082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654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226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798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/>
                <a:r>
                  <a:rPr lang="en-GB" altLang="es-PE" sz="975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3.5</a:t>
                </a:r>
              </a:p>
            </p:txBody>
          </p:sp>
          <p:sp>
            <p:nvSpPr>
              <p:cNvPr id="13381" name="Rectangle 69"/>
              <p:cNvSpPr>
                <a:spLocks noChangeArrowheads="1"/>
              </p:cNvSpPr>
              <p:nvPr/>
            </p:nvSpPr>
            <p:spPr bwMode="auto">
              <a:xfrm>
                <a:off x="4320" y="2599"/>
                <a:ext cx="126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5959" tIns="27384" rIns="55959" bIns="27384">
                <a:spAutoFit/>
              </a:bodyPr>
              <a:lstStyle>
                <a:lvl1pPr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63550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25513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89063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51025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3082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654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226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798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/>
                <a:r>
                  <a:rPr lang="en-GB" altLang="es-PE" sz="975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9.5</a:t>
                </a:r>
              </a:p>
            </p:txBody>
          </p:sp>
          <p:sp>
            <p:nvSpPr>
              <p:cNvPr id="13382" name="Rectangle 70"/>
              <p:cNvSpPr>
                <a:spLocks noChangeArrowheads="1"/>
              </p:cNvSpPr>
              <p:nvPr/>
            </p:nvSpPr>
            <p:spPr bwMode="auto">
              <a:xfrm>
                <a:off x="4320" y="2716"/>
                <a:ext cx="126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5959" tIns="27384" rIns="55959" bIns="27384">
                <a:spAutoFit/>
              </a:bodyPr>
              <a:lstStyle>
                <a:lvl1pPr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63550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25513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89063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51025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3082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654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226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798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/>
                <a:r>
                  <a:rPr lang="en-GB" altLang="es-PE" sz="975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8.4</a:t>
                </a:r>
              </a:p>
            </p:txBody>
          </p:sp>
          <p:sp>
            <p:nvSpPr>
              <p:cNvPr id="13383" name="Rectangle 71"/>
              <p:cNvSpPr>
                <a:spLocks noChangeArrowheads="1"/>
              </p:cNvSpPr>
              <p:nvPr/>
            </p:nvSpPr>
            <p:spPr bwMode="auto">
              <a:xfrm>
                <a:off x="4320" y="2832"/>
                <a:ext cx="126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5959" tIns="27384" rIns="55959" bIns="27384">
                <a:spAutoFit/>
              </a:bodyPr>
              <a:lstStyle>
                <a:lvl1pPr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63550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25513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89063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51025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3082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654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226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798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/>
                <a:r>
                  <a:rPr lang="en-GB" altLang="es-PE" sz="975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8.2</a:t>
                </a:r>
              </a:p>
            </p:txBody>
          </p:sp>
          <p:sp>
            <p:nvSpPr>
              <p:cNvPr id="13384" name="Rectangle 72"/>
              <p:cNvSpPr>
                <a:spLocks noChangeArrowheads="1"/>
              </p:cNvSpPr>
              <p:nvPr/>
            </p:nvSpPr>
            <p:spPr bwMode="auto">
              <a:xfrm>
                <a:off x="4320" y="2949"/>
                <a:ext cx="126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5959" tIns="27384" rIns="55959" bIns="27384">
                <a:spAutoFit/>
              </a:bodyPr>
              <a:lstStyle>
                <a:lvl1pPr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63550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25513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89063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51025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3082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654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226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798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/>
                <a:r>
                  <a:rPr lang="en-GB" altLang="es-PE" sz="975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5.0</a:t>
                </a:r>
              </a:p>
            </p:txBody>
          </p:sp>
          <p:sp>
            <p:nvSpPr>
              <p:cNvPr id="13385" name="Rectangle 73"/>
              <p:cNvSpPr>
                <a:spLocks noChangeArrowheads="1"/>
              </p:cNvSpPr>
              <p:nvPr/>
            </p:nvSpPr>
            <p:spPr bwMode="auto">
              <a:xfrm>
                <a:off x="4320" y="3066"/>
                <a:ext cx="156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5959" tIns="27384" rIns="55959" bIns="27384">
                <a:spAutoFit/>
              </a:bodyPr>
              <a:lstStyle>
                <a:lvl1pPr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63550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25513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89063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51025" defTabSz="500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3082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654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226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79825" defTabSz="5000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/>
                <a:r>
                  <a:rPr lang="en-GB" altLang="es-PE" sz="975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10.0</a:t>
                </a:r>
              </a:p>
            </p:txBody>
          </p:sp>
        </p:grpSp>
      </p:grpSp>
      <p:sp>
        <p:nvSpPr>
          <p:cNvPr id="13386" name="Rectangle 74"/>
          <p:cNvSpPr>
            <a:spLocks noChangeArrowheads="1"/>
          </p:cNvSpPr>
          <p:nvPr/>
        </p:nvSpPr>
        <p:spPr bwMode="auto">
          <a:xfrm>
            <a:off x="1547813" y="3651648"/>
            <a:ext cx="3518591" cy="80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GB" altLang="es-PE" sz="1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2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Redundancias</a:t>
            </a:r>
            <a:endParaRPr lang="en-GB" altLang="es-PE" sz="12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>
              <a:buFontTx/>
              <a:buChar char="•"/>
            </a:pPr>
            <a:r>
              <a:rPr lang="en-GB" altLang="es-PE" sz="1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2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Posibles</a:t>
            </a:r>
            <a:r>
              <a:rPr lang="en-GB" altLang="es-PE" sz="1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2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inconsistencias</a:t>
            </a:r>
            <a:endParaRPr lang="en-GB" altLang="es-PE" sz="12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>
              <a:buFontTx/>
              <a:buChar char="•"/>
            </a:pPr>
            <a:r>
              <a:rPr lang="en-GB" altLang="es-PE" sz="1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2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Imposibilidad</a:t>
            </a:r>
            <a:r>
              <a:rPr lang="en-GB" altLang="es-PE" sz="1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de </a:t>
            </a:r>
            <a:r>
              <a:rPr lang="en-GB" altLang="es-PE" sz="12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almacenar</a:t>
            </a:r>
            <a:r>
              <a:rPr lang="en-GB" altLang="es-PE" sz="1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2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ciertas</a:t>
            </a:r>
            <a:r>
              <a:rPr lang="en-GB" altLang="es-PE" sz="1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2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informaciones</a:t>
            </a:r>
            <a:endParaRPr lang="en-GB" altLang="es-PE" sz="12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>
              <a:buFontTx/>
              <a:buChar char="•"/>
            </a:pPr>
            <a:r>
              <a:rPr lang="en-GB" altLang="es-PE" sz="1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2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Necesidad</a:t>
            </a:r>
            <a:r>
              <a:rPr lang="en-GB" altLang="es-PE" sz="1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de </a:t>
            </a:r>
            <a:r>
              <a:rPr lang="en-GB" altLang="es-PE" sz="12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valores</a:t>
            </a:r>
            <a:r>
              <a:rPr lang="en-GB" altLang="es-PE" sz="1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2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nulos</a:t>
            </a:r>
            <a:endParaRPr lang="en-GB" altLang="es-PE" sz="12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87" name="Rectangle 75"/>
          <p:cNvSpPr>
            <a:spLocks noChangeArrowheads="1"/>
          </p:cNvSpPr>
          <p:nvPr/>
        </p:nvSpPr>
        <p:spPr bwMode="auto">
          <a:xfrm>
            <a:off x="1485900" y="465535"/>
            <a:ext cx="6172200" cy="42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CL" altLang="es-PE" sz="2700" dirty="0"/>
              <a:t>Noción intuitiva de las primeras formas normales</a:t>
            </a:r>
          </a:p>
        </p:txBody>
      </p:sp>
    </p:spTree>
    <p:extLst>
      <p:ext uri="{BB962C8B-B14F-4D97-AF65-F5344CB8AC3E}">
        <p14:creationId xmlns:p14="http://schemas.microsoft.com/office/powerpoint/2010/main" val="347734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/>
              <a:t>Primera forma Normal (1FN)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754417" y="2739629"/>
            <a:ext cx="926306" cy="52625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437335" y="2744391"/>
            <a:ext cx="958453" cy="35956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925241" y="1221581"/>
            <a:ext cx="5670947" cy="38327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CL" altLang="es-PE" sz="1050" b="1"/>
              <a:t>Una relación </a:t>
            </a:r>
            <a:r>
              <a:rPr lang="es-CL" altLang="es-PE" sz="1050" b="1" i="1"/>
              <a:t>R</a:t>
            </a:r>
            <a:r>
              <a:rPr lang="es-CL" altLang="es-PE" sz="1050" b="1"/>
              <a:t> está en 1FN cuando una relación no tiene ningún atributo no atómico ni relaciones anidadas</a:t>
            </a:r>
            <a:r>
              <a:rPr lang="en-GB" altLang="es-PE" sz="105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385888" y="1909762"/>
            <a:ext cx="3726656" cy="56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105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Ejemplo</a:t>
            </a:r>
            <a:r>
              <a:rPr lang="en-GB" altLang="es-PE" sz="1050" dirty="0">
                <a:solidFill>
                  <a:schemeClr val="bg2"/>
                </a:solidFill>
                <a:latin typeface="Times New Roman" panose="02020603050405020304" pitchFamily="18" charset="0"/>
              </a:rPr>
              <a:t>:</a:t>
            </a:r>
          </a:p>
          <a:p>
            <a:pPr eaLnBrk="0" hangingPunct="0"/>
            <a:endParaRPr lang="en-GB" altLang="es-PE" sz="1125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GB" altLang="es-PE" sz="1125" b="1" dirty="0">
                <a:solidFill>
                  <a:schemeClr val="bg2"/>
                </a:solidFill>
                <a:latin typeface="Times New Roman" panose="02020603050405020304" pitchFamily="18" charset="0"/>
              </a:rPr>
              <a:t>R (</a:t>
            </a:r>
            <a:r>
              <a:rPr lang="en-GB" altLang="es-PE" sz="1125" b="1" u="sng" dirty="0">
                <a:solidFill>
                  <a:schemeClr val="bg2"/>
                </a:solidFill>
                <a:latin typeface="Times New Roman" panose="02020603050405020304" pitchFamily="18" charset="0"/>
              </a:rPr>
              <a:t>RUT_PROF</a:t>
            </a:r>
            <a:r>
              <a:rPr lang="en-GB" altLang="es-PE" sz="1125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NOMBRE_PROF, {TELÉFONO})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759744" y="2501504"/>
            <a:ext cx="2619375" cy="95845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1765697" y="2752725"/>
            <a:ext cx="2595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1765697" y="3107531"/>
            <a:ext cx="2595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2528888" y="2496741"/>
            <a:ext cx="0" cy="12727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3444479" y="2496741"/>
            <a:ext cx="0" cy="12727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1765697" y="346471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1763316" y="2518172"/>
            <a:ext cx="784622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 b="1" u="sng">
                <a:solidFill>
                  <a:schemeClr val="bg2"/>
                </a:solidFill>
                <a:latin typeface="Times New Roman" panose="02020603050405020304" pitchFamily="18" charset="0"/>
              </a:rPr>
              <a:t>RUT_PROF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2568179" y="2559844"/>
            <a:ext cx="827151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 b="1">
                <a:solidFill>
                  <a:schemeClr val="bg2"/>
                </a:solidFill>
                <a:latin typeface="Times New Roman" panose="02020603050405020304" pitchFamily="18" charset="0"/>
              </a:rPr>
              <a:t>NOMBRE_P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3484960" y="2559844"/>
            <a:ext cx="820739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 b="1">
                <a:solidFill>
                  <a:schemeClr val="bg2"/>
                </a:solidFill>
                <a:latin typeface="Times New Roman" panose="02020603050405020304" pitchFamily="18" charset="0"/>
              </a:rPr>
              <a:t>TELÉFONO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1498997" y="2559844"/>
            <a:ext cx="214803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 b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1906192" y="2813447"/>
            <a:ext cx="500138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414618</a:t>
            </a: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1906191" y="3169444"/>
            <a:ext cx="562656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9528309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3638550" y="2762250"/>
            <a:ext cx="562656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2343840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3638550" y="2915841"/>
            <a:ext cx="562656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 dirty="0">
                <a:solidFill>
                  <a:schemeClr val="bg2"/>
                </a:solidFill>
                <a:latin typeface="Times New Roman" panose="02020603050405020304" pitchFamily="18" charset="0"/>
              </a:rPr>
              <a:t>6544070</a:t>
            </a: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3638550" y="3169444"/>
            <a:ext cx="562656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7193456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568179" y="2813447"/>
            <a:ext cx="825548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S. HIDALGO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568179" y="3169444"/>
            <a:ext cx="827151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M. PIATTINI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058591" y="3527823"/>
            <a:ext cx="157095" cy="36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25366" y="3527823"/>
            <a:ext cx="157095" cy="36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3840956" y="3527823"/>
            <a:ext cx="157095" cy="36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2389585" y="3868341"/>
            <a:ext cx="1168591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 b="1">
                <a:solidFill>
                  <a:schemeClr val="bg2"/>
                </a:solidFill>
                <a:latin typeface="Times New Roman" panose="02020603050405020304" pitchFamily="18" charset="0"/>
              </a:rPr>
              <a:t>NO ESTÁ EN 1FN </a:t>
            </a: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2465785" y="4300538"/>
            <a:ext cx="4374356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200" tIns="38100" rIns="76200" bIns="38100">
            <a:spAutoFit/>
          </a:bodyPr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8595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14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71800" defTabSz="922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29000" defTabSz="922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86200" defTabSz="922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43400" defTabSz="922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s-PE" sz="15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Se </a:t>
            </a:r>
            <a:r>
              <a:rPr lang="en-GB" altLang="es-PE" sz="15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soluciona</a:t>
            </a:r>
            <a:r>
              <a:rPr lang="en-GB" altLang="es-PE" sz="15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5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repitiendo</a:t>
            </a:r>
            <a:r>
              <a:rPr lang="en-GB" altLang="es-PE" sz="15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5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toda</a:t>
            </a:r>
            <a:r>
              <a:rPr lang="en-GB" altLang="es-PE" sz="15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la </a:t>
            </a:r>
            <a:r>
              <a:rPr lang="en-GB" altLang="es-PE" sz="15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tupla</a:t>
            </a:r>
            <a:r>
              <a:rPr lang="en-GB" altLang="es-PE" sz="15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para </a:t>
            </a:r>
            <a:r>
              <a:rPr lang="en-GB" altLang="es-PE" sz="15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cada</a:t>
            </a:r>
            <a:r>
              <a:rPr lang="en-GB" altLang="es-PE" sz="15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en-GB" altLang="es-PE" sz="15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uno</a:t>
            </a:r>
            <a:r>
              <a:rPr lang="en-GB" altLang="es-PE" sz="15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de </a:t>
            </a:r>
            <a:r>
              <a:rPr lang="en-GB" altLang="es-PE" sz="15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los</a:t>
            </a:r>
            <a:r>
              <a:rPr lang="en-GB" altLang="es-PE" sz="15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5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valores</a:t>
            </a:r>
            <a:r>
              <a:rPr lang="en-GB" altLang="es-PE" sz="15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del </a:t>
            </a:r>
            <a:r>
              <a:rPr lang="en-GB" altLang="es-PE" sz="15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grupo</a:t>
            </a:r>
            <a:r>
              <a:rPr lang="en-GB" altLang="es-PE" sz="15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5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repetitivo</a:t>
            </a:r>
            <a:endParaRPr lang="en-GB" altLang="es-PE" sz="15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5057775" y="2496741"/>
            <a:ext cx="2636044" cy="99655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>
            <a:off x="5076825" y="2747963"/>
            <a:ext cx="2595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5076825" y="3262313"/>
            <a:ext cx="2595563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>
            <a:off x="5840016" y="2491979"/>
            <a:ext cx="0" cy="12727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6755606" y="2491979"/>
            <a:ext cx="0" cy="12727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>
            <a:off x="5076825" y="34599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5057775" y="2518172"/>
            <a:ext cx="791884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 b="1" u="sng">
                <a:solidFill>
                  <a:schemeClr val="bg2"/>
                </a:solidFill>
                <a:latin typeface="Times New Roman" panose="02020603050405020304" pitchFamily="18" charset="0"/>
              </a:rPr>
              <a:t>RUT_PROF</a:t>
            </a:r>
          </a:p>
        </p:txBody>
      </p: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5879306" y="2555081"/>
            <a:ext cx="827151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 b="1">
                <a:solidFill>
                  <a:schemeClr val="bg2"/>
                </a:solidFill>
                <a:latin typeface="Times New Roman" panose="02020603050405020304" pitchFamily="18" charset="0"/>
              </a:rPr>
              <a:t>NOMBRE_P</a:t>
            </a:r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6796088" y="2555081"/>
            <a:ext cx="820739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 b="1" u="sng">
                <a:solidFill>
                  <a:schemeClr val="bg2"/>
                </a:solidFill>
                <a:latin typeface="Times New Roman" panose="02020603050405020304" pitchFamily="18" charset="0"/>
              </a:rPr>
              <a:t>TELÉFONO</a:t>
            </a:r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4810125" y="2555081"/>
            <a:ext cx="214803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 b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5217319" y="2808685"/>
            <a:ext cx="500138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414618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217319" y="3290888"/>
            <a:ext cx="562656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9528309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948488" y="2757488"/>
            <a:ext cx="562656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2343840</a:t>
            </a:r>
          </a:p>
        </p:txBody>
      </p:sp>
      <p:sp>
        <p:nvSpPr>
          <p:cNvPr id="14379" name="Rectangle 43"/>
          <p:cNvSpPr>
            <a:spLocks noChangeArrowheads="1"/>
          </p:cNvSpPr>
          <p:nvPr/>
        </p:nvSpPr>
        <p:spPr bwMode="auto">
          <a:xfrm>
            <a:off x="6948488" y="3037285"/>
            <a:ext cx="562656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6544070</a:t>
            </a:r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6948488" y="3290888"/>
            <a:ext cx="562656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7193456</a:t>
            </a:r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5879307" y="2808685"/>
            <a:ext cx="825548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S. HIDALGO</a:t>
            </a: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5879306" y="3290888"/>
            <a:ext cx="827151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M. PIATTINI</a:t>
            </a: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5369719" y="3523060"/>
            <a:ext cx="157095" cy="36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236494" y="3523060"/>
            <a:ext cx="157095" cy="36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7152085" y="3523060"/>
            <a:ext cx="157095" cy="36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5700713" y="3868341"/>
            <a:ext cx="981039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 b="1">
                <a:solidFill>
                  <a:schemeClr val="bg2"/>
                </a:solidFill>
                <a:latin typeface="Times New Roman" panose="02020603050405020304" pitchFamily="18" charset="0"/>
              </a:rPr>
              <a:t> ESTÁ EN 1FN 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217319" y="3059906"/>
            <a:ext cx="500138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414618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879307" y="3059906"/>
            <a:ext cx="825548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S. HIDALGO</a:t>
            </a:r>
          </a:p>
        </p:txBody>
      </p:sp>
      <p:sp>
        <p:nvSpPr>
          <p:cNvPr id="14389" name="Line 53"/>
          <p:cNvSpPr>
            <a:spLocks noChangeShapeType="1"/>
          </p:cNvSpPr>
          <p:nvPr/>
        </p:nvSpPr>
        <p:spPr bwMode="auto">
          <a:xfrm>
            <a:off x="4394597" y="346471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7709297" y="346471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4391" name="Line 55"/>
          <p:cNvSpPr>
            <a:spLocks noChangeShapeType="1"/>
          </p:cNvSpPr>
          <p:nvPr/>
        </p:nvSpPr>
        <p:spPr bwMode="auto">
          <a:xfrm>
            <a:off x="5069681" y="3040856"/>
            <a:ext cx="2686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4392" name="Rectangle 56"/>
          <p:cNvSpPr>
            <a:spLocks noChangeArrowheads="1"/>
          </p:cNvSpPr>
          <p:nvPr/>
        </p:nvSpPr>
        <p:spPr bwMode="auto">
          <a:xfrm>
            <a:off x="4356498" y="1889522"/>
            <a:ext cx="4105114" cy="57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endParaRPr lang="en-GB" altLang="es-PE" sz="1125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/>
            <a:endParaRPr lang="en-GB" altLang="es-PE" sz="1125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GB" altLang="es-PE" sz="1125" b="1" dirty="0">
                <a:solidFill>
                  <a:schemeClr val="bg2"/>
                </a:solidFill>
                <a:latin typeface="Times New Roman" panose="02020603050405020304" pitchFamily="18" charset="0"/>
              </a:rPr>
              <a:t>	R (</a:t>
            </a:r>
            <a:r>
              <a:rPr lang="en-GB" altLang="es-PE" sz="1125" b="1" u="sng" dirty="0">
                <a:solidFill>
                  <a:schemeClr val="bg2"/>
                </a:solidFill>
                <a:latin typeface="Times New Roman" panose="02020603050405020304" pitchFamily="18" charset="0"/>
              </a:rPr>
              <a:t>RUT_PROF</a:t>
            </a:r>
            <a:r>
              <a:rPr lang="en-GB" altLang="es-PE" sz="1125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NOMBRE_PROF, </a:t>
            </a:r>
            <a:r>
              <a:rPr lang="en-GB" altLang="es-PE" sz="1125" b="1" u="sng" dirty="0">
                <a:solidFill>
                  <a:schemeClr val="bg2"/>
                </a:solidFill>
                <a:latin typeface="Times New Roman" panose="02020603050405020304" pitchFamily="18" charset="0"/>
              </a:rPr>
              <a:t>TELÉFONO</a:t>
            </a:r>
            <a:r>
              <a:rPr lang="en-GB" altLang="es-PE" sz="1125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540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601391" y="1618060"/>
            <a:ext cx="3051572" cy="40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endParaRPr lang="en-GB" altLang="es-PE" sz="1125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GB" altLang="es-PE" sz="1125" b="1">
                <a:solidFill>
                  <a:schemeClr val="bg2"/>
                </a:solidFill>
                <a:latin typeface="Times New Roman" panose="02020603050405020304" pitchFamily="18" charset="0"/>
              </a:rPr>
              <a:t>	R1 (</a:t>
            </a:r>
            <a:r>
              <a:rPr lang="en-GB" altLang="es-PE" sz="1125" b="1" u="sng">
                <a:solidFill>
                  <a:schemeClr val="bg2"/>
                </a:solidFill>
                <a:latin typeface="Times New Roman" panose="02020603050405020304" pitchFamily="18" charset="0"/>
              </a:rPr>
              <a:t>RUT_P</a:t>
            </a:r>
            <a:r>
              <a:rPr lang="en-GB" altLang="es-PE" sz="1125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GB" altLang="es-PE" sz="1125" b="1" u="sng">
                <a:solidFill>
                  <a:schemeClr val="bg2"/>
                </a:solidFill>
                <a:latin typeface="Times New Roman" panose="02020603050405020304" pitchFamily="18" charset="0"/>
              </a:rPr>
              <a:t>TELÉFONO</a:t>
            </a:r>
            <a:r>
              <a:rPr lang="en-GB" altLang="es-PE" sz="1125" b="1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056210" y="2033587"/>
            <a:ext cx="1677590" cy="9584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2062162" y="2265760"/>
            <a:ext cx="1671638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2059782" y="3292079"/>
            <a:ext cx="167401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2825354" y="2028825"/>
            <a:ext cx="0" cy="12727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3740944" y="2028825"/>
            <a:ext cx="0" cy="12727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2062163" y="299680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2202657" y="2091929"/>
            <a:ext cx="527389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 b="1" u="sng">
                <a:solidFill>
                  <a:schemeClr val="bg2"/>
                </a:solidFill>
                <a:latin typeface="Times New Roman" panose="02020603050405020304" pitchFamily="18" charset="0"/>
              </a:rPr>
              <a:t>RUT_P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2864644" y="2091929"/>
            <a:ext cx="820739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 b="1" u="sng">
                <a:solidFill>
                  <a:schemeClr val="bg2"/>
                </a:solidFill>
                <a:latin typeface="Times New Roman" panose="02020603050405020304" pitchFamily="18" charset="0"/>
              </a:rPr>
              <a:t>TELEFONO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795462" y="2091929"/>
            <a:ext cx="277321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 b="1">
                <a:solidFill>
                  <a:schemeClr val="bg2"/>
                </a:solidFill>
                <a:latin typeface="Times New Roman" panose="02020603050405020304" pitchFamily="18" charset="0"/>
              </a:rPr>
              <a:t>R1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202657" y="2374106"/>
            <a:ext cx="500138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414618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168129" y="3021806"/>
            <a:ext cx="562656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9528309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2951560" y="2363391"/>
            <a:ext cx="562656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2343840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2412206" y="3402807"/>
            <a:ext cx="157095" cy="36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3278981" y="3402807"/>
            <a:ext cx="157095" cy="36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1709738" y="951310"/>
            <a:ext cx="5724525" cy="30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1575" b="1">
                <a:solidFill>
                  <a:schemeClr val="bg2"/>
                </a:solidFill>
                <a:latin typeface="Times New Roman" panose="02020603050405020304" pitchFamily="18" charset="0"/>
              </a:rPr>
              <a:t>La solución anterior introduce  redundancia en las tuplas</a:t>
            </a: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1871663" y="3868341"/>
            <a:ext cx="491490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200" tIns="38100" rIns="76200" bIns="38100">
            <a:spAutoFit/>
          </a:bodyPr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8595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14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71800" defTabSz="922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29000" defTabSz="922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86200" defTabSz="922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43400" defTabSz="922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s-PE" sz="15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Se </a:t>
            </a:r>
            <a:r>
              <a:rPr lang="en-GB" altLang="es-PE" sz="15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soluciona</a:t>
            </a:r>
            <a:r>
              <a:rPr lang="en-GB" altLang="es-PE" sz="15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5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descomponiendo</a:t>
            </a:r>
            <a:r>
              <a:rPr lang="en-GB" altLang="es-PE" sz="15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5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en</a:t>
            </a:r>
            <a:r>
              <a:rPr lang="en-GB" altLang="es-PE" sz="15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dos </a:t>
            </a:r>
            <a:r>
              <a:rPr lang="en-GB" altLang="es-PE" sz="15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tablas</a:t>
            </a:r>
            <a:r>
              <a:rPr lang="en-GB" altLang="es-PE" sz="15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R1 y R2 </a:t>
            </a:r>
            <a:r>
              <a:rPr lang="en-GB" altLang="es-PE" sz="15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equivalentes</a:t>
            </a:r>
            <a:r>
              <a:rPr lang="en-GB" altLang="es-PE" sz="15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a R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1485900" y="33338"/>
            <a:ext cx="61722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CL" altLang="es-PE" sz="2700"/>
              <a:t>Eliminación de redundancia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4607719" y="2021681"/>
            <a:ext cx="1709738" cy="8060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4610101" y="2272903"/>
            <a:ext cx="1707356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 flipH="1">
            <a:off x="5399485" y="2016919"/>
            <a:ext cx="0" cy="113466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4625579" y="280868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4750594" y="2080022"/>
            <a:ext cx="527389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 b="1" u="sng">
                <a:solidFill>
                  <a:schemeClr val="bg2"/>
                </a:solidFill>
                <a:latin typeface="Times New Roman" panose="02020603050405020304" pitchFamily="18" charset="0"/>
              </a:rPr>
              <a:t>RUT_P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5412581" y="2080022"/>
            <a:ext cx="827151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 b="1">
                <a:solidFill>
                  <a:schemeClr val="bg2"/>
                </a:solidFill>
                <a:latin typeface="Times New Roman" panose="02020603050405020304" pitchFamily="18" charset="0"/>
              </a:rPr>
              <a:t>NOMBRE_P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4343400" y="2080022"/>
            <a:ext cx="277321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 b="1">
                <a:solidFill>
                  <a:schemeClr val="bg2"/>
                </a:solidFill>
                <a:latin typeface="Times New Roman" panose="02020603050405020304" pitchFamily="18" charset="0"/>
              </a:rPr>
              <a:t>R2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4750594" y="2333625"/>
            <a:ext cx="500138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414618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4750594" y="2611041"/>
            <a:ext cx="562656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9528309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5412582" y="2333625"/>
            <a:ext cx="825548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S. HIDALGO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5399485" y="2611041"/>
            <a:ext cx="827151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M. PIATTINI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5004197" y="2917032"/>
            <a:ext cx="157095" cy="36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5769769" y="2863454"/>
            <a:ext cx="157095" cy="36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6317456" y="282773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 flipV="1">
            <a:off x="4602956" y="2557463"/>
            <a:ext cx="1714500" cy="83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>
            <a:off x="2062162" y="2639616"/>
            <a:ext cx="1671638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2221707" y="2697956"/>
            <a:ext cx="500138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414618</a:t>
            </a:r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2924175" y="2697956"/>
            <a:ext cx="562656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6544070</a:t>
            </a:r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2934891" y="3021806"/>
            <a:ext cx="562656" cy="2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975">
                <a:solidFill>
                  <a:schemeClr val="bg2"/>
                </a:solidFill>
                <a:latin typeface="Times New Roman" panose="02020603050405020304" pitchFamily="18" charset="0"/>
              </a:rPr>
              <a:t>7193456</a:t>
            </a:r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>
            <a:off x="2059781" y="3238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5402" name="Line 42"/>
          <p:cNvSpPr>
            <a:spLocks noChangeShapeType="1"/>
          </p:cNvSpPr>
          <p:nvPr/>
        </p:nvSpPr>
        <p:spPr bwMode="auto">
          <a:xfrm>
            <a:off x="2815829" y="3238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>
            <a:off x="3733800" y="3238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4193382" y="1600200"/>
            <a:ext cx="3051572" cy="40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endParaRPr lang="en-GB" altLang="es-PE" sz="1125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GB" altLang="es-PE" sz="1125" b="1">
                <a:solidFill>
                  <a:schemeClr val="bg2"/>
                </a:solidFill>
                <a:latin typeface="Times New Roman" panose="02020603050405020304" pitchFamily="18" charset="0"/>
              </a:rPr>
              <a:t>	R2 (</a:t>
            </a:r>
            <a:r>
              <a:rPr lang="en-GB" altLang="es-PE" sz="1125" b="1" u="sng">
                <a:solidFill>
                  <a:schemeClr val="bg2"/>
                </a:solidFill>
                <a:latin typeface="Times New Roman" panose="02020603050405020304" pitchFamily="18" charset="0"/>
              </a:rPr>
              <a:t>RUT_P</a:t>
            </a:r>
            <a:r>
              <a:rPr lang="en-GB" altLang="es-PE" sz="1125" b="1">
                <a:solidFill>
                  <a:schemeClr val="bg2"/>
                </a:solidFill>
                <a:latin typeface="Times New Roman" panose="02020603050405020304" pitchFamily="18" charset="0"/>
              </a:rPr>
              <a:t>, NOMBRE_P)</a:t>
            </a:r>
          </a:p>
        </p:txBody>
      </p:sp>
    </p:spTree>
    <p:extLst>
      <p:ext uri="{BB962C8B-B14F-4D97-AF65-F5344CB8AC3E}">
        <p14:creationId xmlns:p14="http://schemas.microsoft.com/office/powerpoint/2010/main" val="21817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601391" y="1815704"/>
            <a:ext cx="5778103" cy="7160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>
            <a:lvl1pPr marL="266700" indent="-2667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050" b="1"/>
              <a:t>Una relación </a:t>
            </a:r>
            <a:r>
              <a:rPr lang="es-ES" altLang="es-PE" sz="1050" b="1" i="1"/>
              <a:t>R</a:t>
            </a:r>
            <a:r>
              <a:rPr lang="es-ES" altLang="es-PE" sz="1050" b="1"/>
              <a:t> está en 2FN si:</a:t>
            </a:r>
          </a:p>
          <a:p>
            <a:r>
              <a:rPr lang="es-ES" altLang="es-PE" sz="1050" b="1"/>
              <a:t>-   Está en 1FN</a:t>
            </a:r>
          </a:p>
          <a:p>
            <a:r>
              <a:rPr lang="es-CL" altLang="es-PE" sz="1050" b="1"/>
              <a:t>-   Ningún atributo no clave debería depender funcionalmente de una parte de la clave primaria</a:t>
            </a:r>
            <a:endParaRPr lang="en-GB" altLang="es-PE" sz="1050" b="1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882379" y="2794397"/>
            <a:ext cx="2589609" cy="27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/>
          </a:p>
        </p:txBody>
      </p: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2033588" y="3490913"/>
            <a:ext cx="3032522" cy="1133475"/>
            <a:chOff x="1588" y="2596"/>
            <a:chExt cx="2547" cy="952"/>
          </a:xfrm>
        </p:grpSpPr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1588" y="2596"/>
              <a:ext cx="1096" cy="9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endParaRPr lang="en-GB" altLang="es-PE" sz="105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GB" altLang="es-PE" sz="105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GB" altLang="es-PE" sz="105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GB" altLang="es-PE" sz="1050">
                  <a:solidFill>
                    <a:schemeClr val="bg2"/>
                  </a:solidFill>
                  <a:latin typeface="Times New Roman" panose="02020603050405020304" pitchFamily="18" charset="0"/>
                </a:rPr>
                <a:t>PIEZA</a:t>
              </a:r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1684" y="2788"/>
              <a:ext cx="904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GB" altLang="es-PE" sz="1050">
                  <a:solidFill>
                    <a:schemeClr val="bg2"/>
                  </a:solidFill>
                  <a:latin typeface="Times New Roman" panose="02020603050405020304" pitchFamily="18" charset="0"/>
                </a:rPr>
                <a:t>ALMACÉN</a:t>
              </a: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2592" y="2976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3206" y="2865"/>
              <a:ext cx="92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1050">
                  <a:solidFill>
                    <a:schemeClr val="bg2"/>
                  </a:solidFill>
                  <a:latin typeface="Times New Roman" panose="02020603050405020304" pitchFamily="18" charset="0"/>
                </a:rPr>
                <a:t>DIR_ALMACÉN</a:t>
              </a:r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2688" y="336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>
                <a:solidFill>
                  <a:schemeClr val="bg2"/>
                </a:solidFill>
              </a:endParaRPr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3206" y="3249"/>
              <a:ext cx="71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s-PE" sz="1050">
                  <a:solidFill>
                    <a:schemeClr val="bg2"/>
                  </a:solidFill>
                  <a:latin typeface="Times New Roman" panose="02020603050405020304" pitchFamily="18" charset="0"/>
                </a:rPr>
                <a:t>CANTIDAD</a:t>
              </a:r>
            </a:p>
          </p:txBody>
        </p:sp>
      </p:grp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1601391" y="2724150"/>
            <a:ext cx="4913709" cy="84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s-PE" sz="1500" dirty="0" err="1">
                <a:latin typeface="Times New Roman" panose="02020603050405020304" pitchFamily="18" charset="0"/>
              </a:rPr>
              <a:t>Ejemplo</a:t>
            </a:r>
            <a:r>
              <a:rPr lang="en-GB" altLang="es-PE" sz="1500" dirty="0"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50000"/>
              </a:lnSpc>
            </a:pPr>
            <a:endParaRPr lang="en-GB" altLang="es-PE" sz="1500" dirty="0">
              <a:latin typeface="Times New Roman" panose="02020603050405020304" pitchFamily="18" charset="0"/>
            </a:endParaRPr>
          </a:p>
          <a:p>
            <a:r>
              <a:rPr lang="en-GB" altLang="es-PE" sz="1050" dirty="0">
                <a:latin typeface="Times New Roman" panose="02020603050405020304" pitchFamily="18" charset="0"/>
              </a:rPr>
              <a:t>        R (PIEZA, ALMACÉN, CANTIDAD, DIR_ALMACÉN)</a:t>
            </a:r>
          </a:p>
          <a:p>
            <a:pPr>
              <a:spcBef>
                <a:spcPct val="50000"/>
              </a:spcBef>
            </a:pPr>
            <a:endParaRPr lang="es-ES" altLang="es-PE" sz="1050" dirty="0">
              <a:latin typeface="Times New Roman" panose="02020603050405020304" pitchFamily="18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6030516" y="3062287"/>
            <a:ext cx="1248741" cy="22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1050" b="1">
                <a:latin typeface="Times New Roman" panose="02020603050405020304" pitchFamily="18" charset="0"/>
              </a:rPr>
              <a:t>NO ESTÁ EN 2FN 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1485900" y="33338"/>
            <a:ext cx="61722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s-PE" sz="2700"/>
              <a:t>Segunda Forma Normal (2FN)</a:t>
            </a:r>
            <a:endParaRPr lang="es-CL" altLang="es-PE" sz="2700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1547813" y="735806"/>
            <a:ext cx="5400675" cy="118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95350" indent="-3238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105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Problemas</a:t>
            </a:r>
            <a:r>
              <a:rPr lang="en-GB" altLang="es-PE" sz="1050" dirty="0">
                <a:solidFill>
                  <a:schemeClr val="bg2"/>
                </a:solidFill>
                <a:latin typeface="Times New Roman" panose="02020603050405020304" pitchFamily="18" charset="0"/>
              </a:rPr>
              <a:t> de un </a:t>
            </a:r>
            <a:r>
              <a:rPr lang="en-GB" altLang="es-PE" sz="105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diseño</a:t>
            </a:r>
            <a:r>
              <a:rPr lang="en-GB" altLang="es-PE" sz="1050" dirty="0">
                <a:solidFill>
                  <a:schemeClr val="bg2"/>
                </a:solidFill>
                <a:latin typeface="Times New Roman" panose="02020603050405020304" pitchFamily="18" charset="0"/>
              </a:rPr>
              <a:t> que no </a:t>
            </a:r>
            <a:r>
              <a:rPr lang="en-GB" altLang="es-PE" sz="105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está</a:t>
            </a:r>
            <a:r>
              <a:rPr lang="en-GB" altLang="es-PE" sz="105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05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en</a:t>
            </a:r>
            <a:r>
              <a:rPr lang="en-GB" altLang="es-PE" sz="1050" dirty="0">
                <a:solidFill>
                  <a:schemeClr val="bg2"/>
                </a:solidFill>
                <a:latin typeface="Times New Roman" panose="02020603050405020304" pitchFamily="18" charset="0"/>
              </a:rPr>
              <a:t> 2FN:</a:t>
            </a:r>
          </a:p>
          <a:p>
            <a:pPr eaLnBrk="0" hangingPunct="0">
              <a:lnSpc>
                <a:spcPct val="20000"/>
              </a:lnSpc>
              <a:buFontTx/>
              <a:buChar char="•"/>
            </a:pPr>
            <a:endParaRPr lang="en-GB" altLang="es-PE" sz="105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lvl="1" eaLnBrk="0" hangingPunct="0">
              <a:buFontTx/>
              <a:buChar char="•"/>
            </a:pPr>
            <a:r>
              <a:rPr lang="en-GB" altLang="es-PE" sz="12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2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Redundancia</a:t>
            </a:r>
            <a:r>
              <a:rPr lang="en-GB" altLang="es-PE" sz="1200" dirty="0">
                <a:solidFill>
                  <a:schemeClr val="bg2"/>
                </a:solidFill>
                <a:latin typeface="Times New Roman" panose="02020603050405020304" pitchFamily="18" charset="0"/>
              </a:rPr>
              <a:t> de </a:t>
            </a:r>
            <a:r>
              <a:rPr lang="en-GB" altLang="es-PE" sz="12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datos</a:t>
            </a:r>
            <a:endParaRPr lang="en-GB" altLang="es-PE" sz="12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lvl="1" eaLnBrk="0" hangingPunct="0">
              <a:buFontTx/>
              <a:buChar char="•"/>
            </a:pPr>
            <a:r>
              <a:rPr lang="en-GB" altLang="es-PE" sz="12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2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Necesidad</a:t>
            </a:r>
            <a:r>
              <a:rPr lang="en-GB" altLang="es-PE" sz="1200" dirty="0">
                <a:solidFill>
                  <a:schemeClr val="bg2"/>
                </a:solidFill>
                <a:latin typeface="Times New Roman" panose="02020603050405020304" pitchFamily="18" charset="0"/>
              </a:rPr>
              <a:t> de </a:t>
            </a:r>
            <a:r>
              <a:rPr lang="en-GB" altLang="es-PE" sz="12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actualización</a:t>
            </a:r>
            <a:r>
              <a:rPr lang="en-GB" altLang="es-PE" sz="12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2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en</a:t>
            </a:r>
            <a:r>
              <a:rPr lang="en-GB" altLang="es-PE" sz="12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2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cadena</a:t>
            </a:r>
            <a:endParaRPr lang="en-GB" altLang="es-PE" sz="12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lvl="1" eaLnBrk="0" hangingPunct="0">
              <a:buFontTx/>
              <a:buChar char="•"/>
            </a:pPr>
            <a:r>
              <a:rPr lang="en-GB" altLang="es-PE" sz="12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2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Posible</a:t>
            </a:r>
            <a:r>
              <a:rPr lang="en-GB" altLang="es-PE" sz="12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2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inconsistencia</a:t>
            </a:r>
            <a:r>
              <a:rPr lang="en-GB" altLang="es-PE" sz="1200" dirty="0">
                <a:solidFill>
                  <a:schemeClr val="bg2"/>
                </a:solidFill>
                <a:latin typeface="Times New Roman" panose="02020603050405020304" pitchFamily="18" charset="0"/>
              </a:rPr>
              <a:t> de </a:t>
            </a:r>
            <a:r>
              <a:rPr lang="en-GB" altLang="es-PE" sz="12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datos</a:t>
            </a:r>
            <a:r>
              <a:rPr lang="en-GB" altLang="es-PE" sz="12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2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en</a:t>
            </a:r>
            <a:r>
              <a:rPr lang="en-GB" altLang="es-PE" sz="1200" dirty="0">
                <a:solidFill>
                  <a:schemeClr val="bg2"/>
                </a:solidFill>
                <a:latin typeface="Times New Roman" panose="02020603050405020304" pitchFamily="18" charset="0"/>
              </a:rPr>
              <a:t> las </a:t>
            </a:r>
            <a:r>
              <a:rPr lang="en-GB" altLang="es-PE" sz="12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actualizaciones</a:t>
            </a:r>
            <a:endParaRPr lang="en-GB" altLang="es-PE" sz="12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lvl="1" eaLnBrk="0" hangingPunct="0">
              <a:buFontTx/>
              <a:buChar char="•"/>
            </a:pPr>
            <a:r>
              <a:rPr lang="en-GB" altLang="es-PE" sz="12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2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Imposibilidad</a:t>
            </a:r>
            <a:r>
              <a:rPr lang="en-GB" altLang="es-PE" sz="1200" dirty="0">
                <a:solidFill>
                  <a:schemeClr val="bg2"/>
                </a:solidFill>
                <a:latin typeface="Times New Roman" panose="02020603050405020304" pitchFamily="18" charset="0"/>
              </a:rPr>
              <a:t> de </a:t>
            </a:r>
            <a:r>
              <a:rPr lang="en-GB" altLang="es-PE" sz="12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almacenar</a:t>
            </a:r>
            <a:r>
              <a:rPr lang="en-GB" altLang="es-PE" sz="12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2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ciertos</a:t>
            </a:r>
            <a:r>
              <a:rPr lang="en-GB" altLang="es-PE" sz="12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2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datos</a:t>
            </a:r>
            <a:endParaRPr lang="en-GB" altLang="es-PE" sz="12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>
              <a:buFontTx/>
              <a:buChar char="•"/>
            </a:pPr>
            <a:endParaRPr lang="en-GB" altLang="es-PE" sz="12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1" name="Oval 17"/>
          <p:cNvSpPr>
            <a:spLocks noChangeArrowheads="1"/>
          </p:cNvSpPr>
          <p:nvPr/>
        </p:nvSpPr>
        <p:spPr bwMode="auto">
          <a:xfrm>
            <a:off x="1818085" y="3544491"/>
            <a:ext cx="3564731" cy="7560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2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439466" y="789385"/>
            <a:ext cx="6172200" cy="264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GB" altLang="es-PE" sz="1800" dirty="0" err="1">
                <a:solidFill>
                  <a:schemeClr val="bg2"/>
                </a:solidFill>
              </a:rPr>
              <a:t>Solución</a:t>
            </a:r>
            <a:r>
              <a:rPr lang="en-GB" altLang="es-PE" sz="1800" dirty="0">
                <a:solidFill>
                  <a:schemeClr val="bg2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s-PE" sz="2100" dirty="0">
                <a:solidFill>
                  <a:schemeClr val="bg2"/>
                </a:solidFill>
                <a:latin typeface="Times New Roman" panose="02020603050405020304" pitchFamily="18" charset="0"/>
              </a:rPr>
              <a:t>		</a:t>
            </a:r>
            <a:r>
              <a:rPr lang="en-GB" altLang="es-PE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R (PIEZA, ALMACÉN, CANTIDAD, DIR_ALMACÉN)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endParaRPr lang="en-GB" altLang="es-PE" sz="18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GB" altLang="es-PE" sz="2100" dirty="0">
                <a:solidFill>
                  <a:schemeClr val="bg2"/>
                </a:solidFill>
              </a:rPr>
              <a:t>		</a:t>
            </a:r>
            <a:r>
              <a:rPr lang="en-GB" altLang="es-PE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Se </a:t>
            </a:r>
            <a:r>
              <a:rPr lang="en-GB" altLang="es-PE" sz="18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descompone</a:t>
            </a:r>
            <a:r>
              <a:rPr lang="en-GB" altLang="es-PE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s-PE" sz="18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en</a:t>
            </a:r>
            <a:r>
              <a:rPr lang="en-GB" altLang="es-PE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 dos </a:t>
            </a:r>
            <a:r>
              <a:rPr lang="en-GB" altLang="es-PE" sz="18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tablas</a:t>
            </a:r>
            <a:r>
              <a:rPr lang="en-GB" altLang="es-PE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50000"/>
              </a:lnSpc>
            </a:pPr>
            <a:endParaRPr lang="en-GB" altLang="es-PE" sz="18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GB" altLang="es-PE" sz="1500" dirty="0">
                <a:solidFill>
                  <a:schemeClr val="bg2"/>
                </a:solidFill>
                <a:latin typeface="Times New Roman" panose="02020603050405020304" pitchFamily="18" charset="0"/>
              </a:rPr>
              <a:t>		</a:t>
            </a:r>
            <a:r>
              <a:rPr lang="en-GB" altLang="es-PE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R1 (ALMACÉN, PIEZA, CANTIDAD)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s-PE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		R2 (ALMACÉN, DIR_ALMACÉN)</a:t>
            </a:r>
          </a:p>
          <a:p>
            <a:endParaRPr lang="es-ES" altLang="es-PE" sz="1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137672" y="2356247"/>
            <a:ext cx="1175003" cy="22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913" tIns="29766" rIns="61913" bIns="29766">
            <a:spAutoFit/>
          </a:bodyPr>
          <a:lstStyle>
            <a:lvl1pPr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9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7588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defTabSz="606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defTabSz="606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105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SI ESTÁ EN 2FN 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250281" y="3905250"/>
            <a:ext cx="1466850" cy="485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s-PE" sz="1200">
                <a:solidFill>
                  <a:schemeClr val="bg2"/>
                </a:solidFill>
                <a:latin typeface="Times New Roman" panose="02020603050405020304" pitchFamily="18" charset="0"/>
              </a:rPr>
              <a:t>ALMACEN, PIEZA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257425" y="3327797"/>
            <a:ext cx="1076325" cy="390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s-PE" sz="1200">
                <a:solidFill>
                  <a:schemeClr val="bg2"/>
                </a:solidFill>
                <a:latin typeface="Times New Roman" panose="02020603050405020304" pitchFamily="18" charset="0"/>
              </a:rPr>
              <a:t>ALMACÉN</a:t>
            </a: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3338513" y="3551635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4069556" y="3419475"/>
            <a:ext cx="1240724" cy="25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1200">
                <a:solidFill>
                  <a:schemeClr val="bg2"/>
                </a:solidFill>
                <a:latin typeface="Times New Roman" panose="02020603050405020304" pitchFamily="18" charset="0"/>
              </a:rPr>
              <a:t>DIR_ALMACÉN</a:t>
            </a: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3721894" y="4167188"/>
            <a:ext cx="62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>
              <a:solidFill>
                <a:schemeClr val="bg2"/>
              </a:solidFill>
            </a:endParaRP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4338637" y="4035029"/>
            <a:ext cx="940962" cy="25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s-PE" sz="1200">
                <a:solidFill>
                  <a:schemeClr val="bg2"/>
                </a:solidFill>
                <a:latin typeface="Times New Roman" panose="02020603050405020304" pitchFamily="18" charset="0"/>
              </a:rPr>
              <a:t>CANTIDAD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1485900" y="33338"/>
            <a:ext cx="61722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s-PE" sz="2700"/>
              <a:t>Segunda Forma Normal (2FN)</a:t>
            </a:r>
            <a:endParaRPr lang="es-CL" altLang="es-PE" sz="2700"/>
          </a:p>
        </p:txBody>
      </p:sp>
    </p:spTree>
    <p:extLst>
      <p:ext uri="{BB962C8B-B14F-4D97-AF65-F5344CB8AC3E}">
        <p14:creationId xmlns:p14="http://schemas.microsoft.com/office/powerpoint/2010/main" val="3067372914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986</Words>
  <Application>Microsoft Office PowerPoint</Application>
  <PresentationFormat>Presentación en pantalla (16:9)</PresentationFormat>
  <Paragraphs>301</Paragraphs>
  <Slides>16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Raleway</vt:lpstr>
      <vt:lpstr>Lato</vt:lpstr>
      <vt:lpstr>Wingdings</vt:lpstr>
      <vt:lpstr>Times New Roman</vt:lpstr>
      <vt:lpstr>Swiss</vt:lpstr>
      <vt:lpstr>MODELAMIENTO Y DISEÑO DE BASES DE DATOS NORMALIZACION</vt:lpstr>
      <vt:lpstr>Presentación de PowerPoint</vt:lpstr>
      <vt:lpstr>Presentación de PowerPoint</vt:lpstr>
      <vt:lpstr>Formas Normales</vt:lpstr>
      <vt:lpstr>Presentación de PowerPoint</vt:lpstr>
      <vt:lpstr>Primera forma Normal (1FN)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1</vt:lpstr>
      <vt:lpstr>Ejercicio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TECNICAS DE PROGRAMACION ORIENTADA A OBJETOS LABORATORIO 1</dc:title>
  <dc:creator>ASUS</dc:creator>
  <cp:lastModifiedBy>Usuario de Windows</cp:lastModifiedBy>
  <cp:revision>10</cp:revision>
  <dcterms:modified xsi:type="dcterms:W3CDTF">2019-03-14T23:25:35Z</dcterms:modified>
</cp:coreProperties>
</file>