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3" r:id="rId12"/>
    <p:sldId id="270" r:id="rId13"/>
    <p:sldId id="264" r:id="rId14"/>
    <p:sldId id="265" r:id="rId15"/>
    <p:sldId id="266" r:id="rId16"/>
    <p:sldId id="267" r:id="rId17"/>
    <p:sldId id="268" r:id="rId18"/>
    <p:sldId id="269"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62FD74-3B2F-479E-82A1-972D925384FC}" v="9" dt="2022-04-13T23:11:17.454"/>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1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Franklin" userId="34e6cdd8ce765f87" providerId="LiveId" clId="{5762FD74-3B2F-479E-82A1-972D925384FC}"/>
    <pc:docChg chg="undo redo custSel modSld">
      <pc:chgData name="Austin Franklin" userId="34e6cdd8ce765f87" providerId="LiveId" clId="{5762FD74-3B2F-479E-82A1-972D925384FC}" dt="2022-04-14T21:20:07.454" v="256" actId="20577"/>
      <pc:docMkLst>
        <pc:docMk/>
      </pc:docMkLst>
      <pc:sldChg chg="modSp">
        <pc:chgData name="Austin Franklin" userId="34e6cdd8ce765f87" providerId="LiveId" clId="{5762FD74-3B2F-479E-82A1-972D925384FC}" dt="2022-04-13T23:08:53.645" v="63"/>
        <pc:sldMkLst>
          <pc:docMk/>
          <pc:sldMk cId="0" sldId="258"/>
        </pc:sldMkLst>
        <pc:graphicFrameChg chg="mod">
          <ac:chgData name="Austin Franklin" userId="34e6cdd8ce765f87" providerId="LiveId" clId="{5762FD74-3B2F-479E-82A1-972D925384FC}" dt="2022-04-13T23:08:53.645" v="63"/>
          <ac:graphicFrameMkLst>
            <pc:docMk/>
            <pc:sldMk cId="0" sldId="258"/>
            <ac:graphicFrameMk id="161" creationId="{00000000-0000-0000-0000-000000000000}"/>
          </ac:graphicFrameMkLst>
        </pc:graphicFrameChg>
      </pc:sldChg>
      <pc:sldChg chg="modSp mod">
        <pc:chgData name="Austin Franklin" userId="34e6cdd8ce765f87" providerId="LiveId" clId="{5762FD74-3B2F-479E-82A1-972D925384FC}" dt="2022-04-13T23:08:18.461" v="62" actId="20577"/>
        <pc:sldMkLst>
          <pc:docMk/>
          <pc:sldMk cId="0" sldId="259"/>
        </pc:sldMkLst>
        <pc:spChg chg="mod">
          <ac:chgData name="Austin Franklin" userId="34e6cdd8ce765f87" providerId="LiveId" clId="{5762FD74-3B2F-479E-82A1-972D925384FC}" dt="2022-04-13T23:08:18.461" v="62" actId="20577"/>
          <ac:spMkLst>
            <pc:docMk/>
            <pc:sldMk cId="0" sldId="259"/>
            <ac:spMk id="168" creationId="{00000000-0000-0000-0000-000000000000}"/>
          </ac:spMkLst>
        </pc:spChg>
      </pc:sldChg>
      <pc:sldChg chg="addSp delSp modSp mod">
        <pc:chgData name="Austin Franklin" userId="34e6cdd8ce765f87" providerId="LiveId" clId="{5762FD74-3B2F-479E-82A1-972D925384FC}" dt="2022-04-13T23:11:23.188" v="82" actId="14100"/>
        <pc:sldMkLst>
          <pc:docMk/>
          <pc:sldMk cId="0" sldId="260"/>
        </pc:sldMkLst>
        <pc:spChg chg="add del mod">
          <ac:chgData name="Austin Franklin" userId="34e6cdd8ce765f87" providerId="LiveId" clId="{5762FD74-3B2F-479E-82A1-972D925384FC}" dt="2022-04-13T23:11:12.578" v="79" actId="20577"/>
          <ac:spMkLst>
            <pc:docMk/>
            <pc:sldMk cId="0" sldId="260"/>
            <ac:spMk id="175" creationId="{00000000-0000-0000-0000-000000000000}"/>
          </ac:spMkLst>
        </pc:spChg>
        <pc:graphicFrameChg chg="add del mod">
          <ac:chgData name="Austin Franklin" userId="34e6cdd8ce765f87" providerId="LiveId" clId="{5762FD74-3B2F-479E-82A1-972D925384FC}" dt="2022-04-13T23:10:35.001" v="65"/>
          <ac:graphicFrameMkLst>
            <pc:docMk/>
            <pc:sldMk cId="0" sldId="260"/>
            <ac:graphicFrameMk id="2" creationId="{CD0BE54F-17C4-4C0E-A456-2B630F5FF4C4}"/>
          </ac:graphicFrameMkLst>
        </pc:graphicFrameChg>
        <pc:graphicFrameChg chg="add del mod">
          <ac:chgData name="Austin Franklin" userId="34e6cdd8ce765f87" providerId="LiveId" clId="{5762FD74-3B2F-479E-82A1-972D925384FC}" dt="2022-04-13T23:10:42.456" v="69"/>
          <ac:graphicFrameMkLst>
            <pc:docMk/>
            <pc:sldMk cId="0" sldId="260"/>
            <ac:graphicFrameMk id="3" creationId="{F58C9BCC-45FB-4C4D-AA2E-33279A67FAD5}"/>
          </ac:graphicFrameMkLst>
        </pc:graphicFrameChg>
        <pc:graphicFrameChg chg="add del mod modGraphic">
          <ac:chgData name="Austin Franklin" userId="34e6cdd8ce765f87" providerId="LiveId" clId="{5762FD74-3B2F-479E-82A1-972D925384FC}" dt="2022-04-13T23:11:10.750" v="76"/>
          <ac:graphicFrameMkLst>
            <pc:docMk/>
            <pc:sldMk cId="0" sldId="260"/>
            <ac:graphicFrameMk id="4" creationId="{25C357F8-4C2C-4B5A-ADDA-99FB23D778C2}"/>
          </ac:graphicFrameMkLst>
        </pc:graphicFrameChg>
        <pc:graphicFrameChg chg="add mod modGraphic">
          <ac:chgData name="Austin Franklin" userId="34e6cdd8ce765f87" providerId="LiveId" clId="{5762FD74-3B2F-479E-82A1-972D925384FC}" dt="2022-04-13T23:11:23.188" v="82" actId="14100"/>
          <ac:graphicFrameMkLst>
            <pc:docMk/>
            <pc:sldMk cId="0" sldId="260"/>
            <ac:graphicFrameMk id="5" creationId="{C1371E73-7BD7-476E-A52C-15BB0F98BA66}"/>
          </ac:graphicFrameMkLst>
        </pc:graphicFrameChg>
      </pc:sldChg>
      <pc:sldChg chg="modSp mod">
        <pc:chgData name="Austin Franklin" userId="34e6cdd8ce765f87" providerId="LiveId" clId="{5762FD74-3B2F-479E-82A1-972D925384FC}" dt="2022-04-14T19:51:16.860" v="136" actId="20577"/>
        <pc:sldMkLst>
          <pc:docMk/>
          <pc:sldMk cId="0" sldId="261"/>
        </pc:sldMkLst>
        <pc:spChg chg="mod">
          <ac:chgData name="Austin Franklin" userId="34e6cdd8ce765f87" providerId="LiveId" clId="{5762FD74-3B2F-479E-82A1-972D925384FC}" dt="2022-04-14T19:51:16.860" v="136" actId="20577"/>
          <ac:spMkLst>
            <pc:docMk/>
            <pc:sldMk cId="0" sldId="261"/>
            <ac:spMk id="182" creationId="{00000000-0000-0000-0000-000000000000}"/>
          </ac:spMkLst>
        </pc:spChg>
      </pc:sldChg>
      <pc:sldChg chg="modSp mod">
        <pc:chgData name="Austin Franklin" userId="34e6cdd8ce765f87" providerId="LiveId" clId="{5762FD74-3B2F-479E-82A1-972D925384FC}" dt="2022-04-13T23:04:22.017" v="6"/>
        <pc:sldMkLst>
          <pc:docMk/>
          <pc:sldMk cId="0" sldId="262"/>
        </pc:sldMkLst>
        <pc:spChg chg="mod">
          <ac:chgData name="Austin Franklin" userId="34e6cdd8ce765f87" providerId="LiveId" clId="{5762FD74-3B2F-479E-82A1-972D925384FC}" dt="2022-04-13T23:04:22.017" v="6"/>
          <ac:spMkLst>
            <pc:docMk/>
            <pc:sldMk cId="0" sldId="262"/>
            <ac:spMk id="189" creationId="{00000000-0000-0000-0000-000000000000}"/>
          </ac:spMkLst>
        </pc:spChg>
      </pc:sldChg>
      <pc:sldChg chg="modSp mod">
        <pc:chgData name="Austin Franklin" userId="34e6cdd8ce765f87" providerId="LiveId" clId="{5762FD74-3B2F-479E-82A1-972D925384FC}" dt="2022-04-14T21:20:07.454" v="256" actId="20577"/>
        <pc:sldMkLst>
          <pc:docMk/>
          <pc:sldMk cId="0" sldId="267"/>
        </pc:sldMkLst>
        <pc:spChg chg="mod">
          <ac:chgData name="Austin Franklin" userId="34e6cdd8ce765f87" providerId="LiveId" clId="{5762FD74-3B2F-479E-82A1-972D925384FC}" dt="2022-04-14T21:20:07.454" v="256" actId="20577"/>
          <ac:spMkLst>
            <pc:docMk/>
            <pc:sldMk cId="0" sldId="267"/>
            <ac:spMk id="22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41126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hyperlink" Target="https://www.theverge.com/2014/2/5/5383338/target-hackers-accessed-retailers-network-with-stolen-contractor-credential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Austin Franklin</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2200" dirty="0"/>
              <a:t>DevOps pipeline or </a:t>
            </a:r>
            <a:r>
              <a:rPr lang="en-US" sz="2200" dirty="0" err="1"/>
              <a:t>DevSecOps</a:t>
            </a:r>
            <a:r>
              <a:rPr lang="en-US" sz="2200" dirty="0"/>
              <a:t>?</a:t>
            </a:r>
            <a:endParaRPr sz="2200" dirty="0"/>
          </a:p>
          <a:p>
            <a:pPr marL="685800" lvl="1" indent="-228600" algn="l" rtl="0">
              <a:lnSpc>
                <a:spcPct val="90000"/>
              </a:lnSpc>
              <a:spcBef>
                <a:spcPts val="500"/>
              </a:spcBef>
              <a:spcAft>
                <a:spcPts val="0"/>
              </a:spcAft>
              <a:buClr>
                <a:schemeClr val="lt1"/>
              </a:buClr>
              <a:buSzPts val="2000"/>
              <a:buChar char="•"/>
            </a:pPr>
            <a:r>
              <a:rPr lang="en-US" sz="2200" dirty="0"/>
              <a:t>Static code checking</a:t>
            </a:r>
          </a:p>
          <a:p>
            <a:pPr marL="1143000" lvl="2" indent="-228600">
              <a:buSzPts val="2000"/>
            </a:pPr>
            <a:r>
              <a:rPr lang="en-US" sz="2200" dirty="0"/>
              <a:t>Code coverage</a:t>
            </a:r>
          </a:p>
          <a:p>
            <a:pPr marL="685800" lvl="1" indent="-228600" algn="l" rtl="0">
              <a:lnSpc>
                <a:spcPct val="90000"/>
              </a:lnSpc>
              <a:spcBef>
                <a:spcPts val="500"/>
              </a:spcBef>
              <a:spcAft>
                <a:spcPts val="0"/>
              </a:spcAft>
              <a:buClr>
                <a:schemeClr val="lt1"/>
              </a:buClr>
              <a:buSzPts val="2000"/>
              <a:buChar char="•"/>
            </a:pPr>
            <a:r>
              <a:rPr lang="en-US" sz="2200" dirty="0"/>
              <a:t>Continuous integration</a:t>
            </a:r>
          </a:p>
          <a:p>
            <a:pPr marL="685800" lvl="1" indent="-228600" algn="l" rtl="0">
              <a:lnSpc>
                <a:spcPct val="90000"/>
              </a:lnSpc>
              <a:spcBef>
                <a:spcPts val="500"/>
              </a:spcBef>
              <a:spcAft>
                <a:spcPts val="0"/>
              </a:spcAft>
              <a:buClr>
                <a:schemeClr val="lt1"/>
              </a:buClr>
              <a:buSzPts val="2000"/>
              <a:buChar char="•"/>
            </a:pPr>
            <a:r>
              <a:rPr lang="en-US" sz="2200" dirty="0"/>
              <a:t>Automated unit and regression testing</a:t>
            </a:r>
          </a:p>
          <a:p>
            <a:pPr marL="1143000" lvl="2" indent="-228600">
              <a:buSzPts val="2000"/>
            </a:pPr>
            <a:r>
              <a:rPr lang="en-US" sz="2200" dirty="0" err="1"/>
              <a:t>Astree</a:t>
            </a:r>
            <a:endParaRPr lang="en-US" sz="2200" dirty="0"/>
          </a:p>
          <a:p>
            <a:pPr marL="742950" lvl="1" indent="-285750">
              <a:buSzPts val="2000"/>
            </a:pPr>
            <a:r>
              <a:rPr lang="en-US" sz="2200" dirty="0"/>
              <a:t>Monitoring and detection</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Cost of time from waiting</a:t>
            </a:r>
          </a:p>
          <a:p>
            <a:pPr marL="685800" lvl="1" indent="-228600">
              <a:spcBef>
                <a:spcPts val="0"/>
              </a:spcBef>
              <a:buSzPts val="2000"/>
            </a:pPr>
            <a:r>
              <a:rPr lang="en-US" sz="2200" dirty="0"/>
              <a:t>NIST study found in production stage is 15 hours compared to same bug found in coding stage</a:t>
            </a:r>
          </a:p>
          <a:p>
            <a:pPr marL="228600" lvl="0" indent="-228600" algn="l" rtl="0">
              <a:lnSpc>
                <a:spcPct val="90000"/>
              </a:lnSpc>
              <a:spcBef>
                <a:spcPts val="0"/>
              </a:spcBef>
              <a:spcAft>
                <a:spcPts val="0"/>
              </a:spcAft>
              <a:buClr>
                <a:schemeClr val="lt1"/>
              </a:buClr>
              <a:buSzPts val="2000"/>
              <a:buChar char="•"/>
            </a:pPr>
            <a:r>
              <a:rPr lang="en-US" dirty="0"/>
              <a:t>Cost of funds from waiting</a:t>
            </a:r>
          </a:p>
          <a:p>
            <a:pPr marL="685800" lvl="1" indent="-228600">
              <a:spcBef>
                <a:spcPts val="0"/>
              </a:spcBef>
              <a:buSzPts val="2000"/>
            </a:pPr>
            <a:r>
              <a:rPr lang="en-US" sz="2200" dirty="0"/>
              <a:t>IBM cost to fix bug after release 4-5 times more than if uncovered during design. </a:t>
            </a:r>
          </a:p>
          <a:p>
            <a:pPr marL="685800" lvl="1" indent="-228600">
              <a:spcBef>
                <a:spcPts val="0"/>
              </a:spcBef>
              <a:buSzPts val="2000"/>
            </a:pPr>
            <a:r>
              <a:rPr lang="en-US" sz="2200" dirty="0"/>
              <a:t>Up to 100 times more than one identified in the maintenance phase</a:t>
            </a:r>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200" dirty="0"/>
              <a:t>Full Encryption</a:t>
            </a:r>
          </a:p>
          <a:p>
            <a:pPr marL="1600200" lvl="3" indent="-228600">
              <a:spcBef>
                <a:spcPts val="0"/>
              </a:spcBef>
            </a:pPr>
            <a:r>
              <a:rPr lang="en-US" sz="2200" dirty="0"/>
              <a:t>British Airways</a:t>
            </a:r>
          </a:p>
          <a:p>
            <a:pPr marL="1143000" lvl="2" indent="-228600" algn="l" rtl="0">
              <a:lnSpc>
                <a:spcPct val="90000"/>
              </a:lnSpc>
              <a:spcBef>
                <a:spcPts val="0"/>
              </a:spcBef>
              <a:spcAft>
                <a:spcPts val="0"/>
              </a:spcAft>
              <a:buClr>
                <a:schemeClr val="lt1"/>
              </a:buClr>
              <a:buSzPts val="1800"/>
              <a:buChar char="•"/>
            </a:pPr>
            <a:endParaRPr lang="en-US" sz="2200" dirty="0"/>
          </a:p>
          <a:p>
            <a:pPr marL="1143000" lvl="2" indent="-228600" algn="l" rtl="0">
              <a:lnSpc>
                <a:spcPct val="90000"/>
              </a:lnSpc>
              <a:spcBef>
                <a:spcPts val="0"/>
              </a:spcBef>
              <a:spcAft>
                <a:spcPts val="0"/>
              </a:spcAft>
              <a:buClr>
                <a:schemeClr val="lt1"/>
              </a:buClr>
              <a:buSzPts val="1800"/>
              <a:buChar char="•"/>
            </a:pPr>
            <a:r>
              <a:rPr lang="en-US" sz="2200" dirty="0"/>
              <a:t>Endpoint Security</a:t>
            </a:r>
          </a:p>
          <a:p>
            <a:pPr marL="1600200" lvl="3" indent="-228600">
              <a:spcBef>
                <a:spcPts val="0"/>
              </a:spcBef>
            </a:pPr>
            <a:r>
              <a:rPr lang="en-US" sz="2200" dirty="0"/>
              <a:t>Public Internet Access</a:t>
            </a:r>
          </a:p>
          <a:p>
            <a:pPr marL="1600200" lvl="3" indent="-228600">
              <a:spcBef>
                <a:spcPts val="0"/>
              </a:spcBef>
            </a:pPr>
            <a:r>
              <a:rPr lang="en-US" sz="2200" dirty="0" err="1"/>
              <a:t>Solarwinds</a:t>
            </a:r>
            <a:endParaRPr lang="en-US" sz="2200" dirty="0"/>
          </a:p>
          <a:p>
            <a:pPr marL="1600200" lvl="3" indent="-228600">
              <a:spcBef>
                <a:spcPts val="0"/>
              </a:spcBef>
            </a:pPr>
            <a:r>
              <a:rPr lang="en-US" sz="2200" dirty="0"/>
              <a:t>Target</a:t>
            </a:r>
            <a:endParaRPr sz="22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Further revisions of this security policy</a:t>
            </a:r>
          </a:p>
          <a:p>
            <a:pPr marL="228600" lvl="0" indent="-228600" algn="l" rtl="0">
              <a:lnSpc>
                <a:spcPct val="90000"/>
              </a:lnSpc>
              <a:spcBef>
                <a:spcPts val="0"/>
              </a:spcBef>
              <a:spcAft>
                <a:spcPts val="0"/>
              </a:spcAft>
              <a:buClr>
                <a:schemeClr val="lt1"/>
              </a:buClr>
              <a:buSzPts val="2200"/>
              <a:buChar char="•"/>
            </a:pPr>
            <a:r>
              <a:rPr lang="en-US" dirty="0"/>
              <a:t>At minimum, annual revising</a:t>
            </a:r>
          </a:p>
          <a:p>
            <a:pPr marL="0" lvl="0" indent="0" algn="l" rtl="0">
              <a:lnSpc>
                <a:spcPct val="90000"/>
              </a:lnSpc>
              <a:spcBef>
                <a:spcPts val="0"/>
              </a:spcBef>
              <a:spcAft>
                <a:spcPts val="0"/>
              </a:spcAft>
              <a:buClr>
                <a:schemeClr val="lt1"/>
              </a:buClr>
              <a:buSzPts val="2200"/>
              <a:buNone/>
            </a:pPr>
            <a:endParaRPr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Target. Hackers Used. (2022) Hackers accessed Target's network using credentials stolen from a contractor - The Verge. Retrieved April 14, 2022, from </a:t>
            </a:r>
            <a:r>
              <a:rPr lang="en-US" sz="1800" dirty="0">
                <a:effectLst/>
                <a:latin typeface="Calibri" panose="020F0502020204030204" pitchFamily="34" charset="0"/>
                <a:ea typeface="Calibri" panose="020F0502020204030204" pitchFamily="34" charset="0"/>
                <a:hlinkClick r:id="rId4"/>
              </a:rPr>
              <a:t>https://www.theverge.com/2014/2/5/5383338/target-hackers-accessed-retailers-network-with-stolen-contractor-credentials</a:t>
            </a:r>
            <a:endParaRPr lang="en-US"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Its Audience. When. (2022) SolarWinds blames intern for weak ‘solarwinds123’ password | IT PRO. </a:t>
            </a:r>
            <a:r>
              <a:rPr lang="en-US" sz="1800">
                <a:effectLst/>
                <a:latin typeface="Calibri" panose="020F0502020204030204" pitchFamily="34" charset="0"/>
                <a:ea typeface="Calibri" panose="020F0502020204030204" pitchFamily="34" charset="0"/>
              </a:rPr>
              <a:t>Retrieved April 13, 2022, from https://www.itpro.com/security/cyber-attacks/358738/intern-blamed-for-weak-password-that-may-have-sparked-solarwinds</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endParaRPr>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512600149"/>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STR30-C</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STR50-CPP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chemeClr val="tx1"/>
                          </a:solidFill>
                          <a:effectLst/>
                          <a:latin typeface="Arial"/>
                          <a:ea typeface="Arial"/>
                          <a:cs typeface="Arial"/>
                          <a:sym typeface="Arial"/>
                        </a:rPr>
                        <a:t>CTR51-CPP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chemeClr val="tx1"/>
                          </a:solidFill>
                          <a:effectLst/>
                          <a:latin typeface="Arial"/>
                          <a:ea typeface="Arial"/>
                          <a:cs typeface="Arial"/>
                          <a:sym typeface="Arial"/>
                        </a:rPr>
                        <a:t>STR51-CPP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chemeClr val="tx1"/>
                          </a:solidFill>
                          <a:effectLst/>
                          <a:latin typeface="Arial"/>
                          <a:ea typeface="Arial"/>
                          <a:cs typeface="Arial"/>
                          <a:sym typeface="Arial"/>
                        </a:rPr>
                        <a:t>IDS00-J</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chemeClr val="tx1"/>
                          </a:solidFill>
                          <a:effectLst/>
                          <a:latin typeface="Arial"/>
                          <a:ea typeface="Arial"/>
                          <a:cs typeface="Arial"/>
                          <a:sym typeface="Arial"/>
                        </a:rPr>
                        <a:t>MEM50-CPP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chemeClr val="tx1"/>
                          </a:solidFill>
                          <a:effectLst/>
                          <a:latin typeface="Arial"/>
                          <a:ea typeface="Arial"/>
                          <a:cs typeface="Arial"/>
                          <a:sym typeface="Arial"/>
                        </a:rPr>
                        <a:t>EXP34-C</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ERR51-CPP</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DCL58-CPP</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chemeClr val="tx1"/>
                          </a:solidFill>
                          <a:effectLst/>
                          <a:latin typeface="Arial"/>
                          <a:ea typeface="Arial"/>
                          <a:cs typeface="Arial"/>
                          <a:sym typeface="Arial"/>
                        </a:rPr>
                        <a:t>DCL03-C</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 </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5" name="Table 4">
            <a:extLst>
              <a:ext uri="{FF2B5EF4-FFF2-40B4-BE49-F238E27FC236}">
                <a16:creationId xmlns:a16="http://schemas.microsoft.com/office/drawing/2014/main" id="{C1371E73-7BD7-476E-A52C-15BB0F98BA66}"/>
              </a:ext>
            </a:extLst>
          </p:cNvPr>
          <p:cNvGraphicFramePr>
            <a:graphicFrameLocks noGrp="1"/>
          </p:cNvGraphicFramePr>
          <p:nvPr>
            <p:extLst>
              <p:ext uri="{D42A27DB-BD31-4B8C-83A1-F6EECF244321}">
                <p14:modId xmlns:p14="http://schemas.microsoft.com/office/powerpoint/2010/main" val="2359518048"/>
              </p:ext>
            </p:extLst>
          </p:nvPr>
        </p:nvGraphicFramePr>
        <p:xfrm>
          <a:off x="944562" y="2880205"/>
          <a:ext cx="10139511" cy="3593167"/>
        </p:xfrm>
        <a:graphic>
          <a:graphicData uri="http://schemas.openxmlformats.org/drawingml/2006/table">
            <a:tbl>
              <a:tblPr firstRow="1" firstCol="1" bandRow="1"/>
              <a:tblGrid>
                <a:gridCol w="1343790">
                  <a:extLst>
                    <a:ext uri="{9D8B030D-6E8A-4147-A177-3AD203B41FA5}">
                      <a16:colId xmlns:a16="http://schemas.microsoft.com/office/drawing/2014/main" val="1334446446"/>
                    </a:ext>
                  </a:extLst>
                </a:gridCol>
                <a:gridCol w="1347550">
                  <a:extLst>
                    <a:ext uri="{9D8B030D-6E8A-4147-A177-3AD203B41FA5}">
                      <a16:colId xmlns:a16="http://schemas.microsoft.com/office/drawing/2014/main" val="2410872311"/>
                    </a:ext>
                  </a:extLst>
                </a:gridCol>
                <a:gridCol w="1267674">
                  <a:extLst>
                    <a:ext uri="{9D8B030D-6E8A-4147-A177-3AD203B41FA5}">
                      <a16:colId xmlns:a16="http://schemas.microsoft.com/office/drawing/2014/main" val="1372088002"/>
                    </a:ext>
                  </a:extLst>
                </a:gridCol>
                <a:gridCol w="1744109">
                  <a:extLst>
                    <a:ext uri="{9D8B030D-6E8A-4147-A177-3AD203B41FA5}">
                      <a16:colId xmlns:a16="http://schemas.microsoft.com/office/drawing/2014/main" val="2093835054"/>
                    </a:ext>
                  </a:extLst>
                </a:gridCol>
                <a:gridCol w="1917955">
                  <a:extLst>
                    <a:ext uri="{9D8B030D-6E8A-4147-A177-3AD203B41FA5}">
                      <a16:colId xmlns:a16="http://schemas.microsoft.com/office/drawing/2014/main" val="1133865885"/>
                    </a:ext>
                  </a:extLst>
                </a:gridCol>
                <a:gridCol w="2518433">
                  <a:extLst>
                    <a:ext uri="{9D8B030D-6E8A-4147-A177-3AD203B41FA5}">
                      <a16:colId xmlns:a16="http://schemas.microsoft.com/office/drawing/2014/main" val="1553179869"/>
                    </a:ext>
                  </a:extLst>
                </a:gridCol>
              </a:tblGrid>
              <a:tr h="513309">
                <a:tc>
                  <a:txBody>
                    <a:bodyPr/>
                    <a:lstStyle/>
                    <a:p>
                      <a:pPr marL="0" marR="0" algn="ctr">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Rule</a:t>
                      </a:r>
                      <a:endParaRPr lang="en-US" sz="1200">
                        <a:effectLst/>
                        <a:latin typeface="Calibri" panose="020F0502020204030204" pitchFamily="34" charset="0"/>
                        <a:ea typeface="Calibri" panose="020F0502020204030204" pitchFamily="34" charset="0"/>
                      </a:endParaRPr>
                    </a:p>
                  </a:txBody>
                  <a:tcPr marL="73025" marR="73025"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Severity</a:t>
                      </a:r>
                      <a:endParaRPr lang="en-US" sz="1200">
                        <a:effectLst/>
                        <a:latin typeface="Calibri" panose="020F0502020204030204" pitchFamily="34" charset="0"/>
                        <a:ea typeface="Calibri" panose="020F0502020204030204" pitchFamily="34" charset="0"/>
                      </a:endParaRPr>
                    </a:p>
                  </a:txBody>
                  <a:tcPr marL="73025" marR="73025"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Likelihood</a:t>
                      </a:r>
                      <a:endParaRPr lang="en-US" sz="1200" dirty="0">
                        <a:effectLst/>
                        <a:latin typeface="Calibri" panose="020F0502020204030204" pitchFamily="34" charset="0"/>
                        <a:ea typeface="Calibri" panose="020F0502020204030204" pitchFamily="34" charset="0"/>
                      </a:endParaRPr>
                    </a:p>
                  </a:txBody>
                  <a:tcPr marL="73025" marR="73025"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Remediation Cost</a:t>
                      </a:r>
                      <a:endParaRPr lang="en-US" sz="1200">
                        <a:effectLst/>
                        <a:latin typeface="Calibri" panose="020F0502020204030204" pitchFamily="34" charset="0"/>
                        <a:ea typeface="Calibri" panose="020F0502020204030204" pitchFamily="34" charset="0"/>
                      </a:endParaRPr>
                    </a:p>
                  </a:txBody>
                  <a:tcPr marL="73025" marR="73025"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Priority</a:t>
                      </a:r>
                      <a:endParaRPr lang="en-US" sz="1200">
                        <a:effectLst/>
                        <a:latin typeface="Calibri" panose="020F0502020204030204" pitchFamily="34" charset="0"/>
                        <a:ea typeface="Calibri" panose="020F0502020204030204" pitchFamily="34" charset="0"/>
                      </a:endParaRPr>
                    </a:p>
                  </a:txBody>
                  <a:tcPr marL="73025" marR="73025"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Level</a:t>
                      </a:r>
                      <a:endParaRPr lang="en-US" sz="1200">
                        <a:effectLst/>
                        <a:latin typeface="Calibri" panose="020F0502020204030204" pitchFamily="34" charset="0"/>
                        <a:ea typeface="Calibri" panose="020F0502020204030204" pitchFamily="34" charset="0"/>
                      </a:endParaRPr>
                    </a:p>
                  </a:txBody>
                  <a:tcPr marL="73025" marR="73025"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extLst>
                  <a:ext uri="{0D108BD9-81ED-4DB2-BD59-A6C34878D82A}">
                    <a16:rowId xmlns:a16="http://schemas.microsoft.com/office/drawing/2014/main" val="3633178808"/>
                  </a:ext>
                </a:extLst>
              </a:tr>
              <a:tr h="513309">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STD-001-CPP</a:t>
                      </a:r>
                      <a:endParaRPr lang="en-US" sz="1200">
                        <a:effectLst/>
                        <a:latin typeface="Calibri" panose="020F0502020204030204" pitchFamily="34" charset="0"/>
                        <a:ea typeface="Calibri" panose="020F0502020204030204" pitchFamily="34" charset="0"/>
                      </a:endParaRPr>
                    </a:p>
                  </a:txBody>
                  <a:tcPr marL="73025" marR="73025"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73025" marR="73025"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Unlikely</a:t>
                      </a:r>
                      <a:endParaRPr lang="en-US" sz="1200">
                        <a:effectLst/>
                        <a:latin typeface="Calibri" panose="020F0502020204030204" pitchFamily="34" charset="0"/>
                        <a:ea typeface="Calibri" panose="020F0502020204030204" pitchFamily="34" charset="0"/>
                      </a:endParaRPr>
                    </a:p>
                  </a:txBody>
                  <a:tcPr marL="73025" marR="73025"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Medium</a:t>
                      </a:r>
                      <a:endParaRPr lang="en-US" sz="1200">
                        <a:effectLst/>
                        <a:latin typeface="Calibri" panose="020F0502020204030204" pitchFamily="34" charset="0"/>
                        <a:ea typeface="Calibri" panose="020F0502020204030204" pitchFamily="34" charset="0"/>
                      </a:endParaRPr>
                    </a:p>
                  </a:txBody>
                  <a:tcPr marL="73025" marR="73025"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73025" marR="73025"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2</a:t>
                      </a:r>
                      <a:endParaRPr lang="en-US" sz="1200">
                        <a:effectLst/>
                        <a:latin typeface="Calibri" panose="020F0502020204030204" pitchFamily="34" charset="0"/>
                        <a:ea typeface="Calibri" panose="020F0502020204030204" pitchFamily="34" charset="0"/>
                      </a:endParaRPr>
                    </a:p>
                  </a:txBody>
                  <a:tcPr marL="73025" marR="73025"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273438503"/>
                  </a:ext>
                </a:extLst>
              </a:tr>
              <a:tr h="256655">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CTR51-CPP</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Probable</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CC9900"/>
                          </a:solidFill>
                          <a:effectLst/>
                          <a:latin typeface="Calibri" panose="020F0502020204030204" pitchFamily="34" charset="0"/>
                          <a:ea typeface="Calibri" panose="020F0502020204030204" pitchFamily="34" charset="0"/>
                        </a:rPr>
                        <a:t>P6</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CC9900"/>
                          </a:solidFill>
                          <a:effectLst/>
                          <a:latin typeface="Calibri" panose="020F0502020204030204" pitchFamily="34" charset="0"/>
                          <a:ea typeface="Calibri" panose="020F0502020204030204" pitchFamily="34" charset="0"/>
                        </a:rPr>
                        <a:t>L2</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928998766"/>
                  </a:ext>
                </a:extLst>
              </a:tr>
              <a:tr h="256655">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STR51-CPP</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Likely</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Medium</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FF0000"/>
                          </a:solidFill>
                          <a:effectLst/>
                          <a:latin typeface="Calibri" panose="020F0502020204030204" pitchFamily="34" charset="0"/>
                          <a:ea typeface="Calibri" panose="020F0502020204030204" pitchFamily="34" charset="0"/>
                        </a:rPr>
                        <a:t>P18</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FF0000"/>
                          </a:solidFill>
                          <a:effectLst/>
                          <a:latin typeface="Calibri" panose="020F0502020204030204" pitchFamily="34" charset="0"/>
                          <a:ea typeface="Calibri" panose="020F0502020204030204" pitchFamily="34" charset="0"/>
                        </a:rPr>
                        <a:t>L1</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646970820"/>
                  </a:ext>
                </a:extLst>
              </a:tr>
              <a:tr h="256655">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IDS00-J</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Probable</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Medium</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FF0000"/>
                          </a:solidFill>
                          <a:effectLst/>
                          <a:latin typeface="Calibri" panose="020F0502020204030204" pitchFamily="34" charset="0"/>
                          <a:ea typeface="Calibri" panose="020F0502020204030204" pitchFamily="34" charset="0"/>
                        </a:rPr>
                        <a:t>P12</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FF0000"/>
                          </a:solidFill>
                          <a:effectLst/>
                          <a:latin typeface="Calibri" panose="020F0502020204030204" pitchFamily="34" charset="0"/>
                          <a:ea typeface="Calibri" panose="020F0502020204030204" pitchFamily="34" charset="0"/>
                        </a:rPr>
                        <a:t>L1</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161802990"/>
                  </a:ext>
                </a:extLst>
              </a:tr>
              <a:tr h="513309">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MEM50-CPP</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Likely</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Medium</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FF0000"/>
                          </a:solidFill>
                          <a:effectLst/>
                          <a:latin typeface="Calibri" panose="020F0502020204030204" pitchFamily="34" charset="0"/>
                          <a:ea typeface="Calibri" panose="020F0502020204030204" pitchFamily="34" charset="0"/>
                        </a:rPr>
                        <a:t>P18</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FF0000"/>
                          </a:solidFill>
                          <a:effectLst/>
                          <a:latin typeface="Calibri" panose="020F0502020204030204" pitchFamily="34" charset="0"/>
                          <a:ea typeface="Calibri" panose="020F0502020204030204" pitchFamily="34" charset="0"/>
                        </a:rPr>
                        <a:t>L1</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535145393"/>
                  </a:ext>
                </a:extLst>
              </a:tr>
              <a:tr h="256655">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DCL03-C</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Low</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Unlikely</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008000"/>
                          </a:solidFill>
                          <a:effectLst/>
                          <a:latin typeface="Calibri" panose="020F0502020204030204" pitchFamily="34" charset="0"/>
                          <a:ea typeface="Calibri" panose="020F0502020204030204" pitchFamily="34" charset="0"/>
                        </a:rPr>
                        <a:t>P1</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008000"/>
                          </a:solidFill>
                          <a:effectLst/>
                          <a:latin typeface="Calibri" panose="020F0502020204030204" pitchFamily="34" charset="0"/>
                          <a:ea typeface="Calibri" panose="020F0502020204030204" pitchFamily="34" charset="0"/>
                        </a:rPr>
                        <a:t>L3</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919256692"/>
                  </a:ext>
                </a:extLst>
              </a:tr>
              <a:tr h="256655">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ERR51-CPP</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Low</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Probable</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Medium</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008000"/>
                          </a:solidFill>
                          <a:effectLst/>
                          <a:latin typeface="Calibri" panose="020F0502020204030204" pitchFamily="34" charset="0"/>
                          <a:ea typeface="Calibri" panose="020F0502020204030204" pitchFamily="34" charset="0"/>
                        </a:rPr>
                        <a:t>P4</a:t>
                      </a:r>
                      <a:r>
                        <a:rPr lang="en-US" sz="1200">
                          <a:solidFill>
                            <a:srgbClr val="008000"/>
                          </a:solidFill>
                          <a:effectLst/>
                          <a:latin typeface="Calibri" panose="020F0502020204030204" pitchFamily="34" charset="0"/>
                          <a:ea typeface="Calibri" panose="020F0502020204030204" pitchFamily="34" charset="0"/>
                        </a:rPr>
                        <a:t> </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008000"/>
                          </a:solidFill>
                          <a:effectLst/>
                          <a:latin typeface="Calibri" panose="020F0502020204030204" pitchFamily="34" charset="0"/>
                          <a:ea typeface="Calibri" panose="020F0502020204030204" pitchFamily="34" charset="0"/>
                        </a:rPr>
                        <a:t>L3</a:t>
                      </a:r>
                      <a:r>
                        <a:rPr lang="en-US" sz="1200">
                          <a:solidFill>
                            <a:srgbClr val="008000"/>
                          </a:solidFill>
                          <a:effectLst/>
                          <a:latin typeface="Calibri" panose="020F0502020204030204" pitchFamily="34" charset="0"/>
                          <a:ea typeface="Calibri" panose="020F0502020204030204" pitchFamily="34" charset="0"/>
                        </a:rPr>
                        <a:t> </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531018379"/>
                  </a:ext>
                </a:extLst>
              </a:tr>
              <a:tr h="256655">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EXP34-C</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Likely</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Medium</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FF0000"/>
                          </a:solidFill>
                          <a:effectLst/>
                          <a:latin typeface="Calibri" panose="020F0502020204030204" pitchFamily="34" charset="0"/>
                          <a:ea typeface="Calibri" panose="020F0502020204030204" pitchFamily="34" charset="0"/>
                        </a:rPr>
                        <a:t>P18</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FF0000"/>
                          </a:solidFill>
                          <a:effectLst/>
                          <a:latin typeface="Calibri" panose="020F0502020204030204" pitchFamily="34" charset="0"/>
                          <a:ea typeface="Calibri" panose="020F0502020204030204" pitchFamily="34" charset="0"/>
                        </a:rPr>
                        <a:t>L1</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827338683"/>
                  </a:ext>
                </a:extLst>
              </a:tr>
              <a:tr h="256655">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DCL58-CPP</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Unlikely</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Medium</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CC9900"/>
                          </a:solidFill>
                          <a:effectLst/>
                          <a:latin typeface="Calibri" panose="020F0502020204030204" pitchFamily="34" charset="0"/>
                          <a:ea typeface="Calibri" panose="020F0502020204030204" pitchFamily="34" charset="0"/>
                        </a:rPr>
                        <a:t>P6</a:t>
                      </a:r>
                      <a:r>
                        <a:rPr lang="en-US" sz="1200">
                          <a:solidFill>
                            <a:srgbClr val="CC9900"/>
                          </a:solidFill>
                          <a:effectLst/>
                          <a:latin typeface="Calibri" panose="020F0502020204030204" pitchFamily="34" charset="0"/>
                          <a:ea typeface="Calibri" panose="020F0502020204030204" pitchFamily="34" charset="0"/>
                        </a:rPr>
                        <a:t> </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CC9900"/>
                          </a:solidFill>
                          <a:effectLst/>
                          <a:latin typeface="Calibri" panose="020F0502020204030204" pitchFamily="34" charset="0"/>
                          <a:ea typeface="Calibri" panose="020F0502020204030204" pitchFamily="34" charset="0"/>
                        </a:rPr>
                        <a:t>L2</a:t>
                      </a:r>
                      <a:r>
                        <a:rPr lang="en-US" sz="1200">
                          <a:solidFill>
                            <a:srgbClr val="CC9900"/>
                          </a:solidFill>
                          <a:effectLst/>
                          <a:latin typeface="Calibri" panose="020F0502020204030204" pitchFamily="34" charset="0"/>
                          <a:ea typeface="Calibri" panose="020F0502020204030204" pitchFamily="34" charset="0"/>
                        </a:rPr>
                        <a:t> </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60247720"/>
                  </a:ext>
                </a:extLst>
              </a:tr>
              <a:tr h="256655">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STR30-C</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Low</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Likely</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Low</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a:solidFill>
                            <a:srgbClr val="CC9900"/>
                          </a:solidFill>
                          <a:effectLst/>
                          <a:latin typeface="Calibri" panose="020F0502020204030204" pitchFamily="34" charset="0"/>
                          <a:ea typeface="Calibri" panose="020F0502020204030204" pitchFamily="34" charset="0"/>
                        </a:rPr>
                        <a:t>P9</a:t>
                      </a:r>
                      <a:endParaRPr lang="en-US" sz="120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b="1" dirty="0">
                          <a:solidFill>
                            <a:srgbClr val="CC9900"/>
                          </a:solidFill>
                          <a:effectLst/>
                          <a:latin typeface="Calibri" panose="020F0502020204030204" pitchFamily="34" charset="0"/>
                          <a:ea typeface="Calibri" panose="020F0502020204030204" pitchFamily="34" charset="0"/>
                        </a:rPr>
                        <a:t>L2</a:t>
                      </a:r>
                      <a:endParaRPr lang="en-US" sz="1200" dirty="0">
                        <a:effectLst/>
                        <a:latin typeface="Calibri" panose="020F0502020204030204" pitchFamily="34" charset="0"/>
                        <a:ea typeface="Calibri" panose="020F0502020204030204" pitchFamily="34" charset="0"/>
                      </a:endParaRPr>
                    </a:p>
                  </a:txBody>
                  <a:tcPr marL="73025" marR="73025" marT="0" marB="0" anchor="ctr">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1391477125"/>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Data at Rest</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Data in Flight</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Data In Use</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1800" dirty="0">
                <a:effectLst/>
                <a:latin typeface="Calibri" panose="020F0502020204030204" pitchFamily="34" charset="0"/>
                <a:ea typeface="Calibri" panose="020F0502020204030204" pitchFamily="34" charset="0"/>
              </a:rPr>
              <a:t>Authentication is the method used to identify the user. Typically having to enter a username and password before being granted to the user. It is used to validate that the user is who they say they are. It provides the gateway to access an application, network, or system. While also blocking users who do not have valid credentials.</a:t>
            </a:r>
            <a:endParaRPr lang="en-US" sz="24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1800" dirty="0">
                <a:effectLst/>
                <a:latin typeface="Calibri" panose="020F0502020204030204" pitchFamily="34" charset="0"/>
                <a:ea typeface="Calibri" panose="020F0502020204030204" pitchFamily="34" charset="0"/>
              </a:rPr>
              <a:t>Authorization is checking what permissions to grant for the user after they have authenticated to the system. For example, some administrators may have full access to make changes to databases, add new users. While other users may only have access to specific files in a system. Authorization drives user level access allowing principle of least privilege.</a:t>
            </a:r>
            <a:endParaRPr lang="en-US" sz="24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1800" dirty="0">
                <a:effectLst/>
                <a:latin typeface="Calibri" panose="020F0502020204030204" pitchFamily="34" charset="0"/>
                <a:ea typeface="Calibri" panose="020F0502020204030204" pitchFamily="34" charset="0"/>
              </a:rPr>
              <a:t>Accounting is logging and accountability for the system and data. It audits all valuable information in a system. This could be shown as which users last modified a file or system components. Or simply logging all transactions from users. Tracking unauthorized access can help identify access attempts.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CTR51-CPP - Use valid references, pointers, and iterators to reference elements of a container. This applies to all types of containers. Referencing values be done through a valid iterator, pointer, or reference. Any operation that invalidates a pointer or a reference should be treated as though it invalidates both pointers and references.</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8C1468CF-865B-453E-ABC3-430926152077}"/>
              </a:ext>
            </a:extLst>
          </p:cNvPr>
          <p:cNvPicPr>
            <a:picLocks noChangeAspect="1"/>
          </p:cNvPicPr>
          <p:nvPr/>
        </p:nvPicPr>
        <p:blipFill>
          <a:blip r:embed="rId5"/>
          <a:stretch>
            <a:fillRect/>
          </a:stretch>
        </p:blipFill>
        <p:spPr>
          <a:xfrm>
            <a:off x="1138989" y="4147332"/>
            <a:ext cx="3952060" cy="2586387"/>
          </a:xfrm>
          <a:prstGeom prst="rect">
            <a:avLst/>
          </a:prstGeom>
        </p:spPr>
      </p:pic>
      <p:pic>
        <p:nvPicPr>
          <p:cNvPr id="5" name="Picture 4">
            <a:extLst>
              <a:ext uri="{FF2B5EF4-FFF2-40B4-BE49-F238E27FC236}">
                <a16:creationId xmlns:a16="http://schemas.microsoft.com/office/drawing/2014/main" id="{EB527454-7F75-4C44-B3E8-FE55567B91DB}"/>
              </a:ext>
            </a:extLst>
          </p:cNvPr>
          <p:cNvPicPr>
            <a:picLocks noChangeAspect="1"/>
          </p:cNvPicPr>
          <p:nvPr/>
        </p:nvPicPr>
        <p:blipFill>
          <a:blip r:embed="rId6"/>
          <a:stretch>
            <a:fillRect/>
          </a:stretch>
        </p:blipFill>
        <p:spPr>
          <a:xfrm>
            <a:off x="5360238" y="4147332"/>
            <a:ext cx="4744112" cy="362001"/>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800" dirty="0">
                <a:effectLst/>
                <a:latin typeface="Calibri" panose="020F0502020204030204" pitchFamily="34" charset="0"/>
                <a:ea typeface="Calibri" panose="020F0502020204030204" pitchFamily="34" charset="0"/>
              </a:rPr>
              <a:t>STR50-CPP - Guarantee the storage for strings has sufficient space for the data and null terminator. Buffer overflows occur frequently when manipulating strings. Prevent errors through truncation or sufficient space.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61D1A7FA-4A16-48C8-BDFC-2A2232054981}"/>
              </a:ext>
            </a:extLst>
          </p:cNvPr>
          <p:cNvPicPr>
            <a:picLocks noChangeAspect="1"/>
          </p:cNvPicPr>
          <p:nvPr/>
        </p:nvPicPr>
        <p:blipFill>
          <a:blip r:embed="rId5"/>
          <a:stretch>
            <a:fillRect/>
          </a:stretch>
        </p:blipFill>
        <p:spPr>
          <a:xfrm>
            <a:off x="320842" y="3688760"/>
            <a:ext cx="6248400" cy="1576946"/>
          </a:xfrm>
          <a:prstGeom prst="rect">
            <a:avLst/>
          </a:prstGeom>
        </p:spPr>
      </p:pic>
      <p:pic>
        <p:nvPicPr>
          <p:cNvPr id="5" name="Picture 4">
            <a:extLst>
              <a:ext uri="{FF2B5EF4-FFF2-40B4-BE49-F238E27FC236}">
                <a16:creationId xmlns:a16="http://schemas.microsoft.com/office/drawing/2014/main" id="{E3127A03-6BC4-47F2-B28B-9D32FB4B046C}"/>
              </a:ext>
            </a:extLst>
          </p:cNvPr>
          <p:cNvPicPr>
            <a:picLocks noChangeAspect="1"/>
          </p:cNvPicPr>
          <p:nvPr/>
        </p:nvPicPr>
        <p:blipFill>
          <a:blip r:embed="rId6"/>
          <a:stretch>
            <a:fillRect/>
          </a:stretch>
        </p:blipFill>
        <p:spPr>
          <a:xfrm>
            <a:off x="6470378" y="3688760"/>
            <a:ext cx="5268060" cy="381053"/>
          </a:xfrm>
          <a:prstGeom prst="rect">
            <a:avLst/>
          </a:prstGeom>
        </p:spPr>
      </p:pic>
    </p:spTree>
    <p:custDataLst>
      <p:tags r:id="rId1"/>
    </p:custDataLst>
    <p:extLst>
      <p:ext uri="{BB962C8B-B14F-4D97-AF65-F5344CB8AC3E}">
        <p14:creationId xmlns:p14="http://schemas.microsoft.com/office/powerpoint/2010/main" val="27484939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3220</TotalTime>
  <Words>620</Words>
  <Application>Microsoft Office PowerPoint</Application>
  <PresentationFormat>Widescreen</PresentationFormat>
  <Paragraphs>136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Austin Franklin</cp:lastModifiedBy>
  <cp:revision>23</cp:revision>
  <dcterms:created xsi:type="dcterms:W3CDTF">2020-08-19T17:59:24Z</dcterms:created>
  <dcterms:modified xsi:type="dcterms:W3CDTF">2022-04-18T02:29:24Z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