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73"/>
    <p:restoredTop sz="93063"/>
  </p:normalViewPr>
  <p:slideViewPr>
    <p:cSldViewPr snapToGrid="0" snapToObjects="1">
      <p:cViewPr varScale="1">
        <p:scale>
          <a:sx n="94" d="100"/>
          <a:sy n="94" d="100"/>
        </p:scale>
        <p:origin x="7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4C21E-6DBF-D143-B09B-05F7195CB3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83BAF3F-70A8-F141-AE9C-4968D87311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6375C5B-FC9C-D442-855E-24D81D9FC4D5}"/>
              </a:ext>
            </a:extLst>
          </p:cNvPr>
          <p:cNvSpPr>
            <a:spLocks noGrp="1"/>
          </p:cNvSpPr>
          <p:nvPr>
            <p:ph type="dt" sz="half" idx="10"/>
          </p:nvPr>
        </p:nvSpPr>
        <p:spPr/>
        <p:txBody>
          <a:bodyPr/>
          <a:lstStyle/>
          <a:p>
            <a:fld id="{A793F999-F81B-284E-ADB5-BB3DC6B8A0AF}" type="datetimeFigureOut">
              <a:rPr lang="en-GB" smtClean="0"/>
              <a:t>20/02/2018</a:t>
            </a:fld>
            <a:endParaRPr lang="en-GB"/>
          </a:p>
        </p:txBody>
      </p:sp>
      <p:sp>
        <p:nvSpPr>
          <p:cNvPr id="5" name="Footer Placeholder 4">
            <a:extLst>
              <a:ext uri="{FF2B5EF4-FFF2-40B4-BE49-F238E27FC236}">
                <a16:creationId xmlns:a16="http://schemas.microsoft.com/office/drawing/2014/main" id="{646132F4-72B6-EB4C-894E-FE65166061D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4184192-781B-C540-8FE0-B445A1459DD7}"/>
              </a:ext>
            </a:extLst>
          </p:cNvPr>
          <p:cNvSpPr>
            <a:spLocks noGrp="1"/>
          </p:cNvSpPr>
          <p:nvPr>
            <p:ph type="sldNum" sz="quarter" idx="12"/>
          </p:nvPr>
        </p:nvSpPr>
        <p:spPr/>
        <p:txBody>
          <a:bodyPr/>
          <a:lstStyle/>
          <a:p>
            <a:fld id="{9CF03B90-B23F-3847-A3CB-D55AB69896A2}" type="slidenum">
              <a:rPr lang="en-GB" smtClean="0"/>
              <a:t>‹#›</a:t>
            </a:fld>
            <a:endParaRPr lang="en-GB"/>
          </a:p>
        </p:txBody>
      </p:sp>
    </p:spTree>
    <p:extLst>
      <p:ext uri="{BB962C8B-B14F-4D97-AF65-F5344CB8AC3E}">
        <p14:creationId xmlns:p14="http://schemas.microsoft.com/office/powerpoint/2010/main" val="1198776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5BAF4-D1C5-D047-9094-6474BD4A842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F3655F2-A68E-8E42-A3CD-E86EF21DC68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266B153-1EC6-F54F-94FD-CE5B15FEC478}"/>
              </a:ext>
            </a:extLst>
          </p:cNvPr>
          <p:cNvSpPr>
            <a:spLocks noGrp="1"/>
          </p:cNvSpPr>
          <p:nvPr>
            <p:ph type="dt" sz="half" idx="10"/>
          </p:nvPr>
        </p:nvSpPr>
        <p:spPr/>
        <p:txBody>
          <a:bodyPr/>
          <a:lstStyle/>
          <a:p>
            <a:fld id="{A793F999-F81B-284E-ADB5-BB3DC6B8A0AF}" type="datetimeFigureOut">
              <a:rPr lang="en-GB" smtClean="0"/>
              <a:t>20/02/2018</a:t>
            </a:fld>
            <a:endParaRPr lang="en-GB"/>
          </a:p>
        </p:txBody>
      </p:sp>
      <p:sp>
        <p:nvSpPr>
          <p:cNvPr id="5" name="Footer Placeholder 4">
            <a:extLst>
              <a:ext uri="{FF2B5EF4-FFF2-40B4-BE49-F238E27FC236}">
                <a16:creationId xmlns:a16="http://schemas.microsoft.com/office/drawing/2014/main" id="{90C45053-4B44-3D47-B377-0C21DEC93D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25049A6-6822-894D-B739-3B9DC0CF9C7B}"/>
              </a:ext>
            </a:extLst>
          </p:cNvPr>
          <p:cNvSpPr>
            <a:spLocks noGrp="1"/>
          </p:cNvSpPr>
          <p:nvPr>
            <p:ph type="sldNum" sz="quarter" idx="12"/>
          </p:nvPr>
        </p:nvSpPr>
        <p:spPr/>
        <p:txBody>
          <a:bodyPr/>
          <a:lstStyle/>
          <a:p>
            <a:fld id="{9CF03B90-B23F-3847-A3CB-D55AB69896A2}" type="slidenum">
              <a:rPr lang="en-GB" smtClean="0"/>
              <a:t>‹#›</a:t>
            </a:fld>
            <a:endParaRPr lang="en-GB"/>
          </a:p>
        </p:txBody>
      </p:sp>
    </p:spTree>
    <p:extLst>
      <p:ext uri="{BB962C8B-B14F-4D97-AF65-F5344CB8AC3E}">
        <p14:creationId xmlns:p14="http://schemas.microsoft.com/office/powerpoint/2010/main" val="105295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F7EA2C-69FD-6F4E-88D6-B01E7972AB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22D9131-BEDC-6A41-928F-3B3D421E256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1A8957-96D3-7D43-837C-8517989EB876}"/>
              </a:ext>
            </a:extLst>
          </p:cNvPr>
          <p:cNvSpPr>
            <a:spLocks noGrp="1"/>
          </p:cNvSpPr>
          <p:nvPr>
            <p:ph type="dt" sz="half" idx="10"/>
          </p:nvPr>
        </p:nvSpPr>
        <p:spPr/>
        <p:txBody>
          <a:bodyPr/>
          <a:lstStyle/>
          <a:p>
            <a:fld id="{A793F999-F81B-284E-ADB5-BB3DC6B8A0AF}" type="datetimeFigureOut">
              <a:rPr lang="en-GB" smtClean="0"/>
              <a:t>20/02/2018</a:t>
            </a:fld>
            <a:endParaRPr lang="en-GB"/>
          </a:p>
        </p:txBody>
      </p:sp>
      <p:sp>
        <p:nvSpPr>
          <p:cNvPr id="5" name="Footer Placeholder 4">
            <a:extLst>
              <a:ext uri="{FF2B5EF4-FFF2-40B4-BE49-F238E27FC236}">
                <a16:creationId xmlns:a16="http://schemas.microsoft.com/office/drawing/2014/main" id="{9B971E86-7F2B-B646-9E14-2808B845108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8A0BF2-1885-C14D-B316-B3F1446BB67E}"/>
              </a:ext>
            </a:extLst>
          </p:cNvPr>
          <p:cNvSpPr>
            <a:spLocks noGrp="1"/>
          </p:cNvSpPr>
          <p:nvPr>
            <p:ph type="sldNum" sz="quarter" idx="12"/>
          </p:nvPr>
        </p:nvSpPr>
        <p:spPr/>
        <p:txBody>
          <a:bodyPr/>
          <a:lstStyle/>
          <a:p>
            <a:fld id="{9CF03B90-B23F-3847-A3CB-D55AB69896A2}" type="slidenum">
              <a:rPr lang="en-GB" smtClean="0"/>
              <a:t>‹#›</a:t>
            </a:fld>
            <a:endParaRPr lang="en-GB"/>
          </a:p>
        </p:txBody>
      </p:sp>
    </p:spTree>
    <p:extLst>
      <p:ext uri="{BB962C8B-B14F-4D97-AF65-F5344CB8AC3E}">
        <p14:creationId xmlns:p14="http://schemas.microsoft.com/office/powerpoint/2010/main" val="1611226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E2133-1898-1245-8B12-BB78A10DA40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85FD481-72CF-3349-A0F0-B92A63761C6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967B64D-C550-7448-873D-8FFF83CA04BB}"/>
              </a:ext>
            </a:extLst>
          </p:cNvPr>
          <p:cNvSpPr>
            <a:spLocks noGrp="1"/>
          </p:cNvSpPr>
          <p:nvPr>
            <p:ph type="dt" sz="half" idx="10"/>
          </p:nvPr>
        </p:nvSpPr>
        <p:spPr/>
        <p:txBody>
          <a:bodyPr/>
          <a:lstStyle/>
          <a:p>
            <a:fld id="{A793F999-F81B-284E-ADB5-BB3DC6B8A0AF}" type="datetimeFigureOut">
              <a:rPr lang="en-GB" smtClean="0"/>
              <a:t>20/02/2018</a:t>
            </a:fld>
            <a:endParaRPr lang="en-GB"/>
          </a:p>
        </p:txBody>
      </p:sp>
      <p:sp>
        <p:nvSpPr>
          <p:cNvPr id="5" name="Footer Placeholder 4">
            <a:extLst>
              <a:ext uri="{FF2B5EF4-FFF2-40B4-BE49-F238E27FC236}">
                <a16:creationId xmlns:a16="http://schemas.microsoft.com/office/drawing/2014/main" id="{FE47953D-1BFD-B845-BCCC-E7DCB645440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7DDE4E2-7B72-8643-91FE-CEE1C10AB839}"/>
              </a:ext>
            </a:extLst>
          </p:cNvPr>
          <p:cNvSpPr>
            <a:spLocks noGrp="1"/>
          </p:cNvSpPr>
          <p:nvPr>
            <p:ph type="sldNum" sz="quarter" idx="12"/>
          </p:nvPr>
        </p:nvSpPr>
        <p:spPr/>
        <p:txBody>
          <a:bodyPr/>
          <a:lstStyle/>
          <a:p>
            <a:fld id="{9CF03B90-B23F-3847-A3CB-D55AB69896A2}" type="slidenum">
              <a:rPr lang="en-GB" smtClean="0"/>
              <a:t>‹#›</a:t>
            </a:fld>
            <a:endParaRPr lang="en-GB"/>
          </a:p>
        </p:txBody>
      </p:sp>
    </p:spTree>
    <p:extLst>
      <p:ext uri="{BB962C8B-B14F-4D97-AF65-F5344CB8AC3E}">
        <p14:creationId xmlns:p14="http://schemas.microsoft.com/office/powerpoint/2010/main" val="4141794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54381-1211-CF45-B18C-D2BC40E024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9081614-48B1-8F42-92DD-FB1FE5B6FA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E1F8A73-BBC3-3A4B-A898-72D4639DC588}"/>
              </a:ext>
            </a:extLst>
          </p:cNvPr>
          <p:cNvSpPr>
            <a:spLocks noGrp="1"/>
          </p:cNvSpPr>
          <p:nvPr>
            <p:ph type="dt" sz="half" idx="10"/>
          </p:nvPr>
        </p:nvSpPr>
        <p:spPr/>
        <p:txBody>
          <a:bodyPr/>
          <a:lstStyle/>
          <a:p>
            <a:fld id="{A793F999-F81B-284E-ADB5-BB3DC6B8A0AF}" type="datetimeFigureOut">
              <a:rPr lang="en-GB" smtClean="0"/>
              <a:t>20/02/2018</a:t>
            </a:fld>
            <a:endParaRPr lang="en-GB"/>
          </a:p>
        </p:txBody>
      </p:sp>
      <p:sp>
        <p:nvSpPr>
          <p:cNvPr id="5" name="Footer Placeholder 4">
            <a:extLst>
              <a:ext uri="{FF2B5EF4-FFF2-40B4-BE49-F238E27FC236}">
                <a16:creationId xmlns:a16="http://schemas.microsoft.com/office/drawing/2014/main" id="{6CD79B22-E997-1F43-B4EA-D574EF13E98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89A180E-A391-1D40-86B6-B92588EAF601}"/>
              </a:ext>
            </a:extLst>
          </p:cNvPr>
          <p:cNvSpPr>
            <a:spLocks noGrp="1"/>
          </p:cNvSpPr>
          <p:nvPr>
            <p:ph type="sldNum" sz="quarter" idx="12"/>
          </p:nvPr>
        </p:nvSpPr>
        <p:spPr/>
        <p:txBody>
          <a:bodyPr/>
          <a:lstStyle/>
          <a:p>
            <a:fld id="{9CF03B90-B23F-3847-A3CB-D55AB69896A2}" type="slidenum">
              <a:rPr lang="en-GB" smtClean="0"/>
              <a:t>‹#›</a:t>
            </a:fld>
            <a:endParaRPr lang="en-GB"/>
          </a:p>
        </p:txBody>
      </p:sp>
    </p:spTree>
    <p:extLst>
      <p:ext uri="{BB962C8B-B14F-4D97-AF65-F5344CB8AC3E}">
        <p14:creationId xmlns:p14="http://schemas.microsoft.com/office/powerpoint/2010/main" val="2187806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000D3-1EEC-A248-946F-554F5B3726B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4B00F2C-69B0-F94D-A5D7-8F7C849A3FB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33A6172-ADD2-6E49-9101-A122826B61E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37236AC-FCC9-D240-AAE4-E4A043741AA9}"/>
              </a:ext>
            </a:extLst>
          </p:cNvPr>
          <p:cNvSpPr>
            <a:spLocks noGrp="1"/>
          </p:cNvSpPr>
          <p:nvPr>
            <p:ph type="dt" sz="half" idx="10"/>
          </p:nvPr>
        </p:nvSpPr>
        <p:spPr/>
        <p:txBody>
          <a:bodyPr/>
          <a:lstStyle/>
          <a:p>
            <a:fld id="{A793F999-F81B-284E-ADB5-BB3DC6B8A0AF}" type="datetimeFigureOut">
              <a:rPr lang="en-GB" smtClean="0"/>
              <a:t>20/02/2018</a:t>
            </a:fld>
            <a:endParaRPr lang="en-GB"/>
          </a:p>
        </p:txBody>
      </p:sp>
      <p:sp>
        <p:nvSpPr>
          <p:cNvPr id="6" name="Footer Placeholder 5">
            <a:extLst>
              <a:ext uri="{FF2B5EF4-FFF2-40B4-BE49-F238E27FC236}">
                <a16:creationId xmlns:a16="http://schemas.microsoft.com/office/drawing/2014/main" id="{5EDDE4DD-DF6E-254E-AF09-9FD66E63F29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F3CD5A5-FE70-FC41-8A7F-8DB7FEA42C69}"/>
              </a:ext>
            </a:extLst>
          </p:cNvPr>
          <p:cNvSpPr>
            <a:spLocks noGrp="1"/>
          </p:cNvSpPr>
          <p:nvPr>
            <p:ph type="sldNum" sz="quarter" idx="12"/>
          </p:nvPr>
        </p:nvSpPr>
        <p:spPr/>
        <p:txBody>
          <a:bodyPr/>
          <a:lstStyle/>
          <a:p>
            <a:fld id="{9CF03B90-B23F-3847-A3CB-D55AB69896A2}" type="slidenum">
              <a:rPr lang="en-GB" smtClean="0"/>
              <a:t>‹#›</a:t>
            </a:fld>
            <a:endParaRPr lang="en-GB"/>
          </a:p>
        </p:txBody>
      </p:sp>
    </p:spTree>
    <p:extLst>
      <p:ext uri="{BB962C8B-B14F-4D97-AF65-F5344CB8AC3E}">
        <p14:creationId xmlns:p14="http://schemas.microsoft.com/office/powerpoint/2010/main" val="1899141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1EB8A-3270-C44F-936D-D04CB748AF7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8A16209-0DC6-3742-8047-2387AC3E83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B156DC0-8274-E04F-94DC-5EF3E969445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5A6685D-C4D1-0045-A820-83B20FDC57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43A6248-EF33-9C4B-8257-E8C21F07744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D2F284-8B16-D646-A773-19761FFC74D3}"/>
              </a:ext>
            </a:extLst>
          </p:cNvPr>
          <p:cNvSpPr>
            <a:spLocks noGrp="1"/>
          </p:cNvSpPr>
          <p:nvPr>
            <p:ph type="dt" sz="half" idx="10"/>
          </p:nvPr>
        </p:nvSpPr>
        <p:spPr/>
        <p:txBody>
          <a:bodyPr/>
          <a:lstStyle/>
          <a:p>
            <a:fld id="{A793F999-F81B-284E-ADB5-BB3DC6B8A0AF}" type="datetimeFigureOut">
              <a:rPr lang="en-GB" smtClean="0"/>
              <a:t>20/02/2018</a:t>
            </a:fld>
            <a:endParaRPr lang="en-GB"/>
          </a:p>
        </p:txBody>
      </p:sp>
      <p:sp>
        <p:nvSpPr>
          <p:cNvPr id="8" name="Footer Placeholder 7">
            <a:extLst>
              <a:ext uri="{FF2B5EF4-FFF2-40B4-BE49-F238E27FC236}">
                <a16:creationId xmlns:a16="http://schemas.microsoft.com/office/drawing/2014/main" id="{BA9D863F-D9CE-C84B-8BD4-7D843EEDE76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8C945E8-A132-5149-AC54-A7F7267AE684}"/>
              </a:ext>
            </a:extLst>
          </p:cNvPr>
          <p:cNvSpPr>
            <a:spLocks noGrp="1"/>
          </p:cNvSpPr>
          <p:nvPr>
            <p:ph type="sldNum" sz="quarter" idx="12"/>
          </p:nvPr>
        </p:nvSpPr>
        <p:spPr/>
        <p:txBody>
          <a:bodyPr/>
          <a:lstStyle/>
          <a:p>
            <a:fld id="{9CF03B90-B23F-3847-A3CB-D55AB69896A2}" type="slidenum">
              <a:rPr lang="en-GB" smtClean="0"/>
              <a:t>‹#›</a:t>
            </a:fld>
            <a:endParaRPr lang="en-GB"/>
          </a:p>
        </p:txBody>
      </p:sp>
    </p:spTree>
    <p:extLst>
      <p:ext uri="{BB962C8B-B14F-4D97-AF65-F5344CB8AC3E}">
        <p14:creationId xmlns:p14="http://schemas.microsoft.com/office/powerpoint/2010/main" val="736396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6E912-B8F7-0E4F-B28D-13401A44DEA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42C87C3-3DE0-C448-918D-F1D4E754C0A2}"/>
              </a:ext>
            </a:extLst>
          </p:cNvPr>
          <p:cNvSpPr>
            <a:spLocks noGrp="1"/>
          </p:cNvSpPr>
          <p:nvPr>
            <p:ph type="dt" sz="half" idx="10"/>
          </p:nvPr>
        </p:nvSpPr>
        <p:spPr/>
        <p:txBody>
          <a:bodyPr/>
          <a:lstStyle/>
          <a:p>
            <a:fld id="{A793F999-F81B-284E-ADB5-BB3DC6B8A0AF}" type="datetimeFigureOut">
              <a:rPr lang="en-GB" smtClean="0"/>
              <a:t>20/02/2018</a:t>
            </a:fld>
            <a:endParaRPr lang="en-GB"/>
          </a:p>
        </p:txBody>
      </p:sp>
      <p:sp>
        <p:nvSpPr>
          <p:cNvPr id="4" name="Footer Placeholder 3">
            <a:extLst>
              <a:ext uri="{FF2B5EF4-FFF2-40B4-BE49-F238E27FC236}">
                <a16:creationId xmlns:a16="http://schemas.microsoft.com/office/drawing/2014/main" id="{7895A7F6-E4DA-9647-B431-EB7FA7A9FA1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522222B-7873-3B41-A0F8-D35603905075}"/>
              </a:ext>
            </a:extLst>
          </p:cNvPr>
          <p:cNvSpPr>
            <a:spLocks noGrp="1"/>
          </p:cNvSpPr>
          <p:nvPr>
            <p:ph type="sldNum" sz="quarter" idx="12"/>
          </p:nvPr>
        </p:nvSpPr>
        <p:spPr/>
        <p:txBody>
          <a:bodyPr/>
          <a:lstStyle/>
          <a:p>
            <a:fld id="{9CF03B90-B23F-3847-A3CB-D55AB69896A2}" type="slidenum">
              <a:rPr lang="en-GB" smtClean="0"/>
              <a:t>‹#›</a:t>
            </a:fld>
            <a:endParaRPr lang="en-GB"/>
          </a:p>
        </p:txBody>
      </p:sp>
    </p:spTree>
    <p:extLst>
      <p:ext uri="{BB962C8B-B14F-4D97-AF65-F5344CB8AC3E}">
        <p14:creationId xmlns:p14="http://schemas.microsoft.com/office/powerpoint/2010/main" val="2635806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631AB0-B57F-C64F-9F47-296E20F5984A}"/>
              </a:ext>
            </a:extLst>
          </p:cNvPr>
          <p:cNvSpPr>
            <a:spLocks noGrp="1"/>
          </p:cNvSpPr>
          <p:nvPr>
            <p:ph type="dt" sz="half" idx="10"/>
          </p:nvPr>
        </p:nvSpPr>
        <p:spPr/>
        <p:txBody>
          <a:bodyPr/>
          <a:lstStyle/>
          <a:p>
            <a:fld id="{A793F999-F81B-284E-ADB5-BB3DC6B8A0AF}" type="datetimeFigureOut">
              <a:rPr lang="en-GB" smtClean="0"/>
              <a:t>20/02/2018</a:t>
            </a:fld>
            <a:endParaRPr lang="en-GB"/>
          </a:p>
        </p:txBody>
      </p:sp>
      <p:sp>
        <p:nvSpPr>
          <p:cNvPr id="3" name="Footer Placeholder 2">
            <a:extLst>
              <a:ext uri="{FF2B5EF4-FFF2-40B4-BE49-F238E27FC236}">
                <a16:creationId xmlns:a16="http://schemas.microsoft.com/office/drawing/2014/main" id="{0A7D934D-F8C4-DB40-A616-B8A8D4D609C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4EE6363-3C13-B249-8CBB-39BB8564A57C}"/>
              </a:ext>
            </a:extLst>
          </p:cNvPr>
          <p:cNvSpPr>
            <a:spLocks noGrp="1"/>
          </p:cNvSpPr>
          <p:nvPr>
            <p:ph type="sldNum" sz="quarter" idx="12"/>
          </p:nvPr>
        </p:nvSpPr>
        <p:spPr/>
        <p:txBody>
          <a:bodyPr/>
          <a:lstStyle/>
          <a:p>
            <a:fld id="{9CF03B90-B23F-3847-A3CB-D55AB69896A2}" type="slidenum">
              <a:rPr lang="en-GB" smtClean="0"/>
              <a:t>‹#›</a:t>
            </a:fld>
            <a:endParaRPr lang="en-GB"/>
          </a:p>
        </p:txBody>
      </p:sp>
    </p:spTree>
    <p:extLst>
      <p:ext uri="{BB962C8B-B14F-4D97-AF65-F5344CB8AC3E}">
        <p14:creationId xmlns:p14="http://schemas.microsoft.com/office/powerpoint/2010/main" val="1105433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483A1-067B-1D43-BB44-04587721D3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290C5BE-CBA1-734A-BE09-4F84E54247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08C3FAE-E90A-7A45-BBFB-6811F6F8D7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CA2E37-85D0-9140-9791-2FAE7DA448BD}"/>
              </a:ext>
            </a:extLst>
          </p:cNvPr>
          <p:cNvSpPr>
            <a:spLocks noGrp="1"/>
          </p:cNvSpPr>
          <p:nvPr>
            <p:ph type="dt" sz="half" idx="10"/>
          </p:nvPr>
        </p:nvSpPr>
        <p:spPr/>
        <p:txBody>
          <a:bodyPr/>
          <a:lstStyle/>
          <a:p>
            <a:fld id="{A793F999-F81B-284E-ADB5-BB3DC6B8A0AF}" type="datetimeFigureOut">
              <a:rPr lang="en-GB" smtClean="0"/>
              <a:t>20/02/2018</a:t>
            </a:fld>
            <a:endParaRPr lang="en-GB"/>
          </a:p>
        </p:txBody>
      </p:sp>
      <p:sp>
        <p:nvSpPr>
          <p:cNvPr id="6" name="Footer Placeholder 5">
            <a:extLst>
              <a:ext uri="{FF2B5EF4-FFF2-40B4-BE49-F238E27FC236}">
                <a16:creationId xmlns:a16="http://schemas.microsoft.com/office/drawing/2014/main" id="{2F77C8C0-F8BB-8E45-8B73-411F2D56377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49BD7DE-577F-1940-848B-F25939C74C63}"/>
              </a:ext>
            </a:extLst>
          </p:cNvPr>
          <p:cNvSpPr>
            <a:spLocks noGrp="1"/>
          </p:cNvSpPr>
          <p:nvPr>
            <p:ph type="sldNum" sz="quarter" idx="12"/>
          </p:nvPr>
        </p:nvSpPr>
        <p:spPr/>
        <p:txBody>
          <a:bodyPr/>
          <a:lstStyle/>
          <a:p>
            <a:fld id="{9CF03B90-B23F-3847-A3CB-D55AB69896A2}" type="slidenum">
              <a:rPr lang="en-GB" smtClean="0"/>
              <a:t>‹#›</a:t>
            </a:fld>
            <a:endParaRPr lang="en-GB"/>
          </a:p>
        </p:txBody>
      </p:sp>
    </p:spTree>
    <p:extLst>
      <p:ext uri="{BB962C8B-B14F-4D97-AF65-F5344CB8AC3E}">
        <p14:creationId xmlns:p14="http://schemas.microsoft.com/office/powerpoint/2010/main" val="3336843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3DECA-E84F-6B48-A6D4-71611A8675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1EAC33F-57EB-054B-BCE8-E2DE310DFE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ADE4131-F397-464D-B6CF-94C0ACC56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71D4EA-DDF7-E148-A067-781D2F547E4B}"/>
              </a:ext>
            </a:extLst>
          </p:cNvPr>
          <p:cNvSpPr>
            <a:spLocks noGrp="1"/>
          </p:cNvSpPr>
          <p:nvPr>
            <p:ph type="dt" sz="half" idx="10"/>
          </p:nvPr>
        </p:nvSpPr>
        <p:spPr/>
        <p:txBody>
          <a:bodyPr/>
          <a:lstStyle/>
          <a:p>
            <a:fld id="{A793F999-F81B-284E-ADB5-BB3DC6B8A0AF}" type="datetimeFigureOut">
              <a:rPr lang="en-GB" smtClean="0"/>
              <a:t>20/02/2018</a:t>
            </a:fld>
            <a:endParaRPr lang="en-GB"/>
          </a:p>
        </p:txBody>
      </p:sp>
      <p:sp>
        <p:nvSpPr>
          <p:cNvPr id="6" name="Footer Placeholder 5">
            <a:extLst>
              <a:ext uri="{FF2B5EF4-FFF2-40B4-BE49-F238E27FC236}">
                <a16:creationId xmlns:a16="http://schemas.microsoft.com/office/drawing/2014/main" id="{C452B4FC-A2B5-854B-B877-F154527F29D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C8AB5FF-7F5B-9A41-AAB9-1C65186BF7BB}"/>
              </a:ext>
            </a:extLst>
          </p:cNvPr>
          <p:cNvSpPr>
            <a:spLocks noGrp="1"/>
          </p:cNvSpPr>
          <p:nvPr>
            <p:ph type="sldNum" sz="quarter" idx="12"/>
          </p:nvPr>
        </p:nvSpPr>
        <p:spPr/>
        <p:txBody>
          <a:bodyPr/>
          <a:lstStyle/>
          <a:p>
            <a:fld id="{9CF03B90-B23F-3847-A3CB-D55AB69896A2}" type="slidenum">
              <a:rPr lang="en-GB" smtClean="0"/>
              <a:t>‹#›</a:t>
            </a:fld>
            <a:endParaRPr lang="en-GB"/>
          </a:p>
        </p:txBody>
      </p:sp>
    </p:spTree>
    <p:extLst>
      <p:ext uri="{BB962C8B-B14F-4D97-AF65-F5344CB8AC3E}">
        <p14:creationId xmlns:p14="http://schemas.microsoft.com/office/powerpoint/2010/main" val="3267049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C50358-D8CB-D04E-8051-7E95D84FC5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65D4F10-C197-654B-91FD-8102C9DE7B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2241A80-7BE1-9D4D-A67A-9076F6576D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93F999-F81B-284E-ADB5-BB3DC6B8A0AF}" type="datetimeFigureOut">
              <a:rPr lang="en-GB" smtClean="0"/>
              <a:t>20/02/2018</a:t>
            </a:fld>
            <a:endParaRPr lang="en-GB"/>
          </a:p>
        </p:txBody>
      </p:sp>
      <p:sp>
        <p:nvSpPr>
          <p:cNvPr id="5" name="Footer Placeholder 4">
            <a:extLst>
              <a:ext uri="{FF2B5EF4-FFF2-40B4-BE49-F238E27FC236}">
                <a16:creationId xmlns:a16="http://schemas.microsoft.com/office/drawing/2014/main" id="{F8D8C96A-9C5A-6747-A90A-D21BF8F6B4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8947889-1423-824C-8945-9A73035F08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03B90-B23F-3847-A3CB-D55AB69896A2}" type="slidenum">
              <a:rPr lang="en-GB" smtClean="0"/>
              <a:t>‹#›</a:t>
            </a:fld>
            <a:endParaRPr lang="en-GB"/>
          </a:p>
        </p:txBody>
      </p:sp>
    </p:spTree>
    <p:extLst>
      <p:ext uri="{BB962C8B-B14F-4D97-AF65-F5344CB8AC3E}">
        <p14:creationId xmlns:p14="http://schemas.microsoft.com/office/powerpoint/2010/main" val="4277366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B672F-7F3A-834B-BA3D-70F9F0823788}"/>
              </a:ext>
            </a:extLst>
          </p:cNvPr>
          <p:cNvSpPr>
            <a:spLocks noGrp="1"/>
          </p:cNvSpPr>
          <p:nvPr>
            <p:ph type="ctrTitle"/>
          </p:nvPr>
        </p:nvSpPr>
        <p:spPr/>
        <p:txBody>
          <a:bodyPr/>
          <a:lstStyle/>
          <a:p>
            <a:r>
              <a:rPr lang="en-GB" dirty="0"/>
              <a:t>COM562 – Semester 2</a:t>
            </a:r>
          </a:p>
        </p:txBody>
      </p:sp>
      <p:sp>
        <p:nvSpPr>
          <p:cNvPr id="3" name="Subtitle 2">
            <a:extLst>
              <a:ext uri="{FF2B5EF4-FFF2-40B4-BE49-F238E27FC236}">
                <a16:creationId xmlns:a16="http://schemas.microsoft.com/office/drawing/2014/main" id="{BADBFFDD-1B04-6542-AA87-1BCA5A7CC8CB}"/>
              </a:ext>
            </a:extLst>
          </p:cNvPr>
          <p:cNvSpPr>
            <a:spLocks noGrp="1"/>
          </p:cNvSpPr>
          <p:nvPr>
            <p:ph type="subTitle" idx="1"/>
          </p:nvPr>
        </p:nvSpPr>
        <p:spPr/>
        <p:txBody>
          <a:bodyPr/>
          <a:lstStyle/>
          <a:p>
            <a:r>
              <a:rPr lang="en-GB" dirty="0"/>
              <a:t>The Final Submission</a:t>
            </a:r>
          </a:p>
        </p:txBody>
      </p:sp>
    </p:spTree>
    <p:extLst>
      <p:ext uri="{BB962C8B-B14F-4D97-AF65-F5344CB8AC3E}">
        <p14:creationId xmlns:p14="http://schemas.microsoft.com/office/powerpoint/2010/main" val="14684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75ACC-8D8A-F74A-839E-BD74D6F334B5}"/>
              </a:ext>
            </a:extLst>
          </p:cNvPr>
          <p:cNvSpPr>
            <a:spLocks noGrp="1"/>
          </p:cNvSpPr>
          <p:nvPr>
            <p:ph type="title"/>
          </p:nvPr>
        </p:nvSpPr>
        <p:spPr/>
        <p:txBody>
          <a:bodyPr/>
          <a:lstStyle/>
          <a:p>
            <a:r>
              <a:rPr lang="en-GB" dirty="0"/>
              <a:t>Chapter 3: System Design</a:t>
            </a:r>
          </a:p>
        </p:txBody>
      </p:sp>
      <p:sp>
        <p:nvSpPr>
          <p:cNvPr id="3" name="Content Placeholder 2">
            <a:extLst>
              <a:ext uri="{FF2B5EF4-FFF2-40B4-BE49-F238E27FC236}">
                <a16:creationId xmlns:a16="http://schemas.microsoft.com/office/drawing/2014/main" id="{FA501868-FD24-F144-8B54-6DD8FA82C587}"/>
              </a:ext>
            </a:extLst>
          </p:cNvPr>
          <p:cNvSpPr>
            <a:spLocks noGrp="1"/>
          </p:cNvSpPr>
          <p:nvPr>
            <p:ph idx="1"/>
          </p:nvPr>
        </p:nvSpPr>
        <p:spPr/>
        <p:txBody>
          <a:bodyPr>
            <a:normAutofit fontScale="92500" lnSpcReduction="20000"/>
          </a:bodyPr>
          <a:lstStyle/>
          <a:p>
            <a:r>
              <a:rPr lang="en-GB" sz="3200" dirty="0"/>
              <a:t>3.2 Interface Design</a:t>
            </a:r>
          </a:p>
          <a:p>
            <a:pPr lvl="1"/>
            <a:r>
              <a:rPr lang="en-GB" sz="2800" dirty="0"/>
              <a:t>Storyboards or Wireframes for your UI </a:t>
            </a:r>
            <a:r>
              <a:rPr lang="en-GB" sz="2800" b="1" dirty="0"/>
              <a:t>(3 Page MAX)</a:t>
            </a:r>
          </a:p>
          <a:p>
            <a:pPr lvl="1"/>
            <a:r>
              <a:rPr lang="en-GB" sz="2800" dirty="0"/>
              <a:t>Narrative establishing your consideration for HCI and Usability/Accessibility of the UI (500 words)</a:t>
            </a:r>
          </a:p>
          <a:p>
            <a:r>
              <a:rPr lang="en-GB" sz="3200" dirty="0"/>
              <a:t>3.3 Data Support Design</a:t>
            </a:r>
          </a:p>
          <a:p>
            <a:pPr lvl="1"/>
            <a:r>
              <a:rPr lang="en-GB" sz="2800" dirty="0"/>
              <a:t>Narrative for consideration of Security (300 words) and Data Validation (300 words)</a:t>
            </a:r>
          </a:p>
          <a:p>
            <a:pPr lvl="1"/>
            <a:r>
              <a:rPr lang="en-GB" sz="2800" dirty="0"/>
              <a:t>Provide Database or Data Structure Design Objects:</a:t>
            </a:r>
            <a:r>
              <a:rPr lang="en-GB" sz="2800" dirty="0">
                <a:solidFill>
                  <a:srgbClr val="0070C0"/>
                </a:solidFill>
                <a:sym typeface="Wingdings" pitchFamily="2" charset="2"/>
              </a:rPr>
              <a:t> this is project specific: ER diagrams, data structure diagrams, relevant data design consideration artefacts</a:t>
            </a:r>
          </a:p>
          <a:p>
            <a:pPr lvl="1"/>
            <a:endParaRPr lang="en-GB" sz="2800" dirty="0">
              <a:solidFill>
                <a:srgbClr val="FF0000"/>
              </a:solidFill>
              <a:sym typeface="Wingdings" pitchFamily="2" charset="2"/>
            </a:endParaRPr>
          </a:p>
          <a:p>
            <a:pPr marL="457200" lvl="1" indent="0" algn="ctr">
              <a:buNone/>
            </a:pPr>
            <a:r>
              <a:rPr lang="en-GB" sz="2800" b="1" dirty="0">
                <a:solidFill>
                  <a:srgbClr val="FF0000"/>
                </a:solidFill>
                <a:sym typeface="Wingdings" pitchFamily="2" charset="2"/>
              </a:rPr>
              <a:t>NOTE: Each artefact provided should be supported by a 300 word explanation</a:t>
            </a:r>
            <a:endParaRPr lang="en-GB" sz="2800" b="1" dirty="0"/>
          </a:p>
        </p:txBody>
      </p:sp>
    </p:spTree>
    <p:extLst>
      <p:ext uri="{BB962C8B-B14F-4D97-AF65-F5344CB8AC3E}">
        <p14:creationId xmlns:p14="http://schemas.microsoft.com/office/powerpoint/2010/main" val="60125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10237-4A4B-044D-87B6-57FA93EAF8C2}"/>
              </a:ext>
            </a:extLst>
          </p:cNvPr>
          <p:cNvSpPr>
            <a:spLocks noGrp="1"/>
          </p:cNvSpPr>
          <p:nvPr>
            <p:ph type="title"/>
          </p:nvPr>
        </p:nvSpPr>
        <p:spPr/>
        <p:txBody>
          <a:bodyPr/>
          <a:lstStyle/>
          <a:p>
            <a:r>
              <a:rPr lang="en-GB" dirty="0"/>
              <a:t>Chapter 3: Design</a:t>
            </a:r>
          </a:p>
        </p:txBody>
      </p:sp>
      <p:sp>
        <p:nvSpPr>
          <p:cNvPr id="3" name="Content Placeholder 2">
            <a:extLst>
              <a:ext uri="{FF2B5EF4-FFF2-40B4-BE49-F238E27FC236}">
                <a16:creationId xmlns:a16="http://schemas.microsoft.com/office/drawing/2014/main" id="{3B6FB04C-F15A-3341-9EEC-323925811A33}"/>
              </a:ext>
            </a:extLst>
          </p:cNvPr>
          <p:cNvSpPr>
            <a:spLocks noGrp="1"/>
          </p:cNvSpPr>
          <p:nvPr>
            <p:ph idx="1"/>
          </p:nvPr>
        </p:nvSpPr>
        <p:spPr/>
        <p:txBody>
          <a:bodyPr/>
          <a:lstStyle/>
          <a:p>
            <a:r>
              <a:rPr lang="en-GB" dirty="0"/>
              <a:t>3.4 User Interaction Design: </a:t>
            </a:r>
            <a:r>
              <a:rPr lang="en-GB" dirty="0">
                <a:solidFill>
                  <a:srgbClr val="0070C0"/>
                </a:solidFill>
              </a:rPr>
              <a:t>System/Information Flow Diagram, Use Case Diagrams with appropriate explanation (300 words per diagram)</a:t>
            </a:r>
          </a:p>
          <a:p>
            <a:r>
              <a:rPr lang="en-GB" dirty="0"/>
              <a:t>3.5 Additional Design Artefacts (topic specific)</a:t>
            </a:r>
          </a:p>
          <a:p>
            <a:pPr lvl="1"/>
            <a:r>
              <a:rPr lang="en-GB" dirty="0"/>
              <a:t>Activity Diagrams</a:t>
            </a:r>
          </a:p>
          <a:p>
            <a:pPr lvl="1"/>
            <a:r>
              <a:rPr lang="en-GB" dirty="0"/>
              <a:t>Algorithms</a:t>
            </a:r>
          </a:p>
          <a:p>
            <a:pPr lvl="1"/>
            <a:r>
              <a:rPr lang="en-GB" dirty="0"/>
              <a:t>Decision Trees</a:t>
            </a:r>
          </a:p>
          <a:p>
            <a:pPr lvl="1"/>
            <a:r>
              <a:rPr lang="en-GB" dirty="0"/>
              <a:t>UML diagrams</a:t>
            </a:r>
          </a:p>
          <a:p>
            <a:pPr lvl="1"/>
            <a:r>
              <a:rPr lang="en-GB" dirty="0"/>
              <a:t>Etc.</a:t>
            </a:r>
          </a:p>
          <a:p>
            <a:pPr marL="457200" lvl="1" indent="0">
              <a:buNone/>
            </a:pPr>
            <a:endParaRPr lang="en-GB" b="1" dirty="0">
              <a:solidFill>
                <a:srgbClr val="FF0000"/>
              </a:solidFill>
              <a:sym typeface="Wingdings" pitchFamily="2" charset="2"/>
            </a:endParaRPr>
          </a:p>
          <a:p>
            <a:pPr marL="457200" lvl="1" indent="0">
              <a:buNone/>
            </a:pPr>
            <a:r>
              <a:rPr lang="en-GB" b="1" dirty="0">
                <a:solidFill>
                  <a:srgbClr val="FF0000"/>
                </a:solidFill>
                <a:sym typeface="Wingdings" pitchFamily="2" charset="2"/>
              </a:rPr>
              <a:t>NOTE: Each artefact provided should be supported by a 300 word explanation</a:t>
            </a:r>
            <a:endParaRPr lang="en-GB" b="1" dirty="0"/>
          </a:p>
          <a:p>
            <a:pPr marL="457200" lvl="1" indent="0">
              <a:buNone/>
            </a:pPr>
            <a:endParaRPr lang="en-GB" dirty="0"/>
          </a:p>
        </p:txBody>
      </p:sp>
    </p:spTree>
    <p:extLst>
      <p:ext uri="{BB962C8B-B14F-4D97-AF65-F5344CB8AC3E}">
        <p14:creationId xmlns:p14="http://schemas.microsoft.com/office/powerpoint/2010/main" val="1955354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A3144-44CB-AF45-8D70-DEA8F4290039}"/>
              </a:ext>
            </a:extLst>
          </p:cNvPr>
          <p:cNvSpPr>
            <a:spLocks noGrp="1"/>
          </p:cNvSpPr>
          <p:nvPr>
            <p:ph type="title"/>
          </p:nvPr>
        </p:nvSpPr>
        <p:spPr/>
        <p:txBody>
          <a:bodyPr/>
          <a:lstStyle/>
          <a:p>
            <a:r>
              <a:rPr lang="en-GB" dirty="0"/>
              <a:t>Chapter 4 System Implementation</a:t>
            </a:r>
          </a:p>
        </p:txBody>
      </p:sp>
      <p:sp>
        <p:nvSpPr>
          <p:cNvPr id="3" name="Content Placeholder 2">
            <a:extLst>
              <a:ext uri="{FF2B5EF4-FFF2-40B4-BE49-F238E27FC236}">
                <a16:creationId xmlns:a16="http://schemas.microsoft.com/office/drawing/2014/main" id="{A6D91EB4-0603-B646-945A-DC62CDD98636}"/>
              </a:ext>
            </a:extLst>
          </p:cNvPr>
          <p:cNvSpPr>
            <a:spLocks noGrp="1"/>
          </p:cNvSpPr>
          <p:nvPr>
            <p:ph idx="1"/>
          </p:nvPr>
        </p:nvSpPr>
        <p:spPr/>
        <p:txBody>
          <a:bodyPr>
            <a:normAutofit/>
          </a:bodyPr>
          <a:lstStyle/>
          <a:p>
            <a:r>
              <a:rPr lang="en-GB" dirty="0"/>
              <a:t>Rationale for Approach to System Implementation (300 words)</a:t>
            </a:r>
          </a:p>
          <a:p>
            <a:pPr marL="0" indent="0">
              <a:buNone/>
            </a:pPr>
            <a:endParaRPr lang="en-GB" dirty="0"/>
          </a:p>
          <a:p>
            <a:r>
              <a:rPr lang="en-GB" dirty="0"/>
              <a:t>Summary and Rationale for tools, languages, databases, APIs, frameworks, etc. used in the implementation of the project (1000 words) </a:t>
            </a:r>
          </a:p>
          <a:p>
            <a:pPr marL="0" indent="0">
              <a:buNone/>
            </a:pPr>
            <a:endParaRPr lang="en-GB" dirty="0"/>
          </a:p>
          <a:p>
            <a:r>
              <a:rPr lang="en-GB" dirty="0"/>
              <a:t>Evidence of use of version control (Git </a:t>
            </a:r>
            <a:r>
              <a:rPr lang="en-GB" dirty="0" err="1"/>
              <a:t>Committ</a:t>
            </a:r>
            <a:r>
              <a:rPr lang="en-GB" dirty="0"/>
              <a:t> screenshot or rail-track) and development narrative (300 words) </a:t>
            </a:r>
          </a:p>
        </p:txBody>
      </p:sp>
    </p:spTree>
    <p:extLst>
      <p:ext uri="{BB962C8B-B14F-4D97-AF65-F5344CB8AC3E}">
        <p14:creationId xmlns:p14="http://schemas.microsoft.com/office/powerpoint/2010/main" val="2060046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A3144-44CB-AF45-8D70-DEA8F4290039}"/>
              </a:ext>
            </a:extLst>
          </p:cNvPr>
          <p:cNvSpPr>
            <a:spLocks noGrp="1"/>
          </p:cNvSpPr>
          <p:nvPr>
            <p:ph type="title"/>
          </p:nvPr>
        </p:nvSpPr>
        <p:spPr/>
        <p:txBody>
          <a:bodyPr/>
          <a:lstStyle/>
          <a:p>
            <a:r>
              <a:rPr lang="en-GB" dirty="0"/>
              <a:t>Chapter 4 System Implementation</a:t>
            </a:r>
          </a:p>
        </p:txBody>
      </p:sp>
      <p:sp>
        <p:nvSpPr>
          <p:cNvPr id="3" name="Content Placeholder 2">
            <a:extLst>
              <a:ext uri="{FF2B5EF4-FFF2-40B4-BE49-F238E27FC236}">
                <a16:creationId xmlns:a16="http://schemas.microsoft.com/office/drawing/2014/main" id="{A6D91EB4-0603-B646-945A-DC62CDD98636}"/>
              </a:ext>
            </a:extLst>
          </p:cNvPr>
          <p:cNvSpPr>
            <a:spLocks noGrp="1"/>
          </p:cNvSpPr>
          <p:nvPr>
            <p:ph idx="1"/>
          </p:nvPr>
        </p:nvSpPr>
        <p:spPr/>
        <p:txBody>
          <a:bodyPr>
            <a:normAutofit lnSpcReduction="10000"/>
          </a:bodyPr>
          <a:lstStyle/>
          <a:p>
            <a:r>
              <a:rPr lang="en-GB" dirty="0"/>
              <a:t>Summary of the volume of code produced (by you) using meaningful units of measurement (100-200 words):</a:t>
            </a:r>
          </a:p>
          <a:p>
            <a:pPr lvl="1"/>
            <a:r>
              <a:rPr lang="en-GB" dirty="0"/>
              <a:t>X web-pages, Y server-side scripts, Z queries, W classes, S procedures, </a:t>
            </a:r>
            <a:r>
              <a:rPr lang="en-GB" dirty="0">
                <a:solidFill>
                  <a:schemeClr val="bg1"/>
                </a:solidFill>
              </a:rPr>
              <a:t>T T T T </a:t>
            </a:r>
            <a:r>
              <a:rPr lang="en-GB" dirty="0"/>
              <a:t>T functions, etc. as appropriate for your project</a:t>
            </a:r>
          </a:p>
          <a:p>
            <a:endParaRPr lang="en-GB" dirty="0"/>
          </a:p>
          <a:p>
            <a:r>
              <a:rPr lang="en-GB" dirty="0"/>
              <a:t>System Walkthrough using screenshots of the interface and code (or pseudo-code as appropriate) with brief explanations (</a:t>
            </a:r>
            <a:r>
              <a:rPr lang="en-GB" b="1" dirty="0"/>
              <a:t>5 pages maximum</a:t>
            </a:r>
            <a:r>
              <a:rPr lang="en-GB" dirty="0"/>
              <a:t>) </a:t>
            </a:r>
          </a:p>
          <a:p>
            <a:endParaRPr lang="en-GB" dirty="0"/>
          </a:p>
          <a:p>
            <a:r>
              <a:rPr lang="en-GB" dirty="0"/>
              <a:t>Narrative for consideration of security implementation (300words) </a:t>
            </a:r>
          </a:p>
          <a:p>
            <a:pPr marL="0" indent="0">
              <a:buNone/>
            </a:pPr>
            <a:endParaRPr lang="en-GB" dirty="0"/>
          </a:p>
        </p:txBody>
      </p:sp>
    </p:spTree>
    <p:extLst>
      <p:ext uri="{BB962C8B-B14F-4D97-AF65-F5344CB8AC3E}">
        <p14:creationId xmlns:p14="http://schemas.microsoft.com/office/powerpoint/2010/main" val="2060046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8A9D6-4DCA-CA41-AD8D-2E837D4C330F}"/>
              </a:ext>
            </a:extLst>
          </p:cNvPr>
          <p:cNvSpPr>
            <a:spLocks noGrp="1"/>
          </p:cNvSpPr>
          <p:nvPr>
            <p:ph type="title"/>
          </p:nvPr>
        </p:nvSpPr>
        <p:spPr/>
        <p:txBody>
          <a:bodyPr/>
          <a:lstStyle/>
          <a:p>
            <a:r>
              <a:rPr lang="en-GB" dirty="0"/>
              <a:t>Chapter 5: System Verification</a:t>
            </a:r>
          </a:p>
        </p:txBody>
      </p:sp>
      <p:sp>
        <p:nvSpPr>
          <p:cNvPr id="3" name="Content Placeholder 2">
            <a:extLst>
              <a:ext uri="{FF2B5EF4-FFF2-40B4-BE49-F238E27FC236}">
                <a16:creationId xmlns:a16="http://schemas.microsoft.com/office/drawing/2014/main" id="{793EA97E-D2E3-974E-AABD-5BE377E11F7C}"/>
              </a:ext>
            </a:extLst>
          </p:cNvPr>
          <p:cNvSpPr>
            <a:spLocks noGrp="1"/>
          </p:cNvSpPr>
          <p:nvPr>
            <p:ph idx="1"/>
          </p:nvPr>
        </p:nvSpPr>
        <p:spPr/>
        <p:txBody>
          <a:bodyPr>
            <a:normAutofit lnSpcReduction="10000"/>
          </a:bodyPr>
          <a:lstStyle/>
          <a:p>
            <a:r>
              <a:rPr lang="en-GB" dirty="0"/>
              <a:t>Narrative for verification strategy used (unit Testing, Integration Testing, peer-review, verification criteria, verification environment, etc.) (1000 words) </a:t>
            </a:r>
          </a:p>
          <a:p>
            <a:r>
              <a:rPr lang="en-GB" dirty="0"/>
              <a:t>System Verification Results (Work-Product Meets its Requirements):</a:t>
            </a:r>
          </a:p>
          <a:p>
            <a:pPr lvl="1"/>
            <a:r>
              <a:rPr lang="en-GB" dirty="0"/>
              <a:t> Provide a table specifying test cases matched to system requirements. Use the sample table below for the headings. </a:t>
            </a:r>
          </a:p>
          <a:p>
            <a:r>
              <a:rPr lang="en-GB" dirty="0"/>
              <a:t>Provide any other evidence artefact that demonstrates that system verification has taken place through the project (Figures + 300 word explanation each.) </a:t>
            </a:r>
          </a:p>
          <a:p>
            <a:r>
              <a:rPr lang="en-GB" dirty="0"/>
              <a:t>Confirmation Statement that the system meets/does not meet the requirements (100 words) </a:t>
            </a:r>
          </a:p>
          <a:p>
            <a:endParaRPr lang="en-GB" dirty="0"/>
          </a:p>
        </p:txBody>
      </p:sp>
    </p:spTree>
    <p:extLst>
      <p:ext uri="{BB962C8B-B14F-4D97-AF65-F5344CB8AC3E}">
        <p14:creationId xmlns:p14="http://schemas.microsoft.com/office/powerpoint/2010/main" val="313411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8A9D6-4DCA-CA41-AD8D-2E837D4C330F}"/>
              </a:ext>
            </a:extLst>
          </p:cNvPr>
          <p:cNvSpPr>
            <a:spLocks noGrp="1"/>
          </p:cNvSpPr>
          <p:nvPr>
            <p:ph type="title"/>
          </p:nvPr>
        </p:nvSpPr>
        <p:spPr/>
        <p:txBody>
          <a:bodyPr/>
          <a:lstStyle/>
          <a:p>
            <a:r>
              <a:rPr lang="en-GB" dirty="0"/>
              <a:t>Chapter 5: System Verification</a:t>
            </a:r>
          </a:p>
        </p:txBody>
      </p:sp>
      <p:graphicFrame>
        <p:nvGraphicFramePr>
          <p:cNvPr id="4" name="Content Placeholder 3">
            <a:extLst>
              <a:ext uri="{FF2B5EF4-FFF2-40B4-BE49-F238E27FC236}">
                <a16:creationId xmlns:a16="http://schemas.microsoft.com/office/drawing/2014/main" id="{72548B67-EECF-2742-90CB-0D0BCCC0E644}"/>
              </a:ext>
            </a:extLst>
          </p:cNvPr>
          <p:cNvGraphicFramePr>
            <a:graphicFrameLocks noGrp="1"/>
          </p:cNvGraphicFramePr>
          <p:nvPr>
            <p:ph idx="1"/>
            <p:extLst>
              <p:ext uri="{D42A27DB-BD31-4B8C-83A1-F6EECF244321}">
                <p14:modId xmlns:p14="http://schemas.microsoft.com/office/powerpoint/2010/main" val="153615202"/>
              </p:ext>
            </p:extLst>
          </p:nvPr>
        </p:nvGraphicFramePr>
        <p:xfrm>
          <a:off x="259307" y="1825625"/>
          <a:ext cx="11327646" cy="3566160"/>
        </p:xfrm>
        <a:graphic>
          <a:graphicData uri="http://schemas.openxmlformats.org/drawingml/2006/table">
            <a:tbl>
              <a:tblPr firstRow="1" bandRow="1">
                <a:tableStyleId>{5C22544A-7EE6-4342-B048-85BDC9FD1C3A}</a:tableStyleId>
              </a:tblPr>
              <a:tblGrid>
                <a:gridCol w="1415956">
                  <a:extLst>
                    <a:ext uri="{9D8B030D-6E8A-4147-A177-3AD203B41FA5}">
                      <a16:colId xmlns:a16="http://schemas.microsoft.com/office/drawing/2014/main" val="3541149186"/>
                    </a:ext>
                  </a:extLst>
                </a:gridCol>
                <a:gridCol w="1415956">
                  <a:extLst>
                    <a:ext uri="{9D8B030D-6E8A-4147-A177-3AD203B41FA5}">
                      <a16:colId xmlns:a16="http://schemas.microsoft.com/office/drawing/2014/main" val="762051015"/>
                    </a:ext>
                  </a:extLst>
                </a:gridCol>
                <a:gridCol w="1415956">
                  <a:extLst>
                    <a:ext uri="{9D8B030D-6E8A-4147-A177-3AD203B41FA5}">
                      <a16:colId xmlns:a16="http://schemas.microsoft.com/office/drawing/2014/main" val="3845490366"/>
                    </a:ext>
                  </a:extLst>
                </a:gridCol>
                <a:gridCol w="1415956">
                  <a:extLst>
                    <a:ext uri="{9D8B030D-6E8A-4147-A177-3AD203B41FA5}">
                      <a16:colId xmlns:a16="http://schemas.microsoft.com/office/drawing/2014/main" val="1720434645"/>
                    </a:ext>
                  </a:extLst>
                </a:gridCol>
                <a:gridCol w="1416261">
                  <a:extLst>
                    <a:ext uri="{9D8B030D-6E8A-4147-A177-3AD203B41FA5}">
                      <a16:colId xmlns:a16="http://schemas.microsoft.com/office/drawing/2014/main" val="34523054"/>
                    </a:ext>
                  </a:extLst>
                </a:gridCol>
                <a:gridCol w="1415649">
                  <a:extLst>
                    <a:ext uri="{9D8B030D-6E8A-4147-A177-3AD203B41FA5}">
                      <a16:colId xmlns:a16="http://schemas.microsoft.com/office/drawing/2014/main" val="3512462768"/>
                    </a:ext>
                  </a:extLst>
                </a:gridCol>
                <a:gridCol w="1415956">
                  <a:extLst>
                    <a:ext uri="{9D8B030D-6E8A-4147-A177-3AD203B41FA5}">
                      <a16:colId xmlns:a16="http://schemas.microsoft.com/office/drawing/2014/main" val="1537167904"/>
                    </a:ext>
                  </a:extLst>
                </a:gridCol>
                <a:gridCol w="1415956">
                  <a:extLst>
                    <a:ext uri="{9D8B030D-6E8A-4147-A177-3AD203B41FA5}">
                      <a16:colId xmlns:a16="http://schemas.microsoft.com/office/drawing/2014/main" val="1492057891"/>
                    </a:ext>
                  </a:extLst>
                </a:gridCol>
              </a:tblGrid>
              <a:tr h="370840">
                <a:tc>
                  <a:txBody>
                    <a:bodyPr/>
                    <a:lstStyle/>
                    <a:p>
                      <a:pPr algn="ctr"/>
                      <a:r>
                        <a:rPr lang="en-GB" dirty="0"/>
                        <a:t>Test #</a:t>
                      </a:r>
                    </a:p>
                  </a:txBody>
                  <a:tcPr/>
                </a:tc>
                <a:tc>
                  <a:txBody>
                    <a:bodyPr/>
                    <a:lstStyle/>
                    <a:p>
                      <a:pPr algn="ctr"/>
                      <a:r>
                        <a:rPr lang="en-GB" dirty="0"/>
                        <a:t>Description of the Test</a:t>
                      </a:r>
                    </a:p>
                  </a:txBody>
                  <a:tcPr/>
                </a:tc>
                <a:tc>
                  <a:txBody>
                    <a:bodyPr/>
                    <a:lstStyle/>
                    <a:p>
                      <a:pPr algn="ctr"/>
                      <a:r>
                        <a:rPr lang="en-GB" dirty="0"/>
                        <a:t>Test Data</a:t>
                      </a:r>
                    </a:p>
                  </a:txBody>
                  <a:tcPr/>
                </a:tc>
                <a:tc>
                  <a:txBody>
                    <a:bodyPr/>
                    <a:lstStyle/>
                    <a:p>
                      <a:pPr algn="ctr"/>
                      <a:r>
                        <a:rPr lang="en-GB" dirty="0"/>
                        <a:t>State of software</a:t>
                      </a:r>
                    </a:p>
                  </a:txBody>
                  <a:tcPr/>
                </a:tc>
                <a:tc>
                  <a:txBody>
                    <a:bodyPr/>
                    <a:lstStyle/>
                    <a:p>
                      <a:pPr algn="ctr"/>
                      <a:r>
                        <a:rPr lang="en-GB" dirty="0"/>
                        <a:t>Requirement tested</a:t>
                      </a:r>
                    </a:p>
                  </a:txBody>
                  <a:tcPr/>
                </a:tc>
                <a:tc>
                  <a:txBody>
                    <a:bodyPr/>
                    <a:lstStyle/>
                    <a:p>
                      <a:pPr algn="ctr"/>
                      <a:r>
                        <a:rPr lang="en-GB" dirty="0"/>
                        <a:t>Expected Result</a:t>
                      </a:r>
                    </a:p>
                  </a:txBody>
                  <a:tcPr/>
                </a:tc>
                <a:tc>
                  <a:txBody>
                    <a:bodyPr/>
                    <a:lstStyle/>
                    <a:p>
                      <a:pPr algn="ctr"/>
                      <a:r>
                        <a:rPr lang="en-GB" dirty="0"/>
                        <a:t>Actual Result</a:t>
                      </a:r>
                    </a:p>
                  </a:txBody>
                  <a:tcPr/>
                </a:tc>
                <a:tc>
                  <a:txBody>
                    <a:bodyPr/>
                    <a:lstStyle/>
                    <a:p>
                      <a:pPr algn="ctr"/>
                      <a:r>
                        <a:rPr lang="en-GB" dirty="0"/>
                        <a:t>Pass/</a:t>
                      </a:r>
                      <a:r>
                        <a:rPr lang="en-GB" dirty="0" err="1"/>
                        <a:t>Acceptabel</a:t>
                      </a:r>
                      <a:r>
                        <a:rPr lang="en-GB" dirty="0"/>
                        <a:t>/Fail</a:t>
                      </a:r>
                    </a:p>
                  </a:txBody>
                  <a:tcPr/>
                </a:tc>
                <a:extLst>
                  <a:ext uri="{0D108BD9-81ED-4DB2-BD59-A6C34878D82A}">
                    <a16:rowId xmlns:a16="http://schemas.microsoft.com/office/drawing/2014/main" val="4075957895"/>
                  </a:ext>
                </a:extLst>
              </a:tr>
              <a:tr h="202878">
                <a:tc>
                  <a:txBody>
                    <a:bodyPr/>
                    <a:lstStyle/>
                    <a:p>
                      <a:r>
                        <a:rPr lang="en-GB" dirty="0"/>
                        <a:t>1.1</a:t>
                      </a:r>
                    </a:p>
                  </a:txBody>
                  <a:tcPr/>
                </a:tc>
                <a:tc>
                  <a:txBody>
                    <a:bodyPr/>
                    <a:lstStyle/>
                    <a:p>
                      <a:r>
                        <a:rPr lang="en-GB" dirty="0"/>
                        <a:t>User presented with a login screen to input login credentials</a:t>
                      </a:r>
                    </a:p>
                  </a:txBody>
                  <a:tcPr/>
                </a:tc>
                <a:tc>
                  <a:txBody>
                    <a:bodyPr/>
                    <a:lstStyle/>
                    <a:p>
                      <a:r>
                        <a:rPr lang="en-GB" dirty="0"/>
                        <a:t>Record on dB of Username and Password</a:t>
                      </a:r>
                    </a:p>
                  </a:txBody>
                  <a:tcPr/>
                </a:tc>
                <a:tc>
                  <a:txBody>
                    <a:bodyPr/>
                    <a:lstStyle/>
                    <a:p>
                      <a:r>
                        <a:rPr lang="en-GB" dirty="0"/>
                        <a:t>Stand-by Login pop-up displayed waiting for user input</a:t>
                      </a:r>
                    </a:p>
                  </a:txBody>
                  <a:tcPr/>
                </a:tc>
                <a:tc>
                  <a:txBody>
                    <a:bodyPr/>
                    <a:lstStyle/>
                    <a:p>
                      <a:r>
                        <a:rPr lang="en-GB" dirty="0"/>
                        <a:t>F.01</a:t>
                      </a:r>
                    </a:p>
                  </a:txBody>
                  <a:tcPr/>
                </a:tc>
                <a:tc>
                  <a:txBody>
                    <a:bodyPr/>
                    <a:lstStyle/>
                    <a:p>
                      <a:r>
                        <a:rPr lang="en-GB" dirty="0"/>
                        <a:t>User able to log in or error detail displayed</a:t>
                      </a:r>
                    </a:p>
                  </a:txBody>
                  <a:tcPr/>
                </a:tc>
                <a:tc>
                  <a:txBody>
                    <a:bodyPr/>
                    <a:lstStyle/>
                    <a:p>
                      <a:r>
                        <a:rPr lang="en-GB" dirty="0"/>
                        <a:t>User logs in or a generic error is displayed</a:t>
                      </a:r>
                    </a:p>
                  </a:txBody>
                  <a:tcPr/>
                </a:tc>
                <a:tc>
                  <a:txBody>
                    <a:bodyPr/>
                    <a:lstStyle/>
                    <a:p>
                      <a:r>
                        <a:rPr lang="en-GB" dirty="0"/>
                        <a:t>Acceptable</a:t>
                      </a:r>
                    </a:p>
                  </a:txBody>
                  <a:tcPr/>
                </a:tc>
                <a:extLst>
                  <a:ext uri="{0D108BD9-81ED-4DB2-BD59-A6C34878D82A}">
                    <a16:rowId xmlns:a16="http://schemas.microsoft.com/office/drawing/2014/main" val="609824713"/>
                  </a:ext>
                </a:extLst>
              </a:tr>
              <a:tr h="202878">
                <a:tc>
                  <a:txBody>
                    <a:bodyPr/>
                    <a:lstStyle/>
                    <a:p>
                      <a:r>
                        <a:rPr lang="en-GB" dirty="0"/>
                        <a:t>1.2</a:t>
                      </a:r>
                    </a:p>
                  </a:txBody>
                  <a:tcPr/>
                </a:tc>
                <a:tc>
                  <a:txBody>
                    <a:bodyPr/>
                    <a:lstStyle/>
                    <a:p>
                      <a:r>
                        <a:rPr lang="en-GB" dirty="0"/>
                        <a:t>Admin able to log out</a:t>
                      </a:r>
                    </a:p>
                  </a:txBody>
                  <a:tcPr/>
                </a:tc>
                <a:tc>
                  <a:txBody>
                    <a:bodyPr/>
                    <a:lstStyle/>
                    <a:p>
                      <a:r>
                        <a:rPr lang="en-GB" dirty="0"/>
                        <a:t>N.A</a:t>
                      </a:r>
                    </a:p>
                  </a:txBody>
                  <a:tcPr/>
                </a:tc>
                <a:tc>
                  <a:txBody>
                    <a:bodyPr/>
                    <a:lstStyle/>
                    <a:p>
                      <a:r>
                        <a:rPr lang="en-GB" dirty="0"/>
                        <a:t>UI displayed</a:t>
                      </a:r>
                    </a:p>
                  </a:txBody>
                  <a:tcPr/>
                </a:tc>
                <a:tc>
                  <a:txBody>
                    <a:bodyPr/>
                    <a:lstStyle/>
                    <a:p>
                      <a:r>
                        <a:rPr lang="en-GB" dirty="0"/>
                        <a:t>F.02</a:t>
                      </a:r>
                    </a:p>
                  </a:txBody>
                  <a:tcPr/>
                </a:tc>
                <a:tc>
                  <a:txBody>
                    <a:bodyPr/>
                    <a:lstStyle/>
                    <a:p>
                      <a:r>
                        <a:rPr lang="en-GB" dirty="0"/>
                        <a:t>System goes to main public interface </a:t>
                      </a:r>
                    </a:p>
                  </a:txBody>
                  <a:tcPr/>
                </a:tc>
                <a:tc>
                  <a:txBody>
                    <a:bodyPr/>
                    <a:lstStyle/>
                    <a:p>
                      <a:r>
                        <a:rPr lang="en-GB" dirty="0"/>
                        <a:t>System does nothing</a:t>
                      </a:r>
                    </a:p>
                  </a:txBody>
                  <a:tcPr/>
                </a:tc>
                <a:tc>
                  <a:txBody>
                    <a:bodyPr/>
                    <a:lstStyle/>
                    <a:p>
                      <a:r>
                        <a:rPr lang="en-GB" dirty="0"/>
                        <a:t>Fail</a:t>
                      </a:r>
                    </a:p>
                  </a:txBody>
                  <a:tcPr/>
                </a:tc>
                <a:extLst>
                  <a:ext uri="{0D108BD9-81ED-4DB2-BD59-A6C34878D82A}">
                    <a16:rowId xmlns:a16="http://schemas.microsoft.com/office/drawing/2014/main" val="1697567063"/>
                  </a:ext>
                </a:extLst>
              </a:tr>
            </a:tbl>
          </a:graphicData>
        </a:graphic>
      </p:graphicFrame>
      <p:grpSp>
        <p:nvGrpSpPr>
          <p:cNvPr id="10" name="Group 9">
            <a:extLst>
              <a:ext uri="{FF2B5EF4-FFF2-40B4-BE49-F238E27FC236}">
                <a16:creationId xmlns:a16="http://schemas.microsoft.com/office/drawing/2014/main" id="{00400B5E-32C3-E341-B224-46CB40BFC672}"/>
              </a:ext>
            </a:extLst>
          </p:cNvPr>
          <p:cNvGrpSpPr/>
          <p:nvPr/>
        </p:nvGrpSpPr>
        <p:grpSpPr>
          <a:xfrm>
            <a:off x="1378423" y="3521122"/>
            <a:ext cx="3023200" cy="3025085"/>
            <a:chOff x="1378423" y="3521122"/>
            <a:chExt cx="3023200" cy="3025085"/>
          </a:xfrm>
        </p:grpSpPr>
        <p:sp>
          <p:nvSpPr>
            <p:cNvPr id="5" name="TextBox 4">
              <a:extLst>
                <a:ext uri="{FF2B5EF4-FFF2-40B4-BE49-F238E27FC236}">
                  <a16:creationId xmlns:a16="http://schemas.microsoft.com/office/drawing/2014/main" id="{3A68F758-D72A-6D4B-81E2-EEDACB9ACCAF}"/>
                </a:ext>
              </a:extLst>
            </p:cNvPr>
            <p:cNvSpPr txBox="1"/>
            <p:nvPr/>
          </p:nvSpPr>
          <p:spPr>
            <a:xfrm>
              <a:off x="1378423" y="5622877"/>
              <a:ext cx="3023200" cy="92333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dirty="0"/>
                <a:t>This can also be a link to a file</a:t>
              </a:r>
            </a:p>
            <a:p>
              <a:r>
                <a:rPr lang="en-GB" dirty="0"/>
                <a:t>With test data included in the </a:t>
              </a:r>
            </a:p>
            <a:p>
              <a:r>
                <a:rPr lang="en-GB" dirty="0"/>
                <a:t>Code submission</a:t>
              </a:r>
            </a:p>
          </p:txBody>
        </p:sp>
        <p:cxnSp>
          <p:nvCxnSpPr>
            <p:cNvPr id="9" name="Straight Arrow Connector 8">
              <a:extLst>
                <a:ext uri="{FF2B5EF4-FFF2-40B4-BE49-F238E27FC236}">
                  <a16:creationId xmlns:a16="http://schemas.microsoft.com/office/drawing/2014/main" id="{6D16FC39-1276-A74E-B764-AF8C05718CC3}"/>
                </a:ext>
              </a:extLst>
            </p:cNvPr>
            <p:cNvCxnSpPr>
              <a:stCxn id="5" idx="0"/>
            </p:cNvCxnSpPr>
            <p:nvPr/>
          </p:nvCxnSpPr>
          <p:spPr>
            <a:xfrm flipV="1">
              <a:off x="2890023" y="3521122"/>
              <a:ext cx="931350" cy="2101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8B50B37-1D52-8245-BEDD-0191148E2DED}"/>
              </a:ext>
            </a:extLst>
          </p:cNvPr>
          <p:cNvGrpSpPr/>
          <p:nvPr/>
        </p:nvGrpSpPr>
        <p:grpSpPr>
          <a:xfrm>
            <a:off x="5468203" y="2538484"/>
            <a:ext cx="3726341" cy="4146222"/>
            <a:chOff x="5468203" y="2538484"/>
            <a:chExt cx="3726341" cy="4146222"/>
          </a:xfrm>
        </p:grpSpPr>
        <p:sp>
          <p:nvSpPr>
            <p:cNvPr id="6" name="TextBox 5">
              <a:extLst>
                <a:ext uri="{FF2B5EF4-FFF2-40B4-BE49-F238E27FC236}">
                  <a16:creationId xmlns:a16="http://schemas.microsoft.com/office/drawing/2014/main" id="{C214D21C-A20D-CE40-BDAF-B3020D54E53B}"/>
                </a:ext>
              </a:extLst>
            </p:cNvPr>
            <p:cNvSpPr txBox="1"/>
            <p:nvPr/>
          </p:nvSpPr>
          <p:spPr>
            <a:xfrm>
              <a:off x="5468203" y="5484377"/>
              <a:ext cx="3726341" cy="120032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a:t>This is a M:N relationship</a:t>
              </a:r>
            </a:p>
            <a:p>
              <a:r>
                <a:rPr lang="en-GB" dirty="0"/>
                <a:t>A test might test more than one</a:t>
              </a:r>
            </a:p>
            <a:p>
              <a:r>
                <a:rPr lang="en-GB" dirty="0"/>
                <a:t>Requirement and a requirement</a:t>
              </a:r>
            </a:p>
            <a:p>
              <a:r>
                <a:rPr lang="en-GB" dirty="0"/>
                <a:t>Might be tested in different test cases</a:t>
              </a:r>
            </a:p>
          </p:txBody>
        </p:sp>
        <p:cxnSp>
          <p:nvCxnSpPr>
            <p:cNvPr id="12" name="Straight Arrow Connector 11">
              <a:extLst>
                <a:ext uri="{FF2B5EF4-FFF2-40B4-BE49-F238E27FC236}">
                  <a16:creationId xmlns:a16="http://schemas.microsoft.com/office/drawing/2014/main" id="{62426BB4-D03B-C94D-999C-DBD5B6E3E7FE}"/>
                </a:ext>
              </a:extLst>
            </p:cNvPr>
            <p:cNvCxnSpPr>
              <a:stCxn id="6" idx="0"/>
            </p:cNvCxnSpPr>
            <p:nvPr/>
          </p:nvCxnSpPr>
          <p:spPr>
            <a:xfrm flipH="1" flipV="1">
              <a:off x="6755642" y="2538484"/>
              <a:ext cx="575732" cy="2945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4025C4C2-BC63-5A44-91C4-B5F76E9F9C51}"/>
              </a:ext>
            </a:extLst>
          </p:cNvPr>
          <p:cNvGrpSpPr/>
          <p:nvPr/>
        </p:nvGrpSpPr>
        <p:grpSpPr>
          <a:xfrm>
            <a:off x="10358651" y="3343701"/>
            <a:ext cx="1487606" cy="3064005"/>
            <a:chOff x="10358651" y="3343701"/>
            <a:chExt cx="1487606" cy="3064005"/>
          </a:xfrm>
        </p:grpSpPr>
        <p:sp>
          <p:nvSpPr>
            <p:cNvPr id="7" name="TextBox 6">
              <a:extLst>
                <a:ext uri="{FF2B5EF4-FFF2-40B4-BE49-F238E27FC236}">
                  <a16:creationId xmlns:a16="http://schemas.microsoft.com/office/drawing/2014/main" id="{E81C727D-2D99-7343-BF1D-BDDAABDE4847}"/>
                </a:ext>
              </a:extLst>
            </p:cNvPr>
            <p:cNvSpPr txBox="1"/>
            <p:nvPr/>
          </p:nvSpPr>
          <p:spPr>
            <a:xfrm>
              <a:off x="10358651" y="5484376"/>
              <a:ext cx="1487606"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GB" dirty="0"/>
                <a:t>This is a judgement call</a:t>
              </a:r>
            </a:p>
          </p:txBody>
        </p:sp>
        <p:cxnSp>
          <p:nvCxnSpPr>
            <p:cNvPr id="15" name="Straight Arrow Connector 14">
              <a:extLst>
                <a:ext uri="{FF2B5EF4-FFF2-40B4-BE49-F238E27FC236}">
                  <a16:creationId xmlns:a16="http://schemas.microsoft.com/office/drawing/2014/main" id="{E576F8E4-2DA8-CC46-B362-E7A77FA2A89A}"/>
                </a:ext>
              </a:extLst>
            </p:cNvPr>
            <p:cNvCxnSpPr>
              <a:stCxn id="7" idx="0"/>
            </p:cNvCxnSpPr>
            <p:nvPr/>
          </p:nvCxnSpPr>
          <p:spPr>
            <a:xfrm flipH="1" flipV="1">
              <a:off x="10809027" y="3343701"/>
              <a:ext cx="293427" cy="2140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3411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F36A2-9FE7-224A-B0AE-2031BC7E0EFA}"/>
              </a:ext>
            </a:extLst>
          </p:cNvPr>
          <p:cNvSpPr>
            <a:spLocks noGrp="1"/>
          </p:cNvSpPr>
          <p:nvPr>
            <p:ph type="title"/>
          </p:nvPr>
        </p:nvSpPr>
        <p:spPr/>
        <p:txBody>
          <a:bodyPr/>
          <a:lstStyle/>
          <a:p>
            <a:r>
              <a:rPr lang="en-GB" dirty="0"/>
              <a:t>Chapter 6: System Validation</a:t>
            </a:r>
          </a:p>
        </p:txBody>
      </p:sp>
      <p:sp>
        <p:nvSpPr>
          <p:cNvPr id="3" name="Content Placeholder 2">
            <a:extLst>
              <a:ext uri="{FF2B5EF4-FFF2-40B4-BE49-F238E27FC236}">
                <a16:creationId xmlns:a16="http://schemas.microsoft.com/office/drawing/2014/main" id="{F252725C-9A3D-6A43-87E1-5A1AA2C28E89}"/>
              </a:ext>
            </a:extLst>
          </p:cNvPr>
          <p:cNvSpPr>
            <a:spLocks noGrp="1"/>
          </p:cNvSpPr>
          <p:nvPr>
            <p:ph idx="1"/>
          </p:nvPr>
        </p:nvSpPr>
        <p:spPr/>
        <p:txBody>
          <a:bodyPr>
            <a:normAutofit lnSpcReduction="10000"/>
          </a:bodyPr>
          <a:lstStyle/>
          <a:p>
            <a:r>
              <a:rPr lang="en-GB" dirty="0"/>
              <a:t>Narrative for Validation strategy used </a:t>
            </a:r>
          </a:p>
          <a:p>
            <a:pPr lvl="1"/>
            <a:r>
              <a:rPr lang="en-GB" dirty="0"/>
              <a:t>Product selection, validation environment, validation procedures and criteria) (1000 words). </a:t>
            </a:r>
          </a:p>
          <a:p>
            <a:endParaRPr lang="en-GB" dirty="0"/>
          </a:p>
          <a:p>
            <a:r>
              <a:rPr lang="en-GB" dirty="0"/>
              <a:t>System Validation Results (Product Meets User Expectation in their Environment) (500 words) </a:t>
            </a:r>
          </a:p>
          <a:p>
            <a:endParaRPr lang="en-GB" dirty="0"/>
          </a:p>
          <a:p>
            <a:r>
              <a:rPr lang="en-GB" dirty="0"/>
              <a:t>Other Work Products Resulting from Validation (500 words each) </a:t>
            </a:r>
          </a:p>
          <a:p>
            <a:endParaRPr lang="en-GB" dirty="0"/>
          </a:p>
          <a:p>
            <a:r>
              <a:rPr lang="en-GB" dirty="0"/>
              <a:t>Consideration for Future Work (500 words) </a:t>
            </a:r>
          </a:p>
          <a:p>
            <a:endParaRPr lang="en-GB" dirty="0"/>
          </a:p>
        </p:txBody>
      </p:sp>
    </p:spTree>
    <p:extLst>
      <p:ext uri="{BB962C8B-B14F-4D97-AF65-F5344CB8AC3E}">
        <p14:creationId xmlns:p14="http://schemas.microsoft.com/office/powerpoint/2010/main" val="1714643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3094D-194E-8A4F-92AC-DD048903606B}"/>
              </a:ext>
            </a:extLst>
          </p:cNvPr>
          <p:cNvSpPr>
            <a:spLocks noGrp="1"/>
          </p:cNvSpPr>
          <p:nvPr>
            <p:ph type="title"/>
          </p:nvPr>
        </p:nvSpPr>
        <p:spPr/>
        <p:txBody>
          <a:bodyPr/>
          <a:lstStyle/>
          <a:p>
            <a:r>
              <a:rPr lang="en-GB" dirty="0"/>
              <a:t>Chapter 7: Conclusion and Reflection</a:t>
            </a:r>
          </a:p>
        </p:txBody>
      </p:sp>
      <p:sp>
        <p:nvSpPr>
          <p:cNvPr id="3" name="Content Placeholder 2">
            <a:extLst>
              <a:ext uri="{FF2B5EF4-FFF2-40B4-BE49-F238E27FC236}">
                <a16:creationId xmlns:a16="http://schemas.microsoft.com/office/drawing/2014/main" id="{97C8AE75-2F23-A244-9A8D-87956A6769A6}"/>
              </a:ext>
            </a:extLst>
          </p:cNvPr>
          <p:cNvSpPr>
            <a:spLocks noGrp="1"/>
          </p:cNvSpPr>
          <p:nvPr>
            <p:ph idx="1"/>
          </p:nvPr>
        </p:nvSpPr>
        <p:spPr/>
        <p:txBody>
          <a:bodyPr/>
          <a:lstStyle/>
          <a:p>
            <a:r>
              <a:rPr lang="en-GB" dirty="0"/>
              <a:t>Critical Appraisal of the project (500 words) </a:t>
            </a:r>
          </a:p>
          <a:p>
            <a:endParaRPr lang="en-GB" dirty="0"/>
          </a:p>
          <a:p>
            <a:r>
              <a:rPr lang="en-GB" dirty="0"/>
              <a:t>Reflection on Project Plan (500 words) </a:t>
            </a:r>
          </a:p>
          <a:p>
            <a:endParaRPr lang="en-GB" dirty="0"/>
          </a:p>
          <a:p>
            <a:r>
              <a:rPr lang="en-GB" dirty="0"/>
              <a:t>Reflection on Appropriateness of initial time/effort estimation(500 words) </a:t>
            </a:r>
          </a:p>
          <a:p>
            <a:endParaRPr lang="en-GB" dirty="0"/>
          </a:p>
          <a:p>
            <a:r>
              <a:rPr lang="en-GB" dirty="0"/>
              <a:t>Reflection on Appropriateness of Software Methodology Used (500 words) </a:t>
            </a:r>
          </a:p>
          <a:p>
            <a:endParaRPr lang="en-GB" dirty="0"/>
          </a:p>
        </p:txBody>
      </p:sp>
    </p:spTree>
    <p:extLst>
      <p:ext uri="{BB962C8B-B14F-4D97-AF65-F5344CB8AC3E}">
        <p14:creationId xmlns:p14="http://schemas.microsoft.com/office/powerpoint/2010/main" val="4293529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554C2-87F3-2840-A6EF-16642036D6CF}"/>
              </a:ext>
            </a:extLst>
          </p:cNvPr>
          <p:cNvSpPr>
            <a:spLocks noGrp="1"/>
          </p:cNvSpPr>
          <p:nvPr>
            <p:ph type="title"/>
          </p:nvPr>
        </p:nvSpPr>
        <p:spPr/>
        <p:txBody>
          <a:bodyPr/>
          <a:lstStyle/>
          <a:p>
            <a:r>
              <a:rPr lang="en-GB" dirty="0"/>
              <a:t>Bibliography</a:t>
            </a:r>
          </a:p>
        </p:txBody>
      </p:sp>
      <p:sp>
        <p:nvSpPr>
          <p:cNvPr id="3" name="Content Placeholder 2">
            <a:extLst>
              <a:ext uri="{FF2B5EF4-FFF2-40B4-BE49-F238E27FC236}">
                <a16:creationId xmlns:a16="http://schemas.microsoft.com/office/drawing/2014/main" id="{241E68CA-AF2F-E44C-8801-DB50993A6D05}"/>
              </a:ext>
            </a:extLst>
          </p:cNvPr>
          <p:cNvSpPr>
            <a:spLocks noGrp="1"/>
          </p:cNvSpPr>
          <p:nvPr>
            <p:ph idx="1"/>
          </p:nvPr>
        </p:nvSpPr>
        <p:spPr/>
        <p:txBody>
          <a:bodyPr/>
          <a:lstStyle/>
          <a:p>
            <a:r>
              <a:rPr lang="en-GB" dirty="0"/>
              <a:t>List all the sources that you consulted to complete the project and make the project decisions. They will need to be formatted using Harvard Style for Bibliography </a:t>
            </a:r>
          </a:p>
          <a:p>
            <a:endParaRPr lang="en-GB" dirty="0"/>
          </a:p>
        </p:txBody>
      </p:sp>
    </p:spTree>
    <p:extLst>
      <p:ext uri="{BB962C8B-B14F-4D97-AF65-F5344CB8AC3E}">
        <p14:creationId xmlns:p14="http://schemas.microsoft.com/office/powerpoint/2010/main" val="2840490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053D1-AAD9-C54B-8B2F-D1372A2CAD02}"/>
              </a:ext>
            </a:extLst>
          </p:cNvPr>
          <p:cNvSpPr>
            <a:spLocks noGrp="1"/>
          </p:cNvSpPr>
          <p:nvPr>
            <p:ph type="title"/>
          </p:nvPr>
        </p:nvSpPr>
        <p:spPr/>
        <p:txBody>
          <a:bodyPr/>
          <a:lstStyle/>
          <a:p>
            <a:r>
              <a:rPr lang="en-GB" dirty="0"/>
              <a:t>Appendices</a:t>
            </a:r>
          </a:p>
        </p:txBody>
      </p:sp>
      <p:sp>
        <p:nvSpPr>
          <p:cNvPr id="3" name="Content Placeholder 2">
            <a:extLst>
              <a:ext uri="{FF2B5EF4-FFF2-40B4-BE49-F238E27FC236}">
                <a16:creationId xmlns:a16="http://schemas.microsoft.com/office/drawing/2014/main" id="{53241624-2CAA-CF44-AD7C-AE20319FAB61}"/>
              </a:ext>
            </a:extLst>
          </p:cNvPr>
          <p:cNvSpPr>
            <a:spLocks noGrp="1"/>
          </p:cNvSpPr>
          <p:nvPr>
            <p:ph idx="1"/>
          </p:nvPr>
        </p:nvSpPr>
        <p:spPr/>
        <p:txBody>
          <a:bodyPr/>
          <a:lstStyle/>
          <a:p>
            <a:pPr marL="0" indent="0">
              <a:buNone/>
            </a:pPr>
            <a:r>
              <a:rPr lang="en-GB" b="1" dirty="0"/>
              <a:t>Appendix A: Final Requirement Formal Format </a:t>
            </a:r>
            <a:endParaRPr lang="en-GB" dirty="0"/>
          </a:p>
          <a:p>
            <a:pPr marL="0" indent="0">
              <a:buNone/>
            </a:pPr>
            <a:r>
              <a:rPr lang="en-GB" dirty="0"/>
              <a:t>This appendix should contain all the project final set of requirements presented using VOLERE or IEEE template as appropriate </a:t>
            </a:r>
          </a:p>
          <a:p>
            <a:pPr marL="0" indent="0">
              <a:buNone/>
            </a:pPr>
            <a:endParaRPr lang="en-GB" b="1" dirty="0"/>
          </a:p>
          <a:p>
            <a:pPr marL="0" indent="0">
              <a:buNone/>
            </a:pPr>
            <a:r>
              <a:rPr lang="en-GB" b="1" dirty="0"/>
              <a:t>Appendix B: Showcase Report </a:t>
            </a:r>
            <a:endParaRPr lang="en-GB" dirty="0"/>
          </a:p>
          <a:p>
            <a:pPr marL="0" indent="0">
              <a:buNone/>
            </a:pPr>
            <a:r>
              <a:rPr lang="en-GB" dirty="0"/>
              <a:t>This appendix should contain the final corrected version of your showcase report (taking into account the formative feed- back received by your mentor) </a:t>
            </a:r>
          </a:p>
          <a:p>
            <a:endParaRPr lang="en-GB" dirty="0"/>
          </a:p>
        </p:txBody>
      </p:sp>
    </p:spTree>
    <p:extLst>
      <p:ext uri="{BB962C8B-B14F-4D97-AF65-F5344CB8AC3E}">
        <p14:creationId xmlns:p14="http://schemas.microsoft.com/office/powerpoint/2010/main" val="1489102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A42A1-3BC2-7442-B544-D0C8243647CC}"/>
              </a:ext>
            </a:extLst>
          </p:cNvPr>
          <p:cNvSpPr>
            <a:spLocks noGrp="1"/>
          </p:cNvSpPr>
          <p:nvPr>
            <p:ph type="title"/>
          </p:nvPr>
        </p:nvSpPr>
        <p:spPr/>
        <p:txBody>
          <a:bodyPr/>
          <a:lstStyle/>
          <a:p>
            <a:r>
              <a:rPr lang="en-GB" b="1" dirty="0"/>
              <a:t>Details</a:t>
            </a:r>
          </a:p>
        </p:txBody>
      </p:sp>
      <p:sp>
        <p:nvSpPr>
          <p:cNvPr id="3" name="Content Placeholder 2">
            <a:extLst>
              <a:ext uri="{FF2B5EF4-FFF2-40B4-BE49-F238E27FC236}">
                <a16:creationId xmlns:a16="http://schemas.microsoft.com/office/drawing/2014/main" id="{B4BAB3CD-6589-D647-90DF-B375C85C7DB5}"/>
              </a:ext>
            </a:extLst>
          </p:cNvPr>
          <p:cNvSpPr>
            <a:spLocks noGrp="1"/>
          </p:cNvSpPr>
          <p:nvPr>
            <p:ph idx="1"/>
          </p:nvPr>
        </p:nvSpPr>
        <p:spPr/>
        <p:txBody>
          <a:bodyPr>
            <a:normAutofit fontScale="92500" lnSpcReduction="10000"/>
          </a:bodyPr>
          <a:lstStyle/>
          <a:p>
            <a:r>
              <a:rPr lang="en-GB" sz="3600" dirty="0"/>
              <a:t>The final report is the last submission element of the project module, the report provides evidence on how the project was completed. </a:t>
            </a:r>
          </a:p>
          <a:p>
            <a:endParaRPr lang="en-GB" sz="3600" dirty="0"/>
          </a:p>
          <a:p>
            <a:r>
              <a:rPr lang="en-GB" sz="3600" dirty="0"/>
              <a:t>The structure of the report and its length is fixed and the structure/guidance provided below </a:t>
            </a:r>
            <a:r>
              <a:rPr lang="en-GB" sz="3600" b="1" dirty="0"/>
              <a:t>MUST </a:t>
            </a:r>
            <a:r>
              <a:rPr lang="en-GB" sz="3600" dirty="0"/>
              <a:t>be followed. </a:t>
            </a:r>
          </a:p>
          <a:p>
            <a:endParaRPr lang="en-GB" sz="3600" dirty="0"/>
          </a:p>
          <a:p>
            <a:r>
              <a:rPr lang="en-GB" sz="3600" dirty="0"/>
              <a:t>This submission along with the Project Demonstration Exercise are worth 80% of the project module. </a:t>
            </a:r>
          </a:p>
        </p:txBody>
      </p:sp>
    </p:spTree>
    <p:extLst>
      <p:ext uri="{BB962C8B-B14F-4D97-AF65-F5344CB8AC3E}">
        <p14:creationId xmlns:p14="http://schemas.microsoft.com/office/powerpoint/2010/main" val="2630972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CCE64-06C3-E042-A2FF-E2D6603564D5}"/>
              </a:ext>
            </a:extLst>
          </p:cNvPr>
          <p:cNvSpPr>
            <a:spLocks noGrp="1"/>
          </p:cNvSpPr>
          <p:nvPr>
            <p:ph type="title"/>
          </p:nvPr>
        </p:nvSpPr>
        <p:spPr/>
        <p:txBody>
          <a:bodyPr/>
          <a:lstStyle/>
          <a:p>
            <a:r>
              <a:rPr lang="en-GB" dirty="0"/>
              <a:t>Code Listing Structure</a:t>
            </a:r>
          </a:p>
        </p:txBody>
      </p:sp>
      <p:sp>
        <p:nvSpPr>
          <p:cNvPr id="3" name="Content Placeholder 2">
            <a:extLst>
              <a:ext uri="{FF2B5EF4-FFF2-40B4-BE49-F238E27FC236}">
                <a16:creationId xmlns:a16="http://schemas.microsoft.com/office/drawing/2014/main" id="{A21359D3-6D83-724D-A739-A7F136860C7D}"/>
              </a:ext>
            </a:extLst>
          </p:cNvPr>
          <p:cNvSpPr>
            <a:spLocks noGrp="1"/>
          </p:cNvSpPr>
          <p:nvPr>
            <p:ph idx="1"/>
          </p:nvPr>
        </p:nvSpPr>
        <p:spPr/>
        <p:txBody>
          <a:bodyPr>
            <a:normAutofit/>
          </a:bodyPr>
          <a:lstStyle/>
          <a:p>
            <a:r>
              <a:rPr lang="en-GB" dirty="0"/>
              <a:t>The Code for the project should be submitted in a separate file in PDF Format. Only include the files that you directly coded or partially coded. Do not include system made files proprietary to your framework. </a:t>
            </a:r>
          </a:p>
          <a:p>
            <a:endParaRPr lang="en-GB" dirty="0"/>
          </a:p>
          <a:p>
            <a:r>
              <a:rPr lang="en-GB" dirty="0"/>
              <a:t>The file should include </a:t>
            </a:r>
          </a:p>
          <a:p>
            <a:pPr marL="457200" lvl="1" indent="0">
              <a:buNone/>
            </a:pPr>
            <a:r>
              <a:rPr lang="en-GB" dirty="0"/>
              <a:t>1. Code Dictionary (index of files or code structure that make up your project) </a:t>
            </a:r>
          </a:p>
          <a:p>
            <a:pPr marL="457200" lvl="1" indent="0">
              <a:buNone/>
            </a:pPr>
            <a:r>
              <a:rPr lang="en-GB" dirty="0"/>
              <a:t>2. Code listing for each file/object/code structure in a readable format. </a:t>
            </a:r>
          </a:p>
          <a:p>
            <a:pPr marL="0" indent="0">
              <a:buNone/>
            </a:pPr>
            <a:endParaRPr lang="en-GB" dirty="0"/>
          </a:p>
        </p:txBody>
      </p:sp>
    </p:spTree>
    <p:extLst>
      <p:ext uri="{BB962C8B-B14F-4D97-AF65-F5344CB8AC3E}">
        <p14:creationId xmlns:p14="http://schemas.microsoft.com/office/powerpoint/2010/main" val="3860152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0865E-9CA3-CD49-AA50-85A34B38C102}"/>
              </a:ext>
            </a:extLst>
          </p:cNvPr>
          <p:cNvSpPr>
            <a:spLocks noGrp="1"/>
          </p:cNvSpPr>
          <p:nvPr>
            <p:ph type="title"/>
          </p:nvPr>
        </p:nvSpPr>
        <p:spPr/>
        <p:txBody>
          <a:bodyPr/>
          <a:lstStyle/>
          <a:p>
            <a:r>
              <a:rPr lang="en-GB" dirty="0"/>
              <a:t>Project Demonstration Exercise</a:t>
            </a:r>
          </a:p>
        </p:txBody>
      </p:sp>
      <p:sp>
        <p:nvSpPr>
          <p:cNvPr id="3" name="Content Placeholder 2">
            <a:extLst>
              <a:ext uri="{FF2B5EF4-FFF2-40B4-BE49-F238E27FC236}">
                <a16:creationId xmlns:a16="http://schemas.microsoft.com/office/drawing/2014/main" id="{3298C091-9179-1442-9A8B-9FD7913DD0FF}"/>
              </a:ext>
            </a:extLst>
          </p:cNvPr>
          <p:cNvSpPr>
            <a:spLocks noGrp="1"/>
          </p:cNvSpPr>
          <p:nvPr>
            <p:ph idx="1"/>
          </p:nvPr>
        </p:nvSpPr>
        <p:spPr/>
        <p:txBody>
          <a:bodyPr>
            <a:normAutofit fontScale="85000" lnSpcReduction="20000"/>
          </a:bodyPr>
          <a:lstStyle/>
          <a:p>
            <a:pPr marL="0" indent="0" algn="ctr">
              <a:buNone/>
            </a:pPr>
            <a:r>
              <a:rPr lang="en-GB" b="1" dirty="0">
                <a:solidFill>
                  <a:srgbClr val="FF0000"/>
                </a:solidFill>
              </a:rPr>
              <a:t>Note: Failure to attend your </a:t>
            </a:r>
            <a:r>
              <a:rPr lang="en-GB" b="1" dirty="0" err="1">
                <a:solidFill>
                  <a:srgbClr val="FF0000"/>
                </a:solidFill>
              </a:rPr>
              <a:t>demonstation</a:t>
            </a:r>
            <a:r>
              <a:rPr lang="en-GB" b="1" dirty="0">
                <a:solidFill>
                  <a:srgbClr val="FF0000"/>
                </a:solidFill>
              </a:rPr>
              <a:t> will result in a non- submission being recorded against the entire project module</a:t>
            </a:r>
            <a:r>
              <a:rPr lang="en-GB" dirty="0">
                <a:solidFill>
                  <a:srgbClr val="FF0000"/>
                </a:solidFill>
              </a:rPr>
              <a:t>. </a:t>
            </a:r>
          </a:p>
          <a:p>
            <a:r>
              <a:rPr lang="en-GB" dirty="0"/>
              <a:t>For the exercise, you will need to bring your working project with you: </a:t>
            </a:r>
          </a:p>
          <a:p>
            <a:pPr lvl="1"/>
            <a:endParaRPr lang="en-GB" dirty="0"/>
          </a:p>
          <a:p>
            <a:pPr lvl="1"/>
            <a:r>
              <a:rPr lang="en-GB" dirty="0"/>
              <a:t>If your project runs on your own laptop/mobile device, please bring it along and ready to run to your session. Source code should also be accessible </a:t>
            </a:r>
          </a:p>
          <a:p>
            <a:pPr lvl="1"/>
            <a:endParaRPr lang="en-GB" dirty="0"/>
          </a:p>
          <a:p>
            <a:pPr lvl="1"/>
            <a:r>
              <a:rPr lang="en-GB" dirty="0"/>
              <a:t>If your project runs on the lab computer, you will need to bring a version of the software that can be installed on the computer (preferably on a pen-drive) you will be given a slot of 30 minutes on the day of your session in order to install the software on the machine available in the room. The source code should also be accessible on that machine. </a:t>
            </a:r>
          </a:p>
          <a:p>
            <a:endParaRPr lang="en-GB" dirty="0"/>
          </a:p>
          <a:p>
            <a:r>
              <a:rPr lang="en-GB" dirty="0"/>
              <a:t>The demonstration includes a Q&amp;A session with your markers and mentors and the total exercise will last approximately 40 minutes. </a:t>
            </a:r>
          </a:p>
          <a:p>
            <a:endParaRPr lang="en-GB" dirty="0"/>
          </a:p>
        </p:txBody>
      </p:sp>
    </p:spTree>
    <p:extLst>
      <p:ext uri="{BB962C8B-B14F-4D97-AF65-F5344CB8AC3E}">
        <p14:creationId xmlns:p14="http://schemas.microsoft.com/office/powerpoint/2010/main" val="864488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11165-D340-504F-A54D-54B564EBB757}"/>
              </a:ext>
            </a:extLst>
          </p:cNvPr>
          <p:cNvSpPr>
            <a:spLocks noGrp="1"/>
          </p:cNvSpPr>
          <p:nvPr>
            <p:ph type="title"/>
          </p:nvPr>
        </p:nvSpPr>
        <p:spPr/>
        <p:txBody>
          <a:bodyPr/>
          <a:lstStyle/>
          <a:p>
            <a:r>
              <a:rPr lang="en-GB" dirty="0"/>
              <a:t>Marking Scheme</a:t>
            </a:r>
          </a:p>
        </p:txBody>
      </p:sp>
      <p:graphicFrame>
        <p:nvGraphicFramePr>
          <p:cNvPr id="4" name="Content Placeholder 3">
            <a:extLst>
              <a:ext uri="{FF2B5EF4-FFF2-40B4-BE49-F238E27FC236}">
                <a16:creationId xmlns:a16="http://schemas.microsoft.com/office/drawing/2014/main" id="{8802A1C5-3B89-1440-AD9C-9953761FF553}"/>
              </a:ext>
            </a:extLst>
          </p:cNvPr>
          <p:cNvGraphicFramePr>
            <a:graphicFrameLocks noGrp="1"/>
          </p:cNvGraphicFramePr>
          <p:nvPr>
            <p:ph idx="1"/>
            <p:extLst>
              <p:ext uri="{D42A27DB-BD31-4B8C-83A1-F6EECF244321}">
                <p14:modId xmlns:p14="http://schemas.microsoft.com/office/powerpoint/2010/main" val="429859252"/>
              </p:ext>
            </p:extLst>
          </p:nvPr>
        </p:nvGraphicFramePr>
        <p:xfrm>
          <a:off x="838200" y="1825625"/>
          <a:ext cx="10515600" cy="38709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381381053"/>
                    </a:ext>
                  </a:extLst>
                </a:gridCol>
                <a:gridCol w="5257800">
                  <a:extLst>
                    <a:ext uri="{9D8B030D-6E8A-4147-A177-3AD203B41FA5}">
                      <a16:colId xmlns:a16="http://schemas.microsoft.com/office/drawing/2014/main" val="3289219157"/>
                    </a:ext>
                  </a:extLst>
                </a:gridCol>
              </a:tblGrid>
              <a:tr h="370840">
                <a:tc>
                  <a:txBody>
                    <a:bodyPr/>
                    <a:lstStyle/>
                    <a:p>
                      <a:r>
                        <a:rPr lang="en-GB" sz="2800" dirty="0">
                          <a:effectLst/>
                          <a:latin typeface="LMRoman12"/>
                        </a:rPr>
                        <a:t>Key Area </a:t>
                      </a:r>
                      <a:endParaRPr lang="en-GB" sz="4000" dirty="0">
                        <a:effectLst/>
                      </a:endParaRPr>
                    </a:p>
                  </a:txBody>
                  <a:tcPr anchor="ctr"/>
                </a:tc>
                <a:tc>
                  <a:txBody>
                    <a:bodyPr/>
                    <a:lstStyle/>
                    <a:p>
                      <a:r>
                        <a:rPr lang="en-GB" sz="2800">
                          <a:effectLst/>
                          <a:latin typeface="LMRoman12"/>
                        </a:rPr>
                        <a:t>Mark </a:t>
                      </a:r>
                      <a:endParaRPr lang="en-GB" sz="4000">
                        <a:effectLst/>
                      </a:endParaRPr>
                    </a:p>
                  </a:txBody>
                  <a:tcPr anchor="ctr"/>
                </a:tc>
                <a:extLst>
                  <a:ext uri="{0D108BD9-81ED-4DB2-BD59-A6C34878D82A}">
                    <a16:rowId xmlns:a16="http://schemas.microsoft.com/office/drawing/2014/main" val="4101009431"/>
                  </a:ext>
                </a:extLst>
              </a:tr>
              <a:tr h="370840">
                <a:tc>
                  <a:txBody>
                    <a:bodyPr/>
                    <a:lstStyle/>
                    <a:p>
                      <a:r>
                        <a:rPr lang="en-GB" sz="2800">
                          <a:effectLst/>
                          <a:latin typeface="LMRoman12"/>
                        </a:rPr>
                        <a:t>Project Management Skills </a:t>
                      </a:r>
                      <a:endParaRPr lang="en-GB" sz="4000">
                        <a:effectLst/>
                      </a:endParaRPr>
                    </a:p>
                  </a:txBody>
                  <a:tcPr anchor="ctr"/>
                </a:tc>
                <a:tc>
                  <a:txBody>
                    <a:bodyPr/>
                    <a:lstStyle/>
                    <a:p>
                      <a:r>
                        <a:rPr lang="en-GB" sz="2800" dirty="0">
                          <a:effectLst/>
                          <a:latin typeface="LMRoman12"/>
                        </a:rPr>
                        <a:t>15% (Mentor Awarded Mark based on Project Monitoring Control and Progress) </a:t>
                      </a:r>
                      <a:endParaRPr lang="en-GB" sz="4000" dirty="0">
                        <a:effectLst/>
                      </a:endParaRPr>
                    </a:p>
                  </a:txBody>
                  <a:tcPr anchor="ctr"/>
                </a:tc>
                <a:extLst>
                  <a:ext uri="{0D108BD9-81ED-4DB2-BD59-A6C34878D82A}">
                    <a16:rowId xmlns:a16="http://schemas.microsoft.com/office/drawing/2014/main" val="292314688"/>
                  </a:ext>
                </a:extLst>
              </a:tr>
              <a:tr h="370840">
                <a:tc>
                  <a:txBody>
                    <a:bodyPr/>
                    <a:lstStyle/>
                    <a:p>
                      <a:r>
                        <a:rPr lang="en-GB" sz="2800">
                          <a:effectLst/>
                          <a:latin typeface="LMRoman12"/>
                        </a:rPr>
                        <a:t>Software Design and Development Skills </a:t>
                      </a:r>
                      <a:endParaRPr lang="en-GB" sz="4000">
                        <a:effectLst/>
                      </a:endParaRPr>
                    </a:p>
                  </a:txBody>
                  <a:tcPr anchor="ctr"/>
                </a:tc>
                <a:tc>
                  <a:txBody>
                    <a:bodyPr/>
                    <a:lstStyle/>
                    <a:p>
                      <a:r>
                        <a:rPr lang="en-GB" sz="2800">
                          <a:effectLst/>
                          <a:latin typeface="LMRoman12"/>
                        </a:rPr>
                        <a:t>45% </a:t>
                      </a:r>
                      <a:endParaRPr lang="en-GB" sz="4000">
                        <a:effectLst/>
                      </a:endParaRPr>
                    </a:p>
                  </a:txBody>
                  <a:tcPr anchor="ctr"/>
                </a:tc>
                <a:extLst>
                  <a:ext uri="{0D108BD9-81ED-4DB2-BD59-A6C34878D82A}">
                    <a16:rowId xmlns:a16="http://schemas.microsoft.com/office/drawing/2014/main" val="4283743860"/>
                  </a:ext>
                </a:extLst>
              </a:tr>
              <a:tr h="370840">
                <a:tc>
                  <a:txBody>
                    <a:bodyPr/>
                    <a:lstStyle/>
                    <a:p>
                      <a:r>
                        <a:rPr lang="en-GB" sz="2800">
                          <a:effectLst/>
                          <a:latin typeface="LMRoman12"/>
                        </a:rPr>
                        <a:t>Critical Evaluation Skills </a:t>
                      </a:r>
                      <a:endParaRPr lang="en-GB" sz="4000">
                        <a:effectLst/>
                      </a:endParaRPr>
                    </a:p>
                  </a:txBody>
                  <a:tcPr anchor="ctr"/>
                </a:tc>
                <a:tc>
                  <a:txBody>
                    <a:bodyPr/>
                    <a:lstStyle/>
                    <a:p>
                      <a:r>
                        <a:rPr lang="en-GB" sz="2800">
                          <a:effectLst/>
                          <a:latin typeface="LMRoman12"/>
                        </a:rPr>
                        <a:t>25% </a:t>
                      </a:r>
                      <a:endParaRPr lang="en-GB" sz="4000">
                        <a:effectLst/>
                      </a:endParaRPr>
                    </a:p>
                  </a:txBody>
                  <a:tcPr anchor="ctr"/>
                </a:tc>
                <a:extLst>
                  <a:ext uri="{0D108BD9-81ED-4DB2-BD59-A6C34878D82A}">
                    <a16:rowId xmlns:a16="http://schemas.microsoft.com/office/drawing/2014/main" val="2668674479"/>
                  </a:ext>
                </a:extLst>
              </a:tr>
              <a:tr h="370840">
                <a:tc>
                  <a:txBody>
                    <a:bodyPr/>
                    <a:lstStyle/>
                    <a:p>
                      <a:r>
                        <a:rPr lang="en-GB" sz="2800">
                          <a:effectLst/>
                          <a:latin typeface="LMRoman12"/>
                        </a:rPr>
                        <a:t>Communication Skills </a:t>
                      </a:r>
                      <a:endParaRPr lang="en-GB" sz="4000">
                        <a:effectLst/>
                      </a:endParaRPr>
                    </a:p>
                  </a:txBody>
                  <a:tcPr anchor="ctr"/>
                </a:tc>
                <a:tc>
                  <a:txBody>
                    <a:bodyPr/>
                    <a:lstStyle/>
                    <a:p>
                      <a:r>
                        <a:rPr lang="en-GB" sz="2800" dirty="0">
                          <a:effectLst/>
                          <a:latin typeface="LMRoman12"/>
                        </a:rPr>
                        <a:t>15% </a:t>
                      </a:r>
                      <a:endParaRPr lang="en-GB" sz="4000" dirty="0">
                        <a:effectLst/>
                      </a:endParaRPr>
                    </a:p>
                  </a:txBody>
                  <a:tcPr anchor="ctr"/>
                </a:tc>
                <a:extLst>
                  <a:ext uri="{0D108BD9-81ED-4DB2-BD59-A6C34878D82A}">
                    <a16:rowId xmlns:a16="http://schemas.microsoft.com/office/drawing/2014/main" val="3752267788"/>
                  </a:ext>
                </a:extLst>
              </a:tr>
            </a:tbl>
          </a:graphicData>
        </a:graphic>
      </p:graphicFrame>
    </p:spTree>
    <p:extLst>
      <p:ext uri="{BB962C8B-B14F-4D97-AF65-F5344CB8AC3E}">
        <p14:creationId xmlns:p14="http://schemas.microsoft.com/office/powerpoint/2010/main" val="3386413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982EB8BC-7750-2A4D-BC1A-C20FEF3BD3F6}"/>
              </a:ext>
            </a:extLst>
          </p:cNvPr>
          <p:cNvGraphicFramePr>
            <a:graphicFrameLocks noGrp="1"/>
          </p:cNvGraphicFramePr>
          <p:nvPr>
            <p:ph idx="1"/>
            <p:extLst>
              <p:ext uri="{D42A27DB-BD31-4B8C-83A1-F6EECF244321}">
                <p14:modId xmlns:p14="http://schemas.microsoft.com/office/powerpoint/2010/main" val="406562388"/>
              </p:ext>
            </p:extLst>
          </p:nvPr>
        </p:nvGraphicFramePr>
        <p:xfrm>
          <a:off x="838200" y="106006"/>
          <a:ext cx="10515600" cy="6598920"/>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1155363075"/>
                    </a:ext>
                  </a:extLst>
                </a:gridCol>
              </a:tblGrid>
              <a:tr h="370840">
                <a:tc>
                  <a:txBody>
                    <a:bodyPr/>
                    <a:lstStyle/>
                    <a:p>
                      <a:pPr>
                        <a:spcAft>
                          <a:spcPts val="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Consider the following issues</a:t>
                      </a:r>
                    </a:p>
                  </a:txBody>
                  <a:tcPr marL="68580" marR="68580" marT="0" marB="0"/>
                </a:tc>
                <a:extLst>
                  <a:ext uri="{0D108BD9-81ED-4DB2-BD59-A6C34878D82A}">
                    <a16:rowId xmlns:a16="http://schemas.microsoft.com/office/drawing/2014/main" val="2324009630"/>
                  </a:ext>
                </a:extLst>
              </a:tr>
              <a:tr h="370840">
                <a:tc>
                  <a:txBody>
                    <a:bodyPr/>
                    <a:lstStyle/>
                    <a:p>
                      <a:pPr>
                        <a:spcAft>
                          <a:spcPts val="0"/>
                        </a:spcAft>
                      </a:pPr>
                      <a:r>
                        <a:rPr lang="en-GB" sz="1800" b="1">
                          <a:effectLst/>
                          <a:latin typeface="Calibri" panose="020F0502020204030204" pitchFamily="34" charset="0"/>
                          <a:ea typeface="Calibri" panose="020F0502020204030204" pitchFamily="34" charset="0"/>
                          <a:cs typeface="Times New Roman" panose="02020603050405020304" pitchFamily="18" charset="0"/>
                        </a:rPr>
                        <a:t>Software Design and Development Skills (45%)</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5002777"/>
                  </a:ext>
                </a:extLst>
              </a:tr>
              <a:tr h="370840">
                <a:tc>
                  <a:txBody>
                    <a:bodyPr/>
                    <a:lstStyle/>
                    <a:p>
                      <a:pPr>
                        <a:spcAft>
                          <a:spcPts val="0"/>
                        </a:spcAft>
                      </a:pPr>
                      <a:r>
                        <a:rPr lang="en-GB" sz="1800">
                          <a:effectLst/>
                          <a:latin typeface="Calibri" panose="020F0502020204030204" pitchFamily="34" charset="0"/>
                          <a:ea typeface="Calibri" panose="020F0502020204030204" pitchFamily="34" charset="0"/>
                          <a:cs typeface="Times New Roman" panose="02020603050405020304" pitchFamily="18" charset="0"/>
                        </a:rPr>
                        <a:t>Quality of the Presentation of the Requirement Control Document</a:t>
                      </a:r>
                    </a:p>
                  </a:txBody>
                  <a:tcPr marL="68580" marR="68580" marT="0" marB="0"/>
                </a:tc>
                <a:extLst>
                  <a:ext uri="{0D108BD9-81ED-4DB2-BD59-A6C34878D82A}">
                    <a16:rowId xmlns:a16="http://schemas.microsoft.com/office/drawing/2014/main" val="397300826"/>
                  </a:ext>
                </a:extLst>
              </a:tr>
              <a:tr h="370840">
                <a:tc>
                  <a:txBody>
                    <a:bodyPr/>
                    <a:lstStyle/>
                    <a:p>
                      <a:pPr>
                        <a:spcAft>
                          <a:spcPts val="0"/>
                        </a:spcAft>
                      </a:pPr>
                      <a:r>
                        <a:rPr lang="en-GB" sz="1800">
                          <a:effectLst/>
                          <a:latin typeface="Calibri" panose="020F0502020204030204" pitchFamily="34" charset="0"/>
                          <a:ea typeface="Calibri" panose="020F0502020204030204" pitchFamily="34" charset="0"/>
                          <a:cs typeface="Times New Roman" panose="02020603050405020304" pitchFamily="18" charset="0"/>
                        </a:rPr>
                        <a:t>Quality and Completeness of System Design </a:t>
                      </a:r>
                    </a:p>
                    <a:p>
                      <a:pPr>
                        <a:spcAft>
                          <a:spcPts val="0"/>
                        </a:spcAft>
                      </a:pPr>
                      <a:r>
                        <a:rPr lang="en-GB" sz="1400" u="sng">
                          <a:effectLst/>
                          <a:latin typeface="Calibri" panose="020F0502020204030204" pitchFamily="34" charset="0"/>
                          <a:ea typeface="Calibri" panose="020F0502020204030204" pitchFamily="34" charset="0"/>
                          <a:cs typeface="Times New Roman" panose="02020603050405020304" pitchFamily="18" charset="0"/>
                        </a:rPr>
                        <a:t>Consider</a:t>
                      </a:r>
                      <a:r>
                        <a:rPr lang="en-GB" sz="1400">
                          <a:effectLst/>
                          <a:latin typeface="Calibri" panose="020F0502020204030204" pitchFamily="34" charset="0"/>
                          <a:ea typeface="Calibri" panose="020F0502020204030204" pitchFamily="34" charset="0"/>
                          <a:cs typeface="Times New Roman" panose="02020603050405020304" pitchFamily="18" charset="0"/>
                        </a:rPr>
                        <a:t>: System Design, Interface Design, Data Support Design, User Interaction Design and additional design artefacts used.</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10521304"/>
                  </a:ext>
                </a:extLst>
              </a:tr>
              <a:tr h="370840">
                <a:tc>
                  <a:txBody>
                    <a:bodyPr/>
                    <a:lstStyle/>
                    <a:p>
                      <a:pPr>
                        <a:spcAft>
                          <a:spcPts val="0"/>
                        </a:spcAft>
                      </a:pPr>
                      <a:r>
                        <a:rPr lang="en-GB" sz="1800">
                          <a:effectLst/>
                          <a:latin typeface="Calibri" panose="020F0502020204030204" pitchFamily="34" charset="0"/>
                          <a:ea typeface="Calibri" panose="020F0502020204030204" pitchFamily="34" charset="0"/>
                          <a:cs typeface="Times New Roman" panose="02020603050405020304" pitchFamily="18" charset="0"/>
                        </a:rPr>
                        <a:t>Quality and Completeness of System Implementation</a:t>
                      </a:r>
                    </a:p>
                    <a:p>
                      <a:pPr>
                        <a:spcAft>
                          <a:spcPts val="0"/>
                        </a:spcAft>
                      </a:pPr>
                      <a:r>
                        <a:rPr lang="en-GB" sz="1600" u="sng">
                          <a:effectLst/>
                          <a:latin typeface="Calibri" panose="020F0502020204030204" pitchFamily="34" charset="0"/>
                          <a:ea typeface="Calibri" panose="020F0502020204030204" pitchFamily="34" charset="0"/>
                          <a:cs typeface="Times New Roman" panose="02020603050405020304" pitchFamily="18" charset="0"/>
                        </a:rPr>
                        <a:t>Consider:</a:t>
                      </a:r>
                      <a:r>
                        <a:rPr lang="en-GB" sz="1600">
                          <a:effectLst/>
                          <a:latin typeface="Calibri" panose="020F0502020204030204" pitchFamily="34" charset="0"/>
                          <a:ea typeface="Calibri" panose="020F0502020204030204" pitchFamily="34" charset="0"/>
                          <a:cs typeface="Times New Roman" panose="02020603050405020304" pitchFamily="18" charset="0"/>
                        </a:rPr>
                        <a:t> Overall implementation approach rationale, evidence of use of version control, quality of system walkthrough, consideration for security implementation</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5752825"/>
                  </a:ext>
                </a:extLst>
              </a:tr>
              <a:tr h="370840">
                <a:tc>
                  <a:txBody>
                    <a:bodyPr/>
                    <a:lstStyle/>
                    <a:p>
                      <a:pPr>
                        <a:spcAft>
                          <a:spcPts val="0"/>
                        </a:spcAft>
                      </a:pPr>
                      <a:r>
                        <a:rPr lang="en-GB" sz="1800" b="1">
                          <a:effectLst/>
                          <a:latin typeface="Calibri" panose="020F0502020204030204" pitchFamily="34" charset="0"/>
                          <a:ea typeface="Calibri" panose="020F0502020204030204" pitchFamily="34" charset="0"/>
                          <a:cs typeface="Times New Roman" panose="02020603050405020304" pitchFamily="18" charset="0"/>
                        </a:rPr>
                        <a:t>Critical Evaluation Skills (25%)</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9919421"/>
                  </a:ext>
                </a:extLst>
              </a:tr>
              <a:tr h="370840">
                <a:tc>
                  <a:txBody>
                    <a:bodyPr/>
                    <a:lstStyle/>
                    <a:p>
                      <a:pPr>
                        <a:spcAft>
                          <a:spcPts val="0"/>
                        </a:spcAft>
                      </a:pPr>
                      <a:r>
                        <a:rPr lang="en-GB" sz="1800">
                          <a:effectLst/>
                          <a:latin typeface="Calibri" panose="020F0502020204030204" pitchFamily="34" charset="0"/>
                          <a:ea typeface="Calibri" panose="020F0502020204030204" pitchFamily="34" charset="0"/>
                          <a:cs typeface="Times New Roman" panose="02020603050405020304" pitchFamily="18" charset="0"/>
                        </a:rPr>
                        <a:t>Quality of System Verification</a:t>
                      </a:r>
                    </a:p>
                    <a:p>
                      <a:pPr>
                        <a:spcAft>
                          <a:spcPts val="0"/>
                        </a:spcAft>
                      </a:pPr>
                      <a:r>
                        <a:rPr lang="en-GB" sz="1400" u="sng">
                          <a:effectLst/>
                          <a:latin typeface="Calibri" panose="020F0502020204030204" pitchFamily="34" charset="0"/>
                          <a:ea typeface="Calibri" panose="020F0502020204030204" pitchFamily="34" charset="0"/>
                          <a:cs typeface="Times New Roman" panose="02020603050405020304" pitchFamily="18" charset="0"/>
                        </a:rPr>
                        <a:t>Consider:</a:t>
                      </a:r>
                      <a:r>
                        <a:rPr lang="en-GB" sz="1400">
                          <a:effectLst/>
                          <a:latin typeface="Calibri" panose="020F0502020204030204" pitchFamily="34" charset="0"/>
                          <a:ea typeface="Calibri" panose="020F0502020204030204" pitchFamily="34" charset="0"/>
                          <a:cs typeface="Times New Roman" panose="02020603050405020304" pitchFamily="18" charset="0"/>
                        </a:rPr>
                        <a:t> Verification Strategy, Presentation of Verification Results</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5209671"/>
                  </a:ext>
                </a:extLst>
              </a:tr>
              <a:tr h="370840">
                <a:tc>
                  <a:txBody>
                    <a:bodyPr/>
                    <a:lstStyle/>
                    <a:p>
                      <a:pPr>
                        <a:spcAft>
                          <a:spcPts val="0"/>
                        </a:spcAft>
                      </a:pPr>
                      <a:r>
                        <a:rPr lang="en-GB" sz="1800">
                          <a:effectLst/>
                          <a:latin typeface="Calibri" panose="020F0502020204030204" pitchFamily="34" charset="0"/>
                          <a:ea typeface="Calibri" panose="020F0502020204030204" pitchFamily="34" charset="0"/>
                          <a:cs typeface="Times New Roman" panose="02020603050405020304" pitchFamily="18" charset="0"/>
                        </a:rPr>
                        <a:t>Quality of System Validation</a:t>
                      </a:r>
                    </a:p>
                    <a:p>
                      <a:pPr>
                        <a:spcAft>
                          <a:spcPts val="0"/>
                        </a:spcAft>
                      </a:pPr>
                      <a:r>
                        <a:rPr lang="en-GB" sz="1600" u="sng">
                          <a:effectLst/>
                          <a:latin typeface="Calibri" panose="020F0502020204030204" pitchFamily="34" charset="0"/>
                          <a:ea typeface="Calibri" panose="020F0502020204030204" pitchFamily="34" charset="0"/>
                          <a:cs typeface="Times New Roman" panose="02020603050405020304" pitchFamily="18" charset="0"/>
                        </a:rPr>
                        <a:t>Consider</a:t>
                      </a:r>
                      <a:r>
                        <a:rPr lang="en-GB" sz="1600">
                          <a:effectLst/>
                          <a:latin typeface="Calibri" panose="020F0502020204030204" pitchFamily="34" charset="0"/>
                          <a:ea typeface="Calibri" panose="020F0502020204030204" pitchFamily="34" charset="0"/>
                          <a:cs typeface="Times New Roman" panose="02020603050405020304" pitchFamily="18" charset="0"/>
                        </a:rPr>
                        <a:t>: Validation Strategy, Presentation of Validation Results, Consideration for Future Work as a result of verification and validation.</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0532503"/>
                  </a:ext>
                </a:extLst>
              </a:tr>
              <a:tr h="370840">
                <a:tc>
                  <a:txBody>
                    <a:bodyPr/>
                    <a:lstStyle/>
                    <a:p>
                      <a:pPr>
                        <a:spcAft>
                          <a:spcPts val="0"/>
                        </a:spcAft>
                      </a:pPr>
                      <a:r>
                        <a:rPr lang="en-GB" sz="1800">
                          <a:effectLst/>
                          <a:latin typeface="Calibri" panose="020F0502020204030204" pitchFamily="34" charset="0"/>
                          <a:ea typeface="Calibri" panose="020F0502020204030204" pitchFamily="34" charset="0"/>
                          <a:cs typeface="Times New Roman" panose="02020603050405020304" pitchFamily="18" charset="0"/>
                        </a:rPr>
                        <a:t>Quality of Conclusion and Reflection</a:t>
                      </a:r>
                    </a:p>
                    <a:p>
                      <a:pPr>
                        <a:spcAft>
                          <a:spcPts val="0"/>
                        </a:spcAft>
                      </a:pPr>
                      <a:r>
                        <a:rPr lang="en-GB" sz="1600" u="sng">
                          <a:effectLst/>
                          <a:latin typeface="Calibri" panose="020F0502020204030204" pitchFamily="34" charset="0"/>
                          <a:ea typeface="Calibri" panose="020F0502020204030204" pitchFamily="34" charset="0"/>
                          <a:cs typeface="Times New Roman" panose="02020603050405020304" pitchFamily="18" charset="0"/>
                        </a:rPr>
                        <a:t>Consider</a:t>
                      </a:r>
                      <a:r>
                        <a:rPr lang="en-GB" sz="1600">
                          <a:effectLst/>
                          <a:latin typeface="Calibri" panose="020F0502020204030204" pitchFamily="34" charset="0"/>
                          <a:ea typeface="Calibri" panose="020F0502020204030204" pitchFamily="34" charset="0"/>
                          <a:cs typeface="Times New Roman" panose="02020603050405020304" pitchFamily="18" charset="0"/>
                        </a:rPr>
                        <a:t>: Critical Appraisal of the Project, Reflection on: Project Plan and Appropriateness of Software Lifecycle Methodology used.</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9605359"/>
                  </a:ext>
                </a:extLst>
              </a:tr>
              <a:tr h="370840">
                <a:tc>
                  <a:txBody>
                    <a:bodyPr/>
                    <a:lstStyle/>
                    <a:p>
                      <a:pPr>
                        <a:spcAft>
                          <a:spcPts val="0"/>
                        </a:spcAft>
                      </a:pPr>
                      <a:r>
                        <a:rPr lang="en-GB" sz="1800" b="1">
                          <a:effectLst/>
                          <a:latin typeface="Calibri" panose="020F0502020204030204" pitchFamily="34" charset="0"/>
                          <a:ea typeface="Calibri" panose="020F0502020204030204" pitchFamily="34" charset="0"/>
                          <a:cs typeface="Times New Roman" panose="02020603050405020304" pitchFamily="18" charset="0"/>
                        </a:rPr>
                        <a:t>Communication Skills (15%)</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387004"/>
                  </a:ext>
                </a:extLst>
              </a:tr>
              <a:tr h="370840">
                <a:tc>
                  <a:txBody>
                    <a:bodyPr/>
                    <a:lstStyle/>
                    <a:p>
                      <a:pPr>
                        <a:spcAft>
                          <a:spcPts val="0"/>
                        </a:spcAft>
                      </a:pPr>
                      <a:r>
                        <a:rPr lang="en-GB" sz="1800">
                          <a:effectLst/>
                          <a:latin typeface="Calibri" panose="020F0502020204030204" pitchFamily="34" charset="0"/>
                          <a:ea typeface="Calibri" panose="020F0502020204030204" pitchFamily="34" charset="0"/>
                          <a:cs typeface="Times New Roman" panose="02020603050405020304" pitchFamily="18" charset="0"/>
                        </a:rPr>
                        <a:t>Quality of the Abstract</a:t>
                      </a:r>
                    </a:p>
                  </a:txBody>
                  <a:tcPr marL="68580" marR="68580" marT="0" marB="0"/>
                </a:tc>
                <a:extLst>
                  <a:ext uri="{0D108BD9-81ED-4DB2-BD59-A6C34878D82A}">
                    <a16:rowId xmlns:a16="http://schemas.microsoft.com/office/drawing/2014/main" val="1912522660"/>
                  </a:ext>
                </a:extLst>
              </a:tr>
              <a:tr h="370840">
                <a:tc>
                  <a:txBody>
                    <a:bodyPr/>
                    <a:lstStyle/>
                    <a:p>
                      <a:pPr>
                        <a:spcAft>
                          <a:spcPts val="0"/>
                        </a:spcAft>
                      </a:pPr>
                      <a:r>
                        <a:rPr lang="en-GB" sz="1800">
                          <a:effectLst/>
                          <a:latin typeface="Calibri" panose="020F0502020204030204" pitchFamily="34" charset="0"/>
                          <a:ea typeface="Calibri" panose="020F0502020204030204" pitchFamily="34" charset="0"/>
                          <a:cs typeface="Times New Roman" panose="02020603050405020304" pitchFamily="18" charset="0"/>
                        </a:rPr>
                        <a:t>Quality of the report writing and presentation including structure and completeness of the document</a:t>
                      </a:r>
                    </a:p>
                  </a:txBody>
                  <a:tcPr marL="68580" marR="68580" marT="0" marB="0"/>
                </a:tc>
                <a:extLst>
                  <a:ext uri="{0D108BD9-81ED-4DB2-BD59-A6C34878D82A}">
                    <a16:rowId xmlns:a16="http://schemas.microsoft.com/office/drawing/2014/main" val="3903286890"/>
                  </a:ext>
                </a:extLst>
              </a:tr>
              <a:tr h="370840">
                <a:tc>
                  <a:txBody>
                    <a:bodyPr/>
                    <a:lstStyle/>
                    <a:p>
                      <a:pPr>
                        <a:spcAft>
                          <a:spcPts val="0"/>
                        </a:spcAft>
                      </a:pPr>
                      <a:r>
                        <a:rPr lang="en-GB" sz="1800">
                          <a:effectLst/>
                          <a:latin typeface="Calibri" panose="020F0502020204030204" pitchFamily="34" charset="0"/>
                          <a:ea typeface="Calibri" panose="020F0502020204030204" pitchFamily="34" charset="0"/>
                          <a:cs typeface="Times New Roman" panose="02020603050405020304" pitchFamily="18" charset="0"/>
                        </a:rPr>
                        <a:t>Appropriate and consistent use of referencing style, tables and figures</a:t>
                      </a:r>
                    </a:p>
                  </a:txBody>
                  <a:tcPr marL="68580" marR="68580" marT="0" marB="0"/>
                </a:tc>
                <a:extLst>
                  <a:ext uri="{0D108BD9-81ED-4DB2-BD59-A6C34878D82A}">
                    <a16:rowId xmlns:a16="http://schemas.microsoft.com/office/drawing/2014/main" val="149977404"/>
                  </a:ext>
                </a:extLst>
              </a:tr>
              <a:tr h="370840">
                <a:tc>
                  <a:txBody>
                    <a:bodyPr/>
                    <a:lstStyle/>
                    <a:p>
                      <a:pPr>
                        <a:spcAft>
                          <a:spcPts val="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Ability to communicate essential information effectively using appropriate techniques</a:t>
                      </a:r>
                    </a:p>
                  </a:txBody>
                  <a:tcPr marL="68580" marR="68580" marT="0" marB="0"/>
                </a:tc>
                <a:extLst>
                  <a:ext uri="{0D108BD9-81ED-4DB2-BD59-A6C34878D82A}">
                    <a16:rowId xmlns:a16="http://schemas.microsoft.com/office/drawing/2014/main" val="1683200706"/>
                  </a:ext>
                </a:extLst>
              </a:tr>
            </a:tbl>
          </a:graphicData>
        </a:graphic>
      </p:graphicFrame>
    </p:spTree>
    <p:extLst>
      <p:ext uri="{BB962C8B-B14F-4D97-AF65-F5344CB8AC3E}">
        <p14:creationId xmlns:p14="http://schemas.microsoft.com/office/powerpoint/2010/main" val="3479501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19BC6C-C1E7-B944-8A4A-21A15047A0BE}"/>
              </a:ext>
            </a:extLst>
          </p:cNvPr>
          <p:cNvGraphicFramePr>
            <a:graphicFrameLocks noGrp="1"/>
          </p:cNvGraphicFramePr>
          <p:nvPr>
            <p:extLst>
              <p:ext uri="{D42A27DB-BD31-4B8C-83A1-F6EECF244321}">
                <p14:modId xmlns:p14="http://schemas.microsoft.com/office/powerpoint/2010/main" val="1189825846"/>
              </p:ext>
            </p:extLst>
          </p:nvPr>
        </p:nvGraphicFramePr>
        <p:xfrm>
          <a:off x="1815152" y="1282890"/>
          <a:ext cx="8789158" cy="4858677"/>
        </p:xfrm>
        <a:graphic>
          <a:graphicData uri="http://schemas.openxmlformats.org/drawingml/2006/table">
            <a:tbl>
              <a:tblPr firstRow="1" firstCol="1" bandRow="1">
                <a:tableStyleId>{5C22544A-7EE6-4342-B048-85BDC9FD1C3A}</a:tableStyleId>
              </a:tblPr>
              <a:tblGrid>
                <a:gridCol w="3610791">
                  <a:extLst>
                    <a:ext uri="{9D8B030D-6E8A-4147-A177-3AD203B41FA5}">
                      <a16:colId xmlns:a16="http://schemas.microsoft.com/office/drawing/2014/main" val="3939224870"/>
                    </a:ext>
                  </a:extLst>
                </a:gridCol>
                <a:gridCol w="2948227">
                  <a:extLst>
                    <a:ext uri="{9D8B030D-6E8A-4147-A177-3AD203B41FA5}">
                      <a16:colId xmlns:a16="http://schemas.microsoft.com/office/drawing/2014/main" val="1192407627"/>
                    </a:ext>
                  </a:extLst>
                </a:gridCol>
                <a:gridCol w="2230140">
                  <a:extLst>
                    <a:ext uri="{9D8B030D-6E8A-4147-A177-3AD203B41FA5}">
                      <a16:colId xmlns:a16="http://schemas.microsoft.com/office/drawing/2014/main" val="510437747"/>
                    </a:ext>
                  </a:extLst>
                </a:gridCol>
              </a:tblGrid>
              <a:tr h="431195">
                <a:tc gridSpan="3">
                  <a:txBody>
                    <a:bodyPr/>
                    <a:lstStyle/>
                    <a:p>
                      <a:pPr marR="1102360" algn="ctr">
                        <a:spcAft>
                          <a:spcPts val="0"/>
                        </a:spcAft>
                      </a:pPr>
                      <a:r>
                        <a:rPr lang="en-GB" sz="2400" dirty="0">
                          <a:effectLst/>
                        </a:rPr>
                        <a:t>Aide Memoir for Demonstration Exercise</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597792167"/>
                  </a:ext>
                </a:extLst>
              </a:tr>
              <a:tr h="431195">
                <a:tc>
                  <a:txBody>
                    <a:bodyPr/>
                    <a:lstStyle/>
                    <a:p>
                      <a:pPr>
                        <a:spcAft>
                          <a:spcPts val="0"/>
                        </a:spcAft>
                      </a:pPr>
                      <a:r>
                        <a:rPr lang="en-GB" sz="2400">
                          <a:effectLst/>
                        </a:rPr>
                        <a:t>Software Development &amp; Design</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GB" sz="2400">
                          <a:effectLst/>
                        </a:rPr>
                        <a:t>Critical Evaluation</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GB" sz="2400">
                          <a:effectLst/>
                        </a:rPr>
                        <a:t>Communication</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468490"/>
                  </a:ext>
                </a:extLst>
              </a:tr>
              <a:tr h="3695962">
                <a:tc>
                  <a:txBody>
                    <a:bodyPr/>
                    <a:lstStyle/>
                    <a:p>
                      <a:pPr marL="342900" lvl="0" indent="-342900">
                        <a:spcAft>
                          <a:spcPts val="0"/>
                        </a:spcAft>
                        <a:buFont typeface="Symbol" pitchFamily="2" charset="2"/>
                        <a:buChar char=""/>
                      </a:pPr>
                      <a:r>
                        <a:rPr lang="en-GB" sz="2000">
                          <a:effectLst/>
                        </a:rPr>
                        <a:t>Robustness of the Developed Software Solution.</a:t>
                      </a:r>
                      <a:endParaRPr lang="en-GB" sz="3200">
                        <a:effectLst/>
                      </a:endParaRPr>
                    </a:p>
                    <a:p>
                      <a:pPr marL="342900" lvl="0" indent="-342900">
                        <a:spcAft>
                          <a:spcPts val="0"/>
                        </a:spcAft>
                        <a:buFont typeface="Symbol" pitchFamily="2" charset="2"/>
                        <a:buChar char=""/>
                      </a:pPr>
                      <a:r>
                        <a:rPr lang="en-GB" sz="2000">
                          <a:effectLst/>
                        </a:rPr>
                        <a:t>Consistency with stated functionality of software during the demonstration.</a:t>
                      </a:r>
                      <a:endParaRPr lang="en-GB" sz="3200">
                        <a:effectLst/>
                      </a:endParaRPr>
                    </a:p>
                    <a:p>
                      <a:pPr marL="342900" lvl="0" indent="-342900">
                        <a:spcAft>
                          <a:spcPts val="0"/>
                        </a:spcAft>
                        <a:buFont typeface="Symbol" pitchFamily="2" charset="2"/>
                        <a:buChar char=""/>
                      </a:pPr>
                      <a:r>
                        <a:rPr lang="en-GB" sz="2000">
                          <a:effectLst/>
                        </a:rPr>
                        <a:t>Understanding of the software features, technology used, and code</a:t>
                      </a:r>
                      <a:endParaRPr lang="en-GB" sz="3200">
                        <a:effectLst/>
                      </a:endParaRPr>
                    </a:p>
                    <a:p>
                      <a:pPr marL="342900" lvl="0" indent="-342900">
                        <a:spcAft>
                          <a:spcPts val="0"/>
                        </a:spcAft>
                        <a:buFont typeface="Symbol" pitchFamily="2" charset="2"/>
                        <a:buChar char=""/>
                      </a:pPr>
                      <a:r>
                        <a:rPr lang="en-GB" sz="2000">
                          <a:effectLst/>
                        </a:rPr>
                        <a:t>Ability to discuss approach to technical solution</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spcAft>
                          <a:spcPts val="0"/>
                        </a:spcAft>
                        <a:buFont typeface="Symbol" pitchFamily="2" charset="2"/>
                        <a:buChar char=""/>
                      </a:pPr>
                      <a:r>
                        <a:rPr lang="en-GB" sz="2000">
                          <a:effectLst/>
                        </a:rPr>
                        <a:t>Ability to discuss the limitations of the work and improvements that can be made to the work</a:t>
                      </a:r>
                      <a:endParaRPr lang="en-GB" sz="3200">
                        <a:effectLst/>
                      </a:endParaRPr>
                    </a:p>
                    <a:p>
                      <a:pPr marL="228600">
                        <a:spcAft>
                          <a:spcPts val="0"/>
                        </a:spcAft>
                      </a:pPr>
                      <a:r>
                        <a:rPr lang="en-GB" sz="2000">
                          <a:effectLst/>
                        </a:rPr>
                        <a:t> </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spcAft>
                          <a:spcPts val="0"/>
                        </a:spcAft>
                        <a:buFont typeface="Symbol" pitchFamily="2" charset="2"/>
                        <a:buChar char=""/>
                      </a:pPr>
                      <a:r>
                        <a:rPr lang="en-GB" sz="2000" dirty="0">
                          <a:effectLst/>
                        </a:rPr>
                        <a:t>Organisation and Structure of the Demonstration</a:t>
                      </a:r>
                      <a:endParaRPr lang="en-GB" sz="3200" dirty="0">
                        <a:effectLst/>
                      </a:endParaRPr>
                    </a:p>
                    <a:p>
                      <a:pPr marL="342900" lvl="0" indent="-342900">
                        <a:spcAft>
                          <a:spcPts val="0"/>
                        </a:spcAft>
                        <a:buFont typeface="Symbol" pitchFamily="2" charset="2"/>
                        <a:buChar char=""/>
                      </a:pPr>
                      <a:r>
                        <a:rPr lang="en-GB" sz="2000" dirty="0">
                          <a:effectLst/>
                        </a:rPr>
                        <a:t>Self-Confidence during the Demonstration </a:t>
                      </a:r>
                      <a:endParaRPr lang="en-GB" sz="3200" dirty="0">
                        <a:effectLst/>
                      </a:endParaRPr>
                    </a:p>
                    <a:p>
                      <a:pPr marL="342900" lvl="0" indent="-342900">
                        <a:spcAft>
                          <a:spcPts val="0"/>
                        </a:spcAft>
                        <a:buFont typeface="Symbol" pitchFamily="2" charset="2"/>
                        <a:buChar char=""/>
                      </a:pPr>
                      <a:r>
                        <a:rPr lang="en-GB" sz="2000" dirty="0">
                          <a:effectLst/>
                        </a:rPr>
                        <a:t>Robustness and clarity of defence.</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57615"/>
                  </a:ext>
                </a:extLst>
              </a:tr>
            </a:tbl>
          </a:graphicData>
        </a:graphic>
      </p:graphicFrame>
    </p:spTree>
    <p:extLst>
      <p:ext uri="{BB962C8B-B14F-4D97-AF65-F5344CB8AC3E}">
        <p14:creationId xmlns:p14="http://schemas.microsoft.com/office/powerpoint/2010/main" val="363807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C0FDF-C90B-D547-B7E3-2B2C7576D54E}"/>
              </a:ext>
            </a:extLst>
          </p:cNvPr>
          <p:cNvSpPr>
            <a:spLocks noGrp="1"/>
          </p:cNvSpPr>
          <p:nvPr>
            <p:ph type="ctrTitle"/>
          </p:nvPr>
        </p:nvSpPr>
        <p:spPr/>
        <p:txBody>
          <a:bodyPr/>
          <a:lstStyle/>
          <a:p>
            <a:r>
              <a:rPr lang="en-GB" dirty="0"/>
              <a:t>Good Luck with your Project</a:t>
            </a:r>
          </a:p>
        </p:txBody>
      </p:sp>
      <p:sp>
        <p:nvSpPr>
          <p:cNvPr id="3" name="Subtitle 2">
            <a:extLst>
              <a:ext uri="{FF2B5EF4-FFF2-40B4-BE49-F238E27FC236}">
                <a16:creationId xmlns:a16="http://schemas.microsoft.com/office/drawing/2014/main" id="{98CCF629-AB5B-A94D-8613-36484BCB6EC7}"/>
              </a:ext>
            </a:extLst>
          </p:cNvPr>
          <p:cNvSpPr>
            <a:spLocks noGrp="1"/>
          </p:cNvSpPr>
          <p:nvPr>
            <p:ph type="subTitle" idx="1"/>
          </p:nvPr>
        </p:nvSpPr>
        <p:spPr/>
        <p:txBody>
          <a:bodyPr/>
          <a:lstStyle/>
          <a:p>
            <a:r>
              <a:rPr lang="en-GB" dirty="0"/>
              <a:t>Questions?</a:t>
            </a:r>
          </a:p>
        </p:txBody>
      </p:sp>
    </p:spTree>
    <p:extLst>
      <p:ext uri="{BB962C8B-B14F-4D97-AF65-F5344CB8AC3E}">
        <p14:creationId xmlns:p14="http://schemas.microsoft.com/office/powerpoint/2010/main" val="164302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A42A1-3BC2-7442-B544-D0C8243647CC}"/>
              </a:ext>
            </a:extLst>
          </p:cNvPr>
          <p:cNvSpPr>
            <a:spLocks noGrp="1"/>
          </p:cNvSpPr>
          <p:nvPr>
            <p:ph type="title"/>
          </p:nvPr>
        </p:nvSpPr>
        <p:spPr/>
        <p:txBody>
          <a:bodyPr/>
          <a:lstStyle/>
          <a:p>
            <a:r>
              <a:rPr lang="en-GB" b="1" dirty="0"/>
              <a:t>Key Dates</a:t>
            </a:r>
          </a:p>
        </p:txBody>
      </p:sp>
      <p:sp>
        <p:nvSpPr>
          <p:cNvPr id="3" name="Content Placeholder 2">
            <a:extLst>
              <a:ext uri="{FF2B5EF4-FFF2-40B4-BE49-F238E27FC236}">
                <a16:creationId xmlns:a16="http://schemas.microsoft.com/office/drawing/2014/main" id="{B4BAB3CD-6589-D647-90DF-B375C85C7DB5}"/>
              </a:ext>
            </a:extLst>
          </p:cNvPr>
          <p:cNvSpPr>
            <a:spLocks noGrp="1"/>
          </p:cNvSpPr>
          <p:nvPr>
            <p:ph idx="1"/>
          </p:nvPr>
        </p:nvSpPr>
        <p:spPr/>
        <p:txBody>
          <a:bodyPr>
            <a:normAutofit fontScale="92500" lnSpcReduction="10000"/>
          </a:bodyPr>
          <a:lstStyle/>
          <a:p>
            <a:r>
              <a:rPr lang="en-GB" sz="3200" dirty="0"/>
              <a:t>The report must be submitted electronically to </a:t>
            </a:r>
            <a:r>
              <a:rPr lang="en-GB" sz="3200" dirty="0" err="1"/>
              <a:t>TurnItIn</a:t>
            </a:r>
            <a:r>
              <a:rPr lang="en-GB" sz="3200" dirty="0"/>
              <a:t> via Blackboard Learn on or before the submission deadline. </a:t>
            </a:r>
          </a:p>
          <a:p>
            <a:pPr marL="0" indent="0" algn="ctr">
              <a:buNone/>
            </a:pPr>
            <a:endParaRPr lang="en-GB" sz="3200" b="1" dirty="0">
              <a:solidFill>
                <a:srgbClr val="FF0000"/>
              </a:solidFill>
            </a:endParaRPr>
          </a:p>
          <a:p>
            <a:pPr marL="0" indent="0" algn="ctr">
              <a:buNone/>
            </a:pPr>
            <a:r>
              <a:rPr lang="en-GB" sz="3200" b="1" dirty="0">
                <a:solidFill>
                  <a:srgbClr val="FF0000"/>
                </a:solidFill>
              </a:rPr>
              <a:t>DEADLINE: Thursday 26 April 2018 (Week 11)</a:t>
            </a:r>
          </a:p>
          <a:p>
            <a:endParaRPr lang="en-GB" sz="3200" dirty="0"/>
          </a:p>
          <a:p>
            <a:r>
              <a:rPr lang="en-GB" sz="3200" dirty="0"/>
              <a:t>You must attend your demonstration exercise session at the time/date indicated to you via email</a:t>
            </a:r>
          </a:p>
          <a:p>
            <a:endParaRPr lang="en-GB" sz="3200" dirty="0"/>
          </a:p>
          <a:p>
            <a:pPr marL="0" indent="0" algn="ctr">
              <a:buNone/>
            </a:pPr>
            <a:r>
              <a:rPr lang="en-GB" sz="3200" b="1" dirty="0">
                <a:solidFill>
                  <a:srgbClr val="FF0000"/>
                </a:solidFill>
              </a:rPr>
              <a:t>DEMO EXERCISE DATES: 28 May to 2 June (inclusive)</a:t>
            </a:r>
          </a:p>
          <a:p>
            <a:endParaRPr lang="en-GB" sz="3200" dirty="0"/>
          </a:p>
        </p:txBody>
      </p:sp>
    </p:spTree>
    <p:extLst>
      <p:ext uri="{BB962C8B-B14F-4D97-AF65-F5344CB8AC3E}">
        <p14:creationId xmlns:p14="http://schemas.microsoft.com/office/powerpoint/2010/main" val="2630972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A42A1-3BC2-7442-B544-D0C8243647CC}"/>
              </a:ext>
            </a:extLst>
          </p:cNvPr>
          <p:cNvSpPr>
            <a:spLocks noGrp="1"/>
          </p:cNvSpPr>
          <p:nvPr>
            <p:ph type="title"/>
          </p:nvPr>
        </p:nvSpPr>
        <p:spPr/>
        <p:txBody>
          <a:bodyPr/>
          <a:lstStyle/>
          <a:p>
            <a:r>
              <a:rPr lang="en-GB" b="1" dirty="0"/>
              <a:t>Key Dates</a:t>
            </a:r>
          </a:p>
        </p:txBody>
      </p:sp>
      <p:sp>
        <p:nvSpPr>
          <p:cNvPr id="3" name="Content Placeholder 2">
            <a:extLst>
              <a:ext uri="{FF2B5EF4-FFF2-40B4-BE49-F238E27FC236}">
                <a16:creationId xmlns:a16="http://schemas.microsoft.com/office/drawing/2014/main" id="{B4BAB3CD-6589-D647-90DF-B375C85C7DB5}"/>
              </a:ext>
            </a:extLst>
          </p:cNvPr>
          <p:cNvSpPr>
            <a:spLocks noGrp="1"/>
          </p:cNvSpPr>
          <p:nvPr>
            <p:ph idx="1"/>
          </p:nvPr>
        </p:nvSpPr>
        <p:spPr/>
        <p:txBody>
          <a:bodyPr>
            <a:normAutofit/>
          </a:bodyPr>
          <a:lstStyle/>
          <a:p>
            <a:pPr marL="0" indent="0">
              <a:buNone/>
            </a:pPr>
            <a:r>
              <a:rPr lang="en-GB" sz="3600" b="1" dirty="0"/>
              <a:t>Note: Failure to upload the document by the deadline or to attend the Project Demonstration Exercise will result in a non-submission being recorded against the entire project module</a:t>
            </a:r>
            <a:r>
              <a:rPr lang="en-GB" sz="3600" dirty="0"/>
              <a:t>. </a:t>
            </a:r>
          </a:p>
          <a:p>
            <a:endParaRPr lang="en-GB" sz="3600" dirty="0"/>
          </a:p>
        </p:txBody>
      </p:sp>
    </p:spTree>
    <p:extLst>
      <p:ext uri="{BB962C8B-B14F-4D97-AF65-F5344CB8AC3E}">
        <p14:creationId xmlns:p14="http://schemas.microsoft.com/office/powerpoint/2010/main" val="2630972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162AD-C2FD-FC44-89B7-B04A53A12BBF}"/>
              </a:ext>
            </a:extLst>
          </p:cNvPr>
          <p:cNvSpPr>
            <a:spLocks noGrp="1"/>
          </p:cNvSpPr>
          <p:nvPr>
            <p:ph type="title"/>
          </p:nvPr>
        </p:nvSpPr>
        <p:spPr/>
        <p:txBody>
          <a:bodyPr/>
          <a:lstStyle/>
          <a:p>
            <a:r>
              <a:rPr lang="en-GB" b="1" dirty="0"/>
              <a:t>Report Structure</a:t>
            </a:r>
          </a:p>
        </p:txBody>
      </p:sp>
      <p:sp>
        <p:nvSpPr>
          <p:cNvPr id="3" name="Content Placeholder 2">
            <a:extLst>
              <a:ext uri="{FF2B5EF4-FFF2-40B4-BE49-F238E27FC236}">
                <a16:creationId xmlns:a16="http://schemas.microsoft.com/office/drawing/2014/main" id="{D5B83061-43D6-AC40-889E-0C685FEB0509}"/>
              </a:ext>
            </a:extLst>
          </p:cNvPr>
          <p:cNvSpPr>
            <a:spLocks noGrp="1"/>
          </p:cNvSpPr>
          <p:nvPr>
            <p:ph idx="1"/>
          </p:nvPr>
        </p:nvSpPr>
        <p:spPr/>
        <p:txBody>
          <a:bodyPr>
            <a:normAutofit fontScale="85000" lnSpcReduction="20000"/>
          </a:bodyPr>
          <a:lstStyle/>
          <a:p>
            <a:r>
              <a:rPr lang="en-GB" sz="3200" dirty="0"/>
              <a:t>Page Size: A4</a:t>
            </a:r>
          </a:p>
          <a:p>
            <a:r>
              <a:rPr lang="en-GB" sz="3200" dirty="0"/>
              <a:t>Margins: 1.27cm on every side</a:t>
            </a:r>
          </a:p>
          <a:p>
            <a:r>
              <a:rPr lang="en-GB" sz="3200" dirty="0"/>
              <a:t>Font: Calibri Size 12 – Size 14 for headings</a:t>
            </a:r>
          </a:p>
          <a:p>
            <a:r>
              <a:rPr lang="en-GB" sz="3200" dirty="0"/>
              <a:t>Arrangement: Single Column</a:t>
            </a:r>
          </a:p>
          <a:p>
            <a:r>
              <a:rPr lang="en-GB" sz="3200" dirty="0"/>
              <a:t>Spacing: 1.0</a:t>
            </a:r>
          </a:p>
          <a:p>
            <a:pPr marL="0" indent="0">
              <a:buNone/>
            </a:pPr>
            <a:endParaRPr lang="en-GB" sz="3200" dirty="0"/>
          </a:p>
          <a:p>
            <a:pPr marL="0" indent="0" algn="ctr">
              <a:buNone/>
            </a:pPr>
            <a:r>
              <a:rPr lang="en-GB" sz="3200" dirty="0"/>
              <a:t>The number of words in each of the sections is the maximum number of words. </a:t>
            </a:r>
          </a:p>
          <a:p>
            <a:pPr marL="0" indent="0" algn="ctr">
              <a:buNone/>
            </a:pPr>
            <a:endParaRPr lang="en-GB" sz="3200" dirty="0"/>
          </a:p>
          <a:p>
            <a:pPr marL="0" indent="0" algn="ctr">
              <a:buNone/>
            </a:pPr>
            <a:r>
              <a:rPr lang="en-GB" sz="3200" dirty="0"/>
              <a:t>If required (in consultation with your mentor) you can exceed this number by no more that 10%. </a:t>
            </a:r>
          </a:p>
          <a:p>
            <a:endParaRPr lang="en-GB" sz="4400" dirty="0"/>
          </a:p>
        </p:txBody>
      </p:sp>
    </p:spTree>
    <p:extLst>
      <p:ext uri="{BB962C8B-B14F-4D97-AF65-F5344CB8AC3E}">
        <p14:creationId xmlns:p14="http://schemas.microsoft.com/office/powerpoint/2010/main" val="1983049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0CA30-07EC-B34B-8351-932E8169B7BD}"/>
              </a:ext>
            </a:extLst>
          </p:cNvPr>
          <p:cNvSpPr>
            <a:spLocks noGrp="1"/>
          </p:cNvSpPr>
          <p:nvPr>
            <p:ph type="title"/>
          </p:nvPr>
        </p:nvSpPr>
        <p:spPr/>
        <p:txBody>
          <a:bodyPr/>
          <a:lstStyle/>
          <a:p>
            <a:r>
              <a:rPr lang="en-GB" dirty="0"/>
              <a:t>Report Contents</a:t>
            </a:r>
          </a:p>
        </p:txBody>
      </p:sp>
      <p:sp>
        <p:nvSpPr>
          <p:cNvPr id="3" name="Content Placeholder 2">
            <a:extLst>
              <a:ext uri="{FF2B5EF4-FFF2-40B4-BE49-F238E27FC236}">
                <a16:creationId xmlns:a16="http://schemas.microsoft.com/office/drawing/2014/main" id="{7FA28B2E-8FEC-E144-BD05-8A5BF2593AB4}"/>
              </a:ext>
            </a:extLst>
          </p:cNvPr>
          <p:cNvSpPr>
            <a:spLocks noGrp="1"/>
          </p:cNvSpPr>
          <p:nvPr>
            <p:ph idx="1"/>
          </p:nvPr>
        </p:nvSpPr>
        <p:spPr/>
        <p:txBody>
          <a:bodyPr/>
          <a:lstStyle/>
          <a:p>
            <a:r>
              <a:rPr lang="en-GB" dirty="0"/>
              <a:t>The reports should follow the structure detailed but the decisions on what artefacts to include in each section remains yours in consultation with your mentor. Some artefacts are compulsory for all projects and all sections need to be addressed.</a:t>
            </a:r>
          </a:p>
          <a:p>
            <a:endParaRPr lang="en-GB" dirty="0"/>
          </a:p>
          <a:p>
            <a:pPr marL="514350" indent="-514350">
              <a:buFont typeface="+mj-lt"/>
              <a:buAutoNum type="arabicPeriod"/>
            </a:pPr>
            <a:r>
              <a:rPr lang="en-GB" dirty="0"/>
              <a:t>Title Page: Project Title, Student Name, Student Number, Course, Date (e.g. April 2018)</a:t>
            </a:r>
          </a:p>
          <a:p>
            <a:pPr marL="514350" indent="-514350">
              <a:buFont typeface="+mj-lt"/>
              <a:buAutoNum type="arabicPeriod"/>
            </a:pPr>
            <a:r>
              <a:rPr lang="en-GB" dirty="0"/>
              <a:t>Abstract (500 Words)</a:t>
            </a:r>
          </a:p>
          <a:p>
            <a:pPr marL="514350" indent="-514350">
              <a:buFont typeface="+mj-lt"/>
              <a:buAutoNum type="arabicPeriod"/>
            </a:pPr>
            <a:r>
              <a:rPr lang="en-GB" dirty="0"/>
              <a:t>Acknowledgement/Dedication (optional)</a:t>
            </a:r>
          </a:p>
        </p:txBody>
      </p:sp>
    </p:spTree>
    <p:extLst>
      <p:ext uri="{BB962C8B-B14F-4D97-AF65-F5344CB8AC3E}">
        <p14:creationId xmlns:p14="http://schemas.microsoft.com/office/powerpoint/2010/main" val="1822405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96339-5019-7D49-A184-558A4BF127FF}"/>
              </a:ext>
            </a:extLst>
          </p:cNvPr>
          <p:cNvSpPr>
            <a:spLocks noGrp="1"/>
          </p:cNvSpPr>
          <p:nvPr>
            <p:ph type="title"/>
          </p:nvPr>
        </p:nvSpPr>
        <p:spPr/>
        <p:txBody>
          <a:bodyPr/>
          <a:lstStyle/>
          <a:p>
            <a:r>
              <a:rPr lang="en-GB" dirty="0"/>
              <a:t>Chapter 1: Introduction</a:t>
            </a:r>
          </a:p>
        </p:txBody>
      </p:sp>
      <p:sp>
        <p:nvSpPr>
          <p:cNvPr id="3" name="Content Placeholder 2">
            <a:extLst>
              <a:ext uri="{FF2B5EF4-FFF2-40B4-BE49-F238E27FC236}">
                <a16:creationId xmlns:a16="http://schemas.microsoft.com/office/drawing/2014/main" id="{BED109C9-5082-5343-9DC6-AC51E4E5965D}"/>
              </a:ext>
            </a:extLst>
          </p:cNvPr>
          <p:cNvSpPr>
            <a:spLocks noGrp="1"/>
          </p:cNvSpPr>
          <p:nvPr>
            <p:ph idx="1"/>
          </p:nvPr>
        </p:nvSpPr>
        <p:spPr/>
        <p:txBody>
          <a:bodyPr>
            <a:normAutofit fontScale="92500" lnSpcReduction="20000"/>
          </a:bodyPr>
          <a:lstStyle/>
          <a:p>
            <a:r>
              <a:rPr lang="en-GB" sz="4000" dirty="0"/>
              <a:t>Problem Statement (1000 words)</a:t>
            </a:r>
          </a:p>
          <a:p>
            <a:endParaRPr lang="en-GB" sz="4000" dirty="0"/>
          </a:p>
          <a:p>
            <a:r>
              <a:rPr lang="en-GB" sz="4000" dirty="0"/>
              <a:t>Project Aim (200 words)</a:t>
            </a:r>
          </a:p>
          <a:p>
            <a:endParaRPr lang="en-GB" sz="4000" dirty="0"/>
          </a:p>
          <a:p>
            <a:r>
              <a:rPr lang="en-GB" sz="4000" dirty="0"/>
              <a:t>Project Objectives (table format)</a:t>
            </a:r>
          </a:p>
          <a:p>
            <a:endParaRPr lang="en-GB" sz="4000" dirty="0"/>
          </a:p>
          <a:p>
            <a:r>
              <a:rPr lang="en-GB" sz="4000" dirty="0"/>
              <a:t>Software Lifecycle Methodology Followed (Simply state)</a:t>
            </a:r>
          </a:p>
        </p:txBody>
      </p:sp>
    </p:spTree>
    <p:extLst>
      <p:ext uri="{BB962C8B-B14F-4D97-AF65-F5344CB8AC3E}">
        <p14:creationId xmlns:p14="http://schemas.microsoft.com/office/powerpoint/2010/main" val="2359283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FF8CF-5698-9343-ACB1-0A59DF1FE39A}"/>
              </a:ext>
            </a:extLst>
          </p:cNvPr>
          <p:cNvSpPr>
            <a:spLocks noGrp="1"/>
          </p:cNvSpPr>
          <p:nvPr>
            <p:ph type="title"/>
          </p:nvPr>
        </p:nvSpPr>
        <p:spPr/>
        <p:txBody>
          <a:bodyPr/>
          <a:lstStyle/>
          <a:p>
            <a:r>
              <a:rPr lang="en-GB" dirty="0"/>
              <a:t>Chapter 2: Requirement Control Document</a:t>
            </a:r>
          </a:p>
        </p:txBody>
      </p:sp>
      <p:sp>
        <p:nvSpPr>
          <p:cNvPr id="3" name="Content Placeholder 2">
            <a:extLst>
              <a:ext uri="{FF2B5EF4-FFF2-40B4-BE49-F238E27FC236}">
                <a16:creationId xmlns:a16="http://schemas.microsoft.com/office/drawing/2014/main" id="{3C2DDAE5-49E4-D546-9C8B-FD0350D32126}"/>
              </a:ext>
            </a:extLst>
          </p:cNvPr>
          <p:cNvSpPr>
            <a:spLocks noGrp="1"/>
          </p:cNvSpPr>
          <p:nvPr>
            <p:ph idx="1"/>
          </p:nvPr>
        </p:nvSpPr>
        <p:spPr/>
        <p:txBody>
          <a:bodyPr>
            <a:normAutofit fontScale="92500" lnSpcReduction="10000"/>
          </a:bodyPr>
          <a:lstStyle/>
          <a:p>
            <a:r>
              <a:rPr lang="en-GB" sz="4000" dirty="0"/>
              <a:t>Statement of sources and methods used to gather requirements (300 words)</a:t>
            </a:r>
          </a:p>
          <a:p>
            <a:endParaRPr lang="en-GB" sz="4000" dirty="0"/>
          </a:p>
          <a:p>
            <a:r>
              <a:rPr lang="en-GB" sz="4000" dirty="0"/>
              <a:t>Final List of Requirements (table form with priority included according to prioritisation strategy followed)</a:t>
            </a:r>
          </a:p>
          <a:p>
            <a:endParaRPr lang="en-GB" sz="4000" dirty="0"/>
          </a:p>
          <a:p>
            <a:r>
              <a:rPr lang="en-GB" sz="4000" dirty="0"/>
              <a:t>Narrative for the Requirement Evolution (500 words)</a:t>
            </a:r>
          </a:p>
        </p:txBody>
      </p:sp>
    </p:spTree>
    <p:extLst>
      <p:ext uri="{BB962C8B-B14F-4D97-AF65-F5344CB8AC3E}">
        <p14:creationId xmlns:p14="http://schemas.microsoft.com/office/powerpoint/2010/main" val="3025962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48771-82CA-1F4A-90EB-4A38E771FDA1}"/>
              </a:ext>
            </a:extLst>
          </p:cNvPr>
          <p:cNvSpPr>
            <a:spLocks noGrp="1"/>
          </p:cNvSpPr>
          <p:nvPr>
            <p:ph type="title"/>
          </p:nvPr>
        </p:nvSpPr>
        <p:spPr/>
        <p:txBody>
          <a:bodyPr/>
          <a:lstStyle/>
          <a:p>
            <a:r>
              <a:rPr lang="en-GB" dirty="0"/>
              <a:t>Chapter 3: System Design</a:t>
            </a:r>
          </a:p>
        </p:txBody>
      </p:sp>
      <p:sp>
        <p:nvSpPr>
          <p:cNvPr id="3" name="Content Placeholder 2">
            <a:extLst>
              <a:ext uri="{FF2B5EF4-FFF2-40B4-BE49-F238E27FC236}">
                <a16:creationId xmlns:a16="http://schemas.microsoft.com/office/drawing/2014/main" id="{69041E4B-5E40-5B40-9491-27B6C304A951}"/>
              </a:ext>
            </a:extLst>
          </p:cNvPr>
          <p:cNvSpPr>
            <a:spLocks noGrp="1"/>
          </p:cNvSpPr>
          <p:nvPr>
            <p:ph idx="1"/>
          </p:nvPr>
        </p:nvSpPr>
        <p:spPr/>
        <p:txBody>
          <a:bodyPr/>
          <a:lstStyle/>
          <a:p>
            <a:r>
              <a:rPr lang="en-GB" dirty="0"/>
              <a:t>Narrative of the approach to design (300 words)</a:t>
            </a:r>
          </a:p>
          <a:p>
            <a:r>
              <a:rPr lang="en-GB" dirty="0"/>
              <a:t>3.1 System Design: System Architecture Diagram (High Level) with explanation (500 words)</a:t>
            </a:r>
          </a:p>
        </p:txBody>
      </p:sp>
      <p:pic>
        <p:nvPicPr>
          <p:cNvPr id="6" name="Picture 5">
            <a:extLst>
              <a:ext uri="{FF2B5EF4-FFF2-40B4-BE49-F238E27FC236}">
                <a16:creationId xmlns:a16="http://schemas.microsoft.com/office/drawing/2014/main" id="{644D3B0A-8954-AA4C-B13F-5FAD329BD1EA}"/>
              </a:ext>
            </a:extLst>
          </p:cNvPr>
          <p:cNvPicPr>
            <a:picLocks noChangeAspect="1"/>
          </p:cNvPicPr>
          <p:nvPr/>
        </p:nvPicPr>
        <p:blipFill>
          <a:blip r:embed="rId2"/>
          <a:stretch>
            <a:fillRect/>
          </a:stretch>
        </p:blipFill>
        <p:spPr>
          <a:xfrm>
            <a:off x="838200" y="3147660"/>
            <a:ext cx="5146221" cy="1951389"/>
          </a:xfrm>
          <a:prstGeom prst="rect">
            <a:avLst/>
          </a:prstGeom>
        </p:spPr>
      </p:pic>
      <p:pic>
        <p:nvPicPr>
          <p:cNvPr id="7" name="Picture 6">
            <a:extLst>
              <a:ext uri="{FF2B5EF4-FFF2-40B4-BE49-F238E27FC236}">
                <a16:creationId xmlns:a16="http://schemas.microsoft.com/office/drawing/2014/main" id="{4147FB41-5215-B248-ACED-43527BDAF257}"/>
              </a:ext>
            </a:extLst>
          </p:cNvPr>
          <p:cNvPicPr>
            <a:picLocks noChangeAspect="1"/>
          </p:cNvPicPr>
          <p:nvPr/>
        </p:nvPicPr>
        <p:blipFill>
          <a:blip r:embed="rId3"/>
          <a:stretch>
            <a:fillRect/>
          </a:stretch>
        </p:blipFill>
        <p:spPr>
          <a:xfrm>
            <a:off x="7119257" y="3147660"/>
            <a:ext cx="4049486" cy="2847295"/>
          </a:xfrm>
          <a:prstGeom prst="rect">
            <a:avLst/>
          </a:prstGeom>
        </p:spPr>
      </p:pic>
    </p:spTree>
    <p:extLst>
      <p:ext uri="{BB962C8B-B14F-4D97-AF65-F5344CB8AC3E}">
        <p14:creationId xmlns:p14="http://schemas.microsoft.com/office/powerpoint/2010/main" val="178855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1707</Words>
  <Application>Microsoft Macintosh PowerPoint</Application>
  <PresentationFormat>Widescreen</PresentationFormat>
  <Paragraphs>207</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LMRoman12</vt:lpstr>
      <vt:lpstr>Symbol</vt:lpstr>
      <vt:lpstr>Times New Roman</vt:lpstr>
      <vt:lpstr>Wingdings</vt:lpstr>
      <vt:lpstr>Office Theme</vt:lpstr>
      <vt:lpstr>COM562 – Semester 2</vt:lpstr>
      <vt:lpstr>Details</vt:lpstr>
      <vt:lpstr>Key Dates</vt:lpstr>
      <vt:lpstr>Key Dates</vt:lpstr>
      <vt:lpstr>Report Structure</vt:lpstr>
      <vt:lpstr>Report Contents</vt:lpstr>
      <vt:lpstr>Chapter 1: Introduction</vt:lpstr>
      <vt:lpstr>Chapter 2: Requirement Control Document</vt:lpstr>
      <vt:lpstr>Chapter 3: System Design</vt:lpstr>
      <vt:lpstr>Chapter 3: System Design</vt:lpstr>
      <vt:lpstr>Chapter 3: Design</vt:lpstr>
      <vt:lpstr>Chapter 4 System Implementation</vt:lpstr>
      <vt:lpstr>Chapter 4 System Implementation</vt:lpstr>
      <vt:lpstr>Chapter 5: System Verification</vt:lpstr>
      <vt:lpstr>Chapter 5: System Verification</vt:lpstr>
      <vt:lpstr>Chapter 6: System Validation</vt:lpstr>
      <vt:lpstr>Chapter 7: Conclusion and Reflection</vt:lpstr>
      <vt:lpstr>Bibliography</vt:lpstr>
      <vt:lpstr>Appendices</vt:lpstr>
      <vt:lpstr>Code Listing Structure</vt:lpstr>
      <vt:lpstr>Project Demonstration Exercise</vt:lpstr>
      <vt:lpstr>Marking Scheme</vt:lpstr>
      <vt:lpstr>PowerPoint Presentation</vt:lpstr>
      <vt:lpstr>PowerPoint Presentation</vt:lpstr>
      <vt:lpstr>Good Luck with your Project</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COM562 – Sem 2</dc:title>
  <dc:creator>Santos, Jose</dc:creator>
  <cp:lastModifiedBy>Santos, Jose</cp:lastModifiedBy>
  <cp:revision>10</cp:revision>
  <cp:lastPrinted>2018-02-20T12:30:16Z</cp:lastPrinted>
  <dcterms:created xsi:type="dcterms:W3CDTF">2018-02-20T10:54:04Z</dcterms:created>
  <dcterms:modified xsi:type="dcterms:W3CDTF">2018-02-20T12:51:31Z</dcterms:modified>
</cp:coreProperties>
</file>