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1" r:id="rId3"/>
    <p:sldId id="275" r:id="rId4"/>
    <p:sldId id="276" r:id="rId5"/>
    <p:sldId id="274" r:id="rId6"/>
    <p:sldId id="277" r:id="rId7"/>
    <p:sldId id="269" r:id="rId8"/>
    <p:sldId id="278" r:id="rId9"/>
    <p:sldId id="279" r:id="rId10"/>
    <p:sldId id="280" r:id="rId11"/>
    <p:sldId id="281" r:id="rId12"/>
    <p:sldId id="282" r:id="rId13"/>
    <p:sldId id="283" r:id="rId14"/>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5294" autoAdjust="0"/>
  </p:normalViewPr>
  <p:slideViewPr>
    <p:cSldViewPr>
      <p:cViewPr varScale="1">
        <p:scale>
          <a:sx n="74" d="100"/>
          <a:sy n="74" d="100"/>
        </p:scale>
        <p:origin x="474" y="6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28FCA9C-FF92-4024-BDEC-A6D3B663DC09}" type="datetimeFigureOut">
              <a:rPr lang="en-US"/>
              <a:t>3/3/2020</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72AB877-E7B1-4681-847E-D0918612832B}" type="datetimeFigureOut">
              <a:rPr lang="en-US"/>
              <a:t>3/3/2020</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3/3/2020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3/3/2020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3/3/2020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3/3/2020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Daftar_kecamatan_dan_kelurahan_di_Kota_Administrasi_Jakarta_Selat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User\Documents\longlat.net"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  Report</a:t>
            </a:r>
            <a:endParaRPr lang="en-US" dirty="0"/>
          </a:p>
        </p:txBody>
      </p:sp>
      <p:sp>
        <p:nvSpPr>
          <p:cNvPr id="3" name="Subtitle 2"/>
          <p:cNvSpPr>
            <a:spLocks noGrp="1"/>
          </p:cNvSpPr>
          <p:nvPr>
            <p:ph type="subTitle" idx="1"/>
          </p:nvPr>
        </p:nvSpPr>
        <p:spPr/>
        <p:txBody>
          <a:bodyPr/>
          <a:lstStyle/>
          <a:p>
            <a:r>
              <a:rPr lang="en-US" b="1" dirty="0" err="1"/>
              <a:t>Kuncoro</a:t>
            </a:r>
            <a:r>
              <a:rPr lang="en-US" b="1" dirty="0"/>
              <a:t> </a:t>
            </a:r>
            <a:r>
              <a:rPr lang="en-US" b="1" dirty="0" err="1"/>
              <a:t>Aji</a:t>
            </a:r>
            <a:r>
              <a:rPr lang="en-US" b="1" dirty="0"/>
              <a:t> Nugroho</a:t>
            </a:r>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161" y="457200"/>
            <a:ext cx="10096499" cy="1752600"/>
          </a:xfrm>
        </p:spPr>
        <p:txBody>
          <a:bodyPr>
            <a:normAutofit fontScale="92500" lnSpcReduction="10000"/>
          </a:bodyPr>
          <a:lstStyle/>
          <a:p>
            <a:r>
              <a:rPr lang="en-US" dirty="0"/>
              <a:t>Cluster 3 – 5</a:t>
            </a:r>
          </a:p>
          <a:p>
            <a:pPr marL="45720" indent="0">
              <a:buNone/>
            </a:pPr>
            <a:r>
              <a:rPr lang="en-US" dirty="0"/>
              <a:t>Looking into the neighborhoods in the second, third and fifth clusters, we can see these clusters have only one neighborhood in each. This is because of the unique venues in each of the neighborhoods, hence they couldn't be clustered into similar neighborhoods .</a:t>
            </a:r>
          </a:p>
        </p:txBody>
      </p:sp>
      <p:pic>
        <p:nvPicPr>
          <p:cNvPr id="4" name="Picture 3">
            <a:extLst>
              <a:ext uri="{FF2B5EF4-FFF2-40B4-BE49-F238E27FC236}">
                <a16:creationId xmlns:a16="http://schemas.microsoft.com/office/drawing/2014/main" id="{6D2DAD36-86AC-482C-98F6-222F4A78C948}"/>
              </a:ext>
            </a:extLst>
          </p:cNvPr>
          <p:cNvPicPr/>
          <p:nvPr/>
        </p:nvPicPr>
        <p:blipFill>
          <a:blip r:embed="rId2">
            <a:extLst>
              <a:ext uri="{28A0092B-C50C-407E-A947-70E740481C1C}">
                <a14:useLocalDpi xmlns:a14="http://schemas.microsoft.com/office/drawing/2010/main" val="0"/>
              </a:ext>
            </a:extLst>
          </a:blip>
          <a:stretch>
            <a:fillRect/>
          </a:stretch>
        </p:blipFill>
        <p:spPr>
          <a:xfrm>
            <a:off x="2360611" y="2209800"/>
            <a:ext cx="7467600" cy="4191000"/>
          </a:xfrm>
          <a:prstGeom prst="rect">
            <a:avLst/>
          </a:prstGeom>
        </p:spPr>
      </p:pic>
    </p:spTree>
    <p:extLst>
      <p:ext uri="{BB962C8B-B14F-4D97-AF65-F5344CB8AC3E}">
        <p14:creationId xmlns:p14="http://schemas.microsoft.com/office/powerpoint/2010/main" val="212845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161" y="457200"/>
            <a:ext cx="10096499" cy="838200"/>
          </a:xfrm>
        </p:spPr>
        <p:txBody>
          <a:bodyPr>
            <a:normAutofit/>
          </a:bodyPr>
          <a:lstStyle/>
          <a:p>
            <a:r>
              <a:rPr lang="en-US" dirty="0" err="1"/>
              <a:t>Visualising</a:t>
            </a:r>
            <a:r>
              <a:rPr lang="en-US" dirty="0"/>
              <a:t> the clustered neighborhoods on a map using the folium library.</a:t>
            </a:r>
          </a:p>
        </p:txBody>
      </p:sp>
      <p:pic>
        <p:nvPicPr>
          <p:cNvPr id="5" name="Picture 4">
            <a:extLst>
              <a:ext uri="{FF2B5EF4-FFF2-40B4-BE49-F238E27FC236}">
                <a16:creationId xmlns:a16="http://schemas.microsoft.com/office/drawing/2014/main" id="{883DBDB3-D57B-4CE0-97EE-EB906D68D75E}"/>
              </a:ext>
            </a:extLst>
          </p:cNvPr>
          <p:cNvPicPr/>
          <p:nvPr/>
        </p:nvPicPr>
        <p:blipFill>
          <a:blip r:embed="rId2">
            <a:extLst>
              <a:ext uri="{28A0092B-C50C-407E-A947-70E740481C1C}">
                <a14:useLocalDpi xmlns:a14="http://schemas.microsoft.com/office/drawing/2010/main" val="0"/>
              </a:ext>
            </a:extLst>
          </a:blip>
          <a:stretch>
            <a:fillRect/>
          </a:stretch>
        </p:blipFill>
        <p:spPr>
          <a:xfrm>
            <a:off x="1590674" y="1264920"/>
            <a:ext cx="9007472" cy="5334000"/>
          </a:xfrm>
          <a:prstGeom prst="rect">
            <a:avLst/>
          </a:prstGeom>
        </p:spPr>
      </p:pic>
    </p:spTree>
    <p:extLst>
      <p:ext uri="{BB962C8B-B14F-4D97-AF65-F5344CB8AC3E}">
        <p14:creationId xmlns:p14="http://schemas.microsoft.com/office/powerpoint/2010/main" val="406613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Discussion</a:t>
            </a:r>
            <a:endParaRPr lang="en-US" dirty="0"/>
          </a:p>
        </p:txBody>
      </p:sp>
      <p:sp>
        <p:nvSpPr>
          <p:cNvPr id="3" name="Content Placeholder 2"/>
          <p:cNvSpPr>
            <a:spLocks noGrp="1"/>
          </p:cNvSpPr>
          <p:nvPr>
            <p:ph idx="1"/>
          </p:nvPr>
        </p:nvSpPr>
        <p:spPr>
          <a:xfrm>
            <a:off x="1217614" y="1828800"/>
            <a:ext cx="10058398" cy="4495800"/>
          </a:xfrm>
        </p:spPr>
        <p:txBody>
          <a:bodyPr>
            <a:normAutofit/>
          </a:bodyPr>
          <a:lstStyle/>
          <a:p>
            <a:r>
              <a:rPr lang="en-US" sz="2800" dirty="0"/>
              <a:t>The purpose of this project is to help people or coffee shop owners who want to open a new shop in an area by comparing the number of coffee shops in the area. The right area to open coffee shops for the first time is in clusters 3, 4 or 5 because the venue categories such as Food Trucks, Food Stands and Food Court indirectly there is a possibility of coffee menus in the venue and still a little even mostly above the 5th Most Common Venue. But if you want to open branches or add franchises to clusters 1 and 2 can be a consideration.</a:t>
            </a:r>
          </a:p>
        </p:txBody>
      </p:sp>
    </p:spTree>
    <p:extLst>
      <p:ext uri="{BB962C8B-B14F-4D97-AF65-F5344CB8AC3E}">
        <p14:creationId xmlns:p14="http://schemas.microsoft.com/office/powerpoint/2010/main" val="313693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Conclusion</a:t>
            </a:r>
            <a:endParaRPr lang="en-US" dirty="0"/>
          </a:p>
        </p:txBody>
      </p:sp>
      <p:sp>
        <p:nvSpPr>
          <p:cNvPr id="3" name="Content Placeholder 2"/>
          <p:cNvSpPr>
            <a:spLocks noGrp="1"/>
          </p:cNvSpPr>
          <p:nvPr>
            <p:ph idx="1"/>
          </p:nvPr>
        </p:nvSpPr>
        <p:spPr>
          <a:xfrm>
            <a:off x="1217614" y="1828800"/>
            <a:ext cx="10058398" cy="4495800"/>
          </a:xfrm>
        </p:spPr>
        <p:txBody>
          <a:bodyPr>
            <a:normAutofit lnSpcReduction="10000"/>
          </a:bodyPr>
          <a:lstStyle/>
          <a:p>
            <a:pPr algn="just"/>
            <a:r>
              <a:rPr lang="en-US" sz="3600" dirty="0"/>
              <a:t>This project helps one get a better understanding of the environment in relation to the most suitable place to open coffee shops. The future of this project includes considering other factors such as the cost of renting a place, the price of land to open a new coffee shop or even the work and salaries of each person in the area to be able to more accurately determine the price of coffee to be sold.</a:t>
            </a:r>
          </a:p>
        </p:txBody>
      </p:sp>
    </p:spTree>
    <p:extLst>
      <p:ext uri="{BB962C8B-B14F-4D97-AF65-F5344CB8AC3E}">
        <p14:creationId xmlns:p14="http://schemas.microsoft.com/office/powerpoint/2010/main" val="385713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1. 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the past decade, the lifestyle of urban people has changed with the trends and habits of drinking coffee. Coffee, which was ancient, is identical to drinks commonly used by older men, now women and men of all ages are accustomed to drinking coffee. And not just enjoying coffee, but many people are looking for a place to drink coffee. The coffee shop has finally become a cool hangout with an internet connection while enjoying a variety of steeping coffee beans. This coffee drinking trend will become a big business opportunity. The business world is starting to work on places that serve specialty coffee.</a:t>
            </a:r>
          </a:p>
          <a:p>
            <a:r>
              <a:rPr lang="en-US" dirty="0"/>
              <a:t>Although the Indonesian people are not addicted to coffee, which means they have to drink every day, like in Melbourne. And the </a:t>
            </a:r>
            <a:r>
              <a:rPr lang="en-US" dirty="0" err="1"/>
              <a:t>Coffe</a:t>
            </a:r>
            <a:r>
              <a:rPr lang="en-US" dirty="0"/>
              <a:t> shop industry is still relatively new, but in big cities like Jakarta, </a:t>
            </a:r>
            <a:r>
              <a:rPr lang="en-US" dirty="0" err="1"/>
              <a:t>Coffe</a:t>
            </a:r>
            <a:r>
              <a:rPr lang="en-US" dirty="0"/>
              <a:t> shop has the opportunity to get a gross profit of </a:t>
            </a:r>
            <a:r>
              <a:rPr lang="en-US" dirty="0" err="1"/>
              <a:t>Rp</a:t>
            </a:r>
            <a:r>
              <a:rPr lang="en-US" dirty="0"/>
              <a:t> 100 million to </a:t>
            </a:r>
            <a:r>
              <a:rPr lang="en-US" dirty="0" err="1"/>
              <a:t>Rp</a:t>
            </a:r>
            <a:r>
              <a:rPr lang="en-US" dirty="0"/>
              <a:t> 1 billion. However, getting into the business world is not as easy as one might imagine. </a:t>
            </a:r>
          </a:p>
          <a:p>
            <a:r>
              <a:rPr lang="en-US" dirty="0"/>
              <a:t>If you already have the capital to open a coffee shop, then you must have the courage, start designing strategies and seeing the market. If you have long been in love with coffee and a hobby of drinking coffee, it means you can start a business with the right passion. Therefore I try to practice my learning at Coursera to answer relevant questions, namely designing strategies to determine which areas are suitable for opening coffee shops.</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838200"/>
            <a:ext cx="9753600" cy="5334000"/>
          </a:xfrm>
        </p:spPr>
        <p:txBody>
          <a:bodyPr>
            <a:normAutofit/>
          </a:bodyPr>
          <a:lstStyle/>
          <a:p>
            <a:pPr lvl="1"/>
            <a:r>
              <a:rPr lang="en-US" b="1" dirty="0"/>
              <a:t>Problem</a:t>
            </a:r>
            <a:endParaRPr lang="en-US" sz="1800" dirty="0"/>
          </a:p>
          <a:p>
            <a:r>
              <a:rPr lang="en-US" dirty="0"/>
              <a:t>Finding data about the area and postcode in South Jakarta is a challenge that must be resolved. The price of renting a place to determine the exact location of a coffee shop is also one of the problems that must be resolved.</a:t>
            </a:r>
            <a:endParaRPr lang="en-US" sz="2000" dirty="0"/>
          </a:p>
          <a:p>
            <a:pPr lvl="1"/>
            <a:r>
              <a:rPr lang="en-US" b="1" dirty="0"/>
              <a:t>Interest</a:t>
            </a:r>
            <a:endParaRPr lang="en-US" sz="1800" dirty="0"/>
          </a:p>
          <a:p>
            <a:r>
              <a:rPr lang="en-US" dirty="0"/>
              <a:t>I believe this is a relevant challenge with a valid question for anyone who wants to open a coffee shop and determine the right location. The same methodology can be applied according to demands as applicable. This case also applies to anyone interested in exploring starting or finding new business in any city. Finally, this can also serve as a good practical exercise for developing Data Science skills.</a:t>
            </a:r>
            <a:endParaRPr lang="en-US" sz="2000" dirty="0"/>
          </a:p>
          <a:p>
            <a:endParaRPr lang="en-US" dirty="0"/>
          </a:p>
        </p:txBody>
      </p:sp>
    </p:spTree>
    <p:extLst>
      <p:ext uri="{BB962C8B-B14F-4D97-AF65-F5344CB8AC3E}">
        <p14:creationId xmlns:p14="http://schemas.microsoft.com/office/powerpoint/2010/main" val="323231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2. Data Acquisition and Cleaning</a:t>
            </a:r>
            <a:endParaRPr lang="en-US" dirty="0"/>
          </a:p>
        </p:txBody>
      </p:sp>
      <p:sp>
        <p:nvSpPr>
          <p:cNvPr id="3" name="Content Placeholder 2"/>
          <p:cNvSpPr>
            <a:spLocks noGrp="1"/>
          </p:cNvSpPr>
          <p:nvPr>
            <p:ph idx="1"/>
          </p:nvPr>
        </p:nvSpPr>
        <p:spPr/>
        <p:txBody>
          <a:bodyPr>
            <a:normAutofit fontScale="62500" lnSpcReduction="20000"/>
          </a:bodyPr>
          <a:lstStyle/>
          <a:p>
            <a:pPr marL="502920" lvl="0" indent="-457200">
              <a:buFont typeface="+mj-lt"/>
              <a:buAutoNum type="arabicPeriod"/>
            </a:pPr>
            <a:r>
              <a:rPr lang="en-US" dirty="0"/>
              <a:t>The data acquired for this project is a combination of data from two sources. The first data source of data is scraped from a </a:t>
            </a:r>
            <a:r>
              <a:rPr lang="en-US" dirty="0" err="1"/>
              <a:t>wikipedia</a:t>
            </a:r>
            <a:r>
              <a:rPr lang="en-US" dirty="0"/>
              <a:t> page that contains the list of </a:t>
            </a:r>
            <a:r>
              <a:rPr lang="en-US" dirty="0" err="1"/>
              <a:t>Neighboorhod</a:t>
            </a:r>
            <a:r>
              <a:rPr lang="en-US" dirty="0"/>
              <a:t> East Jakarta ---&gt; </a:t>
            </a:r>
            <a:r>
              <a:rPr lang="en-US" u="sng" dirty="0">
                <a:hlinkClick r:id="rId2"/>
              </a:rPr>
              <a:t>https://id.wikipedia.org/wiki/Daftar_kecamatan_dan_kelurahan_di_Kota_Administrasi_Jakarta_Selatan</a:t>
            </a:r>
            <a:r>
              <a:rPr lang="en-US" dirty="0"/>
              <a:t>. This page contains additional information about the boroughs, the following are the columns:</a:t>
            </a:r>
          </a:p>
          <a:p>
            <a:pPr lvl="0"/>
            <a:r>
              <a:rPr lang="en-US" dirty="0" err="1"/>
              <a:t>Kelurahan</a:t>
            </a:r>
            <a:r>
              <a:rPr lang="en-US" dirty="0"/>
              <a:t> : Name of the urban village</a:t>
            </a:r>
          </a:p>
          <a:p>
            <a:pPr lvl="0"/>
            <a:r>
              <a:rPr lang="en-US" dirty="0" err="1"/>
              <a:t>Kecamatan</a:t>
            </a:r>
            <a:r>
              <a:rPr lang="en-US" dirty="0"/>
              <a:t> : Name of the sub-district</a:t>
            </a:r>
          </a:p>
          <a:p>
            <a:pPr lvl="0"/>
            <a:r>
              <a:rPr lang="en-US" dirty="0"/>
              <a:t>Kota / </a:t>
            </a:r>
            <a:r>
              <a:rPr lang="en-US" dirty="0" err="1"/>
              <a:t>Provinsi</a:t>
            </a:r>
            <a:r>
              <a:rPr lang="en-US" dirty="0"/>
              <a:t> : Name of the province</a:t>
            </a:r>
          </a:p>
          <a:p>
            <a:pPr marL="502920" lvl="0" indent="-457200">
              <a:buFont typeface="+mj-lt"/>
              <a:buAutoNum type="arabicPeriod" startAt="2"/>
            </a:pPr>
            <a:r>
              <a:rPr lang="en-US" dirty="0"/>
              <a:t>The Second data source is the list of </a:t>
            </a:r>
            <a:r>
              <a:rPr lang="en-US" dirty="0" err="1"/>
              <a:t>Logitude</a:t>
            </a:r>
            <a:r>
              <a:rPr lang="en-US" dirty="0"/>
              <a:t> &amp; Latitude from website longlat.net, and list of postcode from Wikipedia in East </a:t>
            </a:r>
            <a:r>
              <a:rPr lang="en-US" dirty="0" err="1"/>
              <a:t>Jakartan</a:t>
            </a:r>
            <a:r>
              <a:rPr lang="en-US" dirty="0"/>
              <a:t>, the following are columns:</a:t>
            </a:r>
          </a:p>
          <a:p>
            <a:pPr lvl="0"/>
            <a:r>
              <a:rPr lang="en-US" dirty="0" err="1"/>
              <a:t>Kelurahan</a:t>
            </a:r>
            <a:r>
              <a:rPr lang="en-US" dirty="0"/>
              <a:t> : Name of the urban village.</a:t>
            </a:r>
          </a:p>
          <a:p>
            <a:pPr lvl="0"/>
            <a:r>
              <a:rPr lang="en-US" dirty="0" err="1"/>
              <a:t>PostCode</a:t>
            </a:r>
            <a:r>
              <a:rPr lang="en-US" dirty="0"/>
              <a:t> : Number of the </a:t>
            </a:r>
            <a:r>
              <a:rPr lang="en-US" dirty="0" err="1"/>
              <a:t>posccode</a:t>
            </a:r>
            <a:r>
              <a:rPr lang="en-US" dirty="0"/>
              <a:t> area.</a:t>
            </a:r>
          </a:p>
          <a:p>
            <a:pPr lvl="0"/>
            <a:r>
              <a:rPr lang="en-US" dirty="0"/>
              <a:t>Latitude : Latitude of the urban village.</a:t>
            </a:r>
          </a:p>
          <a:p>
            <a:pPr lvl="0"/>
            <a:r>
              <a:rPr lang="en-US" dirty="0"/>
              <a:t>Longitude : Longitude of the urban village.</a:t>
            </a:r>
          </a:p>
        </p:txBody>
      </p:sp>
    </p:spTree>
    <p:extLst>
      <p:ext uri="{BB962C8B-B14F-4D97-AF65-F5344CB8AC3E}">
        <p14:creationId xmlns:p14="http://schemas.microsoft.com/office/powerpoint/2010/main" val="39236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685800"/>
            <a:ext cx="3886200" cy="1752600"/>
          </a:xfrm>
        </p:spPr>
        <p:txBody>
          <a:bodyPr/>
          <a:lstStyle/>
          <a:p>
            <a:r>
              <a:rPr lang="en-US" b="1" dirty="0"/>
              <a:t>Data Cleaning</a:t>
            </a:r>
            <a:endParaRPr lang="en-US" dirty="0"/>
          </a:p>
        </p:txBody>
      </p:sp>
      <p:sp>
        <p:nvSpPr>
          <p:cNvPr id="7" name="Text Placeholder 6"/>
          <p:cNvSpPr>
            <a:spLocks noGrp="1"/>
          </p:cNvSpPr>
          <p:nvPr>
            <p:ph type="body" sz="half" idx="2"/>
          </p:nvPr>
        </p:nvSpPr>
        <p:spPr>
          <a:xfrm>
            <a:off x="684213" y="2438400"/>
            <a:ext cx="3886200" cy="3733800"/>
          </a:xfrm>
        </p:spPr>
        <p:txBody>
          <a:bodyPr>
            <a:normAutofit/>
          </a:bodyPr>
          <a:lstStyle/>
          <a:p>
            <a:r>
              <a:rPr lang="en-US" dirty="0"/>
              <a:t>The data preparation for each of the two sources of data is done separately. From the East Jakarta   data on Wikipedia, The first  data is scraped from a </a:t>
            </a:r>
            <a:r>
              <a:rPr lang="en-US" dirty="0" err="1"/>
              <a:t>wikipedia</a:t>
            </a:r>
            <a:r>
              <a:rPr lang="en-US" dirty="0"/>
              <a:t> page using the Beautiful Soup library in python. Using this library we can extract the data in the tabular format as shown in the website. After the web scraping, string manipulation is required to get the10 districts and 65 villages with postal codes 12110 to 12980. </a:t>
            </a:r>
          </a:p>
          <a:p>
            <a:endParaRPr lang="en-US" dirty="0"/>
          </a:p>
        </p:txBody>
      </p:sp>
      <p:pic>
        <p:nvPicPr>
          <p:cNvPr id="8" name="Content Placeholder 7">
            <a:extLst>
              <a:ext uri="{FF2B5EF4-FFF2-40B4-BE49-F238E27FC236}">
                <a16:creationId xmlns:a16="http://schemas.microsoft.com/office/drawing/2014/main" id="{B03FE018-3A92-4DF8-8D9E-E1FE84C790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7212" y="1562100"/>
            <a:ext cx="6172200" cy="4000500"/>
          </a:xfrm>
          <a:prstGeom prst="rect">
            <a:avLst/>
          </a:prstGeom>
          <a:noFill/>
          <a:ln>
            <a:noFill/>
          </a:ln>
        </p:spPr>
      </p:pic>
    </p:spTree>
    <p:extLst>
      <p:ext uri="{BB962C8B-B14F-4D97-AF65-F5344CB8AC3E}">
        <p14:creationId xmlns:p14="http://schemas.microsoft.com/office/powerpoint/2010/main" val="4105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685800"/>
            <a:ext cx="3886200" cy="1752600"/>
          </a:xfrm>
        </p:spPr>
        <p:txBody>
          <a:bodyPr/>
          <a:lstStyle/>
          <a:p>
            <a:r>
              <a:rPr lang="en-US" b="1" dirty="0"/>
              <a:t>3. Data Cleaning</a:t>
            </a:r>
            <a:endParaRPr lang="en-US" dirty="0"/>
          </a:p>
        </p:txBody>
      </p:sp>
      <p:sp>
        <p:nvSpPr>
          <p:cNvPr id="7" name="Text Placeholder 6"/>
          <p:cNvSpPr>
            <a:spLocks noGrp="1"/>
          </p:cNvSpPr>
          <p:nvPr>
            <p:ph type="body" sz="half" idx="2"/>
          </p:nvPr>
        </p:nvSpPr>
        <p:spPr>
          <a:xfrm>
            <a:off x="684213" y="2438400"/>
            <a:ext cx="3886200" cy="3733800"/>
          </a:xfrm>
        </p:spPr>
        <p:txBody>
          <a:bodyPr>
            <a:normAutofit/>
          </a:bodyPr>
          <a:lstStyle/>
          <a:p>
            <a:r>
              <a:rPr lang="en-US" sz="2800" dirty="0"/>
              <a:t>The Second data source is the list of </a:t>
            </a:r>
            <a:r>
              <a:rPr lang="en-US" sz="2800" dirty="0" err="1"/>
              <a:t>Logitude</a:t>
            </a:r>
            <a:r>
              <a:rPr lang="en-US" sz="2800" dirty="0"/>
              <a:t> &amp; Latitude from website </a:t>
            </a:r>
            <a:r>
              <a:rPr lang="en-US" sz="2800" u="sng" dirty="0">
                <a:hlinkClick r:id="rId2"/>
              </a:rPr>
              <a:t>longlat.net</a:t>
            </a:r>
            <a:r>
              <a:rPr lang="en-US" sz="2800" dirty="0"/>
              <a:t>, and list of postcode from Wikipedia in East </a:t>
            </a:r>
            <a:r>
              <a:rPr lang="en-US" sz="2800" dirty="0" err="1"/>
              <a:t>Jakartan</a:t>
            </a:r>
            <a:r>
              <a:rPr lang="en-US" sz="2800" dirty="0"/>
              <a:t>.</a:t>
            </a:r>
          </a:p>
          <a:p>
            <a:r>
              <a:rPr lang="en-US" dirty="0"/>
              <a:t>. </a:t>
            </a:r>
          </a:p>
          <a:p>
            <a:endParaRPr lang="en-US" dirty="0"/>
          </a:p>
        </p:txBody>
      </p:sp>
      <p:pic>
        <p:nvPicPr>
          <p:cNvPr id="9" name="Content Placeholder 8">
            <a:extLst>
              <a:ext uri="{FF2B5EF4-FFF2-40B4-BE49-F238E27FC236}">
                <a16:creationId xmlns:a16="http://schemas.microsoft.com/office/drawing/2014/main" id="{87D003D0-7E7B-4A46-B518-B124857AA97D}"/>
              </a:ext>
            </a:extLst>
          </p:cNvPr>
          <p:cNvPicPr>
            <a:picLocks noGrp="1"/>
          </p:cNvPicPr>
          <p:nvPr>
            <p:ph idx="1"/>
          </p:nvPr>
        </p:nvPicPr>
        <p:blipFill>
          <a:blip r:embed="rId3"/>
          <a:stretch>
            <a:fillRect/>
          </a:stretch>
        </p:blipFill>
        <p:spPr>
          <a:xfrm>
            <a:off x="5256211" y="342901"/>
            <a:ext cx="6854825" cy="6134100"/>
          </a:xfrm>
          <a:prstGeom prst="rect">
            <a:avLst/>
          </a:prstGeom>
        </p:spPr>
      </p:pic>
    </p:spTree>
    <p:extLst>
      <p:ext uri="{BB962C8B-B14F-4D97-AF65-F5344CB8AC3E}">
        <p14:creationId xmlns:p14="http://schemas.microsoft.com/office/powerpoint/2010/main" val="410808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4213" y="685800"/>
            <a:ext cx="3886200" cy="914400"/>
          </a:xfrm>
        </p:spPr>
        <p:txBody>
          <a:bodyPr/>
          <a:lstStyle/>
          <a:p>
            <a:pPr lvl="0"/>
            <a:r>
              <a:rPr lang="en-US" b="1" dirty="0"/>
              <a:t>Modelling</a:t>
            </a:r>
            <a:endParaRPr lang="en-US" dirty="0"/>
          </a:p>
        </p:txBody>
      </p:sp>
      <p:sp>
        <p:nvSpPr>
          <p:cNvPr id="7" name="Text Placeholder 6"/>
          <p:cNvSpPr>
            <a:spLocks noGrp="1"/>
          </p:cNvSpPr>
          <p:nvPr>
            <p:ph type="body" sz="half" idx="2"/>
          </p:nvPr>
        </p:nvSpPr>
        <p:spPr>
          <a:xfrm>
            <a:off x="684213" y="1600200"/>
            <a:ext cx="3886200" cy="4572000"/>
          </a:xfrm>
        </p:spPr>
        <p:txBody>
          <a:bodyPr>
            <a:normAutofit lnSpcReduction="10000"/>
          </a:bodyPr>
          <a:lstStyle/>
          <a:p>
            <a:r>
              <a:rPr lang="en-US" sz="2000" dirty="0"/>
              <a:t>Using the final dataset containing the neighborhoods in Kingston upon Thames along with the latitude and longitude, we can find all the venues within a 500 meter radius of each neighborhood by connecting to the Foursquare API. This returns a json file containing all the venues in each neighborhood which is converted to a pandas </a:t>
            </a:r>
            <a:r>
              <a:rPr lang="en-US" sz="2000" dirty="0" err="1"/>
              <a:t>dataframe</a:t>
            </a:r>
            <a:r>
              <a:rPr lang="en-US" sz="2000" dirty="0"/>
              <a:t>. This data frame contains all the venues along with their coordinates and category.</a:t>
            </a:r>
          </a:p>
        </p:txBody>
      </p:sp>
      <p:pic>
        <p:nvPicPr>
          <p:cNvPr id="6" name="Picture 5">
            <a:extLst>
              <a:ext uri="{FF2B5EF4-FFF2-40B4-BE49-F238E27FC236}">
                <a16:creationId xmlns:a16="http://schemas.microsoft.com/office/drawing/2014/main" id="{69CB1F9D-F6FD-4A8F-8819-5399ECBA7095}"/>
              </a:ext>
            </a:extLst>
          </p:cNvPr>
          <p:cNvPicPr/>
          <p:nvPr/>
        </p:nvPicPr>
        <p:blipFill>
          <a:blip r:embed="rId2">
            <a:extLst>
              <a:ext uri="{28A0092B-C50C-407E-A947-70E740481C1C}">
                <a14:useLocalDpi xmlns:a14="http://schemas.microsoft.com/office/drawing/2010/main" val="0"/>
              </a:ext>
            </a:extLst>
          </a:blip>
          <a:stretch>
            <a:fillRect/>
          </a:stretch>
        </p:blipFill>
        <p:spPr>
          <a:xfrm>
            <a:off x="5103812" y="701040"/>
            <a:ext cx="6902131" cy="1491932"/>
          </a:xfrm>
          <a:prstGeom prst="rect">
            <a:avLst/>
          </a:prstGeom>
        </p:spPr>
      </p:pic>
      <p:sp>
        <p:nvSpPr>
          <p:cNvPr id="8" name="Text Placeholder 6">
            <a:extLst>
              <a:ext uri="{FF2B5EF4-FFF2-40B4-BE49-F238E27FC236}">
                <a16:creationId xmlns:a16="http://schemas.microsoft.com/office/drawing/2014/main" id="{D2DA5317-1DFD-42AA-A646-D4A97FC90009}"/>
              </a:ext>
            </a:extLst>
          </p:cNvPr>
          <p:cNvSpPr txBox="1">
            <a:spLocks/>
          </p:cNvSpPr>
          <p:nvPr/>
        </p:nvSpPr>
        <p:spPr>
          <a:xfrm>
            <a:off x="5286694" y="2379029"/>
            <a:ext cx="6902131" cy="4572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900" kern="1200" baseline="0">
                <a:solidFill>
                  <a:schemeClr val="tx1"/>
                </a:solidFill>
                <a:latin typeface="+mn-lt"/>
                <a:ea typeface="+mn-ea"/>
                <a:cs typeface="+mn-cs"/>
              </a:defRPr>
            </a:lvl9pPr>
          </a:lstStyle>
          <a:p>
            <a:r>
              <a:rPr lang="en-US" dirty="0"/>
              <a:t>One 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 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a:t>
            </a:r>
          </a:p>
        </p:txBody>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Results</a:t>
            </a:r>
            <a:endParaRPr lang="en-US" dirty="0"/>
          </a:p>
        </p:txBody>
      </p:sp>
      <p:sp>
        <p:nvSpPr>
          <p:cNvPr id="3" name="Content Placeholder 2"/>
          <p:cNvSpPr>
            <a:spLocks noGrp="1"/>
          </p:cNvSpPr>
          <p:nvPr>
            <p:ph idx="1"/>
          </p:nvPr>
        </p:nvSpPr>
        <p:spPr>
          <a:xfrm>
            <a:off x="1217614" y="1828800"/>
            <a:ext cx="10134598" cy="914400"/>
          </a:xfrm>
        </p:spPr>
        <p:txBody>
          <a:bodyPr>
            <a:normAutofit fontScale="77500" lnSpcReduction="20000"/>
          </a:bodyPr>
          <a:lstStyle/>
          <a:p>
            <a:r>
              <a:rPr lang="en-US" dirty="0"/>
              <a:t>After running the K-means clustering we can access each cluster created to see which neighborhoods were assigned to each of the five clusters and drop </a:t>
            </a:r>
            <a:r>
              <a:rPr lang="en-US" dirty="0" err="1"/>
              <a:t>coffe</a:t>
            </a:r>
            <a:r>
              <a:rPr lang="en-US" dirty="0"/>
              <a:t> and </a:t>
            </a:r>
            <a:r>
              <a:rPr lang="en-US" dirty="0" err="1"/>
              <a:t>caffe</a:t>
            </a:r>
            <a:r>
              <a:rPr lang="en-US" dirty="0"/>
              <a:t> venue because we will search best location for open </a:t>
            </a:r>
            <a:r>
              <a:rPr lang="en-US" dirty="0" err="1"/>
              <a:t>coffe</a:t>
            </a:r>
            <a:r>
              <a:rPr lang="en-US" dirty="0"/>
              <a:t> shop . Looking into the neighborhoods in the first cluster.</a:t>
            </a:r>
          </a:p>
        </p:txBody>
      </p:sp>
      <p:pic>
        <p:nvPicPr>
          <p:cNvPr id="7" name="Picture 6">
            <a:extLst>
              <a:ext uri="{FF2B5EF4-FFF2-40B4-BE49-F238E27FC236}">
                <a16:creationId xmlns:a16="http://schemas.microsoft.com/office/drawing/2014/main" id="{16288F57-3C6B-46BD-BF01-29F408302AAE}"/>
              </a:ext>
            </a:extLst>
          </p:cNvPr>
          <p:cNvPicPr/>
          <p:nvPr/>
        </p:nvPicPr>
        <p:blipFill>
          <a:blip r:embed="rId2">
            <a:extLst>
              <a:ext uri="{28A0092B-C50C-407E-A947-70E740481C1C}">
                <a14:useLocalDpi xmlns:a14="http://schemas.microsoft.com/office/drawing/2010/main" val="0"/>
              </a:ext>
            </a:extLst>
          </a:blip>
          <a:stretch>
            <a:fillRect/>
          </a:stretch>
        </p:blipFill>
        <p:spPr>
          <a:xfrm>
            <a:off x="1598611" y="2971800"/>
            <a:ext cx="8991602" cy="3483291"/>
          </a:xfrm>
          <a:prstGeom prst="rect">
            <a:avLst/>
          </a:prstGeom>
        </p:spPr>
      </p:pic>
    </p:spTree>
    <p:extLst>
      <p:ext uri="{BB962C8B-B14F-4D97-AF65-F5344CB8AC3E}">
        <p14:creationId xmlns:p14="http://schemas.microsoft.com/office/powerpoint/2010/main" val="13072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113" y="914400"/>
            <a:ext cx="10134598" cy="914400"/>
          </a:xfrm>
        </p:spPr>
        <p:txBody>
          <a:bodyPr>
            <a:normAutofit/>
          </a:bodyPr>
          <a:lstStyle/>
          <a:p>
            <a:r>
              <a:rPr lang="en-US" dirty="0"/>
              <a:t>Cluster 2</a:t>
            </a:r>
          </a:p>
        </p:txBody>
      </p:sp>
      <p:pic>
        <p:nvPicPr>
          <p:cNvPr id="8" name="Picture 7">
            <a:extLst>
              <a:ext uri="{FF2B5EF4-FFF2-40B4-BE49-F238E27FC236}">
                <a16:creationId xmlns:a16="http://schemas.microsoft.com/office/drawing/2014/main" id="{A7077CED-5B42-44A9-990C-967B9DD0E34D}"/>
              </a:ext>
            </a:extLst>
          </p:cNvPr>
          <p:cNvPicPr/>
          <p:nvPr/>
        </p:nvPicPr>
        <p:blipFill>
          <a:blip r:embed="rId2">
            <a:extLst>
              <a:ext uri="{28A0092B-C50C-407E-A947-70E740481C1C}">
                <a14:useLocalDpi xmlns:a14="http://schemas.microsoft.com/office/drawing/2010/main" val="0"/>
              </a:ext>
            </a:extLst>
          </a:blip>
          <a:stretch>
            <a:fillRect/>
          </a:stretch>
        </p:blipFill>
        <p:spPr>
          <a:xfrm>
            <a:off x="2194956" y="1371600"/>
            <a:ext cx="7798911" cy="5343525"/>
          </a:xfrm>
          <a:prstGeom prst="rect">
            <a:avLst/>
          </a:prstGeom>
        </p:spPr>
      </p:pic>
    </p:spTree>
    <p:extLst>
      <p:ext uri="{BB962C8B-B14F-4D97-AF65-F5344CB8AC3E}">
        <p14:creationId xmlns:p14="http://schemas.microsoft.com/office/powerpoint/2010/main" val="29654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1245</Words>
  <Application>Microsoft Office PowerPoint</Application>
  <PresentationFormat>Custom</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World Presentation 16x9</vt:lpstr>
      <vt:lpstr>Capstone Project - The Battle of Neighborhoods  Report</vt:lpstr>
      <vt:lpstr>1. Introduction</vt:lpstr>
      <vt:lpstr>PowerPoint Presentation</vt:lpstr>
      <vt:lpstr>2. Data Acquisition and Cleaning</vt:lpstr>
      <vt:lpstr>Data Cleaning</vt:lpstr>
      <vt:lpstr>3. Data Cleaning</vt:lpstr>
      <vt:lpstr>Modelling</vt:lpstr>
      <vt:lpstr>4. Results</vt:lpstr>
      <vt:lpstr>PowerPoint Presentation</vt:lpstr>
      <vt:lpstr>PowerPoint Presentation</vt:lpstr>
      <vt:lpstr>PowerPoint Presentation</vt:lpstr>
      <vt:lpstr>5.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Report</dc:title>
  <dc:creator>User</dc:creator>
  <cp:lastModifiedBy>User</cp:lastModifiedBy>
  <cp:revision>3</cp:revision>
  <cp:lastPrinted>2020-03-02T17:23:09Z</cp:lastPrinted>
  <dcterms:created xsi:type="dcterms:W3CDTF">2020-03-02T17:05:52Z</dcterms:created>
  <dcterms:modified xsi:type="dcterms:W3CDTF">2020-03-02T17:25:25Z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