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SuganShankar\Downloads\gowtham%20project%20exel%20sheet%201.txt"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SuganShankar\Downloads\gowtham%20project%20exel%20sheet%201.txt"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plotArea>
      <c:layout>
        <c:manualLayout>
          <c:layoutTarget val="inner"/>
          <c:xMode val="edge"/>
          <c:yMode val="edge"/>
          <c:x val="0.17817662993857936"/>
          <c:y val="0.21669242099067315"/>
          <c:w val="0.47137733043118901"/>
          <c:h val="0.77029953997291856"/>
        </c:manualLayout>
      </c:layout>
      <c:pieChart>
        <c:varyColors val="1"/>
        <c:ser>
          <c:idx val="0"/>
          <c:order val="0"/>
          <c:tx>
            <c:strRef>
              <c:f>'gowtham project exel sheet 1'!$B$4</c:f>
              <c:strCache>
                <c:ptCount val="1"/>
                <c:pt idx="0">
                  <c:v>Exceeds</c:v>
                </c:pt>
              </c:strCache>
            </c:strRef>
          </c:tx>
          <c:cat>
            <c:strRef>
              <c:f>'gowtham project exel sheet 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'gowtham project exel sheet 1'!$B$5:$B$15</c:f>
              <c:numCache>
                <c:formatCode>General</c:formatCode>
                <c:ptCount val="11"/>
                <c:pt idx="0">
                  <c:v>36</c:v>
                </c:pt>
                <c:pt idx="1">
                  <c:v>39</c:v>
                </c:pt>
                <c:pt idx="2">
                  <c:v>39</c:v>
                </c:pt>
                <c:pt idx="3">
                  <c:v>39</c:v>
                </c:pt>
                <c:pt idx="4">
                  <c:v>30</c:v>
                </c:pt>
                <c:pt idx="5">
                  <c:v>34</c:v>
                </c:pt>
                <c:pt idx="6">
                  <c:v>35</c:v>
                </c:pt>
                <c:pt idx="7">
                  <c:v>46</c:v>
                </c:pt>
                <c:pt idx="8">
                  <c:v>41</c:v>
                </c:pt>
                <c:pt idx="9">
                  <c:v>30</c:v>
                </c:pt>
                <c:pt idx="10">
                  <c:v>369</c:v>
                </c:pt>
              </c:numCache>
            </c:numRef>
          </c:val>
        </c:ser>
        <c:ser>
          <c:idx val="1"/>
          <c:order val="1"/>
          <c:tx>
            <c:strRef>
              <c:f>'gowtham project exel sheet 1'!$C$4</c:f>
              <c:strCache>
                <c:ptCount val="1"/>
                <c:pt idx="0">
                  <c:v>Fully Meets</c:v>
                </c:pt>
              </c:strCache>
            </c:strRef>
          </c:tx>
          <c:cat>
            <c:strRef>
              <c:f>'gowtham project exel sheet 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'gowtham project exel sheet 1'!$C$5:$C$15</c:f>
              <c:numCache>
                <c:formatCode>General</c:formatCode>
                <c:ptCount val="11"/>
                <c:pt idx="0">
                  <c:v>235</c:v>
                </c:pt>
                <c:pt idx="1">
                  <c:v>234</c:v>
                </c:pt>
                <c:pt idx="2">
                  <c:v>240</c:v>
                </c:pt>
                <c:pt idx="3">
                  <c:v>226</c:v>
                </c:pt>
                <c:pt idx="4">
                  <c:v>251</c:v>
                </c:pt>
                <c:pt idx="5">
                  <c:v>241</c:v>
                </c:pt>
                <c:pt idx="6">
                  <c:v>228</c:v>
                </c:pt>
                <c:pt idx="7">
                  <c:v>233</c:v>
                </c:pt>
                <c:pt idx="8">
                  <c:v>233</c:v>
                </c:pt>
                <c:pt idx="9">
                  <c:v>240</c:v>
                </c:pt>
                <c:pt idx="10">
                  <c:v>2361</c:v>
                </c:pt>
              </c:numCache>
            </c:numRef>
          </c:val>
        </c:ser>
        <c:ser>
          <c:idx val="2"/>
          <c:order val="2"/>
          <c:tx>
            <c:strRef>
              <c:f>'gowtham project exel sheet 1'!$D$4</c:f>
              <c:strCache>
                <c:ptCount val="1"/>
                <c:pt idx="0">
                  <c:v>Needs Improvement</c:v>
                </c:pt>
              </c:strCache>
            </c:strRef>
          </c:tx>
          <c:cat>
            <c:strRef>
              <c:f>'gowtham project exel sheet 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'gowtham project exel sheet 1'!$D$5:$D$15</c:f>
              <c:numCache>
                <c:formatCode>General</c:formatCode>
                <c:ptCount val="11"/>
                <c:pt idx="0">
                  <c:v>24</c:v>
                </c:pt>
                <c:pt idx="1">
                  <c:v>17</c:v>
                </c:pt>
                <c:pt idx="2">
                  <c:v>16</c:v>
                </c:pt>
                <c:pt idx="3">
                  <c:v>20</c:v>
                </c:pt>
                <c:pt idx="4">
                  <c:v>11</c:v>
                </c:pt>
                <c:pt idx="5">
                  <c:v>16</c:v>
                </c:pt>
                <c:pt idx="6">
                  <c:v>23</c:v>
                </c:pt>
                <c:pt idx="7">
                  <c:v>20</c:v>
                </c:pt>
                <c:pt idx="8">
                  <c:v>15</c:v>
                </c:pt>
                <c:pt idx="9">
                  <c:v>15</c:v>
                </c:pt>
                <c:pt idx="10">
                  <c:v>177</c:v>
                </c:pt>
              </c:numCache>
            </c:numRef>
          </c:val>
        </c:ser>
        <c:ser>
          <c:idx val="3"/>
          <c:order val="3"/>
          <c:tx>
            <c:strRef>
              <c:f>'gowtham project exel sheet 1'!$E$4</c:f>
              <c:strCache>
                <c:ptCount val="1"/>
                <c:pt idx="0">
                  <c:v>PIP</c:v>
                </c:pt>
              </c:strCache>
            </c:strRef>
          </c:tx>
          <c:cat>
            <c:strRef>
              <c:f>'gowtham project exel sheet 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'gowtham project exel sheet 1'!$E$5:$E$15</c:f>
              <c:numCache>
                <c:formatCode>General</c:formatCode>
                <c:ptCount val="11"/>
                <c:pt idx="0">
                  <c:v>8</c:v>
                </c:pt>
                <c:pt idx="1">
                  <c:v>10</c:v>
                </c:pt>
                <c:pt idx="2">
                  <c:v>7</c:v>
                </c:pt>
                <c:pt idx="3">
                  <c:v>11</c:v>
                </c:pt>
                <c:pt idx="4">
                  <c:v>12</c:v>
                </c:pt>
                <c:pt idx="5">
                  <c:v>10</c:v>
                </c:pt>
                <c:pt idx="6">
                  <c:v>13</c:v>
                </c:pt>
                <c:pt idx="7">
                  <c:v>5</c:v>
                </c:pt>
                <c:pt idx="8">
                  <c:v>8</c:v>
                </c:pt>
                <c:pt idx="9">
                  <c:v>9</c:v>
                </c:pt>
                <c:pt idx="10">
                  <c:v>93</c:v>
                </c:pt>
              </c:numCache>
            </c:numRef>
          </c:val>
        </c:ser>
        <c:ser>
          <c:idx val="4"/>
          <c:order val="4"/>
          <c:tx>
            <c:strRef>
              <c:f>'gowtham project exel sheet 1'!$F$4</c:f>
              <c:strCache>
                <c:ptCount val="1"/>
                <c:pt idx="0">
                  <c:v>Grand Total</c:v>
                </c:pt>
              </c:strCache>
            </c:strRef>
          </c:tx>
          <c:cat>
            <c:strRef>
              <c:f>'gowtham project exel sheet 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'gowtham project exel sheet 1'!$F$5:$F$15</c:f>
              <c:numCache>
                <c:formatCode>General</c:formatCode>
                <c:ptCount val="11"/>
                <c:pt idx="0">
                  <c:v>303</c:v>
                </c:pt>
                <c:pt idx="1">
                  <c:v>300</c:v>
                </c:pt>
                <c:pt idx="2">
                  <c:v>302</c:v>
                </c:pt>
                <c:pt idx="3">
                  <c:v>296</c:v>
                </c:pt>
                <c:pt idx="4">
                  <c:v>304</c:v>
                </c:pt>
                <c:pt idx="5">
                  <c:v>301</c:v>
                </c:pt>
                <c:pt idx="6">
                  <c:v>299</c:v>
                </c:pt>
                <c:pt idx="7">
                  <c:v>304</c:v>
                </c:pt>
                <c:pt idx="8">
                  <c:v>297</c:v>
                </c:pt>
                <c:pt idx="9">
                  <c:v>294</c:v>
                </c:pt>
                <c:pt idx="10">
                  <c:v>3000</c:v>
                </c:pt>
              </c:numCache>
            </c:numRef>
          </c:val>
        </c:ser>
        <c:firstSliceAng val="0"/>
      </c:pieChart>
    </c:plotArea>
    <c:legend>
      <c:legendPos val="r"/>
      <c:layout>
        <c:manualLayout>
          <c:xMode val="edge"/>
          <c:yMode val="edge"/>
          <c:x val="0.81977044701741175"/>
          <c:y val="0.21592252261725842"/>
          <c:w val="0.17226940969165211"/>
          <c:h val="0.78407747738274169"/>
        </c:manualLayout>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plotArea>
      <c:layout/>
      <c:barChart>
        <c:barDir val="col"/>
        <c:grouping val="clustered"/>
        <c:ser>
          <c:idx val="0"/>
          <c:order val="0"/>
          <c:tx>
            <c:strRef>
              <c:f>'gowtham project exel sheet 1'!$B$4</c:f>
              <c:strCache>
                <c:ptCount val="1"/>
                <c:pt idx="0">
                  <c:v>Exceeds</c:v>
                </c:pt>
              </c:strCache>
            </c:strRef>
          </c:tx>
          <c:cat>
            <c:strRef>
              <c:f>'gowtham project exel sheet 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'gowtham project exel sheet 1'!$B$5:$B$15</c:f>
              <c:numCache>
                <c:formatCode>General</c:formatCode>
                <c:ptCount val="11"/>
                <c:pt idx="0">
                  <c:v>36</c:v>
                </c:pt>
                <c:pt idx="1">
                  <c:v>39</c:v>
                </c:pt>
                <c:pt idx="2">
                  <c:v>39</c:v>
                </c:pt>
                <c:pt idx="3">
                  <c:v>39</c:v>
                </c:pt>
                <c:pt idx="4">
                  <c:v>30</c:v>
                </c:pt>
                <c:pt idx="5">
                  <c:v>34</c:v>
                </c:pt>
                <c:pt idx="6">
                  <c:v>35</c:v>
                </c:pt>
                <c:pt idx="7">
                  <c:v>46</c:v>
                </c:pt>
                <c:pt idx="8">
                  <c:v>41</c:v>
                </c:pt>
                <c:pt idx="9">
                  <c:v>30</c:v>
                </c:pt>
                <c:pt idx="10">
                  <c:v>369</c:v>
                </c:pt>
              </c:numCache>
            </c:numRef>
          </c:val>
        </c:ser>
        <c:ser>
          <c:idx val="1"/>
          <c:order val="1"/>
          <c:tx>
            <c:strRef>
              <c:f>'gowtham project exel sheet 1'!$C$4</c:f>
              <c:strCache>
                <c:ptCount val="1"/>
                <c:pt idx="0">
                  <c:v>Fully Meets</c:v>
                </c:pt>
              </c:strCache>
            </c:strRef>
          </c:tx>
          <c:cat>
            <c:strRef>
              <c:f>'gowtham project exel sheet 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'gowtham project exel sheet 1'!$C$5:$C$15</c:f>
              <c:numCache>
                <c:formatCode>General</c:formatCode>
                <c:ptCount val="11"/>
                <c:pt idx="0">
                  <c:v>235</c:v>
                </c:pt>
                <c:pt idx="1">
                  <c:v>234</c:v>
                </c:pt>
                <c:pt idx="2">
                  <c:v>240</c:v>
                </c:pt>
                <c:pt idx="3">
                  <c:v>226</c:v>
                </c:pt>
                <c:pt idx="4">
                  <c:v>251</c:v>
                </c:pt>
                <c:pt idx="5">
                  <c:v>241</c:v>
                </c:pt>
                <c:pt idx="6">
                  <c:v>228</c:v>
                </c:pt>
                <c:pt idx="7">
                  <c:v>233</c:v>
                </c:pt>
                <c:pt idx="8">
                  <c:v>233</c:v>
                </c:pt>
                <c:pt idx="9">
                  <c:v>240</c:v>
                </c:pt>
                <c:pt idx="10">
                  <c:v>2361</c:v>
                </c:pt>
              </c:numCache>
            </c:numRef>
          </c:val>
        </c:ser>
        <c:ser>
          <c:idx val="2"/>
          <c:order val="2"/>
          <c:tx>
            <c:strRef>
              <c:f>'gowtham project exel sheet 1'!$D$4</c:f>
              <c:strCache>
                <c:ptCount val="1"/>
                <c:pt idx="0">
                  <c:v>Needs Improvement</c:v>
                </c:pt>
              </c:strCache>
            </c:strRef>
          </c:tx>
          <c:cat>
            <c:strRef>
              <c:f>'gowtham project exel sheet 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'gowtham project exel sheet 1'!$D$5:$D$15</c:f>
              <c:numCache>
                <c:formatCode>General</c:formatCode>
                <c:ptCount val="11"/>
                <c:pt idx="0">
                  <c:v>24</c:v>
                </c:pt>
                <c:pt idx="1">
                  <c:v>17</c:v>
                </c:pt>
                <c:pt idx="2">
                  <c:v>16</c:v>
                </c:pt>
                <c:pt idx="3">
                  <c:v>20</c:v>
                </c:pt>
                <c:pt idx="4">
                  <c:v>11</c:v>
                </c:pt>
                <c:pt idx="5">
                  <c:v>16</c:v>
                </c:pt>
                <c:pt idx="6">
                  <c:v>23</c:v>
                </c:pt>
                <c:pt idx="7">
                  <c:v>20</c:v>
                </c:pt>
                <c:pt idx="8">
                  <c:v>15</c:v>
                </c:pt>
                <c:pt idx="9">
                  <c:v>15</c:v>
                </c:pt>
                <c:pt idx="10">
                  <c:v>177</c:v>
                </c:pt>
              </c:numCache>
            </c:numRef>
          </c:val>
        </c:ser>
        <c:ser>
          <c:idx val="3"/>
          <c:order val="3"/>
          <c:tx>
            <c:strRef>
              <c:f>'gowtham project exel sheet 1'!$E$4</c:f>
              <c:strCache>
                <c:ptCount val="1"/>
                <c:pt idx="0">
                  <c:v>PIP</c:v>
                </c:pt>
              </c:strCache>
            </c:strRef>
          </c:tx>
          <c:cat>
            <c:strRef>
              <c:f>'gowtham project exel sheet 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'gowtham project exel sheet 1'!$E$5:$E$15</c:f>
              <c:numCache>
                <c:formatCode>General</c:formatCode>
                <c:ptCount val="11"/>
                <c:pt idx="0">
                  <c:v>8</c:v>
                </c:pt>
                <c:pt idx="1">
                  <c:v>10</c:v>
                </c:pt>
                <c:pt idx="2">
                  <c:v>7</c:v>
                </c:pt>
                <c:pt idx="3">
                  <c:v>11</c:v>
                </c:pt>
                <c:pt idx="4">
                  <c:v>12</c:v>
                </c:pt>
                <c:pt idx="5">
                  <c:v>10</c:v>
                </c:pt>
                <c:pt idx="6">
                  <c:v>13</c:v>
                </c:pt>
                <c:pt idx="7">
                  <c:v>5</c:v>
                </c:pt>
                <c:pt idx="8">
                  <c:v>8</c:v>
                </c:pt>
                <c:pt idx="9">
                  <c:v>9</c:v>
                </c:pt>
                <c:pt idx="10">
                  <c:v>93</c:v>
                </c:pt>
              </c:numCache>
            </c:numRef>
          </c:val>
        </c:ser>
        <c:ser>
          <c:idx val="4"/>
          <c:order val="4"/>
          <c:tx>
            <c:strRef>
              <c:f>'gowtham project exel sheet 1'!$F$4</c:f>
              <c:strCache>
                <c:ptCount val="1"/>
                <c:pt idx="0">
                  <c:v>Grand Total</c:v>
                </c:pt>
              </c:strCache>
            </c:strRef>
          </c:tx>
          <c:cat>
            <c:strRef>
              <c:f>'gowtham project exel sheet 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'gowtham project exel sheet 1'!$F$5:$F$15</c:f>
              <c:numCache>
                <c:formatCode>General</c:formatCode>
                <c:ptCount val="11"/>
                <c:pt idx="0">
                  <c:v>303</c:v>
                </c:pt>
                <c:pt idx="1">
                  <c:v>300</c:v>
                </c:pt>
                <c:pt idx="2">
                  <c:v>302</c:v>
                </c:pt>
                <c:pt idx="3">
                  <c:v>296</c:v>
                </c:pt>
                <c:pt idx="4">
                  <c:v>304</c:v>
                </c:pt>
                <c:pt idx="5">
                  <c:v>301</c:v>
                </c:pt>
                <c:pt idx="6">
                  <c:v>299</c:v>
                </c:pt>
                <c:pt idx="7">
                  <c:v>304</c:v>
                </c:pt>
                <c:pt idx="8">
                  <c:v>297</c:v>
                </c:pt>
                <c:pt idx="9">
                  <c:v>294</c:v>
                </c:pt>
                <c:pt idx="10">
                  <c:v>3000</c:v>
                </c:pt>
              </c:numCache>
            </c:numRef>
          </c:val>
        </c:ser>
        <c:axId val="77763328"/>
        <c:axId val="77764864"/>
      </c:barChart>
      <c:catAx>
        <c:axId val="77763328"/>
        <c:scaling>
          <c:orientation val="minMax"/>
        </c:scaling>
        <c:axPos val="b"/>
        <c:tickLblPos val="nextTo"/>
        <c:crossAx val="77764864"/>
        <c:crosses val="autoZero"/>
        <c:auto val="1"/>
        <c:lblAlgn val="ctr"/>
        <c:lblOffset val="100"/>
      </c:catAx>
      <c:valAx>
        <c:axId val="77764864"/>
        <c:scaling>
          <c:orientation val="minMax"/>
        </c:scaling>
        <c:axPos val="l"/>
        <c:majorGridlines/>
        <c:numFmt formatCode="General" sourceLinked="1"/>
        <c:tickLblPos val="nextTo"/>
        <c:crossAx val="77763328"/>
        <c:crosses val="autoZero"/>
        <c:crossBetween val="between"/>
      </c:valAx>
    </c:plotArea>
    <c:legend>
      <c:legendPos val="r"/>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FRANKLIN RUBAN M</a:t>
            </a:r>
            <a:endParaRPr lang="en-US" sz="2400" dirty="0"/>
          </a:p>
          <a:p>
            <a:r>
              <a:rPr lang="en-US" sz="2400" dirty="0"/>
              <a:t>REGISTER NO</a:t>
            </a:r>
            <a:r>
              <a:rPr lang="en-US" sz="2400" dirty="0" smtClean="0"/>
              <a:t>:   312211606</a:t>
            </a:r>
            <a:endParaRPr lang="en-US" sz="2400" dirty="0"/>
          </a:p>
          <a:p>
            <a:r>
              <a:rPr lang="en-US" sz="2400" dirty="0"/>
              <a:t>DEPARTMENT</a:t>
            </a:r>
            <a:r>
              <a:rPr lang="en-US" sz="2400" dirty="0" smtClean="0"/>
              <a:t>:  BCOM(GENERAL)</a:t>
            </a:r>
            <a:endParaRPr lang="en-US" sz="2400" dirty="0"/>
          </a:p>
          <a:p>
            <a:r>
              <a:rPr lang="en-US" sz="2400" dirty="0" smtClean="0"/>
              <a:t>COLLEGE             THIRUTHANGAL NADAR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graphicFrame>
        <p:nvGraphicFramePr>
          <p:cNvPr id="7" name="Table 6"/>
          <p:cNvGraphicFramePr>
            <a:graphicFrameLocks noGrp="1"/>
          </p:cNvGraphicFramePr>
          <p:nvPr/>
        </p:nvGraphicFramePr>
        <p:xfrm>
          <a:off x="1666844" y="1357301"/>
          <a:ext cx="4714908" cy="5072101"/>
        </p:xfrm>
        <a:graphic>
          <a:graphicData uri="http://schemas.openxmlformats.org/drawingml/2006/table">
            <a:tbl>
              <a:tblPr/>
              <a:tblGrid>
                <a:gridCol w="1178727"/>
                <a:gridCol w="1178727"/>
                <a:gridCol w="1178727"/>
                <a:gridCol w="1178727"/>
              </a:tblGrid>
              <a:tr h="826907">
                <a:tc>
                  <a:txBody>
                    <a:bodyPr/>
                    <a:lstStyle/>
                    <a:p>
                      <a:pPr algn="l" fontAlgn="b"/>
                      <a:r>
                        <a:rPr lang="en-US" sz="1100" b="0" i="0" u="none" strike="noStrike" dirty="0">
                          <a:solidFill>
                            <a:srgbClr val="000000"/>
                          </a:solidFill>
                          <a:latin typeface="Calibri"/>
                        </a:rPr>
                        <a:t>Row Labels</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latin typeface="Calibri"/>
                        </a:rPr>
                        <a:t>Exceeds</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latin typeface="Calibri"/>
                        </a:rPr>
                        <a:t>Fully Meets</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latin typeface="Calibri"/>
                        </a:rPr>
                        <a:t>Needs Improvement</a:t>
                      </a:r>
                    </a:p>
                  </a:txBody>
                  <a:tcPr marL="9525" marR="9525" marT="9525" marB="0" anchor="b">
                    <a:lnL>
                      <a:noFill/>
                    </a:lnL>
                    <a:lnR>
                      <a:noFill/>
                    </a:lnR>
                    <a:lnT>
                      <a:noFill/>
                    </a:lnT>
                    <a:lnB>
                      <a:noFill/>
                    </a:lnB>
                  </a:tcPr>
                </a:tc>
              </a:tr>
              <a:tr h="307400">
                <a:tc>
                  <a:txBody>
                    <a:bodyPr/>
                    <a:lstStyle/>
                    <a:p>
                      <a:pPr algn="l" fontAlgn="b"/>
                      <a:r>
                        <a:rPr lang="en-US" sz="1100" b="0" i="0" u="none" strike="noStrike">
                          <a:solidFill>
                            <a:srgbClr val="000000"/>
                          </a:solidFill>
                          <a:latin typeface="Calibri"/>
                        </a:rPr>
                        <a:t>BPC</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36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235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24</a:t>
                      </a:r>
                    </a:p>
                  </a:txBody>
                  <a:tcPr marL="9525" marR="9525" marT="9525" marB="0" anchor="b">
                    <a:lnL>
                      <a:noFill/>
                    </a:lnL>
                    <a:lnR>
                      <a:noFill/>
                    </a:lnR>
                    <a:lnT>
                      <a:noFill/>
                    </a:lnT>
                    <a:lnB>
                      <a:noFill/>
                    </a:lnB>
                  </a:tcPr>
                </a:tc>
              </a:tr>
              <a:tr h="307400">
                <a:tc>
                  <a:txBody>
                    <a:bodyPr/>
                    <a:lstStyle/>
                    <a:p>
                      <a:pPr algn="l" fontAlgn="b"/>
                      <a:r>
                        <a:rPr lang="en-US" sz="1100" b="0" i="0" u="none" strike="noStrike">
                          <a:solidFill>
                            <a:srgbClr val="000000"/>
                          </a:solidFill>
                          <a:latin typeface="Calibri"/>
                        </a:rPr>
                        <a:t>CCDR</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39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234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17</a:t>
                      </a:r>
                    </a:p>
                  </a:txBody>
                  <a:tcPr marL="9525" marR="9525" marT="9525" marB="0" anchor="b">
                    <a:lnL>
                      <a:noFill/>
                    </a:lnL>
                    <a:lnR>
                      <a:noFill/>
                    </a:lnR>
                    <a:lnT>
                      <a:noFill/>
                    </a:lnT>
                    <a:lnB>
                      <a:noFill/>
                    </a:lnB>
                  </a:tcPr>
                </a:tc>
              </a:tr>
              <a:tr h="307400">
                <a:tc>
                  <a:txBody>
                    <a:bodyPr/>
                    <a:lstStyle/>
                    <a:p>
                      <a:pPr algn="l" fontAlgn="b"/>
                      <a:r>
                        <a:rPr lang="en-US" sz="1100" b="0" i="0" u="none" strike="noStrike">
                          <a:solidFill>
                            <a:srgbClr val="000000"/>
                          </a:solidFill>
                          <a:latin typeface="Calibri"/>
                        </a:rPr>
                        <a:t>EW</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39</a:t>
                      </a:r>
                    </a:p>
                  </a:txBody>
                  <a:tcPr marL="9525" marR="9525" marT="9525" marB="0" anchor="b">
                    <a:lnL>
                      <a:noFill/>
                    </a:lnL>
                    <a:lnR>
                      <a:noFill/>
                    </a:lnR>
                    <a:lnT>
                      <a:noFill/>
                    </a:lnT>
                    <a:lnB>
                      <a:noFill/>
                    </a:lnB>
                  </a:tcPr>
                </a:tc>
                <a:tc>
                  <a:txBody>
                    <a:bodyPr/>
                    <a:lstStyle/>
                    <a:p>
                      <a:pPr algn="r"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16</a:t>
                      </a:r>
                    </a:p>
                  </a:txBody>
                  <a:tcPr marL="9525" marR="9525" marT="9525" marB="0" anchor="b">
                    <a:lnL>
                      <a:noFill/>
                    </a:lnL>
                    <a:lnR>
                      <a:noFill/>
                    </a:lnR>
                    <a:lnT>
                      <a:noFill/>
                    </a:lnT>
                    <a:lnB>
                      <a:noFill/>
                    </a:lnB>
                  </a:tcPr>
                </a:tc>
              </a:tr>
              <a:tr h="307400">
                <a:tc>
                  <a:txBody>
                    <a:bodyPr/>
                    <a:lstStyle/>
                    <a:p>
                      <a:pPr algn="l" fontAlgn="b"/>
                      <a:r>
                        <a:rPr lang="en-US" sz="1100" b="0" i="0" u="none" strike="noStrike">
                          <a:solidFill>
                            <a:srgbClr val="000000"/>
                          </a:solidFill>
                          <a:latin typeface="Calibri"/>
                        </a:rPr>
                        <a:t>MSC</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39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226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20</a:t>
                      </a:r>
                    </a:p>
                  </a:txBody>
                  <a:tcPr marL="9525" marR="9525" marT="9525" marB="0" anchor="b">
                    <a:lnL>
                      <a:noFill/>
                    </a:lnL>
                    <a:lnR>
                      <a:noFill/>
                    </a:lnR>
                    <a:lnT>
                      <a:noFill/>
                    </a:lnT>
                    <a:lnB>
                      <a:noFill/>
                    </a:lnB>
                  </a:tcPr>
                </a:tc>
              </a:tr>
              <a:tr h="307400">
                <a:tc>
                  <a:txBody>
                    <a:bodyPr/>
                    <a:lstStyle/>
                    <a:p>
                      <a:pPr algn="l" fontAlgn="b"/>
                      <a:r>
                        <a:rPr lang="en-US" sz="1100" b="0" i="0" u="none" strike="noStrike">
                          <a:solidFill>
                            <a:srgbClr val="000000"/>
                          </a:solidFill>
                          <a:latin typeface="Calibri"/>
                        </a:rPr>
                        <a:t>NEL</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30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251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11</a:t>
                      </a:r>
                    </a:p>
                  </a:txBody>
                  <a:tcPr marL="9525" marR="9525" marT="9525" marB="0" anchor="b">
                    <a:lnL>
                      <a:noFill/>
                    </a:lnL>
                    <a:lnR>
                      <a:noFill/>
                    </a:lnR>
                    <a:lnT>
                      <a:noFill/>
                    </a:lnT>
                    <a:lnB>
                      <a:noFill/>
                    </a:lnB>
                  </a:tcPr>
                </a:tc>
              </a:tr>
              <a:tr h="307400">
                <a:tc>
                  <a:txBody>
                    <a:bodyPr/>
                    <a:lstStyle/>
                    <a:p>
                      <a:pPr algn="l" fontAlgn="b"/>
                      <a:r>
                        <a:rPr lang="en-US" sz="1100" b="0" i="0" u="none" strike="noStrike">
                          <a:solidFill>
                            <a:srgbClr val="000000"/>
                          </a:solidFill>
                          <a:latin typeface="Calibri"/>
                        </a:rPr>
                        <a:t>PL</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34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241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16</a:t>
                      </a:r>
                    </a:p>
                  </a:txBody>
                  <a:tcPr marL="9525" marR="9525" marT="9525" marB="0" anchor="b">
                    <a:lnL>
                      <a:noFill/>
                    </a:lnL>
                    <a:lnR>
                      <a:noFill/>
                    </a:lnR>
                    <a:lnT>
                      <a:noFill/>
                    </a:lnT>
                    <a:lnB>
                      <a:noFill/>
                    </a:lnB>
                  </a:tcPr>
                </a:tc>
              </a:tr>
              <a:tr h="307400">
                <a:tc>
                  <a:txBody>
                    <a:bodyPr/>
                    <a:lstStyle/>
                    <a:p>
                      <a:pPr algn="l" fontAlgn="b"/>
                      <a:r>
                        <a:rPr lang="en-US" sz="1100" b="0" i="0" u="none" strike="noStrike">
                          <a:solidFill>
                            <a:srgbClr val="000000"/>
                          </a:solidFill>
                          <a:latin typeface="Calibri"/>
                        </a:rPr>
                        <a:t>PYZ</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35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228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23</a:t>
                      </a:r>
                    </a:p>
                  </a:txBody>
                  <a:tcPr marL="9525" marR="9525" marT="9525" marB="0" anchor="b">
                    <a:lnL>
                      <a:noFill/>
                    </a:lnL>
                    <a:lnR>
                      <a:noFill/>
                    </a:lnR>
                    <a:lnT>
                      <a:noFill/>
                    </a:lnT>
                    <a:lnB>
                      <a:noFill/>
                    </a:lnB>
                  </a:tcPr>
                </a:tc>
              </a:tr>
              <a:tr h="307400">
                <a:tc>
                  <a:txBody>
                    <a:bodyPr/>
                    <a:lstStyle/>
                    <a:p>
                      <a:pPr algn="l" fontAlgn="b"/>
                      <a:r>
                        <a:rPr lang="en-US" sz="1100" b="0" i="0" u="none" strike="noStrike">
                          <a:solidFill>
                            <a:srgbClr val="000000"/>
                          </a:solidFill>
                          <a:latin typeface="Calibri"/>
                        </a:rPr>
                        <a:t>SVG</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46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233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20</a:t>
                      </a:r>
                    </a:p>
                  </a:txBody>
                  <a:tcPr marL="9525" marR="9525" marT="9525" marB="0" anchor="b">
                    <a:lnL>
                      <a:noFill/>
                    </a:lnL>
                    <a:lnR>
                      <a:noFill/>
                    </a:lnR>
                    <a:lnT>
                      <a:noFill/>
                    </a:lnT>
                    <a:lnB>
                      <a:noFill/>
                    </a:lnB>
                  </a:tcPr>
                </a:tc>
              </a:tr>
              <a:tr h="307400">
                <a:tc>
                  <a:txBody>
                    <a:bodyPr/>
                    <a:lstStyle/>
                    <a:p>
                      <a:pPr algn="l" fontAlgn="b"/>
                      <a:r>
                        <a:rPr lang="en-US" sz="1100" b="0" i="0" u="none" strike="noStrike">
                          <a:solidFill>
                            <a:srgbClr val="000000"/>
                          </a:solidFill>
                          <a:latin typeface="Calibri"/>
                        </a:rPr>
                        <a:t>TNS</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41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233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15</a:t>
                      </a:r>
                    </a:p>
                  </a:txBody>
                  <a:tcPr marL="9525" marR="9525" marT="9525" marB="0" anchor="b">
                    <a:lnL>
                      <a:noFill/>
                    </a:lnL>
                    <a:lnR>
                      <a:noFill/>
                    </a:lnR>
                    <a:lnT>
                      <a:noFill/>
                    </a:lnT>
                    <a:lnB>
                      <a:noFill/>
                    </a:lnB>
                  </a:tcPr>
                </a:tc>
              </a:tr>
              <a:tr h="307400">
                <a:tc>
                  <a:txBody>
                    <a:bodyPr/>
                    <a:lstStyle/>
                    <a:p>
                      <a:pPr algn="l" fontAlgn="b"/>
                      <a:r>
                        <a:rPr lang="en-US" sz="1100" b="0" i="0" u="none" strike="noStrike">
                          <a:solidFill>
                            <a:srgbClr val="000000"/>
                          </a:solidFill>
                          <a:latin typeface="Calibri"/>
                        </a:rPr>
                        <a:t>WBL</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30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240</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15</a:t>
                      </a:r>
                    </a:p>
                  </a:txBody>
                  <a:tcPr marL="9525" marR="9525" marT="9525" marB="0" anchor="b">
                    <a:lnL>
                      <a:noFill/>
                    </a:lnL>
                    <a:lnR>
                      <a:noFill/>
                    </a:lnR>
                    <a:lnT>
                      <a:noFill/>
                    </a:lnT>
                    <a:lnB>
                      <a:noFill/>
                    </a:lnB>
                  </a:tcPr>
                </a:tc>
              </a:tr>
              <a:tr h="556394">
                <a:tc>
                  <a:txBody>
                    <a:bodyPr/>
                    <a:lstStyle/>
                    <a:p>
                      <a:pPr algn="l" fontAlgn="b"/>
                      <a:r>
                        <a:rPr lang="en-US" sz="1100" b="0" i="0" u="none" strike="noStrike">
                          <a:solidFill>
                            <a:srgbClr val="000000"/>
                          </a:solidFill>
                          <a:latin typeface="Calibri"/>
                        </a:rPr>
                        <a:t>Grand Total</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369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latin typeface="Calibri"/>
                        </a:rPr>
                        <a:t>2361</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latin typeface="Calibri"/>
                        </a:rPr>
                        <a:t>177</a:t>
                      </a:r>
                    </a:p>
                  </a:txBody>
                  <a:tcPr marL="9525" marR="9525" marT="9525" marB="0" anchor="b">
                    <a:lnL>
                      <a:noFill/>
                    </a:lnL>
                    <a:lnR>
                      <a:noFill/>
                    </a:lnR>
                    <a:lnT>
                      <a:noFill/>
                    </a:lnT>
                    <a:lnB>
                      <a:noFill/>
                    </a:lnB>
                  </a:tcPr>
                </a:tc>
              </a:tr>
              <a:tr h="307400">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r>
              <a:tr h="307400">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latin typeface="Calibri"/>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latin typeface="Calibri"/>
                      </a:endParaRPr>
                    </a:p>
                  </a:txBody>
                  <a:tcPr marL="9525" marR="9525" marT="9525" marB="0" anchor="b">
                    <a:lnL>
                      <a:noFill/>
                    </a:lnL>
                    <a:lnR>
                      <a:noFill/>
                    </a:lnR>
                    <a:lnT>
                      <a:noFill/>
                    </a:lnT>
                    <a:lnB>
                      <a:noFill/>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0" name="Chart 9"/>
          <p:cNvGraphicFramePr/>
          <p:nvPr/>
        </p:nvGraphicFramePr>
        <p:xfrm>
          <a:off x="5024430" y="1928802"/>
          <a:ext cx="4786346" cy="292895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p:nvPr/>
        </p:nvGraphicFramePr>
        <p:xfrm>
          <a:off x="881026" y="2000240"/>
          <a:ext cx="4600575" cy="2667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595406" y="1500174"/>
            <a:ext cx="6572296" cy="3139321"/>
          </a:xfrm>
          <a:prstGeom prst="rect">
            <a:avLst/>
          </a:prstGeom>
        </p:spPr>
        <p:txBody>
          <a:bodyPr wrap="square">
            <a:spAutoFit/>
          </a:bodyPr>
          <a:lstStyle/>
          <a:p>
            <a:r>
              <a:rPr lang="en-IN" b="1" dirty="0" smtClean="0">
                <a:sym typeface="+mn-ea"/>
              </a:rPr>
              <a:t>A</a:t>
            </a:r>
            <a:r>
              <a:rPr lang="en-US" b="1" dirty="0" smtClean="0">
                <a:sym typeface="+mn-ea"/>
              </a:rPr>
              <a:t>n employee performance analysis using Excel offers a systematic approach to evaluating and enhancing workforce effectiveness. By leveraging Excel's data organization, calculation, and visualization tools, you can identify trends, track key performance indicators, and pinpoint areas for improvement. This analysis provides valuable insights into employee strengths and weaknesses, facilitates informed decision-making for promotions, training, and development, and ultimately supports overall organizational goals. Regular updates and careful interpretation of the data are crucial for maintaining accuracy and relevance in your performance evaluation process.</a:t>
            </a:r>
            <a:endParaRPr lang="en-US" b="1" dirty="0"/>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dirty="0" smtClean="0">
                <a:latin typeface="Tahoma" pitchFamily="34" charset="0"/>
                <a:ea typeface="Tahoma" pitchFamily="34" charset="0"/>
                <a:cs typeface="Tahoma" pitchFamily="34" charset="0"/>
              </a:rPr>
              <a:t>Visualizing Employee Attendance Trends with Excel Charts </a:t>
            </a:r>
            <a:endParaRPr lang="en-IN" sz="4400" dirty="0">
              <a:latin typeface="Tahoma" pitchFamily="34" charset="0"/>
              <a:ea typeface="Tahoma" pitchFamily="34" charset="0"/>
              <a:cs typeface="Tahoma"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952464" y="1643050"/>
            <a:ext cx="6786610" cy="3139321"/>
          </a:xfrm>
          <a:prstGeom prst="rect">
            <a:avLst/>
          </a:prstGeom>
        </p:spPr>
        <p:txBody>
          <a:bodyPr wrap="square">
            <a:spAutoFit/>
          </a:bodyPr>
          <a:lstStyle/>
          <a:p>
            <a:r>
              <a:rPr lang="en-US" b="1" dirty="0" smtClean="0"/>
              <a:t>Context:</a:t>
            </a:r>
            <a:r>
              <a:rPr lang="en-US" dirty="0" smtClean="0"/>
              <a:t> A company is looking to analyze and improve employee attendance patterns. Currently, they track attendance data manually, but they need a more efficient way to visualize and understand trends in attendance over time. This involves analyzing attendance patterns by day, month, or year to identify any trends, anomalies, or areas of concern.</a:t>
            </a:r>
          </a:p>
          <a:p>
            <a:r>
              <a:rPr lang="en-US" b="1" dirty="0" smtClean="0"/>
              <a:t>Objective:</a:t>
            </a:r>
            <a:r>
              <a:rPr lang="en-US" dirty="0" smtClean="0"/>
              <a:t> To develop an effective system using Excel to visualize employee attendance trends. The goal is to create charts that provide clear insights into attendance patterns, helping management make informed decisions about workforce management and potential policy changes.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809588" y="1714488"/>
            <a:ext cx="7929618" cy="1754326"/>
          </a:xfrm>
          <a:prstGeom prst="rect">
            <a:avLst/>
          </a:prstGeom>
        </p:spPr>
        <p:txBody>
          <a:bodyPr wrap="square">
            <a:spAutoFit/>
          </a:bodyPr>
          <a:lstStyle/>
          <a:p>
            <a:r>
              <a:rPr lang="en-US" dirty="0" smtClean="0">
                <a:solidFill>
                  <a:srgbClr val="0D0D0D"/>
                </a:solidFill>
                <a:latin typeface="Palatino Linotype" panose="02040502050505030304" charset="0"/>
                <a:cs typeface="Palatino Linotype" panose="02040502050505030304" charset="0"/>
                <a:sym typeface="+mn-ea"/>
              </a:rPr>
              <a:t>This project will </a:t>
            </a:r>
            <a:r>
              <a:rPr lang="en-US" dirty="0" err="1" smtClean="0">
                <a:solidFill>
                  <a:srgbClr val="0D0D0D"/>
                </a:solidFill>
                <a:latin typeface="Palatino Linotype" panose="02040502050505030304" charset="0"/>
                <a:cs typeface="Palatino Linotype" panose="02040502050505030304" charset="0"/>
                <a:sym typeface="+mn-ea"/>
              </a:rPr>
              <a:t>analizing</a:t>
            </a:r>
            <a:r>
              <a:rPr lang="en-US" dirty="0" smtClean="0">
                <a:solidFill>
                  <a:srgbClr val="0D0D0D"/>
                </a:solidFill>
                <a:latin typeface="Palatino Linotype" panose="02040502050505030304" charset="0"/>
                <a:cs typeface="Palatino Linotype" panose="02040502050505030304" charset="0"/>
                <a:sym typeface="+mn-ea"/>
              </a:rPr>
              <a:t> and evaluating employees </a:t>
            </a:r>
            <a:r>
              <a:rPr lang="en-US" dirty="0" err="1" smtClean="0">
                <a:solidFill>
                  <a:srgbClr val="0D0D0D"/>
                </a:solidFill>
                <a:latin typeface="Palatino Linotype" panose="02040502050505030304" charset="0"/>
                <a:cs typeface="Palatino Linotype" panose="02040502050505030304" charset="0"/>
                <a:sym typeface="+mn-ea"/>
              </a:rPr>
              <a:t>permformanc</a:t>
            </a:r>
            <a:r>
              <a:rPr lang="en-US" dirty="0" smtClean="0">
                <a:solidFill>
                  <a:srgbClr val="0D0D0D"/>
                </a:solidFill>
                <a:latin typeface="Palatino Linotype" panose="02040502050505030304" charset="0"/>
                <a:cs typeface="Palatino Linotype" panose="02040502050505030304" charset="0"/>
                <a:sym typeface="+mn-ea"/>
              </a:rPr>
              <a:t> across various department such as Human resources, marketing, research and development, Legal, support, Engineering. This project includes graphs and pie chart and this project will result in a comprehensive, user - friendly excel tool that can be regularly updated and used by HR and management to drive performance improvements within the </a:t>
            </a:r>
            <a:r>
              <a:rPr lang="en-US" dirty="0" err="1" smtClean="0">
                <a:solidFill>
                  <a:srgbClr val="0D0D0D"/>
                </a:solidFill>
                <a:latin typeface="Palatino Linotype" panose="02040502050505030304" charset="0"/>
                <a:cs typeface="Palatino Linotype" panose="02040502050505030304" charset="0"/>
                <a:sym typeface="+mn-ea"/>
              </a:rPr>
              <a:t>organisation</a:t>
            </a:r>
            <a:r>
              <a:rPr lang="en-US" dirty="0" smtClean="0">
                <a:solidFill>
                  <a:srgbClr val="0D0D0D"/>
                </a:solidFill>
                <a:latin typeface="Palatino Linotype" panose="02040502050505030304" charset="0"/>
                <a:cs typeface="Palatino Linotype" panose="02040502050505030304" charset="0"/>
                <a:sym typeface="+mn-ea"/>
              </a:rPr>
              <a:t>.  </a:t>
            </a:r>
            <a:r>
              <a:rPr lang="en-US" sz="1600" dirty="0" smtClean="0">
                <a:solidFill>
                  <a:srgbClr val="0D0D0D"/>
                </a:solidFill>
                <a:latin typeface="Palatino Linotype" panose="02040502050505030304" charset="0"/>
                <a:cs typeface="Palatino Linotype" panose="02040502050505030304" charset="0"/>
                <a:sym typeface="+mn-ea"/>
              </a:rPr>
              <a:t>      </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738150" y="1571612"/>
            <a:ext cx="9072626" cy="2862322"/>
          </a:xfrm>
          <a:prstGeom prst="rect">
            <a:avLst/>
          </a:prstGeom>
        </p:spPr>
        <p:txBody>
          <a:bodyPr wrap="square">
            <a:spAutoFit/>
          </a:bodyPr>
          <a:lstStyle/>
          <a:p>
            <a:r>
              <a:rPr lang="en-US" b="1" dirty="0" smtClean="0">
                <a:sym typeface="+mn-ea"/>
              </a:rPr>
              <a:t>Employees: </a:t>
            </a:r>
            <a:endParaRPr lang="en-US" b="1" dirty="0" smtClean="0"/>
          </a:p>
          <a:p>
            <a:r>
              <a:rPr lang="en-US" b="1" dirty="0" smtClean="0">
                <a:sym typeface="+mn-ea"/>
              </a:rPr>
              <a:t> </a:t>
            </a:r>
            <a:r>
              <a:rPr lang="en-US" dirty="0" smtClean="0">
                <a:sym typeface="+mn-ea"/>
              </a:rPr>
              <a:t>Individual Employees may have access to their performance data and metrics to self-access and identify areas for personal improvements.</a:t>
            </a:r>
          </a:p>
          <a:p>
            <a:endParaRPr lang="en-US" dirty="0" smtClean="0"/>
          </a:p>
          <a:p>
            <a:r>
              <a:rPr lang="en-US" dirty="0" smtClean="0">
                <a:sym typeface="+mn-ea"/>
              </a:rPr>
              <a:t>                                                                                                                                            </a:t>
            </a:r>
            <a:endParaRPr lang="en-US" dirty="0" smtClean="0"/>
          </a:p>
          <a:p>
            <a:r>
              <a:rPr lang="en-US" b="1" dirty="0" smtClean="0">
                <a:sym typeface="+mn-ea"/>
              </a:rPr>
              <a:t>Business </a:t>
            </a:r>
            <a:r>
              <a:rPr lang="en-US" b="1" dirty="0" err="1" smtClean="0">
                <a:sym typeface="+mn-ea"/>
              </a:rPr>
              <a:t>Organisation</a:t>
            </a:r>
            <a:r>
              <a:rPr lang="en-US" b="1" dirty="0" smtClean="0">
                <a:sym typeface="+mn-ea"/>
              </a:rPr>
              <a:t>:</a:t>
            </a:r>
            <a:endParaRPr lang="en-US" b="1" dirty="0" smtClean="0"/>
          </a:p>
          <a:p>
            <a:r>
              <a:rPr lang="en-US" dirty="0" smtClean="0">
                <a:sym typeface="+mn-ea"/>
              </a:rPr>
              <a:t>Business </a:t>
            </a:r>
            <a:r>
              <a:rPr lang="en-US" dirty="0" err="1" smtClean="0">
                <a:sym typeface="+mn-ea"/>
              </a:rPr>
              <a:t>Organisation</a:t>
            </a:r>
            <a:r>
              <a:rPr lang="en-US" dirty="0" smtClean="0">
                <a:sym typeface="+mn-ea"/>
              </a:rPr>
              <a:t> and Analysis use the data to support performance reviews, identify training needs, and develop employee development plans. Recruitments Teams Analyze data to understand the skills and performance trends that are beneficial for hiring.</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3167042" y="1857364"/>
            <a:ext cx="6096000" cy="3416320"/>
          </a:xfrm>
          <a:prstGeom prst="rect">
            <a:avLst/>
          </a:prstGeom>
        </p:spPr>
        <p:txBody>
          <a:bodyPr>
            <a:spAutoFit/>
          </a:bodyPr>
          <a:lstStyle/>
          <a:p>
            <a:r>
              <a:rPr lang="en-US" b="1" dirty="0" smtClean="0">
                <a:sym typeface="+mn-ea"/>
              </a:rPr>
              <a:t>1. Comprehensive Performance Tracking</a:t>
            </a:r>
            <a:endParaRPr lang="en-US" b="1" dirty="0" smtClean="0"/>
          </a:p>
          <a:p>
            <a:r>
              <a:rPr lang="en-US" b="1" dirty="0" smtClean="0">
                <a:sym typeface="+mn-ea"/>
              </a:rPr>
              <a:t>      </a:t>
            </a:r>
            <a:r>
              <a:rPr lang="en-US" dirty="0" smtClean="0">
                <a:sym typeface="+mn-ea"/>
              </a:rPr>
              <a:t>Tracks individual and team performance across key </a:t>
            </a:r>
            <a:r>
              <a:rPr lang="en-US" dirty="0" err="1" smtClean="0">
                <a:sym typeface="+mn-ea"/>
              </a:rPr>
              <a:t>matrics</a:t>
            </a:r>
            <a:r>
              <a:rPr lang="en-US" dirty="0" smtClean="0">
                <a:sym typeface="+mn-ea"/>
              </a:rPr>
              <a:t>. consolidates data from multiple sources into a single, easy-to- use Excel model.</a:t>
            </a:r>
            <a:endParaRPr lang="en-US" dirty="0" smtClean="0"/>
          </a:p>
          <a:p>
            <a:r>
              <a:rPr lang="en-US" dirty="0" smtClean="0">
                <a:sym typeface="+mn-ea"/>
              </a:rPr>
              <a:t> </a:t>
            </a:r>
            <a:r>
              <a:rPr lang="en-US" b="1" dirty="0" smtClean="0">
                <a:sym typeface="+mn-ea"/>
              </a:rPr>
              <a:t>2. Dynamic Dashboards and Visualizations </a:t>
            </a:r>
            <a:endParaRPr lang="en-US" dirty="0" smtClean="0"/>
          </a:p>
          <a:p>
            <a:r>
              <a:rPr lang="en-US" dirty="0" smtClean="0">
                <a:sym typeface="+mn-ea"/>
              </a:rPr>
              <a:t>        Provides real-time insights </a:t>
            </a:r>
            <a:r>
              <a:rPr lang="en-US" dirty="0" err="1" smtClean="0">
                <a:sym typeface="+mn-ea"/>
              </a:rPr>
              <a:t>throught</a:t>
            </a:r>
            <a:r>
              <a:rPr lang="en-US" dirty="0" smtClean="0">
                <a:sym typeface="+mn-ea"/>
              </a:rPr>
              <a:t> interactive charts and pivot tables. customizable views for different users (managers, HR, etc.). </a:t>
            </a:r>
            <a:endParaRPr lang="en-US" dirty="0" smtClean="0"/>
          </a:p>
          <a:p>
            <a:r>
              <a:rPr lang="en-US" b="1" dirty="0" smtClean="0">
                <a:sym typeface="+mn-ea"/>
              </a:rPr>
              <a:t>3. Automated reporting :</a:t>
            </a:r>
            <a:endParaRPr lang="en-US" b="1" dirty="0" smtClean="0"/>
          </a:p>
          <a:p>
            <a:r>
              <a:rPr lang="en-US" dirty="0" smtClean="0">
                <a:sym typeface="+mn-ea"/>
              </a:rPr>
              <a:t>       Reduces manual effort in data collection and report generation. Regular updates ensure data accuracy and relevance.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2166910" y="948690"/>
            <a:ext cx="5286412" cy="5909310"/>
          </a:xfrm>
          <a:prstGeom prst="rect">
            <a:avLst/>
          </a:prstGeom>
        </p:spPr>
        <p:txBody>
          <a:bodyPr wrap="square">
            <a:spAutoFit/>
          </a:bodyPr>
          <a:lstStyle/>
          <a:p>
            <a:r>
              <a:rPr lang="en-US" b="1" dirty="0" smtClean="0">
                <a:sym typeface="+mn-ea"/>
              </a:rPr>
              <a:t>The dataset for employee performance analysis typically includes various metrics that reflect </a:t>
            </a:r>
            <a:endParaRPr lang="en-US" b="1" dirty="0" smtClean="0"/>
          </a:p>
          <a:p>
            <a:r>
              <a:rPr lang="en-US" b="1" dirty="0" smtClean="0">
                <a:sym typeface="+mn-ea"/>
              </a:rPr>
              <a:t>an employee's productivity, quality of work, attendance, and overall contribution to the </a:t>
            </a:r>
            <a:endParaRPr lang="en-US" b="1" dirty="0" smtClean="0"/>
          </a:p>
          <a:p>
            <a:r>
              <a:rPr lang="en-US" b="1" dirty="0" smtClean="0">
                <a:sym typeface="+mn-ea"/>
              </a:rPr>
              <a:t>organization. Below is a description of the key columns that would be included in </a:t>
            </a:r>
            <a:r>
              <a:rPr lang="en-IN" b="1" dirty="0" smtClean="0">
                <a:sym typeface="+mn-ea"/>
              </a:rPr>
              <a:t>a Actionable Insights which Include recommendations or action items based on the analysis, such as training needs or performance improvement plans.</a:t>
            </a:r>
            <a:endParaRPr lang="en-IN" b="1" dirty="0" smtClean="0"/>
          </a:p>
          <a:p>
            <a:endParaRPr lang="en-US" b="1" dirty="0" smtClean="0"/>
          </a:p>
          <a:p>
            <a:r>
              <a:rPr lang="en-US" b="1" dirty="0" smtClean="0">
                <a:sym typeface="+mn-ea"/>
              </a:rPr>
              <a:t>Excel dataset:</a:t>
            </a:r>
            <a:endParaRPr lang="en-IN" b="1" dirty="0" smtClean="0"/>
          </a:p>
          <a:p>
            <a:endParaRPr lang="en-US" b="1" dirty="0" smtClean="0"/>
          </a:p>
          <a:p>
            <a:pPr marL="285750" indent="-285750">
              <a:buFont typeface="Arial" panose="020B0604020202020204" pitchFamily="34" charset="0"/>
              <a:buChar char="•"/>
            </a:pPr>
            <a:r>
              <a:rPr lang="en-US" b="1" dirty="0" err="1" smtClean="0">
                <a:sym typeface="+mn-ea"/>
              </a:rPr>
              <a:t>EmpID</a:t>
            </a:r>
            <a:r>
              <a:rPr lang="en-US" b="1" dirty="0" smtClean="0">
                <a:sym typeface="+mn-ea"/>
              </a:rPr>
              <a:t>: </a:t>
            </a:r>
            <a:r>
              <a:rPr lang="en-US" dirty="0" smtClean="0">
                <a:sym typeface="+mn-ea"/>
              </a:rPr>
              <a:t>A unique identifier for each employee</a:t>
            </a:r>
            <a:r>
              <a:rPr lang="en-IN" dirty="0" smtClean="0">
                <a:sym typeface="+mn-ea"/>
              </a:rPr>
              <a:t>.</a:t>
            </a:r>
            <a:endParaRPr lang="en-IN" dirty="0" smtClean="0"/>
          </a:p>
          <a:p>
            <a:pPr marL="285750" indent="-285750">
              <a:buFont typeface="Arial" panose="020B0604020202020204" pitchFamily="34" charset="0"/>
              <a:buChar char="•"/>
            </a:pPr>
            <a:r>
              <a:rPr lang="en-US" b="1" dirty="0" smtClean="0">
                <a:sym typeface="+mn-ea"/>
              </a:rPr>
              <a:t>Employee Name: </a:t>
            </a:r>
            <a:r>
              <a:rPr lang="en-US" dirty="0" smtClean="0">
                <a:sym typeface="+mn-ea"/>
              </a:rPr>
              <a:t>The employee’s given name</a:t>
            </a:r>
            <a:r>
              <a:rPr lang="en-IN" dirty="0" smtClean="0">
                <a:sym typeface="+mn-ea"/>
              </a:rPr>
              <a:t>.</a:t>
            </a:r>
            <a:endParaRPr lang="en-IN" b="1" dirty="0" smtClean="0">
              <a:sym typeface="+mn-ea"/>
            </a:endParaRPr>
          </a:p>
          <a:p>
            <a:pPr marL="285750" indent="-285750">
              <a:buFont typeface="Arial" panose="020B0604020202020204" pitchFamily="34" charset="0"/>
              <a:buChar char="•"/>
            </a:pPr>
            <a:r>
              <a:rPr lang="en-US" b="1" dirty="0" smtClean="0">
                <a:sym typeface="+mn-ea"/>
              </a:rPr>
              <a:t>Gender Code: </a:t>
            </a:r>
            <a:r>
              <a:rPr lang="en-US" dirty="0" smtClean="0">
                <a:sym typeface="+mn-ea"/>
              </a:rPr>
              <a:t>A code representing the gender of the employee (e.g., M for Male, F for Female, etc.)</a:t>
            </a:r>
            <a:endParaRPr lang="en-IN" dirty="0" smtClean="0"/>
          </a:p>
          <a:p>
            <a:pPr marL="285750" indent="-285750">
              <a:buFont typeface="Arial" panose="020B0604020202020204" pitchFamily="34" charset="0"/>
              <a:buChar char="•"/>
            </a:pPr>
            <a:r>
              <a:rPr lang="en-US" b="1" dirty="0" smtClean="0">
                <a:sym typeface="+mn-ea"/>
              </a:rPr>
              <a:t>Business Unit: </a:t>
            </a:r>
            <a:r>
              <a:rPr lang="en-US" dirty="0" smtClean="0">
                <a:sym typeface="+mn-ea"/>
              </a:rPr>
              <a:t>The department or division within the company where the employee works</a:t>
            </a:r>
            <a:r>
              <a:rPr lang="en-IN" dirty="0" smtClean="0">
                <a:sym typeface="+mn-ea"/>
              </a:rPr>
              <a:t>.</a:t>
            </a:r>
          </a:p>
          <a:p>
            <a:pPr marL="285750" indent="-285750">
              <a:buFont typeface="Arial" panose="020B0604020202020204" pitchFamily="34" charset="0"/>
              <a:buChar char="•"/>
            </a:pPr>
            <a:r>
              <a:rPr lang="en-US" altLang="en-IN" b="1" dirty="0" smtClean="0">
                <a:sym typeface="+mn-ea"/>
              </a:rPr>
              <a:t>Employee salary: </a:t>
            </a:r>
            <a:r>
              <a:rPr lang="en-US" altLang="en-IN" dirty="0" smtClean="0">
                <a:sym typeface="+mn-ea"/>
              </a:rPr>
              <a:t>the amount of salary that the employee gets for their work.</a:t>
            </a:r>
            <a:endParaRPr lang="en-IN" b="1" dirty="0" smtClean="0"/>
          </a:p>
          <a:p>
            <a:pPr marL="285750" indent="-285750"/>
            <a:endParaRPr lang="en-IN" dirty="0" smtClean="0"/>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238348" y="1428736"/>
            <a:ext cx="8286808" cy="1754326"/>
          </a:xfrm>
          <a:prstGeom prst="rect">
            <a:avLst/>
          </a:prstGeom>
        </p:spPr>
        <p:txBody>
          <a:bodyPr wrap="square">
            <a:spAutoFit/>
          </a:bodyPr>
          <a:lstStyle/>
          <a:p>
            <a:r>
              <a:rPr lang="en-US" dirty="0" smtClean="0">
                <a:solidFill>
                  <a:srgbClr val="0D0D0D"/>
                </a:solidFill>
                <a:latin typeface="Times New Roman" panose="02020603050405020304" pitchFamily="18" charset="0"/>
                <a:cs typeface="Times New Roman" panose="02020603050405020304" pitchFamily="18" charset="0"/>
                <a:sym typeface="+mn-ea"/>
              </a:rPr>
              <a:t>wow" features combine to create a powerful, efficient, and intuitive Excel-based solution that not only meets but </a:t>
            </a:r>
            <a:r>
              <a:rPr lang="en-US" dirty="0" err="1" smtClean="0">
                <a:solidFill>
                  <a:srgbClr val="0D0D0D"/>
                </a:solidFill>
                <a:latin typeface="Times New Roman" panose="02020603050405020304" pitchFamily="18" charset="0"/>
                <a:cs typeface="Times New Roman" panose="02020603050405020304" pitchFamily="18" charset="0"/>
                <a:sym typeface="+mn-ea"/>
              </a:rPr>
              <a:t>exceedsexpectations</a:t>
            </a:r>
            <a:r>
              <a:rPr lang="en-US" dirty="0" smtClean="0">
                <a:solidFill>
                  <a:srgbClr val="0D0D0D"/>
                </a:solidFill>
                <a:latin typeface="Times New Roman" panose="02020603050405020304" pitchFamily="18" charset="0"/>
                <a:cs typeface="Times New Roman" panose="02020603050405020304" pitchFamily="18" charset="0"/>
                <a:sym typeface="+mn-ea"/>
              </a:rPr>
              <a:t> in managing and analyzing employee Performance</a:t>
            </a:r>
            <a:r>
              <a:rPr lang="en-IN" dirty="0" smtClean="0">
                <a:solidFill>
                  <a:srgbClr val="0D0D0D"/>
                </a:solidFill>
                <a:latin typeface="Times New Roman" panose="02020603050405020304" pitchFamily="18" charset="0"/>
                <a:cs typeface="Times New Roman" panose="02020603050405020304" pitchFamily="18" charset="0"/>
                <a:sym typeface="+mn-ea"/>
              </a:rPr>
              <a:t>. </a:t>
            </a:r>
            <a:r>
              <a:rPr lang="en-US" dirty="0" smtClean="0">
                <a:solidFill>
                  <a:srgbClr val="0D0D0D"/>
                </a:solidFill>
                <a:latin typeface="Times New Roman" panose="02020603050405020304" pitchFamily="18" charset="0"/>
                <a:cs typeface="Times New Roman" panose="02020603050405020304" pitchFamily="18" charset="0"/>
                <a:sym typeface="+mn-ea"/>
              </a:rPr>
              <a:t>The solution includes an AI-driven feature that suggests actionable improvements based on performance trends, helping managers to implement effective strategies for boosting productivity and employee engagement. To improvement. This holistic view promotes better strategic decision-making.</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236</TotalTime>
  <Words>773</Words>
  <Application>Microsoft Office PowerPoint</Application>
  <PresentationFormat>Custom</PresentationFormat>
  <Paragraphs>117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SuganShankar</cp:lastModifiedBy>
  <cp:revision>19</cp:revision>
  <dcterms:created xsi:type="dcterms:W3CDTF">2024-03-29T15:07:22Z</dcterms:created>
  <dcterms:modified xsi:type="dcterms:W3CDTF">2024-09-01T11:34:10Z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