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119CEF-E917-4C31-B2B3-285BAC4F4BE9}"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410253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257898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339831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4125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288499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119CEF-E917-4C31-B2B3-285BAC4F4BE9}"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4148333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119CEF-E917-4C31-B2B3-285BAC4F4BE9}"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39525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19CEF-E917-4C31-B2B3-285BAC4F4BE9}"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634724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19CEF-E917-4C31-B2B3-285BAC4F4BE9}"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284352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19CEF-E917-4C31-B2B3-285BAC4F4BE9}"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147064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19CEF-E917-4C31-B2B3-285BAC4F4BE9}"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35732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375738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119CEF-E917-4C31-B2B3-285BAC4F4BE9}"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94365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19CEF-E917-4C31-B2B3-285BAC4F4BE9}"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22460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19CEF-E917-4C31-B2B3-285BAC4F4BE9}"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380771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271356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119CEF-E917-4C31-B2B3-285BAC4F4BE9}"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22FA0-BA27-46CB-BF7B-C1DC6A637609}" type="slidenum">
              <a:rPr lang="en-IN" smtClean="0"/>
              <a:t>‹#›</a:t>
            </a:fld>
            <a:endParaRPr lang="en-IN"/>
          </a:p>
        </p:txBody>
      </p:sp>
    </p:spTree>
    <p:extLst>
      <p:ext uri="{BB962C8B-B14F-4D97-AF65-F5344CB8AC3E}">
        <p14:creationId xmlns:p14="http://schemas.microsoft.com/office/powerpoint/2010/main" val="170511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119CEF-E917-4C31-B2B3-285BAC4F4BE9}" type="datetimeFigureOut">
              <a:rPr lang="en-IN" smtClean="0"/>
              <a:t>02-12-2021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4422FA0-BA27-46CB-BF7B-C1DC6A637609}" type="slidenum">
              <a:rPr lang="en-IN" smtClean="0"/>
              <a:t>‹#›</a:t>
            </a:fld>
            <a:endParaRPr lang="en-IN"/>
          </a:p>
        </p:txBody>
      </p:sp>
    </p:spTree>
    <p:extLst>
      <p:ext uri="{BB962C8B-B14F-4D97-AF65-F5344CB8AC3E}">
        <p14:creationId xmlns:p14="http://schemas.microsoft.com/office/powerpoint/2010/main" val="123145567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F1A0-7A84-434E-92A8-C483D0042B43}"/>
              </a:ext>
            </a:extLst>
          </p:cNvPr>
          <p:cNvSpPr>
            <a:spLocks noGrp="1"/>
          </p:cNvSpPr>
          <p:nvPr>
            <p:ph type="ctrTitle"/>
          </p:nvPr>
        </p:nvSpPr>
        <p:spPr>
          <a:xfrm>
            <a:off x="1375983" y="1470991"/>
            <a:ext cx="9440034" cy="3510877"/>
          </a:xfrm>
        </p:spPr>
        <p:txBody>
          <a:bodyPr>
            <a:normAutofit/>
          </a:bodyPr>
          <a:lstStyle/>
          <a:p>
            <a:r>
              <a:rPr lang="en-US" dirty="0"/>
              <a:t>Why pagination is important ?</a:t>
            </a:r>
            <a:br>
              <a:rPr lang="en-US" dirty="0"/>
            </a:br>
            <a:br>
              <a:rPr lang="en-US" dirty="0"/>
            </a:br>
            <a:endParaRPr lang="en-IN" dirty="0"/>
          </a:p>
        </p:txBody>
      </p:sp>
      <p:sp>
        <p:nvSpPr>
          <p:cNvPr id="4" name="TextBox 3">
            <a:extLst>
              <a:ext uri="{FF2B5EF4-FFF2-40B4-BE49-F238E27FC236}">
                <a16:creationId xmlns:a16="http://schemas.microsoft.com/office/drawing/2014/main" id="{1C12EA28-2E57-4234-9DE8-308E490870E7}"/>
              </a:ext>
            </a:extLst>
          </p:cNvPr>
          <p:cNvSpPr txBox="1"/>
          <p:nvPr/>
        </p:nvSpPr>
        <p:spPr>
          <a:xfrm>
            <a:off x="3368702" y="6138407"/>
            <a:ext cx="5454595" cy="369332"/>
          </a:xfrm>
          <a:prstGeom prst="rect">
            <a:avLst/>
          </a:prstGeom>
          <a:noFill/>
        </p:spPr>
        <p:txBody>
          <a:bodyPr wrap="square" rtlCol="0">
            <a:spAutoFit/>
          </a:bodyPr>
          <a:lstStyle/>
          <a:p>
            <a:r>
              <a:rPr lang="en-US" dirty="0"/>
              <a:t>[Considering MongoDB as Database for this session]</a:t>
            </a:r>
            <a:endParaRPr lang="en-IN" dirty="0"/>
          </a:p>
        </p:txBody>
      </p:sp>
    </p:spTree>
    <p:extLst>
      <p:ext uri="{BB962C8B-B14F-4D97-AF65-F5344CB8AC3E}">
        <p14:creationId xmlns:p14="http://schemas.microsoft.com/office/powerpoint/2010/main" val="250402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B225-F807-4A9B-B595-5F5E240DE5E7}"/>
              </a:ext>
            </a:extLst>
          </p:cNvPr>
          <p:cNvSpPr>
            <a:spLocks noGrp="1"/>
          </p:cNvSpPr>
          <p:nvPr>
            <p:ph type="title"/>
          </p:nvPr>
        </p:nvSpPr>
        <p:spPr/>
        <p:txBody>
          <a:bodyPr/>
          <a:lstStyle/>
          <a:p>
            <a:r>
              <a:rPr lang="en-US" dirty="0"/>
              <a:t>Points to ponder</a:t>
            </a:r>
            <a:endParaRPr lang="en-IN" dirty="0"/>
          </a:p>
        </p:txBody>
      </p:sp>
      <p:sp>
        <p:nvSpPr>
          <p:cNvPr id="3" name="Content Placeholder 2">
            <a:extLst>
              <a:ext uri="{FF2B5EF4-FFF2-40B4-BE49-F238E27FC236}">
                <a16:creationId xmlns:a16="http://schemas.microsoft.com/office/drawing/2014/main" id="{1345D1B9-D460-4ACF-AF51-8A7B583B53F2}"/>
              </a:ext>
            </a:extLst>
          </p:cNvPr>
          <p:cNvSpPr>
            <a:spLocks noGrp="1"/>
          </p:cNvSpPr>
          <p:nvPr>
            <p:ph idx="1"/>
          </p:nvPr>
        </p:nvSpPr>
        <p:spPr/>
        <p:txBody>
          <a:bodyPr/>
          <a:lstStyle/>
          <a:p>
            <a:r>
              <a:rPr lang="en-US" dirty="0"/>
              <a:t>Default RAM size is 512 MB so even if you instance has 12GB of RAM, you have to pass it via the flag.</a:t>
            </a:r>
          </a:p>
          <a:p>
            <a:r>
              <a:rPr lang="en-US" dirty="0"/>
              <a:t>Use </a:t>
            </a:r>
            <a:r>
              <a:rPr lang="en-US" dirty="0" err="1"/>
              <a:t>mongoose.debug</a:t>
            </a:r>
            <a:endParaRPr lang="en-US" dirty="0"/>
          </a:p>
          <a:p>
            <a:r>
              <a:rPr lang="en-US" dirty="0"/>
              <a:t>Use MongoDB Compass Explain for query optimization</a:t>
            </a:r>
          </a:p>
          <a:p>
            <a:r>
              <a:rPr lang="en-US" dirty="0"/>
              <a:t>.sort() is will always perform in-memory sort if you’re not using any index fields.</a:t>
            </a:r>
            <a:endParaRPr lang="en-IN" dirty="0"/>
          </a:p>
        </p:txBody>
      </p:sp>
    </p:spTree>
    <p:extLst>
      <p:ext uri="{BB962C8B-B14F-4D97-AF65-F5344CB8AC3E}">
        <p14:creationId xmlns:p14="http://schemas.microsoft.com/office/powerpoint/2010/main" val="339538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127B-F4B7-4041-8B71-5DA53027743A}"/>
              </a:ext>
            </a:extLst>
          </p:cNvPr>
          <p:cNvSpPr>
            <a:spLocks noGrp="1"/>
          </p:cNvSpPr>
          <p:nvPr>
            <p:ph type="title"/>
          </p:nvPr>
        </p:nvSpPr>
        <p:spPr/>
        <p:txBody>
          <a:bodyPr/>
          <a:lstStyle/>
          <a:p>
            <a:r>
              <a:rPr lang="en-US" dirty="0"/>
              <a:t>Thank you very much for attending!</a:t>
            </a:r>
            <a:endParaRPr lang="en-IN" dirty="0"/>
          </a:p>
        </p:txBody>
      </p:sp>
      <p:sp>
        <p:nvSpPr>
          <p:cNvPr id="3" name="Content Placeholder 2">
            <a:extLst>
              <a:ext uri="{FF2B5EF4-FFF2-40B4-BE49-F238E27FC236}">
                <a16:creationId xmlns:a16="http://schemas.microsoft.com/office/drawing/2014/main" id="{005546EA-DAFC-4224-84C3-7BFCBD6BBA0E}"/>
              </a:ext>
            </a:extLst>
          </p:cNvPr>
          <p:cNvSpPr>
            <a:spLocks noGrp="1"/>
          </p:cNvSpPr>
          <p:nvPr>
            <p:ph idx="1"/>
          </p:nvPr>
        </p:nvSpPr>
        <p:spPr/>
        <p:txBody>
          <a:bodyPr/>
          <a:lstStyle/>
          <a:p>
            <a:r>
              <a:rPr lang="en-US" dirty="0"/>
              <a:t>Always consider each of solution development with millions of records in mind and ask yourself, “Will my code be able to handle this scenario?” I’ve learnt so much from this question!</a:t>
            </a:r>
          </a:p>
          <a:p>
            <a:r>
              <a:rPr lang="en-US" dirty="0"/>
              <a:t>Thanks again, hf!</a:t>
            </a:r>
            <a:endParaRPr lang="en-IN" dirty="0"/>
          </a:p>
        </p:txBody>
      </p:sp>
    </p:spTree>
    <p:extLst>
      <p:ext uri="{BB962C8B-B14F-4D97-AF65-F5344CB8AC3E}">
        <p14:creationId xmlns:p14="http://schemas.microsoft.com/office/powerpoint/2010/main" val="206653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873B5-7EE9-427B-8210-0988F7198F76}"/>
              </a:ext>
            </a:extLst>
          </p:cNvPr>
          <p:cNvSpPr>
            <a:spLocks noGrp="1"/>
          </p:cNvSpPr>
          <p:nvPr>
            <p:ph idx="1"/>
          </p:nvPr>
        </p:nvSpPr>
        <p:spPr>
          <a:xfrm>
            <a:off x="397565" y="644057"/>
            <a:ext cx="11044362" cy="4333460"/>
          </a:xfrm>
        </p:spPr>
        <p:txBody>
          <a:bodyPr>
            <a:normAutofit fontScale="85000" lnSpcReduction="20000"/>
          </a:bodyPr>
          <a:lstStyle/>
          <a:p>
            <a:r>
              <a:rPr lang="en-US" sz="3200" dirty="0"/>
              <a:t>The point of this pagination is that, suppose you have millions of records and you want to divide them into certain pages like per pages 10k etc. This is the simplest example of pagination.</a:t>
            </a:r>
          </a:p>
          <a:p>
            <a:endParaRPr lang="en-US" sz="3200" dirty="0"/>
          </a:p>
          <a:p>
            <a:r>
              <a:rPr lang="en-US" sz="3200" dirty="0"/>
              <a:t>There are basically two types of pagination:</a:t>
            </a:r>
          </a:p>
          <a:p>
            <a:pPr marL="36900" indent="0">
              <a:buNone/>
            </a:pPr>
            <a:r>
              <a:rPr lang="en-IN" sz="3200" dirty="0"/>
              <a:t>       1) Offset-based [classic one – most of us are already familiar with that]</a:t>
            </a:r>
          </a:p>
          <a:p>
            <a:pPr marL="36900" indent="0">
              <a:buNone/>
            </a:pPr>
            <a:r>
              <a:rPr lang="en-IN" sz="3200" dirty="0"/>
              <a:t>       2) Cursor based [production APIs which should use this type of pagination when records will be in millions]</a:t>
            </a:r>
          </a:p>
          <a:p>
            <a:pPr marL="36900" indent="0">
              <a:buNone/>
            </a:pPr>
            <a:r>
              <a:rPr lang="en-IN" sz="3200" dirty="0"/>
              <a:t>       3) Hybrid [Custom one that I defined [for me] and intend to use, will explain]</a:t>
            </a:r>
          </a:p>
        </p:txBody>
      </p:sp>
    </p:spTree>
    <p:extLst>
      <p:ext uri="{BB962C8B-B14F-4D97-AF65-F5344CB8AC3E}">
        <p14:creationId xmlns:p14="http://schemas.microsoft.com/office/powerpoint/2010/main" val="290397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C79-C404-42C7-933A-848F8BFE99BA}"/>
              </a:ext>
            </a:extLst>
          </p:cNvPr>
          <p:cNvSpPr>
            <a:spLocks noGrp="1"/>
          </p:cNvSpPr>
          <p:nvPr>
            <p:ph type="title"/>
          </p:nvPr>
        </p:nvSpPr>
        <p:spPr>
          <a:xfrm>
            <a:off x="919119" y="307450"/>
            <a:ext cx="10353762" cy="970450"/>
          </a:xfrm>
        </p:spPr>
        <p:txBody>
          <a:bodyPr/>
          <a:lstStyle/>
          <a:p>
            <a:r>
              <a:rPr lang="en-US" dirty="0"/>
              <a:t>Offset-based pagination</a:t>
            </a:r>
            <a:endParaRPr lang="en-IN" dirty="0"/>
          </a:p>
        </p:txBody>
      </p:sp>
      <p:sp>
        <p:nvSpPr>
          <p:cNvPr id="3" name="Content Placeholder 2">
            <a:extLst>
              <a:ext uri="{FF2B5EF4-FFF2-40B4-BE49-F238E27FC236}">
                <a16:creationId xmlns:a16="http://schemas.microsoft.com/office/drawing/2014/main" id="{2FA57FBE-42FE-42CB-83A8-A330814A9139}"/>
              </a:ext>
            </a:extLst>
          </p:cNvPr>
          <p:cNvSpPr>
            <a:spLocks noGrp="1"/>
          </p:cNvSpPr>
          <p:nvPr>
            <p:ph idx="1"/>
          </p:nvPr>
        </p:nvSpPr>
        <p:spPr>
          <a:xfrm>
            <a:off x="230588" y="1277901"/>
            <a:ext cx="11791784" cy="4513300"/>
          </a:xfrm>
        </p:spPr>
        <p:txBody>
          <a:bodyPr>
            <a:normAutofit/>
          </a:bodyPr>
          <a:lstStyle/>
          <a:p>
            <a:r>
              <a:rPr lang="en-US" sz="2400" dirty="0"/>
              <a:t>Classical SQL way in which you will pass limit [how many records you want to fetch from DB] and offset/skip [after how many records, you want to grab the limited records] value.</a:t>
            </a:r>
          </a:p>
          <a:p>
            <a:r>
              <a:rPr lang="en-US" sz="2400" dirty="0"/>
              <a:t>Example in mongoose query:</a:t>
            </a:r>
          </a:p>
          <a:p>
            <a:r>
              <a:rPr lang="en-IN" sz="2400" b="0" dirty="0" err="1">
                <a:solidFill>
                  <a:srgbClr val="569CD6"/>
                </a:solidFill>
                <a:effectLst/>
                <a:latin typeface="Consolas" panose="020B0609020204030204" pitchFamily="49" charset="0"/>
              </a:rPr>
              <a:t>const</a:t>
            </a:r>
            <a:r>
              <a:rPr lang="en-IN" sz="2400" b="0" dirty="0">
                <a:solidFill>
                  <a:srgbClr val="D4D4D4"/>
                </a:solidFill>
                <a:effectLst/>
                <a:latin typeface="Consolas" panose="020B0609020204030204" pitchFamily="49" charset="0"/>
              </a:rPr>
              <a:t> </a:t>
            </a:r>
            <a:r>
              <a:rPr lang="en-IN" sz="2400" b="0" dirty="0">
                <a:solidFill>
                  <a:srgbClr val="4FC1FF"/>
                </a:solidFill>
                <a:effectLst/>
                <a:latin typeface="Consolas" panose="020B0609020204030204" pitchFamily="49" charset="0"/>
              </a:rPr>
              <a:t>data</a:t>
            </a:r>
            <a:r>
              <a:rPr lang="en-IN" sz="2400" b="0" dirty="0">
                <a:solidFill>
                  <a:srgbClr val="D4D4D4"/>
                </a:solidFill>
                <a:effectLst/>
                <a:latin typeface="Consolas" panose="020B0609020204030204" pitchFamily="49" charset="0"/>
              </a:rPr>
              <a:t> = </a:t>
            </a:r>
            <a:r>
              <a:rPr lang="en-IN" sz="2400" b="0" dirty="0">
                <a:solidFill>
                  <a:srgbClr val="C586C0"/>
                </a:solidFill>
                <a:effectLst/>
                <a:latin typeface="Consolas" panose="020B0609020204030204" pitchFamily="49" charset="0"/>
              </a:rPr>
              <a:t>await</a:t>
            </a:r>
            <a:r>
              <a:rPr lang="en-IN" sz="2400" b="0" dirty="0">
                <a:solidFill>
                  <a:srgbClr val="D4D4D4"/>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MODEL</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find</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sort</a:t>
            </a:r>
            <a:r>
              <a:rPr lang="en-IN" sz="2400" b="0" dirty="0">
                <a:solidFill>
                  <a:srgbClr val="D4D4D4"/>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createdAt</a:t>
            </a:r>
            <a:r>
              <a:rPr lang="en-IN" sz="2400" b="0" dirty="0">
                <a:solidFill>
                  <a:srgbClr val="9CDCFE"/>
                </a:solidFill>
                <a:effectLst/>
                <a:latin typeface="Consolas" panose="020B0609020204030204" pitchFamily="49" charset="0"/>
              </a:rPr>
              <a:t>:</a:t>
            </a:r>
            <a:r>
              <a:rPr lang="en-IN" sz="2400" b="0" dirty="0">
                <a:solidFill>
                  <a:srgbClr val="D4D4D4"/>
                </a:solidFill>
                <a:effectLst/>
                <a:latin typeface="Consolas" panose="020B0609020204030204" pitchFamily="49" charset="0"/>
              </a:rPr>
              <a:t> -</a:t>
            </a:r>
            <a:r>
              <a:rPr lang="en-IN" sz="2400" b="0" dirty="0">
                <a:solidFill>
                  <a:srgbClr val="B5CEA8"/>
                </a:solidFill>
                <a:effectLst/>
                <a:latin typeface="Consolas" panose="020B0609020204030204" pitchFamily="49" charset="0"/>
              </a:rPr>
              <a:t>1</a:t>
            </a:r>
            <a:r>
              <a:rPr lang="en-IN" sz="2400" b="0" dirty="0">
                <a:solidFill>
                  <a:srgbClr val="D4D4D4"/>
                </a:solidFill>
                <a:effectLst/>
                <a:latin typeface="Consolas" panose="020B0609020204030204" pitchFamily="49" charset="0"/>
              </a:rPr>
              <a:t> }).</a:t>
            </a:r>
            <a:r>
              <a:rPr lang="en-IN" sz="2400" b="0">
                <a:solidFill>
                  <a:srgbClr val="DCDCAA"/>
                </a:solidFill>
                <a:effectLst/>
                <a:latin typeface="Consolas" panose="020B0609020204030204" pitchFamily="49" charset="0"/>
              </a:rPr>
              <a:t>lean</a:t>
            </a:r>
            <a:r>
              <a:rPr lang="en-IN" sz="2400" b="0">
                <a:solidFill>
                  <a:srgbClr val="D4D4D4"/>
                </a:solidFill>
                <a:effectLst/>
                <a:latin typeface="Consolas" panose="020B0609020204030204" pitchFamily="49" charset="0"/>
              </a:rPr>
              <a:t>();</a:t>
            </a:r>
            <a:endParaRPr lang="en-IN"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427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C79-C404-42C7-933A-848F8BFE99BA}"/>
              </a:ext>
            </a:extLst>
          </p:cNvPr>
          <p:cNvSpPr>
            <a:spLocks noGrp="1"/>
          </p:cNvSpPr>
          <p:nvPr>
            <p:ph type="title"/>
          </p:nvPr>
        </p:nvSpPr>
        <p:spPr>
          <a:xfrm>
            <a:off x="919119" y="307450"/>
            <a:ext cx="10353762" cy="970450"/>
          </a:xfrm>
        </p:spPr>
        <p:txBody>
          <a:bodyPr/>
          <a:lstStyle/>
          <a:p>
            <a:r>
              <a:rPr lang="en-US" dirty="0"/>
              <a:t>Offset-based pagination</a:t>
            </a:r>
            <a:endParaRPr lang="en-IN" dirty="0"/>
          </a:p>
        </p:txBody>
      </p:sp>
      <p:sp>
        <p:nvSpPr>
          <p:cNvPr id="3" name="Content Placeholder 2">
            <a:extLst>
              <a:ext uri="{FF2B5EF4-FFF2-40B4-BE49-F238E27FC236}">
                <a16:creationId xmlns:a16="http://schemas.microsoft.com/office/drawing/2014/main" id="{2FA57FBE-42FE-42CB-83A8-A330814A9139}"/>
              </a:ext>
            </a:extLst>
          </p:cNvPr>
          <p:cNvSpPr>
            <a:spLocks noGrp="1"/>
          </p:cNvSpPr>
          <p:nvPr>
            <p:ph idx="1"/>
          </p:nvPr>
        </p:nvSpPr>
        <p:spPr>
          <a:xfrm>
            <a:off x="230588" y="1277901"/>
            <a:ext cx="11791784" cy="4513300"/>
          </a:xfrm>
        </p:spPr>
        <p:txBody>
          <a:bodyPr>
            <a:normAutofit/>
          </a:bodyPr>
          <a:lstStyle/>
          <a:p>
            <a:r>
              <a:rPr lang="en-US" sz="2400" dirty="0"/>
              <a:t>But, what If ??????</a:t>
            </a:r>
          </a:p>
          <a:p>
            <a:r>
              <a:rPr lang="en-US" sz="2400" b="0" dirty="0">
                <a:solidFill>
                  <a:srgbClr val="D4D4D4"/>
                </a:solidFill>
                <a:effectLst/>
                <a:latin typeface="Consolas" panose="020B0609020204030204" pitchFamily="49" charset="0"/>
              </a:rPr>
              <a:t>What If there are millions of records. For ex. </a:t>
            </a:r>
            <a:r>
              <a:rPr lang="en-US" sz="2400" dirty="0">
                <a:solidFill>
                  <a:srgbClr val="D4D4D4"/>
                </a:solidFill>
                <a:effectLst/>
                <a:latin typeface="Consolas" panose="020B0609020204030204" pitchFamily="49" charset="0"/>
              </a:rPr>
              <a:t>5-Million [50Lakhs]</a:t>
            </a:r>
          </a:p>
          <a:p>
            <a:r>
              <a:rPr lang="en-US" sz="2400" b="0" dirty="0">
                <a:solidFill>
                  <a:srgbClr val="D4D4D4"/>
                </a:solidFill>
                <a:effectLst/>
                <a:latin typeface="Consolas" panose="020B0609020204030204" pitchFamily="49" charset="0"/>
              </a:rPr>
              <a:t>I’ve inserted 5Mil records for our demo.</a:t>
            </a:r>
          </a:p>
          <a:p>
            <a:pPr marL="36900" indent="0">
              <a:buNone/>
            </a:pPr>
            <a:endParaRPr lang="en-IN" sz="2400" b="0" dirty="0">
              <a:solidFill>
                <a:srgbClr val="D4D4D4"/>
              </a:solidFill>
              <a:effectLst/>
              <a:latin typeface="Consolas" panose="020B0609020204030204" pitchFamily="49" charset="0"/>
            </a:endParaRPr>
          </a:p>
          <a:p>
            <a:pPr marL="36900" indent="0">
              <a:buNone/>
            </a:pPr>
            <a:endParaRPr lang="en-IN" sz="2400" dirty="0"/>
          </a:p>
        </p:txBody>
      </p:sp>
    </p:spTree>
    <p:extLst>
      <p:ext uri="{BB962C8B-B14F-4D97-AF65-F5344CB8AC3E}">
        <p14:creationId xmlns:p14="http://schemas.microsoft.com/office/powerpoint/2010/main" val="362747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C79-C404-42C7-933A-848F8BFE99BA}"/>
              </a:ext>
            </a:extLst>
          </p:cNvPr>
          <p:cNvSpPr>
            <a:spLocks noGrp="1"/>
          </p:cNvSpPr>
          <p:nvPr>
            <p:ph type="title"/>
          </p:nvPr>
        </p:nvSpPr>
        <p:spPr>
          <a:xfrm>
            <a:off x="919119" y="307450"/>
            <a:ext cx="10353762" cy="970450"/>
          </a:xfrm>
        </p:spPr>
        <p:txBody>
          <a:bodyPr/>
          <a:lstStyle/>
          <a:p>
            <a:r>
              <a:rPr lang="en-US" dirty="0"/>
              <a:t>Offset-based pagination – memory limit 2048 </a:t>
            </a:r>
            <a:endParaRPr lang="en-IN" dirty="0"/>
          </a:p>
        </p:txBody>
      </p:sp>
      <p:sp>
        <p:nvSpPr>
          <p:cNvPr id="3" name="Content Placeholder 2">
            <a:extLst>
              <a:ext uri="{FF2B5EF4-FFF2-40B4-BE49-F238E27FC236}">
                <a16:creationId xmlns:a16="http://schemas.microsoft.com/office/drawing/2014/main" id="{2FA57FBE-42FE-42CB-83A8-A330814A9139}"/>
              </a:ext>
            </a:extLst>
          </p:cNvPr>
          <p:cNvSpPr>
            <a:spLocks noGrp="1"/>
          </p:cNvSpPr>
          <p:nvPr>
            <p:ph idx="1"/>
          </p:nvPr>
        </p:nvSpPr>
        <p:spPr>
          <a:xfrm>
            <a:off x="230588" y="1277901"/>
            <a:ext cx="11791784" cy="4513300"/>
          </a:xfrm>
        </p:spPr>
        <p:txBody>
          <a:bodyPr>
            <a:normAutofit fontScale="92500" lnSpcReduction="10000"/>
          </a:bodyPr>
          <a:lstStyle/>
          <a:p>
            <a:r>
              <a:rPr lang="en-US" sz="2400" dirty="0"/>
              <a:t>Scenario1: [Let’s search 1.5Mil records with this pagination]</a:t>
            </a:r>
          </a:p>
          <a:p>
            <a:r>
              <a:rPr lang="en-US" sz="2400" dirty="0"/>
              <a:t>Fired query: </a:t>
            </a:r>
          </a:p>
          <a:p>
            <a:r>
              <a:rPr lang="en-IN" sz="2400" b="0" dirty="0" err="1">
                <a:solidFill>
                  <a:srgbClr val="569CD6"/>
                </a:solidFill>
                <a:effectLst/>
                <a:latin typeface="Consolas" panose="020B0609020204030204" pitchFamily="49" charset="0"/>
              </a:rPr>
              <a:t>const</a:t>
            </a:r>
            <a:r>
              <a:rPr lang="en-IN" sz="2400" b="0" dirty="0">
                <a:solidFill>
                  <a:srgbClr val="D4D4D4"/>
                </a:solidFill>
                <a:effectLst/>
                <a:latin typeface="Consolas" panose="020B0609020204030204" pitchFamily="49" charset="0"/>
              </a:rPr>
              <a:t> </a:t>
            </a:r>
            <a:r>
              <a:rPr lang="en-IN" sz="2400" b="0" dirty="0">
                <a:solidFill>
                  <a:srgbClr val="4FC1FF"/>
                </a:solidFill>
                <a:effectLst/>
                <a:latin typeface="Consolas" panose="020B0609020204030204" pitchFamily="49" charset="0"/>
              </a:rPr>
              <a:t>data</a:t>
            </a:r>
            <a:r>
              <a:rPr lang="en-IN" sz="2400" b="0" dirty="0">
                <a:solidFill>
                  <a:srgbClr val="D4D4D4"/>
                </a:solidFill>
                <a:effectLst/>
                <a:latin typeface="Consolas" panose="020B0609020204030204" pitchFamily="49" charset="0"/>
              </a:rPr>
              <a:t> = </a:t>
            </a:r>
            <a:r>
              <a:rPr lang="en-IN" sz="2400" b="0" dirty="0">
                <a:solidFill>
                  <a:srgbClr val="C586C0"/>
                </a:solidFill>
                <a:effectLst/>
                <a:latin typeface="Consolas" panose="020B0609020204030204" pitchFamily="49" charset="0"/>
              </a:rPr>
              <a:t>await</a:t>
            </a:r>
            <a:r>
              <a:rPr lang="en-IN" sz="2400" b="0" dirty="0">
                <a:solidFill>
                  <a:srgbClr val="D4D4D4"/>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MODEL</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find</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sort</a:t>
            </a:r>
            <a:r>
              <a:rPr lang="en-IN" sz="2400" b="0" dirty="0">
                <a:solidFill>
                  <a:srgbClr val="D4D4D4"/>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createdAt</a:t>
            </a:r>
            <a:r>
              <a:rPr lang="en-IN" sz="2400" b="0" dirty="0">
                <a:solidFill>
                  <a:srgbClr val="9CDCFE"/>
                </a:solidFill>
                <a:effectLst/>
                <a:latin typeface="Consolas" panose="020B0609020204030204" pitchFamily="49" charset="0"/>
              </a:rPr>
              <a:t>:</a:t>
            </a:r>
            <a:r>
              <a:rPr lang="en-IN" sz="2400" b="0" dirty="0">
                <a:solidFill>
                  <a:srgbClr val="D4D4D4"/>
                </a:solidFill>
                <a:effectLst/>
                <a:latin typeface="Consolas" panose="020B0609020204030204" pitchFamily="49" charset="0"/>
              </a:rPr>
              <a:t> -</a:t>
            </a:r>
            <a:r>
              <a:rPr lang="en-IN" sz="2400" b="0" dirty="0">
                <a:solidFill>
                  <a:srgbClr val="B5CEA8"/>
                </a:solidFill>
                <a:effectLst/>
                <a:latin typeface="Consolas" panose="020B0609020204030204" pitchFamily="49" charset="0"/>
              </a:rPr>
              <a:t>1</a:t>
            </a:r>
            <a:r>
              <a:rPr lang="en-IN" sz="2400" b="0" dirty="0">
                <a:solidFill>
                  <a:srgbClr val="D4D4D4"/>
                </a:solidFill>
                <a:effectLst/>
                <a:latin typeface="Consolas" panose="020B0609020204030204" pitchFamily="49" charset="0"/>
              </a:rPr>
              <a:t> }).</a:t>
            </a:r>
            <a:r>
              <a:rPr lang="en-IN" sz="2400" b="0" dirty="0">
                <a:solidFill>
                  <a:srgbClr val="DCDCAA"/>
                </a:solidFill>
                <a:effectLst/>
                <a:latin typeface="Consolas" panose="020B0609020204030204" pitchFamily="49" charset="0"/>
              </a:rPr>
              <a:t>lean</a:t>
            </a:r>
            <a:r>
              <a:rPr lang="en-IN" sz="2400" b="0" dirty="0">
                <a:solidFill>
                  <a:srgbClr val="D4D4D4"/>
                </a:solidFill>
                <a:effectLst/>
                <a:latin typeface="Consolas" panose="020B0609020204030204" pitchFamily="49" charset="0"/>
              </a:rPr>
              <a:t>();</a:t>
            </a:r>
          </a:p>
          <a:p>
            <a:endParaRPr lang="en-US" sz="2400" dirty="0"/>
          </a:p>
          <a:p>
            <a:r>
              <a:rPr lang="en-US" sz="2400" b="0" dirty="0">
                <a:solidFill>
                  <a:srgbClr val="D4D4D4"/>
                </a:solidFill>
                <a:effectLst/>
                <a:latin typeface="Consolas" panose="020B0609020204030204" pitchFamily="49" charset="0"/>
              </a:rPr>
              <a:t>RESULT: </a:t>
            </a:r>
          </a:p>
          <a:p>
            <a:pPr marL="36900" indent="0">
              <a:buNone/>
            </a:pPr>
            <a:r>
              <a:rPr lang="en-US" sz="2000" b="0" i="0" dirty="0">
                <a:solidFill>
                  <a:srgbClr val="01FF70"/>
                </a:solidFill>
                <a:effectLst/>
                <a:latin typeface="Courier New" panose="02070309020205020404" pitchFamily="49" charset="0"/>
              </a:rPr>
              <a:t>Executor error during find command :: caused by :: Sort operation used more than the maximum 33554432 bytes of RAM. Add an index, or specify a smaller limit.</a:t>
            </a:r>
            <a:endParaRPr lang="en-IN" sz="2400" b="0" dirty="0">
              <a:solidFill>
                <a:srgbClr val="D4D4D4"/>
              </a:solidFill>
              <a:effectLst/>
              <a:latin typeface="Consolas" panose="020B0609020204030204" pitchFamily="49" charset="0"/>
            </a:endParaRPr>
          </a:p>
          <a:p>
            <a:pPr marL="36900" indent="0">
              <a:buNone/>
            </a:pPr>
            <a:r>
              <a:rPr lang="en-IN" sz="2400" dirty="0"/>
              <a:t>- WHY? – Because, we are not using any index fields so this query will fetch the data into memory then perform in-memory sort. After MongoDB4.2 – in-memory sort limit is 32MB. But, if you remove the sort with </a:t>
            </a:r>
            <a:r>
              <a:rPr lang="en-IN" sz="2400" dirty="0" err="1"/>
              <a:t>createdAt</a:t>
            </a:r>
            <a:r>
              <a:rPr lang="en-IN" sz="2400" dirty="0"/>
              <a:t> or replace the field with index field, this query will result in true with 1.5 Mil data.</a:t>
            </a:r>
          </a:p>
        </p:txBody>
      </p:sp>
    </p:spTree>
    <p:extLst>
      <p:ext uri="{BB962C8B-B14F-4D97-AF65-F5344CB8AC3E}">
        <p14:creationId xmlns:p14="http://schemas.microsoft.com/office/powerpoint/2010/main" val="86637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C79-C404-42C7-933A-848F8BFE99BA}"/>
              </a:ext>
            </a:extLst>
          </p:cNvPr>
          <p:cNvSpPr>
            <a:spLocks noGrp="1"/>
          </p:cNvSpPr>
          <p:nvPr>
            <p:ph type="title"/>
          </p:nvPr>
        </p:nvSpPr>
        <p:spPr>
          <a:xfrm>
            <a:off x="919119" y="307450"/>
            <a:ext cx="10353762" cy="970450"/>
          </a:xfrm>
        </p:spPr>
        <p:txBody>
          <a:bodyPr>
            <a:normAutofit fontScale="90000"/>
          </a:bodyPr>
          <a:lstStyle/>
          <a:p>
            <a:r>
              <a:rPr lang="en-US" dirty="0"/>
              <a:t>Offset-based pagination – memory limit 2048</a:t>
            </a:r>
            <a:br>
              <a:rPr lang="en-US" dirty="0"/>
            </a:br>
            <a:r>
              <a:rPr lang="en-US" dirty="0"/>
              <a:t>for all next operations, we will use index field : _id </a:t>
            </a:r>
            <a:endParaRPr lang="en-IN" dirty="0"/>
          </a:p>
        </p:txBody>
      </p:sp>
      <p:sp>
        <p:nvSpPr>
          <p:cNvPr id="3" name="Content Placeholder 2">
            <a:extLst>
              <a:ext uri="{FF2B5EF4-FFF2-40B4-BE49-F238E27FC236}">
                <a16:creationId xmlns:a16="http://schemas.microsoft.com/office/drawing/2014/main" id="{2FA57FBE-42FE-42CB-83A8-A330814A9139}"/>
              </a:ext>
            </a:extLst>
          </p:cNvPr>
          <p:cNvSpPr>
            <a:spLocks noGrp="1"/>
          </p:cNvSpPr>
          <p:nvPr>
            <p:ph idx="1"/>
          </p:nvPr>
        </p:nvSpPr>
        <p:spPr>
          <a:xfrm>
            <a:off x="200108" y="1548245"/>
            <a:ext cx="11791784" cy="4513300"/>
          </a:xfrm>
        </p:spPr>
        <p:txBody>
          <a:bodyPr>
            <a:normAutofit fontScale="70000" lnSpcReduction="20000"/>
          </a:bodyPr>
          <a:lstStyle/>
          <a:p>
            <a:r>
              <a:rPr lang="en-US" sz="2400" dirty="0"/>
              <a:t>Scenario2: [Let’s search 1.5Mil records as limit and skip 3.5Mil records.]</a:t>
            </a:r>
          </a:p>
          <a:p>
            <a:r>
              <a:rPr lang="en-US" sz="2400" dirty="0"/>
              <a:t>Fired query: [limit 1.5Mil, skip: 3.5Mil]</a:t>
            </a:r>
          </a:p>
          <a:p>
            <a:r>
              <a:rPr lang="en-IN" sz="2400" b="0" dirty="0" err="1">
                <a:solidFill>
                  <a:srgbClr val="569CD6"/>
                </a:solidFill>
                <a:effectLst/>
                <a:latin typeface="Consolas" panose="020B0609020204030204" pitchFamily="49" charset="0"/>
              </a:rPr>
              <a:t>const</a:t>
            </a:r>
            <a:r>
              <a:rPr lang="en-IN" sz="2400" b="0" dirty="0">
                <a:solidFill>
                  <a:srgbClr val="D4D4D4"/>
                </a:solidFill>
                <a:effectLst/>
                <a:latin typeface="Consolas" panose="020B0609020204030204" pitchFamily="49" charset="0"/>
              </a:rPr>
              <a:t> </a:t>
            </a:r>
            <a:r>
              <a:rPr lang="en-IN" sz="2400" b="0" dirty="0">
                <a:solidFill>
                  <a:srgbClr val="4FC1FF"/>
                </a:solidFill>
                <a:effectLst/>
                <a:latin typeface="Consolas" panose="020B0609020204030204" pitchFamily="49" charset="0"/>
              </a:rPr>
              <a:t>data</a:t>
            </a:r>
            <a:r>
              <a:rPr lang="en-IN" sz="2400" b="0" dirty="0">
                <a:solidFill>
                  <a:srgbClr val="D4D4D4"/>
                </a:solidFill>
                <a:effectLst/>
                <a:latin typeface="Consolas" panose="020B0609020204030204" pitchFamily="49" charset="0"/>
              </a:rPr>
              <a:t> = </a:t>
            </a:r>
            <a:r>
              <a:rPr lang="en-IN" sz="2400" b="0" dirty="0">
                <a:solidFill>
                  <a:srgbClr val="C586C0"/>
                </a:solidFill>
                <a:effectLst/>
                <a:latin typeface="Consolas" panose="020B0609020204030204" pitchFamily="49" charset="0"/>
              </a:rPr>
              <a:t>await</a:t>
            </a:r>
            <a:r>
              <a:rPr lang="en-IN" sz="2400" b="0" dirty="0">
                <a:solidFill>
                  <a:srgbClr val="D4D4D4"/>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MODEL</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find</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limit</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4FC1FF"/>
                </a:solidFill>
                <a:effectLst/>
                <a:latin typeface="Consolas" panose="020B0609020204030204" pitchFamily="49" charset="0"/>
              </a:rPr>
              <a:t>skip</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sort</a:t>
            </a:r>
            <a:r>
              <a:rPr lang="en-IN" sz="2400" b="0" dirty="0">
                <a:solidFill>
                  <a:srgbClr val="D4D4D4"/>
                </a:solidFill>
                <a:effectLst/>
                <a:latin typeface="Consolas" panose="020B0609020204030204" pitchFamily="49" charset="0"/>
              </a:rPr>
              <a:t>({ </a:t>
            </a:r>
            <a:r>
              <a:rPr lang="en-IN" sz="2400" b="0" dirty="0">
                <a:solidFill>
                  <a:srgbClr val="9CDCFE"/>
                </a:solidFill>
                <a:effectLst/>
                <a:latin typeface="Consolas" panose="020B0609020204030204" pitchFamily="49" charset="0"/>
              </a:rPr>
              <a:t>_id:</a:t>
            </a:r>
            <a:r>
              <a:rPr lang="en-IN" sz="2400" b="0" dirty="0">
                <a:solidFill>
                  <a:srgbClr val="D4D4D4"/>
                </a:solidFill>
                <a:effectLst/>
                <a:latin typeface="Consolas" panose="020B0609020204030204" pitchFamily="49" charset="0"/>
              </a:rPr>
              <a:t> -</a:t>
            </a:r>
            <a:r>
              <a:rPr lang="en-IN" sz="2400" b="0" dirty="0">
                <a:solidFill>
                  <a:srgbClr val="B5CEA8"/>
                </a:solidFill>
                <a:effectLst/>
                <a:latin typeface="Consolas" panose="020B0609020204030204" pitchFamily="49" charset="0"/>
              </a:rPr>
              <a:t>1</a:t>
            </a:r>
            <a:r>
              <a:rPr lang="en-IN" sz="2400" b="0" dirty="0">
                <a:solidFill>
                  <a:srgbClr val="D4D4D4"/>
                </a:solidFill>
                <a:effectLst/>
                <a:latin typeface="Consolas" panose="020B0609020204030204" pitchFamily="49" charset="0"/>
              </a:rPr>
              <a:t> }).</a:t>
            </a:r>
            <a:r>
              <a:rPr lang="en-IN" sz="2400" b="0" dirty="0">
                <a:solidFill>
                  <a:srgbClr val="DCDCAA"/>
                </a:solidFill>
                <a:effectLst/>
                <a:latin typeface="Consolas" panose="020B0609020204030204" pitchFamily="49" charset="0"/>
              </a:rPr>
              <a:t>lean</a:t>
            </a:r>
            <a:r>
              <a:rPr lang="en-IN" sz="2400" b="0" dirty="0">
                <a:solidFill>
                  <a:srgbClr val="D4D4D4"/>
                </a:solidFill>
                <a:effectLst/>
                <a:latin typeface="Consolas" panose="020B0609020204030204" pitchFamily="49" charset="0"/>
              </a:rPr>
              <a:t>();</a:t>
            </a:r>
          </a:p>
          <a:p>
            <a:endParaRPr lang="en-US" sz="2400" dirty="0"/>
          </a:p>
          <a:p>
            <a:r>
              <a:rPr lang="en-US" sz="2400" b="0" dirty="0">
                <a:solidFill>
                  <a:srgbClr val="D4D4D4"/>
                </a:solidFill>
                <a:effectLst/>
                <a:latin typeface="Consolas" panose="020B0609020204030204" pitchFamily="49" charset="0"/>
              </a:rPr>
              <a:t>RESULT: </a:t>
            </a:r>
          </a:p>
          <a:p>
            <a:pPr marL="36900" indent="0">
              <a:buNone/>
            </a:pPr>
            <a:r>
              <a:rPr lang="en-US" sz="2000" b="0" i="0" dirty="0">
                <a:solidFill>
                  <a:srgbClr val="01FF70"/>
                </a:solidFill>
                <a:effectLst/>
                <a:latin typeface="Courier New" panose="02070309020205020404" pitchFamily="49" charset="0"/>
              </a:rPr>
              <a:t>It will chew up your whole RAM and loads all records as server has to go from beginning of the collection up to mentioned offset value and then send the final records.</a:t>
            </a:r>
          </a:p>
          <a:p>
            <a:pPr marL="36900" indent="0">
              <a:buNone/>
            </a:pPr>
            <a:endParaRPr lang="en-US" dirty="0">
              <a:solidFill>
                <a:srgbClr val="01FF70"/>
              </a:solidFill>
              <a:effectLst/>
              <a:latin typeface="Courier New" panose="02070309020205020404" pitchFamily="49" charset="0"/>
            </a:endParaRPr>
          </a:p>
          <a:p>
            <a:pPr marL="36900" indent="0">
              <a:buNone/>
            </a:pPr>
            <a:r>
              <a:rPr lang="en-US" sz="2400" dirty="0">
                <a:solidFill>
                  <a:srgbClr val="01FF70"/>
                </a:solidFill>
                <a:effectLst/>
                <a:latin typeface="Courier New" panose="02070309020205020404" pitchFamily="49" charset="0"/>
              </a:rPr>
              <a:t>So, the main issue here in this pagination is, if there are large records and you want to move to end of the pages, you will have to walk through whole collection and skip is CPU intensive operation.</a:t>
            </a:r>
          </a:p>
          <a:p>
            <a:pPr marL="36900" indent="0">
              <a:buNone/>
            </a:pPr>
            <a:r>
              <a:rPr lang="en-US" sz="2400" dirty="0">
                <a:solidFill>
                  <a:srgbClr val="01FF70"/>
                </a:solidFill>
                <a:effectLst/>
                <a:latin typeface="Courier New" panose="02070309020205020404" pitchFamily="49" charset="0"/>
              </a:rPr>
              <a:t>Another problem is, if the item is inserted and this pagination is used with real-time data, you will have to start from the beginning to get the latest data or you will never get the latest inserted record as you’re already on page10 and if you query for page11, only older records will be fetched or might be duplicate records as well from page10, because a new record is inserted in DB, thus total query count would also be changed.</a:t>
            </a:r>
            <a:endParaRPr lang="en-IN" sz="2400" dirty="0"/>
          </a:p>
        </p:txBody>
      </p:sp>
    </p:spTree>
    <p:extLst>
      <p:ext uri="{BB962C8B-B14F-4D97-AF65-F5344CB8AC3E}">
        <p14:creationId xmlns:p14="http://schemas.microsoft.com/office/powerpoint/2010/main" val="128123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57C9-BD20-46EB-8073-E43406CCED8D}"/>
              </a:ext>
            </a:extLst>
          </p:cNvPr>
          <p:cNvSpPr>
            <a:spLocks noGrp="1"/>
          </p:cNvSpPr>
          <p:nvPr>
            <p:ph type="title"/>
          </p:nvPr>
        </p:nvSpPr>
        <p:spPr>
          <a:xfrm>
            <a:off x="919119" y="139149"/>
            <a:ext cx="10353762" cy="970450"/>
          </a:xfrm>
        </p:spPr>
        <p:txBody>
          <a:bodyPr/>
          <a:lstStyle/>
          <a:p>
            <a:r>
              <a:rPr lang="en-US" dirty="0"/>
              <a:t>Cursor-based Pagination</a:t>
            </a:r>
            <a:endParaRPr lang="en-IN" dirty="0"/>
          </a:p>
        </p:txBody>
      </p:sp>
      <p:sp>
        <p:nvSpPr>
          <p:cNvPr id="3" name="Content Placeholder 2">
            <a:extLst>
              <a:ext uri="{FF2B5EF4-FFF2-40B4-BE49-F238E27FC236}">
                <a16:creationId xmlns:a16="http://schemas.microsoft.com/office/drawing/2014/main" id="{E16816C4-B965-4755-A793-01D3F394E3D7}"/>
              </a:ext>
            </a:extLst>
          </p:cNvPr>
          <p:cNvSpPr>
            <a:spLocks noGrp="1"/>
          </p:cNvSpPr>
          <p:nvPr>
            <p:ph idx="1"/>
          </p:nvPr>
        </p:nvSpPr>
        <p:spPr>
          <a:xfrm>
            <a:off x="294198" y="1109600"/>
            <a:ext cx="11744077" cy="5609252"/>
          </a:xfrm>
        </p:spPr>
        <p:txBody>
          <a:bodyPr>
            <a:normAutofit/>
          </a:bodyPr>
          <a:lstStyle/>
          <a:p>
            <a:r>
              <a:rPr lang="en-US" dirty="0"/>
              <a:t>Cursor means a unique identifier for a specific record and from that record you can either go back or move forward.</a:t>
            </a:r>
          </a:p>
          <a:p>
            <a:r>
              <a:rPr lang="en-US" dirty="0"/>
              <a:t>For ex.  There are 5 records.</a:t>
            </a:r>
          </a:p>
          <a:p>
            <a:r>
              <a:rPr lang="en-US" dirty="0"/>
              <a:t>1. Frank1, key:1</a:t>
            </a:r>
          </a:p>
          <a:p>
            <a:r>
              <a:rPr lang="en-US" dirty="0"/>
              <a:t>2. Frank2, key:2</a:t>
            </a:r>
          </a:p>
          <a:p>
            <a:r>
              <a:rPr lang="en-US" dirty="0"/>
              <a:t>3. Frank3, key:3</a:t>
            </a:r>
          </a:p>
          <a:p>
            <a:r>
              <a:rPr lang="en-US" dirty="0"/>
              <a:t>4. Frank4, key:4</a:t>
            </a:r>
          </a:p>
          <a:p>
            <a:r>
              <a:rPr lang="en-US" dirty="0"/>
              <a:t>5. Frank5, key:5</a:t>
            </a:r>
          </a:p>
          <a:p>
            <a:r>
              <a:rPr lang="en-US" dirty="0"/>
              <a:t>Now, let’s say key is the unique identifier here.</a:t>
            </a:r>
          </a:p>
          <a:p>
            <a:r>
              <a:rPr lang="en-IN" sz="1800" b="0" dirty="0" err="1">
                <a:solidFill>
                  <a:srgbClr val="569CD6"/>
                </a:solidFill>
                <a:effectLst/>
                <a:latin typeface="Consolas" panose="020B0609020204030204" pitchFamily="49" charset="0"/>
              </a:rPr>
              <a:t>const</a:t>
            </a:r>
            <a:r>
              <a:rPr lang="en-IN" sz="1800" b="0" dirty="0">
                <a:solidFill>
                  <a:srgbClr val="D4D4D4"/>
                </a:solidFill>
                <a:effectLst/>
                <a:latin typeface="Consolas" panose="020B0609020204030204" pitchFamily="49" charset="0"/>
              </a:rPr>
              <a:t> </a:t>
            </a:r>
            <a:r>
              <a:rPr lang="en-IN" sz="1800" b="0" dirty="0">
                <a:solidFill>
                  <a:srgbClr val="4FC1FF"/>
                </a:solidFill>
                <a:effectLst/>
                <a:latin typeface="Consolas" panose="020B0609020204030204" pitchFamily="49" charset="0"/>
              </a:rPr>
              <a:t>data</a:t>
            </a:r>
            <a:r>
              <a:rPr lang="en-IN" sz="1800" b="0" dirty="0">
                <a:solidFill>
                  <a:srgbClr val="D4D4D4"/>
                </a:solidFill>
                <a:effectLst/>
                <a:latin typeface="Consolas" panose="020B0609020204030204" pitchFamily="49" charset="0"/>
              </a:rPr>
              <a:t> = </a:t>
            </a:r>
            <a:r>
              <a:rPr lang="en-IN" sz="1800" b="0" dirty="0">
                <a:solidFill>
                  <a:srgbClr val="C586C0"/>
                </a:solidFill>
                <a:effectLst/>
                <a:latin typeface="Consolas" panose="020B0609020204030204" pitchFamily="49" charset="0"/>
              </a:rPr>
              <a:t>await</a:t>
            </a:r>
            <a:r>
              <a:rPr lang="en-IN" sz="1800" b="0" dirty="0">
                <a:solidFill>
                  <a:srgbClr val="D4D4D4"/>
                </a:solidFill>
                <a:effectLst/>
                <a:latin typeface="Consolas" panose="020B0609020204030204" pitchFamily="49" charset="0"/>
              </a:rPr>
              <a:t> </a:t>
            </a:r>
            <a:r>
              <a:rPr lang="en-IN" sz="1800" b="0" dirty="0" err="1">
                <a:solidFill>
                  <a:srgbClr val="9CDCFE"/>
                </a:solidFill>
                <a:effectLst/>
                <a:latin typeface="Consolas" panose="020B0609020204030204" pitchFamily="49" charset="0"/>
              </a:rPr>
              <a:t>UsersModel</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find</a:t>
            </a:r>
            <a:r>
              <a:rPr lang="en-IN" sz="1800" b="0" dirty="0">
                <a:solidFill>
                  <a:srgbClr val="D4D4D4"/>
                </a:solidFill>
                <a:effectLst/>
                <a:latin typeface="Consolas" panose="020B0609020204030204" pitchFamily="49" charset="0"/>
              </a:rPr>
              <a:t>({$</a:t>
            </a:r>
            <a:r>
              <a:rPr lang="en-IN" sz="1800" b="0" dirty="0" err="1">
                <a:solidFill>
                  <a:srgbClr val="D4D4D4"/>
                </a:solidFill>
                <a:effectLst/>
                <a:latin typeface="Consolas" panose="020B0609020204030204" pitchFamily="49" charset="0"/>
              </a:rPr>
              <a:t>lt</a:t>
            </a:r>
            <a:r>
              <a:rPr lang="en-IN" sz="1800" b="0" dirty="0">
                <a:solidFill>
                  <a:srgbClr val="D4D4D4"/>
                </a:solidFill>
                <a:effectLst/>
                <a:latin typeface="Consolas" panose="020B0609020204030204" pitchFamily="49" charset="0"/>
              </a:rPr>
              <a:t>: key}).</a:t>
            </a:r>
            <a:r>
              <a:rPr lang="en-IN" sz="1800" b="0" dirty="0">
                <a:solidFill>
                  <a:srgbClr val="DCDCAA"/>
                </a:solidFill>
                <a:effectLst/>
                <a:latin typeface="Consolas" panose="020B0609020204030204" pitchFamily="49" charset="0"/>
              </a:rPr>
              <a:t>sort</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key:</a:t>
            </a:r>
            <a:r>
              <a:rPr lang="en-IN" sz="1800" b="0" dirty="0">
                <a:solidFill>
                  <a:srgbClr val="D4D4D4"/>
                </a:solidFill>
                <a:effectLst/>
                <a:latin typeface="Consolas" panose="020B0609020204030204" pitchFamily="49" charset="0"/>
              </a:rPr>
              <a:t> -</a:t>
            </a:r>
            <a:r>
              <a:rPr lang="en-IN" sz="1800" b="0" dirty="0">
                <a:solidFill>
                  <a:srgbClr val="B5CEA8"/>
                </a:solidFill>
                <a:effectLst/>
                <a:latin typeface="Consolas" panose="020B0609020204030204" pitchFamily="49" charset="0"/>
              </a:rPr>
              <a:t>1</a:t>
            </a:r>
            <a:r>
              <a:rPr lang="en-IN" sz="1800" b="0" dirty="0">
                <a:solidFill>
                  <a:srgbClr val="D4D4D4"/>
                </a:solidFill>
                <a:effectLst/>
                <a:latin typeface="Consolas" panose="020B0609020204030204" pitchFamily="49" charset="0"/>
              </a:rPr>
              <a:t> }).</a:t>
            </a:r>
            <a:r>
              <a:rPr lang="en-IN" sz="1800" b="0" dirty="0">
                <a:solidFill>
                  <a:srgbClr val="DCDCAA"/>
                </a:solidFill>
                <a:effectLst/>
                <a:latin typeface="Consolas" panose="020B0609020204030204" pitchFamily="49" charset="0"/>
              </a:rPr>
              <a:t>limit</a:t>
            </a:r>
            <a:r>
              <a:rPr lang="en-IN" sz="1800" b="0" dirty="0">
                <a:solidFill>
                  <a:srgbClr val="D4D4D4"/>
                </a:solidFill>
                <a:effectLst/>
                <a:latin typeface="Consolas" panose="020B0609020204030204" pitchFamily="49" charset="0"/>
              </a:rPr>
              <a:t>(</a:t>
            </a:r>
            <a:r>
              <a:rPr lang="en-IN" sz="1800" b="0" dirty="0">
                <a:solidFill>
                  <a:srgbClr val="4FC1FF"/>
                </a:solidFill>
                <a:effectLst/>
                <a:latin typeface="Consolas" panose="020B0609020204030204" pitchFamily="49" charset="0"/>
              </a:rPr>
              <a:t>limit</a:t>
            </a:r>
            <a:r>
              <a:rPr lang="en-IN" sz="1800" b="0" dirty="0">
                <a:solidFill>
                  <a:srgbClr val="D4D4D4"/>
                </a:solidFill>
                <a:effectLst/>
                <a:latin typeface="Consolas" panose="020B0609020204030204" pitchFamily="49" charset="0"/>
              </a:rPr>
              <a:t> + </a:t>
            </a:r>
            <a:r>
              <a:rPr lang="en-IN" sz="1800" b="0" dirty="0">
                <a:solidFill>
                  <a:srgbClr val="B5CEA8"/>
                </a:solidFill>
                <a:effectLst/>
                <a:latin typeface="Consolas" panose="020B0609020204030204" pitchFamily="49" charset="0"/>
              </a:rPr>
              <a:t>1</a:t>
            </a:r>
            <a:r>
              <a:rPr lang="en-IN" sz="1800" b="0" dirty="0">
                <a:solidFill>
                  <a:srgbClr val="D4D4D4"/>
                </a:solidFill>
                <a:effectLst/>
                <a:latin typeface="Consolas" panose="020B0609020204030204" pitchFamily="49" charset="0"/>
              </a:rPr>
              <a:t>).</a:t>
            </a:r>
            <a:r>
              <a:rPr lang="en-IN" sz="1800" b="0" dirty="0">
                <a:solidFill>
                  <a:srgbClr val="DCDCAA"/>
                </a:solidFill>
                <a:effectLst/>
                <a:latin typeface="Consolas" panose="020B0609020204030204" pitchFamily="49" charset="0"/>
              </a:rPr>
              <a:t>lean</a:t>
            </a:r>
            <a:r>
              <a:rPr lang="en-IN" sz="1800" b="0" dirty="0">
                <a:solidFill>
                  <a:srgbClr val="D4D4D4"/>
                </a:solidFill>
                <a:effectLst/>
                <a:latin typeface="Consolas" panose="020B0609020204030204" pitchFamily="49" charset="0"/>
              </a:rPr>
              <a:t>();</a:t>
            </a:r>
            <a:endParaRPr lang="en-IN" sz="1800" dirty="0">
              <a:solidFill>
                <a:srgbClr val="D4D4D4"/>
              </a:solidFill>
              <a:effectLst/>
              <a:latin typeface="Consolas" panose="020B0609020204030204" pitchFamily="49" charset="0"/>
            </a:endParaRPr>
          </a:p>
          <a:p>
            <a:r>
              <a:rPr lang="en-IN" sz="1800" b="0" dirty="0">
                <a:solidFill>
                  <a:srgbClr val="D4D4D4"/>
                </a:solidFill>
                <a:effectLst/>
                <a:latin typeface="Consolas" panose="020B0609020204030204" pitchFamily="49" charset="0"/>
              </a:rPr>
              <a:t>So every time, we query limit+1 records and that extra record, we will get the key from that record and send with our current result. So for next API call, user will pass that key to get next page’s record.</a:t>
            </a:r>
          </a:p>
          <a:p>
            <a:endParaRPr lang="en-IN" dirty="0"/>
          </a:p>
        </p:txBody>
      </p:sp>
    </p:spTree>
    <p:extLst>
      <p:ext uri="{BB962C8B-B14F-4D97-AF65-F5344CB8AC3E}">
        <p14:creationId xmlns:p14="http://schemas.microsoft.com/office/powerpoint/2010/main" val="72863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57C9-BD20-46EB-8073-E43406CCED8D}"/>
              </a:ext>
            </a:extLst>
          </p:cNvPr>
          <p:cNvSpPr>
            <a:spLocks noGrp="1"/>
          </p:cNvSpPr>
          <p:nvPr>
            <p:ph type="title"/>
          </p:nvPr>
        </p:nvSpPr>
        <p:spPr>
          <a:xfrm>
            <a:off x="919119" y="139149"/>
            <a:ext cx="10353762" cy="970450"/>
          </a:xfrm>
        </p:spPr>
        <p:txBody>
          <a:bodyPr/>
          <a:lstStyle/>
          <a:p>
            <a:r>
              <a:rPr lang="en-US" dirty="0"/>
              <a:t>Cursor-based Pagination</a:t>
            </a:r>
            <a:endParaRPr lang="en-IN" dirty="0"/>
          </a:p>
        </p:txBody>
      </p:sp>
      <p:sp>
        <p:nvSpPr>
          <p:cNvPr id="3" name="Content Placeholder 2">
            <a:extLst>
              <a:ext uri="{FF2B5EF4-FFF2-40B4-BE49-F238E27FC236}">
                <a16:creationId xmlns:a16="http://schemas.microsoft.com/office/drawing/2014/main" id="{E16816C4-B965-4755-A793-01D3F394E3D7}"/>
              </a:ext>
            </a:extLst>
          </p:cNvPr>
          <p:cNvSpPr>
            <a:spLocks noGrp="1"/>
          </p:cNvSpPr>
          <p:nvPr>
            <p:ph idx="1"/>
          </p:nvPr>
        </p:nvSpPr>
        <p:spPr>
          <a:xfrm>
            <a:off x="294198" y="1109600"/>
            <a:ext cx="11744077" cy="5609252"/>
          </a:xfrm>
        </p:spPr>
        <p:txBody>
          <a:bodyPr>
            <a:normAutofit/>
          </a:bodyPr>
          <a:lstStyle/>
          <a:p>
            <a:r>
              <a:rPr lang="en-IN" sz="1800" b="0" dirty="0" err="1">
                <a:solidFill>
                  <a:srgbClr val="569CD6"/>
                </a:solidFill>
                <a:effectLst/>
                <a:latin typeface="Consolas" panose="020B0609020204030204" pitchFamily="49" charset="0"/>
              </a:rPr>
              <a:t>const</a:t>
            </a:r>
            <a:r>
              <a:rPr lang="en-IN" sz="1800" b="0" dirty="0">
                <a:solidFill>
                  <a:srgbClr val="D4D4D4"/>
                </a:solidFill>
                <a:effectLst/>
                <a:latin typeface="Consolas" panose="020B0609020204030204" pitchFamily="49" charset="0"/>
              </a:rPr>
              <a:t> </a:t>
            </a:r>
            <a:r>
              <a:rPr lang="en-IN" sz="1800" b="0" dirty="0">
                <a:solidFill>
                  <a:srgbClr val="4FC1FF"/>
                </a:solidFill>
                <a:effectLst/>
                <a:latin typeface="Consolas" panose="020B0609020204030204" pitchFamily="49" charset="0"/>
              </a:rPr>
              <a:t>data</a:t>
            </a:r>
            <a:r>
              <a:rPr lang="en-IN" sz="1800" b="0" dirty="0">
                <a:solidFill>
                  <a:srgbClr val="D4D4D4"/>
                </a:solidFill>
                <a:effectLst/>
                <a:latin typeface="Consolas" panose="020B0609020204030204" pitchFamily="49" charset="0"/>
              </a:rPr>
              <a:t> = </a:t>
            </a:r>
            <a:r>
              <a:rPr lang="en-IN" sz="1800" b="0" dirty="0">
                <a:solidFill>
                  <a:srgbClr val="C586C0"/>
                </a:solidFill>
                <a:effectLst/>
                <a:latin typeface="Consolas" panose="020B0609020204030204" pitchFamily="49" charset="0"/>
              </a:rPr>
              <a:t>await</a:t>
            </a:r>
            <a:r>
              <a:rPr lang="en-IN" sz="1800" b="0" dirty="0">
                <a:solidFill>
                  <a:srgbClr val="D4D4D4"/>
                </a:solidFill>
                <a:effectLst/>
                <a:latin typeface="Consolas" panose="020B0609020204030204" pitchFamily="49" charset="0"/>
              </a:rPr>
              <a:t> </a:t>
            </a:r>
            <a:r>
              <a:rPr lang="en-IN" sz="1800" b="0" dirty="0" err="1">
                <a:solidFill>
                  <a:srgbClr val="9CDCFE"/>
                </a:solidFill>
                <a:effectLst/>
                <a:latin typeface="Consolas" panose="020B0609020204030204" pitchFamily="49" charset="0"/>
              </a:rPr>
              <a:t>UsersModel</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find</a:t>
            </a:r>
            <a:r>
              <a:rPr lang="en-IN" sz="1800" b="0" dirty="0">
                <a:solidFill>
                  <a:srgbClr val="D4D4D4"/>
                </a:solidFill>
                <a:effectLst/>
                <a:latin typeface="Consolas" panose="020B0609020204030204" pitchFamily="49" charset="0"/>
              </a:rPr>
              <a:t>({$</a:t>
            </a:r>
            <a:r>
              <a:rPr lang="en-IN" sz="1800" b="0" dirty="0" err="1">
                <a:solidFill>
                  <a:srgbClr val="D4D4D4"/>
                </a:solidFill>
                <a:effectLst/>
                <a:latin typeface="Consolas" panose="020B0609020204030204" pitchFamily="49" charset="0"/>
              </a:rPr>
              <a:t>lt</a:t>
            </a:r>
            <a:r>
              <a:rPr lang="en-IN" sz="1800" b="0" dirty="0">
                <a:solidFill>
                  <a:srgbClr val="D4D4D4"/>
                </a:solidFill>
                <a:effectLst/>
                <a:latin typeface="Consolas" panose="020B0609020204030204" pitchFamily="49" charset="0"/>
              </a:rPr>
              <a:t>: key}).</a:t>
            </a:r>
            <a:r>
              <a:rPr lang="en-IN" sz="1800" b="0" dirty="0">
                <a:solidFill>
                  <a:srgbClr val="DCDCAA"/>
                </a:solidFill>
                <a:effectLst/>
                <a:latin typeface="Consolas" panose="020B0609020204030204" pitchFamily="49" charset="0"/>
              </a:rPr>
              <a:t>sort</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key:</a:t>
            </a:r>
            <a:r>
              <a:rPr lang="en-IN" sz="1800" b="0" dirty="0">
                <a:solidFill>
                  <a:srgbClr val="D4D4D4"/>
                </a:solidFill>
                <a:effectLst/>
                <a:latin typeface="Consolas" panose="020B0609020204030204" pitchFamily="49" charset="0"/>
              </a:rPr>
              <a:t> -</a:t>
            </a:r>
            <a:r>
              <a:rPr lang="en-IN" sz="1800" b="0" dirty="0">
                <a:solidFill>
                  <a:srgbClr val="B5CEA8"/>
                </a:solidFill>
                <a:effectLst/>
                <a:latin typeface="Consolas" panose="020B0609020204030204" pitchFamily="49" charset="0"/>
              </a:rPr>
              <a:t>1</a:t>
            </a:r>
            <a:r>
              <a:rPr lang="en-IN" sz="1800" b="0" dirty="0">
                <a:solidFill>
                  <a:srgbClr val="D4D4D4"/>
                </a:solidFill>
                <a:effectLst/>
                <a:latin typeface="Consolas" panose="020B0609020204030204" pitchFamily="49" charset="0"/>
              </a:rPr>
              <a:t> }).</a:t>
            </a:r>
            <a:r>
              <a:rPr lang="en-IN" sz="1800" b="0" dirty="0">
                <a:solidFill>
                  <a:srgbClr val="DCDCAA"/>
                </a:solidFill>
                <a:effectLst/>
                <a:latin typeface="Consolas" panose="020B0609020204030204" pitchFamily="49" charset="0"/>
              </a:rPr>
              <a:t>limit</a:t>
            </a:r>
            <a:r>
              <a:rPr lang="en-IN" sz="1800" b="0" dirty="0">
                <a:solidFill>
                  <a:srgbClr val="D4D4D4"/>
                </a:solidFill>
                <a:effectLst/>
                <a:latin typeface="Consolas" panose="020B0609020204030204" pitchFamily="49" charset="0"/>
              </a:rPr>
              <a:t>(</a:t>
            </a:r>
            <a:r>
              <a:rPr lang="en-IN" sz="1800" b="0" dirty="0">
                <a:solidFill>
                  <a:srgbClr val="4FC1FF"/>
                </a:solidFill>
                <a:effectLst/>
                <a:latin typeface="Consolas" panose="020B0609020204030204" pitchFamily="49" charset="0"/>
              </a:rPr>
              <a:t>limit</a:t>
            </a:r>
            <a:r>
              <a:rPr lang="en-IN" sz="1800" b="0" dirty="0">
                <a:solidFill>
                  <a:srgbClr val="D4D4D4"/>
                </a:solidFill>
                <a:effectLst/>
                <a:latin typeface="Consolas" panose="020B0609020204030204" pitchFamily="49" charset="0"/>
              </a:rPr>
              <a:t> + </a:t>
            </a:r>
            <a:r>
              <a:rPr lang="en-IN" sz="1800" b="0" dirty="0">
                <a:solidFill>
                  <a:srgbClr val="B5CEA8"/>
                </a:solidFill>
                <a:effectLst/>
                <a:latin typeface="Consolas" panose="020B0609020204030204" pitchFamily="49" charset="0"/>
              </a:rPr>
              <a:t>1</a:t>
            </a:r>
            <a:r>
              <a:rPr lang="en-IN" sz="1800" b="0" dirty="0">
                <a:solidFill>
                  <a:srgbClr val="D4D4D4"/>
                </a:solidFill>
                <a:effectLst/>
                <a:latin typeface="Consolas" panose="020B0609020204030204" pitchFamily="49" charset="0"/>
              </a:rPr>
              <a:t>).</a:t>
            </a:r>
            <a:r>
              <a:rPr lang="en-IN" sz="1800" b="0" dirty="0">
                <a:solidFill>
                  <a:srgbClr val="DCDCAA"/>
                </a:solidFill>
                <a:effectLst/>
                <a:latin typeface="Consolas" panose="020B0609020204030204" pitchFamily="49" charset="0"/>
              </a:rPr>
              <a:t>lean</a:t>
            </a:r>
            <a:r>
              <a:rPr lang="en-IN" sz="1800" b="0" dirty="0">
                <a:solidFill>
                  <a:srgbClr val="D4D4D4"/>
                </a:solidFill>
                <a:effectLst/>
                <a:latin typeface="Consolas" panose="020B0609020204030204" pitchFamily="49" charset="0"/>
              </a:rPr>
              <a:t>();</a:t>
            </a:r>
            <a:endParaRPr lang="en-IN" sz="1800" dirty="0">
              <a:solidFill>
                <a:srgbClr val="D4D4D4"/>
              </a:solidFill>
              <a:effectLst/>
              <a:latin typeface="Consolas" panose="020B0609020204030204" pitchFamily="49" charset="0"/>
            </a:endParaRPr>
          </a:p>
          <a:p>
            <a:r>
              <a:rPr lang="en-IN" sz="1800" b="0" dirty="0">
                <a:solidFill>
                  <a:srgbClr val="D4D4D4"/>
                </a:solidFill>
                <a:effectLst/>
                <a:latin typeface="Consolas" panose="020B0609020204030204" pitchFamily="49" charset="0"/>
              </a:rPr>
              <a:t>Production level APIs like AWS </a:t>
            </a:r>
            <a:r>
              <a:rPr lang="en-IN" sz="1800" b="0" dirty="0" err="1">
                <a:solidFill>
                  <a:srgbClr val="D4D4D4"/>
                </a:solidFill>
                <a:effectLst/>
                <a:latin typeface="Consolas" panose="020B0609020204030204" pitchFamily="49" charset="0"/>
              </a:rPr>
              <a:t>Textract</a:t>
            </a:r>
            <a:r>
              <a:rPr lang="en-IN" sz="1800" b="0" dirty="0">
                <a:solidFill>
                  <a:srgbClr val="D4D4D4"/>
                </a:solidFill>
                <a:effectLst/>
                <a:latin typeface="Consolas" panose="020B0609020204030204" pitchFamily="49" charset="0"/>
              </a:rPr>
              <a:t> [I’ve personally used that] using C</a:t>
            </a:r>
            <a:r>
              <a:rPr lang="en-IN" sz="1800" dirty="0">
                <a:solidFill>
                  <a:srgbClr val="D4D4D4"/>
                </a:solidFill>
                <a:effectLst/>
                <a:latin typeface="Consolas" panose="020B0609020204030204" pitchFamily="49" charset="0"/>
              </a:rPr>
              <a:t>ursor based pagination to send data to users.</a:t>
            </a:r>
          </a:p>
          <a:p>
            <a:r>
              <a:rPr lang="en-IN" sz="1800" b="0" dirty="0">
                <a:solidFill>
                  <a:srgbClr val="D4D4D4"/>
                </a:solidFill>
                <a:effectLst/>
                <a:latin typeface="Consolas" panose="020B0609020204030204" pitchFamily="49" charset="0"/>
              </a:rPr>
              <a:t>Offset-based pagination is linear (O(n) OR O(</a:t>
            </a:r>
            <a:r>
              <a:rPr lang="en-IN" sz="1800" b="0" dirty="0" err="1">
                <a:solidFill>
                  <a:srgbClr val="D4D4D4"/>
                </a:solidFill>
                <a:effectLst/>
                <a:latin typeface="Consolas" panose="020B0609020204030204" pitchFamily="49" charset="0"/>
              </a:rPr>
              <a:t>limit+offset</a:t>
            </a:r>
            <a:r>
              <a:rPr lang="en-IN" sz="1800" b="0" dirty="0">
                <a:solidFill>
                  <a:srgbClr val="D4D4D4"/>
                </a:solidFill>
                <a:effectLst/>
                <a:latin typeface="Consolas" panose="020B0609020204030204" pitchFamily="49" charset="0"/>
              </a:rPr>
              <a:t>)) while cursor-based pagination is O(limit) only.</a:t>
            </a:r>
          </a:p>
          <a:p>
            <a:r>
              <a:rPr lang="en-IN" dirty="0"/>
              <a:t>Disadvantages:</a:t>
            </a:r>
          </a:p>
          <a:p>
            <a:r>
              <a:rPr lang="en-IN" dirty="0"/>
              <a:t>This can and will only work with unique columns because your requirement is to fetch Limit+1 data for next records. So, if you try to create next key based on </a:t>
            </a:r>
            <a:r>
              <a:rPr lang="en-IN" dirty="0" err="1"/>
              <a:t>firstname</a:t>
            </a:r>
            <a:r>
              <a:rPr lang="en-IN" dirty="0"/>
              <a:t>, </a:t>
            </a:r>
            <a:r>
              <a:rPr lang="en-IN" dirty="0" err="1"/>
              <a:t>lastname</a:t>
            </a:r>
            <a:r>
              <a:rPr lang="en-IN" dirty="0"/>
              <a:t> [because there can be thousands of “FRANKLINS” in DB] types columns then there is a chance that you will get duplicated and unstructured cursor results.</a:t>
            </a:r>
          </a:p>
          <a:p>
            <a:r>
              <a:rPr lang="en-IN" dirty="0"/>
              <a:t>Another disadvantage that I think is, at one point, you can either go back or forward, you can’t jump, at least in this pagination. We will talk my kind of solution in HYBRID pagination</a:t>
            </a:r>
          </a:p>
          <a:p>
            <a:endParaRPr lang="en-IN" dirty="0"/>
          </a:p>
          <a:p>
            <a:r>
              <a:rPr lang="en-IN" dirty="0"/>
              <a:t>REMEMBER: It’s advised and in best practices to always encrypt the </a:t>
            </a:r>
            <a:r>
              <a:rPr lang="en-IN" dirty="0" err="1"/>
              <a:t>nextPageToken</a:t>
            </a:r>
            <a:r>
              <a:rPr lang="en-IN" dirty="0"/>
              <a:t>.</a:t>
            </a:r>
          </a:p>
        </p:txBody>
      </p:sp>
    </p:spTree>
    <p:extLst>
      <p:ext uri="{BB962C8B-B14F-4D97-AF65-F5344CB8AC3E}">
        <p14:creationId xmlns:p14="http://schemas.microsoft.com/office/powerpoint/2010/main" val="299256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B225-F807-4A9B-B595-5F5E240DE5E7}"/>
              </a:ext>
            </a:extLst>
          </p:cNvPr>
          <p:cNvSpPr>
            <a:spLocks noGrp="1"/>
          </p:cNvSpPr>
          <p:nvPr>
            <p:ph type="title"/>
          </p:nvPr>
        </p:nvSpPr>
        <p:spPr/>
        <p:txBody>
          <a:bodyPr/>
          <a:lstStyle/>
          <a:p>
            <a:r>
              <a:rPr lang="en-US" dirty="0"/>
              <a:t>Hybrid Pagination</a:t>
            </a:r>
            <a:endParaRPr lang="en-IN" dirty="0"/>
          </a:p>
        </p:txBody>
      </p:sp>
      <p:sp>
        <p:nvSpPr>
          <p:cNvPr id="3" name="Content Placeholder 2">
            <a:extLst>
              <a:ext uri="{FF2B5EF4-FFF2-40B4-BE49-F238E27FC236}">
                <a16:creationId xmlns:a16="http://schemas.microsoft.com/office/drawing/2014/main" id="{1345D1B9-D460-4ACF-AF51-8A7B583B53F2}"/>
              </a:ext>
            </a:extLst>
          </p:cNvPr>
          <p:cNvSpPr>
            <a:spLocks noGrp="1"/>
          </p:cNvSpPr>
          <p:nvPr>
            <p:ph idx="1"/>
          </p:nvPr>
        </p:nvSpPr>
        <p:spPr/>
        <p:txBody>
          <a:bodyPr/>
          <a:lstStyle/>
          <a:p>
            <a:r>
              <a:rPr lang="en-US" dirty="0"/>
              <a:t>I think we can implement this by pre-calculating all the pages’ </a:t>
            </a:r>
            <a:r>
              <a:rPr lang="en-US" dirty="0" err="1"/>
              <a:t>nextTokens</a:t>
            </a:r>
            <a:r>
              <a:rPr lang="en-US" dirty="0"/>
              <a:t> while fetching the first page data. This will not be efficient solution for real-time data but it will be a good solution to perform and avoid using the fully offset-based pagination while records are in millions.</a:t>
            </a:r>
            <a:endParaRPr lang="en-IN" dirty="0"/>
          </a:p>
        </p:txBody>
      </p:sp>
    </p:spTree>
    <p:extLst>
      <p:ext uri="{BB962C8B-B14F-4D97-AF65-F5344CB8AC3E}">
        <p14:creationId xmlns:p14="http://schemas.microsoft.com/office/powerpoint/2010/main" val="2487302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137</TotalTime>
  <Words>1107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Calisto MT</vt:lpstr>
      <vt:lpstr>Consolas</vt:lpstr>
      <vt:lpstr>Courier New</vt:lpstr>
      <vt:lpstr>Wingdings 2</vt:lpstr>
      <vt:lpstr>Slate</vt:lpstr>
      <vt:lpstr>Why pagination is important ?  </vt:lpstr>
      <vt:lpstr>PowerPoint Presentation</vt:lpstr>
      <vt:lpstr>Offset-based pagination</vt:lpstr>
      <vt:lpstr>Offset-based pagination</vt:lpstr>
      <vt:lpstr>Offset-based pagination – memory limit 2048 </vt:lpstr>
      <vt:lpstr>Offset-based pagination – memory limit 2048 for all next operations, we will use index field : _id </vt:lpstr>
      <vt:lpstr>Cursor-based Pagination</vt:lpstr>
      <vt:lpstr>Cursor-based Pagination</vt:lpstr>
      <vt:lpstr>Hybrid Pagination</vt:lpstr>
      <vt:lpstr>Points to ponder</vt:lpstr>
      <vt:lpstr>Thank you very much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pagination is important ?</dc:title>
  <dc:creator>Franklin Thaker</dc:creator>
  <cp:lastModifiedBy>Franklin Thaker</cp:lastModifiedBy>
  <cp:revision>75</cp:revision>
  <dcterms:created xsi:type="dcterms:W3CDTF">2021-11-28T07:43:08Z</dcterms:created>
  <dcterms:modified xsi:type="dcterms:W3CDTF">2021-12-02T08:38:45Z</dcterms:modified>
</cp:coreProperties>
</file>